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  <p:sldMasterId id="2147483672" r:id="rId2"/>
  </p:sldMasterIdLst>
  <p:notesMasterIdLst>
    <p:notesMasterId r:id="rId16"/>
  </p:notesMasterIdLst>
  <p:handoutMasterIdLst>
    <p:handoutMasterId r:id="rId17"/>
  </p:handoutMasterIdLst>
  <p:sldIdLst>
    <p:sldId id="261" r:id="rId3"/>
    <p:sldId id="266" r:id="rId4"/>
    <p:sldId id="272" r:id="rId5"/>
    <p:sldId id="322" r:id="rId6"/>
    <p:sldId id="324" r:id="rId7"/>
    <p:sldId id="323" r:id="rId8"/>
    <p:sldId id="325" r:id="rId9"/>
    <p:sldId id="327" r:id="rId10"/>
    <p:sldId id="321" r:id="rId11"/>
    <p:sldId id="294" r:id="rId12"/>
    <p:sldId id="288" r:id="rId13"/>
    <p:sldId id="326" r:id="rId14"/>
    <p:sldId id="265" r:id="rId15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008E6BCC-3A06-4E0B-B359-866EF76A8A09}">
          <p14:sldIdLst>
            <p14:sldId id="261"/>
            <p14:sldId id="266"/>
            <p14:sldId id="272"/>
            <p14:sldId id="322"/>
            <p14:sldId id="324"/>
            <p14:sldId id="323"/>
            <p14:sldId id="325"/>
            <p14:sldId id="327"/>
            <p14:sldId id="321"/>
            <p14:sldId id="294"/>
            <p14:sldId id="288"/>
            <p14:sldId id="326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69" autoAdjust="0"/>
    <p:restoredTop sz="94660"/>
  </p:normalViewPr>
  <p:slideViewPr>
    <p:cSldViewPr>
      <p:cViewPr varScale="1">
        <p:scale>
          <a:sx n="93" d="100"/>
          <a:sy n="93" d="100"/>
        </p:scale>
        <p:origin x="1325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3" d="100"/>
          <a:sy n="73" d="100"/>
        </p:scale>
        <p:origin x="300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A72DBFB2-4FBB-4F8E-946D-BF398E0D366D}" type="datetimeFigureOut">
              <a:rPr lang="fr-FR" smtClean="0"/>
              <a:t>13/03/2019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27F29AA-47B9-43C6-9B5D-49BF91D53C1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384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BC3DA116-D429-42C8-99CC-D1F65D03CD23}" type="datetimeFigureOut">
              <a:rPr lang="fr-FR" smtClean="0"/>
              <a:t>13/03/2019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DD80890C-23B5-4445-864F-FE1E22B19D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1784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0890C-23B5-4445-864F-FE1E22B19D8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04502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fr-FR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140D0-3513-44B2-B6B1-FC0EA45C14F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7457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fr-FR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140D0-3513-44B2-B6B1-FC0EA45C14F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0451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0890C-23B5-4445-864F-FE1E22B19D8A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89702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0890C-23B5-4445-864F-FE1E22B19D8A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8697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0890C-23B5-4445-864F-FE1E22B19D8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7997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0890C-23B5-4445-864F-FE1E22B19D8A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74880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fr-FR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140D0-3513-44B2-B6B1-FC0EA45C14F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57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fr-FR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140D0-3513-44B2-B6B1-FC0EA45C14F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0503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fr-FR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140D0-3513-44B2-B6B1-FC0EA45C14F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7534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fr-FR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140D0-3513-44B2-B6B1-FC0EA45C14F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7437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fr-FR" i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140D0-3513-44B2-B6B1-FC0EA45C14F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2508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0890C-23B5-4445-864F-FE1E22B19D8A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0415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GB" altLang="ja-JP" noProof="0" smtClean="0"/>
              <a:t>Section title</a:t>
            </a:r>
            <a:endParaRPr kumimoji="1" lang="en-GB" altLang="ja-JP" noProof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GB" altLang="ja-JP" noProof="0" smtClean="0"/>
              <a:t>Misc.</a:t>
            </a:r>
          </a:p>
        </p:txBody>
      </p:sp>
    </p:spTree>
    <p:extLst>
      <p:ext uri="{BB962C8B-B14F-4D97-AF65-F5344CB8AC3E}">
        <p14:creationId xmlns:p14="http://schemas.microsoft.com/office/powerpoint/2010/main" val="629765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1642533" y="102983"/>
            <a:ext cx="7249947" cy="642084"/>
          </a:xfrm>
        </p:spPr>
        <p:txBody>
          <a:bodyPr lIns="0" rIns="0"/>
          <a:lstStyle>
            <a:lvl1pPr algn="ctr">
              <a:defRPr sz="28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 noProof="0" smtClean="0"/>
              <a:t>Cliquez pour modifier le style du titre</a:t>
            </a:r>
            <a:endParaRPr lang="en-GB" noProof="0"/>
          </a:p>
        </p:txBody>
      </p:sp>
      <p:sp>
        <p:nvSpPr>
          <p:cNvPr id="8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179512" y="908720"/>
            <a:ext cx="8784976" cy="547843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baseline="0"/>
            </a:lvl4pPr>
            <a:lvl5pPr>
              <a:defRPr/>
            </a:lvl5pPr>
          </a:lstStyle>
          <a:p>
            <a:pPr lvl="0"/>
            <a:r>
              <a:rPr lang="en-GB" noProof="0" smtClean="0"/>
              <a:t>Title 1</a:t>
            </a:r>
          </a:p>
          <a:p>
            <a:pPr lvl="1"/>
            <a:r>
              <a:rPr lang="en-GB" noProof="0" smtClean="0"/>
              <a:t>Title 2</a:t>
            </a:r>
          </a:p>
          <a:p>
            <a:pPr lvl="2"/>
            <a:r>
              <a:rPr lang="en-GB" noProof="0" smtClean="0"/>
              <a:t>Title 3</a:t>
            </a:r>
          </a:p>
          <a:p>
            <a:pPr lvl="3"/>
            <a:r>
              <a:rPr lang="en-GB" noProof="0" smtClean="0"/>
              <a:t>Tile 4</a:t>
            </a:r>
          </a:p>
          <a:p>
            <a:pPr lvl="4"/>
            <a:r>
              <a:rPr lang="en-GB" noProof="0" smtClean="0"/>
              <a:t>Title 5</a:t>
            </a:r>
            <a:endParaRPr lang="en-GB" noProof="0"/>
          </a:p>
        </p:txBody>
      </p:sp>
      <p:sp>
        <p:nvSpPr>
          <p:cNvPr id="10" name="Text Box 7"/>
          <p:cNvSpPr txBox="1">
            <a:spLocks noChangeArrowheads="1"/>
          </p:cNvSpPr>
          <p:nvPr userDrawn="1"/>
        </p:nvSpPr>
        <p:spPr bwMode="auto">
          <a:xfrm>
            <a:off x="8769350" y="6646863"/>
            <a:ext cx="206375" cy="233362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wrap="none" lIns="0" tIns="46800" rIns="0" bIns="46800">
            <a:spAutoFit/>
          </a:bodyPr>
          <a:lstStyle/>
          <a:p>
            <a:pPr algn="r">
              <a:spcBef>
                <a:spcPct val="20000"/>
              </a:spcBef>
              <a:buClr>
                <a:srgbClr val="0099FF"/>
              </a:buClr>
              <a:buFont typeface="Wingdings" pitchFamily="2" charset="2"/>
              <a:buNone/>
              <a:defRPr/>
            </a:pPr>
            <a:fld id="{F6425CB7-2387-4071-9BCC-98306ECD3F30}" type="slidenum">
              <a:rPr lang="en-GB" altLang="fr-FR" sz="900" b="1" noProof="0">
                <a:latin typeface="Arial" charset="0"/>
              </a:rPr>
              <a:pPr algn="r">
                <a:spcBef>
                  <a:spcPct val="20000"/>
                </a:spcBef>
                <a:buClr>
                  <a:srgbClr val="0099FF"/>
                </a:buClr>
                <a:buFont typeface="Wingdings" pitchFamily="2" charset="2"/>
                <a:buNone/>
                <a:defRPr/>
              </a:pPr>
              <a:t>‹N°›</a:t>
            </a:fld>
            <a:endParaRPr lang="en-GB" altLang="fr-FR" sz="900" b="1" noProof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228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GB" altLang="ja-JP" noProof="0" smtClean="0"/>
              <a:t>Title</a:t>
            </a:r>
            <a:endParaRPr kumimoji="1" lang="en-GB" altLang="ja-JP" noProof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GB" altLang="ja-JP" noProof="0" smtClean="0"/>
              <a:t>Title1</a:t>
            </a:r>
          </a:p>
          <a:p>
            <a:pPr lvl="1"/>
            <a:r>
              <a:rPr kumimoji="1" lang="en-GB" altLang="ja-JP" noProof="0" smtClean="0"/>
              <a:t>Title 2</a:t>
            </a:r>
          </a:p>
          <a:p>
            <a:pPr lvl="2"/>
            <a:r>
              <a:rPr kumimoji="1" lang="en-GB" altLang="ja-JP" noProof="0" smtClean="0"/>
              <a:t>Title 3</a:t>
            </a:r>
          </a:p>
          <a:p>
            <a:pPr lvl="3"/>
            <a:r>
              <a:rPr kumimoji="1" lang="en-GB" altLang="ja-JP" noProof="0" smtClean="0"/>
              <a:t>Title 4</a:t>
            </a:r>
          </a:p>
          <a:p>
            <a:pPr lvl="4"/>
            <a:r>
              <a:rPr kumimoji="1" lang="en-GB" altLang="ja-JP" noProof="0" smtClean="0"/>
              <a:t>Title 5</a:t>
            </a:r>
            <a:endParaRPr kumimoji="1" lang="en-GB" altLang="ja-JP" noProof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GB" altLang="ja-JP" noProof="0" smtClean="0"/>
              <a:t>Title1</a:t>
            </a:r>
          </a:p>
          <a:p>
            <a:pPr lvl="1"/>
            <a:r>
              <a:rPr kumimoji="1" lang="en-GB" altLang="ja-JP" noProof="0" smtClean="0"/>
              <a:t>Title 2</a:t>
            </a:r>
          </a:p>
          <a:p>
            <a:pPr lvl="2"/>
            <a:r>
              <a:rPr kumimoji="1" lang="en-GB" altLang="ja-JP" noProof="0" smtClean="0"/>
              <a:t>Title 3</a:t>
            </a:r>
          </a:p>
          <a:p>
            <a:pPr lvl="3"/>
            <a:r>
              <a:rPr kumimoji="1" lang="en-GB" altLang="ja-JP" noProof="0" smtClean="0"/>
              <a:t>Title 4</a:t>
            </a:r>
          </a:p>
          <a:p>
            <a:pPr lvl="4"/>
            <a:r>
              <a:rPr kumimoji="1" lang="en-GB" altLang="ja-JP" noProof="0" smtClean="0"/>
              <a:t>Title 5</a:t>
            </a:r>
            <a:endParaRPr kumimoji="1" lang="en-GB" altLang="ja-JP" noProof="0"/>
          </a:p>
        </p:txBody>
      </p:sp>
    </p:spTree>
    <p:extLst>
      <p:ext uri="{BB962C8B-B14F-4D97-AF65-F5344CB8AC3E}">
        <p14:creationId xmlns:p14="http://schemas.microsoft.com/office/powerpoint/2010/main" val="4048946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GB" altLang="ja-JP" noProof="0" smtClean="0"/>
              <a:t>Title only</a:t>
            </a:r>
            <a:endParaRPr kumimoji="1" lang="en-GB" altLang="ja-JP" noProof="0"/>
          </a:p>
        </p:txBody>
      </p:sp>
    </p:spTree>
    <p:extLst>
      <p:ext uri="{BB962C8B-B14F-4D97-AF65-F5344CB8AC3E}">
        <p14:creationId xmlns:p14="http://schemas.microsoft.com/office/powerpoint/2010/main" val="3587544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24909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t St Mich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3501008"/>
            <a:ext cx="1657350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re 1"/>
          <p:cNvSpPr txBox="1">
            <a:spLocks/>
          </p:cNvSpPr>
          <p:nvPr userDrawn="1"/>
        </p:nvSpPr>
        <p:spPr bwMode="auto">
          <a:xfrm>
            <a:off x="400000" y="3975199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Thank 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41124909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Picture 6" descr="\\File-srv1\共有2\第2営業局\0-表示標準各種（マニュアルとロゴ）\三菱電機表示標準\三菱電機ロゴ【海外用一式】ai-eps-jpg\海外 コーポレートロゴ＋CFB カラー.e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188" y="1720989"/>
            <a:ext cx="6745625" cy="2932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2490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en-GB" altLang="ja-JP" noProof="0" smtClean="0"/>
              <a:t>Title</a:t>
            </a:r>
            <a:endParaRPr kumimoji="1" lang="en-GB" altLang="ja-JP" noProof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GB" altLang="ja-JP" noProof="0" smtClean="0"/>
              <a:t>Sub-title</a:t>
            </a:r>
            <a:endParaRPr kumimoji="1" lang="en-GB" altLang="ja-JP" noProof="0"/>
          </a:p>
        </p:txBody>
      </p:sp>
    </p:spTree>
    <p:extLst>
      <p:ext uri="{BB962C8B-B14F-4D97-AF65-F5344CB8AC3E}">
        <p14:creationId xmlns:p14="http://schemas.microsoft.com/office/powerpoint/2010/main" val="8872738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84158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10" descr="E03.png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734481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en-GB" altLang="ja-JP" noProof="0" dirty="0" smtClean="0"/>
              <a:t>Title</a:t>
            </a:r>
            <a:endParaRPr kumimoji="1" lang="en-GB" altLang="ja-JP" noProof="0" dirty="0"/>
          </a:p>
        </p:txBody>
      </p:sp>
      <p:sp>
        <p:nvSpPr>
          <p:cNvPr id="19" name="Text Box 7"/>
          <p:cNvSpPr txBox="1">
            <a:spLocks noChangeArrowheads="1"/>
          </p:cNvSpPr>
          <p:nvPr userDrawn="1"/>
        </p:nvSpPr>
        <p:spPr bwMode="auto">
          <a:xfrm>
            <a:off x="8769350" y="6646863"/>
            <a:ext cx="206375" cy="233362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wrap="none" lIns="0" tIns="46800" rIns="0" bIns="46800">
            <a:spAutoFit/>
          </a:bodyPr>
          <a:lstStyle/>
          <a:p>
            <a:pPr algn="r">
              <a:spcBef>
                <a:spcPct val="20000"/>
              </a:spcBef>
              <a:buClr>
                <a:srgbClr val="0099FF"/>
              </a:buClr>
              <a:buFont typeface="Wingdings" pitchFamily="2" charset="2"/>
              <a:buNone/>
              <a:defRPr/>
            </a:pPr>
            <a:fld id="{F6425CB7-2387-4071-9BCC-98306ECD3F30}" type="slidenum">
              <a:rPr lang="en-GB" altLang="fr-FR" sz="900" b="1" noProof="0">
                <a:latin typeface="Arial" charset="0"/>
              </a:rPr>
              <a:pPr algn="r">
                <a:spcBef>
                  <a:spcPct val="20000"/>
                </a:spcBef>
                <a:buClr>
                  <a:srgbClr val="0099FF"/>
                </a:buClr>
                <a:buFont typeface="Wingdings" pitchFamily="2" charset="2"/>
                <a:buNone/>
                <a:defRPr/>
              </a:pPr>
              <a:t>‹N°›</a:t>
            </a:fld>
            <a:endParaRPr lang="en-GB" altLang="fr-FR" sz="900" b="1" noProof="0">
              <a:latin typeface="Arial" charset="0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 userDrawn="1"/>
        </p:nvSpPr>
        <p:spPr bwMode="auto">
          <a:xfrm>
            <a:off x="89504" y="6597997"/>
            <a:ext cx="3244850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>
            <a:spAutoFit/>
          </a:bodyPr>
          <a:lstStyle/>
          <a:p>
            <a:pPr eaLnBrk="0" hangingPunct="0">
              <a:defRPr/>
            </a:pPr>
            <a:r>
              <a:rPr lang="en-GB" altLang="fr-FR" sz="900" b="1" noProof="0" dirty="0" smtClean="0">
                <a:latin typeface="Arial" charset="0"/>
              </a:rPr>
              <a:t>Mitsubishi Electric R&amp;D Centre Europe</a:t>
            </a:r>
            <a:endParaRPr lang="en-GB" altLang="fr-FR" sz="900" b="1" noProof="0" dirty="0">
              <a:latin typeface="Times New Roman" pitchFamily="18" charset="0"/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GB" altLang="ja-JP" noProof="0" smtClean="0"/>
              <a:t>Title 1</a:t>
            </a:r>
          </a:p>
          <a:p>
            <a:pPr lvl="1"/>
            <a:r>
              <a:rPr kumimoji="1" lang="en-GB" altLang="ja-JP" noProof="0" smtClean="0"/>
              <a:t>Title 2</a:t>
            </a:r>
          </a:p>
          <a:p>
            <a:pPr lvl="2"/>
            <a:r>
              <a:rPr kumimoji="1" lang="en-GB" altLang="ja-JP" noProof="0" smtClean="0"/>
              <a:t>Title 3</a:t>
            </a:r>
          </a:p>
          <a:p>
            <a:pPr lvl="3"/>
            <a:r>
              <a:rPr kumimoji="1" lang="en-GB" altLang="ja-JP" noProof="0" smtClean="0"/>
              <a:t>Title 4</a:t>
            </a:r>
          </a:p>
          <a:p>
            <a:pPr lvl="4"/>
            <a:r>
              <a:rPr kumimoji="1" lang="en-GB" altLang="ja-JP" noProof="0" smtClean="0"/>
              <a:t>Title 5</a:t>
            </a:r>
            <a:endParaRPr kumimoji="1" lang="en-GB" altLang="ja-JP" noProof="0"/>
          </a:p>
        </p:txBody>
      </p:sp>
    </p:spTree>
    <p:extLst>
      <p:ext uri="{BB962C8B-B14F-4D97-AF65-F5344CB8AC3E}">
        <p14:creationId xmlns:p14="http://schemas.microsoft.com/office/powerpoint/2010/main" val="1819752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6" r:id="rId2"/>
    <p:sldLayoutId id="2147483688" r:id="rId3"/>
    <p:sldLayoutId id="2147483690" r:id="rId4"/>
    <p:sldLayoutId id="2147483691" r:id="rId5"/>
    <p:sldLayoutId id="2147483692" r:id="rId6"/>
    <p:sldLayoutId id="2147483693" r:id="rId7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7" descr="E01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フッター プレースホルダー 1"/>
          <p:cNvSpPr txBox="1">
            <a:spLocks/>
          </p:cNvSpPr>
          <p:nvPr userDrawn="1"/>
        </p:nvSpPr>
        <p:spPr>
          <a:xfrm>
            <a:off x="7514446" y="6687751"/>
            <a:ext cx="1387559" cy="138499"/>
          </a:xfrm>
          <a:prstGeom prst="rect">
            <a:avLst/>
          </a:prstGeom>
        </p:spPr>
        <p:txBody>
          <a:bodyPr vert="horz" wrap="none" lIns="91440" tIns="45720" rIns="0" bIns="0" rtlCol="0" anchor="b" anchorCtr="0">
            <a:spAutoFit/>
          </a:bodyPr>
          <a:lstStyle>
            <a:defPPr>
              <a:defRPr lang="ja-JP"/>
            </a:defPPr>
            <a:lvl1pPr marL="0" algn="r" defTabSz="914400" rtl="0" eaLnBrk="1" fontAlgn="b" latinLnBrk="0" hangingPunct="1">
              <a:defRPr kumimoji="1" sz="6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ja-JP" noProof="0" smtClean="0">
                <a:solidFill>
                  <a:prstClr val="black"/>
                </a:solidFill>
              </a:rPr>
              <a:t>©2015 Mitsubishi Electric Corporation</a:t>
            </a:r>
            <a:endParaRPr lang="en-GB" altLang="ja-JP" noProof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3419872" y="6237312"/>
            <a:ext cx="2376264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12" name="Rectangle 11"/>
          <p:cNvSpPr/>
          <p:nvPr userDrawn="1"/>
        </p:nvSpPr>
        <p:spPr>
          <a:xfrm>
            <a:off x="6660232" y="6597352"/>
            <a:ext cx="2376264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16" name="Text Box 8"/>
          <p:cNvSpPr txBox="1">
            <a:spLocks noChangeArrowheads="1"/>
          </p:cNvSpPr>
          <p:nvPr userDrawn="1"/>
        </p:nvSpPr>
        <p:spPr bwMode="auto">
          <a:xfrm>
            <a:off x="89504" y="6597997"/>
            <a:ext cx="3244850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>
            <a:spAutoFit/>
          </a:bodyPr>
          <a:lstStyle/>
          <a:p>
            <a:pPr eaLnBrk="0" hangingPunct="0">
              <a:defRPr/>
            </a:pPr>
            <a:r>
              <a:rPr lang="en-GB" altLang="fr-FR" sz="900" b="1" noProof="0" dirty="0" smtClean="0">
                <a:latin typeface="Arial" charset="0"/>
              </a:rPr>
              <a:t>Mitsubishi Electric R&amp;D Centre Europe</a:t>
            </a:r>
            <a:endParaRPr lang="en-GB" altLang="fr-FR" sz="900" b="1" noProof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976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9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1470025"/>
          </a:xfrm>
        </p:spPr>
        <p:txBody>
          <a:bodyPr/>
          <a:lstStyle/>
          <a:p>
            <a:r>
              <a:rPr lang="en-GB" altLang="ja-JP" dirty="0"/>
              <a:t>802.1CBdb</a:t>
            </a:r>
            <a:br>
              <a:rPr lang="en-GB" altLang="ja-JP" dirty="0"/>
            </a:br>
            <a:r>
              <a:rPr lang="en-GB" altLang="ja-JP" sz="4000" dirty="0" smtClean="0"/>
              <a:t>draft text contribution</a:t>
            </a:r>
            <a:r>
              <a:rPr lang="en-GB" altLang="ja-JP" sz="4000" dirty="0"/>
              <a:t/>
            </a:r>
            <a:br>
              <a:rPr lang="en-GB" altLang="ja-JP" sz="4000" dirty="0"/>
            </a:br>
            <a:endParaRPr kumimoji="1" lang="en-GB" altLang="ja-JP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95536" y="4869160"/>
            <a:ext cx="4032448" cy="1008112"/>
          </a:xfrm>
        </p:spPr>
        <p:txBody>
          <a:bodyPr/>
          <a:lstStyle/>
          <a:p>
            <a:pPr algn="l"/>
            <a:r>
              <a:rPr lang="en-GB" altLang="ja-JP" sz="2400" dirty="0"/>
              <a:t>IEEE 802.1 </a:t>
            </a:r>
            <a:r>
              <a:rPr lang="en-GB" altLang="ja-JP" sz="2400" dirty="0" smtClean="0"/>
              <a:t>Plenary Vancouver</a:t>
            </a:r>
            <a:endParaRPr kumimoji="1" lang="en-GB" altLang="ja-JP" sz="2400" dirty="0"/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4788024" y="4869160"/>
            <a:ext cx="4032448" cy="100811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altLang="ja-JP" sz="2400" dirty="0" smtClean="0"/>
              <a:t>March, 2019</a:t>
            </a:r>
            <a:endParaRPr lang="en-GB" altLang="ja-JP" sz="2400" dirty="0"/>
          </a:p>
        </p:txBody>
      </p:sp>
    </p:spTree>
    <p:extLst>
      <p:ext uri="{BB962C8B-B14F-4D97-AF65-F5344CB8AC3E}">
        <p14:creationId xmlns:p14="http://schemas.microsoft.com/office/powerpoint/2010/main" val="53455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in 802.1CB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179387" y="908050"/>
            <a:ext cx="8497069" cy="576131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Clause 6 </a:t>
            </a:r>
            <a:r>
              <a:rPr lang="en-US" dirty="0" smtClean="0"/>
              <a:t>: addition of a new passive stream identification function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lause 6.8</a:t>
            </a:r>
          </a:p>
          <a:p>
            <a:pPr lvl="2"/>
            <a:r>
              <a:rPr lang="en-US" dirty="0" smtClean="0"/>
              <a:t>Not baptized yet: denominated as “Extended Stream identification function” a.k.a. “</a:t>
            </a:r>
            <a:r>
              <a:rPr lang="en-US" dirty="0" err="1" smtClean="0"/>
              <a:t>EsId</a:t>
            </a:r>
            <a:r>
              <a:rPr lang="en-US" dirty="0" smtClean="0"/>
              <a:t>”</a:t>
            </a:r>
          </a:p>
          <a:p>
            <a:pPr lvl="2"/>
            <a:r>
              <a:rPr lang="en-US" dirty="0" smtClean="0"/>
              <a:t>Passive identification function that sits at the EISS’ interface with the upper layers</a:t>
            </a:r>
          </a:p>
          <a:p>
            <a:pPr lvl="2"/>
            <a:r>
              <a:rPr lang="en-US" dirty="0" smtClean="0"/>
              <a:t>Takes </a:t>
            </a:r>
            <a:r>
              <a:rPr lang="en-US" dirty="0"/>
              <a:t>specific EISS’s </a:t>
            </a:r>
            <a:r>
              <a:rPr lang="en-US" dirty="0" smtClean="0"/>
              <a:t>indication primitive parameters as input:</a:t>
            </a:r>
          </a:p>
          <a:p>
            <a:pPr lvl="3"/>
            <a:r>
              <a:rPr lang="en-US" dirty="0" err="1"/>
              <a:t>s</a:t>
            </a:r>
            <a:r>
              <a:rPr lang="en-US" dirty="0" err="1" smtClean="0"/>
              <a:t>ource_address</a:t>
            </a:r>
            <a:r>
              <a:rPr lang="en-US" dirty="0" smtClean="0"/>
              <a:t>, </a:t>
            </a:r>
            <a:r>
              <a:rPr lang="en-US" dirty="0" err="1" smtClean="0"/>
              <a:t>destination_address</a:t>
            </a:r>
            <a:r>
              <a:rPr lang="en-US" dirty="0" smtClean="0"/>
              <a:t>, </a:t>
            </a:r>
            <a:r>
              <a:rPr lang="en-US" dirty="0" err="1" smtClean="0"/>
              <a:t>vlan_identifier</a:t>
            </a:r>
            <a:r>
              <a:rPr lang="en-US" dirty="0" smtClean="0"/>
              <a:t>,  </a:t>
            </a:r>
            <a:r>
              <a:rPr lang="en-US" dirty="0" err="1" smtClean="0"/>
              <a:t>mac_service_msdu</a:t>
            </a:r>
            <a:endParaRPr lang="en-US" dirty="0"/>
          </a:p>
          <a:p>
            <a:pPr lvl="2"/>
            <a:r>
              <a:rPr lang="en-US" dirty="0" smtClean="0"/>
              <a:t>The function defines </a:t>
            </a:r>
            <a:r>
              <a:rPr lang="en-US" dirty="0"/>
              <a:t>a</a:t>
            </a:r>
            <a:r>
              <a:rPr lang="en-US" dirty="0" smtClean="0"/>
              <a:t> set of bit fields, obtained by masking these input parameters</a:t>
            </a:r>
          </a:p>
          <a:p>
            <a:pPr lvl="2"/>
            <a:r>
              <a:rPr lang="en-US" dirty="0" smtClean="0"/>
              <a:t>The </a:t>
            </a:r>
            <a:r>
              <a:rPr lang="en-US" i="1" dirty="0" err="1" smtClean="0"/>
              <a:t>stream_handle</a:t>
            </a:r>
            <a:r>
              <a:rPr lang="en-US" i="1" dirty="0" smtClean="0"/>
              <a:t> </a:t>
            </a:r>
            <a:r>
              <a:rPr lang="en-US" dirty="0" smtClean="0"/>
              <a:t>produced by the function is derived from the matching of the bit field(s) with values specific to an instance of the identification function.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 smtClean="0"/>
          </a:p>
          <a:p>
            <a:pPr>
              <a:buNone/>
            </a:pPr>
            <a:endParaRPr lang="en-US" sz="1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84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in 802.1CB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179387" y="908050"/>
            <a:ext cx="8497069" cy="554528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Clause 9 “Stream Identification Management”</a:t>
            </a:r>
          </a:p>
          <a:p>
            <a:pPr lvl="1"/>
            <a:r>
              <a:rPr lang="en-US" dirty="0" smtClean="0"/>
              <a:t>Addition of a </a:t>
            </a:r>
            <a:r>
              <a:rPr lang="en-US" dirty="0"/>
              <a:t>new </a:t>
            </a:r>
            <a:r>
              <a:rPr lang="en-US" i="1" dirty="0" err="1"/>
              <a:t>tsnStreamIdIdentificationType</a:t>
            </a:r>
            <a:endParaRPr lang="en-US" i="1" dirty="0" smtClean="0"/>
          </a:p>
          <a:p>
            <a:pPr lvl="2"/>
            <a:r>
              <a:rPr lang="en-US" dirty="0" smtClean="0"/>
              <a:t>OUI: </a:t>
            </a:r>
            <a:r>
              <a:rPr lang="fr-FR" dirty="0" smtClean="0"/>
              <a:t>00-80-C2, Type </a:t>
            </a:r>
            <a:r>
              <a:rPr lang="fr-FR" dirty="0" err="1" smtClean="0"/>
              <a:t>number</a:t>
            </a:r>
            <a:r>
              <a:rPr lang="fr-FR" dirty="0" smtClean="0"/>
              <a:t>: 5</a:t>
            </a:r>
            <a:endParaRPr lang="en-US" dirty="0" smtClean="0"/>
          </a:p>
          <a:p>
            <a:pPr lvl="1"/>
            <a:r>
              <a:rPr lang="en-US" dirty="0" smtClean="0"/>
              <a:t>Addition of managed objects </a:t>
            </a:r>
            <a:r>
              <a:rPr lang="en-US" dirty="0"/>
              <a:t>(</a:t>
            </a:r>
            <a:r>
              <a:rPr lang="en-US" i="1" dirty="0" err="1" smtClean="0"/>
              <a:t>tsnStreamIdParameters</a:t>
            </a:r>
            <a:r>
              <a:rPr lang="en-US" dirty="0" smtClean="0"/>
              <a:t>) defining the masks sets and the values to be matched:  Sub-clause 9.1.6</a:t>
            </a:r>
          </a:p>
          <a:p>
            <a:pPr lvl="2"/>
            <a:r>
              <a:rPr lang="en-US" dirty="0" smtClean="0"/>
              <a:t>See next slide</a:t>
            </a:r>
          </a:p>
          <a:p>
            <a:r>
              <a:rPr lang="en-US" dirty="0" smtClean="0"/>
              <a:t>Clause 5 “Conformance”:</a:t>
            </a:r>
          </a:p>
          <a:p>
            <a:pPr lvl="1"/>
            <a:r>
              <a:rPr lang="en-US" dirty="0" err="1" smtClean="0"/>
              <a:t>EsId</a:t>
            </a:r>
            <a:r>
              <a:rPr lang="en-US" dirty="0" smtClean="0"/>
              <a:t> optional in Talkers, Listeners</a:t>
            </a:r>
          </a:p>
          <a:p>
            <a:pPr lvl="1"/>
            <a:r>
              <a:rPr lang="en-US" dirty="0" err="1" smtClean="0"/>
              <a:t>EsId</a:t>
            </a:r>
            <a:r>
              <a:rPr lang="en-US" dirty="0" smtClean="0"/>
              <a:t> recommended in Relay systems</a:t>
            </a:r>
          </a:p>
          <a:p>
            <a:r>
              <a:rPr lang="en-US" dirty="0" smtClean="0"/>
              <a:t>Annex A “PICS”:</a:t>
            </a:r>
          </a:p>
          <a:p>
            <a:pPr lvl="1"/>
            <a:r>
              <a:rPr lang="en-US" dirty="0" smtClean="0"/>
              <a:t>Reflects </a:t>
            </a:r>
          </a:p>
          <a:p>
            <a:pPr lvl="1"/>
            <a:r>
              <a:rPr lang="en-US" dirty="0" smtClean="0"/>
              <a:t>Informative annex: example use of the function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 smtClean="0"/>
          </a:p>
          <a:p>
            <a:pPr>
              <a:buNone/>
            </a:pPr>
            <a:endParaRPr lang="en-US" sz="1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49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in 802.1CB</a:t>
            </a:r>
            <a:endParaRPr lang="fr-FR" dirty="0"/>
          </a:p>
        </p:txBody>
      </p:sp>
      <p:sp>
        <p:nvSpPr>
          <p:cNvPr id="3" name="Espace réservé du contenu 2"/>
          <p:cNvSpPr txBox="1">
            <a:spLocks/>
          </p:cNvSpPr>
          <p:nvPr/>
        </p:nvSpPr>
        <p:spPr>
          <a:xfrm>
            <a:off x="179512" y="764034"/>
            <a:ext cx="8964488" cy="57613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Clause 9.1.6 “Managed objects for Extended Stream identification”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933355"/>
              </p:ext>
            </p:extLst>
          </p:nvPr>
        </p:nvGraphicFramePr>
        <p:xfrm>
          <a:off x="179512" y="1276816"/>
          <a:ext cx="8569077" cy="52933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167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Name</a:t>
                      </a:r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Description</a:t>
                      </a:r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300" dirty="0" err="1" smtClean="0"/>
                        <a:t>tsnCpeEsIdDestMacMask</a:t>
                      </a:r>
                      <a:r>
                        <a:rPr lang="fr-FR" sz="1300" dirty="0" smtClean="0"/>
                        <a:t> (9.1.6.1)</a:t>
                      </a:r>
                      <a:endParaRPr lang="fr-FR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48-bit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ternary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mask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applied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 the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destination_address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parameter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passed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up by the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EM_UNITDATA.indication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primitive</a:t>
                      </a:r>
                      <a:endParaRPr kumimoji="1" lang="fr-FR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err="1" smtClean="0"/>
                        <a:t>tsnCpeEsIdDestMacMatch</a:t>
                      </a:r>
                      <a:r>
                        <a:rPr lang="fr-FR" sz="1300" dirty="0" smtClean="0"/>
                        <a:t> (9.1.6.2)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Destination MAC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address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matched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the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masked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destination_address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parameter</a:t>
                      </a:r>
                      <a:endParaRPr kumimoji="1" lang="fr-FR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err="1" smtClean="0"/>
                        <a:t>tsnCpeEsIdSrcMacMask</a:t>
                      </a:r>
                      <a:r>
                        <a:rPr lang="fr-FR" sz="1300" dirty="0" smtClean="0"/>
                        <a:t> (9.1.6.3)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48-bit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ternary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mask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applied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 the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source_address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parameter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passed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up by the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EM_UNITDATA.indication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primitive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err="1" smtClean="0"/>
                        <a:t>tsnCpeEsIdSrcMacMatch</a:t>
                      </a:r>
                      <a:r>
                        <a:rPr lang="fr-FR" sz="1300" dirty="0" smtClean="0"/>
                        <a:t> (9.1.6.4)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Source MAC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address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matched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the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masked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ource_address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parameter</a:t>
                      </a:r>
                      <a:endParaRPr kumimoji="1" lang="fr-FR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err="1" smtClean="0"/>
                        <a:t>tsnCpeEsIdTagged</a:t>
                      </a:r>
                      <a:r>
                        <a:rPr lang="fr-FR" sz="1300" dirty="0" smtClean="0"/>
                        <a:t> (9.1.6.5)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Value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indicating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if the frame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tagged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untagged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or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any</a:t>
                      </a:r>
                      <a:endParaRPr kumimoji="1" lang="fr-FR" sz="13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1462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300" dirty="0" err="1" smtClean="0"/>
                        <a:t>tsnCpeEsIdVlanIdMask</a:t>
                      </a:r>
                      <a:r>
                        <a:rPr lang="fr-FR" sz="1300" dirty="0" smtClean="0"/>
                        <a:t> (9.1.6.6)</a:t>
                      </a:r>
                      <a:endParaRPr lang="fr-FR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12-bit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ternary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mask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applied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 the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vlan_identifier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parameter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passed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up by the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EM_UNITDATA.indication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primitive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300" dirty="0" err="1" smtClean="0"/>
                        <a:t>tsnCpeEsIdVlanIdMatch</a:t>
                      </a:r>
                      <a:r>
                        <a:rPr lang="fr-FR" sz="1300" dirty="0" smtClean="0"/>
                        <a:t> (9.1.6.7)</a:t>
                      </a:r>
                      <a:endParaRPr lang="fr-FR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VLAN identifier to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matched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the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masked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vlan_identifier</a:t>
                      </a:r>
                      <a:r>
                        <a:rPr kumimoji="1" lang="fr-FR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parameter</a:t>
                      </a:r>
                      <a:endParaRPr kumimoji="1" lang="fr-FR" sz="13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300" dirty="0" err="1" smtClean="0"/>
                        <a:t>tsnCpeEsIdMsduFieldNb</a:t>
                      </a:r>
                      <a:r>
                        <a:rPr lang="fr-FR" sz="1300" dirty="0" smtClean="0"/>
                        <a:t> (9.1.6.8)</a:t>
                      </a:r>
                      <a:endParaRPr lang="fr-FR" sz="13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of bit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fields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matched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the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mac_service_data_unit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parameter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passed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up by the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EM_UNITDATA.indication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primitive </a:t>
                      </a:r>
                      <a:r>
                        <a:rPr kumimoji="1" lang="fr-FR" sz="13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(max ?)</a:t>
                      </a:r>
                      <a:endParaRPr kumimoji="1" lang="fr-FR" sz="1300" kern="1200" baseline="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err="1" smtClean="0"/>
                        <a:t>tsnCpeEsIdMsduFieldN</a:t>
                      </a:r>
                      <a:r>
                        <a:rPr lang="fr-FR" sz="1300" dirty="0" smtClean="0"/>
                        <a:t> (9.1.6.9)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Bit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field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mask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defined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by the couple (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tsnCpeEsIdMsduFieldOffsetN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[9.1.6.9.1],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tsnCpeEsIdMsduFieldLengthN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[9.6.1.9.2]), to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applied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 the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mac_service_data_unit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parameter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passed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up by the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EM_UNITDATA.indication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primitive. 0&lt;N&lt;</a:t>
                      </a:r>
                      <a:r>
                        <a:rPr kumimoji="1" lang="fr-FR" sz="13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max ?</a:t>
                      </a:r>
                      <a:endParaRPr kumimoji="1" lang="fr-FR" sz="1300" kern="1200" baseline="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25496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 err="1" smtClean="0"/>
                        <a:t>tsnCpeEsIdMsduFieldValueN</a:t>
                      </a:r>
                      <a:r>
                        <a:rPr lang="fr-FR" sz="1300" dirty="0" smtClean="0"/>
                        <a:t> (9.1.6.10)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tsnCpeEsIdMsduFieldLengthN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-bit value to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matched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r>
                        <a:rPr kumimoji="1" lang="fr-FR" sz="13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fr-FR" sz="13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tsnCpeEsIdMsduFieldN</a:t>
                      </a:r>
                      <a:endParaRPr kumimoji="1" lang="fr-FR" sz="13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30894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39409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3501008"/>
            <a:ext cx="1657350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re 1"/>
          <p:cNvSpPr txBox="1">
            <a:spLocks/>
          </p:cNvSpPr>
          <p:nvPr/>
        </p:nvSpPr>
        <p:spPr bwMode="auto">
          <a:xfrm>
            <a:off x="400000" y="3975199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Thank you for your attention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>
                <a:solidFill>
                  <a:schemeClr val="tx1"/>
                </a:solidFill>
              </a:rPr>
              <a:t>Contents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616624"/>
          </a:xfrm>
        </p:spPr>
        <p:txBody>
          <a:bodyPr>
            <a:normAutofit/>
          </a:bodyPr>
          <a:lstStyle/>
          <a:p>
            <a:r>
              <a:rPr lang="en-GB" dirty="0" smtClean="0"/>
              <a:t>Baseline Stream identification proposal</a:t>
            </a:r>
          </a:p>
          <a:p>
            <a:pPr lvl="2"/>
            <a:endParaRPr lang="en-GB" sz="1500" dirty="0"/>
          </a:p>
          <a:p>
            <a:r>
              <a:rPr lang="en-GB" dirty="0" smtClean="0"/>
              <a:t>Additions and changes to 802.1 </a:t>
            </a:r>
            <a:r>
              <a:rPr lang="en-GB" dirty="0" err="1" smtClean="0"/>
              <a:t>CBdb</a:t>
            </a:r>
            <a:endParaRPr lang="en-GB" dirty="0" smtClean="0"/>
          </a:p>
          <a:p>
            <a:endParaRPr lang="en-GB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New </a:t>
            </a:r>
            <a:r>
              <a:rPr lang="fr-FR" dirty="0" err="1" smtClean="0"/>
              <a:t>Proposal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M&amp;M identification on top of the EISS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139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851920" y="3320988"/>
            <a:ext cx="1656184" cy="32403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3851920" y="3645024"/>
            <a:ext cx="2376264" cy="25202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3851920" y="4437112"/>
            <a:ext cx="1512168" cy="28803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3851920" y="3068960"/>
            <a:ext cx="2088232" cy="28803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Baseline proposal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179387" y="908050"/>
            <a:ext cx="8497069" cy="554528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Mask &amp; Match </a:t>
            </a:r>
            <a:r>
              <a:rPr lang="en-US" dirty="0" smtClean="0"/>
              <a:t>stream identification </a:t>
            </a:r>
            <a:r>
              <a:rPr lang="en-US" dirty="0" smtClean="0"/>
              <a:t>function as </a:t>
            </a:r>
            <a:r>
              <a:rPr lang="en-US" dirty="0" smtClean="0"/>
              <a:t>passive stream identification function on top of the EISS</a:t>
            </a:r>
          </a:p>
          <a:p>
            <a:pPr lvl="1"/>
            <a:r>
              <a:rPr lang="en-US" dirty="0" smtClean="0"/>
              <a:t>implemented only up the stack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sing a subset of the </a:t>
            </a:r>
            <a:r>
              <a:rPr lang="en-US" i="1" dirty="0" err="1" smtClean="0"/>
              <a:t>EM_UNITDATA.indication</a:t>
            </a:r>
            <a:r>
              <a:rPr lang="en-US" dirty="0" smtClean="0"/>
              <a:t> primitive parameters as input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2100" dirty="0" smtClean="0"/>
              <a:t>			(</a:t>
            </a:r>
            <a:endParaRPr lang="fr-FR" sz="2100" dirty="0" smtClean="0"/>
          </a:p>
          <a:p>
            <a:pPr marL="0" indent="0">
              <a:buNone/>
            </a:pPr>
            <a:r>
              <a:rPr lang="en-US" sz="2100" dirty="0" smtClean="0"/>
              <a:t>				</a:t>
            </a:r>
            <a:r>
              <a:rPr lang="en-US" sz="2100" dirty="0" err="1" smtClean="0"/>
              <a:t>destination_address</a:t>
            </a:r>
            <a:r>
              <a:rPr lang="en-US" sz="2100" dirty="0" smtClean="0"/>
              <a:t>,</a:t>
            </a:r>
            <a:endParaRPr lang="fr-FR" sz="2100" dirty="0" smtClean="0"/>
          </a:p>
          <a:p>
            <a:pPr marL="0" indent="0">
              <a:buNone/>
            </a:pPr>
            <a:r>
              <a:rPr lang="en-US" sz="2100" dirty="0" smtClean="0"/>
              <a:t>				</a:t>
            </a:r>
            <a:r>
              <a:rPr lang="en-US" sz="2100" dirty="0" err="1" smtClean="0"/>
              <a:t>source_address</a:t>
            </a:r>
            <a:r>
              <a:rPr lang="en-US" sz="2100" dirty="0"/>
              <a:t>,</a:t>
            </a:r>
            <a:endParaRPr lang="fr-FR" sz="2100" dirty="0"/>
          </a:p>
          <a:p>
            <a:pPr marL="0" indent="0">
              <a:buNone/>
            </a:pPr>
            <a:r>
              <a:rPr lang="en-US" sz="2100" dirty="0" smtClean="0"/>
              <a:t>				</a:t>
            </a:r>
            <a:r>
              <a:rPr lang="en-US" sz="2100" dirty="0" err="1" smtClean="0"/>
              <a:t>mac_service_data_unit</a:t>
            </a:r>
            <a:r>
              <a:rPr lang="en-US" sz="2100" dirty="0" smtClean="0"/>
              <a:t>*,</a:t>
            </a:r>
            <a:endParaRPr lang="fr-FR" sz="2100" dirty="0"/>
          </a:p>
          <a:p>
            <a:pPr marL="0" indent="0">
              <a:buNone/>
            </a:pPr>
            <a:r>
              <a:rPr lang="en-US" sz="2100" dirty="0" smtClean="0"/>
              <a:t>				priority</a:t>
            </a:r>
            <a:r>
              <a:rPr lang="en-US" sz="2100" dirty="0"/>
              <a:t>,</a:t>
            </a:r>
            <a:endParaRPr lang="fr-FR" sz="2100" dirty="0"/>
          </a:p>
          <a:p>
            <a:pPr marL="0" indent="0">
              <a:buNone/>
            </a:pPr>
            <a:r>
              <a:rPr lang="en-US" sz="2100" dirty="0" smtClean="0"/>
              <a:t>				</a:t>
            </a:r>
            <a:r>
              <a:rPr lang="en-US" sz="2100" dirty="0" err="1" smtClean="0"/>
              <a:t>drop_eligible</a:t>
            </a:r>
            <a:r>
              <a:rPr lang="en-US" sz="2100" dirty="0"/>
              <a:t>,</a:t>
            </a:r>
            <a:endParaRPr lang="fr-FR" sz="2100" dirty="0"/>
          </a:p>
          <a:p>
            <a:pPr marL="0" indent="0">
              <a:buNone/>
            </a:pPr>
            <a:r>
              <a:rPr lang="en-US" sz="2100" dirty="0" smtClean="0"/>
              <a:t>				</a:t>
            </a:r>
            <a:r>
              <a:rPr lang="en-US" sz="2100" dirty="0" err="1" smtClean="0"/>
              <a:t>vlan_identifier</a:t>
            </a:r>
            <a:r>
              <a:rPr lang="en-US" sz="2100" dirty="0"/>
              <a:t>,</a:t>
            </a:r>
            <a:endParaRPr lang="fr-FR" sz="2100" dirty="0"/>
          </a:p>
          <a:p>
            <a:pPr marL="0" indent="0">
              <a:buNone/>
            </a:pPr>
            <a:r>
              <a:rPr lang="en-US" sz="2100" dirty="0" smtClean="0"/>
              <a:t>				</a:t>
            </a:r>
            <a:r>
              <a:rPr lang="en-US" sz="2100" dirty="0" err="1" smtClean="0"/>
              <a:t>frame_check_sequence</a:t>
            </a:r>
            <a:r>
              <a:rPr lang="en-US" sz="2100" dirty="0"/>
              <a:t>,</a:t>
            </a:r>
            <a:endParaRPr lang="fr-FR" sz="2100" dirty="0"/>
          </a:p>
          <a:p>
            <a:pPr marL="0" indent="0">
              <a:buNone/>
            </a:pPr>
            <a:r>
              <a:rPr lang="en-US" sz="2100" dirty="0" smtClean="0"/>
              <a:t>				</a:t>
            </a:r>
            <a:r>
              <a:rPr lang="en-US" sz="2100" dirty="0" err="1" smtClean="0"/>
              <a:t>service_access_point_identifier</a:t>
            </a:r>
            <a:r>
              <a:rPr lang="en-US" sz="2100" dirty="0"/>
              <a:t>,</a:t>
            </a:r>
            <a:endParaRPr lang="fr-FR" sz="2100" dirty="0"/>
          </a:p>
          <a:p>
            <a:pPr marL="0" indent="0">
              <a:buNone/>
            </a:pPr>
            <a:r>
              <a:rPr lang="en-US" sz="2100" dirty="0" smtClean="0"/>
              <a:t>				</a:t>
            </a:r>
            <a:r>
              <a:rPr lang="en-US" sz="2100" dirty="0" err="1" smtClean="0"/>
              <a:t>connection_identifier</a:t>
            </a:r>
            <a:r>
              <a:rPr lang="en-US" sz="2100" dirty="0"/>
              <a:t>,</a:t>
            </a:r>
            <a:endParaRPr lang="fr-FR" sz="2100" dirty="0"/>
          </a:p>
          <a:p>
            <a:pPr marL="0" indent="0">
              <a:buNone/>
            </a:pPr>
            <a:r>
              <a:rPr lang="en-US" sz="2100" dirty="0" smtClean="0"/>
              <a:t>				</a:t>
            </a:r>
            <a:r>
              <a:rPr lang="en-US" sz="2100" dirty="0" err="1" smtClean="0"/>
              <a:t>flow_hash</a:t>
            </a:r>
            <a:r>
              <a:rPr lang="en-US" sz="2100" dirty="0"/>
              <a:t>,</a:t>
            </a:r>
            <a:endParaRPr lang="fr-FR" sz="2100" dirty="0"/>
          </a:p>
          <a:p>
            <a:pPr marL="0" indent="0">
              <a:buNone/>
            </a:pPr>
            <a:r>
              <a:rPr lang="en-US" sz="2100" dirty="0" smtClean="0"/>
              <a:t>				</a:t>
            </a:r>
            <a:r>
              <a:rPr lang="en-US" sz="2100" dirty="0" err="1" smtClean="0"/>
              <a:t>time_to_live</a:t>
            </a:r>
            <a:endParaRPr lang="fr-FR" sz="2100" dirty="0"/>
          </a:p>
          <a:p>
            <a:pPr marL="0" indent="0">
              <a:buNone/>
            </a:pPr>
            <a:r>
              <a:rPr lang="en-US" sz="2100" dirty="0" smtClean="0"/>
              <a:t>				)</a:t>
            </a:r>
            <a:endParaRPr lang="fr-FR" sz="2100" dirty="0"/>
          </a:p>
          <a:p>
            <a:pPr lvl="3"/>
            <a:endParaRPr lang="en-US" sz="1400" dirty="0" smtClean="0"/>
          </a:p>
        </p:txBody>
      </p:sp>
      <p:sp>
        <p:nvSpPr>
          <p:cNvPr id="8" name="ZoneTexte 7"/>
          <p:cNvSpPr txBox="1"/>
          <p:nvPr/>
        </p:nvSpPr>
        <p:spPr>
          <a:xfrm>
            <a:off x="6228184" y="5606627"/>
            <a:ext cx="302433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* If the frame </a:t>
            </a:r>
            <a:r>
              <a:rPr lang="fr-FR" sz="1400" dirty="0" err="1" smtClean="0"/>
              <a:t>is</a:t>
            </a:r>
            <a:r>
              <a:rPr lang="fr-FR" sz="1400" dirty="0" smtClean="0"/>
              <a:t> VLAN-</a:t>
            </a:r>
            <a:r>
              <a:rPr lang="fr-FR" sz="1400" dirty="0" err="1" smtClean="0"/>
              <a:t>tagged</a:t>
            </a:r>
            <a:r>
              <a:rPr lang="fr-FR" sz="1400" dirty="0" smtClean="0"/>
              <a:t>, the </a:t>
            </a:r>
            <a:r>
              <a:rPr lang="fr-FR" sz="1400" dirty="0" err="1" smtClean="0"/>
              <a:t>mac_service_data_unit</a:t>
            </a:r>
            <a:r>
              <a:rPr lang="fr-FR" sz="1400" dirty="0" smtClean="0"/>
              <a:t> </a:t>
            </a:r>
            <a:r>
              <a:rPr lang="fr-FR" sz="1400" dirty="0" err="1" smtClean="0"/>
              <a:t>is</a:t>
            </a:r>
            <a:r>
              <a:rPr lang="fr-FR" sz="1400" dirty="0" smtClean="0"/>
              <a:t> the </a:t>
            </a:r>
            <a:r>
              <a:rPr lang="fr-FR" sz="1400" dirty="0" err="1" smtClean="0"/>
              <a:t>mac_service_data_unit</a:t>
            </a:r>
            <a:r>
              <a:rPr lang="fr-FR" sz="1400" dirty="0"/>
              <a:t> </a:t>
            </a:r>
            <a:r>
              <a:rPr lang="fr-FR" sz="1400" dirty="0" err="1" smtClean="0"/>
              <a:t>provided</a:t>
            </a:r>
            <a:r>
              <a:rPr lang="fr-FR" sz="1400" dirty="0" smtClean="0"/>
              <a:t> by the ISS, </a:t>
            </a:r>
            <a:r>
              <a:rPr lang="fr-FR" sz="1400" dirty="0" err="1" smtClean="0"/>
              <a:t>which</a:t>
            </a:r>
            <a:r>
              <a:rPr lang="fr-FR" sz="1400" dirty="0" smtClean="0"/>
              <a:t> VLAN-tag has been </a:t>
            </a:r>
            <a:r>
              <a:rPr lang="fr-FR" sz="1400" dirty="0" err="1" smtClean="0"/>
              <a:t>removed</a:t>
            </a:r>
            <a:r>
              <a:rPr lang="fr-FR" sz="1400" dirty="0" smtClean="0"/>
              <a:t>.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85028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Baseline proposal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179387" y="908050"/>
            <a:ext cx="8497069" cy="5761310"/>
          </a:xfrm>
        </p:spPr>
        <p:txBody>
          <a:bodyPr>
            <a:normAutofit/>
          </a:bodyPr>
          <a:lstStyle/>
          <a:p>
            <a:r>
              <a:rPr lang="en-US" dirty="0" smtClean="0"/>
              <a:t>Union of 2 sets of </a:t>
            </a:r>
            <a:r>
              <a:rPr lang="en-US" dirty="0"/>
              <a:t>masks </a:t>
            </a:r>
            <a:r>
              <a:rPr lang="en-US" dirty="0" smtClean="0"/>
              <a:t>to </a:t>
            </a:r>
            <a:r>
              <a:rPr lang="en-US" dirty="0" smtClean="0"/>
              <a:t>determine the parameter information to be </a:t>
            </a:r>
            <a:r>
              <a:rPr lang="en-US" dirty="0" smtClean="0"/>
              <a:t>matched:</a:t>
            </a:r>
            <a:endParaRPr lang="fr-FR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{</a:t>
            </a:r>
            <a:r>
              <a:rPr lang="en-US" dirty="0" err="1"/>
              <a:t>da_mask</a:t>
            </a:r>
            <a:r>
              <a:rPr lang="en-US" dirty="0"/>
              <a:t>, </a:t>
            </a:r>
            <a:r>
              <a:rPr lang="en-US" dirty="0" err="1"/>
              <a:t>sa_mask</a:t>
            </a:r>
            <a:r>
              <a:rPr lang="en-US" dirty="0"/>
              <a:t>, </a:t>
            </a:r>
            <a:r>
              <a:rPr lang="en-US" dirty="0" err="1"/>
              <a:t>vlan_id_mask</a:t>
            </a:r>
            <a:r>
              <a:rPr lang="en-US" dirty="0"/>
              <a:t>} U {</a:t>
            </a:r>
            <a:r>
              <a:rPr lang="en-US" dirty="0" err="1"/>
              <a:t>msdu_mask</a:t>
            </a:r>
            <a:r>
              <a:rPr lang="en-US" dirty="0"/>
              <a:t>}</a:t>
            </a:r>
            <a:endParaRPr lang="fr-FR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{</a:t>
            </a:r>
            <a:r>
              <a:rPr lang="en-US" dirty="0" err="1"/>
              <a:t>msdu_mask</a:t>
            </a:r>
            <a:r>
              <a:rPr lang="en-US" dirty="0"/>
              <a:t>} = {(offset1, length1), (offset2, length2), …, (</a:t>
            </a:r>
            <a:r>
              <a:rPr lang="en-US" dirty="0" err="1"/>
              <a:t>offsetN</a:t>
            </a:r>
            <a:r>
              <a:rPr lang="en-US" dirty="0"/>
              <a:t>, </a:t>
            </a:r>
            <a:r>
              <a:rPr lang="en-US" dirty="0" err="1"/>
              <a:t>lengthN</a:t>
            </a:r>
            <a:r>
              <a:rPr lang="en-US" dirty="0"/>
              <a:t>)} or Ø</a:t>
            </a:r>
            <a:endParaRPr lang="fr-FR" dirty="0"/>
          </a:p>
          <a:p>
            <a:endParaRPr lang="en-US" sz="2100" dirty="0" smtClean="0"/>
          </a:p>
          <a:p>
            <a:pPr marL="0" indent="0">
              <a:buNone/>
            </a:pPr>
            <a:endParaRPr lang="fr-FR" sz="2100" dirty="0" smtClean="0"/>
          </a:p>
        </p:txBody>
      </p:sp>
    </p:spTree>
    <p:extLst>
      <p:ext uri="{BB962C8B-B14F-4D97-AF65-F5344CB8AC3E}">
        <p14:creationId xmlns:p14="http://schemas.microsoft.com/office/powerpoint/2010/main" val="68428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Baseline proposal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179387" y="908050"/>
            <a:ext cx="8497069" cy="5545286"/>
          </a:xfrm>
        </p:spPr>
        <p:txBody>
          <a:bodyPr>
            <a:normAutofit/>
          </a:bodyPr>
          <a:lstStyle/>
          <a:p>
            <a:r>
              <a:rPr lang="en-US" dirty="0" smtClean="0"/>
              <a:t>How to determine if a frame is tagged or untagged</a:t>
            </a:r>
          </a:p>
          <a:p>
            <a:pPr lvl="1"/>
            <a:r>
              <a:rPr lang="en-US" dirty="0" smtClean="0"/>
              <a:t>Re-use the same “trick” as in the .1CB stream identification functions</a:t>
            </a:r>
          </a:p>
          <a:p>
            <a:pPr lvl="2"/>
            <a:r>
              <a:rPr lang="en-US" dirty="0" smtClean="0"/>
              <a:t>Managed object that indicates that a frame is:</a:t>
            </a:r>
          </a:p>
          <a:p>
            <a:pPr lvl="3"/>
            <a:r>
              <a:rPr lang="fr-FR" dirty="0" err="1" smtClean="0"/>
              <a:t>Tagged</a:t>
            </a:r>
            <a:endParaRPr lang="fr-FR" dirty="0" smtClean="0"/>
          </a:p>
          <a:p>
            <a:pPr lvl="3"/>
            <a:r>
              <a:rPr lang="fr-FR" dirty="0" err="1" smtClean="0"/>
              <a:t>Untagged</a:t>
            </a:r>
            <a:endParaRPr lang="fr-FR" dirty="0" smtClean="0"/>
          </a:p>
          <a:p>
            <a:pPr lvl="3"/>
            <a:r>
              <a:rPr lang="en-US" dirty="0" smtClean="0"/>
              <a:t>Any</a:t>
            </a:r>
          </a:p>
        </p:txBody>
      </p:sp>
    </p:spTree>
    <p:extLst>
      <p:ext uri="{BB962C8B-B14F-4D97-AF65-F5344CB8AC3E}">
        <p14:creationId xmlns:p14="http://schemas.microsoft.com/office/powerpoint/2010/main" val="374912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Baseline proposal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179512" y="908720"/>
            <a:ext cx="8497069" cy="5761310"/>
          </a:xfrm>
        </p:spPr>
        <p:txBody>
          <a:bodyPr>
            <a:normAutofit/>
          </a:bodyPr>
          <a:lstStyle/>
          <a:p>
            <a:r>
              <a:rPr lang="en-US" dirty="0" err="1"/>
              <a:t>m</a:t>
            </a:r>
            <a:r>
              <a:rPr lang="en-US" dirty="0" err="1" smtClean="0"/>
              <a:t>sdu_mask</a:t>
            </a:r>
            <a:r>
              <a:rPr lang="en-US" dirty="0" smtClean="0"/>
              <a:t> details:</a:t>
            </a:r>
          </a:p>
          <a:p>
            <a:pPr lvl="1"/>
            <a:r>
              <a:rPr lang="en-US" dirty="0"/>
              <a:t>each (offset, length) </a:t>
            </a:r>
            <a:r>
              <a:rPr lang="en-US" dirty="0" smtClean="0"/>
              <a:t>couple defines a field of </a:t>
            </a:r>
            <a:r>
              <a:rPr lang="en-US" i="1" dirty="0" smtClean="0"/>
              <a:t>length </a:t>
            </a:r>
            <a:r>
              <a:rPr lang="en-US" dirty="0" smtClean="0"/>
              <a:t>bits that must match a </a:t>
            </a:r>
            <a:r>
              <a:rPr lang="en-US" i="1" dirty="0" smtClean="0"/>
              <a:t>length</a:t>
            </a:r>
            <a:r>
              <a:rPr lang="en-US" dirty="0" smtClean="0"/>
              <a:t>-bit value defined for the stream identification function instance</a:t>
            </a:r>
          </a:p>
          <a:p>
            <a:pPr lvl="1"/>
            <a:r>
              <a:rPr lang="en-US" dirty="0" smtClean="0"/>
              <a:t>Number of (offset, length) couples is specified</a:t>
            </a:r>
          </a:p>
          <a:p>
            <a:pPr lvl="2"/>
            <a:r>
              <a:rPr lang="en-US" dirty="0" smtClean="0"/>
              <a:t>If the number of couples equals 0, the </a:t>
            </a:r>
            <a:r>
              <a:rPr lang="en-US" dirty="0" err="1" smtClean="0"/>
              <a:t>msdu</a:t>
            </a:r>
            <a:r>
              <a:rPr lang="en-US" dirty="0" smtClean="0"/>
              <a:t> parameter is ignored</a:t>
            </a:r>
          </a:p>
          <a:p>
            <a:pPr lvl="1"/>
            <a:r>
              <a:rPr lang="en-US" dirty="0" smtClean="0"/>
              <a:t>Unit of offset and length: bits</a:t>
            </a:r>
          </a:p>
          <a:p>
            <a:pPr lvl="2"/>
            <a:r>
              <a:rPr lang="fr-FR" dirty="0" smtClean="0"/>
              <a:t>Max offset and </a:t>
            </a:r>
            <a:r>
              <a:rPr lang="fr-FR" dirty="0" err="1" smtClean="0"/>
              <a:t>length</a:t>
            </a:r>
            <a:r>
              <a:rPr lang="fr-FR" dirty="0" smtClean="0"/>
              <a:t> values have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fixed</a:t>
            </a:r>
            <a:endParaRPr lang="fr-FR" dirty="0" smtClean="0"/>
          </a:p>
          <a:p>
            <a:pPr lvl="1"/>
            <a:r>
              <a:rPr lang="en-US" dirty="0"/>
              <a:t>offset = 0 points to the first bit of the </a:t>
            </a:r>
            <a:r>
              <a:rPr lang="en-US" dirty="0" err="1"/>
              <a:t>mac_service_data_unit</a:t>
            </a:r>
            <a:endParaRPr lang="en-US" dirty="0"/>
          </a:p>
          <a:p>
            <a:pPr lvl="1"/>
            <a:r>
              <a:rPr lang="en-US" dirty="0"/>
              <a:t>Length = number of consecutive </a:t>
            </a:r>
            <a:r>
              <a:rPr lang="en-US" dirty="0" smtClean="0"/>
              <a:t>bits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46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Baseline proposal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179512" y="908720"/>
            <a:ext cx="8497069" cy="5761310"/>
          </a:xfrm>
        </p:spPr>
        <p:txBody>
          <a:bodyPr>
            <a:normAutofit/>
          </a:bodyPr>
          <a:lstStyle/>
          <a:p>
            <a:r>
              <a:rPr lang="en-US" dirty="0" smtClean="0"/>
              <a:t>da_, </a:t>
            </a:r>
            <a:r>
              <a:rPr lang="en-US" dirty="0" err="1" smtClean="0"/>
              <a:t>sa</a:t>
            </a:r>
            <a:r>
              <a:rPr lang="en-US" dirty="0" smtClean="0"/>
              <a:t>_, </a:t>
            </a:r>
            <a:r>
              <a:rPr lang="en-US" dirty="0" err="1" smtClean="0"/>
              <a:t>vlan_id</a:t>
            </a:r>
            <a:r>
              <a:rPr lang="en-US" dirty="0" smtClean="0"/>
              <a:t>_ mask details</a:t>
            </a:r>
          </a:p>
          <a:p>
            <a:pPr lvl="1"/>
            <a:r>
              <a:rPr lang="en-US" dirty="0" smtClean="0"/>
              <a:t>da_ and </a:t>
            </a:r>
            <a:r>
              <a:rPr lang="en-US" dirty="0" err="1" smtClean="0"/>
              <a:t>sa</a:t>
            </a:r>
            <a:r>
              <a:rPr lang="en-US" dirty="0" smtClean="0"/>
              <a:t>_ masks are 48-bit long</a:t>
            </a:r>
          </a:p>
          <a:p>
            <a:pPr lvl="1"/>
            <a:r>
              <a:rPr lang="en-US" dirty="0" err="1" smtClean="0"/>
              <a:t>vlan_id_mask</a:t>
            </a:r>
            <a:r>
              <a:rPr lang="en-US" dirty="0" smtClean="0"/>
              <a:t> is 12-bit long</a:t>
            </a:r>
          </a:p>
          <a:p>
            <a:pPr lvl="1"/>
            <a:r>
              <a:rPr lang="en-US" dirty="0" smtClean="0"/>
              <a:t>Masks allow “ternary” match:</a:t>
            </a:r>
          </a:p>
          <a:p>
            <a:pPr lvl="2"/>
            <a:r>
              <a:rPr lang="en-US" dirty="0" smtClean="0"/>
              <a:t>Mask’s bits set to ‘1’ indicate a bit position that must match</a:t>
            </a:r>
          </a:p>
          <a:p>
            <a:pPr lvl="2"/>
            <a:r>
              <a:rPr lang="en-US" dirty="0" smtClean="0"/>
              <a:t>Mask’s bits set to ‘0’ indicate a bit position that always match (don’t care)</a:t>
            </a:r>
          </a:p>
          <a:p>
            <a:pPr lvl="1"/>
            <a:r>
              <a:rPr lang="en-US" dirty="0" smtClean="0"/>
              <a:t>An all-zero mask indicates that the corresponding parameter is ignored</a:t>
            </a:r>
          </a:p>
        </p:txBody>
      </p:sp>
    </p:spTree>
    <p:extLst>
      <p:ext uri="{BB962C8B-B14F-4D97-AF65-F5344CB8AC3E}">
        <p14:creationId xmlns:p14="http://schemas.microsoft.com/office/powerpoint/2010/main" val="42128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Additions and changes to 802.1CB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Text</a:t>
            </a:r>
            <a:r>
              <a:rPr lang="fr-FR" dirty="0" smtClean="0"/>
              <a:t> contribution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353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esentation tit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744</Words>
  <Application>Microsoft Office PowerPoint</Application>
  <PresentationFormat>Affichage à l'écran (4:3)</PresentationFormat>
  <Paragraphs>130</Paragraphs>
  <Slides>13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20" baseType="lpstr">
      <vt:lpstr>ＭＳ Ｐゴシック</vt:lpstr>
      <vt:lpstr>Arial</vt:lpstr>
      <vt:lpstr>Calibri</vt:lpstr>
      <vt:lpstr>Times New Roman</vt:lpstr>
      <vt:lpstr>Wingdings</vt:lpstr>
      <vt:lpstr>Content</vt:lpstr>
      <vt:lpstr>Presentation title</vt:lpstr>
      <vt:lpstr>802.1CBdb draft text contribution </vt:lpstr>
      <vt:lpstr>Contents</vt:lpstr>
      <vt:lpstr>New Proposal</vt:lpstr>
      <vt:lpstr>Baseline proposal</vt:lpstr>
      <vt:lpstr>Baseline proposal</vt:lpstr>
      <vt:lpstr>Baseline proposal</vt:lpstr>
      <vt:lpstr>Baseline proposal</vt:lpstr>
      <vt:lpstr>Baseline proposal</vt:lpstr>
      <vt:lpstr>Additions and changes to 802.1CB</vt:lpstr>
      <vt:lpstr>Changes in 802.1CB</vt:lpstr>
      <vt:lpstr>Changes in 802.1CB</vt:lpstr>
      <vt:lpstr>Changes in 802.1CB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2014-07-29T10:26:08Z</dcterms:created>
  <dcterms:modified xsi:type="dcterms:W3CDTF">2019-03-13T14:12:26Z</dcterms:modified>
</cp:coreProperties>
</file>