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61" d="100"/>
          <a:sy n="161" d="100"/>
        </p:scale>
        <p:origin x="7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933450" latinLnBrk="0">
      <a:spcBef>
        <a:spcPts val="400"/>
      </a:spcBef>
      <a:defRPr sz="1200">
        <a:latin typeface="+mn-lt"/>
        <a:ea typeface="+mn-ea"/>
        <a:cs typeface="+mn-cs"/>
        <a:sym typeface="Times New Roman"/>
      </a:defRPr>
    </a:lvl1pPr>
    <a:lvl2pPr indent="228600" defTabSz="933450" latinLnBrk="0">
      <a:spcBef>
        <a:spcPts val="400"/>
      </a:spcBef>
      <a:defRPr sz="1200">
        <a:latin typeface="+mn-lt"/>
        <a:ea typeface="+mn-ea"/>
        <a:cs typeface="+mn-cs"/>
        <a:sym typeface="Times New Roman"/>
      </a:defRPr>
    </a:lvl2pPr>
    <a:lvl3pPr indent="457200" defTabSz="933450" latinLnBrk="0">
      <a:spcBef>
        <a:spcPts val="400"/>
      </a:spcBef>
      <a:defRPr sz="1200">
        <a:latin typeface="+mn-lt"/>
        <a:ea typeface="+mn-ea"/>
        <a:cs typeface="+mn-cs"/>
        <a:sym typeface="Times New Roman"/>
      </a:defRPr>
    </a:lvl3pPr>
    <a:lvl4pPr indent="685800" defTabSz="933450" latinLnBrk="0">
      <a:spcBef>
        <a:spcPts val="400"/>
      </a:spcBef>
      <a:defRPr sz="1200">
        <a:latin typeface="+mn-lt"/>
        <a:ea typeface="+mn-ea"/>
        <a:cs typeface="+mn-cs"/>
        <a:sym typeface="Times New Roman"/>
      </a:defRPr>
    </a:lvl4pPr>
    <a:lvl5pPr indent="914400" defTabSz="933450" latinLnBrk="0">
      <a:spcBef>
        <a:spcPts val="400"/>
      </a:spcBef>
      <a:defRPr sz="1200">
        <a:latin typeface="+mn-lt"/>
        <a:ea typeface="+mn-ea"/>
        <a:cs typeface="+mn-cs"/>
        <a:sym typeface="Times New Roman"/>
      </a:defRPr>
    </a:lvl5pPr>
    <a:lvl6pPr indent="1143000" defTabSz="933450" latinLnBrk="0">
      <a:spcBef>
        <a:spcPts val="400"/>
      </a:spcBef>
      <a:defRPr sz="1200">
        <a:latin typeface="+mn-lt"/>
        <a:ea typeface="+mn-ea"/>
        <a:cs typeface="+mn-cs"/>
        <a:sym typeface="Times New Roman"/>
      </a:defRPr>
    </a:lvl6pPr>
    <a:lvl7pPr indent="1371600" defTabSz="933450" latinLnBrk="0">
      <a:spcBef>
        <a:spcPts val="400"/>
      </a:spcBef>
      <a:defRPr sz="1200">
        <a:latin typeface="+mn-lt"/>
        <a:ea typeface="+mn-ea"/>
        <a:cs typeface="+mn-cs"/>
        <a:sym typeface="Times New Roman"/>
      </a:defRPr>
    </a:lvl7pPr>
    <a:lvl8pPr indent="1600200" defTabSz="933450" latinLnBrk="0">
      <a:spcBef>
        <a:spcPts val="400"/>
      </a:spcBef>
      <a:defRPr sz="1200">
        <a:latin typeface="+mn-lt"/>
        <a:ea typeface="+mn-ea"/>
        <a:cs typeface="+mn-cs"/>
        <a:sym typeface="Times New Roman"/>
      </a:defRPr>
    </a:lvl8pPr>
    <a:lvl9pPr indent="1828800" defTabSz="933450" latinLnBrk="0">
      <a:spcBef>
        <a:spcPts val="400"/>
      </a:spcBef>
      <a:defRPr sz="1200">
        <a:latin typeface="+mn-lt"/>
        <a:ea typeface="+mn-ea"/>
        <a:cs typeface="+mn-cs"/>
        <a:sym typeface="Times New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2" name="Title Text"/>
          <p:cNvSpPr txBox="1">
            <a:spLocks noGrp="1"/>
          </p:cNvSpPr>
          <p:nvPr>
            <p:ph type="title"/>
          </p:nvPr>
        </p:nvSpPr>
        <p:spPr>
          <a:xfrm>
            <a:off x="685800" y="1597819"/>
            <a:ext cx="7772400" cy="1102520"/>
          </a:xfrm>
          <a:prstGeom prst="rect">
            <a:avLst/>
          </a:prstGeom>
        </p:spPr>
        <p:txBody>
          <a:bodyPr anchor="t"/>
          <a:lstStyle>
            <a:lvl1pPr>
              <a:defRPr sz="3200"/>
            </a:lvl1pPr>
          </a:lstStyle>
          <a:p>
            <a:r>
              <a:t>Title Text</a:t>
            </a:r>
          </a:p>
        </p:txBody>
      </p:sp>
      <p:sp>
        <p:nvSpPr>
          <p:cNvPr id="13" name="Body Level One…"/>
          <p:cNvSpPr txBox="1">
            <a:spLocks noGrp="1"/>
          </p:cNvSpPr>
          <p:nvPr>
            <p:ph type="body" sz="quarter" idx="1"/>
          </p:nvPr>
        </p:nvSpPr>
        <p:spPr>
          <a:xfrm>
            <a:off x="1371600" y="2914650"/>
            <a:ext cx="6400800" cy="1314450"/>
          </a:xfrm>
          <a:prstGeom prst="rect">
            <a:avLst/>
          </a:prstGeom>
        </p:spPr>
        <p:txBody>
          <a:bodyPr/>
          <a:lstStyle>
            <a:lvl1pPr marL="0" indent="0" algn="ctr">
              <a:spcBef>
                <a:spcPts val="600"/>
              </a:spcBef>
              <a:buSzTx/>
              <a:buNone/>
              <a:defRPr sz="2800"/>
            </a:lvl1pPr>
            <a:lvl2pPr marL="0" indent="342900" algn="ctr">
              <a:spcBef>
                <a:spcPts val="600"/>
              </a:spcBef>
              <a:buSzTx/>
              <a:buNone/>
              <a:defRPr sz="2800"/>
            </a:lvl2pPr>
            <a:lvl3pPr marL="0" indent="685800" algn="ctr">
              <a:spcBef>
                <a:spcPts val="600"/>
              </a:spcBef>
              <a:buSzTx/>
              <a:buNone/>
              <a:defRPr sz="2800"/>
            </a:lvl3pPr>
            <a:lvl4pPr marL="0" indent="1028700" algn="ctr">
              <a:spcBef>
                <a:spcPts val="600"/>
              </a:spcBef>
              <a:buSzTx/>
              <a:buNone/>
              <a:defRPr sz="2800"/>
            </a:lvl4pPr>
            <a:lvl5pPr marL="0" indent="1371600" algn="ctr">
              <a:spcBef>
                <a:spcPts val="600"/>
              </a:spcBef>
              <a:buSzTx/>
              <a:buNone/>
              <a:defRPr sz="2800"/>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1" name="Title Text"/>
          <p:cNvSpPr txBox="1">
            <a:spLocks noGrp="1"/>
          </p:cNvSpPr>
          <p:nvPr>
            <p:ph type="title"/>
          </p:nvPr>
        </p:nvSpPr>
        <p:spPr>
          <a:prstGeom prst="rect">
            <a:avLst/>
          </a:prstGeom>
        </p:spPr>
        <p:txBody>
          <a:bodyPr/>
          <a:lstStyle/>
          <a:p>
            <a:r>
              <a:t>Title Text</a:t>
            </a:r>
          </a:p>
        </p:txBody>
      </p:sp>
      <p:sp>
        <p:nvSpPr>
          <p:cNvPr id="22"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0" name="Title Text"/>
          <p:cNvSpPr txBox="1">
            <a:spLocks noGrp="1"/>
          </p:cNvSpPr>
          <p:nvPr>
            <p:ph type="title"/>
          </p:nvPr>
        </p:nvSpPr>
        <p:spPr>
          <a:xfrm>
            <a:off x="722312" y="3305176"/>
            <a:ext cx="7772401" cy="1021557"/>
          </a:xfrm>
          <a:prstGeom prst="rect">
            <a:avLst/>
          </a:prstGeom>
        </p:spPr>
        <p:txBody>
          <a:bodyPr anchor="t"/>
          <a:lstStyle>
            <a:lvl1pPr algn="l">
              <a:defRPr sz="3200" b="1" cap="all"/>
            </a:lvl1pPr>
          </a:lstStyle>
          <a:p>
            <a:r>
              <a:t>Title Text</a:t>
            </a:r>
          </a:p>
        </p:txBody>
      </p:sp>
      <p:sp>
        <p:nvSpPr>
          <p:cNvPr id="31" name="Body Level One…"/>
          <p:cNvSpPr txBox="1">
            <a:spLocks noGrp="1"/>
          </p:cNvSpPr>
          <p:nvPr>
            <p:ph type="body" sz="quarter" idx="1"/>
          </p:nvPr>
        </p:nvSpPr>
        <p:spPr>
          <a:xfrm>
            <a:off x="722312" y="2180034"/>
            <a:ext cx="7772401" cy="1125141"/>
          </a:xfrm>
          <a:prstGeom prst="rect">
            <a:avLst/>
          </a:prstGeom>
        </p:spPr>
        <p:txBody>
          <a:bodyPr anchor="b"/>
          <a:lstStyle>
            <a:lvl1pPr marL="0" indent="0">
              <a:spcBef>
                <a:spcPts val="400"/>
              </a:spcBef>
              <a:buSzTx/>
              <a:buNone/>
              <a:defRPr sz="2000"/>
            </a:lvl1pPr>
            <a:lvl2pPr marL="0" indent="342900">
              <a:spcBef>
                <a:spcPts val="400"/>
              </a:spcBef>
              <a:buSzTx/>
              <a:buNone/>
              <a:defRPr sz="2000"/>
            </a:lvl2pPr>
            <a:lvl3pPr marL="0" indent="685800">
              <a:spcBef>
                <a:spcPts val="400"/>
              </a:spcBef>
              <a:buSzTx/>
              <a:buNone/>
              <a:defRPr sz="2000"/>
            </a:lvl3pPr>
            <a:lvl4pPr marL="0" indent="1028700">
              <a:spcBef>
                <a:spcPts val="400"/>
              </a:spcBef>
              <a:buSzTx/>
              <a:buNone/>
              <a:defRPr sz="2000"/>
            </a:lvl4pPr>
            <a:lvl5pPr marL="0" indent="1371600">
              <a:spcBef>
                <a:spcPts val="400"/>
              </a:spcBef>
              <a:buSzTx/>
              <a:buNone/>
              <a:defRPr sz="2000"/>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9" name="Title Text"/>
          <p:cNvSpPr txBox="1">
            <a:spLocks noGrp="1"/>
          </p:cNvSpPr>
          <p:nvPr>
            <p:ph type="title"/>
          </p:nvPr>
        </p:nvSpPr>
        <p:spPr>
          <a:prstGeom prst="rect">
            <a:avLst/>
          </a:prstGeom>
        </p:spPr>
        <p:txBody>
          <a:bodyPr/>
          <a:lstStyle/>
          <a:p>
            <a:r>
              <a:t>Title Text</a:t>
            </a:r>
          </a:p>
        </p:txBody>
      </p:sp>
      <p:sp>
        <p:nvSpPr>
          <p:cNvPr id="40" name="Body Level One…"/>
          <p:cNvSpPr txBox="1">
            <a:spLocks noGrp="1"/>
          </p:cNvSpPr>
          <p:nvPr>
            <p:ph type="body" sz="half" idx="1"/>
          </p:nvPr>
        </p:nvSpPr>
        <p:spPr>
          <a:xfrm>
            <a:off x="457200" y="1200150"/>
            <a:ext cx="4038600" cy="339447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48" name="Title Text"/>
          <p:cNvSpPr txBox="1">
            <a:spLocks noGrp="1"/>
          </p:cNvSpPr>
          <p:nvPr>
            <p:ph type="title"/>
          </p:nvPr>
        </p:nvSpPr>
        <p:spPr>
          <a:prstGeom prst="rect">
            <a:avLst/>
          </a:prstGeom>
        </p:spPr>
        <p:txBody>
          <a:bodyPr/>
          <a:lstStyle/>
          <a:p>
            <a:r>
              <a:t>Title Text</a:t>
            </a:r>
          </a:p>
        </p:txBody>
      </p:sp>
      <p:sp>
        <p:nvSpPr>
          <p:cNvPr id="49" name="Body Level One…"/>
          <p:cNvSpPr txBox="1">
            <a:spLocks noGrp="1"/>
          </p:cNvSpPr>
          <p:nvPr>
            <p:ph type="body" sz="quarter" idx="1"/>
          </p:nvPr>
        </p:nvSpPr>
        <p:spPr>
          <a:xfrm>
            <a:off x="457200" y="1151334"/>
            <a:ext cx="4040188" cy="479823"/>
          </a:xfrm>
          <a:prstGeom prst="rect">
            <a:avLst/>
          </a:prstGeom>
        </p:spPr>
        <p:txBody>
          <a:bodyPr anchor="b"/>
          <a:lstStyle>
            <a:lvl1pPr marL="0" indent="0">
              <a:spcBef>
                <a:spcPts val="400"/>
              </a:spcBef>
              <a:buSzTx/>
              <a:buNone/>
              <a:defRPr sz="2000" b="1"/>
            </a:lvl1pPr>
            <a:lvl2pPr marL="0" indent="342900">
              <a:spcBef>
                <a:spcPts val="400"/>
              </a:spcBef>
              <a:buSzTx/>
              <a:buNone/>
              <a:defRPr sz="2000" b="1"/>
            </a:lvl2pPr>
            <a:lvl3pPr marL="0" indent="685800">
              <a:spcBef>
                <a:spcPts val="400"/>
              </a:spcBef>
              <a:buSzTx/>
              <a:buNone/>
              <a:defRPr sz="2000" b="1"/>
            </a:lvl3pPr>
            <a:lvl4pPr marL="0" indent="1028700">
              <a:spcBef>
                <a:spcPts val="400"/>
              </a:spcBef>
              <a:buSzTx/>
              <a:buNone/>
              <a:defRPr sz="2000" b="1"/>
            </a:lvl4pPr>
            <a:lvl5pPr marL="0" indent="1371600">
              <a:spcBef>
                <a:spcPts val="400"/>
              </a:spcBef>
              <a:buSzTx/>
              <a:buNone/>
              <a:defRPr sz="2000" b="1"/>
            </a:lvl5pPr>
          </a:lstStyle>
          <a:p>
            <a:r>
              <a:t>Body Level One</a:t>
            </a:r>
          </a:p>
          <a:p>
            <a:pPr lvl="1"/>
            <a:r>
              <a:t>Body Level Two</a:t>
            </a:r>
          </a:p>
          <a:p>
            <a:pPr lvl="2"/>
            <a:r>
              <a:t>Body Level Three</a:t>
            </a:r>
          </a:p>
          <a:p>
            <a:pPr lvl="3"/>
            <a:r>
              <a:t>Body Level Four</a:t>
            </a:r>
          </a:p>
          <a:p>
            <a:pPr lvl="4"/>
            <a:r>
              <a:t>Body Level Five</a:t>
            </a:r>
          </a:p>
        </p:txBody>
      </p:sp>
      <p:sp>
        <p:nvSpPr>
          <p:cNvPr id="50" name="Text Placeholder 4"/>
          <p:cNvSpPr>
            <a:spLocks noGrp="1"/>
          </p:cNvSpPr>
          <p:nvPr>
            <p:ph type="body" sz="quarter" idx="13"/>
          </p:nvPr>
        </p:nvSpPr>
        <p:spPr>
          <a:xfrm>
            <a:off x="4645026" y="1151334"/>
            <a:ext cx="4041776" cy="479823"/>
          </a:xfrm>
          <a:prstGeom prst="rect">
            <a:avLst/>
          </a:prstGeom>
        </p:spPr>
        <p:txBody>
          <a:bodyPr anchor="b"/>
          <a:lstStyle/>
          <a:p>
            <a:pPr marL="0" indent="0">
              <a:spcBef>
                <a:spcPts val="400"/>
              </a:spcBef>
              <a:buSzTx/>
              <a:buNone/>
              <a:defRPr sz="2000" b="1"/>
            </a:pPr>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58" name="Title Text"/>
          <p:cNvSpPr txBox="1">
            <a:spLocks noGrp="1"/>
          </p:cNvSpPr>
          <p:nvPr>
            <p:ph type="title"/>
          </p:nvPr>
        </p:nvSpPr>
        <p:spPr>
          <a:prstGeom prst="rect">
            <a:avLst/>
          </a:prstGeom>
        </p:spPr>
        <p:txBody>
          <a:bodyPr anchor="t"/>
          <a:lstStyle/>
          <a:p>
            <a:r>
              <a:t>Title Text</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73" name="Title Text"/>
          <p:cNvSpPr txBox="1">
            <a:spLocks noGrp="1"/>
          </p:cNvSpPr>
          <p:nvPr>
            <p:ph type="title"/>
          </p:nvPr>
        </p:nvSpPr>
        <p:spPr>
          <a:xfrm>
            <a:off x="457201" y="204786"/>
            <a:ext cx="3008314" cy="871539"/>
          </a:xfrm>
          <a:prstGeom prst="rect">
            <a:avLst/>
          </a:prstGeom>
        </p:spPr>
        <p:txBody>
          <a:bodyPr anchor="b"/>
          <a:lstStyle>
            <a:lvl1pPr algn="l">
              <a:defRPr sz="1800" b="1"/>
            </a:lvl1pPr>
          </a:lstStyle>
          <a:p>
            <a:r>
              <a:t>Title Text</a:t>
            </a:r>
          </a:p>
        </p:txBody>
      </p:sp>
      <p:sp>
        <p:nvSpPr>
          <p:cNvPr id="74" name="Body Level One…"/>
          <p:cNvSpPr txBox="1">
            <a:spLocks noGrp="1"/>
          </p:cNvSpPr>
          <p:nvPr>
            <p:ph type="body" idx="1"/>
          </p:nvPr>
        </p:nvSpPr>
        <p:spPr>
          <a:xfrm>
            <a:off x="3575050" y="204788"/>
            <a:ext cx="5111750" cy="438983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5" name="Text Placeholder 3"/>
          <p:cNvSpPr>
            <a:spLocks noGrp="1"/>
          </p:cNvSpPr>
          <p:nvPr>
            <p:ph type="body" sz="half" idx="13"/>
          </p:nvPr>
        </p:nvSpPr>
        <p:spPr>
          <a:xfrm>
            <a:off x="457200" y="1076326"/>
            <a:ext cx="3008315" cy="3518297"/>
          </a:xfrm>
          <a:prstGeom prst="rect">
            <a:avLst/>
          </a:prstGeom>
        </p:spPr>
        <p:txBody>
          <a:bodyPr/>
          <a:lstStyle/>
          <a:p>
            <a:pPr marL="0" indent="0">
              <a:spcBef>
                <a:spcPts val="300"/>
              </a:spcBef>
              <a:buSzTx/>
              <a:buNone/>
              <a:defRPr sz="1400"/>
            </a:pPr>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83" name="Title Text"/>
          <p:cNvSpPr txBox="1">
            <a:spLocks noGrp="1"/>
          </p:cNvSpPr>
          <p:nvPr>
            <p:ph type="title"/>
          </p:nvPr>
        </p:nvSpPr>
        <p:spPr>
          <a:xfrm>
            <a:off x="1792288" y="3600450"/>
            <a:ext cx="5486401" cy="425054"/>
          </a:xfrm>
          <a:prstGeom prst="rect">
            <a:avLst/>
          </a:prstGeom>
        </p:spPr>
        <p:txBody>
          <a:bodyPr anchor="b"/>
          <a:lstStyle>
            <a:lvl1pPr algn="l">
              <a:defRPr sz="1800" b="1"/>
            </a:lvl1pPr>
          </a:lstStyle>
          <a:p>
            <a:r>
              <a:t>Title Text</a:t>
            </a:r>
          </a:p>
        </p:txBody>
      </p:sp>
      <p:sp>
        <p:nvSpPr>
          <p:cNvPr id="84" name="Picture Placeholder 2"/>
          <p:cNvSpPr>
            <a:spLocks noGrp="1"/>
          </p:cNvSpPr>
          <p:nvPr>
            <p:ph type="pic" sz="half" idx="13"/>
          </p:nvPr>
        </p:nvSpPr>
        <p:spPr>
          <a:xfrm>
            <a:off x="1792288" y="459581"/>
            <a:ext cx="5486401" cy="3086101"/>
          </a:xfrm>
          <a:prstGeom prst="rect">
            <a:avLst/>
          </a:prstGeom>
        </p:spPr>
        <p:txBody>
          <a:bodyPr lIns="91439" rIns="91439">
            <a:noAutofit/>
          </a:bodyPr>
          <a:lstStyle/>
          <a:p>
            <a:endParaRPr/>
          </a:p>
        </p:txBody>
      </p:sp>
      <p:sp>
        <p:nvSpPr>
          <p:cNvPr id="85" name="Body Level One…"/>
          <p:cNvSpPr txBox="1">
            <a:spLocks noGrp="1"/>
          </p:cNvSpPr>
          <p:nvPr>
            <p:ph type="body" sz="quarter" idx="1"/>
          </p:nvPr>
        </p:nvSpPr>
        <p:spPr>
          <a:xfrm>
            <a:off x="1792288" y="4025503"/>
            <a:ext cx="5486401" cy="603648"/>
          </a:xfrm>
          <a:prstGeom prst="rect">
            <a:avLst/>
          </a:prstGeom>
        </p:spPr>
        <p:txBody>
          <a:bodyPr/>
          <a:lstStyle>
            <a:lvl1pPr marL="0" indent="0">
              <a:spcBef>
                <a:spcPts val="300"/>
              </a:spcBef>
              <a:buSzTx/>
              <a:buNone/>
              <a:defRPr sz="1400"/>
            </a:lvl1pPr>
            <a:lvl2pPr marL="0" indent="342900">
              <a:spcBef>
                <a:spcPts val="300"/>
              </a:spcBef>
              <a:buSzTx/>
              <a:buNone/>
              <a:defRPr sz="1400"/>
            </a:lvl2pPr>
            <a:lvl3pPr marL="0" indent="685800">
              <a:spcBef>
                <a:spcPts val="300"/>
              </a:spcBef>
              <a:buSzTx/>
              <a:buNone/>
              <a:defRPr sz="1400"/>
            </a:lvl3pPr>
            <a:lvl4pPr marL="0" indent="1028700">
              <a:spcBef>
                <a:spcPts val="300"/>
              </a:spcBef>
              <a:buSzTx/>
              <a:buNone/>
              <a:defRPr sz="1400"/>
            </a:lvl4pPr>
            <a:lvl5pPr marL="0" indent="1371600">
              <a:spcBef>
                <a:spcPts val="300"/>
              </a:spcBef>
              <a:buSzTx/>
              <a:buNone/>
              <a:defRPr sz="1400"/>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Number"/>
          <p:cNvSpPr txBox="1">
            <a:spLocks noGrp="1"/>
          </p:cNvSpPr>
          <p:nvPr>
            <p:ph type="sldNum" sz="quarter" idx="2"/>
          </p:nvPr>
        </p:nvSpPr>
        <p:spPr>
          <a:xfrm>
            <a:off x="8696316" y="4800600"/>
            <a:ext cx="231141" cy="225745"/>
          </a:xfrm>
          <a:prstGeom prst="rect">
            <a:avLst/>
          </a:prstGeom>
          <a:ln w="12700">
            <a:miter lim="400000"/>
          </a:ln>
        </p:spPr>
        <p:txBody>
          <a:bodyPr wrap="none" lIns="45719" rIns="45719">
            <a:spAutoFit/>
          </a:bodyPr>
          <a:lstStyle>
            <a:lvl1pPr algn="r">
              <a:defRPr sz="1000">
                <a:latin typeface="+mn-lt"/>
                <a:ea typeface="+mn-ea"/>
                <a:cs typeface="+mn-cs"/>
                <a:sym typeface="Times New Roman"/>
              </a:defRPr>
            </a:lvl1pPr>
          </a:lstStyle>
          <a:p>
            <a:fld id="{86CB4B4D-7CA3-9044-876B-883B54F8677D}" type="slidenum">
              <a:t>‹#›</a:t>
            </a:fld>
            <a:endParaRPr/>
          </a:p>
        </p:txBody>
      </p:sp>
      <p:sp>
        <p:nvSpPr>
          <p:cNvPr id="3" name="Title Text"/>
          <p:cNvSpPr txBox="1">
            <a:spLocks noGrp="1"/>
          </p:cNvSpPr>
          <p:nvPr>
            <p:ph type="title"/>
          </p:nvPr>
        </p:nvSpPr>
        <p:spPr>
          <a:xfrm>
            <a:off x="457200" y="205978"/>
            <a:ext cx="8229600" cy="8572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4" name="Body Level One…"/>
          <p:cNvSpPr txBox="1">
            <a:spLocks noGrp="1"/>
          </p:cNvSpPr>
          <p:nvPr>
            <p:ph type="body" idx="1"/>
          </p:nvPr>
        </p:nvSpPr>
        <p:spPr>
          <a:xfrm>
            <a:off x="457200" y="1200150"/>
            <a:ext cx="8229600" cy="33944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5pPr>
      <a:lvl6pPr marL="0" marR="0" indent="34290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6pPr>
      <a:lvl7pPr marL="0" marR="0" indent="68580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7pPr>
      <a:lvl8pPr marL="0" marR="0" indent="102870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8pPr>
      <a:lvl9pPr marL="0" marR="0" indent="1371600" algn="ctr" defTabSz="914400" rtl="0" latinLnBrk="0">
        <a:lnSpc>
          <a:spcPct val="100000"/>
        </a:lnSpc>
        <a:spcBef>
          <a:spcPts val="0"/>
        </a:spcBef>
        <a:spcAft>
          <a:spcPts val="0"/>
        </a:spcAft>
        <a:buClrTx/>
        <a:buSzTx/>
        <a:buFontTx/>
        <a:buNone/>
        <a:tabLst/>
        <a:defRPr sz="2800" b="0" i="0" u="none" strike="noStrike" cap="none" spc="0" baseline="0">
          <a:solidFill>
            <a:srgbClr val="1F497D"/>
          </a:solidFill>
          <a:uFillTx/>
          <a:latin typeface="Arial"/>
          <a:ea typeface="Arial"/>
          <a:cs typeface="Arial"/>
          <a:sym typeface="Arial"/>
        </a:defRPr>
      </a:lvl9pPr>
    </p:titleStyle>
    <p:bodyStyle>
      <a:lvl1pPr marL="257175" marR="0" indent="-257175"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1pPr>
      <a:lvl2pPr marL="600075" marR="0" indent="-257175"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2pPr>
      <a:lvl3pPr marL="871537" marR="0" indent="-228600"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3pPr>
      <a:lvl4pPr marL="1157287" marR="0" indent="-257175"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4pPr>
      <a:lvl5pPr marL="1451202" marR="0" indent="-293914"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5pPr>
      <a:lvl6pPr marL="1774507" marR="0" indent="-274319"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6pPr>
      <a:lvl7pPr marL="2117407" marR="0" indent="-274319"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7pPr>
      <a:lvl8pPr marL="2460307" marR="0" indent="-274319"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8pPr>
      <a:lvl9pPr marL="2803207" marR="0" indent="-274319" algn="l" defTabSz="914400" rtl="0" latinLnBrk="0">
        <a:lnSpc>
          <a:spcPct val="100000"/>
        </a:lnSpc>
        <a:spcBef>
          <a:spcPts val="500"/>
        </a:spcBef>
        <a:spcAft>
          <a:spcPts val="0"/>
        </a:spcAft>
        <a:buClrTx/>
        <a:buSzPct val="100000"/>
        <a:buFontTx/>
        <a:buChar char="•"/>
        <a:tabLst/>
        <a:defRPr sz="2400" b="0" i="0" u="none" strike="noStrike" cap="none" spc="0" baseline="0">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1pPr>
      <a:lvl2pPr marL="0" marR="0" indent="4572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2pPr>
      <a:lvl3pPr marL="0" marR="0" indent="9144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3pPr>
      <a:lvl4pPr marL="0" marR="0" indent="13716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4pPr>
      <a:lvl5pPr marL="0" marR="0" indent="18288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5pPr>
      <a:lvl6pPr marL="0" marR="0" indent="22860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6pPr>
      <a:lvl7pPr marL="0" marR="0" indent="27432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7pPr>
      <a:lvl8pPr marL="0" marR="0" indent="32004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8pPr>
      <a:lvl9pPr marL="0" marR="0" indent="365760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ntor.ieee.org/802-ec/dcn/15/ec-15-0105-01-ACSD-802-1cq.pdf" TargetMode="External"/><Relationship Id="rId2" Type="http://schemas.openxmlformats.org/officeDocument/2006/relationships/hyperlink" Target="https://mentor.ieee.org/omniran/dcn/19/omniran-19-0033-00-00TG.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1.ieee802.org/tsn/802-1c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eee802.org/1/files/public/docs2015/lasg-moskowitz-secure-moderated-random-mac-addresses-0115-v01.ppt" TargetMode="External"/><Relationship Id="rId2" Type="http://schemas.openxmlformats.org/officeDocument/2006/relationships/hyperlink" Target="http://www.ieee802.org/1/files/public/docs2015/lasg-cas-detection-of-duplicated-mac-addresses-0115-v00.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15/dcb-thaler-local-address-claim-feasability-0915.pdf"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ieee802.org/1/files/public/docs2018/cq-Marks-Perkins-802dot11dot10-0118-v00.pdf" TargetMode="External"/><Relationship Id="rId3" Type="http://schemas.openxmlformats.org/officeDocument/2006/relationships/hyperlink" Target="http://www.ieee802.org/1/files/public/docs2016/cq-ao-local-address-assignment-1116-v00.pptx" TargetMode="External"/><Relationship Id="rId7" Type="http://schemas.openxmlformats.org/officeDocument/2006/relationships/hyperlink" Target="http://www.ieee802.org/1/files/public/docs2017/cq-ao-LAAP-Proposal-1117-V1.pptx" TargetMode="External"/><Relationship Id="rId2" Type="http://schemas.openxmlformats.org/officeDocument/2006/relationships/hyperlink" Target="http://www.ieee802.org/1/files/public/docs2016/cq-cas-assignment-and-validation-0316-v00.pptx" TargetMode="External"/><Relationship Id="rId1" Type="http://schemas.openxmlformats.org/officeDocument/2006/relationships/slideLayout" Target="../slideLayouts/slideLayout2.xml"/><Relationship Id="rId6" Type="http://schemas.openxmlformats.org/officeDocument/2006/relationships/hyperlink" Target="http://www.ieee802.org/1/files/public/docs2017/cq-seaman-trusted-addresses-0517-v0.pdf" TargetMode="External"/><Relationship Id="rId11" Type="http://schemas.openxmlformats.org/officeDocument/2006/relationships/hyperlink" Target="http://www.ieee802.org/1/files/public/docs2018/cq-aoliva-proposal-selfasignmenttext-0318.pdf" TargetMode="External"/><Relationship Id="rId5" Type="http://schemas.openxmlformats.org/officeDocument/2006/relationships/hyperlink" Target="http://www.ieee802.org/1/files/public/docs2017/cq-ao-LAAP-proposal-0317-v02.pptx" TargetMode="External"/><Relationship Id="rId10" Type="http://schemas.openxmlformats.org/officeDocument/2006/relationships/hyperlink" Target="http://www.ieee802.org/1/files/public/docs2018/cq-aoliva-proposal-LAAP-0118-v1.pdf" TargetMode="External"/><Relationship Id="rId4" Type="http://schemas.openxmlformats.org/officeDocument/2006/relationships/hyperlink" Target="http://www.ieee802.org/1/files/public/docs2016/cq-thaler-objectives-1116.pdf" TargetMode="External"/><Relationship Id="rId9" Type="http://schemas.openxmlformats.org/officeDocument/2006/relationships/hyperlink" Target="http://www.ieee802.org/1/files/public/docs2018/cq-Marks-flow-zone-addressing-0118-v00.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a:t>
            </a:fld>
            <a:endParaRPr/>
          </a:p>
        </p:txBody>
      </p:sp>
      <p:sp>
        <p:nvSpPr>
          <p:cNvPr id="95" name="Title 1"/>
          <p:cNvSpPr txBox="1">
            <a:spLocks noGrp="1"/>
          </p:cNvSpPr>
          <p:nvPr>
            <p:ph type="ctrTitle"/>
          </p:nvPr>
        </p:nvSpPr>
        <p:spPr>
          <a:xfrm>
            <a:off x="685800" y="843558"/>
            <a:ext cx="7772400" cy="1856782"/>
          </a:xfrm>
          <a:prstGeom prst="rect">
            <a:avLst/>
          </a:prstGeom>
        </p:spPr>
        <p:txBody>
          <a:bodyPr/>
          <a:lstStyle/>
          <a:p>
            <a:r>
              <a:t>Background to P802.1CQ/D0.2</a:t>
            </a:r>
          </a:p>
        </p:txBody>
      </p:sp>
      <p:sp>
        <p:nvSpPr>
          <p:cNvPr id="96" name="Subtitle 2"/>
          <p:cNvSpPr txBox="1">
            <a:spLocks noGrp="1"/>
          </p:cNvSpPr>
          <p:nvPr>
            <p:ph type="subTitle" sz="quarter" idx="1"/>
          </p:nvPr>
        </p:nvSpPr>
        <p:spPr>
          <a:prstGeom prst="rect">
            <a:avLst/>
          </a:prstGeom>
        </p:spPr>
        <p:txBody>
          <a:bodyPr/>
          <a:lstStyle/>
          <a:p>
            <a:r>
              <a:rPr dirty="0"/>
              <a:t>Roger Marks (EthAirNet Associates)</a:t>
            </a:r>
          </a:p>
          <a:p>
            <a:r>
              <a:t>2019-07-0</a:t>
            </a:r>
            <a:r>
              <a:rPr lang="en-US"/>
              <a:t>8</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extBox 2"/>
          <p:cNvSpPr txBox="1">
            <a:spLocks noGrp="1"/>
          </p:cNvSpPr>
          <p:nvPr>
            <p:ph type="sldNum" sz="quarter" idx="2"/>
          </p:nvPr>
        </p:nvSpPr>
        <p:spPr>
          <a:xfrm>
            <a:off x="8696316" y="4800600"/>
            <a:ext cx="2311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
        <p:nvSpPr>
          <p:cNvPr id="131" name="Title 1"/>
          <p:cNvSpPr txBox="1">
            <a:spLocks noGrp="1"/>
          </p:cNvSpPr>
          <p:nvPr>
            <p:ph type="title"/>
          </p:nvPr>
        </p:nvSpPr>
        <p:spPr>
          <a:prstGeom prst="rect">
            <a:avLst/>
          </a:prstGeom>
        </p:spPr>
        <p:txBody>
          <a:bodyPr/>
          <a:lstStyle/>
          <a:p>
            <a:r>
              <a:t>Selected P802.1CQ Contributions: OmniRAN (3/3)</a:t>
            </a:r>
          </a:p>
        </p:txBody>
      </p:sp>
      <p:graphicFrame>
        <p:nvGraphicFramePr>
          <p:cNvPr id="132" name="Table 2"/>
          <p:cNvGraphicFramePr/>
          <p:nvPr>
            <p:extLst>
              <p:ext uri="{D42A27DB-BD31-4B8C-83A1-F6EECF244321}">
                <p14:modId xmlns:p14="http://schemas.microsoft.com/office/powerpoint/2010/main" val="1839632054"/>
              </p:ext>
            </p:extLst>
          </p:nvPr>
        </p:nvGraphicFramePr>
        <p:xfrm>
          <a:off x="251519" y="915566"/>
          <a:ext cx="8352927" cy="3960440"/>
        </p:xfrm>
        <a:graphic>
          <a:graphicData uri="http://schemas.openxmlformats.org/drawingml/2006/table">
            <a:tbl>
              <a:tblPr bandRow="1">
                <a:tableStyleId>{CF821DB8-F4EB-4A41-A1BA-3FCAFE7338EE}</a:tableStyleId>
              </a:tblPr>
              <a:tblGrid>
                <a:gridCol w="432048">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2376264">
                  <a:extLst>
                    <a:ext uri="{9D8B030D-6E8A-4147-A177-3AD203B41FA5}">
                      <a16:colId xmlns:a16="http://schemas.microsoft.com/office/drawing/2014/main" val="20002"/>
                    </a:ext>
                  </a:extLst>
                </a:gridCol>
                <a:gridCol w="1638767">
                  <a:extLst>
                    <a:ext uri="{9D8B030D-6E8A-4147-A177-3AD203B41FA5}">
                      <a16:colId xmlns:a16="http://schemas.microsoft.com/office/drawing/2014/main" val="20003"/>
                    </a:ext>
                  </a:extLst>
                </a:gridCol>
                <a:gridCol w="2465688">
                  <a:extLst>
                    <a:ext uri="{9D8B030D-6E8A-4147-A177-3AD203B41FA5}">
                      <a16:colId xmlns:a16="http://schemas.microsoft.com/office/drawing/2014/main" val="20004"/>
                    </a:ext>
                  </a:extLst>
                </a:gridCol>
              </a:tblGrid>
              <a:tr h="491411">
                <a:tc>
                  <a:txBody>
                    <a:bodyPr/>
                    <a:lstStyle/>
                    <a:p>
                      <a:pPr algn="l" defTabSz="342900">
                        <a:defRPr sz="1800"/>
                      </a:pPr>
                      <a:r>
                        <a:rPr sz="1000">
                          <a:sym typeface="Helvetica Neue"/>
                        </a:rPr>
                        <a:t>2019-03-11</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omniran-19-0011-01</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MAAP_Introduction</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Antonio de la Oliva (UC3M)</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1000" dirty="0">
                          <a:latin typeface="+mj-lt"/>
                          <a:ea typeface="+mj-ea"/>
                          <a:cs typeface="+mj-cs"/>
                          <a:sym typeface="Helvetica"/>
                        </a:rPr>
                        <a:t>Summary of MAC Address Acquisition Protocol (MAAP) of IEEE Std 1722</a:t>
                      </a:r>
                      <a:endParaRPr sz="1000" dirty="0">
                        <a:latin typeface="+mj-lt"/>
                        <a:ea typeface="+mj-ea"/>
                        <a:cs typeface="+mj-cs"/>
                        <a:sym typeface="Helvetica"/>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6294">
                <a:tc>
                  <a:txBody>
                    <a:bodyPr/>
                    <a:lstStyle/>
                    <a:p>
                      <a:pPr algn="l" defTabSz="342900">
                        <a:defRPr sz="1800"/>
                      </a:pPr>
                      <a:r>
                        <a:rPr sz="1000">
                          <a:sym typeface="Helvetica Neue"/>
                        </a:rPr>
                        <a:t>2019-03-12</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dirty="0">
                          <a:sym typeface="Helvetica Neue"/>
                        </a:rPr>
                        <a:t>omniran-19-0</a:t>
                      </a:r>
                      <a:r>
                        <a:rPr lang="en-US" sz="1000" dirty="0">
                          <a:sym typeface="Helvetica Neue"/>
                        </a:rPr>
                        <a:t>0</a:t>
                      </a:r>
                      <a:r>
                        <a:rPr sz="1000" dirty="0">
                          <a:sym typeface="Helvetica Neue"/>
                        </a:rPr>
                        <a:t>09-02</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Investigating the Multicast Usage Model for P802.1CQ</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Roger Marks (EthAirNet Associates)</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dirty="0">
                          <a:sym typeface="Helvetica Neue"/>
                        </a:rPr>
                        <a:t>Asks TSN</a:t>
                      </a:r>
                      <a:r>
                        <a:rPr lang="en-US" sz="1000" dirty="0">
                          <a:sym typeface="Helvetica Neue"/>
                        </a:rPr>
                        <a:t> Task Group for its needs for a multicast address assignment protocol and inquires about the</a:t>
                      </a:r>
                      <a:r>
                        <a:rPr sz="1000" dirty="0">
                          <a:sym typeface="Helvetica Neue"/>
                        </a:rPr>
                        <a:t> </a:t>
                      </a:r>
                      <a:r>
                        <a:rPr lang="en-US" sz="1000" dirty="0">
                          <a:sym typeface="Helvetica Neue"/>
                        </a:rPr>
                        <a:t>status of IEEE</a:t>
                      </a:r>
                      <a:r>
                        <a:rPr sz="1000" dirty="0">
                          <a:sym typeface="Helvetica Neue"/>
                        </a:rPr>
                        <a:t> 1722</a:t>
                      </a:r>
                      <a:r>
                        <a:rPr lang="en-US" sz="1000" dirty="0">
                          <a:sym typeface="Helvetica Neue"/>
                        </a:rPr>
                        <a:t> MAAP.</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6294">
                <a:tc>
                  <a:txBody>
                    <a:bodyPr/>
                    <a:lstStyle/>
                    <a:p>
                      <a:pPr algn="l" defTabSz="342900">
                        <a:defRPr sz="1800"/>
                      </a:pPr>
                      <a:r>
                        <a:rPr sz="1000">
                          <a:sym typeface="Helvetica Neue"/>
                        </a:rPr>
                        <a:t>2019-03-13</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dirty="0">
                          <a:sym typeface="Helvetica Neue"/>
                        </a:rPr>
                        <a:t>omniran-19-0017-01</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Proposed liaison to IEEE 1722 Working Group</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Roger Marks (EthAirNet Associates)</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dirty="0">
                          <a:sym typeface="Helvetica Neue"/>
                        </a:rPr>
                        <a:t>Proposed liaison</a:t>
                      </a:r>
                      <a:r>
                        <a:rPr lang="en-US" sz="1000" dirty="0">
                          <a:sym typeface="Helvetica Neue"/>
                        </a:rPr>
                        <a:t> regarding MAAP,</a:t>
                      </a:r>
                      <a:r>
                        <a:rPr sz="1000" dirty="0">
                          <a:sym typeface="Helvetica Neue"/>
                        </a:rPr>
                        <a:t> call</a:t>
                      </a:r>
                      <a:r>
                        <a:rPr lang="en-US" sz="1000" dirty="0">
                          <a:sym typeface="Helvetica Neue"/>
                        </a:rPr>
                        <a:t>ing</a:t>
                      </a:r>
                      <a:r>
                        <a:rPr sz="1000" dirty="0">
                          <a:sym typeface="Helvetica Neue"/>
                        </a:rPr>
                        <a:t> out issues of claiming, OUI, </a:t>
                      </a:r>
                      <a:r>
                        <a:rPr lang="en-US" sz="1000" dirty="0">
                          <a:sym typeface="Helvetica Neue"/>
                        </a:rPr>
                        <a:t>and </a:t>
                      </a:r>
                      <a:r>
                        <a:rPr sz="1000" dirty="0" err="1">
                          <a:sym typeface="Helvetica Neue"/>
                        </a:rPr>
                        <a:t>EtherType</a:t>
                      </a:r>
                      <a:r>
                        <a:rPr lang="en-US" sz="1000" dirty="0">
                          <a:sym typeface="Helvetica Neue"/>
                        </a:rPr>
                        <a:t>.</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91411">
                <a:tc>
                  <a:txBody>
                    <a:bodyPr/>
                    <a:lstStyle/>
                    <a:p>
                      <a:pPr algn="l" defTabSz="342900">
                        <a:defRPr sz="1800"/>
                      </a:pPr>
                      <a:r>
                        <a:rPr sz="1000">
                          <a:sym typeface="Helvetica Neue"/>
                        </a:rPr>
                        <a:t>2019-03-14</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omniran-19-0020-00</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IEEE 802.1CQ Table of Contents</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Antonio de la Oliva (UC3M)</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1000" dirty="0">
                          <a:latin typeface="+mj-lt"/>
                          <a:ea typeface="+mj-ea"/>
                          <a:cs typeface="+mj-cs"/>
                          <a:sym typeface="Helvetica"/>
                        </a:rPr>
                        <a:t>Proposed high-level IEEE 802.1CQ Table of Contents</a:t>
                      </a: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41178">
                <a:tc>
                  <a:txBody>
                    <a:bodyPr/>
                    <a:lstStyle/>
                    <a:p>
                      <a:pPr algn="l" defTabSz="342900">
                        <a:defRPr sz="1800"/>
                      </a:pPr>
                      <a:r>
                        <a:rPr sz="1000">
                          <a:sym typeface="Helvetica Neue"/>
                        </a:rPr>
                        <a:t>2019-04-26</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dirty="0">
                          <a:sym typeface="Helvetica Neue"/>
                        </a:rPr>
                        <a:t>omniran-19-0026-00</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Multicast and Unicast MAC Address Assignment Protocol (MUMAAP)</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Antonio de la Oliva (UC3M, IDCC), Robert Gazda (IDCC)</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1000" dirty="0">
                          <a:latin typeface="+mj-lt"/>
                          <a:ea typeface="+mj-ea"/>
                          <a:cs typeface="+mj-cs"/>
                          <a:sym typeface="Helvetica"/>
                        </a:rPr>
                        <a:t>Proposes details of a protocol for the assignment of multicast and unicast addresses, both server-based and claiming-based.</a:t>
                      </a:r>
                      <a:endParaRPr sz="1000" dirty="0">
                        <a:latin typeface="+mj-lt"/>
                        <a:ea typeface="+mj-ea"/>
                        <a:cs typeface="+mj-cs"/>
                        <a:sym typeface="Helvetica"/>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03852">
                <a:tc>
                  <a:txBody>
                    <a:bodyPr/>
                    <a:lstStyle/>
                    <a:p>
                      <a:pPr algn="l" defTabSz="342900">
                        <a:defRPr sz="1800"/>
                      </a:pPr>
                      <a:r>
                        <a:rPr sz="1000" dirty="0">
                          <a:sym typeface="Helvetica Neue"/>
                        </a:rPr>
                        <a:t>2019-0</a:t>
                      </a:r>
                      <a:r>
                        <a:rPr lang="en-US" sz="1000" dirty="0">
                          <a:sym typeface="Helvetica Neue"/>
                        </a:rPr>
                        <a:t>7</a:t>
                      </a:r>
                      <a:r>
                        <a:rPr sz="1000" dirty="0">
                          <a:sym typeface="Helvetica Neue"/>
                        </a:rPr>
                        <a:t>-</a:t>
                      </a:r>
                      <a:r>
                        <a:rPr lang="en-US" sz="1000" dirty="0">
                          <a:sym typeface="Helvetica Neue"/>
                        </a:rPr>
                        <a:t>04</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dirty="0">
                          <a:sym typeface="Helvetica Neue"/>
                        </a:rPr>
                        <a:t>omniran-19-0030-0</a:t>
                      </a:r>
                      <a:r>
                        <a:rPr lang="en-US" sz="1000" dirty="0">
                          <a:sym typeface="Helvetica Neue"/>
                        </a:rPr>
                        <a:t>1</a:t>
                      </a:r>
                      <a:endParaRPr sz="1000" dirty="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Slides explaining .1CQ protocol contribution</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000">
                          <a:sym typeface="Helvetica Neue"/>
                        </a:rPr>
                        <a:t>Antonio de la Oliva (UC3M, IDCC)</a:t>
                      </a:r>
                      <a:endParaRPr sz="1000">
                        <a:latin typeface="Helvetica Neue"/>
                        <a:ea typeface="Helvetica Neue"/>
                        <a:cs typeface="Helvetica Neue"/>
                        <a:sym typeface="Helvetica Neue"/>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1000" dirty="0">
                          <a:latin typeface="+mj-lt"/>
                          <a:ea typeface="+mj-ea"/>
                          <a:cs typeface="+mj-cs"/>
                          <a:sym typeface="Helvetica"/>
                        </a:rPr>
                        <a:t>Slide presentation summary of omniran-19-0026-00.</a:t>
                      </a:r>
                      <a:endParaRPr sz="1000" dirty="0">
                        <a:latin typeface="+mj-lt"/>
                        <a:ea typeface="+mj-ea"/>
                        <a:cs typeface="+mj-cs"/>
                        <a:sym typeface="Helvetica"/>
                      </a:endParaRPr>
                    </a:p>
                  </a:txBody>
                  <a:tcPr marL="17152" marR="17152" marT="17152" marB="171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extBox 2"/>
          <p:cNvSpPr txBox="1">
            <a:spLocks noGrp="1"/>
          </p:cNvSpPr>
          <p:nvPr>
            <p:ph type="sldNum" sz="quarter" idx="2"/>
          </p:nvPr>
        </p:nvSpPr>
        <p:spPr>
          <a:xfrm>
            <a:off x="8701028" y="4800600"/>
            <a:ext cx="226429"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
        <p:nvSpPr>
          <p:cNvPr id="135" name="Title 1"/>
          <p:cNvSpPr txBox="1">
            <a:spLocks noGrp="1"/>
          </p:cNvSpPr>
          <p:nvPr>
            <p:ph type="title"/>
          </p:nvPr>
        </p:nvSpPr>
        <p:spPr>
          <a:prstGeom prst="rect">
            <a:avLst/>
          </a:prstGeom>
        </p:spPr>
        <p:txBody>
          <a:bodyPr/>
          <a:lstStyle/>
          <a:p>
            <a:r>
              <a:t>IEEE Std 1722 MAAP Issues</a:t>
            </a:r>
          </a:p>
        </p:txBody>
      </p:sp>
      <p:sp>
        <p:nvSpPr>
          <p:cNvPr id="136" name="Content Placeholder 5"/>
          <p:cNvSpPr txBox="1">
            <a:spLocks noGrp="1"/>
          </p:cNvSpPr>
          <p:nvPr>
            <p:ph type="body" idx="1"/>
          </p:nvPr>
        </p:nvSpPr>
        <p:spPr>
          <a:xfrm>
            <a:off x="457200" y="915565"/>
            <a:ext cx="8229600" cy="3531841"/>
          </a:xfrm>
          <a:prstGeom prst="rect">
            <a:avLst/>
          </a:prstGeom>
        </p:spPr>
        <p:txBody>
          <a:bodyPr/>
          <a:lstStyle/>
          <a:p>
            <a:pPr>
              <a:lnSpc>
                <a:spcPct val="90000"/>
              </a:lnSpc>
              <a:defRPr sz="2200"/>
            </a:pPr>
            <a:r>
              <a:t>2019-03</a:t>
            </a:r>
          </a:p>
          <a:p>
            <a:pPr marL="557212" lvl="1" indent="-214313">
              <a:lnSpc>
                <a:spcPct val="90000"/>
              </a:lnSpc>
              <a:spcBef>
                <a:spcPts val="300"/>
              </a:spcBef>
              <a:defRPr sz="1600"/>
            </a:pPr>
            <a:r>
              <a:t>Presented “Investigating the Multicast Usage Model for P802.1CQ” to TSN TG, requesting views on the role of IEEE 1722 “MAC Address Acquisition Protocol” (MAAP)</a:t>
            </a:r>
            <a:endParaRPr sz="1800"/>
          </a:p>
          <a:p>
            <a:pPr marL="814387" lvl="2" indent="-171450">
              <a:lnSpc>
                <a:spcPct val="90000"/>
              </a:lnSpc>
              <a:spcBef>
                <a:spcPts val="300"/>
              </a:spcBef>
              <a:defRPr sz="1400"/>
            </a:pPr>
            <a:r>
              <a:t>omniran-19-0009-02</a:t>
            </a:r>
            <a:endParaRPr sz="1600"/>
          </a:p>
          <a:p>
            <a:pPr marL="557212" lvl="1" indent="-214313">
              <a:lnSpc>
                <a:spcPct val="90000"/>
              </a:lnSpc>
              <a:spcBef>
                <a:spcPts val="300"/>
              </a:spcBef>
              <a:defRPr sz="1600"/>
            </a:pPr>
            <a:r>
              <a:t>Drafted liaison to IEEE 1722 Working Group</a:t>
            </a:r>
            <a:endParaRPr sz="1800"/>
          </a:p>
          <a:p>
            <a:pPr marL="814387" lvl="2" indent="-171450">
              <a:lnSpc>
                <a:spcPct val="90000"/>
              </a:lnSpc>
              <a:spcBef>
                <a:spcPts val="300"/>
              </a:spcBef>
              <a:defRPr sz="1400"/>
            </a:pPr>
            <a:r>
              <a:t>omniran-19-0017-01</a:t>
            </a:r>
            <a:endParaRPr sz="1600"/>
          </a:p>
          <a:p>
            <a:pPr>
              <a:lnSpc>
                <a:spcPct val="90000"/>
              </a:lnSpc>
              <a:defRPr sz="2200"/>
            </a:pPr>
            <a:r>
              <a:t>2019-07</a:t>
            </a:r>
          </a:p>
          <a:p>
            <a:pPr marL="557212" lvl="1" indent="-214313">
              <a:lnSpc>
                <a:spcPct val="90000"/>
              </a:lnSpc>
              <a:spcBef>
                <a:spcPts val="300"/>
              </a:spcBef>
              <a:defRPr sz="1600"/>
            </a:pPr>
            <a:r>
              <a:t>Response from IEEE 1722 WG</a:t>
            </a:r>
            <a:endParaRPr sz="1800"/>
          </a:p>
          <a:p>
            <a:pPr marL="814387" lvl="2" indent="-171450">
              <a:lnSpc>
                <a:spcPct val="90000"/>
              </a:lnSpc>
              <a:spcBef>
                <a:spcPts val="300"/>
              </a:spcBef>
              <a:defRPr sz="1400"/>
            </a:pPr>
            <a:r>
              <a:t>“During the development of MAAP, it was realized by the group, that IEEE 802.1 would be a better keeper of this standard if it ever needed to be enhanced and/or improved.”</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extBox 2"/>
          <p:cNvSpPr txBox="1">
            <a:spLocks noGrp="1"/>
          </p:cNvSpPr>
          <p:nvPr>
            <p:ph type="sldNum" sz="quarter" idx="2"/>
          </p:nvPr>
        </p:nvSpPr>
        <p:spPr>
          <a:xfrm>
            <a:off x="8696316" y="4800600"/>
            <a:ext cx="2311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
        <p:nvSpPr>
          <p:cNvPr id="139" name="Title 1"/>
          <p:cNvSpPr txBox="1">
            <a:spLocks noGrp="1"/>
          </p:cNvSpPr>
          <p:nvPr>
            <p:ph type="title"/>
          </p:nvPr>
        </p:nvSpPr>
        <p:spPr>
          <a:prstGeom prst="rect">
            <a:avLst/>
          </a:prstGeom>
        </p:spPr>
        <p:txBody>
          <a:bodyPr/>
          <a:lstStyle/>
          <a:p>
            <a:r>
              <a:t>Overview of Draft D0.2 </a:t>
            </a:r>
          </a:p>
        </p:txBody>
      </p:sp>
      <p:sp>
        <p:nvSpPr>
          <p:cNvPr id="140" name="Content Placeholder 5"/>
          <p:cNvSpPr txBox="1">
            <a:spLocks noGrp="1"/>
          </p:cNvSpPr>
          <p:nvPr>
            <p:ph type="body" idx="1"/>
          </p:nvPr>
        </p:nvSpPr>
        <p:spPr>
          <a:xfrm>
            <a:off x="457200" y="915565"/>
            <a:ext cx="8229600" cy="3531841"/>
          </a:xfrm>
          <a:prstGeom prst="rect">
            <a:avLst/>
          </a:prstGeom>
        </p:spPr>
        <p:txBody>
          <a:bodyPr>
            <a:normAutofit fontScale="92500" lnSpcReduction="20000"/>
          </a:bodyPr>
          <a:lstStyle/>
          <a:p>
            <a:pPr>
              <a:defRPr sz="2200"/>
            </a:pPr>
            <a:r>
              <a:rPr dirty="0"/>
              <a:t>Editor’s Draft</a:t>
            </a:r>
          </a:p>
          <a:p>
            <a:pPr>
              <a:defRPr sz="2200"/>
            </a:pPr>
            <a:r>
              <a:rPr dirty="0"/>
              <a:t>Considers IEEE1722 MAAP and liaison</a:t>
            </a:r>
          </a:p>
          <a:p>
            <a:pPr marL="557212" lvl="1" indent="-214313">
              <a:spcBef>
                <a:spcPts val="400"/>
              </a:spcBef>
              <a:defRPr sz="1800"/>
            </a:pPr>
            <a:r>
              <a:rPr dirty="0"/>
              <a:t>Does not yet discuss relationship to IETF DHCPv6</a:t>
            </a:r>
          </a:p>
          <a:p>
            <a:pPr>
              <a:defRPr sz="2200"/>
            </a:pPr>
            <a:r>
              <a:rPr dirty="0"/>
              <a:t>based </a:t>
            </a:r>
            <a:r>
              <a:rPr lang="en-US" dirty="0"/>
              <a:t>significantly</a:t>
            </a:r>
            <a:r>
              <a:rPr dirty="0"/>
              <a:t> on omniran-19-0026-00-CQ00</a:t>
            </a:r>
          </a:p>
          <a:p>
            <a:pPr marL="557212" lvl="1" indent="-214313">
              <a:spcBef>
                <a:spcPts val="400"/>
              </a:spcBef>
              <a:defRPr sz="1800"/>
            </a:pPr>
            <a:r>
              <a:rPr dirty="0"/>
              <a:t>Adopts </a:t>
            </a:r>
            <a:r>
              <a:rPr lang="en-US" dirty="0"/>
              <a:t>many</a:t>
            </a:r>
            <a:r>
              <a:rPr dirty="0"/>
              <a:t> aspects of that contribution</a:t>
            </a:r>
          </a:p>
          <a:p>
            <a:pPr marL="814387" lvl="2" indent="-171450">
              <a:spcBef>
                <a:spcPts val="300"/>
              </a:spcBef>
              <a:defRPr sz="1600"/>
            </a:pPr>
            <a:r>
              <a:rPr dirty="0"/>
              <a:t>Some less mature aspects omitted</a:t>
            </a:r>
            <a:endParaRPr lang="en-US" dirty="0"/>
          </a:p>
          <a:p>
            <a:pPr marL="814387" lvl="2" indent="-171450">
              <a:spcBef>
                <a:spcPts val="300"/>
              </a:spcBef>
              <a:defRPr sz="1600"/>
            </a:pPr>
            <a:r>
              <a:rPr lang="en-US" dirty="0"/>
              <a:t>Many technical changes</a:t>
            </a:r>
            <a:endParaRPr dirty="0"/>
          </a:p>
          <a:p>
            <a:pPr marL="557212" lvl="1" indent="-214313">
              <a:spcBef>
                <a:spcPts val="400"/>
              </a:spcBef>
              <a:defRPr sz="1800"/>
            </a:pPr>
            <a:r>
              <a:rPr dirty="0"/>
              <a:t>Claiming-based method based on MAAP</a:t>
            </a:r>
          </a:p>
          <a:p>
            <a:pPr marL="557212" lvl="1" indent="-214313">
              <a:spcBef>
                <a:spcPts val="400"/>
              </a:spcBef>
              <a:defRPr sz="1800"/>
            </a:pPr>
            <a:r>
              <a:rPr dirty="0"/>
              <a:t>Server-based method inspired by DHCP</a:t>
            </a:r>
          </a:p>
          <a:p>
            <a:pPr>
              <a:defRPr sz="2200"/>
            </a:pPr>
            <a:r>
              <a:rPr dirty="0"/>
              <a:t>This is a good start, but much more detail is needed.</a:t>
            </a:r>
          </a:p>
          <a:p>
            <a:pPr>
              <a:defRPr sz="2200"/>
            </a:pPr>
            <a:r>
              <a:rPr dirty="0"/>
              <a:t>E</a:t>
            </a:r>
            <a:r>
              <a:rPr lang="en-US" dirty="0"/>
              <a:t>xtensive e</a:t>
            </a:r>
            <a:r>
              <a:rPr dirty="0"/>
              <a:t>ditor’s notes included</a:t>
            </a:r>
          </a:p>
          <a:p>
            <a:pPr marL="557212" lvl="1" indent="-214313">
              <a:spcBef>
                <a:spcPts val="400"/>
              </a:spcBef>
              <a:defRPr sz="1800"/>
            </a:pPr>
            <a:r>
              <a:rPr dirty="0"/>
              <a:t>Explanations of implementation; questions; comments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TextBox 2"/>
          <p:cNvSpPr txBox="1">
            <a:spLocks noGrp="1"/>
          </p:cNvSpPr>
          <p:nvPr>
            <p:ph type="sldNum" sz="quarter" idx="2"/>
          </p:nvPr>
        </p:nvSpPr>
        <p:spPr>
          <a:xfrm>
            <a:off x="8696316" y="4800600"/>
            <a:ext cx="2311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
        <p:nvSpPr>
          <p:cNvPr id="143" name="Title 1"/>
          <p:cNvSpPr txBox="1">
            <a:spLocks noGrp="1"/>
          </p:cNvSpPr>
          <p:nvPr>
            <p:ph type="title"/>
          </p:nvPr>
        </p:nvSpPr>
        <p:spPr>
          <a:prstGeom prst="rect">
            <a:avLst/>
          </a:prstGeom>
        </p:spPr>
        <p:txBody>
          <a:bodyPr/>
          <a:lstStyle/>
          <a:p>
            <a:r>
              <a:rPr lang="en-US"/>
              <a:t>Proposed</a:t>
            </a:r>
            <a:r>
              <a:t> </a:t>
            </a:r>
            <a:r>
              <a:rPr dirty="0"/>
              <a:t>Schedule</a:t>
            </a:r>
            <a:r>
              <a:rPr lang="en-US" dirty="0"/>
              <a:t> </a:t>
            </a:r>
            <a:r>
              <a:rPr dirty="0"/>
              <a:t> </a:t>
            </a:r>
          </a:p>
        </p:txBody>
      </p:sp>
      <p:sp>
        <p:nvSpPr>
          <p:cNvPr id="144" name="Content Placeholder 5"/>
          <p:cNvSpPr txBox="1">
            <a:spLocks noGrp="1"/>
          </p:cNvSpPr>
          <p:nvPr>
            <p:ph type="body" idx="1"/>
          </p:nvPr>
        </p:nvSpPr>
        <p:spPr>
          <a:xfrm>
            <a:off x="457200" y="915565"/>
            <a:ext cx="8229600" cy="3531841"/>
          </a:xfrm>
          <a:prstGeom prst="rect">
            <a:avLst/>
          </a:prstGeom>
        </p:spPr>
        <p:txBody>
          <a:bodyPr/>
          <a:lstStyle/>
          <a:p>
            <a:pPr>
              <a:lnSpc>
                <a:spcPct val="90000"/>
              </a:lnSpc>
              <a:defRPr sz="2200"/>
            </a:pPr>
            <a:r>
              <a:t>Difficult to complete work before PAR timeout (Dec 2020)</a:t>
            </a:r>
          </a:p>
          <a:p>
            <a:pPr>
              <a:lnSpc>
                <a:spcPct val="90000"/>
              </a:lnSpc>
              <a:defRPr sz="2200"/>
            </a:pPr>
            <a:r>
              <a:t>Hope to gain more participation and interest from TSN</a:t>
            </a:r>
          </a:p>
          <a:p>
            <a:pPr>
              <a:lnSpc>
                <a:spcPct val="90000"/>
              </a:lnSpc>
              <a:defRPr sz="2200"/>
            </a:pPr>
            <a:r>
              <a:t>Aim for:</a:t>
            </a:r>
          </a:p>
          <a:p>
            <a:pPr marL="557212" lvl="1" indent="-214313">
              <a:lnSpc>
                <a:spcPct val="90000"/>
              </a:lnSpc>
              <a:spcBef>
                <a:spcPts val="400"/>
              </a:spcBef>
              <a:defRPr sz="1800"/>
            </a:pPr>
            <a:r>
              <a:t>TG ballot November 2019</a:t>
            </a:r>
          </a:p>
          <a:p>
            <a:pPr marL="557212" lvl="1" indent="-214313">
              <a:lnSpc>
                <a:spcPct val="90000"/>
              </a:lnSpc>
              <a:spcBef>
                <a:spcPts val="400"/>
              </a:spcBef>
              <a:defRPr sz="1800"/>
            </a:pPr>
            <a:r>
              <a:t>WG ballot March 2020</a:t>
            </a:r>
          </a:p>
          <a:p>
            <a:pPr marL="557212" lvl="1" indent="-214313">
              <a:lnSpc>
                <a:spcPct val="90000"/>
              </a:lnSpc>
              <a:spcBef>
                <a:spcPts val="400"/>
              </a:spcBef>
              <a:defRPr sz="1800"/>
            </a:pPr>
            <a:r>
              <a:t>SA ballot November 2020</a:t>
            </a:r>
          </a:p>
          <a:p>
            <a:pPr marL="814387" lvl="2" indent="-171450">
              <a:lnSpc>
                <a:spcPct val="90000"/>
              </a:lnSpc>
              <a:spcBef>
                <a:spcPts val="300"/>
              </a:spcBef>
              <a:defRPr sz="1600"/>
            </a:pPr>
            <a:r>
              <a:t>and PAR extension</a:t>
            </a:r>
          </a:p>
          <a:p>
            <a:pPr marL="557212" lvl="1" indent="-214313">
              <a:lnSpc>
                <a:spcPct val="90000"/>
              </a:lnSpc>
              <a:spcBef>
                <a:spcPts val="400"/>
              </a:spcBef>
              <a:defRPr sz="1800"/>
            </a:pPr>
            <a:r>
              <a:t>Conclude July 2021</a:t>
            </a:r>
          </a:p>
          <a:p>
            <a:pPr>
              <a:lnSpc>
                <a:spcPct val="90000"/>
              </a:lnSpc>
              <a:defRPr sz="2200"/>
            </a:pPr>
            <a:r>
              <a:t>Schedule to be discussed in TSN</a:t>
            </a:r>
          </a:p>
          <a:p>
            <a:pPr>
              <a:lnSpc>
                <a:spcPct val="90000"/>
              </a:lnSpc>
              <a:defRPr sz="2200"/>
            </a:pPr>
            <a:r>
              <a:t>Teleconferences to be scheduled</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
        <p:nvSpPr>
          <p:cNvPr id="99" name="Title 1"/>
          <p:cNvSpPr txBox="1">
            <a:spLocks noGrp="1"/>
          </p:cNvSpPr>
          <p:nvPr>
            <p:ph type="title"/>
          </p:nvPr>
        </p:nvSpPr>
        <p:spPr>
          <a:prstGeom prst="rect">
            <a:avLst/>
          </a:prstGeom>
        </p:spPr>
        <p:txBody>
          <a:bodyPr/>
          <a:lstStyle/>
          <a:p>
            <a:r>
              <a:t>P802.1CQ: Study Group Phase</a:t>
            </a:r>
          </a:p>
        </p:txBody>
      </p:sp>
      <p:sp>
        <p:nvSpPr>
          <p:cNvPr id="100" name="Content Placeholder 5"/>
          <p:cNvSpPr txBox="1">
            <a:spLocks noGrp="1"/>
          </p:cNvSpPr>
          <p:nvPr>
            <p:ph type="body" idx="1"/>
          </p:nvPr>
        </p:nvSpPr>
        <p:spPr>
          <a:xfrm>
            <a:off x="457200" y="1200149"/>
            <a:ext cx="8229600" cy="3531841"/>
          </a:xfrm>
          <a:prstGeom prst="rect">
            <a:avLst/>
          </a:prstGeom>
        </p:spPr>
        <p:txBody>
          <a:bodyPr/>
          <a:lstStyle/>
          <a:p>
            <a:r>
              <a:t>802.1 Local Address Study Group (LASG): Nov 2014</a:t>
            </a:r>
          </a:p>
          <a:p>
            <a:r>
              <a:t>Chartered to:</a:t>
            </a:r>
          </a:p>
          <a:p>
            <a:pPr marL="557212" lvl="1" indent="-214313">
              <a:spcBef>
                <a:spcPts val="400"/>
              </a:spcBef>
              <a:buFont typeface="Arial"/>
              <a:buChar char="•"/>
              <a:defRPr sz="2000"/>
            </a:pPr>
            <a:r>
              <a:t>Develop a PAR for a recommendation on Local Address usage</a:t>
            </a:r>
          </a:p>
          <a:p>
            <a:pPr marL="814387" lvl="2" indent="-171450">
              <a:spcBef>
                <a:spcPts val="400"/>
              </a:spcBef>
              <a:buFont typeface="Arial"/>
              <a:defRPr sz="1800"/>
            </a:pPr>
            <a:r>
              <a:t>Led to IEEE Std 802c-2017</a:t>
            </a:r>
          </a:p>
          <a:p>
            <a:pPr marL="557212" lvl="1" indent="-214313">
              <a:spcBef>
                <a:spcPts val="400"/>
              </a:spcBef>
              <a:buFont typeface="Arial"/>
              <a:buChar char="•"/>
              <a:defRPr sz="2000"/>
            </a:pPr>
            <a:r>
              <a:t>Develop one or more PARs on protocols for local address acquisition</a:t>
            </a:r>
          </a:p>
          <a:p>
            <a:pPr marL="814387" lvl="2" indent="-171450">
              <a:spcBef>
                <a:spcPts val="400"/>
              </a:spcBef>
              <a:buFont typeface="Arial"/>
              <a:defRPr sz="1800"/>
            </a:pPr>
            <a:r>
              <a:t>Led to P802.1CQ</a:t>
            </a:r>
          </a:p>
          <a:p>
            <a:r>
              <a:t>LASG terminated in July 2015, with the work continuing in 802.1 Data Center Bridging Task Group.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
        <p:nvSpPr>
          <p:cNvPr id="103" name="Title 1"/>
          <p:cNvSpPr txBox="1">
            <a:spLocks noGrp="1"/>
          </p:cNvSpPr>
          <p:nvPr>
            <p:ph type="title"/>
          </p:nvPr>
        </p:nvSpPr>
        <p:spPr>
          <a:prstGeom prst="rect">
            <a:avLst/>
          </a:prstGeom>
        </p:spPr>
        <p:txBody>
          <a:bodyPr/>
          <a:lstStyle/>
          <a:p>
            <a:r>
              <a:t>P802.1CQ PAR</a:t>
            </a:r>
          </a:p>
        </p:txBody>
      </p:sp>
      <p:sp>
        <p:nvSpPr>
          <p:cNvPr id="104" name="Content Placeholder 5"/>
          <p:cNvSpPr txBox="1">
            <a:spLocks noGrp="1"/>
          </p:cNvSpPr>
          <p:nvPr>
            <p:ph type="body" idx="1"/>
          </p:nvPr>
        </p:nvSpPr>
        <p:spPr>
          <a:xfrm>
            <a:off x="457200" y="850790"/>
            <a:ext cx="8229600" cy="4175555"/>
          </a:xfrm>
          <a:prstGeom prst="rect">
            <a:avLst/>
          </a:prstGeom>
        </p:spPr>
        <p:txBody>
          <a:bodyPr>
            <a:normAutofit fontScale="92500" lnSpcReduction="20000"/>
          </a:bodyPr>
          <a:lstStyle/>
          <a:p>
            <a:pPr>
              <a:lnSpc>
                <a:spcPct val="120000"/>
              </a:lnSpc>
              <a:spcBef>
                <a:spcPts val="0"/>
              </a:spcBef>
              <a:defRPr sz="2200"/>
            </a:pPr>
            <a:r>
              <a:rPr sz="1800" dirty="0"/>
              <a:t>P802.1CQ: “(Draft) Standard for Local and Metropolitan Area Networks: Multicast and Local Address Assignment”</a:t>
            </a:r>
          </a:p>
          <a:p>
            <a:pPr marL="557212" lvl="1" indent="-214313">
              <a:lnSpc>
                <a:spcPct val="120000"/>
              </a:lnSpc>
              <a:spcBef>
                <a:spcPts val="0"/>
              </a:spcBef>
              <a:defRPr sz="1800"/>
            </a:pPr>
            <a:r>
              <a:rPr sz="1600" dirty="0"/>
              <a:t>Approved 2016-02-05</a:t>
            </a:r>
            <a:r>
              <a:rPr lang="en-US" sz="1600" dirty="0"/>
              <a:t>; </a:t>
            </a:r>
            <a:r>
              <a:rPr sz="1600" dirty="0"/>
              <a:t>Times out 2020-12-31</a:t>
            </a:r>
          </a:p>
          <a:p>
            <a:pPr marL="557212" lvl="1" indent="-214313">
              <a:lnSpc>
                <a:spcPct val="120000"/>
              </a:lnSpc>
              <a:spcBef>
                <a:spcPts val="0"/>
              </a:spcBef>
              <a:defRPr sz="1600"/>
            </a:pPr>
            <a:r>
              <a:rPr sz="1400" u="sng" dirty="0">
                <a:solidFill>
                  <a:srgbClr val="0000FF"/>
                </a:solidFill>
                <a:uFill>
                  <a:solidFill>
                    <a:srgbClr val="0000FF"/>
                  </a:solidFill>
                </a:uFill>
                <a:hlinkClick r:id="rId2"/>
              </a:rPr>
              <a:t>https://mentor.ieee.org/omniran/dcn/19/omniran-19-0033-00-00TG.pdf</a:t>
            </a:r>
            <a:endParaRPr sz="1600" dirty="0"/>
          </a:p>
          <a:p>
            <a:pPr>
              <a:lnSpc>
                <a:spcPct val="120000"/>
              </a:lnSpc>
              <a:spcBef>
                <a:spcPts val="0"/>
              </a:spcBef>
              <a:defRPr sz="2200"/>
            </a:pPr>
            <a:r>
              <a:rPr sz="1800" dirty="0"/>
              <a:t>CSD</a:t>
            </a:r>
          </a:p>
          <a:p>
            <a:pPr marL="557212" lvl="1" indent="-214313">
              <a:lnSpc>
                <a:spcPct val="120000"/>
              </a:lnSpc>
              <a:spcBef>
                <a:spcPts val="0"/>
              </a:spcBef>
              <a:defRPr sz="1600"/>
            </a:pPr>
            <a:r>
              <a:rPr sz="1400" u="sng" dirty="0">
                <a:solidFill>
                  <a:srgbClr val="0000FF"/>
                </a:solidFill>
                <a:uFill>
                  <a:solidFill>
                    <a:srgbClr val="0000FF"/>
                  </a:solidFill>
                </a:uFill>
                <a:hlinkClick r:id="rId3"/>
              </a:rPr>
              <a:t>https://mentor.ieee.org/802-ec/dcn/15/ec-15-0105-01-ACSD-802-1cq.pdf</a:t>
            </a:r>
            <a:endParaRPr sz="1600" dirty="0"/>
          </a:p>
          <a:p>
            <a:pPr>
              <a:lnSpc>
                <a:spcPct val="120000"/>
              </a:lnSpc>
              <a:spcBef>
                <a:spcPts val="0"/>
              </a:spcBef>
              <a:defRPr sz="2200"/>
            </a:pPr>
            <a:r>
              <a:rPr sz="1800" dirty="0"/>
              <a:t>Scope: </a:t>
            </a:r>
            <a:r>
              <a:rPr sz="1800" i="1" dirty="0"/>
              <a:t>This standard specifies protocols, procedures, and management objects for locally-unique assignment of 48-bit and 64-bit addresses in IEEE 802 networks. Peer-to-peer address claiming and address server capabilities are specified.</a:t>
            </a:r>
            <a:endParaRPr lang="en-US" sz="1800" i="1" dirty="0"/>
          </a:p>
          <a:p>
            <a:pPr>
              <a:lnSpc>
                <a:spcPct val="120000"/>
              </a:lnSpc>
              <a:spcBef>
                <a:spcPts val="0"/>
              </a:spcBef>
              <a:defRPr sz="2200"/>
            </a:pPr>
            <a:r>
              <a:rPr lang="en-US" sz="1400" i="1" dirty="0"/>
              <a:t>Need: Currently, global addresses are assigned to most IEEE 802 end station and bridge ports. Increasing use of virtual machines and Internet of Things (IoT) devices could exhaust the global address space. To provide a usable alternative to global addresses for such devices, this project will define a set of protocols that will allow ports to automatically obtain a locally-unique address in a range from a portion of the local address space. Multicast flows also need addresses to identify the flows. They will benefit from a set of protocols to distribute multicast addresses. Peer-to-peer address claiming and address server capabilities will be included to serve the needs of smaller (e.g. home) and larger (e.g. industrial plants and building control) networks.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
        <p:nvSpPr>
          <p:cNvPr id="107" name="Title 1"/>
          <p:cNvSpPr txBox="1">
            <a:spLocks noGrp="1"/>
          </p:cNvSpPr>
          <p:nvPr>
            <p:ph type="title"/>
          </p:nvPr>
        </p:nvSpPr>
        <p:spPr>
          <a:prstGeom prst="rect">
            <a:avLst/>
          </a:prstGeom>
        </p:spPr>
        <p:txBody>
          <a:bodyPr/>
          <a:lstStyle/>
          <a:p>
            <a:r>
              <a:t>P802.1CQ: Key Developments</a:t>
            </a:r>
          </a:p>
        </p:txBody>
      </p:sp>
      <p:sp>
        <p:nvSpPr>
          <p:cNvPr id="108" name="Content Placeholder 5"/>
          <p:cNvSpPr txBox="1">
            <a:spLocks noGrp="1"/>
          </p:cNvSpPr>
          <p:nvPr>
            <p:ph type="body" idx="1"/>
          </p:nvPr>
        </p:nvSpPr>
        <p:spPr>
          <a:xfrm>
            <a:off x="457200" y="915565"/>
            <a:ext cx="8229600" cy="3531841"/>
          </a:xfrm>
          <a:prstGeom prst="rect">
            <a:avLst/>
          </a:prstGeom>
        </p:spPr>
        <p:txBody>
          <a:bodyPr/>
          <a:lstStyle/>
          <a:p>
            <a:pPr>
              <a:lnSpc>
                <a:spcPct val="90000"/>
              </a:lnSpc>
              <a:spcBef>
                <a:spcPts val="400"/>
              </a:spcBef>
              <a:defRPr sz="2000"/>
            </a:pPr>
            <a:r>
              <a:t>2016-01</a:t>
            </a:r>
          </a:p>
          <a:p>
            <a:pPr marL="557212" lvl="1" indent="-214313">
              <a:lnSpc>
                <a:spcPct val="90000"/>
              </a:lnSpc>
              <a:spcBef>
                <a:spcPts val="400"/>
              </a:spcBef>
              <a:defRPr sz="1700"/>
            </a:pPr>
            <a:r>
              <a:t>DCB drafted Table of Contents and named an Editor (Marks)</a:t>
            </a:r>
          </a:p>
          <a:p>
            <a:pPr>
              <a:lnSpc>
                <a:spcPct val="90000"/>
              </a:lnSpc>
              <a:spcBef>
                <a:spcPts val="400"/>
              </a:spcBef>
              <a:defRPr sz="2000"/>
            </a:pPr>
            <a:r>
              <a:t>2016-02-16</a:t>
            </a:r>
          </a:p>
          <a:p>
            <a:pPr marL="557212" lvl="1" indent="-214313">
              <a:lnSpc>
                <a:spcPct val="90000"/>
              </a:lnSpc>
              <a:spcBef>
                <a:spcPts val="400"/>
              </a:spcBef>
              <a:defRPr sz="1700"/>
            </a:pPr>
            <a:r>
              <a:t>Editor created D0.1 containing the draft Table of Contents</a:t>
            </a:r>
          </a:p>
          <a:p>
            <a:pPr>
              <a:lnSpc>
                <a:spcPct val="90000"/>
              </a:lnSpc>
              <a:spcBef>
                <a:spcPts val="400"/>
              </a:spcBef>
              <a:defRPr sz="2000"/>
            </a:pPr>
            <a:r>
              <a:t>2018-03</a:t>
            </a:r>
          </a:p>
          <a:p>
            <a:pPr marL="557212" lvl="1" indent="-214313">
              <a:lnSpc>
                <a:spcPct val="90000"/>
              </a:lnSpc>
              <a:spcBef>
                <a:spcPts val="400"/>
              </a:spcBef>
              <a:defRPr sz="1700"/>
            </a:pPr>
            <a:r>
              <a:t>802.1 WG Chair closed DCB TG and moved P802.1CQ to OmniRAN TG</a:t>
            </a:r>
          </a:p>
          <a:p>
            <a:pPr>
              <a:lnSpc>
                <a:spcPct val="90000"/>
              </a:lnSpc>
              <a:spcBef>
                <a:spcPts val="400"/>
              </a:spcBef>
              <a:defRPr sz="2000"/>
            </a:pPr>
            <a:r>
              <a:t>2019-07</a:t>
            </a:r>
          </a:p>
          <a:p>
            <a:pPr marL="557212" lvl="1" indent="-214313">
              <a:lnSpc>
                <a:spcPct val="90000"/>
              </a:lnSpc>
              <a:spcBef>
                <a:spcPts val="400"/>
              </a:spcBef>
              <a:defRPr sz="1700"/>
            </a:pPr>
            <a:r>
              <a:t>802.1 Acting WG Chair moved P802.1CQ to TSN TG</a:t>
            </a:r>
          </a:p>
          <a:p>
            <a:pPr marL="557212" lvl="1" indent="-214313">
              <a:lnSpc>
                <a:spcPct val="90000"/>
              </a:lnSpc>
              <a:spcBef>
                <a:spcPts val="400"/>
              </a:spcBef>
              <a:defRPr sz="1700"/>
            </a:pPr>
            <a:r>
              <a:t>Editor established project web page under TSN (2019-07)</a:t>
            </a:r>
          </a:p>
          <a:p>
            <a:pPr marL="814387" lvl="2" indent="-171450">
              <a:lnSpc>
                <a:spcPct val="90000"/>
              </a:lnSpc>
              <a:spcBef>
                <a:spcPts val="300"/>
              </a:spcBef>
              <a:defRPr sz="1500"/>
            </a:pPr>
            <a:r>
              <a:rPr u="sng">
                <a:solidFill>
                  <a:srgbClr val="0000FF"/>
                </a:solidFill>
                <a:uFill>
                  <a:solidFill>
                    <a:srgbClr val="0000FF"/>
                  </a:solidFill>
                </a:uFill>
                <a:hlinkClick r:id="rId2"/>
              </a:rPr>
              <a:t>https://1.ieee802.org/tsn/802-1cq/</a:t>
            </a:r>
          </a:p>
          <a:p>
            <a:pPr marL="557212" lvl="1" indent="-214313">
              <a:lnSpc>
                <a:spcPct val="90000"/>
              </a:lnSpc>
              <a:spcBef>
                <a:spcPts val="400"/>
              </a:spcBef>
              <a:defRPr sz="1700"/>
            </a:pPr>
            <a:r>
              <a:t>Editor developed Draft D0.2 based on contributions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
        <p:nvSpPr>
          <p:cNvPr id="111" name="Title 1"/>
          <p:cNvSpPr txBox="1">
            <a:spLocks noGrp="1"/>
          </p:cNvSpPr>
          <p:nvPr>
            <p:ph type="title"/>
          </p:nvPr>
        </p:nvSpPr>
        <p:spPr>
          <a:prstGeom prst="rect">
            <a:avLst/>
          </a:prstGeom>
        </p:spPr>
        <p:txBody>
          <a:bodyPr/>
          <a:lstStyle/>
          <a:p>
            <a:r>
              <a:t>Selected P802.1CQ Contributions</a:t>
            </a:r>
          </a:p>
        </p:txBody>
      </p:sp>
      <p:sp>
        <p:nvSpPr>
          <p:cNvPr id="112" name="Content Placeholder 5"/>
          <p:cNvSpPr txBox="1">
            <a:spLocks noGrp="1"/>
          </p:cNvSpPr>
          <p:nvPr>
            <p:ph type="body" idx="1"/>
          </p:nvPr>
        </p:nvSpPr>
        <p:spPr>
          <a:xfrm>
            <a:off x="457200" y="915565"/>
            <a:ext cx="8229600" cy="3531841"/>
          </a:xfrm>
          <a:prstGeom prst="rect">
            <a:avLst/>
          </a:prstGeom>
        </p:spPr>
        <p:txBody>
          <a:bodyPr/>
          <a:lstStyle/>
          <a:p>
            <a:r>
              <a:t>Following is a list of all related P802.1CQ contributions, to the knowledge of and in the opinion of this contributor.</a:t>
            </a:r>
          </a:p>
          <a:p>
            <a:r>
              <a:t>Only the latest revision is included.</a:t>
            </a:r>
          </a:p>
          <a:p>
            <a:r>
              <a:t>A brief summary of each contribution is included</a:t>
            </a:r>
          </a:p>
          <a:p>
            <a:pPr marL="557212" lvl="1" indent="-214313">
              <a:spcBef>
                <a:spcPts val="400"/>
              </a:spcBef>
              <a:defRPr sz="2000"/>
            </a:pPr>
            <a:r>
              <a:t>The summary is the opinion of the contributor alone.</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
        <p:nvSpPr>
          <p:cNvPr id="115" name="Title 1"/>
          <p:cNvSpPr txBox="1">
            <a:spLocks noGrp="1"/>
          </p:cNvSpPr>
          <p:nvPr>
            <p:ph type="title"/>
          </p:nvPr>
        </p:nvSpPr>
        <p:spPr>
          <a:prstGeom prst="rect">
            <a:avLst/>
          </a:prstGeom>
        </p:spPr>
        <p:txBody>
          <a:bodyPr/>
          <a:lstStyle/>
          <a:p>
            <a:r>
              <a:t>Selected P802.1CQ Contributions: LASG</a:t>
            </a:r>
          </a:p>
        </p:txBody>
      </p:sp>
      <p:graphicFrame>
        <p:nvGraphicFramePr>
          <p:cNvPr id="116" name="Table 2"/>
          <p:cNvGraphicFramePr/>
          <p:nvPr>
            <p:extLst>
              <p:ext uri="{D42A27DB-BD31-4B8C-83A1-F6EECF244321}">
                <p14:modId xmlns:p14="http://schemas.microsoft.com/office/powerpoint/2010/main" val="429258762"/>
              </p:ext>
            </p:extLst>
          </p:nvPr>
        </p:nvGraphicFramePr>
        <p:xfrm>
          <a:off x="827583" y="1203598"/>
          <a:ext cx="7208959" cy="3438591"/>
        </p:xfrm>
        <a:graphic>
          <a:graphicData uri="http://schemas.openxmlformats.org/drawingml/2006/table">
            <a:tbl>
              <a:tblPr bandRow="1">
                <a:tableStyleId>{CF821DB8-F4EB-4A41-A1BA-3FCAFE7338EE}</a:tableStyleId>
              </a:tblPr>
              <a:tblGrid>
                <a:gridCol w="648072">
                  <a:extLst>
                    <a:ext uri="{9D8B030D-6E8A-4147-A177-3AD203B41FA5}">
                      <a16:colId xmlns:a16="http://schemas.microsoft.com/office/drawing/2014/main" val="20000"/>
                    </a:ext>
                  </a:extLst>
                </a:gridCol>
                <a:gridCol w="2220513">
                  <a:extLst>
                    <a:ext uri="{9D8B030D-6E8A-4147-A177-3AD203B41FA5}">
                      <a16:colId xmlns:a16="http://schemas.microsoft.com/office/drawing/2014/main" val="20001"/>
                    </a:ext>
                  </a:extLst>
                </a:gridCol>
                <a:gridCol w="1378045">
                  <a:extLst>
                    <a:ext uri="{9D8B030D-6E8A-4147-A177-3AD203B41FA5}">
                      <a16:colId xmlns:a16="http://schemas.microsoft.com/office/drawing/2014/main" val="20002"/>
                    </a:ext>
                  </a:extLst>
                </a:gridCol>
                <a:gridCol w="1081962">
                  <a:extLst>
                    <a:ext uri="{9D8B030D-6E8A-4147-A177-3AD203B41FA5}">
                      <a16:colId xmlns:a16="http://schemas.microsoft.com/office/drawing/2014/main" val="20003"/>
                    </a:ext>
                  </a:extLst>
                </a:gridCol>
                <a:gridCol w="1880367">
                  <a:extLst>
                    <a:ext uri="{9D8B030D-6E8A-4147-A177-3AD203B41FA5}">
                      <a16:colId xmlns:a16="http://schemas.microsoft.com/office/drawing/2014/main" val="20004"/>
                    </a:ext>
                  </a:extLst>
                </a:gridCol>
              </a:tblGrid>
              <a:tr h="1289926">
                <a:tc>
                  <a:txBody>
                    <a:bodyPr/>
                    <a:lstStyle/>
                    <a:p>
                      <a:pPr algn="l" defTabSz="342900">
                        <a:defRPr sz="1800"/>
                      </a:pPr>
                      <a:r>
                        <a:rPr sz="1300" dirty="0">
                          <a:sym typeface="Helvetica Neue"/>
                        </a:rPr>
                        <a:t>2015-01-13</a:t>
                      </a:r>
                      <a:endParaRPr sz="1300" dirty="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300" u="sng">
                          <a:latin typeface="Helvetica Neue"/>
                          <a:ea typeface="Helvetica Neue"/>
                          <a:cs typeface="Helvetica Neue"/>
                          <a:sym typeface="Helvetica Neue"/>
                        </a:defRPr>
                      </a:pPr>
                      <a:r>
                        <a:rPr>
                          <a:uFill>
                            <a:solidFill>
                              <a:srgbClr val="0000FF"/>
                            </a:solidFill>
                          </a:uFill>
                          <a:hlinkClick r:id="rId2"/>
                        </a:rPr>
                        <a:t>lasg-cas-detection-of-duplicated-mac-addresses-0115-v00.pdf</a:t>
                      </a:r>
                      <a:endParaRPr>
                        <a:solidFill>
                          <a:srgbClr val="0000FF"/>
                        </a:solidFill>
                        <a:uFill>
                          <a:solidFill>
                            <a:srgbClr val="0000FF"/>
                          </a:solidFill>
                        </a:uFill>
                        <a:hlinkClick r:id="rId2"/>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300">
                          <a:latin typeface="Helvetica Neue"/>
                          <a:ea typeface="Helvetica Neue"/>
                          <a:cs typeface="Helvetica Neue"/>
                          <a:sym typeface="Helvetica Neue"/>
                        </a:defRPr>
                      </a:pPr>
                      <a:r>
                        <a:t>Detection of    </a:t>
                      </a:r>
                    </a:p>
                    <a:p>
                      <a:pPr algn="l" defTabSz="342900">
                        <a:defRPr sz="1300">
                          <a:latin typeface="Helvetica Neue"/>
                          <a:ea typeface="Helvetica Neue"/>
                          <a:cs typeface="Helvetica Neue"/>
                          <a:sym typeface="Helvetica Neue"/>
                        </a:defRPr>
                      </a:pPr>
                      <a:r>
                        <a:t>duplicated MAC addresses</a:t>
                      </a: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a:sym typeface="Helvetica Neue"/>
                        </a:rPr>
                        <a:t>Hiroki (Cas) Nakano</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a:sym typeface="Helvetica Neue"/>
                        </a:rPr>
                        <a:t>802 should have a systematic and coordinated method to detect and prevent duplication of MAC address.</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884949">
                <a:tc>
                  <a:txBody>
                    <a:bodyPr/>
                    <a:lstStyle/>
                    <a:p>
                      <a:pPr algn="l" defTabSz="342900">
                        <a:defRPr sz="1800"/>
                      </a:pPr>
                      <a:r>
                        <a:rPr sz="1300">
                          <a:sym typeface="Helvetica Neue"/>
                        </a:rPr>
                        <a:t>2015-01-14</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300" u="sng">
                          <a:latin typeface="Helvetica Neue"/>
                          <a:ea typeface="Helvetica Neue"/>
                          <a:cs typeface="Helvetica Neue"/>
                          <a:sym typeface="Helvetica Neue"/>
                        </a:defRPr>
                      </a:pPr>
                      <a:r>
                        <a:rPr>
                          <a:uFill>
                            <a:solidFill>
                              <a:srgbClr val="0000FF"/>
                            </a:solidFill>
                          </a:uFill>
                          <a:hlinkClick r:id="rId3"/>
                        </a:rPr>
                        <a:t>lasg-moskowitz-secure-moderated-random-mac-addresses-0115-v01.ppt</a:t>
                      </a:r>
                      <a:endParaRPr>
                        <a:solidFill>
                          <a:srgbClr val="0000FF"/>
                        </a:solidFill>
                        <a:uFill>
                          <a:solidFill>
                            <a:srgbClr val="0000FF"/>
                          </a:solidFill>
                        </a:uFill>
                        <a:hlinkClick r:id="rId3"/>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a:sym typeface="Helvetica Neue"/>
                        </a:rPr>
                        <a:t>Secure Moderated Random MAC Addresses</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a:sym typeface="Helvetica Neue"/>
                        </a:rPr>
                        <a:t>Robert Moskowitz</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a:sym typeface="Helvetica Neue"/>
                        </a:rPr>
                        <a:t>cryptographically generated MAC address and other options</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87437">
                <a:tc>
                  <a:txBody>
                    <a:bodyPr/>
                    <a:lstStyle/>
                    <a:p>
                      <a:pPr algn="l" defTabSz="342900">
                        <a:defRPr sz="1800"/>
                      </a:pPr>
                      <a:r>
                        <a:rPr sz="1300">
                          <a:sym typeface="Helvetica Neue"/>
                        </a:rPr>
                        <a:t>2015-09-08</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300" u="sng">
                          <a:latin typeface="Helvetica Neue"/>
                          <a:ea typeface="Helvetica Neue"/>
                          <a:cs typeface="Helvetica Neue"/>
                          <a:sym typeface="Helvetica Neue"/>
                        </a:defRPr>
                      </a:pPr>
                      <a:r>
                        <a:rPr>
                          <a:uFill>
                            <a:solidFill>
                              <a:srgbClr val="0000FF"/>
                            </a:solidFill>
                          </a:uFill>
                          <a:hlinkClick r:id="rId4"/>
                        </a:rPr>
                        <a:t>dcb-thaler-local-address-claim-feasability-0915.pdf</a:t>
                      </a:r>
                      <a:r>
                        <a:rPr u="none"/>
                        <a:t>  </a:t>
                      </a: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300">
                          <a:latin typeface="Helvetica Neue"/>
                          <a:ea typeface="Helvetica Neue"/>
                          <a:cs typeface="Helvetica Neue"/>
                          <a:sym typeface="Helvetica Neue"/>
                        </a:defRPr>
                      </a:pPr>
                      <a:r>
                        <a:t>Address claiming </a:t>
                      </a:r>
                    </a:p>
                    <a:p>
                      <a:pPr algn="l" defTabSz="342900">
                        <a:defRPr sz="1300">
                          <a:latin typeface="Helvetica Neue"/>
                          <a:ea typeface="Helvetica Neue"/>
                          <a:cs typeface="Helvetica Neue"/>
                          <a:sym typeface="Helvetica Neue"/>
                        </a:defRPr>
                      </a:pPr>
                      <a:r>
                        <a:t>protocol feasibility </a:t>
                      </a:r>
                    </a:p>
                    <a:p>
                      <a:pPr algn="l" defTabSz="342900">
                        <a:defRPr sz="1300">
                          <a:latin typeface="Helvetica Neue"/>
                          <a:ea typeface="Helvetica Neue"/>
                          <a:cs typeface="Helvetica Neue"/>
                          <a:sym typeface="Helvetica Neue"/>
                        </a:defRPr>
                      </a:pPr>
                      <a:r>
                        <a:t>exploration</a:t>
                      </a: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a:sym typeface="Helvetica Neue"/>
                        </a:rPr>
                        <a:t>Pat Thaler</a:t>
                      </a:r>
                      <a:endParaRPr sz="130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1300" dirty="0" err="1">
                          <a:sym typeface="Helvetica Neue"/>
                        </a:rPr>
                        <a:t>FCoE</a:t>
                      </a:r>
                      <a:r>
                        <a:rPr sz="1300" dirty="0">
                          <a:sym typeface="Helvetica Neue"/>
                        </a:rPr>
                        <a:t> (</a:t>
                      </a:r>
                      <a:r>
                        <a:rPr sz="1300" dirty="0" err="1">
                          <a:sym typeface="Helvetica Neue"/>
                        </a:rPr>
                        <a:t>Fibre</a:t>
                      </a:r>
                      <a:r>
                        <a:rPr sz="1300" dirty="0">
                          <a:sym typeface="Helvetica Neue"/>
                        </a:rPr>
                        <a:t> Channel over Ethernet) address allocation protocol enables end nodes claiming local addresses.</a:t>
                      </a:r>
                      <a:endParaRPr sz="1300" dirty="0">
                        <a:latin typeface="Helvetica Neue"/>
                        <a:ea typeface="Helvetica Neue"/>
                        <a:cs typeface="Helvetica Neue"/>
                        <a:sym typeface="Helvetica Neue"/>
                      </a:endParaRPr>
                    </a:p>
                  </a:txBody>
                  <a:tcPr marL="37498" marR="37498" marT="37498" marB="374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
        <p:nvSpPr>
          <p:cNvPr id="119" name="Title 1"/>
          <p:cNvSpPr txBox="1">
            <a:spLocks noGrp="1"/>
          </p:cNvSpPr>
          <p:nvPr>
            <p:ph type="title"/>
          </p:nvPr>
        </p:nvSpPr>
        <p:spPr>
          <a:prstGeom prst="rect">
            <a:avLst/>
          </a:prstGeom>
        </p:spPr>
        <p:txBody>
          <a:bodyPr/>
          <a:lstStyle/>
          <a:p>
            <a:r>
              <a:t>Selected P802.1CQ Contributions: DCB</a:t>
            </a:r>
          </a:p>
        </p:txBody>
      </p:sp>
      <p:graphicFrame>
        <p:nvGraphicFramePr>
          <p:cNvPr id="120" name="Table 3"/>
          <p:cNvGraphicFramePr/>
          <p:nvPr>
            <p:extLst>
              <p:ext uri="{D42A27DB-BD31-4B8C-83A1-F6EECF244321}">
                <p14:modId xmlns:p14="http://schemas.microsoft.com/office/powerpoint/2010/main" val="3034393525"/>
              </p:ext>
            </p:extLst>
          </p:nvPr>
        </p:nvGraphicFramePr>
        <p:xfrm>
          <a:off x="179511" y="843558"/>
          <a:ext cx="8352929" cy="4075809"/>
        </p:xfrm>
        <a:graphic>
          <a:graphicData uri="http://schemas.openxmlformats.org/drawingml/2006/table">
            <a:tbl>
              <a:tblPr bandRow="1">
                <a:tableStyleId>{CF821DB8-F4EB-4A41-A1BA-3FCAFE7338EE}</a:tableStyleId>
              </a:tblPr>
              <a:tblGrid>
                <a:gridCol w="432048">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2112205">
                  <a:extLst>
                    <a:ext uri="{9D8B030D-6E8A-4147-A177-3AD203B41FA5}">
                      <a16:colId xmlns:a16="http://schemas.microsoft.com/office/drawing/2014/main" val="20002"/>
                    </a:ext>
                  </a:extLst>
                </a:gridCol>
                <a:gridCol w="966723">
                  <a:extLst>
                    <a:ext uri="{9D8B030D-6E8A-4147-A177-3AD203B41FA5}">
                      <a16:colId xmlns:a16="http://schemas.microsoft.com/office/drawing/2014/main" val="20003"/>
                    </a:ext>
                  </a:extLst>
                </a:gridCol>
                <a:gridCol w="2465689">
                  <a:extLst>
                    <a:ext uri="{9D8B030D-6E8A-4147-A177-3AD203B41FA5}">
                      <a16:colId xmlns:a16="http://schemas.microsoft.com/office/drawing/2014/main" val="20004"/>
                    </a:ext>
                  </a:extLst>
                </a:gridCol>
              </a:tblGrid>
              <a:tr h="335477">
                <a:tc>
                  <a:txBody>
                    <a:bodyPr/>
                    <a:lstStyle/>
                    <a:p>
                      <a:pPr algn="l" defTabSz="342900">
                        <a:defRPr sz="1800"/>
                      </a:pPr>
                      <a:r>
                        <a:rPr sz="800" dirty="0">
                          <a:sym typeface="Helvetica Neue"/>
                        </a:rPr>
                        <a:t>2016-03-15</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a:uFill>
                            <a:solidFill>
                              <a:srgbClr val="0000FF"/>
                            </a:solidFill>
                          </a:uFill>
                          <a:hlinkClick r:id="rId2"/>
                        </a:rPr>
                        <a:t>cq-cas-assignment-and-validation-0316-v00.pptx</a:t>
                      </a:r>
                      <a:endParaRPr>
                        <a:solidFill>
                          <a:srgbClr val="0000FF"/>
                        </a:solidFill>
                        <a:uFill>
                          <a:solidFill>
                            <a:srgbClr val="0000FF"/>
                          </a:solidFill>
                        </a:uFill>
                        <a:hlinkClick r:id="rId2"/>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P802.1CQ Assignment and Validation of Unicast Address </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Hiroki (Cas) Nakano</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802 should have a single validation (DAD) protocol</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35477">
                <a:tc>
                  <a:txBody>
                    <a:bodyPr/>
                    <a:lstStyle/>
                    <a:p>
                      <a:pPr algn="l" defTabSz="342900">
                        <a:defRPr sz="1800"/>
                      </a:pPr>
                      <a:r>
                        <a:rPr sz="800" dirty="0">
                          <a:sym typeface="Helvetica Neue"/>
                        </a:rPr>
                        <a:t>2016-11-09</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dirty="0">
                          <a:uFill>
                            <a:solidFill>
                              <a:srgbClr val="0000FF"/>
                            </a:solidFill>
                          </a:uFill>
                          <a:hlinkClick r:id="rId3"/>
                        </a:rPr>
                        <a:t>cq-ao-local-address-assignment-1116-v00.pptx</a:t>
                      </a:r>
                      <a:endParaRPr dirty="0">
                        <a:solidFill>
                          <a:srgbClr val="0000FF"/>
                        </a:solidFill>
                        <a:uFill>
                          <a:solidFill>
                            <a:srgbClr val="0000FF"/>
                          </a:solidFill>
                        </a:uFill>
                        <a:hlinkClick r:id="rId3"/>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Proposal for the MAC address assignment protocol</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Ting Ao</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hierarchically structured Local MAC address</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12240">
                <a:tc>
                  <a:txBody>
                    <a:bodyPr/>
                    <a:lstStyle/>
                    <a:p>
                      <a:pPr algn="l" defTabSz="342900">
                        <a:defRPr sz="1800"/>
                      </a:pPr>
                      <a:r>
                        <a:rPr sz="800">
                          <a:sym typeface="Helvetica Neue"/>
                        </a:rPr>
                        <a:t>2016-11-10</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dirty="0">
                          <a:uFill>
                            <a:solidFill>
                              <a:srgbClr val="0000FF"/>
                            </a:solidFill>
                          </a:uFill>
                          <a:hlinkClick r:id="rId4"/>
                        </a:rPr>
                        <a:t>cq-thaler-objectives-1116.pdf</a:t>
                      </a:r>
                      <a:endParaRPr dirty="0">
                        <a:solidFill>
                          <a:srgbClr val="0000FF"/>
                        </a:solidFill>
                        <a:uFill>
                          <a:solidFill>
                            <a:srgbClr val="0000FF"/>
                          </a:solidFill>
                        </a:uFill>
                        <a:hlinkClick r:id="rId4"/>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802.1CQ Proposed Objectives</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Pat Thaler</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peer-to-peer address acquisition and address server; duplicate detection; allow acquiring multiple addresses and proxy</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91662">
                <a:tc>
                  <a:txBody>
                    <a:bodyPr/>
                    <a:lstStyle/>
                    <a:p>
                      <a:pPr algn="l" defTabSz="342900">
                        <a:defRPr sz="1800"/>
                      </a:pPr>
                      <a:r>
                        <a:rPr sz="800">
                          <a:sym typeface="Helvetica Neue"/>
                        </a:rPr>
                        <a:t>2017-03-15</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dirty="0">
                          <a:uFill>
                            <a:solidFill>
                              <a:srgbClr val="0000FF"/>
                            </a:solidFill>
                          </a:uFill>
                          <a:hlinkClick r:id="rId5"/>
                        </a:rPr>
                        <a:t>cq-ao-LAAP-proposal-0317-v02.pptx</a:t>
                      </a:r>
                      <a:endParaRPr dirty="0">
                        <a:solidFill>
                          <a:srgbClr val="0000FF"/>
                        </a:solidFill>
                        <a:uFill>
                          <a:solidFill>
                            <a:srgbClr val="0000FF"/>
                          </a:solidFill>
                        </a:uFill>
                        <a:hlinkClick r:id="rId5"/>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Local MAC Address Assignment Protocol (LAAP) --  Thought on 802.1CQ </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Ting Ao</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messaging structure and information for client-server and peer-to-peer; multicast frames; message ID</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10101">
                <a:tc>
                  <a:txBody>
                    <a:bodyPr/>
                    <a:lstStyle/>
                    <a:p>
                      <a:pPr algn="l" defTabSz="342900">
                        <a:defRPr sz="1800"/>
                      </a:pPr>
                      <a:r>
                        <a:rPr sz="800">
                          <a:sym typeface="Helvetica Neue"/>
                        </a:rPr>
                        <a:t>2017-05-15</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a:uFill>
                            <a:solidFill>
                              <a:srgbClr val="0000FF"/>
                            </a:solidFill>
                          </a:uFill>
                          <a:hlinkClick r:id="rId6"/>
                        </a:rPr>
                        <a:t>cq-seaman-trusted-addresses-0517-v0.pdf</a:t>
                      </a:r>
                      <a:endParaRPr>
                        <a:solidFill>
                          <a:srgbClr val="0000FF"/>
                        </a:solidFill>
                        <a:uFill>
                          <a:solidFill>
                            <a:srgbClr val="0000FF"/>
                          </a:solidFill>
                        </a:uFill>
                        <a:hlinkClick r:id="rId6"/>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Trusted MAC Addresses – Making MAC Address filtering and authorization meaningful</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Mick Seaman</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device address identified per authenticated 802.1AR IDevID enrollment</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35477">
                <a:tc>
                  <a:txBody>
                    <a:bodyPr/>
                    <a:lstStyle/>
                    <a:p>
                      <a:pPr algn="l" defTabSz="342900">
                        <a:defRPr sz="1800"/>
                      </a:pPr>
                      <a:r>
                        <a:rPr sz="800">
                          <a:sym typeface="Helvetica Neue"/>
                        </a:rPr>
                        <a:t>2017-11-05</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a:uFill>
                            <a:solidFill>
                              <a:srgbClr val="0000FF"/>
                            </a:solidFill>
                          </a:uFill>
                          <a:hlinkClick r:id="rId7"/>
                        </a:rPr>
                        <a:t>cq-ao-LAAP-Proposal-1117-V1.pptx</a:t>
                      </a:r>
                      <a:endParaRPr>
                        <a:solidFill>
                          <a:srgbClr val="0000FF"/>
                        </a:solidFill>
                        <a:uFill>
                          <a:solidFill>
                            <a:srgbClr val="0000FF"/>
                          </a:solidFill>
                        </a:uFill>
                        <a:hlinkClick r:id="rId7"/>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Local MAC Address Protocol</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Ting Ao</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Update of cq-ao-LAAP-proposal-0317-v02.pptx adding coordination among servers/proxies  </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719286">
                <a:tc>
                  <a:txBody>
                    <a:bodyPr/>
                    <a:lstStyle/>
                    <a:p>
                      <a:pPr algn="l" defTabSz="342900">
                        <a:defRPr sz="1800"/>
                      </a:pPr>
                      <a:r>
                        <a:rPr sz="800">
                          <a:sym typeface="Helvetica Neue"/>
                        </a:rPr>
                        <a:t>2018-01-24</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a:uFill>
                            <a:solidFill>
                              <a:srgbClr val="0000FF"/>
                            </a:solidFill>
                          </a:uFill>
                          <a:hlinkClick r:id="rId8"/>
                        </a:rPr>
                        <a:t>cq-Marks-Perkins-802dot11dot10-0118-v00.pdf</a:t>
                      </a:r>
                      <a:endParaRPr>
                        <a:solidFill>
                          <a:srgbClr val="0000FF"/>
                        </a:solidFill>
                        <a:uFill>
                          <a:solidFill>
                            <a:srgbClr val="0000FF"/>
                          </a:solidFill>
                        </a:uFill>
                        <a:hlinkClick r:id="rId8"/>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Short Address Assignment in IEEE 802.15.10</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Roger Marks and Charlie Perkins</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a:sym typeface="Helvetica Neue"/>
                        </a:rPr>
                        <a:t>IEEE 802.15.10 uses 64-bit “extended addresses” but can also assign 16-bit “short addresses”. Takes advantage of the fact that the device has a unique routable address before it is assigned a local address.</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89001">
                <a:tc>
                  <a:txBody>
                    <a:bodyPr/>
                    <a:lstStyle/>
                    <a:p>
                      <a:pPr algn="l" defTabSz="342900">
                        <a:defRPr sz="1800"/>
                      </a:pPr>
                      <a:r>
                        <a:rPr sz="800" dirty="0">
                          <a:sym typeface="Helvetica Neue"/>
                        </a:rPr>
                        <a:t>2018-01-24</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dirty="0">
                          <a:uFill>
                            <a:solidFill>
                              <a:srgbClr val="0000FF"/>
                            </a:solidFill>
                          </a:uFill>
                          <a:hlinkClick r:id="rId9"/>
                        </a:rPr>
                        <a:t>cq-Marks-flow-zone-addressing-0118-v00.pdf</a:t>
                      </a:r>
                      <a:endParaRPr dirty="0">
                        <a:solidFill>
                          <a:srgbClr val="0000FF"/>
                        </a:solidFill>
                        <a:uFill>
                          <a:solidFill>
                            <a:srgbClr val="0000FF"/>
                          </a:solidFill>
                        </a:uFill>
                        <a:hlinkClick r:id="rId9"/>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Address Assignment for Stateless Flow-Zone Switching in the Data Center</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Roger Marks</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algorithm for assessing hierarchical addresses</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12240">
                <a:tc>
                  <a:txBody>
                    <a:bodyPr/>
                    <a:lstStyle/>
                    <a:p>
                      <a:pPr algn="l" defTabSz="342900">
                        <a:defRPr sz="1800"/>
                      </a:pPr>
                      <a:r>
                        <a:rPr sz="800">
                          <a:sym typeface="Helvetica Neue"/>
                        </a:rPr>
                        <a:t>2018-01-25</a:t>
                      </a:r>
                      <a:endParaRPr sz="80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800" u="sng">
                          <a:latin typeface="Helvetica Neue"/>
                          <a:ea typeface="Helvetica Neue"/>
                          <a:cs typeface="Helvetica Neue"/>
                          <a:sym typeface="Helvetica Neue"/>
                        </a:defRPr>
                      </a:pPr>
                      <a:r>
                        <a:rPr>
                          <a:uFill>
                            <a:solidFill>
                              <a:srgbClr val="0000FF"/>
                            </a:solidFill>
                          </a:uFill>
                          <a:hlinkClick r:id="rId10"/>
                        </a:rPr>
                        <a:t>cq-aoliva-proposal-LAAP-0118-v1.pdf</a:t>
                      </a:r>
                      <a:endParaRPr>
                        <a:solidFill>
                          <a:srgbClr val="0000FF"/>
                        </a:solidFill>
                        <a:uFill>
                          <a:solidFill>
                            <a:srgbClr val="0000FF"/>
                          </a:solidFill>
                        </a:uFill>
                        <a:hlinkClick r:id="rId10"/>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Proposal for IEEE 802.1CQ LAAP</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Antonio de la Oliva and Robert </a:t>
                      </a:r>
                      <a:r>
                        <a:rPr sz="800" dirty="0" err="1">
                          <a:sym typeface="Helvetica Neue"/>
                        </a:rPr>
                        <a:t>Gazda</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800" dirty="0">
                          <a:sym typeface="Helvetica Neue"/>
                        </a:rPr>
                        <a:t>Claiming and server-based, based on DHCPv6; advertised via LLDP System Capabilities TLV</a:t>
                      </a:r>
                      <a:endParaRPr sz="800" dirty="0">
                        <a:latin typeface="Helvetica Neue"/>
                        <a:ea typeface="Helvetica Neue"/>
                        <a:cs typeface="Helvetica Neue"/>
                        <a:sym typeface="Helvetica Neue"/>
                      </a:endParaRPr>
                    </a:p>
                  </a:txBody>
                  <a:tcPr marL="11327" marR="11327" marT="11327" marB="113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12240">
                <a:tc>
                  <a:txBody>
                    <a:bodyPr/>
                    <a:lstStyle/>
                    <a:p>
                      <a:pPr marL="0" marR="0" indent="0" algn="l" rtl="0" fontAlgn="t" latinLnBrk="0">
                        <a:spcBef>
                          <a:spcPts val="0"/>
                        </a:spcBef>
                        <a:spcAft>
                          <a:spcPts val="0"/>
                        </a:spcAft>
                      </a:pPr>
                      <a:r>
                        <a:rPr lang="en-US" sz="900" u="none" strike="noStrike" spc="0" baseline="0" dirty="0">
                          <a:effectLst/>
                        </a:rPr>
                        <a:t>2018-03-05</a:t>
                      </a:r>
                      <a:endParaRPr lang="en-US" sz="1800" b="0" i="0" u="none" strike="noStrike" dirty="0">
                        <a:effectLst/>
                        <a:latin typeface="Arial" panose="020B0604020202020204" pitchFamily="34" charset="0"/>
                      </a:endParaRPr>
                    </a:p>
                  </a:txBody>
                  <a:tcPr marL="11684" marR="11684" marT="11684" marB="116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sng" strike="noStrike" spc="0" baseline="0" dirty="0">
                          <a:effectLst/>
                          <a:uFill>
                            <a:solidFill>
                              <a:srgbClr val="0000FF"/>
                            </a:solidFill>
                          </a:uFill>
                          <a:hlinkClick r:id="rId11"/>
                        </a:rPr>
                        <a:t>cq-aoliva-proposal-selfasignmenttext-0318.pdf</a:t>
                      </a:r>
                      <a:endParaRPr lang="en-US" sz="1800" b="0" i="0" u="none" strike="noStrike" dirty="0">
                        <a:effectLst/>
                        <a:latin typeface="Arial" panose="020B0604020202020204" pitchFamily="34" charset="0"/>
                      </a:endParaRPr>
                    </a:p>
                  </a:txBody>
                  <a:tcPr marL="11684" marR="11684" marT="11684" marB="116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none" strike="noStrike" spc="0" baseline="0" dirty="0">
                          <a:effectLst/>
                        </a:rPr>
                        <a:t>Proposal for IEEE 802.1CQ (Self-Assignment part)</a:t>
                      </a:r>
                      <a:endParaRPr lang="en-US" sz="1800" b="0" i="0" u="none" strike="noStrike" dirty="0">
                        <a:effectLst/>
                        <a:latin typeface="Arial" panose="020B0604020202020204" pitchFamily="34" charset="0"/>
                      </a:endParaRPr>
                    </a:p>
                  </a:txBody>
                  <a:tcPr marL="11684" marR="11684" marT="11684" marB="116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none" strike="noStrike" spc="0" baseline="0" dirty="0">
                          <a:effectLst/>
                        </a:rPr>
                        <a:t>Antonio de la Oliva and Robert </a:t>
                      </a:r>
                      <a:r>
                        <a:rPr lang="en-US" sz="900" u="none" strike="noStrike" spc="0" baseline="0" dirty="0" err="1">
                          <a:effectLst/>
                        </a:rPr>
                        <a:t>Gazda</a:t>
                      </a:r>
                      <a:endParaRPr lang="en-US" sz="1800" b="0" i="0" u="none" strike="noStrike" dirty="0">
                        <a:effectLst/>
                        <a:latin typeface="Arial" panose="020B0604020202020204" pitchFamily="34" charset="0"/>
                      </a:endParaRPr>
                    </a:p>
                  </a:txBody>
                  <a:tcPr marL="11684" marR="11684" marT="11684" marB="116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none" strike="noStrike" spc="0" baseline="0" dirty="0">
                          <a:effectLst/>
                        </a:rPr>
                        <a:t>Initial draft of specification, mainly for claiming</a:t>
                      </a:r>
                      <a:endParaRPr lang="en-US" sz="1800" b="0" i="0" u="none" strike="noStrike" dirty="0">
                        <a:effectLst/>
                        <a:latin typeface="Arial" panose="020B0604020202020204" pitchFamily="34" charset="0"/>
                      </a:endParaRPr>
                    </a:p>
                  </a:txBody>
                  <a:tcPr marL="11684" marR="11684" marT="11684" marB="116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8444636"/>
                  </a:ext>
                </a:extLst>
              </a:tr>
            </a:tbl>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
        <p:nvSpPr>
          <p:cNvPr id="123" name="Title 1"/>
          <p:cNvSpPr txBox="1">
            <a:spLocks noGrp="1"/>
          </p:cNvSpPr>
          <p:nvPr>
            <p:ph type="title"/>
          </p:nvPr>
        </p:nvSpPr>
        <p:spPr>
          <a:prstGeom prst="rect">
            <a:avLst/>
          </a:prstGeom>
        </p:spPr>
        <p:txBody>
          <a:bodyPr/>
          <a:lstStyle/>
          <a:p>
            <a:r>
              <a:t>Selected P802.1CQ Contributions: OmniRAN (1/3)</a:t>
            </a:r>
          </a:p>
        </p:txBody>
      </p:sp>
      <p:graphicFrame>
        <p:nvGraphicFramePr>
          <p:cNvPr id="124" name="Table 2"/>
          <p:cNvGraphicFramePr/>
          <p:nvPr>
            <p:extLst>
              <p:ext uri="{D42A27DB-BD31-4B8C-83A1-F6EECF244321}">
                <p14:modId xmlns:p14="http://schemas.microsoft.com/office/powerpoint/2010/main" val="947304334"/>
              </p:ext>
            </p:extLst>
          </p:nvPr>
        </p:nvGraphicFramePr>
        <p:xfrm>
          <a:off x="251519" y="915566"/>
          <a:ext cx="8516786" cy="3884736"/>
        </p:xfrm>
        <a:graphic>
          <a:graphicData uri="http://schemas.openxmlformats.org/drawingml/2006/table">
            <a:tbl>
              <a:tblPr bandRow="1">
                <a:tableStyleId>{CF821DB8-F4EB-4A41-A1BA-3FCAFE7338EE}</a:tableStyleId>
              </a:tblPr>
              <a:tblGrid>
                <a:gridCol w="651902">
                  <a:extLst>
                    <a:ext uri="{9D8B030D-6E8A-4147-A177-3AD203B41FA5}">
                      <a16:colId xmlns:a16="http://schemas.microsoft.com/office/drawing/2014/main" val="20000"/>
                    </a:ext>
                  </a:extLst>
                </a:gridCol>
                <a:gridCol w="2501729">
                  <a:extLst>
                    <a:ext uri="{9D8B030D-6E8A-4147-A177-3AD203B41FA5}">
                      <a16:colId xmlns:a16="http://schemas.microsoft.com/office/drawing/2014/main" val="20001"/>
                    </a:ext>
                  </a:extLst>
                </a:gridCol>
                <a:gridCol w="1896903">
                  <a:extLst>
                    <a:ext uri="{9D8B030D-6E8A-4147-A177-3AD203B41FA5}">
                      <a16:colId xmlns:a16="http://schemas.microsoft.com/office/drawing/2014/main" val="20002"/>
                    </a:ext>
                  </a:extLst>
                </a:gridCol>
                <a:gridCol w="1295667">
                  <a:extLst>
                    <a:ext uri="{9D8B030D-6E8A-4147-A177-3AD203B41FA5}">
                      <a16:colId xmlns:a16="http://schemas.microsoft.com/office/drawing/2014/main" val="20003"/>
                    </a:ext>
                  </a:extLst>
                </a:gridCol>
                <a:gridCol w="2170585">
                  <a:extLst>
                    <a:ext uri="{9D8B030D-6E8A-4147-A177-3AD203B41FA5}">
                      <a16:colId xmlns:a16="http://schemas.microsoft.com/office/drawing/2014/main" val="20004"/>
                    </a:ext>
                  </a:extLst>
                </a:gridCol>
              </a:tblGrid>
              <a:tr h="423391">
                <a:tc>
                  <a:txBody>
                    <a:bodyPr/>
                    <a:lstStyle/>
                    <a:p>
                      <a:pPr algn="l" defTabSz="342900">
                        <a:defRPr sz="1800"/>
                      </a:pPr>
                      <a:r>
                        <a:rPr sz="900" dirty="0">
                          <a:sym typeface="Helvetica Neue"/>
                        </a:rPr>
                        <a:t>2018-03-29</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-0035-00</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Proposal for IEEE 802.1CQ (LAAP)</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Antonio de la Oliva (UC3M, IDCC), Robert </a:t>
                      </a:r>
                      <a:r>
                        <a:rPr sz="900" dirty="0" err="1">
                          <a:sym typeface="Helvetica Neue"/>
                        </a:rPr>
                        <a:t>Gazda</a:t>
                      </a:r>
                      <a:r>
                        <a:rPr sz="900" dirty="0">
                          <a:sym typeface="Helvetica Neue"/>
                        </a:rPr>
                        <a:t> (IDCC)</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Something like omniran-19-0034-02.  </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l" defTabSz="342900">
                        <a:defRPr sz="1800"/>
                      </a:pPr>
                      <a:r>
                        <a:rPr sz="900" dirty="0">
                          <a:sym typeface="Helvetica Neue"/>
                        </a:rPr>
                        <a:t>2018-05-15</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-0044-00</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Link Layer Addresses Assignment Mechanism for DHCPv6</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Bernie Volz (Cisco), Tomek </a:t>
                      </a:r>
                      <a:r>
                        <a:rPr sz="900" dirty="0" err="1">
                          <a:sym typeface="Helvetica Neue"/>
                        </a:rPr>
                        <a:t>Mrugalski</a:t>
                      </a:r>
                      <a:r>
                        <a:rPr sz="900" dirty="0">
                          <a:sym typeface="Helvetica Neue"/>
                        </a:rPr>
                        <a:t> (ISC)</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sym typeface="Helvetica"/>
                        </a:rPr>
                        <a:t>IETF DCH WG is developing DCHPv6 to assign MAC as well as IP addresses.</a:t>
                      </a:r>
                      <a:endParaRPr sz="900" dirty="0">
                        <a:latin typeface="Helvetica" pitchFamily="2" charset="0"/>
                        <a:ea typeface="+mj-ea"/>
                        <a:cs typeface="+mj-cs"/>
                        <a:sym typeface="Helvetica"/>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4427">
                <a:tc>
                  <a:txBody>
                    <a:bodyPr/>
                    <a:lstStyle/>
                    <a:p>
                      <a:pPr algn="l" defTabSz="342900">
                        <a:defRPr sz="1800"/>
                      </a:pPr>
                      <a:r>
                        <a:rPr sz="900" dirty="0">
                          <a:sym typeface="Helvetica Neue"/>
                        </a:rPr>
                        <a:t>2018-05-21</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-0034-02</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Proposal for IEEE 802.1CQ (Self-Assignment part)</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Antonio de la Oliva (IDCC, UC3M)</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Slide set with key points of earlier text.  </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67872">
                <a:tc>
                  <a:txBody>
                    <a:bodyPr/>
                    <a:lstStyle/>
                    <a:p>
                      <a:pPr algn="l" defTabSz="342900">
                        <a:defRPr sz="1800"/>
                      </a:pPr>
                      <a:r>
                        <a:rPr sz="900">
                          <a:sym typeface="Helvetica Neue"/>
                        </a:rPr>
                        <a:t>2018-07-10</a:t>
                      </a:r>
                      <a:endParaRPr sz="90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-0059-00</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Address Assignment for Stateless Flow-Zone Switching in the Data Center</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Roger Marks (EthAirNet Associates)</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sym typeface="Helvetica"/>
                        </a:rPr>
                        <a:t>An address assignment algorithm suitable for a data center environment. Supports stateless Layer 2 routing, without the need for stored forwarding tables. </a:t>
                      </a:r>
                      <a:endParaRPr sz="900" dirty="0">
                        <a:latin typeface="Helvetica" pitchFamily="2" charset="0"/>
                        <a:ea typeface="+mj-ea"/>
                        <a:cs typeface="+mj-cs"/>
                        <a:sym typeface="Helvetica"/>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94427">
                <a:tc>
                  <a:txBody>
                    <a:bodyPr/>
                    <a:lstStyle/>
                    <a:p>
                      <a:pPr algn="l" defTabSz="342900">
                        <a:defRPr sz="1800"/>
                      </a:pPr>
                      <a:r>
                        <a:rPr sz="900">
                          <a:sym typeface="Helvetica Neue"/>
                        </a:rPr>
                        <a:t>2018-07-11</a:t>
                      </a:r>
                      <a:endParaRPr sz="90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-0060-00</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IEEE 802.1CQ Discussions in San Diego</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Antonio de la Oliva (UC3M, IDCC)</a:t>
                      </a:r>
                      <a:endParaRPr sz="90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sym typeface="Helvetica"/>
                        </a:rPr>
                        <a:t>Scenario summary.</a:t>
                      </a:r>
                      <a:endParaRPr sz="900" dirty="0">
                        <a:latin typeface="Helvetica" pitchFamily="2" charset="0"/>
                        <a:ea typeface="+mj-ea"/>
                        <a:cs typeface="+mj-cs"/>
                        <a:sym typeface="Helvetica"/>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94427">
                <a:tc>
                  <a:txBody>
                    <a:bodyPr/>
                    <a:lstStyle/>
                    <a:p>
                      <a:pPr algn="l" defTabSz="342900">
                        <a:defRPr sz="1800"/>
                      </a:pPr>
                      <a:r>
                        <a:rPr sz="900">
                          <a:sym typeface="Helvetica Neue"/>
                        </a:rPr>
                        <a:t>2018-09-13</a:t>
                      </a:r>
                      <a:endParaRPr sz="90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-0074-00</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Current Status IEEE 802.1CQ</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Antonio de la Oliva (UC3M, IDCC)</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sym typeface="Helvetica Neue"/>
                        </a:rPr>
                        <a:t>Discussion summary.</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88207">
                <a:tc>
                  <a:txBody>
                    <a:bodyPr/>
                    <a:lstStyle/>
                    <a:p>
                      <a:pPr algn="l" defTabSz="342900">
                        <a:defRPr sz="1800"/>
                      </a:pPr>
                      <a:r>
                        <a:rPr sz="900" dirty="0">
                          <a:sym typeface="Helvetica Neue"/>
                        </a:rPr>
                        <a:t>2018-09-13</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-0071-01</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Proposal for MAC address distribution in IEEE 802.11 networks using the mechanisms of IEEE 802.11aq (Pre-association discovery)</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Antonio de la Oliva (UC3M, IDCC)</a:t>
                      </a:r>
                      <a:endParaRPr sz="900" dirty="0">
                        <a:latin typeface="Helvetica" pitchFamily="2" charset="0"/>
                        <a:ea typeface="Helvetica Neue"/>
                        <a:cs typeface="Helvetica Neue"/>
                        <a:sym typeface="Helvetica Neue"/>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sym typeface="Helvetica"/>
                        </a:rPr>
                        <a:t>Distribution of MAC addresses in IEEE 802.11 networks using the pre-association discovery mechanism specified in IEEE 802.11aq.</a:t>
                      </a:r>
                      <a:endParaRPr sz="900" dirty="0">
                        <a:latin typeface="Helvetica" pitchFamily="2" charset="0"/>
                        <a:ea typeface="+mj-ea"/>
                        <a:cs typeface="+mj-cs"/>
                        <a:sym typeface="Helvetica"/>
                      </a:endParaRPr>
                    </a:p>
                  </a:txBody>
                  <a:tcPr marL="11626" marR="11626" marT="11626" marB="116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688207">
                <a:tc>
                  <a:txBody>
                    <a:bodyPr/>
                    <a:lstStyle/>
                    <a:p>
                      <a:pPr marL="0" marR="0" indent="0" algn="l" rtl="0" fontAlgn="t" latinLnBrk="0">
                        <a:spcBef>
                          <a:spcPts val="0"/>
                        </a:spcBef>
                        <a:spcAft>
                          <a:spcPts val="0"/>
                        </a:spcAft>
                      </a:pPr>
                      <a:r>
                        <a:rPr lang="en-US" sz="900" u="none" strike="noStrike" spc="0" baseline="0" dirty="0">
                          <a:effectLst/>
                        </a:rPr>
                        <a:t>2018-09-13</a:t>
                      </a:r>
                      <a:endParaRPr lang="en-US" sz="900" b="0" i="0" u="none" strike="noStrike" dirty="0">
                        <a:effectLst/>
                        <a:latin typeface="Helvetica" pitchFamily="2" charset="0"/>
                      </a:endParaRPr>
                    </a:p>
                  </a:txBody>
                  <a:tcPr marL="12573" marR="12573" marT="12573" marB="125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none" strike="noStrike" spc="0" baseline="0" dirty="0">
                          <a:effectLst/>
                        </a:rPr>
                        <a:t>omniran-18-0058-01</a:t>
                      </a:r>
                      <a:endParaRPr lang="en-US" sz="900" b="0" i="0" u="none" strike="noStrike" dirty="0">
                        <a:effectLst/>
                        <a:latin typeface="Helvetica" pitchFamily="2" charset="0"/>
                      </a:endParaRPr>
                    </a:p>
                  </a:txBody>
                  <a:tcPr marL="12573" marR="12573" marT="12573" marB="125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none" strike="noStrike" spc="0" baseline="0" dirty="0">
                          <a:effectLst/>
                        </a:rPr>
                        <a:t>Enabling PAD of LAAP using IEEE 802.11aq</a:t>
                      </a:r>
                      <a:endParaRPr lang="en-US" sz="900" b="0" i="0" u="none" strike="noStrike" dirty="0">
                        <a:effectLst/>
                        <a:latin typeface="Helvetica" pitchFamily="2" charset="0"/>
                      </a:endParaRPr>
                    </a:p>
                  </a:txBody>
                  <a:tcPr marL="12573" marR="12573" marT="12573" marB="125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fontAlgn="t" latinLnBrk="0">
                        <a:spcBef>
                          <a:spcPts val="0"/>
                        </a:spcBef>
                        <a:spcAft>
                          <a:spcPts val="0"/>
                        </a:spcAft>
                      </a:pPr>
                      <a:r>
                        <a:rPr lang="en-US" sz="900" u="none" strike="noStrike" spc="0" baseline="0" dirty="0">
                          <a:effectLst/>
                        </a:rPr>
                        <a:t>Antonio de la Oliva (UC3M, IDCC), Robert </a:t>
                      </a:r>
                      <a:r>
                        <a:rPr lang="en-US" sz="900" u="none" strike="noStrike" spc="0" baseline="0" dirty="0" err="1">
                          <a:effectLst/>
                        </a:rPr>
                        <a:t>Gazda</a:t>
                      </a:r>
                      <a:r>
                        <a:rPr lang="en-US" sz="900" u="none" strike="noStrike" spc="0" baseline="0" dirty="0">
                          <a:effectLst/>
                        </a:rPr>
                        <a:t> (IDCC)</a:t>
                      </a:r>
                      <a:endParaRPr lang="en-US" sz="900" b="0" i="0" u="none" strike="noStrike" dirty="0">
                        <a:effectLst/>
                        <a:latin typeface="Helvetica" pitchFamily="2" charset="0"/>
                      </a:endParaRPr>
                    </a:p>
                  </a:txBody>
                  <a:tcPr marL="12573" marR="12573" marT="12573" marB="125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900" u="none" strike="noStrike" cap="none" spc="0" baseline="0" dirty="0">
                          <a:effectLst/>
                          <a:uFillTx/>
                          <a:sym typeface="Times New Roman"/>
                        </a:rPr>
                        <a:t>Slide presentation summary of omniran-18-0071-01</a:t>
                      </a:r>
                      <a:r>
                        <a:rPr lang="en-US" sz="900" b="0" i="0" u="none" strike="noStrike" cap="none" spc="0" baseline="0" dirty="0">
                          <a:effectLst/>
                          <a:uFillTx/>
                          <a:latin typeface="Helvetica" pitchFamily="2" charset="0"/>
                          <a:sym typeface="Times New Roman"/>
                        </a:rPr>
                        <a:t>.</a:t>
                      </a:r>
                      <a:endParaRPr lang="en-US" sz="900" dirty="0">
                        <a:effectLst/>
                      </a:endParaRPr>
                    </a:p>
                  </a:txBody>
                  <a:tcPr marL="12573" marR="12573" marT="12573" marB="125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908381"/>
                  </a:ext>
                </a:extLst>
              </a:tr>
            </a:tbl>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Box 2"/>
          <p:cNvSpPr txBox="1">
            <a:spLocks noGrp="1"/>
          </p:cNvSpPr>
          <p:nvPr>
            <p:ph type="sldNum" sz="quarter" idx="2"/>
          </p:nvPr>
        </p:nvSpPr>
        <p:spPr>
          <a:xfrm>
            <a:off x="8759816" y="4800600"/>
            <a:ext cx="167641" cy="22574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
        <p:nvSpPr>
          <p:cNvPr id="127" name="Title 1"/>
          <p:cNvSpPr txBox="1">
            <a:spLocks noGrp="1"/>
          </p:cNvSpPr>
          <p:nvPr>
            <p:ph type="title"/>
          </p:nvPr>
        </p:nvSpPr>
        <p:spPr>
          <a:prstGeom prst="rect">
            <a:avLst/>
          </a:prstGeom>
        </p:spPr>
        <p:txBody>
          <a:bodyPr/>
          <a:lstStyle/>
          <a:p>
            <a:r>
              <a:rPr dirty="0"/>
              <a:t>Selected P802.1CQ Contributions: </a:t>
            </a:r>
            <a:r>
              <a:rPr dirty="0" err="1"/>
              <a:t>OmniRAN</a:t>
            </a:r>
            <a:r>
              <a:rPr dirty="0"/>
              <a:t> (2/3)</a:t>
            </a:r>
          </a:p>
        </p:txBody>
      </p:sp>
      <p:graphicFrame>
        <p:nvGraphicFramePr>
          <p:cNvPr id="128" name="Table 3"/>
          <p:cNvGraphicFramePr/>
          <p:nvPr>
            <p:extLst>
              <p:ext uri="{D42A27DB-BD31-4B8C-83A1-F6EECF244321}">
                <p14:modId xmlns:p14="http://schemas.microsoft.com/office/powerpoint/2010/main" val="1615392303"/>
              </p:ext>
            </p:extLst>
          </p:nvPr>
        </p:nvGraphicFramePr>
        <p:xfrm>
          <a:off x="179511" y="915566"/>
          <a:ext cx="8229599" cy="3320055"/>
        </p:xfrm>
        <a:graphic>
          <a:graphicData uri="http://schemas.openxmlformats.org/drawingml/2006/table">
            <a:tbl>
              <a:tblPr bandRow="1">
                <a:tableStyleId>{CF821DB8-F4EB-4A41-A1BA-3FCAFE7338EE}</a:tableStyleId>
              </a:tblPr>
              <a:tblGrid>
                <a:gridCol w="432048">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520280">
                  <a:extLst>
                    <a:ext uri="{9D8B030D-6E8A-4147-A177-3AD203B41FA5}">
                      <a16:colId xmlns:a16="http://schemas.microsoft.com/office/drawing/2014/main" val="20002"/>
                    </a:ext>
                  </a:extLst>
                </a:gridCol>
                <a:gridCol w="1479835">
                  <a:extLst>
                    <a:ext uri="{9D8B030D-6E8A-4147-A177-3AD203B41FA5}">
                      <a16:colId xmlns:a16="http://schemas.microsoft.com/office/drawing/2014/main" val="20003"/>
                    </a:ext>
                  </a:extLst>
                </a:gridCol>
                <a:gridCol w="2429284">
                  <a:extLst>
                    <a:ext uri="{9D8B030D-6E8A-4147-A177-3AD203B41FA5}">
                      <a16:colId xmlns:a16="http://schemas.microsoft.com/office/drawing/2014/main" val="20004"/>
                    </a:ext>
                  </a:extLst>
                </a:gridCol>
              </a:tblGrid>
              <a:tr h="450335">
                <a:tc>
                  <a:txBody>
                    <a:bodyPr/>
                    <a:lstStyle/>
                    <a:p>
                      <a:pPr algn="l" defTabSz="342900">
                        <a:defRPr sz="1800"/>
                      </a:pPr>
                      <a:r>
                        <a:rPr sz="900">
                          <a:sym typeface="Helvetica Neue"/>
                        </a:rPr>
                        <a:t>2018-11-11</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-0086-00</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Slides to be presented in ARC</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Antonio de la Oliva (UC3M, IDCC)</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Address assignment making use of Pre-Association Discovery</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50335">
                <a:tc>
                  <a:txBody>
                    <a:bodyPr/>
                    <a:lstStyle/>
                    <a:p>
                      <a:pPr algn="l" defTabSz="342900">
                        <a:defRPr sz="1800"/>
                      </a:pPr>
                      <a:r>
                        <a:rPr sz="900">
                          <a:sym typeface="Helvetica Neue"/>
                        </a:rPr>
                        <a:t>2018-11-13</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a:t>
                      </a:r>
                      <a:r>
                        <a:rPr lang="en-US" sz="900" dirty="0">
                          <a:sym typeface="Helvetica Neue"/>
                        </a:rPr>
                        <a:t>8</a:t>
                      </a:r>
                      <a:r>
                        <a:rPr sz="900" dirty="0">
                          <a:sym typeface="Helvetica Neue"/>
                        </a:rPr>
                        <a:t>-0087-00</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802.1CQ introduction to 802.15 WNG</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Antonio de la Oliva (UC3M, IDCC)</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overview for 802.15 Working Group</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50335">
                <a:tc>
                  <a:txBody>
                    <a:bodyPr/>
                    <a:lstStyle/>
                    <a:p>
                      <a:pPr algn="l" defTabSz="342900">
                        <a:defRPr sz="1800"/>
                      </a:pPr>
                      <a:r>
                        <a:rPr sz="900">
                          <a:sym typeface="Helvetica Neue"/>
                        </a:rPr>
                        <a:t>2019-01-13</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omniran-19-00</a:t>
                      </a:r>
                      <a:r>
                        <a:rPr lang="en-US" sz="900" dirty="0">
                          <a:sym typeface="Helvetica Neue"/>
                        </a:rPr>
                        <a:t>0</a:t>
                      </a:r>
                      <a:r>
                        <a:rPr sz="900" dirty="0">
                          <a:sym typeface="Helvetica Neue"/>
                        </a:rPr>
                        <a:t>2-00</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900">
                          <a:latin typeface="Helvetica Neue"/>
                          <a:ea typeface="Helvetica Neue"/>
                          <a:cs typeface="Helvetica Neue"/>
                          <a:sym typeface="Helvetica Neue"/>
                        </a:defRPr>
                      </a:pPr>
                      <a:r>
                        <a:t>MAC randomization impacts</a:t>
                      </a:r>
                    </a:p>
                    <a:p>
                      <a:pPr algn="l" defTabSz="342900">
                        <a:defRPr sz="900">
                          <a:latin typeface="Helvetica Neue"/>
                          <a:ea typeface="Helvetica Neue"/>
                          <a:cs typeface="Helvetica Neue"/>
                          <a:sym typeface="Helvetica Neue"/>
                        </a:defRPr>
                      </a:pPr>
                      <a:r>
                        <a:t>(WBA liaison to IEEE 802.11)</a:t>
                      </a: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Max Riegel (Nokia)</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900">
                          <a:latin typeface="Helvetica Neue"/>
                          <a:ea typeface="Helvetica Neue"/>
                          <a:cs typeface="Helvetica Neue"/>
                          <a:sym typeface="Helvetica Neue"/>
                        </a:defRPr>
                      </a:pPr>
                      <a:r>
                        <a:t>Summary of WBA liaison to IEEE 802.11</a:t>
                      </a:r>
                      <a:r>
                        <a:rPr>
                          <a:sym typeface="Times"/>
                        </a:rPr>
                        <a:t> </a:t>
                      </a:r>
                      <a:r>
                        <a:t>and response</a:t>
                      </a: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50335">
                <a:tc>
                  <a:txBody>
                    <a:bodyPr/>
                    <a:lstStyle/>
                    <a:p>
                      <a:pPr algn="l" defTabSz="342900">
                        <a:defRPr sz="1800"/>
                      </a:pPr>
                      <a:r>
                        <a:rPr sz="900">
                          <a:sym typeface="Helvetica Neue"/>
                        </a:rPr>
                        <a:t>2019-01-13</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omniran-19-0</a:t>
                      </a:r>
                      <a:r>
                        <a:rPr lang="en-US" sz="900" dirty="0">
                          <a:sym typeface="Helvetica Neue"/>
                        </a:rPr>
                        <a:t>0</a:t>
                      </a:r>
                      <a:r>
                        <a:rPr sz="900" dirty="0">
                          <a:sym typeface="Helvetica Neue"/>
                        </a:rPr>
                        <a:t>01-00</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IEEE 802.1CQ Threat Analysis</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Antonio de la Oliva (UC3M)</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Threat analysis, wired and wireless. Argues that most old threats are not exacerbated. Some new threats arise.</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50335">
                <a:tc>
                  <a:txBody>
                    <a:bodyPr/>
                    <a:lstStyle/>
                    <a:p>
                      <a:pPr algn="l" defTabSz="342900">
                        <a:defRPr sz="1800"/>
                      </a:pPr>
                      <a:r>
                        <a:rPr sz="900">
                          <a:sym typeface="Helvetica Neue"/>
                        </a:rPr>
                        <a:t>2019-02-06</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omniran-19-0</a:t>
                      </a:r>
                      <a:r>
                        <a:rPr lang="en-US" sz="900" dirty="0">
                          <a:sym typeface="Helvetica Neue"/>
                        </a:rPr>
                        <a:t>0</a:t>
                      </a:r>
                      <a:r>
                        <a:rPr sz="900" dirty="0">
                          <a:sym typeface="Helvetica Neue"/>
                        </a:rPr>
                        <a:t>07-00</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Requirements from common network operation principles</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Max Riegel (Nokia)</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proposed text requirements related to addressing in a "common network", based on WBA statement to 802.11</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701901">
                <a:tc>
                  <a:txBody>
                    <a:bodyPr/>
                    <a:lstStyle/>
                    <a:p>
                      <a:pPr algn="l" defTabSz="342900">
                        <a:defRPr sz="1800"/>
                      </a:pPr>
                      <a:r>
                        <a:rPr sz="900">
                          <a:sym typeface="Helvetica Neue"/>
                        </a:rPr>
                        <a:t>2019-02-27</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dirty="0">
                          <a:sym typeface="Helvetica Neue"/>
                        </a:rPr>
                        <a:t>omniran-19-0012-00</a:t>
                      </a:r>
                      <a:endParaRPr sz="900" dirty="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Summary of .1CQ contribution to 802.11m</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Antonio de la Oliva (UC3M), Roger Marks (EtherAirNet)</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latin typeface="+mj-lt"/>
                          <a:ea typeface="+mj-ea"/>
                          <a:cs typeface="+mj-cs"/>
                          <a:sym typeface="Helvetica"/>
                        </a:rPr>
                        <a:t>Summarizing proposal in 802.11 WG regarding ANQP for address assignment.</a:t>
                      </a:r>
                      <a:endParaRPr sz="900" dirty="0">
                        <a:latin typeface="+mj-lt"/>
                        <a:ea typeface="+mj-ea"/>
                        <a:cs typeface="+mj-cs"/>
                        <a:sym typeface="Helvetica"/>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66479">
                <a:tc>
                  <a:txBody>
                    <a:bodyPr/>
                    <a:lstStyle/>
                    <a:p>
                      <a:pPr algn="l" defTabSz="342900">
                        <a:defRPr sz="1800"/>
                      </a:pPr>
                      <a:r>
                        <a:rPr sz="900">
                          <a:sym typeface="Helvetica Neue"/>
                        </a:rPr>
                        <a:t>2019-03-11</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omniran-19-0016-00</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Thoughts on ToC</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sz="900">
                          <a:sym typeface="Helvetica Neue"/>
                        </a:rPr>
                        <a:t>Antonio de la Oliva (UC3M)</a:t>
                      </a:r>
                      <a:endParaRPr sz="900">
                        <a:latin typeface="Helvetica Neue"/>
                        <a:ea typeface="Helvetica Neue"/>
                        <a:cs typeface="Helvetica Neue"/>
                        <a:sym typeface="Helvetica Neue"/>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defTabSz="342900">
                        <a:defRPr sz="1800"/>
                      </a:pPr>
                      <a:r>
                        <a:rPr lang="en-US" sz="900" dirty="0">
                          <a:latin typeface="+mj-lt"/>
                          <a:ea typeface="+mj-ea"/>
                          <a:cs typeface="+mj-cs"/>
                          <a:sym typeface="Helvetica"/>
                        </a:rPr>
                        <a:t>Proposed topics for P802.1CQ Table of Contents.</a:t>
                      </a:r>
                      <a:endParaRPr sz="900" dirty="0">
                        <a:latin typeface="+mj-lt"/>
                        <a:ea typeface="+mj-ea"/>
                        <a:cs typeface="+mj-cs"/>
                        <a:sym typeface="Helvetica"/>
                      </a:endParaRPr>
                    </a:p>
                  </a:txBody>
                  <a:tcPr marL="12596" marR="12596" marT="12596" marB="125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transition spd="med"/>
</p:sld>
</file>

<file path=ppt/theme/theme1.xml><?xml version="1.0" encoding="utf-8"?>
<a:theme xmlns:a="http://schemas.openxmlformats.org/drawingml/2006/main" name="omniran_usecase_template">
  <a:themeElements>
    <a:clrScheme name="omniran_usecase_templat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mniran_usecase_template">
      <a:majorFont>
        <a:latin typeface="Helvetica"/>
        <a:ea typeface="Helvetica"/>
        <a:cs typeface="Helvetica"/>
      </a:majorFont>
      <a:minorFont>
        <a:latin typeface="Times New Roman"/>
        <a:ea typeface="Times New Roman"/>
        <a:cs typeface="Times New Roman"/>
      </a:minorFont>
    </a:fontScheme>
    <a:fmtScheme name="omniran_usecase_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mniran_usecase_template">
  <a:themeElements>
    <a:clrScheme name="omniran_usecase_templat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mniran_usecase_template">
      <a:majorFont>
        <a:latin typeface="Helvetica"/>
        <a:ea typeface="Helvetica"/>
        <a:cs typeface="Helvetica"/>
      </a:majorFont>
      <a:minorFont>
        <a:latin typeface="Times New Roman"/>
        <a:ea typeface="Times New Roman"/>
        <a:cs typeface="Times New Roman"/>
      </a:minorFont>
    </a:fontScheme>
    <a:fmtScheme name="omniran_usecase_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1224</TotalTime>
  <Words>1702</Words>
  <Application>Microsoft Macintosh PowerPoint</Application>
  <PresentationFormat>On-screen Show (16:9)</PresentationFormat>
  <Paragraphs>261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Helvetica</vt:lpstr>
      <vt:lpstr>Helvetica Neue</vt:lpstr>
      <vt:lpstr>Times New Roman</vt:lpstr>
      <vt:lpstr>omniran_usecase_template</vt:lpstr>
      <vt:lpstr>Background to P802.1CQ/D0.2</vt:lpstr>
      <vt:lpstr>P802.1CQ: Study Group Phase</vt:lpstr>
      <vt:lpstr>P802.1CQ PAR</vt:lpstr>
      <vt:lpstr>P802.1CQ: Key Developments</vt:lpstr>
      <vt:lpstr>Selected P802.1CQ Contributions</vt:lpstr>
      <vt:lpstr>Selected P802.1CQ Contributions: LASG</vt:lpstr>
      <vt:lpstr>Selected P802.1CQ Contributions: DCB</vt:lpstr>
      <vt:lpstr>Selected P802.1CQ Contributions: OmniRAN (1/3)</vt:lpstr>
      <vt:lpstr>Selected P802.1CQ Contributions: OmniRAN (2/3)</vt:lpstr>
      <vt:lpstr>Selected P802.1CQ Contributions: OmniRAN (3/3)</vt:lpstr>
      <vt:lpstr>IEEE Std 1722 MAAP Issues</vt:lpstr>
      <vt:lpstr>Overview of Draft D0.2 </vt:lpstr>
      <vt:lpstr>Proposed Schedule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to P802.1CQ/D0.2</dc:title>
  <cp:lastModifiedBy>OfficeUser4564</cp:lastModifiedBy>
  <cp:revision>16</cp:revision>
  <dcterms:modified xsi:type="dcterms:W3CDTF">2019-07-08T21:25:22Z</dcterms:modified>
</cp:coreProperties>
</file>