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82" r:id="rId2"/>
    <p:sldId id="393" r:id="rId3"/>
    <p:sldId id="394" r:id="rId4"/>
    <p:sldId id="399" r:id="rId5"/>
    <p:sldId id="398" r:id="rId6"/>
    <p:sldId id="397" r:id="rId7"/>
    <p:sldId id="396" r:id="rId8"/>
    <p:sldId id="392" r:id="rId9"/>
    <p:sldId id="388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phen Haddock" initials="SH" lastIdx="5" clrIdx="0"/>
  <p:cmAuthor id="1" name="Stephen Haddock" initials="srh" lastIdx="10" clrIdx="1">
    <p:extLst>
      <p:ext uri="{19B8F6BF-5375-455C-9EA6-DF929625EA0E}">
        <p15:presenceInfo xmlns:p15="http://schemas.microsoft.com/office/powerpoint/2012/main" userId="Stephen Haddoc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27" autoAdjust="0"/>
  </p:normalViewPr>
  <p:slideViewPr>
    <p:cSldViewPr>
      <p:cViewPr varScale="1">
        <p:scale>
          <a:sx n="74" d="100"/>
          <a:sy n="74" d="100"/>
        </p:scale>
        <p:origin x="56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AA43C-EBF5-4A06-BE38-33FB2E4DC268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FA0064-0B89-48BD-AB5E-2F975ABA4F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76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9DC7FBE-A7F4-4A8A-AB66-EE2FE683F333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27801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97D54D-88F7-459D-ACE0-94825ABE4DE1}" type="datetimeFigureOut">
              <a:rPr lang="en-US" smtClean="0"/>
              <a:pPr/>
              <a:t>1/14/2019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080B-F5C7-461C-BC56-86E1D15D9F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Date Placeholder 3"/>
          <p:cNvSpPr txBox="1">
            <a:spLocks noGrp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sz="1400"/>
          </a:p>
        </p:txBody>
      </p:sp>
      <p:sp>
        <p:nvSpPr>
          <p:cNvPr id="2051" name="Footer Placeholder 4"/>
          <p:cNvSpPr txBox="1">
            <a:spLocks noGrp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/>
          </a:p>
        </p:txBody>
      </p:sp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24384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ISS Status Parameters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Version  </a:t>
            </a:r>
            <a:r>
              <a:rPr lang="en-US" sz="2400" dirty="0"/>
              <a:t>1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dirty="0" smtClean="0"/>
          </a:p>
        </p:txBody>
      </p:sp>
      <p:sp>
        <p:nvSpPr>
          <p:cNvPr id="205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3500" y="4786312"/>
            <a:ext cx="6400800" cy="1752600"/>
          </a:xfrm>
        </p:spPr>
        <p:txBody>
          <a:bodyPr/>
          <a:lstStyle/>
          <a:p>
            <a:pPr eaLnBrk="1" hangingPunct="1"/>
            <a:endParaRPr lang="en-US" sz="2000" dirty="0" smtClean="0"/>
          </a:p>
          <a:p>
            <a:pPr eaLnBrk="1" hangingPunct="1"/>
            <a:r>
              <a:rPr lang="en-US" sz="2000" dirty="0" smtClean="0"/>
              <a:t>Stephen Haddock</a:t>
            </a:r>
          </a:p>
          <a:p>
            <a:pPr eaLnBrk="1" hangingPunct="1"/>
            <a:r>
              <a:rPr lang="en-US" sz="2000" dirty="0" smtClean="0"/>
              <a:t>January 15, 2019</a:t>
            </a:r>
            <a:endParaRPr lang="en-US" sz="2000" dirty="0" smtClean="0"/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endParaRPr lang="en-US" smtClean="0"/>
          </a:p>
          <a:p>
            <a:fld id="{B79864EF-63EB-468D-8377-8E8CFFA15094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3655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OperState</a:t>
            </a:r>
            <a:r>
              <a:rPr lang="en-US" dirty="0" smtClean="0"/>
              <a:t> variable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6172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ular Callout 26"/>
          <p:cNvSpPr/>
          <p:nvPr/>
        </p:nvSpPr>
        <p:spPr>
          <a:xfrm>
            <a:off x="5708427" y="3097905"/>
            <a:ext cx="2574835" cy="605733"/>
          </a:xfrm>
          <a:prstGeom prst="wedgeRoundRectCallout">
            <a:avLst>
              <a:gd name="adj1" fmla="val -35360"/>
              <a:gd name="adj2" fmla="val 19644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Service has operational state of up or down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522669" y="3337350"/>
            <a:ext cx="1915732" cy="605733"/>
          </a:xfrm>
          <a:prstGeom prst="wedgeRoundRectCallout">
            <a:avLst>
              <a:gd name="adj1" fmla="val 41279"/>
              <a:gd name="adj2" fmla="val 202827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Read-only by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Rounded Rectangular Callout 28"/>
          <p:cNvSpPr/>
          <p:nvPr/>
        </p:nvSpPr>
        <p:spPr>
          <a:xfrm>
            <a:off x="3397743" y="5657849"/>
            <a:ext cx="2751919" cy="605733"/>
          </a:xfrm>
          <a:prstGeom prst="wedgeRoundRectCallout">
            <a:avLst>
              <a:gd name="adj1" fmla="val 63855"/>
              <a:gd name="adj2" fmla="val -3530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Determined by local operational state variables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47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AdminState</a:t>
            </a:r>
            <a:r>
              <a:rPr lang="en-US" dirty="0" smtClean="0"/>
              <a:t> variable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61722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ounded Rectangular Callout 26"/>
          <p:cNvSpPr/>
          <p:nvPr/>
        </p:nvSpPr>
        <p:spPr>
          <a:xfrm>
            <a:off x="2843012" y="3200400"/>
            <a:ext cx="2871987" cy="874366"/>
          </a:xfrm>
          <a:prstGeom prst="wedgeRoundRectCallout">
            <a:avLst>
              <a:gd name="adj1" fmla="val -35360"/>
              <a:gd name="adj2" fmla="val 19644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Service configured to be down or permitted to be up via administrative state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Rounded Rectangular Callout 27"/>
          <p:cNvSpPr/>
          <p:nvPr/>
        </p:nvSpPr>
        <p:spPr>
          <a:xfrm>
            <a:off x="108935" y="4175815"/>
            <a:ext cx="1915732" cy="605733"/>
          </a:xfrm>
          <a:prstGeom prst="wedgeRoundRectCallout">
            <a:avLst>
              <a:gd name="adj1" fmla="val 65480"/>
              <a:gd name="adj2" fmla="val 183692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Read-write by management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33700" y="54101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56388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33900" y="56388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ular Callout 29"/>
          <p:cNvSpPr/>
          <p:nvPr/>
        </p:nvSpPr>
        <p:spPr>
          <a:xfrm>
            <a:off x="3321138" y="5973759"/>
            <a:ext cx="2904723" cy="605733"/>
          </a:xfrm>
          <a:prstGeom prst="wedgeRoundRectCallout">
            <a:avLst>
              <a:gd name="adj1" fmla="val 37678"/>
              <a:gd name="adj2" fmla="val -10121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Directly or indirectly affects the operational state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013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 status parameters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2057400"/>
            <a:ext cx="0" cy="4191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676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ular Callout 27"/>
          <p:cNvSpPr/>
          <p:nvPr/>
        </p:nvSpPr>
        <p:spPr>
          <a:xfrm>
            <a:off x="1295400" y="1288667"/>
            <a:ext cx="7010400" cy="1955744"/>
          </a:xfrm>
          <a:prstGeom prst="wedgeRoundRectCallout">
            <a:avLst>
              <a:gd name="adj1" fmla="val -851"/>
              <a:gd name="adj2" fmla="val 78371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How I interpreted the ISS status parameter definitions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 think there is agreement on </a:t>
            </a:r>
            <a:r>
              <a:rPr lang="en-US" dirty="0" err="1" smtClean="0">
                <a:solidFill>
                  <a:schemeClr val="tx1"/>
                </a:solidFill>
              </a:rPr>
              <a:t>MAC_Operational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</a:t>
            </a:r>
            <a:r>
              <a:rPr lang="en-US" dirty="0" smtClean="0">
                <a:solidFill>
                  <a:schemeClr val="tx1"/>
                </a:solidFill>
              </a:rPr>
              <a:t>vidently there are different interpretations of </a:t>
            </a:r>
            <a:r>
              <a:rPr lang="en-US" dirty="0" err="1" smtClean="0">
                <a:solidFill>
                  <a:schemeClr val="tx1"/>
                </a:solidFill>
              </a:rPr>
              <a:t>MAC_Enabled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This interpretation appears (to me) to be consistent with: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802.1AC-2016 section 11.2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802.1Q-2018 Support of the EISS (6.8.2), Multiplexing Entities (6.17, 6.18, 6.19), Bridge Transmit and Receive (8.5), TPMR (23.1.1)</a:t>
            </a:r>
          </a:p>
        </p:txBody>
      </p:sp>
      <p:sp>
        <p:nvSpPr>
          <p:cNvPr id="2" name="Rectangle 1"/>
          <p:cNvSpPr/>
          <p:nvPr/>
        </p:nvSpPr>
        <p:spPr>
          <a:xfrm>
            <a:off x="2933700" y="54101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56388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33900" y="56388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57800" y="4343400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8831" y="4129825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105400" y="3962400"/>
            <a:ext cx="0" cy="9334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76800" y="3962400"/>
            <a:ext cx="0" cy="167640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181600" y="3823148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743200" y="3810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620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the ISS status parameters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ounded Rectangular Callout 27"/>
          <p:cNvSpPr/>
          <p:nvPr/>
        </p:nvSpPr>
        <p:spPr>
          <a:xfrm>
            <a:off x="663262" y="2135533"/>
            <a:ext cx="3299138" cy="912467"/>
          </a:xfrm>
          <a:prstGeom prst="wedgeRoundRectCallout">
            <a:avLst>
              <a:gd name="adj1" fmla="val 76169"/>
              <a:gd name="adj2" fmla="val 40994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In a very simple sublayer the status parameters pass through (e.g. “Support of the EISS”).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933700" y="54101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56388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33900" y="56388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57800" y="4343400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8831" y="4129825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105400" y="1676400"/>
            <a:ext cx="0" cy="32194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76800" y="1676400"/>
            <a:ext cx="0" cy="396240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14600" y="2001055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553200" y="16002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553200" y="200105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257800" y="2001055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98831" y="1787480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181600" y="3823148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2743200" y="3810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181600" y="1524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2743200" y="1510852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946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of the ISS status parameters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933700" y="54101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56388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33900" y="56388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57800" y="4343400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8831" y="4129825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105400" y="3962400"/>
            <a:ext cx="0" cy="9334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76800" y="1676400"/>
            <a:ext cx="0" cy="396240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410200" y="22860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>
            <a:endCxn id="27" idx="2"/>
          </p:cNvCxnSpPr>
          <p:nvPr/>
        </p:nvCxnSpPr>
        <p:spPr>
          <a:xfrm>
            <a:off x="1981200" y="24955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6530662" y="30573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683062" y="2952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35462" y="28384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53200" y="34145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6592105" y="27477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14600" y="2001055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553200" y="16002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553200" y="200105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257800" y="2001055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98831" y="1787480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5105400" y="1676400"/>
            <a:ext cx="0" cy="83820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105400" y="3476489"/>
            <a:ext cx="1447800" cy="5143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876800" y="3371849"/>
            <a:ext cx="1555124" cy="570696"/>
          </a:xfrm>
          <a:prstGeom prst="line">
            <a:avLst/>
          </a:prstGeom>
          <a:ln w="19050">
            <a:solidFill>
              <a:srgbClr val="0070C0"/>
            </a:solidFill>
            <a:prstDash val="dash"/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ounded Rectangular Callout 49"/>
          <p:cNvSpPr/>
          <p:nvPr/>
        </p:nvSpPr>
        <p:spPr>
          <a:xfrm>
            <a:off x="348266" y="2754313"/>
            <a:ext cx="3299138" cy="912467"/>
          </a:xfrm>
          <a:prstGeom prst="wedgeRoundRectCallout">
            <a:avLst>
              <a:gd name="adj1" fmla="val 109351"/>
              <a:gd name="adj2" fmla="val -50749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Slightly more complex sublayer may generate its own </a:t>
            </a:r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r>
              <a:rPr lang="en-US" dirty="0" smtClean="0">
                <a:solidFill>
                  <a:schemeClr val="tx1"/>
                </a:solidFill>
              </a:rPr>
              <a:t> (e.g. CFM).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5181600" y="1524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2743200" y="1510852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181600" y="3823148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2743200" y="3810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275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 status parameters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5146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686800" y="1676400"/>
            <a:ext cx="0" cy="4572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514600" y="4343400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5720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Port Stack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4254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553200" y="4343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57200" y="12954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Management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5410200" y="46863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6" name="Straight Connector 15"/>
          <p:cNvCxnSpPr>
            <a:endCxn id="15" idx="2"/>
          </p:cNvCxnSpPr>
          <p:nvPr/>
        </p:nvCxnSpPr>
        <p:spPr>
          <a:xfrm>
            <a:off x="1981200" y="48958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/>
          <p:cNvSpPr/>
          <p:nvPr/>
        </p:nvSpPr>
        <p:spPr>
          <a:xfrm>
            <a:off x="6530662" y="54576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683062" y="53530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35462" y="5238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553200" y="58148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>
            <a:off x="6592105" y="51480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/>
          <p:cNvSpPr/>
          <p:nvPr/>
        </p:nvSpPr>
        <p:spPr>
          <a:xfrm>
            <a:off x="2933700" y="54101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25" name="Straight Connector 24"/>
          <p:cNvCxnSpPr/>
          <p:nvPr/>
        </p:nvCxnSpPr>
        <p:spPr>
          <a:xfrm>
            <a:off x="1981200" y="56388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4533900" y="56388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257800" y="4343400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98831" y="4129825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5105400" y="3962400"/>
            <a:ext cx="0" cy="9334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4876800" y="3962400"/>
            <a:ext cx="0" cy="167640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410200" y="2286000"/>
            <a:ext cx="1600200" cy="4191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OperState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0" name="Straight Connector 29"/>
          <p:cNvCxnSpPr>
            <a:endCxn id="27" idx="2"/>
          </p:cNvCxnSpPr>
          <p:nvPr/>
        </p:nvCxnSpPr>
        <p:spPr>
          <a:xfrm>
            <a:off x="1981200" y="2495550"/>
            <a:ext cx="3429000" cy="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Oval 32"/>
          <p:cNvSpPr/>
          <p:nvPr/>
        </p:nvSpPr>
        <p:spPr>
          <a:xfrm>
            <a:off x="6530662" y="305738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6683062" y="29527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6835462" y="2838449"/>
            <a:ext cx="1600200" cy="419100"/>
          </a:xfrm>
          <a:prstGeom prst="ellipse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53200" y="3414508"/>
            <a:ext cx="18062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Local state (e.g. state machines)</a:t>
            </a:r>
            <a:endParaRPr 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6592105" y="2747759"/>
            <a:ext cx="196671" cy="204990"/>
          </a:xfrm>
          <a:prstGeom prst="line">
            <a:avLst/>
          </a:prstGeom>
          <a:ln w="19050">
            <a:solidFill>
              <a:schemeClr val="bg2">
                <a:lumMod val="50000"/>
              </a:schemeClr>
            </a:solidFill>
            <a:head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2933700" y="3009897"/>
            <a:ext cx="1600200" cy="414541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70C0"/>
                </a:solidFill>
              </a:rPr>
              <a:t>AdminState</a:t>
            </a:r>
            <a:endParaRPr lang="en-US" dirty="0">
              <a:solidFill>
                <a:srgbClr val="0070C0"/>
              </a:solidFill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>
            <a:off x="1981200" y="3238500"/>
            <a:ext cx="952500" cy="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4533900" y="3238500"/>
            <a:ext cx="1898024" cy="8587"/>
          </a:xfrm>
          <a:prstGeom prst="line">
            <a:avLst/>
          </a:prstGeom>
          <a:ln w="19050">
            <a:solidFill>
              <a:srgbClr val="0070C0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14600" y="2001055"/>
            <a:ext cx="22098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553200" y="16002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User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553200" y="2001055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Service Provider</a:t>
            </a:r>
            <a:endParaRPr lang="en-US" dirty="0"/>
          </a:p>
        </p:txBody>
      </p:sp>
      <p:cxnSp>
        <p:nvCxnSpPr>
          <p:cNvPr id="44" name="Straight Connector 43"/>
          <p:cNvCxnSpPr/>
          <p:nvPr/>
        </p:nvCxnSpPr>
        <p:spPr>
          <a:xfrm>
            <a:off x="5257800" y="2001055"/>
            <a:ext cx="3429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598831" y="1787480"/>
            <a:ext cx="7845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(        )</a:t>
            </a:r>
            <a:endParaRPr lang="en-US" dirty="0"/>
          </a:p>
        </p:txBody>
      </p:sp>
      <p:cxnSp>
        <p:nvCxnSpPr>
          <p:cNvPr id="46" name="Straight Connector 45"/>
          <p:cNvCxnSpPr/>
          <p:nvPr/>
        </p:nvCxnSpPr>
        <p:spPr>
          <a:xfrm>
            <a:off x="5105400" y="1676400"/>
            <a:ext cx="0" cy="83820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5105400" y="3476489"/>
            <a:ext cx="1447800" cy="514350"/>
          </a:xfrm>
          <a:prstGeom prst="line">
            <a:avLst/>
          </a:prstGeom>
          <a:ln w="19050">
            <a:solidFill>
              <a:schemeClr val="tx1"/>
            </a:solidFill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4876800" y="3371849"/>
            <a:ext cx="1555124" cy="570696"/>
          </a:xfrm>
          <a:prstGeom prst="line">
            <a:avLst/>
          </a:prstGeom>
          <a:ln w="19050">
            <a:solidFill>
              <a:srgbClr val="0070C0"/>
            </a:solidFill>
            <a:prstDash val="dash"/>
            <a:headEnd type="triangle" w="lg" len="lg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876800" y="1676400"/>
            <a:ext cx="0" cy="1562100"/>
          </a:xfrm>
          <a:prstGeom prst="line">
            <a:avLst/>
          </a:prstGeom>
          <a:ln w="19050">
            <a:solidFill>
              <a:srgbClr val="0070C0"/>
            </a:solidFill>
            <a:headEnd type="triangle" w="lg" len="lg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181600" y="3823148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181600" y="1524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MAC_Operational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2743200" y="1510852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2743200" y="3810000"/>
            <a:ext cx="2057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 smtClean="0">
                <a:solidFill>
                  <a:srgbClr val="0070C0"/>
                </a:solidFill>
              </a:rPr>
              <a:t>MAC_Enabled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1" name="Rounded Rectangular Callout 50"/>
          <p:cNvSpPr/>
          <p:nvPr/>
        </p:nvSpPr>
        <p:spPr>
          <a:xfrm>
            <a:off x="152400" y="3640565"/>
            <a:ext cx="4038600" cy="1160033"/>
          </a:xfrm>
          <a:prstGeom prst="wedgeRoundRectCallout">
            <a:avLst>
              <a:gd name="adj1" fmla="val 38918"/>
              <a:gd name="adj2" fmla="val -65008"/>
              <a:gd name="adj3" fmla="val 16667"/>
            </a:avLst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If it makes sense to enable/disable the sublayer independent of the underlying service layer then can have its own </a:t>
            </a:r>
            <a:r>
              <a:rPr lang="en-US" dirty="0" err="1" smtClean="0">
                <a:solidFill>
                  <a:schemeClr val="tx1"/>
                </a:solidFill>
              </a:rPr>
              <a:t>AdminState</a:t>
            </a:r>
            <a:r>
              <a:rPr lang="en-US" dirty="0" smtClean="0">
                <a:solidFill>
                  <a:schemeClr val="tx1"/>
                </a:solidFill>
              </a:rPr>
              <a:t> (e.g. Aggregator Port).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1461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Back up slides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06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634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73688</TotalTime>
  <Words>364</Words>
  <Application>Microsoft Office PowerPoint</Application>
  <PresentationFormat>On-screen Show (4:3)</PresentationFormat>
  <Paragraphs>103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ISS Status Parameters Version  1  </vt:lpstr>
      <vt:lpstr>OperState variable</vt:lpstr>
      <vt:lpstr>AdminState variable</vt:lpstr>
      <vt:lpstr>ISS status parameters</vt:lpstr>
      <vt:lpstr>Use of the ISS status parameters</vt:lpstr>
      <vt:lpstr>Use of the ISS status parameters</vt:lpstr>
      <vt:lpstr>ISS status parameters</vt:lpstr>
      <vt:lpstr>Back up slides</vt:lpstr>
      <vt:lpstr>Thank You</vt:lpstr>
    </vt:vector>
  </TitlesOfParts>
  <Company>Stephen Haddock Consulting, LLC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Haddock</dc:creator>
  <cp:lastModifiedBy>Stephen Haddock</cp:lastModifiedBy>
  <cp:revision>552</cp:revision>
  <cp:lastPrinted>2018-11-14T05:11:03Z</cp:lastPrinted>
  <dcterms:created xsi:type="dcterms:W3CDTF">2013-11-13T15:32:23Z</dcterms:created>
  <dcterms:modified xsi:type="dcterms:W3CDTF">2019-01-14T23:34:50Z</dcterms:modified>
</cp:coreProperties>
</file>