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5"/>
  </p:notesMasterIdLst>
  <p:handoutMasterIdLst>
    <p:handoutMasterId r:id="rId6"/>
  </p:handoutMasterIdLst>
  <p:sldIdLst>
    <p:sldId id="259" r:id="rId2"/>
    <p:sldId id="260" r:id="rId3"/>
    <p:sldId id="262" r:id="rId4"/>
  </p:sldIdLst>
  <p:sldSz cx="9144000" cy="6858000" type="screen4x3"/>
  <p:notesSz cx="6884988" cy="10018713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59"/>
            <p14:sldId id="260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6">
          <p15:clr>
            <a:srgbClr val="A4A3A4"/>
          </p15:clr>
        </p15:guide>
        <p15:guide id="2" orient="horz" pos="4110">
          <p15:clr>
            <a:srgbClr val="A4A3A4"/>
          </p15:clr>
        </p15:guide>
        <p15:guide id="3" orient="horz" pos="151">
          <p15:clr>
            <a:srgbClr val="A4A3A4"/>
          </p15:clr>
        </p15:guide>
        <p15:guide id="4" orient="horz" pos="2449">
          <p15:clr>
            <a:srgbClr val="A4A3A4"/>
          </p15:clr>
        </p15:guide>
        <p15:guide id="5" orient="horz" pos="3566">
          <p15:clr>
            <a:srgbClr val="A4A3A4"/>
          </p15:clr>
        </p15:guide>
        <p15:guide id="6" orient="horz" pos="2545">
          <p15:clr>
            <a:srgbClr val="A4A3A4"/>
          </p15:clr>
        </p15:guide>
        <p15:guide id="7" orient="horz" pos="3845">
          <p15:clr>
            <a:srgbClr val="A4A3A4"/>
          </p15:clr>
        </p15:guide>
        <p15:guide id="8" pos="4969">
          <p15:clr>
            <a:srgbClr val="A4A3A4"/>
          </p15:clr>
        </p15:guide>
        <p15:guide id="9" pos="1941">
          <p15:clr>
            <a:srgbClr val="A4A3A4"/>
          </p15:clr>
        </p15:guide>
        <p15:guide id="10" pos="3818">
          <p15:clr>
            <a:srgbClr val="A4A3A4"/>
          </p15:clr>
        </p15:guide>
        <p15:guide id="11" pos="3727">
          <p15:clr>
            <a:srgbClr val="A4A3A4"/>
          </p15:clr>
        </p15:guide>
        <p15:guide id="12" pos="2834">
          <p15:clr>
            <a:srgbClr val="A4A3A4"/>
          </p15:clr>
        </p15:guide>
        <p15:guide id="13" pos="2926">
          <p15:clr>
            <a:srgbClr val="A4A3A4"/>
          </p15:clr>
        </p15:guide>
        <p15:guide id="14" pos="248">
          <p15:clr>
            <a:srgbClr val="A4A3A4"/>
          </p15:clr>
        </p15:guide>
        <p15:guide id="15" pos="2034">
          <p15:clr>
            <a:srgbClr val="A4A3A4"/>
          </p15:clr>
        </p15:guide>
        <p15:guide id="16" pos="2879">
          <p15:clr>
            <a:srgbClr val="A4A3A4"/>
          </p15:clr>
        </p15:guide>
        <p15:guide id="17" pos="2676">
          <p15:clr>
            <a:srgbClr val="A4A3A4"/>
          </p15:clr>
        </p15:guide>
        <p15:guide id="18" pos="3084">
          <p15:clr>
            <a:srgbClr val="A4A3A4"/>
          </p15:clr>
        </p15:guide>
        <p15:guide id="19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7D3"/>
    <a:srgbClr val="8BC5FF"/>
    <a:srgbClr val="99CCFF"/>
    <a:srgbClr val="6A8FBF"/>
    <a:srgbClr val="00A9D4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8" autoAdjust="0"/>
    <p:restoredTop sz="95319" autoAdjust="0"/>
  </p:normalViewPr>
  <p:slideViewPr>
    <p:cSldViewPr snapToGrid="0" snapToObjects="1">
      <p:cViewPr varScale="1">
        <p:scale>
          <a:sx n="80" d="100"/>
          <a:sy n="80" d="100"/>
        </p:scale>
        <p:origin x="810" y="90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4969"/>
        <p:guide pos="1941"/>
        <p:guide pos="3818"/>
        <p:guide pos="3727"/>
        <p:guide pos="2834"/>
        <p:guide pos="2926"/>
        <p:guide pos="248"/>
        <p:guide pos="2034"/>
        <p:guide pos="2879"/>
        <p:guide pos="2676"/>
        <p:guide pos="3084"/>
        <p:guide pos="55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528"/>
    </p:cViewPr>
  </p:sorterViewPr>
  <p:notesViewPr>
    <p:cSldViewPr snapToGrid="0" snapToObjects="1">
      <p:cViewPr varScale="1">
        <p:scale>
          <a:sx n="64" d="100"/>
          <a:sy n="64" d="100"/>
        </p:scale>
        <p:origin x="-3414" y="-126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MEF 10.4 Notes </a:t>
            </a:r>
            <a:endParaRPr lang="en-US" sz="1200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r>
              <a:rPr lang="en-US" sz="1200"/>
              <a:t>2017-09-18 </a:t>
            </a:r>
            <a:endParaRPr lang="en-US" sz="1200" dirty="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 </a:t>
            </a:r>
            <a:endParaRPr lang="en-US" sz="1200" dirty="0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2017-09-18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MEF 10.4 Notes </a:t>
            </a:r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499" y="4758889"/>
            <a:ext cx="5507990" cy="450842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2017-09-18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461E-CFAA-4D44-A74B-3FCB7BADA54F}" type="slidenum">
              <a:rPr lang="en-US" smtClean="0"/>
              <a:t>1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MEF 10.4 Notes </a:t>
            </a:r>
          </a:p>
        </p:txBody>
      </p:sp>
    </p:spTree>
    <p:extLst>
      <p:ext uri="{BB962C8B-B14F-4D97-AF65-F5344CB8AC3E}">
        <p14:creationId xmlns:p14="http://schemas.microsoft.com/office/powerpoint/2010/main" val="376347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2017-09-18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2DFCC1-F61A-4F6E-9007-BCB08F9507CE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MEF 10.4 Notes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302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1514475" y="2828876"/>
            <a:ext cx="14763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9FB7D3"/>
                </a:solidFill>
              </a:rPr>
              <a:t>CAPITALS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subtitle 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6" name="Logo2011" descr="ERI_UF_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000" y="432000"/>
            <a:ext cx="1027112" cy="900113"/>
          </a:xfrm>
          <a:prstGeom prst="rect">
            <a:avLst/>
          </a:prstGeom>
          <a:noFill/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93699" y="5137200"/>
            <a:ext cx="8355014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93700" y="1808709"/>
            <a:ext cx="8351839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795463"/>
            <a:ext cx="8355012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4645025" y="4010025"/>
            <a:ext cx="4103688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4105275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8351838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645025" y="1795463"/>
            <a:ext cx="4103688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4102100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4013200"/>
            <a:ext cx="410051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5025" y="1795463"/>
            <a:ext cx="410051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4648200" y="1795463"/>
            <a:ext cx="410051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396875" y="4013200"/>
            <a:ext cx="4098925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795463"/>
            <a:ext cx="4098925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4648200" y="4022725"/>
            <a:ext cx="410051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396875" y="4022725"/>
            <a:ext cx="4098925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8200" y="1804988"/>
            <a:ext cx="410051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804988"/>
            <a:ext cx="4098925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96875" y="1800000"/>
            <a:ext cx="8351839" cy="385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1795464"/>
            <a:ext cx="410051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061075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228975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7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800225"/>
            <a:ext cx="385445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3854449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5025" y="239713"/>
            <a:ext cx="3243263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3545840"/>
            <a:ext cx="4105275" cy="2978785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3438" y="1797524"/>
            <a:ext cx="4105275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1886857" y="438151"/>
            <a:ext cx="176429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 dirty="0">
                <a:solidFill>
                  <a:srgbClr val="9FB7D3"/>
                </a:solidFill>
                <a:latin typeface="+mn-lt"/>
              </a:rPr>
            </a:br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 dirty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Do not add objects or text in the footer area</a:t>
            </a:r>
          </a:p>
        </p:txBody>
      </p:sp>
      <p:pic>
        <p:nvPicPr>
          <p:cNvPr id="9" name="Econ2011" descr="ECON_RGB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316001" y="360000"/>
            <a:ext cx="444500" cy="588962"/>
          </a:xfrm>
          <a:prstGeom prst="rect">
            <a:avLst/>
          </a:prstGeom>
          <a:noFill/>
        </p:spPr>
      </p:pic>
      <p:sp>
        <p:nvSpPr>
          <p:cNvPr id="21523" name="txtfooterCopy"/>
          <p:cNvSpPr txBox="1">
            <a:spLocks noChangeArrowheads="1"/>
          </p:cNvSpPr>
          <p:nvPr/>
        </p:nvSpPr>
        <p:spPr bwMode="auto">
          <a:xfrm>
            <a:off x="395288" y="6524625"/>
            <a:ext cx="7399338" cy="215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72000" rIns="72000"/>
          <a:lstStyle/>
          <a:p>
            <a:pPr algn="l"/>
            <a:r>
              <a:rPr lang="fr-FR" sz="800" b="0" i="0" u="none">
                <a:solidFill>
                  <a:srgbClr val="87888A"/>
                </a:solidFill>
              </a:rPr>
              <a:t>MEF 10.4 Notes  |  2017-09-18  |  Page </a:t>
            </a:r>
            <a:fld id="{4369BF9E-381C-4522-8B74-0E6B7712ABE0}" type="slidenum">
              <a:rPr lang="fr-FR" sz="800" b="0" i="0" u="none" smtClean="0">
                <a:solidFill>
                  <a:srgbClr val="87888A"/>
                </a:solidFill>
              </a:rPr>
              <a:t>‹#›</a:t>
            </a:fld>
            <a:endParaRPr lang="en-US" sz="800" b="0" i="0" u="none" dirty="0">
              <a:solidFill>
                <a:srgbClr val="87888A"/>
              </a:solidFill>
            </a:endParaRPr>
          </a:p>
        </p:txBody>
      </p:sp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800000"/>
            <a:ext cx="8351839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393701" y="239713"/>
            <a:ext cx="7494588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Add Header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p:hf sldNum="0" hdr="0" ft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MEF 10.4 Notes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8232" y="1345837"/>
            <a:ext cx="5053262" cy="5042931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 EVC EP represents the logical attachment of an EVC to a UNI.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MEF 10.3 refers to “EVC at the UNI” while MEF 10.4 will refer to “EVC EP at the UNI”.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EVC EP is analogous to OVC End Point in MEF 26.2.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EVC EP introduced into MEF 10.4 to facilitate data modeling similar to the data modeling for MEF 26.2.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 EVC is defined as an association of EVC EPs.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hairpin switching is allowed at a UNI so an EVC can associate at most one EVC EP at a UNI.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Changes to MEF 10.3 reflected in MEF 10.4</a:t>
            </a:r>
          </a:p>
        </p:txBody>
      </p:sp>
      <p:sp>
        <p:nvSpPr>
          <p:cNvPr id="6" name="AutoShape 116"/>
          <p:cNvSpPr>
            <a:spLocks noChangeArrowheads="1"/>
          </p:cNvSpPr>
          <p:nvPr/>
        </p:nvSpPr>
        <p:spPr bwMode="auto">
          <a:xfrm>
            <a:off x="808140" y="2128838"/>
            <a:ext cx="2600325" cy="2600325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AFCFD9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4A4A4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 anchorCtr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br>
              <a:rPr lang="en-US" altLang="en-US" sz="1800" b="1">
                <a:latin typeface="Arial" charset="0"/>
                <a:cs typeface="Arial" charset="0"/>
              </a:rPr>
            </a:br>
            <a:endParaRPr lang="en-US" altLang="en-US" sz="1800" b="1"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63790" y="2090738"/>
            <a:ext cx="1087438" cy="76200"/>
          </a:xfrm>
          <a:prstGeom prst="rect">
            <a:avLst/>
          </a:prstGeom>
          <a:pattFill prst="ltVert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25603" y="3641725"/>
            <a:ext cx="190500" cy="1905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288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243784" y="3390107"/>
            <a:ext cx="1087437" cy="762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63790" y="4691063"/>
            <a:ext cx="1087438" cy="76200"/>
          </a:xfrm>
          <a:prstGeom prst="rect">
            <a:avLst/>
          </a:prstGeom>
          <a:pattFill prst="ltVert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25603" y="3032125"/>
            <a:ext cx="190500" cy="1905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288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013053" y="4500563"/>
            <a:ext cx="190500" cy="1905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288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013053" y="2179638"/>
            <a:ext cx="190500" cy="1905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288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000" b="1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>
            <a:stCxn id="8" idx="5"/>
          </p:cNvCxnSpPr>
          <p:nvPr/>
        </p:nvCxnSpPr>
        <p:spPr>
          <a:xfrm>
            <a:off x="989115" y="3803650"/>
            <a:ext cx="1023938" cy="696913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1" idx="7"/>
            <a:endCxn id="13" idx="3"/>
          </p:cNvCxnSpPr>
          <p:nvPr/>
        </p:nvCxnSpPr>
        <p:spPr>
          <a:xfrm flipV="1">
            <a:off x="989115" y="2341563"/>
            <a:ext cx="1052513" cy="71913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825603" y="3271838"/>
            <a:ext cx="2590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charset="0"/>
                <a:cs typeface="Arial" charset="0"/>
              </a:rPr>
              <a:t>Service Provider CEN</a:t>
            </a:r>
          </a:p>
        </p:txBody>
      </p:sp>
      <p:sp>
        <p:nvSpPr>
          <p:cNvPr id="17" name="Rounded Rectangular Callout 21"/>
          <p:cNvSpPr/>
          <p:nvPr/>
        </p:nvSpPr>
        <p:spPr>
          <a:xfrm>
            <a:off x="166033" y="2204720"/>
            <a:ext cx="500107" cy="340519"/>
          </a:xfrm>
          <a:prstGeom prst="wedgeRoundRectCallout">
            <a:avLst>
              <a:gd name="adj1" fmla="val 64493"/>
              <a:gd name="adj2" fmla="val 126948"/>
              <a:gd name="adj3" fmla="val 16667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UNI</a:t>
            </a:r>
          </a:p>
        </p:txBody>
      </p:sp>
      <p:sp>
        <p:nvSpPr>
          <p:cNvPr id="18" name="Rounded Rectangular Callout 22"/>
          <p:cNvSpPr/>
          <p:nvPr/>
        </p:nvSpPr>
        <p:spPr>
          <a:xfrm>
            <a:off x="2203553" y="2680905"/>
            <a:ext cx="502162" cy="340519"/>
          </a:xfrm>
          <a:prstGeom prst="wedgeRoundRectCallout">
            <a:avLst>
              <a:gd name="adj1" fmla="val -163730"/>
              <a:gd name="adj2" fmla="val -52073"/>
              <a:gd name="adj3" fmla="val 16667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EVC</a:t>
            </a:r>
          </a:p>
        </p:txBody>
      </p:sp>
      <p:sp>
        <p:nvSpPr>
          <p:cNvPr id="19" name="Rounded Rectangular Callout 23"/>
          <p:cNvSpPr/>
          <p:nvPr/>
        </p:nvSpPr>
        <p:spPr>
          <a:xfrm>
            <a:off x="2534146" y="3971926"/>
            <a:ext cx="1589173" cy="340519"/>
          </a:xfrm>
          <a:prstGeom prst="wedgeRoundRectCallout">
            <a:avLst>
              <a:gd name="adj1" fmla="val -69975"/>
              <a:gd name="adj2" fmla="val 116207"/>
              <a:gd name="adj3" fmla="val 16667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EVC End Point (EP)</a:t>
            </a:r>
          </a:p>
        </p:txBody>
      </p:sp>
    </p:spTree>
    <p:extLst>
      <p:ext uri="{BB962C8B-B14F-4D97-AF65-F5344CB8AC3E}">
        <p14:creationId xmlns:p14="http://schemas.microsoft.com/office/powerpoint/2010/main" val="3756845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1325084"/>
            <a:ext cx="8351839" cy="490727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Service Attribute that applies to an EVC is now called “EVC X Service Attribute”</a:t>
            </a:r>
          </a:p>
          <a:p>
            <a:pPr lvl="1"/>
            <a:r>
              <a:rPr lang="en-US" dirty="0"/>
              <a:t>E.g., CE-VLAN ID Preservation Service Attribute </a:t>
            </a:r>
            <a:r>
              <a:rPr lang="en-US" dirty="0">
                <a:sym typeface="Symbol"/>
              </a:rPr>
              <a:t>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EVC</a:t>
            </a:r>
            <a:r>
              <a:rPr lang="en-US" dirty="0">
                <a:sym typeface="Symbol"/>
              </a:rPr>
              <a:t> </a:t>
            </a:r>
            <a:r>
              <a:rPr lang="en-US" dirty="0"/>
              <a:t>CE-VLAN ID Preservation Service Attribute</a:t>
            </a:r>
          </a:p>
          <a:p>
            <a:r>
              <a:rPr lang="en-US" dirty="0"/>
              <a:t>A Service Attribute that applies to a UNI  is now called “Subscriber UNI X Service Attribute”</a:t>
            </a:r>
          </a:p>
          <a:p>
            <a:pPr lvl="1"/>
            <a:r>
              <a:rPr lang="en-US" dirty="0"/>
              <a:t>E.g., All to One Bundling Service Attribute </a:t>
            </a:r>
            <a:r>
              <a:rPr lang="en-US" dirty="0">
                <a:sym typeface="Symbol"/>
              </a:rPr>
              <a:t> </a:t>
            </a:r>
            <a:r>
              <a:rPr lang="en-US" b="1" dirty="0">
                <a:solidFill>
                  <a:srgbClr val="FF0000"/>
                </a:solidFill>
              </a:rPr>
              <a:t>Subscriber UNI</a:t>
            </a:r>
            <a:r>
              <a:rPr lang="en-US" dirty="0"/>
              <a:t> All to One Bundling Service Attribute</a:t>
            </a:r>
          </a:p>
          <a:p>
            <a:pPr lvl="1"/>
            <a:r>
              <a:rPr lang="en-US" dirty="0"/>
              <a:t>Makes it clear that the value is agreed to by the Subscriber and Service Provider (and not between the Service Provider and an Operator)</a:t>
            </a:r>
          </a:p>
          <a:p>
            <a:r>
              <a:rPr lang="en-US" dirty="0"/>
              <a:t>A Service Attribute that applies to an EVC per UNI is now called “EVC EP X Service Attribute” (EP = End Point)</a:t>
            </a:r>
          </a:p>
          <a:p>
            <a:pPr lvl="1"/>
            <a:r>
              <a:rPr lang="en-US" dirty="0"/>
              <a:t>E.g., Ingress Bandwidth Profile per EVC </a:t>
            </a:r>
            <a:r>
              <a:rPr lang="en-US" dirty="0">
                <a:sym typeface="Symbol"/>
              </a:rPr>
              <a:t> </a:t>
            </a:r>
            <a:r>
              <a:rPr lang="en-US" b="1" dirty="0">
                <a:solidFill>
                  <a:srgbClr val="FF0000"/>
                </a:solidFill>
              </a:rPr>
              <a:t>EVC EP</a:t>
            </a:r>
            <a:r>
              <a:rPr lang="en-US" dirty="0"/>
              <a:t> Ingress Bandwidth Profile</a:t>
            </a:r>
          </a:p>
          <a:p>
            <a:pPr lvl="1"/>
            <a:r>
              <a:rPr lang="en-US" dirty="0"/>
              <a:t>Reflects the introduction of the EVC End Point</a:t>
            </a:r>
          </a:p>
          <a:p>
            <a:r>
              <a:rPr lang="en-US" dirty="0"/>
              <a:t>Appendix H.1 lists all of the terminology changes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5215751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TitlePage"/>
</p:tagLst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1.potx" id="{2930A252-12C2-4F52-B133-87F8BF51D5BC}" vid="{C0EA779E-0600-4F57-BDCE-BA710E7DC25F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PresentationTemplate2011</Template>
  <TotalTime>7</TotalTime>
  <Words>292</Words>
  <Application>Microsoft Office PowerPoint</Application>
  <PresentationFormat>On-screen Show (4:3)</PresentationFormat>
  <Paragraphs>31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Ericsson Capital TT</vt:lpstr>
      <vt:lpstr>PresentationTemplate2011</vt:lpstr>
      <vt:lpstr>MEF 10.4 Notes</vt:lpstr>
      <vt:lpstr>Structural Changes to MEF 10.3 reflected in MEF 10.4</vt:lpstr>
      <vt:lpstr>Terminology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MEF 10.4 Notes</dc:title>
  <dc:creator/>
  <cp:keywords/>
  <dc:description>Rev PA1</dc:description>
  <cp:lastModifiedBy>Scott Mansfield</cp:lastModifiedBy>
  <cp:revision>2</cp:revision>
  <dcterms:created xsi:type="dcterms:W3CDTF">2017-09-18T12:25:46Z</dcterms:created>
  <dcterms:modified xsi:type="dcterms:W3CDTF">2017-09-18T12:32:53Z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false</vt:bool>
  </property>
  <property fmtid="{D5CDD505-2E9C-101B-9397-08002B2CF9AE}" pid="6" name="PackageNo">
    <vt:lpwstr>LXA 119 603</vt:lpwstr>
  </property>
  <property fmtid="{D5CDD505-2E9C-101B-9397-08002B2CF9AE}" pid="7" name="PackageVersion">
    <vt:lpwstr>R5C</vt:lpwstr>
  </property>
  <property fmtid="{D5CDD505-2E9C-101B-9397-08002B2CF9AE}" pid="8" name="FooterType">
    <vt:lpwstr>PresTemp</vt:lpwstr>
  </property>
  <property fmtid="{D5CDD505-2E9C-101B-9397-08002B2CF9AE}" pid="9" name="UsedFont">
    <vt:lpwstr>Arial</vt:lpwstr>
  </property>
  <property fmtid="{D5CDD505-2E9C-101B-9397-08002B2CF9AE}" pid="10" name="x">
    <vt:lpwstr>1</vt:lpwstr>
  </property>
  <property fmtid="{D5CDD505-2E9C-101B-9397-08002B2CF9AE}" pid="11" name="White">
    <vt:bool>true</vt:bool>
  </property>
  <property fmtid="{D5CDD505-2E9C-101B-9397-08002B2CF9AE}" pid="12" name="chkMetaData">
    <vt:bool>false</vt:bool>
  </property>
  <property fmtid="{D5CDD505-2E9C-101B-9397-08002B2CF9AE}" pid="13" name="chkTaglines">
    <vt:bool>false</vt:bool>
  </property>
  <property fmtid="{D5CDD505-2E9C-101B-9397-08002B2CF9AE}" pid="14" name="SecurityClass">
    <vt:lpwstr>Public</vt:lpwstr>
  </property>
  <property fmtid="{D5CDD505-2E9C-101B-9397-08002B2CF9AE}" pid="15" name="txtConfLabel">
    <vt:lpwstr>Public</vt:lpwstr>
  </property>
  <property fmtid="{D5CDD505-2E9C-101B-9397-08002B2CF9AE}" pid="16" name="optUseConfClass">
    <vt:bool>true</vt:bool>
  </property>
  <property fmtid="{D5CDD505-2E9C-101B-9397-08002B2CF9AE}" pid="17" name="optUseConfLabel">
    <vt:bool>false</vt:bool>
  </property>
  <property fmtid="{D5CDD505-2E9C-101B-9397-08002B2CF9AE}" pid="18" name="optFooterCVLDocNo">
    <vt:bool>false</vt:bool>
  </property>
  <property fmtid="{D5CDD505-2E9C-101B-9397-08002B2CF9AE}" pid="19" name="optFooterCVLCopyright">
    <vt:bool>false</vt:bool>
  </property>
  <property fmtid="{D5CDD505-2E9C-101B-9397-08002B2CF9AE}" pid="20" name="optEnterText1">
    <vt:bool>true</vt:bool>
  </property>
  <property fmtid="{D5CDD505-2E9C-101B-9397-08002B2CF9AE}" pid="21" name="optFooterCVLConfLabel">
    <vt:bool>false</vt:bool>
  </property>
  <property fmtid="{D5CDD505-2E9C-101B-9397-08002B2CF9AE}" pid="22" name="optEnterText2">
    <vt:bool>true</vt:bool>
  </property>
  <property fmtid="{D5CDD505-2E9C-101B-9397-08002B2CF9AE}" pid="23" name="optFooterCVLTitle">
    <vt:bool>true</vt:bool>
  </property>
  <property fmtid="{D5CDD505-2E9C-101B-9397-08002B2CF9AE}" pid="24" name="optFooterCVLPrep">
    <vt:bool>false</vt:bool>
  </property>
  <property fmtid="{D5CDD505-2E9C-101B-9397-08002B2CF9AE}" pid="25" name="optEnterText3">
    <vt:bool>false</vt:bool>
  </property>
  <property fmtid="{D5CDD505-2E9C-101B-9397-08002B2CF9AE}" pid="26" name="optFooterCVLDate">
    <vt:bool>true</vt:bool>
  </property>
  <property fmtid="{D5CDD505-2E9C-101B-9397-08002B2CF9AE}" pid="27" name="optEnterText4">
    <vt:bool>false</vt:bool>
  </property>
  <property fmtid="{D5CDD505-2E9C-101B-9397-08002B2CF9AE}" pid="28" name="LeftFooterField">
    <vt:lpwstr/>
  </property>
  <property fmtid="{D5CDD505-2E9C-101B-9397-08002B2CF9AE}" pid="29" name="MiddleFooterField">
    <vt:lpwstr/>
  </property>
  <property fmtid="{D5CDD505-2E9C-101B-9397-08002B2CF9AE}" pid="30" name="RightFooterField">
    <vt:lpwstr>MEF 10.4 Notes</vt:lpwstr>
  </property>
  <property fmtid="{D5CDD505-2E9C-101B-9397-08002B2CF9AE}" pid="31" name="RightFooterField2">
    <vt:lpwstr>2017-09-18</vt:lpwstr>
  </property>
  <property fmtid="{D5CDD505-2E9C-101B-9397-08002B2CF9AE}" pid="32" name="TotalNumb">
    <vt:bool>false</vt:bool>
  </property>
  <property fmtid="{D5CDD505-2E9C-101B-9397-08002B2CF9AE}" pid="33" name="Pages">
    <vt:bool>true</vt:bool>
  </property>
  <property fmtid="{D5CDD505-2E9C-101B-9397-08002B2CF9AE}" pid="34" name="DocumentType2">
    <vt:lpwstr>Presentation2011</vt:lpwstr>
  </property>
  <property fmtid="{D5CDD505-2E9C-101B-9397-08002B2CF9AE}" pid="35" name="TemplateName2">
    <vt:lpwstr>CXC 173 2731/1</vt:lpwstr>
  </property>
  <property fmtid="{D5CDD505-2E9C-101B-9397-08002B2CF9AE}" pid="36" name="TemplateVersion2">
    <vt:lpwstr>R1A</vt:lpwstr>
  </property>
  <property fmtid="{D5CDD505-2E9C-101B-9397-08002B2CF9AE}" pid="37" name="Prepared">
    <vt:lpwstr/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>PRESENTATION</vt:lpwstr>
  </property>
  <property fmtid="{D5CDD505-2E9C-101B-9397-08002B2CF9AE}" pid="43" name="Title">
    <vt:lpwstr>MEF 10.4 Notes</vt:lpwstr>
  </property>
  <property fmtid="{D5CDD505-2E9C-101B-9397-08002B2CF9AE}" pid="44" name="Date">
    <vt:lpwstr>2017-09-18</vt:lpwstr>
  </property>
  <property fmtid="{D5CDD505-2E9C-101B-9397-08002B2CF9AE}" pid="45" name="Reference">
    <vt:lpwstr/>
  </property>
  <property fmtid="{D5CDD505-2E9C-101B-9397-08002B2CF9AE}" pid="46" name="Keyword">
    <vt:lpwstr/>
  </property>
  <property fmtid="{D5CDD505-2E9C-101B-9397-08002B2CF9AE}" pid="47" name="UpdateProcess">
    <vt:lpwstr>End</vt:lpwstr>
  </property>
</Properties>
</file>