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842" r:id="rId2"/>
    <p:sldMasterId id="2147483816" r:id="rId3"/>
  </p:sldMasterIdLst>
  <p:notesMasterIdLst>
    <p:notesMasterId r:id="rId5"/>
  </p:notesMasterIdLst>
  <p:handoutMasterIdLst>
    <p:handoutMasterId r:id="rId6"/>
  </p:handoutMasterIdLst>
  <p:sldIdLst>
    <p:sldId id="360" r:id="rId4"/>
  </p:sldIdLst>
  <p:sldSz cx="9144000" cy="5143500" type="screen16x9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756">
          <p15:clr>
            <a:srgbClr val="A4A3A4"/>
          </p15:clr>
        </p15:guide>
        <p15:guide id="3" orient="horz" pos="523">
          <p15:clr>
            <a:srgbClr val="A4A3A4"/>
          </p15:clr>
        </p15:guide>
        <p15:guide id="4" orient="horz" pos="2917">
          <p15:clr>
            <a:srgbClr val="A4A3A4"/>
          </p15:clr>
        </p15:guide>
        <p15:guide id="5" orient="horz" pos="1040">
          <p15:clr>
            <a:srgbClr val="A4A3A4"/>
          </p15:clr>
        </p15:guide>
        <p15:guide id="6" pos="2880">
          <p15:clr>
            <a:srgbClr val="A4A3A4"/>
          </p15:clr>
        </p15:guide>
        <p15:guide id="7" pos="5412">
          <p15:clr>
            <a:srgbClr val="A4A3A4"/>
          </p15:clr>
        </p15:guide>
        <p15:guide id="8" pos="3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7222"/>
    <a:srgbClr val="6B1F7C"/>
    <a:srgbClr val="008542"/>
    <a:srgbClr val="E8E8E8"/>
    <a:srgbClr val="FDC82F"/>
    <a:srgbClr val="009FDA"/>
    <a:srgbClr val="001FA1"/>
    <a:srgbClr val="0066A1"/>
    <a:srgbClr val="69BE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23" autoAdjust="0"/>
    <p:restoredTop sz="94660"/>
  </p:normalViewPr>
  <p:slideViewPr>
    <p:cSldViewPr snapToGrid="0" showGuides="1">
      <p:cViewPr varScale="1">
        <p:scale>
          <a:sx n="90" d="100"/>
          <a:sy n="90" d="100"/>
        </p:scale>
        <p:origin x="1104" y="84"/>
      </p:cViewPr>
      <p:guideLst>
        <p:guide orient="horz" pos="1620"/>
        <p:guide orient="horz" pos="756"/>
        <p:guide orient="horz" pos="523"/>
        <p:guide orient="horz" pos="2917"/>
        <p:guide orient="horz" pos="1040"/>
        <p:guide pos="2880"/>
        <p:guide pos="5412"/>
        <p:guide pos="34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6462A685-C4BE-44DB-83B6-9376D8BE97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138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3389382C-3D56-40B2-B36C-473327849E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3474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Un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  <a:lvl2pPr marL="231775" indent="-234950">
              <a:spcBef>
                <a:spcPts val="1000"/>
              </a:spcBef>
              <a:buClr>
                <a:schemeClr val="accent1"/>
              </a:buClr>
              <a:buFont typeface="Wingdings 2" pitchFamily="18" charset="2"/>
              <a:buChar char="¾"/>
              <a:defRPr/>
            </a:lvl2pPr>
            <a:lvl3pPr marL="457200" indent="-228600">
              <a:buFont typeface="Verdana" pitchFamily="34" charset="0"/>
              <a:buChar char="–"/>
              <a:defRPr sz="1400"/>
            </a:lvl3pPr>
            <a:lvl4pPr marL="630238" indent="-173038">
              <a:buFont typeface="Verdana" pitchFamily="34" charset="0"/>
              <a:buChar char="•"/>
              <a:defRPr sz="1200"/>
            </a:lvl4pPr>
            <a:lvl5pPr marL="741363" indent="-111125">
              <a:buFont typeface="Arial" pitchFamily="34" charset="0"/>
              <a:buChar char="-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Powerpoint Title would go here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C1F96-5ED1-41A0-BC5E-E0FC0B2B84E1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/>
              <a:t>Powerpoint</a:t>
            </a:r>
            <a:r>
              <a:rPr lang="en-US" dirty="0"/>
              <a:t> Title would go here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C3BDF-57CD-4DF0-939A-D0CDD094B824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52450" y="1200150"/>
            <a:ext cx="3886200" cy="3430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4705350" y="1200150"/>
            <a:ext cx="3886200" cy="3430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32482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Powerpoint Title would go here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BBFFD-5DB9-4833-91C0-BF3ECA505346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2334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Powerpoint Title would go here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55905-EE7D-4673-B5F4-2BF5096DB967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5177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rcuit Board 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52450" y="1250156"/>
            <a:ext cx="8039100" cy="400050"/>
          </a:xfrm>
        </p:spPr>
        <p:txBody>
          <a:bodyPr anchor="t" anchorCtr="0"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52450" y="907256"/>
            <a:ext cx="8039100" cy="40005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52450" y="2260998"/>
            <a:ext cx="4019550" cy="621506"/>
          </a:xfrm>
        </p:spPr>
        <p:txBody>
          <a:bodyPr anchor="ctr" anchorCtr="0"/>
          <a:lstStyle>
            <a:lvl1pPr>
              <a:lnSpc>
                <a:spcPct val="150000"/>
              </a:lnSpc>
              <a:spcBef>
                <a:spcPts val="0"/>
              </a:spcBef>
              <a:defRPr sz="14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4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4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4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2" descr="\\.psf\Home\Desktop\IEEE-SA PowerPoint updated\IEEE_SA_Bar_Graphic_Logotype_RGB\TEST_IEEE_SA_Bar_Graphic_long_lgtp_rgb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3863"/>
            <a:ext cx="914400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munications 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52450" y="1250156"/>
            <a:ext cx="8039100" cy="400050"/>
          </a:xfrm>
        </p:spPr>
        <p:txBody>
          <a:bodyPr anchor="t" anchorCtr="0"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52450" y="907256"/>
            <a:ext cx="8039100" cy="400050"/>
          </a:xfrm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52450" y="2260998"/>
            <a:ext cx="4019550" cy="621506"/>
          </a:xfrm>
        </p:spPr>
        <p:txBody>
          <a:bodyPr anchor="ctr" anchorCtr="0"/>
          <a:lstStyle>
            <a:lvl1pPr>
              <a:lnSpc>
                <a:spcPct val="15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1pPr>
            <a:lvl2pPr>
              <a:lnSpc>
                <a:spcPct val="150000"/>
              </a:lnSpc>
              <a:defRPr sz="1400">
                <a:solidFill>
                  <a:schemeClr val="tx1"/>
                </a:solidFill>
              </a:defRPr>
            </a:lvl2pPr>
            <a:lvl3pPr>
              <a:lnSpc>
                <a:spcPct val="150000"/>
              </a:lnSpc>
              <a:defRPr sz="1400">
                <a:solidFill>
                  <a:schemeClr val="tx1"/>
                </a:solidFill>
              </a:defRPr>
            </a:lvl3pPr>
            <a:lvl4pPr>
              <a:lnSpc>
                <a:spcPct val="150000"/>
              </a:lnSpc>
              <a:defRPr sz="1400">
                <a:solidFill>
                  <a:schemeClr val="tx1"/>
                </a:solidFill>
              </a:defRPr>
            </a:lvl4pPr>
            <a:lvl5pPr>
              <a:lnSpc>
                <a:spcPct val="150000"/>
              </a:lnSpc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2" descr="\\.psf\Home\Desktop\IEEE-SA PowerPoint updated\IEEE_SA_Bar_Graphic_Logotype_RGB\TEST_IEEE_SA_Bar_Graphic_long_lgtp_rgb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3863"/>
            <a:ext cx="914400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ud Blue Light 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52450" y="1250156"/>
            <a:ext cx="8039100" cy="400050"/>
          </a:xfrm>
        </p:spPr>
        <p:txBody>
          <a:bodyPr anchor="t" anchorCtr="0"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52450" y="907256"/>
            <a:ext cx="8039100" cy="40005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52450" y="2260998"/>
            <a:ext cx="4019550" cy="621506"/>
          </a:xfrm>
        </p:spPr>
        <p:txBody>
          <a:bodyPr anchor="ctr" anchorCtr="0"/>
          <a:lstStyle>
            <a:lvl1pPr>
              <a:lnSpc>
                <a:spcPct val="150000"/>
              </a:lnSpc>
              <a:spcBef>
                <a:spcPts val="0"/>
              </a:spcBef>
              <a:defRPr sz="14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4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4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4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2" descr="\\.psf\Home\Desktop\IEEE-SA PowerPoint updated\IEEE_SA_Bar_Graphic_Logotype_RGB\TEST_IEEE_SA_Bar_Graphic_long_lgtp_rgb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3863"/>
            <a:ext cx="914400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ears 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chemeClr val="accent5">
                  <a:alpha val="50000"/>
                </a:schemeClr>
              </a:gs>
              <a:gs pos="50000">
                <a:schemeClr val="accent5">
                  <a:alpha val="40000"/>
                </a:schemeClr>
              </a:gs>
              <a:gs pos="100000">
                <a:schemeClr val="accent5">
                  <a:alpha val="0"/>
                </a:schemeClr>
              </a:gs>
            </a:gsLst>
            <a:lin ang="2700000" scaled="0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52450" y="1250156"/>
            <a:ext cx="8039100" cy="400050"/>
          </a:xfrm>
        </p:spPr>
        <p:txBody>
          <a:bodyPr anchor="t" anchorCtr="0"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52450" y="907256"/>
            <a:ext cx="8039100" cy="40005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52450" y="2260998"/>
            <a:ext cx="4019550" cy="621506"/>
          </a:xfrm>
        </p:spPr>
        <p:txBody>
          <a:bodyPr anchor="ctr" anchorCtr="0"/>
          <a:lstStyle>
            <a:lvl1pPr>
              <a:lnSpc>
                <a:spcPct val="150000"/>
              </a:lnSpc>
              <a:spcBef>
                <a:spcPts val="0"/>
              </a:spcBef>
              <a:defRPr sz="14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4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4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4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2" descr="\\.psf\Home\Desktop\IEEE-SA PowerPoint updated\IEEE_SA_Bar_Graphic_Logotype_RGB\TEST_IEEE_SA_Bar_Graphic_long_lgtp_rgb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3863"/>
            <a:ext cx="914400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lobe 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52450" y="1250156"/>
            <a:ext cx="8039100" cy="400050"/>
          </a:xfrm>
        </p:spPr>
        <p:txBody>
          <a:bodyPr anchor="t" anchorCtr="0"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52450" y="907256"/>
            <a:ext cx="8039100" cy="40005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52450" y="2425590"/>
            <a:ext cx="4019550" cy="621506"/>
          </a:xfrm>
        </p:spPr>
        <p:txBody>
          <a:bodyPr anchor="ctr" anchorCtr="0"/>
          <a:lstStyle>
            <a:lvl1pPr>
              <a:lnSpc>
                <a:spcPct val="150000"/>
              </a:lnSpc>
              <a:spcBef>
                <a:spcPts val="0"/>
              </a:spcBef>
              <a:defRPr sz="14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4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4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4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2" descr="\\.psf\Home\Desktop\IEEE-SA PowerPoint updated\IEEE_SA_Bar_Graphic_Logotype_RGB\TEST_IEEE_SA_Bar_Graphic_long_lgtp_rgb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3863"/>
            <a:ext cx="914400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nce 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52450" y="1250156"/>
            <a:ext cx="8039100" cy="400050"/>
          </a:xfrm>
        </p:spPr>
        <p:txBody>
          <a:bodyPr anchor="t" anchorCtr="0"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52450" y="907256"/>
            <a:ext cx="8039100" cy="40005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592824" y="3461148"/>
            <a:ext cx="2386584" cy="621506"/>
          </a:xfrm>
        </p:spPr>
        <p:txBody>
          <a:bodyPr anchor="ctr" anchorCtr="0"/>
          <a:lstStyle>
            <a:lvl1pPr>
              <a:lnSpc>
                <a:spcPct val="150000"/>
              </a:lnSpc>
              <a:spcBef>
                <a:spcPts val="0"/>
              </a:spcBef>
              <a:defRPr sz="14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4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4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4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2" descr="\\.psf\Home\Desktop\IEEE-SA PowerPoint updated\IEEE_SA_Bar_Graphic_Logotype_RGB\TEST_IEEE_SA_Bar_Graphic_long_lgtp_rgb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3863"/>
            <a:ext cx="914400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fessional Services 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alpha val="0"/>
                </a:schemeClr>
              </a:gs>
            </a:gsLst>
            <a:lin ang="2700000" scaled="0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52450" y="1250156"/>
            <a:ext cx="8039100" cy="400050"/>
          </a:xfrm>
        </p:spPr>
        <p:txBody>
          <a:bodyPr anchor="t" anchorCtr="0"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52450" y="907256"/>
            <a:ext cx="8039100" cy="40005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52450" y="2260998"/>
            <a:ext cx="4019550" cy="621506"/>
          </a:xfrm>
        </p:spPr>
        <p:txBody>
          <a:bodyPr anchor="ctr" anchorCtr="0"/>
          <a:lstStyle>
            <a:lvl1pPr>
              <a:lnSpc>
                <a:spcPct val="150000"/>
              </a:lnSpc>
              <a:spcBef>
                <a:spcPts val="0"/>
              </a:spcBef>
              <a:defRPr sz="14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4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4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4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2" descr="\\.psf\Home\Desktop\IEEE-SA PowerPoint updated\IEEE_SA_Bar_Graphic_Logotype_RGB\TEST_IEEE_SA_Bar_Graphic_long_lgtp_rgb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3863"/>
            <a:ext cx="914400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450" y="1200150"/>
            <a:ext cx="8039100" cy="3430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PowerPoint Title would go here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D9BA1A-DCA0-4F42-B822-C546F63BDAC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ustry Cov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52450" y="1250156"/>
            <a:ext cx="8039100" cy="400050"/>
          </a:xfrm>
        </p:spPr>
        <p:txBody>
          <a:bodyPr anchor="t" anchorCtr="0"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52450" y="907256"/>
            <a:ext cx="8039100" cy="40005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72000" y="3468292"/>
            <a:ext cx="4210051" cy="621506"/>
          </a:xfrm>
        </p:spPr>
        <p:txBody>
          <a:bodyPr anchor="ctr" anchorCtr="0"/>
          <a:lstStyle>
            <a:lvl1pPr>
              <a:lnSpc>
                <a:spcPct val="150000"/>
              </a:lnSpc>
              <a:spcBef>
                <a:spcPts val="0"/>
              </a:spcBef>
              <a:defRPr sz="14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4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4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4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2" descr="\\.psf\Home\Desktop\IEEE-SA PowerPoint updated\IEEE_SA_Bar_Graphic_Logotype_RGB\TEST_IEEE_SA_Bar_Graphic_long_lgtp_rgb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3863"/>
            <a:ext cx="914400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wer and Energy Cov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52450" y="1250156"/>
            <a:ext cx="8039100" cy="400050"/>
          </a:xfrm>
        </p:spPr>
        <p:txBody>
          <a:bodyPr anchor="t" anchorCtr="0"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52450" y="907256"/>
            <a:ext cx="8039100" cy="40005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52450" y="2260998"/>
            <a:ext cx="4019550" cy="621506"/>
          </a:xfrm>
        </p:spPr>
        <p:txBody>
          <a:bodyPr anchor="ctr" anchorCtr="0"/>
          <a:lstStyle>
            <a:lvl1pPr>
              <a:lnSpc>
                <a:spcPct val="150000"/>
              </a:lnSpc>
              <a:spcBef>
                <a:spcPts val="0"/>
              </a:spcBef>
              <a:defRPr sz="14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4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4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4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2" descr="\\.psf\Home\Desktop\IEEE-SA PowerPoint updated\IEEE_SA_Bar_Graphic_Logotype_RGB\TEST_IEEE_SA_Bar_Graphic_long_lgtp_rgb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3863"/>
            <a:ext cx="914400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blishing Cov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52450" y="1250156"/>
            <a:ext cx="8039100" cy="400050"/>
          </a:xfrm>
        </p:spPr>
        <p:txBody>
          <a:bodyPr anchor="t" anchorCtr="0"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52450" y="907256"/>
            <a:ext cx="8039100" cy="40005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534026" y="2671765"/>
            <a:ext cx="3448051" cy="621506"/>
          </a:xfrm>
        </p:spPr>
        <p:txBody>
          <a:bodyPr anchor="ctr" anchorCtr="0"/>
          <a:lstStyle>
            <a:lvl1pPr>
              <a:lnSpc>
                <a:spcPct val="150000"/>
              </a:lnSpc>
              <a:spcBef>
                <a:spcPts val="0"/>
              </a:spcBef>
              <a:defRPr sz="14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4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4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4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2" descr="\\.psf\Home\Desktop\IEEE-SA PowerPoint updated\IEEE_SA_Bar_Graphic_Logotype_RGB\TEST_IEEE_SA_Bar_Graphic_long_lgtp_rgb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3863"/>
            <a:ext cx="914400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rtual 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52450" y="1250156"/>
            <a:ext cx="8039100" cy="400050"/>
          </a:xfrm>
        </p:spPr>
        <p:txBody>
          <a:bodyPr anchor="t" anchorCtr="0"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52450" y="907256"/>
            <a:ext cx="8039100" cy="40005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52450" y="3115676"/>
            <a:ext cx="4019550" cy="621506"/>
          </a:xfrm>
        </p:spPr>
        <p:txBody>
          <a:bodyPr anchor="ctr" anchorCtr="0"/>
          <a:lstStyle>
            <a:lvl1pPr>
              <a:lnSpc>
                <a:spcPct val="150000"/>
              </a:lnSpc>
              <a:spcBef>
                <a:spcPts val="0"/>
              </a:spcBef>
              <a:defRPr sz="14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4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4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4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2" descr="\\.psf\Home\Desktop\IEEE-SA PowerPoint updated\IEEE_SA_Bar_Graphic_Logotype_RGB\TEST_IEEE_SA_Bar_Graphic_long_lgtp_rgb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3863"/>
            <a:ext cx="914400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lthcare Cov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52450" y="1250156"/>
            <a:ext cx="8039100" cy="400050"/>
          </a:xfrm>
        </p:spPr>
        <p:txBody>
          <a:bodyPr anchor="t" anchorCtr="0"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52450" y="907256"/>
            <a:ext cx="8039100" cy="40005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52450" y="3511154"/>
            <a:ext cx="4019550" cy="621506"/>
          </a:xfrm>
        </p:spPr>
        <p:txBody>
          <a:bodyPr anchor="ctr" anchorCtr="0"/>
          <a:lstStyle>
            <a:lvl1pPr>
              <a:lnSpc>
                <a:spcPct val="150000"/>
              </a:lnSpc>
              <a:spcBef>
                <a:spcPts val="0"/>
              </a:spcBef>
              <a:defRPr sz="14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4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4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4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2" descr="\\.psf\Home\Desktop\IEEE-SA PowerPoint updated\IEEE_SA_Bar_Graphic_Logotype_RGB\TEST_IEEE_SA_Bar_Graphic_long_lgtp_rgb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3863"/>
            <a:ext cx="914400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arning Community 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52450" y="1250156"/>
            <a:ext cx="8039100" cy="400050"/>
          </a:xfrm>
        </p:spPr>
        <p:txBody>
          <a:bodyPr anchor="t" anchorCtr="0"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52450" y="907256"/>
            <a:ext cx="8039100" cy="40005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52450" y="3511154"/>
            <a:ext cx="4019550" cy="621506"/>
          </a:xfrm>
        </p:spPr>
        <p:txBody>
          <a:bodyPr anchor="ctr" anchorCtr="0"/>
          <a:lstStyle>
            <a:lvl1pPr>
              <a:lnSpc>
                <a:spcPct val="150000"/>
              </a:lnSpc>
              <a:spcBef>
                <a:spcPts val="0"/>
              </a:spcBef>
              <a:defRPr sz="14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4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4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4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2" descr="\\.psf\Home\Desktop\IEEE-SA PowerPoint updated\IEEE_SA_Bar_Graphic_Logotype_RGB\TEST_IEEE_SA_Bar_Graphic_long_lgtp_rgb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3863"/>
            <a:ext cx="914400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114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Un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/>
              <a:t>Powerpoint</a:t>
            </a:r>
            <a:r>
              <a:rPr lang="en-US" dirty="0"/>
              <a:t> Title would go here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C3BDF-57CD-4DF0-939A-D0CDD094B824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52450" y="1200150"/>
            <a:ext cx="3886200" cy="3430588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231775" indent="-234950">
              <a:spcBef>
                <a:spcPts val="1000"/>
              </a:spcBef>
              <a:buClr>
                <a:schemeClr val="accent1"/>
              </a:buClr>
              <a:buFont typeface="Wingdings 2" pitchFamily="18" charset="2"/>
              <a:buChar char="¾"/>
              <a:defRPr/>
            </a:lvl2pPr>
            <a:lvl3pPr marL="457200" indent="-228600">
              <a:buFont typeface="Verdana" pitchFamily="34" charset="0"/>
              <a:buChar char="–"/>
              <a:defRPr sz="1400"/>
            </a:lvl3pPr>
            <a:lvl4pPr marL="630238" indent="-173038">
              <a:buFont typeface="Verdana" pitchFamily="34" charset="0"/>
              <a:buChar char="•"/>
              <a:defRPr sz="1200"/>
            </a:lvl4pPr>
            <a:lvl5pPr marL="741363" indent="-111125">
              <a:buFont typeface="Arial" pitchFamily="34" charset="0"/>
              <a:buChar char="-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4705350" y="1200150"/>
            <a:ext cx="3886200" cy="3430588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231775" indent="-234950">
              <a:spcBef>
                <a:spcPts val="1000"/>
              </a:spcBef>
              <a:buClr>
                <a:schemeClr val="accent1"/>
              </a:buClr>
              <a:buFont typeface="Wingdings 2" pitchFamily="18" charset="2"/>
              <a:buChar char="¾"/>
              <a:defRPr/>
            </a:lvl2pPr>
            <a:lvl3pPr marL="457200" indent="-228600">
              <a:buFont typeface="Verdana" pitchFamily="34" charset="0"/>
              <a:buChar char="–"/>
              <a:defRPr sz="1400"/>
            </a:lvl3pPr>
            <a:lvl4pPr marL="630238" indent="-173038">
              <a:buFont typeface="Verdana" pitchFamily="34" charset="0"/>
              <a:buChar char="•"/>
              <a:defRPr sz="1200"/>
            </a:lvl4pPr>
            <a:lvl5pPr marL="741363" indent="-111125">
              <a:buFont typeface="Arial" pitchFamily="34" charset="0"/>
              <a:buChar char="-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/>
              <a:t>Powerpoint</a:t>
            </a:r>
            <a:r>
              <a:rPr lang="en-US" dirty="0"/>
              <a:t> Title would go here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C3BDF-57CD-4DF0-939A-D0CDD094B824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52450" y="1200150"/>
            <a:ext cx="3886200" cy="3430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4705350" y="1200150"/>
            <a:ext cx="3886200" cy="3430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Powerpoint Title would go here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BBFFD-5DB9-4833-91C0-BF3ECA505346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Powerpoint Title would go here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55905-EE7D-4673-B5F4-2BF5096DB967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Un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  <a:lvl2pPr marL="231775" indent="-234950">
              <a:spcBef>
                <a:spcPts val="1000"/>
              </a:spcBef>
              <a:buClr>
                <a:schemeClr val="accent2"/>
              </a:buClr>
              <a:buFont typeface="Wingdings 2" pitchFamily="18" charset="2"/>
              <a:buChar char="¾"/>
              <a:defRPr/>
            </a:lvl2pPr>
            <a:lvl3pPr marL="457200" indent="-228600">
              <a:buFont typeface="Verdana" pitchFamily="34" charset="0"/>
              <a:buChar char="–"/>
              <a:defRPr sz="1400"/>
            </a:lvl3pPr>
            <a:lvl4pPr marL="630238" indent="-173038">
              <a:buFont typeface="Verdana" pitchFamily="34" charset="0"/>
              <a:buChar char="•"/>
              <a:defRPr sz="1200"/>
            </a:lvl4pPr>
            <a:lvl5pPr marL="741363" indent="-111125">
              <a:buFont typeface="Arial" pitchFamily="34" charset="0"/>
              <a:buChar char="-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Powerpoint Title would go here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C1F96-5ED1-41A0-BC5E-E0FC0B2B84E1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016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450" y="1200150"/>
            <a:ext cx="8039100" cy="3430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PowerPoint Title would go here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D9BA1A-DCA0-4F42-B822-C546F63BDAC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390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Un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/>
              <a:t>Powerpoint</a:t>
            </a:r>
            <a:r>
              <a:rPr lang="en-US" dirty="0"/>
              <a:t> Title would go here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C3BDF-57CD-4DF0-939A-D0CDD094B824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52450" y="1200150"/>
            <a:ext cx="3886200" cy="3430588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231775" indent="-234950">
              <a:spcBef>
                <a:spcPts val="1000"/>
              </a:spcBef>
              <a:buClr>
                <a:schemeClr val="accent2"/>
              </a:buClr>
              <a:buFont typeface="Wingdings 2" pitchFamily="18" charset="2"/>
              <a:buChar char="¾"/>
              <a:defRPr/>
            </a:lvl2pPr>
            <a:lvl3pPr marL="457200" indent="-228600">
              <a:buFont typeface="Verdana" pitchFamily="34" charset="0"/>
              <a:buChar char="–"/>
              <a:defRPr sz="1400"/>
            </a:lvl3pPr>
            <a:lvl4pPr marL="630238" indent="-173038">
              <a:buFont typeface="Verdana" pitchFamily="34" charset="0"/>
              <a:buChar char="•"/>
              <a:defRPr sz="1200"/>
            </a:lvl4pPr>
            <a:lvl5pPr marL="741363" indent="-111125">
              <a:buFont typeface="Arial" pitchFamily="34" charset="0"/>
              <a:buChar char="-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4705350" y="1200150"/>
            <a:ext cx="3886200" cy="3430588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231775" indent="-234950">
              <a:spcBef>
                <a:spcPts val="1000"/>
              </a:spcBef>
              <a:buClr>
                <a:schemeClr val="accent2"/>
              </a:buClr>
              <a:buFont typeface="Wingdings 2" pitchFamily="18" charset="2"/>
              <a:buChar char="¾"/>
              <a:defRPr/>
            </a:lvl2pPr>
            <a:lvl3pPr marL="457200" indent="-228600">
              <a:buFont typeface="Verdana" pitchFamily="34" charset="0"/>
              <a:buChar char="–"/>
              <a:defRPr sz="1400"/>
            </a:lvl3pPr>
            <a:lvl4pPr marL="630238" indent="-173038">
              <a:buFont typeface="Verdana" pitchFamily="34" charset="0"/>
              <a:buChar char="•"/>
              <a:defRPr sz="1200"/>
            </a:lvl4pPr>
            <a:lvl5pPr marL="741363" indent="-111125">
              <a:buFont typeface="Arial" pitchFamily="34" charset="0"/>
              <a:buChar char="-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82643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52450" y="181654"/>
            <a:ext cx="8039100" cy="64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2450" y="1200150"/>
            <a:ext cx="8039100" cy="343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86600" y="5020056"/>
            <a:ext cx="1066800" cy="13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650" b="1">
                <a:solidFill>
                  <a:schemeClr val="tx1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2450" y="5020056"/>
            <a:ext cx="4800600" cy="13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650" b="1" smtClean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/>
              <a:t>PowerPoint Title would go here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8203" y="5020056"/>
            <a:ext cx="438151" cy="13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650" b="1" smtClean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41D9BA1A-DCA0-4F42-B822-C546F63BDAC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2" descr="\\.psf\Home\Desktop\IEEE-SA PowerPoint updated\IEEE_SA_Bar_Graphic_Logotype_RGB\TEST_IEEE_SA_Bar_Graphic_long_lgtp_rgb.pn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0368"/>
            <a:ext cx="914400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778" r:id="rId2"/>
    <p:sldLayoutId id="2147483828" r:id="rId3"/>
    <p:sldLayoutId id="2147483780" r:id="rId4"/>
    <p:sldLayoutId id="2147483782" r:id="rId5"/>
    <p:sldLayoutId id="2147483783" r:id="rId6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+mj-lt"/>
          <a:ea typeface="+mj-ea"/>
          <a:cs typeface="ＭＳ Ｐゴシック" pitchFamily="-11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9pPr>
    </p:titleStyle>
    <p:bodyStyle>
      <a:lvl1pPr marL="228600" indent="-228600" algn="l" rtl="0" eaLnBrk="1" fontAlgn="base" hangingPunct="1">
        <a:spcBef>
          <a:spcPts val="1000"/>
        </a:spcBef>
        <a:spcAft>
          <a:spcPct val="0"/>
        </a:spcAft>
        <a:buClr>
          <a:schemeClr val="accent1"/>
        </a:buClr>
        <a:buSzPct val="100000"/>
        <a:buFont typeface="Wingdings 2" pitchFamily="18" charset="2"/>
        <a:buChar char=""/>
        <a:defRPr sz="14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1pPr>
      <a:lvl2pPr marL="457200" indent="-228600" algn="l" rtl="0" eaLnBrk="1" fontAlgn="base" hangingPunct="1">
        <a:spcBef>
          <a:spcPts val="4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2pPr>
      <a:lvl3pPr marL="630238" indent="-173038" algn="l" rtl="0" eaLnBrk="1" fontAlgn="base" hangingPunct="1">
        <a:spcBef>
          <a:spcPts val="4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3pPr>
      <a:lvl4pPr marL="741363" indent="-111125" algn="l" rtl="0" eaLnBrk="1" fontAlgn="base" hangingPunct="1">
        <a:spcBef>
          <a:spcPts val="400"/>
        </a:spcBef>
        <a:spcAft>
          <a:spcPct val="0"/>
        </a:spcAft>
        <a:buFont typeface="Arial" pitchFamily="34" charset="0"/>
        <a:buChar char="-"/>
        <a:defRPr sz="10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4pPr>
      <a:lvl5pPr marL="858838" indent="-117475" algn="l" rtl="0" eaLnBrk="1" fontAlgn="base" hangingPunct="1">
        <a:spcBef>
          <a:spcPts val="400"/>
        </a:spcBef>
        <a:spcAft>
          <a:spcPct val="0"/>
        </a:spcAft>
        <a:buFont typeface="Arial" pitchFamily="34" charset="0"/>
        <a:buChar char="•"/>
        <a:defRPr sz="10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52450" y="181654"/>
            <a:ext cx="8039100" cy="64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2450" y="1200150"/>
            <a:ext cx="8039100" cy="343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86600" y="5020056"/>
            <a:ext cx="1066800" cy="13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650" b="1">
                <a:solidFill>
                  <a:schemeClr val="tx1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2450" y="5020056"/>
            <a:ext cx="4800600" cy="13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650" b="1" smtClean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/>
              <a:t>PowerPoint Title would go here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8203" y="5020056"/>
            <a:ext cx="438151" cy="13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650" b="1" smtClean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41D9BA1A-DCA0-4F42-B822-C546F63BDAC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2" descr="\\.psf\Home\Desktop\IEEE-SA PowerPoint updated\IEEE_SA_Bar_Graphic_Logotype_RGB\TEST_IEEE_SA_Bar_Graphic_long_lgtp_rgb.pn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0368"/>
            <a:ext cx="914400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950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+mj-lt"/>
          <a:ea typeface="+mj-ea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9pPr>
    </p:titleStyle>
    <p:bodyStyle>
      <a:lvl1pPr marL="228600" indent="-228600" algn="l" rtl="0" eaLnBrk="0" fontAlgn="base" hangingPunct="0">
        <a:spcBef>
          <a:spcPts val="100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"/>
        <a:defRPr sz="14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1pPr>
      <a:lvl2pPr marL="457200" indent="-228600" algn="l" rtl="0" eaLnBrk="0" fontAlgn="base" hangingPunct="0">
        <a:spcBef>
          <a:spcPts val="4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2pPr>
      <a:lvl3pPr marL="630238" indent="-173038" algn="l" rtl="0" eaLnBrk="0" fontAlgn="base" hangingPunct="0">
        <a:spcBef>
          <a:spcPts val="4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3pPr>
      <a:lvl4pPr marL="741363" indent="-111125" algn="l" rtl="0" eaLnBrk="0" fontAlgn="base" hangingPunct="0">
        <a:spcBef>
          <a:spcPts val="400"/>
        </a:spcBef>
        <a:spcAft>
          <a:spcPct val="0"/>
        </a:spcAft>
        <a:buFont typeface="Arial" pitchFamily="34" charset="0"/>
        <a:buChar char="-"/>
        <a:defRPr sz="10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4pPr>
      <a:lvl5pPr marL="858838" indent="-117475" algn="l" rtl="0" eaLnBrk="0" fontAlgn="base" hangingPunct="0">
        <a:spcBef>
          <a:spcPts val="400"/>
        </a:spcBef>
        <a:spcAft>
          <a:spcPct val="0"/>
        </a:spcAft>
        <a:buFont typeface="Arial" pitchFamily="34" charset="0"/>
        <a:buChar char="•"/>
        <a:defRPr sz="10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52450" y="980696"/>
            <a:ext cx="8039100" cy="362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2450" y="1471612"/>
            <a:ext cx="8039100" cy="298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86600" y="4972050"/>
            <a:ext cx="10668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800" b="1">
                <a:solidFill>
                  <a:schemeClr val="tx1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4972050"/>
            <a:ext cx="48006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800" b="1" smtClean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/>
              <a:t>PowerPoint Title would go here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8203" y="4972050"/>
            <a:ext cx="438151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800" b="1" smtClean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41D9BA1A-DCA0-4F42-B822-C546F63BDACE}" type="slidenum">
              <a:rPr lang="en-US" smtClean="0"/>
              <a:pPr>
                <a:defRPr/>
              </a:pPr>
              <a:t>‹#›</a:t>
            </a:fld>
            <a:endParaRPr lang="en-US" sz="1400"/>
          </a:p>
        </p:txBody>
      </p:sp>
      <p:pic>
        <p:nvPicPr>
          <p:cNvPr id="8" name="Picture 2" descr="\\.psf\Home\Desktop\IEEE-SA PowerPoint updated\IEEE_SA_Bar_Graphic_Logotype_RGB\TEST_IEEE_SA_Bar_Graphic_long_lgtp_rgb.pn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3863"/>
            <a:ext cx="914400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26" r:id="rId2"/>
    <p:sldLayoutId id="2147483827" r:id="rId3"/>
    <p:sldLayoutId id="2147483819" r:id="rId4"/>
    <p:sldLayoutId id="2147483820" r:id="rId5"/>
    <p:sldLayoutId id="2147483818" r:id="rId6"/>
    <p:sldLayoutId id="2147483841" r:id="rId7"/>
    <p:sldLayoutId id="2147483821" r:id="rId8"/>
    <p:sldLayoutId id="2147483822" r:id="rId9"/>
    <p:sldLayoutId id="2147483823" r:id="rId10"/>
    <p:sldLayoutId id="2147483824" r:id="rId11"/>
    <p:sldLayoutId id="2147483840" r:id="rId12"/>
    <p:sldLayoutId id="2147483849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+mj-lt"/>
          <a:ea typeface="+mj-ea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9pPr>
    </p:titleStyle>
    <p:bodyStyle>
      <a:lvl1pPr marL="0" indent="0" algn="l" rtl="0" eaLnBrk="0" fontAlgn="base" hangingPunct="0">
        <a:lnSpc>
          <a:spcPct val="150000"/>
        </a:lnSpc>
        <a:spcBef>
          <a:spcPts val="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1pPr>
      <a:lvl2pPr marL="742950" indent="-285750" algn="l" rtl="0" eaLnBrk="0" fontAlgn="base" hangingPunct="0">
        <a:lnSpc>
          <a:spcPct val="150000"/>
        </a:lnSpc>
        <a:spcBef>
          <a:spcPts val="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2pPr>
      <a:lvl3pPr marL="1143000" indent="-228600" algn="l" rtl="0" eaLnBrk="0" fontAlgn="base" hangingPunct="0">
        <a:lnSpc>
          <a:spcPct val="150000"/>
        </a:lnSpc>
        <a:spcBef>
          <a:spcPts val="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3pPr>
      <a:lvl4pPr marL="1600200" indent="-171450" algn="l" rtl="0" eaLnBrk="0" fontAlgn="base" hangingPunct="0">
        <a:lnSpc>
          <a:spcPct val="150000"/>
        </a:lnSpc>
        <a:spcBef>
          <a:spcPts val="0"/>
        </a:spcBef>
        <a:spcAft>
          <a:spcPct val="0"/>
        </a:spcAft>
        <a:buFont typeface="Arial" pitchFamily="34" charset="0"/>
        <a:buChar char="-"/>
        <a:defRPr sz="12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4pPr>
      <a:lvl5pPr marL="2057400" indent="-171450" algn="l" rtl="0" eaLnBrk="0" fontAlgn="base" hangingPunct="0">
        <a:lnSpc>
          <a:spcPct val="150000"/>
        </a:lnSpc>
        <a:spcBef>
          <a:spcPts val="0"/>
        </a:spcBef>
        <a:spcAft>
          <a:spcPct val="0"/>
        </a:spcAft>
        <a:buFont typeface="Arial" pitchFamily="34" charset="0"/>
        <a:buChar char="•"/>
        <a:defRPr sz="12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450" y="181655"/>
            <a:ext cx="8473786" cy="349098"/>
          </a:xfrm>
        </p:spPr>
        <p:txBody>
          <a:bodyPr/>
          <a:lstStyle/>
          <a:p>
            <a:r>
              <a:rPr lang="en-US" dirty="0"/>
              <a:t>IEEE 802.1 Time-Sensitive Networking (TSN) </a:t>
            </a:r>
          </a:p>
        </p:txBody>
      </p:sp>
      <p:sp>
        <p:nvSpPr>
          <p:cNvPr id="32" name="Rectangle: Rounded Corners 31"/>
          <p:cNvSpPr/>
          <p:nvPr/>
        </p:nvSpPr>
        <p:spPr bwMode="auto">
          <a:xfrm>
            <a:off x="2846837" y="756619"/>
            <a:ext cx="3291987" cy="2789264"/>
          </a:xfrm>
          <a:prstGeom prst="roundRect">
            <a:avLst>
              <a:gd name="adj" fmla="val 8704"/>
            </a:avLst>
          </a:prstGeom>
          <a:solidFill>
            <a:srgbClr val="EBF2D9"/>
          </a:solidFill>
          <a:ln w="12700" cap="flat" cmpd="sng" algn="ctr">
            <a:solidFill>
              <a:srgbClr val="58585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58585A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</a:rPr>
              <a:t>TSN Components</a:t>
            </a:r>
            <a:b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58585A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</a:rPr>
            </a:b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58585A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</a:rPr>
              <a:t>Common Standards</a:t>
            </a:r>
          </a:p>
        </p:txBody>
      </p:sp>
      <p:sp>
        <p:nvSpPr>
          <p:cNvPr id="33" name="Oval 32"/>
          <p:cNvSpPr/>
          <p:nvPr/>
        </p:nvSpPr>
        <p:spPr bwMode="auto">
          <a:xfrm>
            <a:off x="2915178" y="2447878"/>
            <a:ext cx="1567835" cy="528231"/>
          </a:xfrm>
          <a:prstGeom prst="ellipse">
            <a:avLst/>
          </a:prstGeom>
          <a:solidFill>
            <a:srgbClr val="BED682"/>
          </a:solidFill>
          <a:ln w="12700" cap="flat" cmpd="sng" algn="ctr">
            <a:solidFill>
              <a:srgbClr val="58585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8585A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</a:rPr>
              <a:t>Latency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58585A">
                  <a:lumMod val="75000"/>
                </a:srgbClr>
              </a:solidFill>
              <a:effectLst/>
              <a:uLnTx/>
              <a:uFillTx/>
              <a:latin typeface="Arial" charset="0"/>
              <a:ea typeface="+mn-ea"/>
            </a:endParaRPr>
          </a:p>
        </p:txBody>
      </p:sp>
      <p:sp>
        <p:nvSpPr>
          <p:cNvPr id="34" name="Callout: Bent Line with Accent Bar 33"/>
          <p:cNvSpPr/>
          <p:nvPr/>
        </p:nvSpPr>
        <p:spPr bwMode="auto">
          <a:xfrm flipH="1">
            <a:off x="-1" y="2939851"/>
            <a:ext cx="2739757" cy="1103917"/>
          </a:xfrm>
          <a:prstGeom prst="accentCallout2">
            <a:avLst>
              <a:gd name="adj1" fmla="val 31719"/>
              <a:gd name="adj2" fmla="val 74"/>
              <a:gd name="adj3" fmla="val 31296"/>
              <a:gd name="adj4" fmla="val -17075"/>
              <a:gd name="adj5" fmla="val 2586"/>
              <a:gd name="adj6" fmla="val -23967"/>
            </a:avLst>
          </a:prstGeom>
          <a:solidFill>
            <a:srgbClr val="FFFFFF"/>
          </a:solidFill>
          <a:ln w="28575" cap="flat" cmpd="sng" algn="ctr">
            <a:solidFill>
              <a:srgbClr val="00285F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285F"/>
                </a:solidFill>
                <a:effectLst/>
                <a:uLnTx/>
                <a:uFillTx/>
                <a:latin typeface="Arial" charset="0"/>
                <a:ea typeface="+mn-ea"/>
              </a:rPr>
              <a:t>Bounded low latency: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85F"/>
                </a:solidFill>
                <a:effectLst/>
                <a:uLnTx/>
                <a:uFillTx/>
                <a:latin typeface="Arial" charset="0"/>
                <a:ea typeface="+mn-ea"/>
              </a:rPr>
              <a:t> </a:t>
            </a:r>
            <a:b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285F"/>
                </a:solidFill>
                <a:effectLst/>
                <a:uLnTx/>
                <a:uFillTx/>
                <a:latin typeface="Arial" charset="0"/>
                <a:ea typeface="+mn-ea"/>
              </a:rPr>
            </a:b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00285F"/>
                </a:solidFill>
                <a:effectLst/>
                <a:uLnTx/>
                <a:uFillTx/>
                <a:latin typeface="Arial" charset="0"/>
                <a:ea typeface="+mn-ea"/>
              </a:rPr>
              <a:t>Credit Based Shaper (802.1Qav) </a:t>
            </a:r>
            <a:b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00285F"/>
                </a:solidFill>
                <a:effectLst/>
                <a:uLnTx/>
                <a:uFillTx/>
                <a:latin typeface="Arial" charset="0"/>
                <a:ea typeface="+mn-ea"/>
              </a:rPr>
            </a:b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00285F"/>
                </a:solidFill>
                <a:effectLst/>
                <a:uLnTx/>
                <a:uFillTx/>
                <a:latin typeface="Arial" charset="0"/>
                <a:ea typeface="+mn-ea"/>
              </a:rPr>
              <a:t>Frame preemption (802.3br &amp; 802.1Qbu)</a:t>
            </a:r>
            <a:b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00285F"/>
                </a:solidFill>
                <a:effectLst/>
                <a:uLnTx/>
                <a:uFillTx/>
                <a:latin typeface="Arial" charset="0"/>
                <a:ea typeface="+mn-ea"/>
              </a:rPr>
            </a:b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00285F"/>
                </a:solidFill>
                <a:effectLst/>
                <a:uLnTx/>
                <a:uFillTx/>
                <a:latin typeface="Arial" charset="0"/>
                <a:ea typeface="+mn-ea"/>
              </a:rPr>
              <a:t>Scheduled Traffic (802.1Qbv) </a:t>
            </a:r>
            <a:b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00285F"/>
                </a:solidFill>
                <a:effectLst/>
                <a:uLnTx/>
                <a:uFillTx/>
                <a:latin typeface="Arial" charset="0"/>
                <a:ea typeface="+mn-ea"/>
              </a:rPr>
            </a:b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00285F"/>
                </a:solidFill>
                <a:effectLst/>
                <a:uLnTx/>
                <a:uFillTx/>
                <a:latin typeface="Arial" charset="0"/>
                <a:ea typeface="+mn-ea"/>
              </a:rPr>
              <a:t>Cyclic Queuing and Forwarding (802.1Qch) Asynchronous Traffic Shaping (P802.1Qcr)</a:t>
            </a:r>
          </a:p>
        </p:txBody>
      </p:sp>
      <p:sp>
        <p:nvSpPr>
          <p:cNvPr id="35" name="Oval 34"/>
          <p:cNvSpPr/>
          <p:nvPr/>
        </p:nvSpPr>
        <p:spPr bwMode="auto">
          <a:xfrm>
            <a:off x="4223435" y="2014440"/>
            <a:ext cx="1784519" cy="528231"/>
          </a:xfrm>
          <a:prstGeom prst="ellipse">
            <a:avLst/>
          </a:prstGeom>
          <a:solidFill>
            <a:srgbClr val="BED682"/>
          </a:solidFill>
          <a:ln w="12700" cap="flat" cmpd="sng" algn="ctr">
            <a:solidFill>
              <a:srgbClr val="58585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8585A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</a:rPr>
              <a:t>Reliability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58585A">
                  <a:lumMod val="75000"/>
                </a:srgbClr>
              </a:solidFill>
              <a:effectLst/>
              <a:uLnTx/>
              <a:uFillTx/>
              <a:latin typeface="Arial" charset="0"/>
              <a:ea typeface="+mn-ea"/>
            </a:endParaRPr>
          </a:p>
        </p:txBody>
      </p:sp>
      <p:sp>
        <p:nvSpPr>
          <p:cNvPr id="36" name="Callout: Bent Line with Accent Bar 35"/>
          <p:cNvSpPr/>
          <p:nvPr/>
        </p:nvSpPr>
        <p:spPr bwMode="auto">
          <a:xfrm>
            <a:off x="6234874" y="1341313"/>
            <a:ext cx="2925141" cy="992018"/>
          </a:xfrm>
          <a:prstGeom prst="accentCallout2">
            <a:avLst>
              <a:gd name="adj1" fmla="val 37780"/>
              <a:gd name="adj2" fmla="val 161"/>
              <a:gd name="adj3" fmla="val 38155"/>
              <a:gd name="adj4" fmla="val -16667"/>
              <a:gd name="adj5" fmla="val 69576"/>
              <a:gd name="adj6" fmla="val -25150"/>
            </a:avLst>
          </a:prstGeom>
          <a:solidFill>
            <a:srgbClr val="FFFFFF"/>
          </a:solidFill>
          <a:ln w="28575" cap="flat" cmpd="sng" algn="ctr">
            <a:solidFill>
              <a:srgbClr val="00285F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285F"/>
                </a:solidFill>
                <a:effectLst/>
                <a:uLnTx/>
                <a:uFillTx/>
                <a:latin typeface="Arial" charset="0"/>
                <a:ea typeface="+mn-ea"/>
              </a:rPr>
              <a:t>Ultra reliability:</a:t>
            </a:r>
            <a:b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85F"/>
                </a:solidFill>
                <a:effectLst/>
                <a:uLnTx/>
                <a:uFillTx/>
                <a:latin typeface="Arial" charset="0"/>
                <a:ea typeface="+mn-ea"/>
              </a:rPr>
            </a:b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00285F"/>
                </a:solidFill>
                <a:effectLst/>
                <a:uLnTx/>
                <a:uFillTx/>
                <a:latin typeface="Arial" charset="0"/>
                <a:ea typeface="+mn-ea"/>
              </a:rPr>
              <a:t>Frame Replication and Elimination (P802.1CB)</a:t>
            </a:r>
            <a:b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00285F"/>
                </a:solidFill>
                <a:effectLst/>
                <a:uLnTx/>
                <a:uFillTx/>
                <a:latin typeface="Arial" charset="0"/>
                <a:ea typeface="+mn-ea"/>
              </a:rPr>
            </a:b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00285F"/>
                </a:solidFill>
                <a:effectLst/>
                <a:uLnTx/>
                <a:uFillTx/>
                <a:latin typeface="Arial" charset="0"/>
                <a:ea typeface="+mn-ea"/>
              </a:rPr>
              <a:t>Path Control and Reservation (802.1Qca)</a:t>
            </a:r>
            <a:b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00285F"/>
                </a:solidFill>
                <a:effectLst/>
                <a:uLnTx/>
                <a:uFillTx/>
                <a:latin typeface="Arial" charset="0"/>
                <a:ea typeface="+mn-ea"/>
              </a:rPr>
            </a:b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00285F"/>
                </a:solidFill>
                <a:effectLst/>
                <a:uLnTx/>
                <a:uFillTx/>
                <a:latin typeface="Arial" charset="0"/>
                <a:ea typeface="+mn-ea"/>
              </a:rPr>
              <a:t>Per-Stream Filtering and Policing (802.1Qci)</a:t>
            </a:r>
            <a:b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00285F"/>
                </a:solidFill>
                <a:effectLst/>
                <a:uLnTx/>
                <a:uFillTx/>
                <a:latin typeface="Arial" charset="0"/>
                <a:ea typeface="+mn-ea"/>
              </a:rPr>
            </a:b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00285F"/>
                </a:solidFill>
                <a:effectLst/>
                <a:uLnTx/>
                <a:uFillTx/>
                <a:latin typeface="Arial" charset="0"/>
                <a:ea typeface="+mn-ea"/>
              </a:rPr>
              <a:t>Reliability for time sync (P802.1AS-Rev)</a:t>
            </a:r>
          </a:p>
        </p:txBody>
      </p:sp>
      <p:sp>
        <p:nvSpPr>
          <p:cNvPr id="37" name="Oval 36"/>
          <p:cNvSpPr/>
          <p:nvPr/>
        </p:nvSpPr>
        <p:spPr bwMode="auto">
          <a:xfrm>
            <a:off x="2915178" y="1536604"/>
            <a:ext cx="1810512" cy="528231"/>
          </a:xfrm>
          <a:prstGeom prst="ellipse">
            <a:avLst/>
          </a:prstGeom>
          <a:solidFill>
            <a:srgbClr val="BED682"/>
          </a:solidFill>
          <a:ln w="12700" cap="flat" cmpd="sng" algn="ctr">
            <a:solidFill>
              <a:srgbClr val="58585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8585A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</a:rPr>
              <a:t>Synchronization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58585A">
                  <a:lumMod val="75000"/>
                </a:srgbClr>
              </a:solidFill>
              <a:effectLst/>
              <a:uLnTx/>
              <a:uFillTx/>
              <a:latin typeface="Arial" charset="0"/>
              <a:ea typeface="+mn-ea"/>
            </a:endParaRPr>
          </a:p>
        </p:txBody>
      </p:sp>
      <p:sp>
        <p:nvSpPr>
          <p:cNvPr id="38" name="Callout: Bent Line with Accent Bar 37"/>
          <p:cNvSpPr/>
          <p:nvPr/>
        </p:nvSpPr>
        <p:spPr bwMode="auto">
          <a:xfrm flipH="1">
            <a:off x="256938" y="1186372"/>
            <a:ext cx="2482817" cy="637324"/>
          </a:xfrm>
          <a:prstGeom prst="accentCallout2">
            <a:avLst>
              <a:gd name="adj1" fmla="val 36684"/>
              <a:gd name="adj2" fmla="val -23"/>
              <a:gd name="adj3" fmla="val 36684"/>
              <a:gd name="adj4" fmla="val -16667"/>
              <a:gd name="adj5" fmla="val 62886"/>
              <a:gd name="adj6" fmla="val -21554"/>
            </a:avLst>
          </a:prstGeom>
          <a:solidFill>
            <a:srgbClr val="FFFFFF"/>
          </a:solidFill>
          <a:ln w="28575" cap="flat" cmpd="sng" algn="ctr">
            <a:solidFill>
              <a:srgbClr val="00285F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285F"/>
                </a:solidFill>
                <a:effectLst/>
                <a:uLnTx/>
                <a:uFillTx/>
                <a:latin typeface="Arial" charset="0"/>
                <a:ea typeface="+mn-ea"/>
              </a:rPr>
              <a:t>Time synchronization:</a:t>
            </a:r>
            <a:b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285F"/>
                </a:solidFill>
                <a:effectLst/>
                <a:uLnTx/>
                <a:uFillTx/>
                <a:latin typeface="Arial" charset="0"/>
                <a:ea typeface="+mn-ea"/>
              </a:rPr>
            </a:b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00285F"/>
                </a:solidFill>
                <a:effectLst/>
                <a:uLnTx/>
                <a:uFillTx/>
                <a:latin typeface="Arial" charset="0"/>
                <a:ea typeface="+mn-ea"/>
              </a:rPr>
              <a:t>Timing and Synchronization (802.1AS) includes a profile of IEEE 1588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2739755" y="3751189"/>
            <a:ext cx="3564088" cy="338554"/>
            <a:chOff x="3812185" y="5372344"/>
            <a:chExt cx="4455109" cy="423193"/>
          </a:xfrm>
        </p:grpSpPr>
        <p:sp>
          <p:nvSpPr>
            <p:cNvPr id="41" name="TextBox 40"/>
            <p:cNvSpPr txBox="1"/>
            <p:nvPr/>
          </p:nvSpPr>
          <p:spPr>
            <a:xfrm>
              <a:off x="4603315" y="5372344"/>
              <a:ext cx="2809664" cy="4231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285F"/>
                  </a:solidFill>
                  <a:effectLst/>
                  <a:uLnTx/>
                  <a:uFillTx/>
                  <a:latin typeface="Arial" charset="0"/>
                  <a:ea typeface="+mn-ea"/>
                </a:rPr>
                <a:t>Zero congestion loss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Arial" charset="0"/>
                <a:ea typeface="+mn-ea"/>
              </a:endParaRPr>
            </a:p>
          </p:txBody>
        </p:sp>
        <p:cxnSp>
          <p:nvCxnSpPr>
            <p:cNvPr id="42" name="Straight Arrow Connector 41"/>
            <p:cNvCxnSpPr>
              <a:endCxn id="41" idx="1"/>
            </p:cNvCxnSpPr>
            <p:nvPr/>
          </p:nvCxnSpPr>
          <p:spPr bwMode="auto">
            <a:xfrm>
              <a:off x="3812185" y="5583941"/>
              <a:ext cx="791130" cy="0"/>
            </a:xfrm>
            <a:prstGeom prst="straightConnector1">
              <a:avLst/>
            </a:prstGeom>
            <a:solidFill>
              <a:srgbClr val="FFFFFF"/>
            </a:solidFill>
            <a:ln w="28575" cap="flat" cmpd="sng" algn="ctr">
              <a:solidFill>
                <a:srgbClr val="00285F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43" name="Straight Arrow Connector 42"/>
            <p:cNvCxnSpPr>
              <a:endCxn id="41" idx="3"/>
            </p:cNvCxnSpPr>
            <p:nvPr/>
          </p:nvCxnSpPr>
          <p:spPr bwMode="auto">
            <a:xfrm flipH="1">
              <a:off x="7412978" y="5583941"/>
              <a:ext cx="854316" cy="0"/>
            </a:xfrm>
            <a:prstGeom prst="straightConnector1">
              <a:avLst/>
            </a:prstGeom>
            <a:solidFill>
              <a:srgbClr val="FFFFFF"/>
            </a:solidFill>
            <a:ln w="28575" cap="flat" cmpd="sng" algn="ctr">
              <a:solidFill>
                <a:srgbClr val="00285F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p:sp>
        <p:nvSpPr>
          <p:cNvPr id="44" name="Oval 43"/>
          <p:cNvSpPr/>
          <p:nvPr/>
        </p:nvSpPr>
        <p:spPr bwMode="auto">
          <a:xfrm>
            <a:off x="4253662" y="2904679"/>
            <a:ext cx="1812315" cy="528231"/>
          </a:xfrm>
          <a:prstGeom prst="ellipse">
            <a:avLst/>
          </a:prstGeom>
          <a:solidFill>
            <a:srgbClr val="BED682"/>
          </a:solidFill>
          <a:ln w="12700" cap="flat" cmpd="sng" algn="ctr">
            <a:solidFill>
              <a:srgbClr val="58585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8585A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</a:rPr>
              <a:t>Resource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58585A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</a:rPr>
              <a:t>Mgmt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58585A">
                  <a:lumMod val="75000"/>
                </a:srgbClr>
              </a:solidFill>
              <a:effectLst/>
              <a:uLnTx/>
              <a:uFillTx/>
              <a:latin typeface="Arial" charset="0"/>
              <a:ea typeface="+mn-ea"/>
            </a:endParaRPr>
          </a:p>
        </p:txBody>
      </p:sp>
      <p:sp>
        <p:nvSpPr>
          <p:cNvPr id="45" name="Callout: Bent Line with Accent Bar 44"/>
          <p:cNvSpPr/>
          <p:nvPr/>
        </p:nvSpPr>
        <p:spPr bwMode="auto">
          <a:xfrm>
            <a:off x="6234874" y="3079301"/>
            <a:ext cx="2909127" cy="1005256"/>
          </a:xfrm>
          <a:prstGeom prst="accentCallout2">
            <a:avLst>
              <a:gd name="adj1" fmla="val 62665"/>
              <a:gd name="adj2" fmla="val 461"/>
              <a:gd name="adj3" fmla="val 62665"/>
              <a:gd name="adj4" fmla="val -12352"/>
              <a:gd name="adj5" fmla="val 32200"/>
              <a:gd name="adj6" fmla="val -20212"/>
            </a:avLst>
          </a:prstGeom>
          <a:solidFill>
            <a:srgbClr val="FFFFFF"/>
          </a:solidFill>
          <a:ln w="28575" cap="flat" cmpd="sng" algn="ctr">
            <a:solidFill>
              <a:srgbClr val="00285F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285F"/>
                </a:solidFill>
                <a:effectLst/>
                <a:uLnTx/>
                <a:uFillTx/>
                <a:latin typeface="Arial" charset="0"/>
                <a:ea typeface="+mn-ea"/>
              </a:rPr>
              <a:t>Dedicated resources &amp; API</a:t>
            </a:r>
            <a:b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285F"/>
                </a:solidFill>
                <a:effectLst/>
                <a:uLnTx/>
                <a:uFillTx/>
                <a:latin typeface="Arial" charset="0"/>
                <a:ea typeface="+mn-ea"/>
              </a:rPr>
            </a:b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00285F"/>
                </a:solidFill>
                <a:effectLst/>
                <a:uLnTx/>
                <a:uFillTx/>
                <a:latin typeface="Arial" charset="0"/>
                <a:ea typeface="+mn-ea"/>
              </a:rPr>
              <a:t>Stream Reservation Protocol (802.1Qat)</a:t>
            </a:r>
            <a:b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00285F"/>
                </a:solidFill>
                <a:effectLst/>
                <a:uLnTx/>
                <a:uFillTx/>
                <a:latin typeface="Arial" charset="0"/>
                <a:ea typeface="+mn-ea"/>
              </a:rPr>
            </a:b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00285F"/>
                </a:solidFill>
                <a:effectLst/>
                <a:uLnTx/>
                <a:uFillTx/>
                <a:latin typeface="Arial" charset="0"/>
                <a:ea typeface="+mn-ea"/>
              </a:rPr>
              <a:t>TSN configuration (P802.1Qcc)</a:t>
            </a:r>
            <a:b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00285F"/>
                </a:solidFill>
                <a:effectLst/>
                <a:uLnTx/>
                <a:uFillTx/>
                <a:latin typeface="Arial" charset="0"/>
                <a:ea typeface="+mn-ea"/>
              </a:rPr>
            </a:b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00285F"/>
                </a:solidFill>
                <a:effectLst/>
                <a:uLnTx/>
                <a:uFillTx/>
                <a:latin typeface="Arial" charset="0"/>
                <a:ea typeface="+mn-ea"/>
              </a:rPr>
              <a:t>YANG (P802.1Qcp)</a:t>
            </a:r>
            <a:b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00285F"/>
                </a:solidFill>
                <a:effectLst/>
                <a:uLnTx/>
                <a:uFillTx/>
                <a:latin typeface="Arial" charset="0"/>
                <a:ea typeface="+mn-ea"/>
              </a:rPr>
            </a:b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00285F"/>
                </a:solidFill>
                <a:effectLst/>
                <a:uLnTx/>
                <a:uFillTx/>
                <a:latin typeface="Arial" charset="0"/>
                <a:ea typeface="+mn-ea"/>
              </a:rPr>
              <a:t>Link-local Registration Protocol (P802.1CS)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0" y="4276567"/>
            <a:ext cx="9144000" cy="280486"/>
          </a:xfrm>
          <a:prstGeom prst="rect">
            <a:avLst/>
          </a:prstGeom>
          <a:solidFill>
            <a:srgbClr val="00285F"/>
          </a:solidFill>
          <a:ln w="28575" cap="flat" cmpd="sng" algn="ctr">
            <a:solidFill>
              <a:srgbClr val="00285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500" b="1" dirty="0">
                <a:solidFill>
                  <a:srgbClr val="FFFFFF"/>
                </a:solidFill>
                <a:latin typeface="Arial" charset="0"/>
                <a:ea typeface="+mn-ea"/>
              </a:rPr>
              <a:t>Guaranteed data transport with bounded low latency, low delay variation, and extremely low loss 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789343" y="4529777"/>
            <a:ext cx="43706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sz="1000" dirty="0">
                <a:solidFill>
                  <a:srgbClr val="FFFFFF">
                    <a:lumMod val="50000"/>
                  </a:srgbClr>
                </a:solidFill>
                <a:latin typeface="Arial" charset="0"/>
                <a:ea typeface="+mn-ea"/>
              </a:rPr>
              <a:t>API: Application Programming Interface; YANG: a data modeling language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0" y="4526498"/>
            <a:ext cx="29290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u="sng" dirty="0">
                <a:solidFill>
                  <a:schemeClr val="accent2"/>
                </a:solidFill>
              </a:rPr>
              <a:t>http://www.ieee802.org/1/pages/tsn.html</a:t>
            </a:r>
          </a:p>
        </p:txBody>
      </p:sp>
    </p:spTree>
    <p:extLst>
      <p:ext uri="{BB962C8B-B14F-4D97-AF65-F5344CB8AC3E}">
        <p14:creationId xmlns:p14="http://schemas.microsoft.com/office/powerpoint/2010/main" val="3026798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4" grpId="0" animBg="1"/>
      <p:bldP spid="45" grpId="0" animBg="1"/>
      <p:bldP spid="49" grpId="0" animBg="1"/>
      <p:bldP spid="59" grpId="0"/>
      <p:bldP spid="60" grpId="0"/>
    </p:bldLst>
  </p:timing>
</p:sld>
</file>

<file path=ppt/theme/theme1.xml><?xml version="1.0" encoding="utf-8"?>
<a:theme xmlns:a="http://schemas.openxmlformats.org/drawingml/2006/main" name="IEEE-SA_PowerPoint_WS_Template">
  <a:themeElements>
    <a:clrScheme name="IEEE">
      <a:dk1>
        <a:srgbClr val="000000"/>
      </a:dk1>
      <a:lt1>
        <a:srgbClr val="FFFFFF"/>
      </a:lt1>
      <a:dk2>
        <a:srgbClr val="A6B4AC"/>
      </a:dk2>
      <a:lt2>
        <a:srgbClr val="6E8076"/>
      </a:lt2>
      <a:accent1>
        <a:srgbClr val="0066A1"/>
      </a:accent1>
      <a:accent2>
        <a:srgbClr val="009FDA"/>
      </a:accent2>
      <a:accent3>
        <a:srgbClr val="CC1239"/>
      </a:accent3>
      <a:accent4>
        <a:srgbClr val="FDC82F"/>
      </a:accent4>
      <a:accent5>
        <a:srgbClr val="E37222"/>
      </a:accent5>
      <a:accent6>
        <a:srgbClr val="69BE28"/>
      </a:accent6>
      <a:hlink>
        <a:srgbClr val="008542"/>
      </a:hlink>
      <a:folHlink>
        <a:srgbClr val="6B1F7C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34" charset="-128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 algn="l">
          <a:defRPr sz="1400" dirty="0" smtClean="0"/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A6B4AC"/>
        </a:lt2>
        <a:accent1>
          <a:srgbClr val="0066A1"/>
        </a:accent1>
        <a:accent2>
          <a:srgbClr val="009FDA"/>
        </a:accent2>
        <a:accent3>
          <a:srgbClr val="FFFFFF"/>
        </a:accent3>
        <a:accent4>
          <a:srgbClr val="000000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A6B4AC"/>
        </a:dk1>
        <a:lt1>
          <a:srgbClr val="FFFFFF"/>
        </a:lt1>
        <a:dk2>
          <a:srgbClr val="000000"/>
        </a:dk2>
        <a:lt2>
          <a:srgbClr val="FFFFFF"/>
        </a:lt2>
        <a:accent1>
          <a:srgbClr val="0066A1"/>
        </a:accent1>
        <a:accent2>
          <a:srgbClr val="009FDA"/>
        </a:accent2>
        <a:accent3>
          <a:srgbClr val="AAAAAA"/>
        </a:accent3>
        <a:accent4>
          <a:srgbClr val="DADADA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ark Layouts WS">
  <a:themeElements>
    <a:clrScheme name="IEEE rev">
      <a:dk1>
        <a:srgbClr val="FFFFFF"/>
      </a:dk1>
      <a:lt1>
        <a:srgbClr val="000000"/>
      </a:lt1>
      <a:dk2>
        <a:srgbClr val="6E8076"/>
      </a:dk2>
      <a:lt2>
        <a:srgbClr val="A6B4AC"/>
      </a:lt2>
      <a:accent1>
        <a:srgbClr val="0066A1"/>
      </a:accent1>
      <a:accent2>
        <a:srgbClr val="009FDA"/>
      </a:accent2>
      <a:accent3>
        <a:srgbClr val="CC1239"/>
      </a:accent3>
      <a:accent4>
        <a:srgbClr val="FDC82F"/>
      </a:accent4>
      <a:accent5>
        <a:srgbClr val="E37222"/>
      </a:accent5>
      <a:accent6>
        <a:srgbClr val="69BE28"/>
      </a:accent6>
      <a:hlink>
        <a:srgbClr val="008542"/>
      </a:hlink>
      <a:folHlink>
        <a:srgbClr val="6B1F7C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34" charset="-128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 algn="l">
          <a:defRPr sz="1400" dirty="0" smtClean="0"/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A6B4AC"/>
        </a:lt2>
        <a:accent1>
          <a:srgbClr val="0066A1"/>
        </a:accent1>
        <a:accent2>
          <a:srgbClr val="009FDA"/>
        </a:accent2>
        <a:accent3>
          <a:srgbClr val="FFFFFF"/>
        </a:accent3>
        <a:accent4>
          <a:srgbClr val="000000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A6B4AC"/>
        </a:dk1>
        <a:lt1>
          <a:srgbClr val="FFFFFF"/>
        </a:lt1>
        <a:dk2>
          <a:srgbClr val="000000"/>
        </a:dk2>
        <a:lt2>
          <a:srgbClr val="FFFFFF"/>
        </a:lt2>
        <a:accent1>
          <a:srgbClr val="0066A1"/>
        </a:accent1>
        <a:accent2>
          <a:srgbClr val="009FDA"/>
        </a:accent2>
        <a:accent3>
          <a:srgbClr val="AAAAAA"/>
        </a:accent3>
        <a:accent4>
          <a:srgbClr val="DADADA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over Slides WS">
  <a:themeElements>
    <a:clrScheme name="IEEE">
      <a:dk1>
        <a:srgbClr val="000000"/>
      </a:dk1>
      <a:lt1>
        <a:srgbClr val="FFFFFF"/>
      </a:lt1>
      <a:dk2>
        <a:srgbClr val="A6B4AC"/>
      </a:dk2>
      <a:lt2>
        <a:srgbClr val="6E8076"/>
      </a:lt2>
      <a:accent1>
        <a:srgbClr val="0066A1"/>
      </a:accent1>
      <a:accent2>
        <a:srgbClr val="009FDA"/>
      </a:accent2>
      <a:accent3>
        <a:srgbClr val="CC1239"/>
      </a:accent3>
      <a:accent4>
        <a:srgbClr val="FDC82F"/>
      </a:accent4>
      <a:accent5>
        <a:srgbClr val="E37222"/>
      </a:accent5>
      <a:accent6>
        <a:srgbClr val="69BE28"/>
      </a:accent6>
      <a:hlink>
        <a:srgbClr val="008542"/>
      </a:hlink>
      <a:folHlink>
        <a:srgbClr val="6B1F7C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34" charset="-128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 algn="l">
          <a:defRPr sz="1600" dirty="0" smtClean="0"/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A6B4AC"/>
        </a:lt2>
        <a:accent1>
          <a:srgbClr val="0066A1"/>
        </a:accent1>
        <a:accent2>
          <a:srgbClr val="009FDA"/>
        </a:accent2>
        <a:accent3>
          <a:srgbClr val="FFFFFF"/>
        </a:accent3>
        <a:accent4>
          <a:srgbClr val="000000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A6B4AC"/>
        </a:dk1>
        <a:lt1>
          <a:srgbClr val="FFFFFF"/>
        </a:lt1>
        <a:dk2>
          <a:srgbClr val="000000"/>
        </a:dk2>
        <a:lt2>
          <a:srgbClr val="FFFFFF"/>
        </a:lt2>
        <a:accent1>
          <a:srgbClr val="0066A1"/>
        </a:accent1>
        <a:accent2>
          <a:srgbClr val="009FDA"/>
        </a:accent2>
        <a:accent3>
          <a:srgbClr val="AAAAAA"/>
        </a:accent3>
        <a:accent4>
          <a:srgbClr val="DADADA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IEEE-SA_PowerPoint_Template2007_WS (3)</Template>
  <TotalTime>54</TotalTime>
  <Words>62</Words>
  <Application>Microsoft Office PowerPoint</Application>
  <PresentationFormat>On-screen Show (16:9)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ＭＳ Ｐゴシック</vt:lpstr>
      <vt:lpstr>Arial</vt:lpstr>
      <vt:lpstr>Geneva</vt:lpstr>
      <vt:lpstr>Myriad Pro</vt:lpstr>
      <vt:lpstr>Verdana</vt:lpstr>
      <vt:lpstr>Wingdings 2</vt:lpstr>
      <vt:lpstr>IEEE-SA_PowerPoint_WS_Template</vt:lpstr>
      <vt:lpstr>Dark Layouts WS</vt:lpstr>
      <vt:lpstr>Cover Slides WS</vt:lpstr>
      <vt:lpstr>IEEE 802.1 Time-Sensitive Networking (TSN) </vt:lpstr>
    </vt:vector>
  </TitlesOfParts>
  <Company>IEEE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Circuit Board Cover Page</dc:title>
  <dc:creator>Patricia Dominach</dc:creator>
  <cp:lastModifiedBy>Janos Farkas</cp:lastModifiedBy>
  <cp:revision>22</cp:revision>
  <dcterms:created xsi:type="dcterms:W3CDTF">2015-12-23T18:41:53Z</dcterms:created>
  <dcterms:modified xsi:type="dcterms:W3CDTF">2017-05-14T21:51:46Z</dcterms:modified>
</cp:coreProperties>
</file>