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279" r:id="rId2"/>
  </p:sldIdLst>
  <p:sldSz cx="12192000" cy="6858000"/>
  <p:notesSz cx="6884988" cy="10018713"/>
  <p:defaultTextStyle>
    <a:defPPr>
      <a:defRPr lang="en-GB"/>
    </a:defPPr>
    <a:lvl1pPr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386CF36-BFA9-4BB0-91B9-1B19D4CB6FFA}">
          <p14:sldIdLst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136" userDrawn="1">
          <p15:clr>
            <a:srgbClr val="A4A3A4"/>
          </p15:clr>
        </p15:guide>
        <p15:guide id="2" orient="horz" pos="4110" userDrawn="1">
          <p15:clr>
            <a:srgbClr val="A4A3A4"/>
          </p15:clr>
        </p15:guide>
        <p15:guide id="3" orient="horz" pos="151" userDrawn="1">
          <p15:clr>
            <a:srgbClr val="A4A3A4"/>
          </p15:clr>
        </p15:guide>
        <p15:guide id="4" orient="horz" pos="2449" userDrawn="1">
          <p15:clr>
            <a:srgbClr val="A4A3A4"/>
          </p15:clr>
        </p15:guide>
        <p15:guide id="5" orient="horz" pos="3566" userDrawn="1">
          <p15:clr>
            <a:srgbClr val="A4A3A4"/>
          </p15:clr>
        </p15:guide>
        <p15:guide id="6" orient="horz" pos="2545" userDrawn="1">
          <p15:clr>
            <a:srgbClr val="A4A3A4"/>
          </p15:clr>
        </p15:guide>
        <p15:guide id="7" orient="horz" pos="3845" userDrawn="1">
          <p15:clr>
            <a:srgbClr val="A4A3A4"/>
          </p15:clr>
        </p15:guide>
        <p15:guide id="8" pos="6625" userDrawn="1">
          <p15:clr>
            <a:srgbClr val="A4A3A4"/>
          </p15:clr>
        </p15:guide>
        <p15:guide id="9" pos="2588" userDrawn="1">
          <p15:clr>
            <a:srgbClr val="A4A3A4"/>
          </p15:clr>
        </p15:guide>
        <p15:guide id="10" pos="5091" userDrawn="1">
          <p15:clr>
            <a:srgbClr val="A4A3A4"/>
          </p15:clr>
        </p15:guide>
        <p15:guide id="11" pos="4969" userDrawn="1">
          <p15:clr>
            <a:srgbClr val="A4A3A4"/>
          </p15:clr>
        </p15:guide>
        <p15:guide id="12" pos="3779" userDrawn="1">
          <p15:clr>
            <a:srgbClr val="A4A3A4"/>
          </p15:clr>
        </p15:guide>
        <p15:guide id="13" pos="3901" userDrawn="1">
          <p15:clr>
            <a:srgbClr val="A4A3A4"/>
          </p15:clr>
        </p15:guide>
        <p15:guide id="14" pos="331" userDrawn="1">
          <p15:clr>
            <a:srgbClr val="A4A3A4"/>
          </p15:clr>
        </p15:guide>
        <p15:guide id="15" pos="2712" userDrawn="1">
          <p15:clr>
            <a:srgbClr val="A4A3A4"/>
          </p15:clr>
        </p15:guide>
        <p15:guide id="16" pos="3839" userDrawn="1">
          <p15:clr>
            <a:srgbClr val="A4A3A4"/>
          </p15:clr>
        </p15:guide>
        <p15:guide id="17" pos="3568" userDrawn="1">
          <p15:clr>
            <a:srgbClr val="A4A3A4"/>
          </p15:clr>
        </p15:guide>
        <p15:guide id="18" pos="4112" userDrawn="1">
          <p15:clr>
            <a:srgbClr val="A4A3A4"/>
          </p15:clr>
        </p15:guide>
        <p15:guide id="19" pos="73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5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9D4"/>
    <a:srgbClr val="9FB7D3"/>
    <a:srgbClr val="8BC5FF"/>
    <a:srgbClr val="99CCFF"/>
    <a:srgbClr val="6A8FBF"/>
    <a:srgbClr val="007B78"/>
    <a:srgbClr val="89BA17"/>
    <a:srgbClr val="FABB00"/>
    <a:srgbClr val="F08A00"/>
    <a:srgbClr val="E321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79" autoAdjust="0"/>
    <p:restoredTop sz="89299" autoAdjust="0"/>
  </p:normalViewPr>
  <p:slideViewPr>
    <p:cSldViewPr snapToGrid="0" snapToObjects="1">
      <p:cViewPr varScale="1">
        <p:scale>
          <a:sx n="65" d="100"/>
          <a:sy n="65" d="100"/>
        </p:scale>
        <p:origin x="1254" y="48"/>
      </p:cViewPr>
      <p:guideLst>
        <p:guide orient="horz" pos="1136"/>
        <p:guide orient="horz" pos="4110"/>
        <p:guide orient="horz" pos="151"/>
        <p:guide orient="horz" pos="2449"/>
        <p:guide orient="horz" pos="3566"/>
        <p:guide orient="horz" pos="2545"/>
        <p:guide orient="horz" pos="3845"/>
        <p:guide pos="6625"/>
        <p:guide pos="2588"/>
        <p:guide pos="5091"/>
        <p:guide pos="4969"/>
        <p:guide pos="3779"/>
        <p:guide pos="3901"/>
        <p:guide pos="331"/>
        <p:guide pos="2712"/>
        <p:guide pos="3839"/>
        <p:guide pos="3568"/>
        <p:guide pos="4112"/>
        <p:guide pos="73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528"/>
    </p:cViewPr>
  </p:sorterViewPr>
  <p:notesViewPr>
    <p:cSldViewPr snapToGrid="0" snapToObjects="1">
      <p:cViewPr varScale="1">
        <p:scale>
          <a:sx n="64" d="100"/>
          <a:sy n="64" d="100"/>
        </p:scale>
        <p:origin x="-3414" y="-126"/>
      </p:cViewPr>
      <p:guideLst>
        <p:guide orient="horz" pos="3155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r>
              <a:rPr lang="en-US" sz="1200"/>
              <a:t>IEEE 802.1 Time-Sensitive Networking </a:t>
            </a:r>
            <a:endParaRPr lang="en-US" sz="1200" dirty="0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900" y="0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r>
              <a:rPr lang="en-US" sz="1200"/>
              <a:t>2017-04-28 </a:t>
            </a:r>
            <a:endParaRPr lang="en-US" sz="1200" dirty="0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6038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r>
              <a:rPr lang="en-US" sz="1200"/>
              <a:t> </a:t>
            </a:r>
            <a:endParaRPr lang="en-US" sz="1200" dirty="0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900" y="9516038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fld id="{4ECEF30E-552D-42ED-82CA-C73F83CA10A8}" type="slidenum">
              <a:rPr lang="en-US" sz="1200"/>
              <a:pPr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8558323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"/>
          </p:nvPr>
        </p:nvSpPr>
        <p:spPr>
          <a:xfrm>
            <a:off x="3900488" y="0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2017-04-28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5"/>
          </p:nvPr>
        </p:nvSpPr>
        <p:spPr>
          <a:xfrm>
            <a:off x="3900488" y="9515475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2353D-F306-481A-B3D0-C36CE0BF9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IEEE 802.1 Time-Sensitive Networking </a:t>
            </a:r>
            <a:endParaRPr lang="en-US" dirty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 idx="2"/>
          </p:nvPr>
        </p:nvSpPr>
        <p:spPr>
          <a:xfrm>
            <a:off x="103188" y="750888"/>
            <a:ext cx="6678612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5475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Notes Placeholder 6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07038" cy="4508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825733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Stuttgart</a:t>
            </a:r>
            <a:r>
              <a:rPr lang="en-US" baseline="0" dirty="0"/>
              <a:t> and Berlin 802.1 meetings!</a:t>
            </a:r>
          </a:p>
          <a:p>
            <a:r>
              <a:rPr lang="en-US" baseline="0" dirty="0"/>
              <a:t>TSN will work with all 802.3 standards – highlight for automotive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2017-04-28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80D39C-2FB6-4AF4-B689-FB4F7D834D01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IEEE 802.1 Time-Sensitive Networking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019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LeftInfo"/>
          <p:cNvSpPr txBox="1">
            <a:spLocks noChangeArrowheads="1"/>
          </p:cNvSpPr>
          <p:nvPr/>
        </p:nvSpPr>
        <p:spPr bwMode="auto">
          <a:xfrm>
            <a:off x="-2019299" y="2828876"/>
            <a:ext cx="19685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Slide title</a:t>
            </a: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70 pt</a:t>
            </a: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9FB7D3"/>
                </a:solidFill>
              </a:rPr>
              <a:t>CAPITALS</a:t>
            </a: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Slide subtitle </a:t>
            </a: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minimum 30 pt</a:t>
            </a:r>
          </a:p>
          <a:p>
            <a:pPr algn="r">
              <a:spcBef>
                <a:spcPct val="0"/>
              </a:spcBef>
            </a:pPr>
            <a:endParaRPr lang="en-GB" sz="1200" dirty="0">
              <a:solidFill>
                <a:schemeClr val="bg1"/>
              </a:solidFill>
            </a:endParaRPr>
          </a:p>
        </p:txBody>
      </p:sp>
      <p:pic>
        <p:nvPicPr>
          <p:cNvPr id="6" name="Logo2011" descr="ERI_UF_rgb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28483" y="432000"/>
            <a:ext cx="1027112" cy="900113"/>
          </a:xfrm>
          <a:prstGeom prst="rect">
            <a:avLst/>
          </a:prstGeom>
          <a:noFill/>
        </p:spPr>
      </p:pic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524932" y="5137201"/>
            <a:ext cx="11140019" cy="1386001"/>
          </a:xfrm>
        </p:spPr>
        <p:txBody>
          <a:bodyPr anchor="b" anchorCtr="0"/>
          <a:lstStyle>
            <a:lvl1pPr marL="0" indent="0">
              <a:lnSpc>
                <a:spcPct val="75000"/>
              </a:lnSpc>
              <a:spcBef>
                <a:spcPts val="0"/>
              </a:spcBef>
              <a:buFont typeface="Arial" charset="0"/>
              <a:buNone/>
              <a:defRPr sz="3000" baseline="0"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524934" y="1808710"/>
            <a:ext cx="11135785" cy="2839491"/>
          </a:xfrm>
        </p:spPr>
        <p:txBody>
          <a:bodyPr anchor="ctr">
            <a:normAutofit/>
          </a:bodyPr>
          <a:lstStyle>
            <a:lvl1pPr>
              <a:lnSpc>
                <a:spcPct val="75000"/>
              </a:lnSpc>
              <a:defRPr sz="7000"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two horizontal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524934" y="4010025"/>
            <a:ext cx="11140017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524935" y="1795463"/>
            <a:ext cx="11140016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Content over two content p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>
            <a:spLocks noGrp="1"/>
          </p:cNvSpPr>
          <p:nvPr>
            <p:ph sz="quarter" idx="11" hasCustomPrompt="1"/>
          </p:nvPr>
        </p:nvSpPr>
        <p:spPr>
          <a:xfrm>
            <a:off x="6193367" y="4010025"/>
            <a:ext cx="5471584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524934" y="4010025"/>
            <a:ext cx="5473700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529167" y="1795463"/>
            <a:ext cx="11135784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two content parts over conten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524934" y="4010025"/>
            <a:ext cx="11140017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193367" y="1795463"/>
            <a:ext cx="5471584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529167" y="1795463"/>
            <a:ext cx="5469467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6193367" y="4013201"/>
            <a:ext cx="5467351" cy="20669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6193367" y="1795464"/>
            <a:ext cx="5467351" cy="20653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524934" y="1795463"/>
            <a:ext cx="5465233" cy="42846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4234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half" idx="3"/>
          </p:nvPr>
        </p:nvSpPr>
        <p:spPr>
          <a:xfrm>
            <a:off x="6197601" y="1795463"/>
            <a:ext cx="5467351" cy="42846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529168" y="4013201"/>
            <a:ext cx="5465233" cy="20669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/>
          </p:nvPr>
        </p:nvSpPr>
        <p:spPr>
          <a:xfrm>
            <a:off x="529168" y="1795464"/>
            <a:ext cx="5465233" cy="20653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67271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4"/>
          </p:nvPr>
        </p:nvSpPr>
        <p:spPr>
          <a:xfrm>
            <a:off x="6197601" y="4022726"/>
            <a:ext cx="5467351" cy="20669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529168" y="4022726"/>
            <a:ext cx="5465233" cy="20669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6197601" y="1804989"/>
            <a:ext cx="5467351" cy="20653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/>
          </p:nvPr>
        </p:nvSpPr>
        <p:spPr>
          <a:xfrm>
            <a:off x="529168" y="1804989"/>
            <a:ext cx="5465233" cy="20653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81117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3356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40375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529168" y="1800000"/>
            <a:ext cx="11135785" cy="3852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43229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6193367" y="1795464"/>
            <a:ext cx="5467351" cy="42846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524934" y="1795463"/>
            <a:ext cx="5465233" cy="42846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47264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8081434" y="1800225"/>
            <a:ext cx="3583517" cy="4724399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4305300" y="1800225"/>
            <a:ext cx="3583517" cy="4724399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524934" y="1800225"/>
            <a:ext cx="3583517" cy="4724399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524934" y="1800225"/>
            <a:ext cx="5473700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3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524934" y="1800225"/>
            <a:ext cx="5139267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5139265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835488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191251" y="1800225"/>
            <a:ext cx="5473700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739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191251" y="1800225"/>
            <a:ext cx="5473700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193367" y="239714"/>
            <a:ext cx="4324351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9091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w 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191251" y="3545841"/>
            <a:ext cx="5473700" cy="2978785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191251" y="1797525"/>
            <a:ext cx="5473700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8651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LeftInfo"/>
          <p:cNvSpPr txBox="1">
            <a:spLocks noChangeArrowheads="1"/>
          </p:cNvSpPr>
          <p:nvPr/>
        </p:nvSpPr>
        <p:spPr bwMode="auto">
          <a:xfrm>
            <a:off x="-2515809" y="438151"/>
            <a:ext cx="2352392" cy="597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Slide title </a:t>
            </a: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44 pt</a:t>
            </a: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Text and bullet level 1</a:t>
            </a: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 minimum 24 pt</a:t>
            </a: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Bullets level 2-5</a:t>
            </a: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minimum 20 pt</a:t>
            </a: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/>
            <a:endParaRPr lang="en-US" sz="800" noProof="0" dirty="0">
              <a:solidFill>
                <a:schemeClr val="bg1"/>
              </a:solidFill>
            </a:endParaRPr>
          </a:p>
          <a:p>
            <a:pPr algn="r"/>
            <a:endParaRPr lang="en-US" sz="800" noProof="0" dirty="0">
              <a:solidFill>
                <a:schemeClr val="bg1"/>
              </a:solidFill>
            </a:endParaRPr>
          </a:p>
          <a:p>
            <a:pPr algn="r"/>
            <a:endParaRPr lang="en-US" sz="800" noProof="0" dirty="0">
              <a:solidFill>
                <a:schemeClr val="bg1"/>
              </a:solidFill>
            </a:endParaRPr>
          </a:p>
          <a:p>
            <a:r>
              <a:rPr lang="en-US" sz="500" noProof="0" dirty="0">
                <a:solidFill>
                  <a:srgbClr val="9FB7D3"/>
                </a:solidFill>
                <a:latin typeface="+mn-lt"/>
              </a:rPr>
              <a:t>Characters for Embedded font:</a:t>
            </a:r>
            <a:br>
              <a:rPr lang="en-US" sz="500" noProof="0" dirty="0">
                <a:solidFill>
                  <a:srgbClr val="9FB7D3"/>
                </a:solidFill>
                <a:latin typeface="+mn-lt"/>
              </a:rPr>
            </a:br>
            <a:r>
              <a:rPr lang="en-US" sz="500" noProof="0" dirty="0">
                <a:solidFill>
                  <a:srgbClr val="9FB7D3"/>
                </a:solidFill>
                <a:latin typeface="Ericsson Capital TT" pitchFamily="2" charset="0"/>
              </a:rPr>
              <a:t>!"#$%&amp;'()*+,-./0123456789:;&lt;=&gt;?@ABCDEFGHIJKLMNOPQRSTUVWXYZ[\]^_`abcdefghijklmnopqrstuvwxyz{|}~¡¢£¤¥¦§¨©ª«¬®¯°±²³´¶·¸¹º»¼½ÀÁÂÃÄÅÆÇÈËÌÍÎÏÐÑÒÓÔÕÖ×ØÙÚÛÜÝÞßàáâãäåæçèéêëìíîïðñòóôõö÷øùúûüýþÿĀāĂăąĆćĊċČĎďĐđĒĖėĘęĚěĞğĠġĢģĪīĮįİıĶķĹĺĻļĽľŁłŃńŅņŇňŌŐőŒœŔŕŖŗŘřŚśŞşŠšŢţŤťŪūŮůŰűŲųŴŵŶŷŸŹźŻżŽžƒȘșˆˇ˘˙˚˛˜˝ẀẁẃẄẅỲỳ–—‘’‚“”„†‡•…‰‹›⁄€™ĀĀĂĂĄĄĆĆĊĊČČĎĎĐĐĒĒĖĖĘĘĚĚĞĞĠĠĢĢĪĪĮĮİĶĶĹĹĻĻĽĽŃŃŅŅŇŇŌŌŐŐŔŔŖŖŘŘŚŚŞŞŢŢŤŤŪŪŮŮŰŰŲŲŴŴŶŶŹŹŻŻȘș−≤≥ﬁﬂ</a:t>
            </a:r>
            <a:endParaRPr lang="en-US" sz="500" i="1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endParaRPr lang="en-US" sz="500" i="1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r>
              <a:rPr lang="en-US" sz="500" noProof="0" dirty="0">
                <a:solidFill>
                  <a:srgbClr val="9FB7D3"/>
                </a:solidFill>
                <a:latin typeface="Ericsson Capital TT" pitchFamily="2" charset="0"/>
              </a:rPr>
              <a:t>ΆΈΉΊΌΎΏΐΑΒΓΕΖΗΘΙΚΛΜΝΞΟΠΡΣΤΥΦΧΨΪΫΆΈΉΊΰαβγδεζηθικλνξορςΣΤΥΦΧΨΩΪΫΌΎΏ</a:t>
            </a:r>
            <a:endParaRPr lang="en-US" sz="500" i="1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r>
              <a:rPr lang="en-US" sz="500" noProof="0" dirty="0">
                <a:solidFill>
                  <a:srgbClr val="9FB7D3"/>
                </a:solidFill>
                <a:latin typeface="Ericsson Capital TT" pitchFamily="2" charset="0"/>
              </a:rPr>
              <a:t>ЁЂЃЄЅІЇЈЉЊЋЌЎЏАБВГДЕЖЗИЙКЛМНОПРСТУФХЦЧШЩЪЫЬЭЮЯАБВГДЕЖЗИЙКЛМНОПРСТУФХЦЧШЩЪЫЬЭЮЯЁЂЃЄЅІЇЈЉЊЋЌЎЏѢѢѲѲѴѴҐҐәǽẀẁẂẃẄẅỲỳ№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500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5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1400" noProof="0" dirty="0">
              <a:solidFill>
                <a:schemeClr val="bg1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Do not add objects or text in the footer area</a:t>
            </a:r>
          </a:p>
        </p:txBody>
      </p:sp>
      <p:pic>
        <p:nvPicPr>
          <p:cNvPr id="9" name="Econ2011" descr="ECON_RGB"/>
          <p:cNvPicPr>
            <a:picLocks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11209564" y="360000"/>
            <a:ext cx="444500" cy="588962"/>
          </a:xfrm>
          <a:prstGeom prst="rect">
            <a:avLst/>
          </a:prstGeom>
          <a:noFill/>
        </p:spPr>
      </p:pic>
      <p:sp>
        <p:nvSpPr>
          <p:cNvPr id="21507" name="Content_SM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9168" y="1800000"/>
            <a:ext cx="11135785" cy="38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506" name="Title_SM"/>
          <p:cNvSpPr>
            <a:spLocks noGrp="1" noChangeArrowheads="1"/>
          </p:cNvSpPr>
          <p:nvPr>
            <p:ph type="title"/>
          </p:nvPr>
        </p:nvSpPr>
        <p:spPr bwMode="auto">
          <a:xfrm>
            <a:off x="524935" y="239714"/>
            <a:ext cx="9992784" cy="1085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Add Header</a:t>
            </a:r>
          </a:p>
        </p:txBody>
      </p:sp>
      <p:sp>
        <p:nvSpPr>
          <p:cNvPr id="2" name="txtfooterCopy"/>
          <p:cNvSpPr txBox="1"/>
          <p:nvPr userDrawn="1"/>
        </p:nvSpPr>
        <p:spPr>
          <a:xfrm>
            <a:off x="527050" y="6524625"/>
            <a:ext cx="9865783" cy="2159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 algn="l"/>
            <a:r>
              <a:rPr lang="en-US" sz="800" b="0" i="0" u="none">
                <a:solidFill>
                  <a:srgbClr val="87888A"/>
                </a:solidFill>
              </a:rPr>
              <a:t>IEEE 802.1 Time-Sensitive Networking  |  2017-04-28  |  Page </a:t>
            </a:r>
            <a:fld id="{56073225-84D7-4605-B61C-FE28926F60F4}" type="slidenum">
              <a:rPr lang="en-US" sz="800" b="0" i="0" u="none" smtClean="0">
                <a:solidFill>
                  <a:srgbClr val="87888A"/>
                </a:solidFill>
              </a:rPr>
              <a:t>‹#›</a:t>
            </a:fld>
            <a:endParaRPr lang="en-US" sz="800" b="0" i="0" u="none">
              <a:solidFill>
                <a:srgbClr val="87888A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700" r:id="rId3"/>
    <p:sldLayoutId id="2147483681" r:id="rId4"/>
    <p:sldLayoutId id="2147483680" r:id="rId5"/>
    <p:sldLayoutId id="2147483699" r:id="rId6"/>
    <p:sldLayoutId id="2147483696" r:id="rId7"/>
    <p:sldLayoutId id="2147483698" r:id="rId8"/>
    <p:sldLayoutId id="2147483697" r:id="rId9"/>
    <p:sldLayoutId id="2147483685" r:id="rId10"/>
    <p:sldLayoutId id="2147483686" r:id="rId11"/>
    <p:sldLayoutId id="2147483687" r:id="rId12"/>
    <p:sldLayoutId id="2147483682" r:id="rId13"/>
    <p:sldLayoutId id="2147483683" r:id="rId14"/>
    <p:sldLayoutId id="2147483684" r:id="rId15"/>
    <p:sldLayoutId id="2147483688" r:id="rId16"/>
    <p:sldLayoutId id="2147483695" r:id="rId17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9pPr>
    </p:titleStyle>
    <p:bodyStyle>
      <a:lvl1pPr marL="176213" indent="-176213" algn="l" rtl="0" eaLnBrk="1" fontAlgn="base" hangingPunct="1">
        <a:spcBef>
          <a:spcPct val="20000"/>
        </a:spcBef>
        <a:spcAft>
          <a:spcPct val="0"/>
        </a:spcAft>
        <a:buClr>
          <a:srgbClr val="00A9D4"/>
        </a:buClr>
        <a:buFont typeface="Arial" charset="0"/>
        <a:buChar char="›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1778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–"/>
        <a:defRPr sz="2000">
          <a:solidFill>
            <a:schemeClr val="tx1"/>
          </a:solidFill>
          <a:latin typeface="+mn-lt"/>
        </a:defRPr>
      </a:lvl2pPr>
      <a:lvl3pPr marL="892175" indent="-179388" algn="l" rtl="0" eaLnBrk="1" fontAlgn="base" hangingPunct="1">
        <a:spcBef>
          <a:spcPct val="20000"/>
        </a:spcBef>
        <a:spcAft>
          <a:spcPct val="0"/>
        </a:spcAft>
        <a:buClr>
          <a:srgbClr val="92CCE5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3pPr>
      <a:lvl4pPr marL="125253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-"/>
        <a:defRPr sz="2000">
          <a:solidFill>
            <a:schemeClr val="tx1"/>
          </a:solidFill>
          <a:latin typeface="+mn-lt"/>
        </a:defRPr>
      </a:lvl4pPr>
      <a:lvl5pPr marL="16144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5pPr>
      <a:lvl6pPr marL="20716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6pPr>
      <a:lvl7pPr marL="25288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7pPr>
      <a:lvl8pPr marL="29860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8pPr>
      <a:lvl9pPr marL="34432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802.org/1/pages/tsn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2706" y="239714"/>
            <a:ext cx="11539247" cy="1085371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IEEE 802.1 Time-Sensitive Networking (TSN) 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7" name="Rectangle: Rounded Corners 6"/>
          <p:cNvSpPr/>
          <p:nvPr/>
        </p:nvSpPr>
        <p:spPr bwMode="auto">
          <a:xfrm>
            <a:off x="3671191" y="1497685"/>
            <a:ext cx="4381877" cy="3688153"/>
          </a:xfrm>
          <a:prstGeom prst="roundRect">
            <a:avLst>
              <a:gd name="adj" fmla="val 8704"/>
            </a:avLst>
          </a:prstGeom>
          <a:solidFill>
            <a:srgbClr val="EBF2D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Arial" charset="0"/>
              </a:rPr>
              <a:t>TSN Components</a:t>
            </a:r>
            <a:b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Arial" charset="0"/>
              </a:rPr>
            </a:br>
            <a:r>
              <a:rPr kumimoji="0" lang="en-US" sz="2800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Arial" charset="0"/>
              </a:rPr>
              <a:t>Common Standards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3790660" y="3791766"/>
            <a:ext cx="2198565" cy="660289"/>
          </a:xfrm>
          <a:prstGeom prst="ellipse">
            <a:avLst/>
          </a:prstGeom>
          <a:solidFill>
            <a:srgbClr val="BED6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</a:schemeClr>
                </a:solidFill>
              </a:rPr>
              <a:t>Latency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>
                  <a:lumMod val="75000"/>
                </a:schemeClr>
              </a:solidFill>
              <a:effectLst/>
            </a:endParaRPr>
          </a:p>
        </p:txBody>
      </p:sp>
      <p:sp>
        <p:nvSpPr>
          <p:cNvPr id="12" name="Callout: Bent Line with Accent Bar 11"/>
          <p:cNvSpPr/>
          <p:nvPr/>
        </p:nvSpPr>
        <p:spPr bwMode="auto">
          <a:xfrm flipH="1">
            <a:off x="-93346" y="4428297"/>
            <a:ext cx="3617081" cy="1379896"/>
          </a:xfrm>
          <a:prstGeom prst="accentCallout2">
            <a:avLst>
              <a:gd name="adj1" fmla="val 31719"/>
              <a:gd name="adj2" fmla="val 74"/>
              <a:gd name="adj3" fmla="val 31296"/>
              <a:gd name="adj4" fmla="val -17075"/>
              <a:gd name="adj5" fmla="val 429"/>
              <a:gd name="adj6" fmla="val -24662"/>
            </a:avLst>
          </a:prstGeom>
          <a:solidFill>
            <a:schemeClr val="bg1"/>
          </a:solidFill>
          <a:ln w="28575" cap="flat" cmpd="sng" algn="ctr">
            <a:solidFill>
              <a:srgbClr val="00285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r"/>
            <a:r>
              <a:rPr lang="en-US" sz="2400" b="1" dirty="0">
                <a:solidFill>
                  <a:srgbClr val="00285F"/>
                </a:solidFill>
              </a:rPr>
              <a:t>Bounded low latency:</a:t>
            </a:r>
            <a:r>
              <a:rPr lang="en-US" sz="2400" dirty="0">
                <a:solidFill>
                  <a:srgbClr val="00285F"/>
                </a:solidFill>
              </a:rPr>
              <a:t> </a:t>
            </a:r>
            <a:br>
              <a:rPr lang="en-US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Credit Based Shaper (802.1Qav) 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Frame preemption (802.3br &amp; 802.1Qbu)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Scheduled Traffic (802.1Qbv) 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Cyclic Queuing and Forwarding (802.1Qch) Asynchronous Traffic Shaping (P802.1Qcr)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5621525" y="3271533"/>
            <a:ext cx="2230649" cy="660289"/>
          </a:xfrm>
          <a:prstGeom prst="ellipse">
            <a:avLst/>
          </a:prstGeom>
          <a:solidFill>
            <a:srgbClr val="BED6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</a:schemeClr>
                </a:solidFill>
              </a:rPr>
              <a:t>Reliability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>
                  <a:lumMod val="75000"/>
                </a:schemeClr>
              </a:solidFill>
              <a:effectLst/>
            </a:endParaRPr>
          </a:p>
        </p:txBody>
      </p:sp>
      <p:sp>
        <p:nvSpPr>
          <p:cNvPr id="13" name="Callout: Bent Line with Accent Bar 12"/>
          <p:cNvSpPr/>
          <p:nvPr/>
        </p:nvSpPr>
        <p:spPr bwMode="auto">
          <a:xfrm>
            <a:off x="8212585" y="2430124"/>
            <a:ext cx="3830330" cy="1240022"/>
          </a:xfrm>
          <a:prstGeom prst="accentCallout2">
            <a:avLst>
              <a:gd name="adj1" fmla="val 37780"/>
              <a:gd name="adj2" fmla="val 161"/>
              <a:gd name="adj3" fmla="val 38155"/>
              <a:gd name="adj4" fmla="val -16667"/>
              <a:gd name="adj5" fmla="val 68136"/>
              <a:gd name="adj6" fmla="val -26275"/>
            </a:avLst>
          </a:prstGeom>
          <a:solidFill>
            <a:schemeClr val="bg1"/>
          </a:solidFill>
          <a:ln w="28575" cap="flat" cmpd="sng" algn="ctr">
            <a:solidFill>
              <a:srgbClr val="00285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400" b="1" dirty="0">
                <a:solidFill>
                  <a:srgbClr val="00285F"/>
                </a:solidFill>
              </a:rPr>
              <a:t>Ultra reliability:</a:t>
            </a:r>
            <a:br>
              <a:rPr lang="en-US" sz="2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Frame Replication and Elimination (P802.1CB)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Path Control and Reservation (802.1Qca)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Per-Stream Filtering and Policing (802.1Qci)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Reliability for time sync (P802.1AS-Rev)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3853957" y="2674237"/>
            <a:ext cx="2386715" cy="660289"/>
          </a:xfrm>
          <a:prstGeom prst="ellipse">
            <a:avLst/>
          </a:prstGeom>
          <a:solidFill>
            <a:srgbClr val="BED6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</a:schemeClr>
                </a:solidFill>
              </a:rPr>
              <a:t>Synchronization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>
                  <a:lumMod val="75000"/>
                </a:schemeClr>
              </a:solidFill>
              <a:effectLst/>
            </a:endParaRPr>
          </a:p>
        </p:txBody>
      </p:sp>
      <p:sp>
        <p:nvSpPr>
          <p:cNvPr id="14" name="Callout: Bent Line with Accent Bar 13"/>
          <p:cNvSpPr/>
          <p:nvPr/>
        </p:nvSpPr>
        <p:spPr bwMode="auto">
          <a:xfrm flipH="1">
            <a:off x="108468" y="2236448"/>
            <a:ext cx="3410596" cy="796655"/>
          </a:xfrm>
          <a:prstGeom prst="accentCallout2">
            <a:avLst>
              <a:gd name="adj1" fmla="val 36684"/>
              <a:gd name="adj2" fmla="val -23"/>
              <a:gd name="adj3" fmla="val 36684"/>
              <a:gd name="adj4" fmla="val -16667"/>
              <a:gd name="adj5" fmla="val 63633"/>
              <a:gd name="adj6" fmla="val -21746"/>
            </a:avLst>
          </a:prstGeom>
          <a:solidFill>
            <a:schemeClr val="bg1"/>
          </a:solidFill>
          <a:ln w="28575" cap="flat" cmpd="sng" algn="ctr">
            <a:solidFill>
              <a:srgbClr val="00285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lvl="0" algn="r"/>
            <a:r>
              <a:rPr lang="en-US" sz="2400" b="1" dirty="0">
                <a:solidFill>
                  <a:srgbClr val="00285F"/>
                </a:solidFill>
              </a:rPr>
              <a:t>Time synchronization:</a:t>
            </a:r>
            <a:br>
              <a:rPr lang="en-US" sz="2400" b="1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Timing and Synchronization (802.1AS) includes a profile of IEEE 1588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-2" y="6031780"/>
            <a:ext cx="12192002" cy="525101"/>
          </a:xfrm>
          <a:prstGeom prst="rect">
            <a:avLst/>
          </a:prstGeom>
          <a:solidFill>
            <a:srgbClr val="00285F"/>
          </a:solidFill>
          <a:ln w="28575" cap="flat" cmpd="sng" algn="ctr">
            <a:solidFill>
              <a:srgbClr val="00285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>
                <a:solidFill>
                  <a:srgbClr val="FFFFFF"/>
                </a:solidFill>
              </a:rPr>
              <a:t>Guaranteed data transport with bounded low latency, low delay variation, and extremely low loss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44726" y="5692877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3533261" y="5376024"/>
            <a:ext cx="4701260" cy="461665"/>
            <a:chOff x="3644645" y="5376024"/>
            <a:chExt cx="4701260" cy="461665"/>
          </a:xfrm>
        </p:grpSpPr>
        <p:sp>
          <p:nvSpPr>
            <p:cNvPr id="17" name="TextBox 16"/>
            <p:cNvSpPr txBox="1"/>
            <p:nvPr/>
          </p:nvSpPr>
          <p:spPr>
            <a:xfrm>
              <a:off x="4367365" y="5376024"/>
              <a:ext cx="327685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00285F"/>
                  </a:solidFill>
                </a:rPr>
                <a:t>Zero congestion loss</a:t>
              </a:r>
              <a:endParaRPr lang="en-US" dirty="0"/>
            </a:p>
          </p:txBody>
        </p:sp>
        <p:cxnSp>
          <p:nvCxnSpPr>
            <p:cNvPr id="20" name="Straight Arrow Connector 19"/>
            <p:cNvCxnSpPr/>
            <p:nvPr/>
          </p:nvCxnSpPr>
          <p:spPr bwMode="auto">
            <a:xfrm>
              <a:off x="3644645" y="5591730"/>
              <a:ext cx="752396" cy="0"/>
            </a:xfrm>
            <a:prstGeom prst="straightConnector1">
              <a:avLst/>
            </a:prstGeom>
            <a:solidFill>
              <a:schemeClr val="bg1"/>
            </a:solidFill>
            <a:ln w="28575" cap="flat" cmpd="sng" algn="ctr">
              <a:solidFill>
                <a:srgbClr val="00285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23" name="Straight Arrow Connector 22"/>
            <p:cNvCxnSpPr/>
            <p:nvPr/>
          </p:nvCxnSpPr>
          <p:spPr bwMode="auto">
            <a:xfrm flipH="1">
              <a:off x="7593509" y="5626461"/>
              <a:ext cx="752396" cy="0"/>
            </a:xfrm>
            <a:prstGeom prst="straightConnector1">
              <a:avLst/>
            </a:prstGeom>
            <a:solidFill>
              <a:schemeClr val="bg1"/>
            </a:solidFill>
            <a:ln w="28575" cap="flat" cmpd="sng" algn="ctr">
              <a:solidFill>
                <a:srgbClr val="00285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</p:grpSp>
      <p:sp>
        <p:nvSpPr>
          <p:cNvPr id="2" name="TextBox 1"/>
          <p:cNvSpPr txBox="1"/>
          <p:nvPr/>
        </p:nvSpPr>
        <p:spPr>
          <a:xfrm>
            <a:off x="-47185" y="6518952"/>
            <a:ext cx="4288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hlinkClick r:id="rId3"/>
              </a:rPr>
              <a:t>http://www.ieee802.org/1/pages/tsn.html</a:t>
            </a:r>
            <a:endParaRPr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5337002" y="4384332"/>
            <a:ext cx="2549917" cy="660289"/>
          </a:xfrm>
          <a:prstGeom prst="ellipse">
            <a:avLst/>
          </a:prstGeom>
          <a:solidFill>
            <a:srgbClr val="BED6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</a:schemeClr>
                </a:solidFill>
              </a:rPr>
              <a:t>Resource </a:t>
            </a:r>
            <a:r>
              <a:rPr lang="en-US" sz="2400" dirty="0" err="1">
                <a:solidFill>
                  <a:schemeClr val="tx1">
                    <a:lumMod val="75000"/>
                  </a:schemeClr>
                </a:solidFill>
              </a:rPr>
              <a:t>Mgmt</a:t>
            </a:r>
            <a:endParaRPr lang="en-US" sz="18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5" name="Callout: Bent Line with Accent Bar 14"/>
          <p:cNvSpPr/>
          <p:nvPr/>
        </p:nvSpPr>
        <p:spPr bwMode="auto">
          <a:xfrm>
            <a:off x="8202507" y="4602609"/>
            <a:ext cx="4139323" cy="1256570"/>
          </a:xfrm>
          <a:prstGeom prst="accentCallout2">
            <a:avLst>
              <a:gd name="adj1" fmla="val 62665"/>
              <a:gd name="adj2" fmla="val 461"/>
              <a:gd name="adj3" fmla="val 62665"/>
              <a:gd name="adj4" fmla="val -12352"/>
              <a:gd name="adj5" fmla="val 31505"/>
              <a:gd name="adj6" fmla="val -19870"/>
            </a:avLst>
          </a:prstGeom>
          <a:solidFill>
            <a:schemeClr val="bg1"/>
          </a:solidFill>
          <a:ln w="28575" cap="flat" cmpd="sng" algn="ctr">
            <a:solidFill>
              <a:srgbClr val="00285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400" b="1" dirty="0">
                <a:solidFill>
                  <a:srgbClr val="00285F"/>
                </a:solidFill>
              </a:rPr>
              <a:t>Dedicated resources &amp; API</a:t>
            </a:r>
            <a:br>
              <a:rPr lang="en-US" sz="2400" b="1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Stream Reservation Protocol (802.1Qat)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TSN configuration (P802.1Qcc)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YANG (P802.1Qcp)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Link-local Registration Protocol (P802.1CS)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187619" y="6563838"/>
            <a:ext cx="60043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API: Application Programming Interface; YANG: a data modeling language</a:t>
            </a:r>
          </a:p>
        </p:txBody>
      </p:sp>
    </p:spTree>
    <p:extLst>
      <p:ext uri="{BB962C8B-B14F-4D97-AF65-F5344CB8AC3E}">
        <p14:creationId xmlns:p14="http://schemas.microsoft.com/office/powerpoint/2010/main" val="1666745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500"/>
                            </p:stCondLst>
                            <p:childTnLst>
                              <p:par>
                                <p:cTn id="57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2" grpId="0" animBg="1"/>
      <p:bldP spid="9" grpId="0" animBg="1"/>
      <p:bldP spid="13" grpId="0" animBg="1"/>
      <p:bldP spid="10" grpId="0" animBg="1"/>
      <p:bldP spid="14" grpId="0" animBg="1"/>
      <p:bldP spid="18" grpId="0" animBg="1"/>
      <p:bldP spid="2" grpId="0"/>
      <p:bldP spid="19" grpId="0" animBg="1"/>
      <p:bldP spid="15" grpId="0" animBg="1"/>
      <p:bldP spid="21" grpId="0"/>
    </p:bldLst>
  </p:timing>
</p:sld>
</file>

<file path=ppt/theme/theme1.xml><?xml version="1.0" encoding="utf-8"?>
<a:theme xmlns:a="http://schemas.openxmlformats.org/drawingml/2006/main" name="PresentationTemplate2011">
  <a:themeElements>
    <a:clrScheme name="Landscape2009 1">
      <a:dk1>
        <a:srgbClr val="58585A"/>
      </a:dk1>
      <a:lt1>
        <a:srgbClr val="FFFFFF"/>
      </a:lt1>
      <a:dk2>
        <a:srgbClr val="00285E"/>
      </a:dk2>
      <a:lt2>
        <a:srgbClr val="B1B3B4"/>
      </a:lt2>
      <a:accent1>
        <a:srgbClr val="89BA17"/>
      </a:accent1>
      <a:accent2>
        <a:srgbClr val="F08A00"/>
      </a:accent2>
      <a:accent3>
        <a:srgbClr val="FFFFFF"/>
      </a:accent3>
      <a:accent4>
        <a:srgbClr val="4A4A4C"/>
      </a:accent4>
      <a:accent5>
        <a:srgbClr val="C4D9AB"/>
      </a:accent5>
      <a:accent6>
        <a:srgbClr val="D97D00"/>
      </a:accent6>
      <a:hlink>
        <a:srgbClr val="00A9D4"/>
      </a:hlink>
      <a:folHlink>
        <a:srgbClr val="00625F"/>
      </a:folHlink>
    </a:clrScheme>
    <a:fontScheme name="Landscape2009">
      <a:majorFont>
        <a:latin typeface="Ericsson Capital T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andscape2009 1">
        <a:dk1>
          <a:srgbClr val="58585A"/>
        </a:dk1>
        <a:lt1>
          <a:srgbClr val="FFFFFF"/>
        </a:lt1>
        <a:dk2>
          <a:srgbClr val="00285E"/>
        </a:dk2>
        <a:lt2>
          <a:srgbClr val="B1B3B4"/>
        </a:lt2>
        <a:accent1>
          <a:srgbClr val="89BA17"/>
        </a:accent1>
        <a:accent2>
          <a:srgbClr val="F08A00"/>
        </a:accent2>
        <a:accent3>
          <a:srgbClr val="FFFFFF"/>
        </a:accent3>
        <a:accent4>
          <a:srgbClr val="4A4A4C"/>
        </a:accent4>
        <a:accent5>
          <a:srgbClr val="C4D9AB"/>
        </a:accent5>
        <a:accent6>
          <a:srgbClr val="D97D00"/>
        </a:accent6>
        <a:hlink>
          <a:srgbClr val="00A9D4"/>
        </a:hlink>
        <a:folHlink>
          <a:srgbClr val="0062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Template2011.potx" id="{2930A252-12C2-4F52-B133-87F8BF51D5BC}" vid="{C0EA779E-0600-4F57-BDCE-BA710E7DC25F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PresentationTemplate2011</Template>
  <TotalTime>1596</TotalTime>
  <Words>86</Words>
  <Application>Microsoft Office PowerPoint</Application>
  <PresentationFormat>Widescreen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Ericsson Capital TT</vt:lpstr>
      <vt:lpstr>PresentationTemplate2011</vt:lpstr>
      <vt:lpstr>IEEE 802.1 Time-Sensitive Networking (TSN)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IEEE 802.1 Time-Sensitive Networking</dc:title>
  <dc:creator/>
  <cp:keywords/>
  <dc:description>Rev PA1</dc:description>
  <cp:lastModifiedBy>Janos Farkas</cp:lastModifiedBy>
  <cp:revision>370</cp:revision>
  <dcterms:created xsi:type="dcterms:W3CDTF">2016-11-30T09:30:34Z</dcterms:created>
  <dcterms:modified xsi:type="dcterms:W3CDTF">2017-03-16T22:43:26Z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Type">
    <vt:lpwstr>Presentation2011</vt:lpwstr>
  </property>
  <property fmtid="{D5CDD505-2E9C-101B-9397-08002B2CF9AE}" pid="3" name="TemplateName">
    <vt:lpwstr>CXC 173 2731/1</vt:lpwstr>
  </property>
  <property fmtid="{D5CDD505-2E9C-101B-9397-08002B2CF9AE}" pid="4" name="TemplateVersion">
    <vt:lpwstr>R1A</vt:lpwstr>
  </property>
  <property fmtid="{D5CDD505-2E9C-101B-9397-08002B2CF9AE}" pid="5" name="EmbeddedFonts">
    <vt:bool>false</vt:bool>
  </property>
  <property fmtid="{D5CDD505-2E9C-101B-9397-08002B2CF9AE}" pid="6" name="PackageNo">
    <vt:lpwstr>LXA 119 603</vt:lpwstr>
  </property>
  <property fmtid="{D5CDD505-2E9C-101B-9397-08002B2CF9AE}" pid="7" name="PackageVersion">
    <vt:lpwstr>R5C</vt:lpwstr>
  </property>
  <property fmtid="{D5CDD505-2E9C-101B-9397-08002B2CF9AE}" pid="8" name="FooterType">
    <vt:lpwstr>PresTemp</vt:lpwstr>
  </property>
  <property fmtid="{D5CDD505-2E9C-101B-9397-08002B2CF9AE}" pid="9" name="UsedFont">
    <vt:lpwstr>Arial</vt:lpwstr>
  </property>
  <property fmtid="{D5CDD505-2E9C-101B-9397-08002B2CF9AE}" pid="10" name="x">
    <vt:lpwstr>1</vt:lpwstr>
  </property>
  <property fmtid="{D5CDD505-2E9C-101B-9397-08002B2CF9AE}" pid="11" name="White">
    <vt:bool>true</vt:bool>
  </property>
  <property fmtid="{D5CDD505-2E9C-101B-9397-08002B2CF9AE}" pid="12" name="chkMetaData">
    <vt:bool>false</vt:bool>
  </property>
  <property fmtid="{D5CDD505-2E9C-101B-9397-08002B2CF9AE}" pid="13" name="chkTaglines">
    <vt:bool>false</vt:bool>
  </property>
  <property fmtid="{D5CDD505-2E9C-101B-9397-08002B2CF9AE}" pid="14" name="SecurityClass">
    <vt:lpwstr>Public</vt:lpwstr>
  </property>
  <property fmtid="{D5CDD505-2E9C-101B-9397-08002B2CF9AE}" pid="15" name="txtConfLabel">
    <vt:lpwstr>Public</vt:lpwstr>
  </property>
  <property fmtid="{D5CDD505-2E9C-101B-9397-08002B2CF9AE}" pid="16" name="optUseConfClass">
    <vt:bool>true</vt:bool>
  </property>
  <property fmtid="{D5CDD505-2E9C-101B-9397-08002B2CF9AE}" pid="17" name="optUseConfLabel">
    <vt:bool>false</vt:bool>
  </property>
  <property fmtid="{D5CDD505-2E9C-101B-9397-08002B2CF9AE}" pid="18" name="optFooterCVLDocNo">
    <vt:bool>false</vt:bool>
  </property>
  <property fmtid="{D5CDD505-2E9C-101B-9397-08002B2CF9AE}" pid="19" name="optFooterCVLCopyright">
    <vt:bool>false</vt:bool>
  </property>
  <property fmtid="{D5CDD505-2E9C-101B-9397-08002B2CF9AE}" pid="20" name="optEnterText1">
    <vt:bool>true</vt:bool>
  </property>
  <property fmtid="{D5CDD505-2E9C-101B-9397-08002B2CF9AE}" pid="21" name="optFooterCVLConfLabel">
    <vt:bool>false</vt:bool>
  </property>
  <property fmtid="{D5CDD505-2E9C-101B-9397-08002B2CF9AE}" pid="22" name="optEnterText2">
    <vt:bool>true</vt:bool>
  </property>
  <property fmtid="{D5CDD505-2E9C-101B-9397-08002B2CF9AE}" pid="23" name="optFooterCVLTitle">
    <vt:bool>true</vt:bool>
  </property>
  <property fmtid="{D5CDD505-2E9C-101B-9397-08002B2CF9AE}" pid="24" name="optFooterCVLPrep">
    <vt:bool>false</vt:bool>
  </property>
  <property fmtid="{D5CDD505-2E9C-101B-9397-08002B2CF9AE}" pid="25" name="optEnterText3">
    <vt:bool>false</vt:bool>
  </property>
  <property fmtid="{D5CDD505-2E9C-101B-9397-08002B2CF9AE}" pid="26" name="optFooterCVLDate">
    <vt:bool>true</vt:bool>
  </property>
  <property fmtid="{D5CDD505-2E9C-101B-9397-08002B2CF9AE}" pid="27" name="optEnterText4">
    <vt:bool>false</vt:bool>
  </property>
  <property fmtid="{D5CDD505-2E9C-101B-9397-08002B2CF9AE}" pid="28" name="LeftFooterField">
    <vt:lpwstr/>
  </property>
  <property fmtid="{D5CDD505-2E9C-101B-9397-08002B2CF9AE}" pid="29" name="MiddleFooterField">
    <vt:lpwstr/>
  </property>
  <property fmtid="{D5CDD505-2E9C-101B-9397-08002B2CF9AE}" pid="30" name="RightFooterField">
    <vt:lpwstr>IEEE 802.1 Time-Sensitive Networking</vt:lpwstr>
  </property>
  <property fmtid="{D5CDD505-2E9C-101B-9397-08002B2CF9AE}" pid="31" name="RightFooterField2">
    <vt:lpwstr>2017-04-28</vt:lpwstr>
  </property>
  <property fmtid="{D5CDD505-2E9C-101B-9397-08002B2CF9AE}" pid="32" name="TotalNumb">
    <vt:bool>false</vt:bool>
  </property>
  <property fmtid="{D5CDD505-2E9C-101B-9397-08002B2CF9AE}" pid="33" name="Pages">
    <vt:bool>true</vt:bool>
  </property>
  <property fmtid="{D5CDD505-2E9C-101B-9397-08002B2CF9AE}" pid="34" name="DocumentType2">
    <vt:lpwstr>Presentation2011</vt:lpwstr>
  </property>
  <property fmtid="{D5CDD505-2E9C-101B-9397-08002B2CF9AE}" pid="35" name="TemplateName2">
    <vt:lpwstr>CXC 173 2731/1</vt:lpwstr>
  </property>
  <property fmtid="{D5CDD505-2E9C-101B-9397-08002B2CF9AE}" pid="36" name="TemplateVersion2">
    <vt:lpwstr>R1A</vt:lpwstr>
  </property>
  <property fmtid="{D5CDD505-2E9C-101B-9397-08002B2CF9AE}" pid="37" name="Prepared">
    <vt:lpwstr/>
  </property>
  <property fmtid="{D5CDD505-2E9C-101B-9397-08002B2CF9AE}" pid="38" name="ApprovedBy">
    <vt:lpwstr/>
  </property>
  <property fmtid="{D5CDD505-2E9C-101B-9397-08002B2CF9AE}" pid="39" name="DocNo">
    <vt:lpwstr/>
  </property>
  <property fmtid="{D5CDD505-2E9C-101B-9397-08002B2CF9AE}" pid="40" name="Checked">
    <vt:lpwstr/>
  </property>
  <property fmtid="{D5CDD505-2E9C-101B-9397-08002B2CF9AE}" pid="41" name="Revision">
    <vt:lpwstr>PA1</vt:lpwstr>
  </property>
  <property fmtid="{D5CDD505-2E9C-101B-9397-08002B2CF9AE}" pid="42" name="DocName">
    <vt:lpwstr/>
  </property>
  <property fmtid="{D5CDD505-2E9C-101B-9397-08002B2CF9AE}" pid="43" name="Title">
    <vt:lpwstr>IEEE 802.1 Time-Sensitive Networking</vt:lpwstr>
  </property>
  <property fmtid="{D5CDD505-2E9C-101B-9397-08002B2CF9AE}" pid="44" name="Date">
    <vt:lpwstr>2017-04-28</vt:lpwstr>
  </property>
  <property fmtid="{D5CDD505-2E9C-101B-9397-08002B2CF9AE}" pid="45" name="Reference">
    <vt:lpwstr/>
  </property>
  <property fmtid="{D5CDD505-2E9C-101B-9397-08002B2CF9AE}" pid="46" name="Keyword">
    <vt:lpwstr/>
  </property>
  <property fmtid="{D5CDD505-2E9C-101B-9397-08002B2CF9AE}" pid="47" name="UpdateProcess">
    <vt:lpwstr>End</vt:lpwstr>
  </property>
</Properties>
</file>