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 userDrawn="1">
          <p15:clr>
            <a:srgbClr val="A4A3A4"/>
          </p15:clr>
        </p15:guide>
        <p15:guide id="2" orient="horz" pos="4110" userDrawn="1">
          <p15:clr>
            <a:srgbClr val="A4A3A4"/>
          </p15:clr>
        </p15:guide>
        <p15:guide id="3" orient="horz" pos="151" userDrawn="1">
          <p15:clr>
            <a:srgbClr val="A4A3A4"/>
          </p15:clr>
        </p15:guide>
        <p15:guide id="4" orient="horz" pos="2449" userDrawn="1">
          <p15:clr>
            <a:srgbClr val="A4A3A4"/>
          </p15:clr>
        </p15:guide>
        <p15:guide id="5" orient="horz" pos="3566" userDrawn="1">
          <p15:clr>
            <a:srgbClr val="A4A3A4"/>
          </p15:clr>
        </p15:guide>
        <p15:guide id="6" orient="horz" pos="2545" userDrawn="1">
          <p15:clr>
            <a:srgbClr val="A4A3A4"/>
          </p15:clr>
        </p15:guide>
        <p15:guide id="7" orient="horz" pos="3845" userDrawn="1">
          <p15:clr>
            <a:srgbClr val="A4A3A4"/>
          </p15:clr>
        </p15:guide>
        <p15:guide id="8" pos="6625" userDrawn="1">
          <p15:clr>
            <a:srgbClr val="A4A3A4"/>
          </p15:clr>
        </p15:guide>
        <p15:guide id="9" pos="2588" userDrawn="1">
          <p15:clr>
            <a:srgbClr val="A4A3A4"/>
          </p15:clr>
        </p15:guide>
        <p15:guide id="10" pos="5091" userDrawn="1">
          <p15:clr>
            <a:srgbClr val="A4A3A4"/>
          </p15:clr>
        </p15:guide>
        <p15:guide id="11" pos="4969" userDrawn="1">
          <p15:clr>
            <a:srgbClr val="A4A3A4"/>
          </p15:clr>
        </p15:guide>
        <p15:guide id="12" pos="3779" userDrawn="1">
          <p15:clr>
            <a:srgbClr val="A4A3A4"/>
          </p15:clr>
        </p15:guide>
        <p15:guide id="13" pos="3901" userDrawn="1">
          <p15:clr>
            <a:srgbClr val="A4A3A4"/>
          </p15:clr>
        </p15:guide>
        <p15:guide id="14" pos="331" userDrawn="1">
          <p15:clr>
            <a:srgbClr val="A4A3A4"/>
          </p15:clr>
        </p15:guide>
        <p15:guide id="15" pos="2712" userDrawn="1">
          <p15:clr>
            <a:srgbClr val="A4A3A4"/>
          </p15:clr>
        </p15:guide>
        <p15:guide id="16" pos="3839" userDrawn="1">
          <p15:clr>
            <a:srgbClr val="A4A3A4"/>
          </p15:clr>
        </p15:guide>
        <p15:guide id="17" pos="3568" userDrawn="1">
          <p15:clr>
            <a:srgbClr val="A4A3A4"/>
          </p15:clr>
        </p15:guide>
        <p15:guide id="18" pos="4112" userDrawn="1">
          <p15:clr>
            <a:srgbClr val="A4A3A4"/>
          </p15:clr>
        </p15:guide>
        <p15:guide id="19" pos="73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D4"/>
    <a:srgbClr val="9FB7D3"/>
    <a:srgbClr val="8BC5FF"/>
    <a:srgbClr val="99CCFF"/>
    <a:srgbClr val="6A8FBF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89299" autoAdjust="0"/>
  </p:normalViewPr>
  <p:slideViewPr>
    <p:cSldViewPr snapToGrid="0" snapToObjects="1">
      <p:cViewPr varScale="1">
        <p:scale>
          <a:sx n="65" d="100"/>
          <a:sy n="65" d="100"/>
        </p:scale>
        <p:origin x="1254" y="48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6625"/>
        <p:guide pos="2588"/>
        <p:guide pos="5091"/>
        <p:guide pos="4969"/>
        <p:guide pos="3779"/>
        <p:guide pos="3901"/>
        <p:guide pos="331"/>
        <p:guide pos="2712"/>
        <p:guide pos="3839"/>
        <p:guide pos="3568"/>
        <p:guide pos="4112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IEEE 802.1 Time-Sensitive Networking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2017-04-28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Stuttgart</a:t>
            </a:r>
            <a:r>
              <a:rPr lang="en-US" baseline="0" dirty="0"/>
              <a:t> and Berlin 802.1 meetings!</a:t>
            </a:r>
          </a:p>
          <a:p>
            <a:r>
              <a:rPr lang="en-US" baseline="0" dirty="0"/>
              <a:t>TSN will work with all 802.3 standards – highlight for automotive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80D39C-2FB6-4AF4-B689-FB4F7D834D0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1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2019299" y="2828876"/>
            <a:ext cx="1968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8483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4932" y="5137201"/>
            <a:ext cx="11140019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4934" y="1808710"/>
            <a:ext cx="11135785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5" y="1795463"/>
            <a:ext cx="11140016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193367" y="4010025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54737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111357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193367" y="1795463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546946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4013201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3367" y="1795464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6197601" y="1795463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529168" y="4013201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795464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6197601" y="4022726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529168" y="4022726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7601" y="1804989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804989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8" y="1800000"/>
            <a:ext cx="11135785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1795464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0814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05300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139267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513926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3367" y="239714"/>
            <a:ext cx="4324351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3545841"/>
            <a:ext cx="5473700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1251" y="1797525"/>
            <a:ext cx="5473700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2515809" y="438151"/>
            <a:ext cx="2352392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209564" y="360000"/>
            <a:ext cx="444500" cy="588962"/>
          </a:xfrm>
          <a:prstGeom prst="rect">
            <a:avLst/>
          </a:prstGeom>
          <a:noFill/>
        </p:spPr>
      </p:pic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9168" y="1800000"/>
            <a:ext cx="11135785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524935" y="239714"/>
            <a:ext cx="999278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" name="txtfooterCopy"/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IEEE 802.1 Time-Sensitive Networking  |  2017-04-28  |  Page </a:t>
            </a:r>
            <a:fld id="{56073225-84D7-4605-B61C-FE28926F60F4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pages/ts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2706" y="239714"/>
            <a:ext cx="11539247" cy="108537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IEEE 802.1 Time-Sensitive Networking (TSN) 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7" name="Rectangle: Rounded Corners 6"/>
          <p:cNvSpPr/>
          <p:nvPr/>
        </p:nvSpPr>
        <p:spPr bwMode="auto">
          <a:xfrm>
            <a:off x="3671191" y="1497685"/>
            <a:ext cx="4381877" cy="3688153"/>
          </a:xfrm>
          <a:prstGeom prst="roundRect">
            <a:avLst>
              <a:gd name="adj" fmla="val 8704"/>
            </a:avLst>
          </a:prstGeom>
          <a:solidFill>
            <a:srgbClr val="EBF2D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TSN Components</a:t>
            </a:r>
            <a:b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</a:b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Common Standards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790660" y="3791766"/>
            <a:ext cx="219856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Latency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2" name="Callout: Bent Line with Accent Bar 11"/>
          <p:cNvSpPr/>
          <p:nvPr/>
        </p:nvSpPr>
        <p:spPr bwMode="auto">
          <a:xfrm flipH="1">
            <a:off x="-93346" y="4428297"/>
            <a:ext cx="3617081" cy="1379896"/>
          </a:xfrm>
          <a:prstGeom prst="accentCallout2">
            <a:avLst>
              <a:gd name="adj1" fmla="val 31719"/>
              <a:gd name="adj2" fmla="val 74"/>
              <a:gd name="adj3" fmla="val 31296"/>
              <a:gd name="adj4" fmla="val -17075"/>
              <a:gd name="adj5" fmla="val 429"/>
              <a:gd name="adj6" fmla="val -24662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400" b="1" dirty="0">
                <a:solidFill>
                  <a:srgbClr val="00285F"/>
                </a:solidFill>
              </a:rPr>
              <a:t>Bounded low latency: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Credit Based Shaper (802.1Qav)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preemption (802.3br &amp; 802.1Qbu)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time Scheduling(802.1Qbv)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Cyclic Queuing and Forwarding (802.1Qch) Asynchronous Traffic Shaping (P802.1Qcr)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621525" y="3271533"/>
            <a:ext cx="2230649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Reliability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3" name="Callout: Bent Line with Accent Bar 12"/>
          <p:cNvSpPr/>
          <p:nvPr/>
        </p:nvSpPr>
        <p:spPr bwMode="auto">
          <a:xfrm>
            <a:off x="8212585" y="2430124"/>
            <a:ext cx="3830330" cy="1240022"/>
          </a:xfrm>
          <a:prstGeom prst="accentCallout2">
            <a:avLst>
              <a:gd name="adj1" fmla="val 37780"/>
              <a:gd name="adj2" fmla="val 161"/>
              <a:gd name="adj3" fmla="val 38155"/>
              <a:gd name="adj4" fmla="val -16667"/>
              <a:gd name="adj5" fmla="val 68136"/>
              <a:gd name="adj6" fmla="val -26275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Ultra reliability:</a:t>
            </a:r>
            <a:br>
              <a:rPr lang="en-US" sz="2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Replication and Elimination (P802.1CB)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Path Control and Reservation (802.1Qca)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Per-Stream Filtering and Policing (802.1Qci)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Reliability for time sync (P802.1AS-Rev)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3853957" y="2674237"/>
            <a:ext cx="238671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Synchronization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4" name="Callout: Bent Line with Accent Bar 13"/>
          <p:cNvSpPr/>
          <p:nvPr/>
        </p:nvSpPr>
        <p:spPr bwMode="auto">
          <a:xfrm flipH="1">
            <a:off x="108468" y="2236448"/>
            <a:ext cx="3410596" cy="796655"/>
          </a:xfrm>
          <a:prstGeom prst="accentCallout2">
            <a:avLst>
              <a:gd name="adj1" fmla="val 36684"/>
              <a:gd name="adj2" fmla="val -23"/>
              <a:gd name="adj3" fmla="val 36684"/>
              <a:gd name="adj4" fmla="val -16667"/>
              <a:gd name="adj5" fmla="val 63633"/>
              <a:gd name="adj6" fmla="val -21746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 algn="r"/>
            <a:r>
              <a:rPr lang="en-US" sz="2400" b="1" dirty="0">
                <a:solidFill>
                  <a:srgbClr val="00285F"/>
                </a:solidFill>
              </a:rPr>
              <a:t>Time synchronization: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Timing and Synchronization (802.1AS) includes a profile of IEEE 1588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-2" y="6031780"/>
            <a:ext cx="12192002" cy="525101"/>
          </a:xfrm>
          <a:prstGeom prst="rect">
            <a:avLst/>
          </a:prstGeom>
          <a:solidFill>
            <a:srgbClr val="00285F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Guaranteed data transport with bounded low latency, low delay variation, and extremely low loss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726" y="569287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533261" y="5376024"/>
            <a:ext cx="4701260" cy="461665"/>
            <a:chOff x="3644645" y="5376024"/>
            <a:chExt cx="4701260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4367365" y="5376024"/>
              <a:ext cx="3276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85F"/>
                  </a:solidFill>
                </a:rPr>
                <a:t>Zero congestion loss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>
              <a:off x="3644645" y="5591730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>
              <a:off x="7593509" y="5626461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sp>
        <p:nvSpPr>
          <p:cNvPr id="2" name="TextBox 1"/>
          <p:cNvSpPr txBox="1"/>
          <p:nvPr/>
        </p:nvSpPr>
        <p:spPr>
          <a:xfrm>
            <a:off x="-47185" y="6518952"/>
            <a:ext cx="428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3"/>
              </a:rPr>
              <a:t>http://www.ieee802.org/1/pages/tsn.html</a:t>
            </a:r>
            <a:endParaRPr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5337002" y="4384332"/>
            <a:ext cx="2549917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Resource </a:t>
            </a:r>
            <a:r>
              <a:rPr lang="en-US" sz="2400" dirty="0" err="1">
                <a:solidFill>
                  <a:schemeClr val="tx1">
                    <a:lumMod val="75000"/>
                  </a:schemeClr>
                </a:solidFill>
              </a:rPr>
              <a:t>Mgmt</a:t>
            </a:r>
            <a:endParaRPr lang="en-US" sz="18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5" name="Callout: Bent Line with Accent Bar 14"/>
          <p:cNvSpPr/>
          <p:nvPr/>
        </p:nvSpPr>
        <p:spPr bwMode="auto">
          <a:xfrm>
            <a:off x="8202507" y="4602609"/>
            <a:ext cx="4139323" cy="1256570"/>
          </a:xfrm>
          <a:prstGeom prst="accentCallout2">
            <a:avLst>
              <a:gd name="adj1" fmla="val 62665"/>
              <a:gd name="adj2" fmla="val 461"/>
              <a:gd name="adj3" fmla="val 62665"/>
              <a:gd name="adj4" fmla="val -12352"/>
              <a:gd name="adj5" fmla="val 31505"/>
              <a:gd name="adj6" fmla="val -19870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Dedicated resources &amp; API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Stream Reservation Protocol (802.1Qat)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TSN configuration (P802.1Qcc)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YANG (P802.1Qcp)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Link-local Registration Protocol (P802.1CS)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87619" y="6563838"/>
            <a:ext cx="6004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API: Application Programming Interface; YANG: a data modeling language</a:t>
            </a:r>
          </a:p>
        </p:txBody>
      </p:sp>
    </p:spTree>
    <p:extLst>
      <p:ext uri="{BB962C8B-B14F-4D97-AF65-F5344CB8AC3E}">
        <p14:creationId xmlns:p14="http://schemas.microsoft.com/office/powerpoint/2010/main" val="166674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9" grpId="0" animBg="1"/>
      <p:bldP spid="13" grpId="0" animBg="1"/>
      <p:bldP spid="10" grpId="0" animBg="1"/>
      <p:bldP spid="14" grpId="0" animBg="1"/>
      <p:bldP spid="18" grpId="0" animBg="1"/>
      <p:bldP spid="2" grpId="0"/>
      <p:bldP spid="19" grpId="0" animBg="1"/>
      <p:bldP spid="15" grpId="0" animBg="1"/>
      <p:bldP spid="21" grpId="0"/>
    </p:bldLst>
  </p:timing>
</p:sld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1583</TotalTime>
  <Words>86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Ericsson Capital TT</vt:lpstr>
      <vt:lpstr>PresentationTemplate2011</vt:lpstr>
      <vt:lpstr>IEEE 802.1 Time-Sensitive Networking (TSN)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 Time-Sensitive Networking</dc:title>
  <dc:creator/>
  <cp:keywords/>
  <dc:description>Rev PA1</dc:description>
  <cp:lastModifiedBy>Janos Farkas</cp:lastModifiedBy>
  <cp:revision>367</cp:revision>
  <dcterms:created xsi:type="dcterms:W3CDTF">2016-11-30T09:30:34Z</dcterms:created>
  <dcterms:modified xsi:type="dcterms:W3CDTF">2017-03-16T21:38:10Z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Arial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Public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false</vt:bool>
  </property>
  <property fmtid="{D5CDD505-2E9C-101B-9397-08002B2CF9AE}" pid="20" name="optEnterText1">
    <vt:bool>true</vt:bool>
  </property>
  <property fmtid="{D5CDD505-2E9C-101B-9397-08002B2CF9AE}" pid="21" name="optFooterCVLConfLabel">
    <vt:bool>false</vt:bool>
  </property>
  <property fmtid="{D5CDD505-2E9C-101B-9397-08002B2CF9AE}" pid="22" name="optEnterText2">
    <vt:bool>true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/>
  </property>
  <property fmtid="{D5CDD505-2E9C-101B-9397-08002B2CF9AE}" pid="30" name="RightFooterField">
    <vt:lpwstr>IEEE 802.1 Time-Sensitive Networking</vt:lpwstr>
  </property>
  <property fmtid="{D5CDD505-2E9C-101B-9397-08002B2CF9AE}" pid="31" name="RightFooterField2">
    <vt:lpwstr>2017-04-28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IEEE 802.1 Time-Sensitive Networking</vt:lpwstr>
  </property>
  <property fmtid="{D5CDD505-2E9C-101B-9397-08002B2CF9AE}" pid="44" name="Date">
    <vt:lpwstr>2017-04-28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