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Default Extension="png" ContentType="image/png"/>
  <Override PartName="/ppt/slideLayouts/slideLayout7.xml" ContentType="application/vnd.openxmlformats-officedocument.presentationml.slideLayout+xml"/>
  <Override PartName="/ppt/theme/theme4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76" r:id="rId2"/>
    <p:sldMasterId id="2147483677" r:id="rId3"/>
    <p:sldMasterId id="2147483760" r:id="rId4"/>
  </p:sldMasterIdLst>
  <p:sldIdLst>
    <p:sldId id="262" r:id="rId5"/>
    <p:sldId id="263" r:id="rId6"/>
    <p:sldId id="275" r:id="rId7"/>
    <p:sldId id="264" r:id="rId8"/>
    <p:sldId id="277" r:id="rId9"/>
    <p:sldId id="279" r:id="rId10"/>
    <p:sldId id="265" r:id="rId11"/>
    <p:sldId id="278" r:id="rId12"/>
    <p:sldId id="266" r:id="rId13"/>
    <p:sldId id="270" r:id="rId14"/>
    <p:sldId id="271" r:id="rId15"/>
    <p:sldId id="272" r:id="rId16"/>
    <p:sldId id="273" r:id="rId17"/>
    <p:sldId id="276" r:id="rId18"/>
    <p:sldId id="268" r:id="rId19"/>
  </p:sldIdLst>
  <p:sldSz cx="9144000" cy="5143500" type="screen16x9"/>
  <p:notesSz cx="6858000" cy="9144000"/>
  <p:defaultTextStyle>
    <a:defPPr>
      <a:defRPr lang="zh-CN"/>
    </a:defPPr>
    <a:lvl1pPr algn="l" defTabSz="457200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Calibri" pitchFamily="34" charset="0"/>
        <a:ea typeface="宋体" pitchFamily="2" charset="-122"/>
        <a:cs typeface="Arial" pitchFamily="34" charset="0"/>
      </a:defRPr>
    </a:lvl1pPr>
    <a:lvl2pPr marL="457200" algn="l" defTabSz="457200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Calibri" pitchFamily="34" charset="0"/>
        <a:ea typeface="宋体" pitchFamily="2" charset="-122"/>
        <a:cs typeface="Arial" pitchFamily="34" charset="0"/>
      </a:defRPr>
    </a:lvl2pPr>
    <a:lvl3pPr marL="914400" algn="l" defTabSz="457200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Calibri" pitchFamily="34" charset="0"/>
        <a:ea typeface="宋体" pitchFamily="2" charset="-122"/>
        <a:cs typeface="Arial" pitchFamily="34" charset="0"/>
      </a:defRPr>
    </a:lvl3pPr>
    <a:lvl4pPr marL="1371600" algn="l" defTabSz="457200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Calibri" pitchFamily="34" charset="0"/>
        <a:ea typeface="宋体" pitchFamily="2" charset="-122"/>
        <a:cs typeface="Arial" pitchFamily="34" charset="0"/>
      </a:defRPr>
    </a:lvl4pPr>
    <a:lvl5pPr marL="1828800" algn="l" defTabSz="457200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Calibri" pitchFamily="34" charset="0"/>
        <a:ea typeface="宋体" pitchFamily="2" charset="-122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</p:showPr>
  <p:clrMru>
    <a:srgbClr val="008FD4"/>
    <a:srgbClr val="5ACBF5"/>
    <a:srgbClr val="8CC63E"/>
    <a:srgbClr val="0070B1"/>
    <a:srgbClr val="00ABBD"/>
    <a:srgbClr val="00AEEF"/>
    <a:srgbClr val="0089CF"/>
    <a:srgbClr val="005BA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59" autoAdjust="0"/>
    <p:restoredTop sz="94660"/>
  </p:normalViewPr>
  <p:slideViewPr>
    <p:cSldViewPr snapToGrid="0" snapToObjects="1">
      <p:cViewPr>
        <p:scale>
          <a:sx n="100" d="100"/>
          <a:sy n="100" d="100"/>
        </p:scale>
        <p:origin x="-564" y="11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/>
          <p:cNvSpPr>
            <a:spLocks noGrp="1"/>
          </p:cNvSpPr>
          <p:nvPr userDrawn="1">
            <p:ph type="body" sz="quarter" idx="4294967295"/>
          </p:nvPr>
        </p:nvSpPr>
        <p:spPr>
          <a:xfrm>
            <a:off x="430213" y="2390775"/>
            <a:ext cx="4478337" cy="1008063"/>
          </a:xfrm>
        </p:spPr>
        <p:txBody>
          <a:bodyPr/>
          <a:lstStyle/>
          <a:p>
            <a:pPr lvl="0"/>
            <a:r>
              <a:rPr lang="zh-CN" altLang="en-US" sz="1400" smtClean="0">
                <a:solidFill>
                  <a:srgbClr val="FFFFFF"/>
                </a:solidFill>
                <a:latin typeface="微软雅黑" pitchFamily="34" charset="-122"/>
                <a:cs typeface="Arial" pitchFamily="34" charset="0"/>
              </a:rPr>
              <a:t>单击此处编辑母版文本样式</a:t>
            </a:r>
          </a:p>
        </p:txBody>
      </p:sp>
      <p:sp>
        <p:nvSpPr>
          <p:cNvPr id="5" name="Subtitle 6"/>
          <p:cNvSpPr>
            <a:spLocks noGrp="1"/>
          </p:cNvSpPr>
          <p:nvPr userDrawn="1">
            <p:ph type="subTitle" idx="4294967295"/>
          </p:nvPr>
        </p:nvSpPr>
        <p:spPr>
          <a:xfrm>
            <a:off x="430213" y="1314450"/>
            <a:ext cx="6400800" cy="56197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zh-CN" altLang="en-US" sz="2200" smtClean="0">
                <a:solidFill>
                  <a:srgbClr val="8CC63E"/>
                </a:solidFill>
                <a:latin typeface="微软雅黑" pitchFamily="34" charset="-122"/>
              </a:rPr>
              <a:t>单击此处编辑母版副标题样式</a:t>
            </a:r>
            <a:endParaRPr lang="en-US" sz="2200">
              <a:solidFill>
                <a:srgbClr val="8CC63E"/>
              </a:solidFill>
              <a:latin typeface="微软雅黑" pitchFamily="34" charset="-122"/>
            </a:endParaRPr>
          </a:p>
        </p:txBody>
      </p:sp>
      <p:sp>
        <p:nvSpPr>
          <p:cNvPr id="7" name="Title 7"/>
          <p:cNvSpPr>
            <a:spLocks noGrp="1"/>
          </p:cNvSpPr>
          <p:nvPr userDrawn="1">
            <p:ph type="ctrTitle" idx="4294967295"/>
          </p:nvPr>
        </p:nvSpPr>
        <p:spPr>
          <a:xfrm>
            <a:off x="430213" y="860425"/>
            <a:ext cx="6400800" cy="444500"/>
          </a:xfrm>
        </p:spPr>
        <p:txBody>
          <a:bodyPr/>
          <a:lstStyle/>
          <a:p>
            <a:r>
              <a:rPr lang="zh-CN" altLang="en-US" sz="2800" b="1" smtClean="0">
                <a:solidFill>
                  <a:schemeClr val="bg1"/>
                </a:solidFill>
                <a:latin typeface="微软雅黑" pitchFamily="34" charset="-122"/>
              </a:rPr>
              <a:t>单击此处编辑母版标题样式</a:t>
            </a:r>
            <a:endParaRPr lang="en-US" sz="2800" b="1" dirty="0">
              <a:solidFill>
                <a:schemeClr val="bg1"/>
              </a:solidFill>
              <a:latin typeface="微软雅黑" pitchFamily="34" charset="-122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D7FC1-D6CA-4E4E-830C-40E4C8D1ED52}" type="datetimeFigureOut">
              <a:rPr lang="zh-CN" altLang="en-US" smtClean="0"/>
              <a:pPr/>
              <a:t>2017/3/14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66327-7DFD-4854-BAD5-1F8511BBF7A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D7FC1-D6CA-4E4E-830C-40E4C8D1ED52}" type="datetimeFigureOut">
              <a:rPr lang="zh-CN" altLang="en-US" smtClean="0"/>
              <a:pPr/>
              <a:t>2017/3/14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66327-7DFD-4854-BAD5-1F8511BBF7A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D7FC1-D6CA-4E4E-830C-40E4C8D1ED52}" type="datetimeFigureOut">
              <a:rPr lang="zh-CN" altLang="en-US" smtClean="0"/>
              <a:pPr/>
              <a:t>2017/3/14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66327-7DFD-4854-BAD5-1F8511BBF7A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D7FC1-D6CA-4E4E-830C-40E4C8D1ED52}" type="datetimeFigureOut">
              <a:rPr lang="zh-CN" altLang="en-US" smtClean="0"/>
              <a:pPr/>
              <a:t>2017/3/14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66327-7DFD-4854-BAD5-1F8511BBF7A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D7FC1-D6CA-4E4E-830C-40E4C8D1ED52}" type="datetimeFigureOut">
              <a:rPr lang="zh-CN" altLang="en-US" smtClean="0"/>
              <a:pPr/>
              <a:t>2017/3/14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66327-7DFD-4854-BAD5-1F8511BBF7A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D7FC1-D6CA-4E4E-830C-40E4C8D1ED52}" type="datetimeFigureOut">
              <a:rPr lang="zh-CN" altLang="en-US" smtClean="0"/>
              <a:pPr/>
              <a:t>2017/3/14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66327-7DFD-4854-BAD5-1F8511BBF7A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D7FC1-D6CA-4E4E-830C-40E4C8D1ED52}" type="datetimeFigureOut">
              <a:rPr lang="zh-CN" altLang="en-US" smtClean="0"/>
              <a:pPr/>
              <a:t>2017/3/14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66327-7DFD-4854-BAD5-1F8511BBF7A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D7FC1-D6CA-4E4E-830C-40E4C8D1ED52}" type="datetimeFigureOut">
              <a:rPr lang="zh-CN" altLang="en-US" smtClean="0"/>
              <a:pPr/>
              <a:t>2017/3/14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66327-7DFD-4854-BAD5-1F8511BBF7A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D7FC1-D6CA-4E4E-830C-40E4C8D1ED52}" type="datetimeFigureOut">
              <a:rPr lang="zh-CN" altLang="en-US" smtClean="0"/>
              <a:pPr/>
              <a:t>2017/3/14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66327-7DFD-4854-BAD5-1F8511BBF7A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D7FC1-D6CA-4E4E-830C-40E4C8D1ED52}" type="datetimeFigureOut">
              <a:rPr lang="zh-CN" altLang="en-US" smtClean="0"/>
              <a:pPr/>
              <a:t>2017/3/14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66327-7DFD-4854-BAD5-1F8511BBF7A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封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 userDrawn="1"/>
        </p:nvSpPr>
        <p:spPr bwMode="auto">
          <a:xfrm>
            <a:off x="1338944" y="1396723"/>
            <a:ext cx="2429189" cy="110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4000"/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谢谢！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58775" y="1200150"/>
            <a:ext cx="4168775" cy="3189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79950" y="1200150"/>
            <a:ext cx="4170363" cy="3189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58775" y="1200150"/>
            <a:ext cx="4168775" cy="3189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79950" y="1200150"/>
            <a:ext cx="4170363" cy="3189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58775" y="1200150"/>
            <a:ext cx="5065280" cy="3189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569527" y="1200150"/>
            <a:ext cx="3280786" cy="3189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D7FC1-D6CA-4E4E-830C-40E4C8D1ED52}" type="datetimeFigureOut">
              <a:rPr lang="zh-CN" altLang="en-US" smtClean="0"/>
              <a:pPr/>
              <a:t>2017/3/14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66327-7DFD-4854-BAD5-1F8511BBF7A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.jpe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8"/>
          <p:cNvSpPr>
            <a:spLocks noChangeArrowheads="1"/>
          </p:cNvSpPr>
          <p:nvPr/>
        </p:nvSpPr>
        <p:spPr bwMode="auto">
          <a:xfrm>
            <a:off x="9236075" y="2576513"/>
            <a:ext cx="1360488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42" tIns="46725" rIns="93442" bIns="46725" anchor="b" anchorCtr="1">
            <a:spAutoFit/>
          </a:bodyPr>
          <a:lstStyle/>
          <a:p>
            <a:pPr defTabSz="935038"/>
            <a:r>
              <a:rPr lang="en-US" altLang="en-US" sz="900" noProof="1">
                <a:solidFill>
                  <a:schemeClr val="bg1"/>
                </a:solidFill>
                <a:latin typeface="Arial" pitchFamily="34" charset="0"/>
                <a:ea typeface="Heiti SC Light"/>
                <a:cs typeface="Heiti SC Light"/>
              </a:rPr>
              <a:t>Title:</a:t>
            </a:r>
          </a:p>
          <a:p>
            <a:pPr defTabSz="935038"/>
            <a:r>
              <a:rPr lang="en-US" altLang="en-US" sz="800" noProof="1">
                <a:solidFill>
                  <a:schemeClr val="bg1"/>
                </a:solidFill>
                <a:latin typeface="Arial" pitchFamily="34" charset="0"/>
                <a:ea typeface="Heiti SC Light"/>
                <a:cs typeface="Heiti SC Light"/>
              </a:rPr>
              <a:t>Type: </a:t>
            </a:r>
            <a:r>
              <a:rPr lang="en-US" altLang="en-US" sz="800" noProof="1">
                <a:solidFill>
                  <a:schemeClr val="bg1"/>
                </a:solidFill>
                <a:latin typeface="Arial" pitchFamily="34" charset="0"/>
                <a:ea typeface="MS PGothic" pitchFamily="34" charset="-128"/>
              </a:rPr>
              <a:t>Arial</a:t>
            </a:r>
            <a:endParaRPr lang="en-US" sz="800">
              <a:solidFill>
                <a:schemeClr val="bg1"/>
              </a:solidFill>
              <a:latin typeface="Arial" pitchFamily="34" charset="0"/>
            </a:endParaRPr>
          </a:p>
          <a:p>
            <a:pPr defTabSz="935038"/>
            <a:r>
              <a:rPr lang="en-US" altLang="en-US" sz="800" noProof="1">
                <a:solidFill>
                  <a:schemeClr val="bg1"/>
                </a:solidFill>
                <a:latin typeface="Arial" pitchFamily="34" charset="0"/>
                <a:ea typeface="Heiti SC Light"/>
                <a:cs typeface="Heiti SC Light"/>
              </a:rPr>
              <a:t>Size：32-24-pt</a:t>
            </a:r>
          </a:p>
          <a:p>
            <a:pPr defTabSz="935038"/>
            <a:r>
              <a:rPr lang="en-US" altLang="en-US" sz="800" noProof="1">
                <a:solidFill>
                  <a:schemeClr val="bg1"/>
                </a:solidFill>
                <a:latin typeface="Arial" pitchFamily="34" charset="0"/>
                <a:ea typeface="Heiti SC Light"/>
                <a:cs typeface="Heiti SC Light"/>
              </a:rPr>
              <a:t>Color：The ZTE blue </a:t>
            </a:r>
          </a:p>
          <a:p>
            <a:pPr defTabSz="935038"/>
            <a:endParaRPr lang="en-US" altLang="en-US" sz="900" noProof="1">
              <a:solidFill>
                <a:schemeClr val="bg1"/>
              </a:solidFill>
              <a:latin typeface="Arial" pitchFamily="34" charset="0"/>
              <a:ea typeface="Heiti SC Light"/>
              <a:cs typeface="Heiti SC Light"/>
            </a:endParaRPr>
          </a:p>
          <a:p>
            <a:pPr defTabSz="935038"/>
            <a:r>
              <a:rPr lang="en-US" altLang="en-US" sz="900" noProof="1">
                <a:solidFill>
                  <a:schemeClr val="bg1"/>
                </a:solidFill>
                <a:latin typeface="Arial" pitchFamily="34" charset="0"/>
                <a:ea typeface="Heiti SC Light"/>
                <a:cs typeface="Heiti SC Light"/>
              </a:rPr>
              <a:t>Subtitle:</a:t>
            </a:r>
          </a:p>
          <a:p>
            <a:pPr defTabSz="935038"/>
            <a:r>
              <a:rPr lang="en-US" altLang="en-US" sz="800" noProof="1">
                <a:solidFill>
                  <a:schemeClr val="bg1"/>
                </a:solidFill>
                <a:latin typeface="Arial" pitchFamily="34" charset="0"/>
                <a:ea typeface="Heiti SC Light"/>
                <a:cs typeface="Heiti SC Light"/>
              </a:rPr>
              <a:t>Type: </a:t>
            </a:r>
            <a:r>
              <a:rPr lang="en-US" altLang="en-US" sz="800" noProof="1">
                <a:solidFill>
                  <a:schemeClr val="bg1"/>
                </a:solidFill>
                <a:latin typeface="Arial" pitchFamily="34" charset="0"/>
                <a:ea typeface="MS PGothic" pitchFamily="34" charset="-128"/>
              </a:rPr>
              <a:t>Arial</a:t>
            </a:r>
            <a:endParaRPr lang="en-US" sz="800">
              <a:solidFill>
                <a:schemeClr val="bg1"/>
              </a:solidFill>
              <a:latin typeface="Arial" pitchFamily="34" charset="0"/>
            </a:endParaRPr>
          </a:p>
          <a:p>
            <a:pPr defTabSz="935038"/>
            <a:r>
              <a:rPr lang="en-US" altLang="en-US" sz="800" noProof="1">
                <a:solidFill>
                  <a:schemeClr val="bg1"/>
                </a:solidFill>
                <a:latin typeface="Arial" pitchFamily="34" charset="0"/>
                <a:ea typeface="Heiti SC Light"/>
                <a:cs typeface="Heiti SC Light"/>
              </a:rPr>
              <a:t>Size：20pt</a:t>
            </a:r>
          </a:p>
          <a:p>
            <a:pPr defTabSz="935038"/>
            <a:r>
              <a:rPr lang="en-US" altLang="en-US" sz="800" noProof="1">
                <a:solidFill>
                  <a:schemeClr val="bg1"/>
                </a:solidFill>
                <a:latin typeface="Arial" pitchFamily="34" charset="0"/>
                <a:ea typeface="Heiti SC Light"/>
                <a:cs typeface="Heiti SC Light"/>
              </a:rPr>
              <a:t>Color: The ZTE green</a:t>
            </a:r>
          </a:p>
        </p:txBody>
      </p:sp>
      <p:sp>
        <p:nvSpPr>
          <p:cNvPr id="2051" name="TextBox 4"/>
          <p:cNvSpPr txBox="1">
            <a:spLocks noChangeArrowheads="1"/>
          </p:cNvSpPr>
          <p:nvPr/>
        </p:nvSpPr>
        <p:spPr bwMode="auto">
          <a:xfrm>
            <a:off x="5848350" y="4454525"/>
            <a:ext cx="30956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2052" name="TextBox 5"/>
          <p:cNvSpPr txBox="1">
            <a:spLocks noChangeArrowheads="1"/>
          </p:cNvSpPr>
          <p:nvPr/>
        </p:nvSpPr>
        <p:spPr bwMode="auto">
          <a:xfrm>
            <a:off x="4814888" y="4170363"/>
            <a:ext cx="3095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2053" name="TextBox 6"/>
          <p:cNvSpPr txBox="1">
            <a:spLocks noChangeArrowheads="1"/>
          </p:cNvSpPr>
          <p:nvPr/>
        </p:nvSpPr>
        <p:spPr bwMode="auto">
          <a:xfrm>
            <a:off x="4037013" y="3638550"/>
            <a:ext cx="30956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latin typeface="Arial" pitchFamily="34" charset="0"/>
            </a:endParaRPr>
          </a:p>
        </p:txBody>
      </p:sp>
      <p:grpSp>
        <p:nvGrpSpPr>
          <p:cNvPr id="2054" name="组 5"/>
          <p:cNvGrpSpPr>
            <a:grpSpLocks/>
          </p:cNvGrpSpPr>
          <p:nvPr/>
        </p:nvGrpSpPr>
        <p:grpSpPr bwMode="auto">
          <a:xfrm>
            <a:off x="9364663" y="3851275"/>
            <a:ext cx="1392237" cy="989013"/>
            <a:chOff x="0" y="0"/>
            <a:chExt cx="1392554" cy="989008"/>
          </a:xfrm>
        </p:grpSpPr>
        <p:grpSp>
          <p:nvGrpSpPr>
            <p:cNvPr id="2055" name="组 6"/>
            <p:cNvGrpSpPr>
              <a:grpSpLocks/>
            </p:cNvGrpSpPr>
            <p:nvPr/>
          </p:nvGrpSpPr>
          <p:grpSpPr bwMode="auto">
            <a:xfrm>
              <a:off x="0" y="0"/>
              <a:ext cx="935158" cy="254390"/>
              <a:chOff x="0" y="0"/>
              <a:chExt cx="935158" cy="254390"/>
            </a:xfrm>
          </p:grpSpPr>
          <p:sp>
            <p:nvSpPr>
              <p:cNvPr id="2056" name="矩形 18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54390" cy="254390"/>
              </a:xfrm>
              <a:prstGeom prst="rect">
                <a:avLst/>
              </a:prstGeom>
              <a:solidFill>
                <a:srgbClr val="008F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endParaRPr lang="zh-CN" altLang="en-US">
                  <a:solidFill>
                    <a:srgbClr val="FFFFFF"/>
                  </a:solidFill>
                  <a:latin typeface="Arial" pitchFamily="34" charset="0"/>
                </a:endParaRPr>
              </a:p>
            </p:txBody>
          </p:sp>
          <p:sp>
            <p:nvSpPr>
              <p:cNvPr id="2057" name="文本框 19"/>
              <p:cNvSpPr txBox="1">
                <a:spLocks noChangeArrowheads="1"/>
              </p:cNvSpPr>
              <p:nvPr/>
            </p:nvSpPr>
            <p:spPr bwMode="auto">
              <a:xfrm>
                <a:off x="217344" y="31110"/>
                <a:ext cx="717814" cy="2000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700" i="1">
                    <a:solidFill>
                      <a:schemeClr val="bg1"/>
                    </a:solidFill>
                    <a:latin typeface="Arial" pitchFamily="34" charset="0"/>
                  </a:rPr>
                  <a:t>G143, B212</a:t>
                </a:r>
                <a:endParaRPr lang="zh-CN" altLang="en-US" sz="700" i="1">
                  <a:solidFill>
                    <a:schemeClr val="bg1"/>
                  </a:solidFill>
                  <a:latin typeface="Arial" pitchFamily="34" charset="0"/>
                </a:endParaRPr>
              </a:p>
            </p:txBody>
          </p:sp>
        </p:grpSp>
        <p:grpSp>
          <p:nvGrpSpPr>
            <p:cNvPr id="2058" name="组 9"/>
            <p:cNvGrpSpPr>
              <a:grpSpLocks/>
            </p:cNvGrpSpPr>
            <p:nvPr/>
          </p:nvGrpSpPr>
          <p:grpSpPr bwMode="auto">
            <a:xfrm>
              <a:off x="0" y="373460"/>
              <a:ext cx="1199362" cy="254390"/>
              <a:chOff x="0" y="0"/>
              <a:chExt cx="1199362" cy="254390"/>
            </a:xfrm>
          </p:grpSpPr>
          <p:sp>
            <p:nvSpPr>
              <p:cNvPr id="2059" name="矩形 14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54390" cy="254390"/>
              </a:xfrm>
              <a:prstGeom prst="rect">
                <a:avLst/>
              </a:prstGeom>
              <a:solidFill>
                <a:srgbClr val="8CC63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endParaRPr lang="zh-CN" altLang="en-US">
                  <a:solidFill>
                    <a:srgbClr val="FFFFFF"/>
                  </a:solidFill>
                  <a:latin typeface="Arial" pitchFamily="34" charset="0"/>
                </a:endParaRPr>
              </a:p>
            </p:txBody>
          </p:sp>
          <p:sp>
            <p:nvSpPr>
              <p:cNvPr id="2060" name="文本框 15"/>
              <p:cNvSpPr txBox="1">
                <a:spLocks noChangeArrowheads="1"/>
              </p:cNvSpPr>
              <p:nvPr/>
            </p:nvSpPr>
            <p:spPr bwMode="auto">
              <a:xfrm>
                <a:off x="217344" y="31110"/>
                <a:ext cx="982018" cy="2000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700" i="1">
                    <a:solidFill>
                      <a:schemeClr val="bg1"/>
                    </a:solidFill>
                    <a:latin typeface="Arial" pitchFamily="34" charset="0"/>
                  </a:rPr>
                  <a:t>R140,G198, B62</a:t>
                </a:r>
                <a:endParaRPr lang="zh-CN" altLang="en-US" sz="700" i="1">
                  <a:solidFill>
                    <a:schemeClr val="bg1"/>
                  </a:solidFill>
                  <a:latin typeface="Arial" pitchFamily="34" charset="0"/>
                </a:endParaRPr>
              </a:p>
            </p:txBody>
          </p:sp>
        </p:grpSp>
        <p:sp>
          <p:nvSpPr>
            <p:cNvPr id="2061" name="矩形 10"/>
            <p:cNvSpPr>
              <a:spLocks noChangeArrowheads="1"/>
            </p:cNvSpPr>
            <p:nvPr/>
          </p:nvSpPr>
          <p:spPr bwMode="auto">
            <a:xfrm>
              <a:off x="0" y="734618"/>
              <a:ext cx="254390" cy="254390"/>
            </a:xfrm>
            <a:prstGeom prst="rect">
              <a:avLst/>
            </a:prstGeom>
            <a:solidFill>
              <a:srgbClr val="5ACBF5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zh-CN" altLang="en-US">
                <a:solidFill>
                  <a:srgbClr val="FFFFFF"/>
                </a:solidFill>
                <a:latin typeface="Arial" pitchFamily="34" charset="0"/>
              </a:endParaRPr>
            </a:p>
          </p:txBody>
        </p:sp>
        <p:sp>
          <p:nvSpPr>
            <p:cNvPr id="2062" name="文本框 12"/>
            <p:cNvSpPr txBox="1">
              <a:spLocks noChangeArrowheads="1"/>
            </p:cNvSpPr>
            <p:nvPr/>
          </p:nvSpPr>
          <p:spPr bwMode="auto">
            <a:xfrm>
              <a:off x="217344" y="765728"/>
              <a:ext cx="1175210" cy="2000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700" i="1">
                  <a:solidFill>
                    <a:schemeClr val="bg1"/>
                  </a:solidFill>
                  <a:latin typeface="Arial" pitchFamily="34" charset="0"/>
                </a:rPr>
                <a:t>R90,G203, B245</a:t>
              </a:r>
              <a:endParaRPr lang="zh-CN" altLang="en-US" sz="700" i="1">
                <a:solidFill>
                  <a:schemeClr val="bg1"/>
                </a:solidFill>
                <a:latin typeface="Arial" pitchFamily="34" charset="0"/>
              </a:endParaRPr>
            </a:p>
          </p:txBody>
        </p:sp>
      </p:grpSp>
      <p:sp>
        <p:nvSpPr>
          <p:cNvPr id="2063" name="TextBox 18"/>
          <p:cNvSpPr txBox="1">
            <a:spLocks noChangeArrowheads="1"/>
          </p:cNvSpPr>
          <p:nvPr/>
        </p:nvSpPr>
        <p:spPr bwMode="auto">
          <a:xfrm>
            <a:off x="8153400" y="10160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2064" name="TextBox 19"/>
          <p:cNvSpPr txBox="1">
            <a:spLocks noChangeArrowheads="1"/>
          </p:cNvSpPr>
          <p:nvPr/>
        </p:nvSpPr>
        <p:spPr bwMode="auto">
          <a:xfrm>
            <a:off x="4864100" y="33782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2065" name="标题占位符 1"/>
          <p:cNvSpPr>
            <a:spLocks noGrp="1" noChangeArrowheads="1"/>
          </p:cNvSpPr>
          <p:nvPr>
            <p:ph type="title"/>
          </p:nvPr>
        </p:nvSpPr>
        <p:spPr bwMode="auto">
          <a:xfrm>
            <a:off x="333375" y="342900"/>
            <a:ext cx="6767513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smtClean="0"/>
              <a:t>单击此处编辑母版标题样式</a:t>
            </a:r>
          </a:p>
        </p:txBody>
      </p:sp>
      <p:sp>
        <p:nvSpPr>
          <p:cNvPr id="2066" name="文本占位符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200150"/>
            <a:ext cx="8491538" cy="318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smtClean="0"/>
              <a:t>单击此处编辑母版文本样式</a:t>
            </a:r>
          </a:p>
          <a:p>
            <a:pPr lvl="1"/>
            <a:r>
              <a:rPr lang="zh-CN" smtClean="0"/>
              <a:t>二级</a:t>
            </a:r>
          </a:p>
          <a:p>
            <a:pPr lvl="2"/>
            <a:r>
              <a:rPr lang="zh-CN" smtClean="0"/>
              <a:t>三级</a:t>
            </a:r>
          </a:p>
          <a:p>
            <a:pPr lvl="3"/>
            <a:r>
              <a:rPr lang="zh-CN" smtClean="0"/>
              <a:t>四级</a:t>
            </a:r>
          </a:p>
          <a:p>
            <a:pPr lvl="4"/>
            <a:r>
              <a:rPr lang="zh-CN" smtClean="0"/>
              <a:t>五级</a:t>
            </a:r>
          </a:p>
        </p:txBody>
      </p:sp>
      <p:pic>
        <p:nvPicPr>
          <p:cNvPr id="2067" name="Picture 19" descr="1-0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158038" y="69850"/>
            <a:ext cx="1789112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759" r:id="rId2"/>
    <p:sldLayoutId id="2147483772" r:id="rId3"/>
    <p:sldLayoutId id="2147483773" r:id="rId4"/>
  </p:sldLayoutIdLst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9pPr>
    </p:titleStyle>
    <p:bodyStyle>
      <a:lvl1pPr algn="l" defTabSz="457200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–"/>
        <a:defRPr>
          <a:solidFill>
            <a:schemeClr val="tx1"/>
          </a:solidFill>
          <a:latin typeface="+mn-lt"/>
          <a:ea typeface="+mn-ea"/>
        </a:defRPr>
      </a:lvl2pPr>
      <a:lvl3pPr marL="1143000" indent="-228600" algn="l" defTabSz="457200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•"/>
        <a:defRPr sz="1600">
          <a:solidFill>
            <a:schemeClr val="tx1"/>
          </a:solidFill>
          <a:latin typeface="+mn-lt"/>
          <a:ea typeface="+mn-ea"/>
        </a:defRPr>
      </a:lvl3pPr>
      <a:lvl4pPr marL="1600200" indent="-228600" algn="l" defTabSz="457200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–"/>
        <a:defRPr sz="1400">
          <a:solidFill>
            <a:schemeClr val="tx1"/>
          </a:solidFill>
          <a:latin typeface="+mn-lt"/>
          <a:ea typeface="+mn-ea"/>
        </a:defRPr>
      </a:lvl4pPr>
      <a:lvl5pPr marL="2057400" indent="-228600" algn="l" defTabSz="457200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5pPr>
      <a:lvl6pPr marL="2514600" indent="-228600" algn="l" defTabSz="457200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6pPr>
      <a:lvl7pPr marL="2971800" indent="-228600" algn="l" defTabSz="457200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7pPr>
      <a:lvl8pPr marL="3429000" indent="-228600" algn="l" defTabSz="457200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8pPr>
      <a:lvl9pPr marL="3886200" indent="-228600" algn="l" defTabSz="457200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8"/>
          <p:cNvSpPr>
            <a:spLocks noChangeArrowheads="1"/>
          </p:cNvSpPr>
          <p:nvPr/>
        </p:nvSpPr>
        <p:spPr bwMode="auto">
          <a:xfrm>
            <a:off x="9236075" y="2576513"/>
            <a:ext cx="1360488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42" tIns="46725" rIns="93442" bIns="46725" anchor="b" anchorCtr="1">
            <a:spAutoFit/>
          </a:bodyPr>
          <a:lstStyle/>
          <a:p>
            <a:pPr defTabSz="935038"/>
            <a:r>
              <a:rPr lang="en-US" altLang="en-US" sz="900" noProof="1">
                <a:solidFill>
                  <a:schemeClr val="bg1"/>
                </a:solidFill>
                <a:latin typeface="Arial" pitchFamily="34" charset="0"/>
                <a:ea typeface="Heiti SC Light"/>
                <a:cs typeface="Heiti SC Light"/>
              </a:rPr>
              <a:t>Title:</a:t>
            </a:r>
          </a:p>
          <a:p>
            <a:pPr defTabSz="935038"/>
            <a:r>
              <a:rPr lang="en-US" altLang="en-US" sz="800" noProof="1">
                <a:solidFill>
                  <a:schemeClr val="bg1"/>
                </a:solidFill>
                <a:latin typeface="Arial" pitchFamily="34" charset="0"/>
                <a:ea typeface="Heiti SC Light"/>
                <a:cs typeface="Heiti SC Light"/>
              </a:rPr>
              <a:t>Type: </a:t>
            </a:r>
            <a:r>
              <a:rPr lang="en-US" altLang="en-US" sz="800" noProof="1">
                <a:solidFill>
                  <a:schemeClr val="bg1"/>
                </a:solidFill>
                <a:latin typeface="Arial" pitchFamily="34" charset="0"/>
                <a:ea typeface="MS PGothic" pitchFamily="34" charset="-128"/>
              </a:rPr>
              <a:t>Arial</a:t>
            </a:r>
            <a:endParaRPr lang="en-US" sz="800">
              <a:solidFill>
                <a:schemeClr val="bg1"/>
              </a:solidFill>
              <a:latin typeface="Arial" pitchFamily="34" charset="0"/>
            </a:endParaRPr>
          </a:p>
          <a:p>
            <a:pPr defTabSz="935038"/>
            <a:r>
              <a:rPr lang="en-US" altLang="en-US" sz="800" noProof="1">
                <a:solidFill>
                  <a:schemeClr val="bg1"/>
                </a:solidFill>
                <a:latin typeface="Arial" pitchFamily="34" charset="0"/>
                <a:ea typeface="Heiti SC Light"/>
                <a:cs typeface="Heiti SC Light"/>
              </a:rPr>
              <a:t>Size：24pt</a:t>
            </a:r>
          </a:p>
          <a:p>
            <a:pPr defTabSz="935038"/>
            <a:r>
              <a:rPr lang="en-US" altLang="en-US" sz="800" noProof="1">
                <a:solidFill>
                  <a:schemeClr val="bg1"/>
                </a:solidFill>
                <a:latin typeface="Arial" pitchFamily="34" charset="0"/>
                <a:ea typeface="Heiti SC Light"/>
                <a:cs typeface="Heiti SC Light"/>
              </a:rPr>
              <a:t>Color：The ZTE blue </a:t>
            </a:r>
          </a:p>
          <a:p>
            <a:pPr defTabSz="935038"/>
            <a:endParaRPr lang="en-US" altLang="en-US" sz="900" noProof="1">
              <a:solidFill>
                <a:schemeClr val="bg1"/>
              </a:solidFill>
              <a:latin typeface="Arial" pitchFamily="34" charset="0"/>
              <a:ea typeface="Heiti SC Light"/>
              <a:cs typeface="Heiti SC Light"/>
            </a:endParaRPr>
          </a:p>
          <a:p>
            <a:pPr defTabSz="935038"/>
            <a:r>
              <a:rPr lang="en-US" altLang="en-US" sz="900" noProof="1">
                <a:solidFill>
                  <a:schemeClr val="bg1"/>
                </a:solidFill>
                <a:latin typeface="Arial" pitchFamily="34" charset="0"/>
                <a:ea typeface="Heiti SC Light"/>
                <a:cs typeface="Heiti SC Light"/>
              </a:rPr>
              <a:t>Subtitle:</a:t>
            </a:r>
          </a:p>
          <a:p>
            <a:pPr defTabSz="935038"/>
            <a:r>
              <a:rPr lang="en-US" altLang="en-US" sz="800" noProof="1">
                <a:solidFill>
                  <a:schemeClr val="bg1"/>
                </a:solidFill>
                <a:latin typeface="Arial" pitchFamily="34" charset="0"/>
                <a:ea typeface="Heiti SC Light"/>
                <a:cs typeface="Heiti SC Light"/>
              </a:rPr>
              <a:t>Type:  </a:t>
            </a:r>
            <a:r>
              <a:rPr lang="en-US" altLang="en-US" sz="800" noProof="1">
                <a:solidFill>
                  <a:schemeClr val="bg1"/>
                </a:solidFill>
                <a:latin typeface="Arial" pitchFamily="34" charset="0"/>
                <a:ea typeface="MS PGothic" pitchFamily="34" charset="-128"/>
              </a:rPr>
              <a:t>Arial</a:t>
            </a:r>
            <a:endParaRPr lang="en-US" sz="800">
              <a:solidFill>
                <a:schemeClr val="bg1"/>
              </a:solidFill>
              <a:latin typeface="Arial" pitchFamily="34" charset="0"/>
            </a:endParaRPr>
          </a:p>
          <a:p>
            <a:pPr defTabSz="935038"/>
            <a:r>
              <a:rPr lang="en-US" altLang="en-US" sz="800" noProof="1">
                <a:solidFill>
                  <a:schemeClr val="bg1"/>
                </a:solidFill>
                <a:latin typeface="Arial" pitchFamily="34" charset="0"/>
                <a:ea typeface="Heiti SC Light"/>
                <a:cs typeface="Heiti SC Light"/>
              </a:rPr>
              <a:t>Size：16-20pt</a:t>
            </a:r>
          </a:p>
          <a:p>
            <a:pPr defTabSz="935038"/>
            <a:r>
              <a:rPr lang="en-US" altLang="en-US" sz="800" noProof="1">
                <a:solidFill>
                  <a:schemeClr val="bg1"/>
                </a:solidFill>
                <a:latin typeface="Arial" pitchFamily="34" charset="0"/>
                <a:ea typeface="Heiti SC Light"/>
                <a:cs typeface="Heiti SC Light"/>
              </a:rPr>
              <a:t>Color: The ZTE green</a:t>
            </a:r>
          </a:p>
        </p:txBody>
      </p:sp>
      <p:grpSp>
        <p:nvGrpSpPr>
          <p:cNvPr id="3075" name="组 5"/>
          <p:cNvGrpSpPr>
            <a:grpSpLocks/>
          </p:cNvGrpSpPr>
          <p:nvPr/>
        </p:nvGrpSpPr>
        <p:grpSpPr bwMode="auto">
          <a:xfrm>
            <a:off x="9364663" y="3851275"/>
            <a:ext cx="1392237" cy="989013"/>
            <a:chOff x="0" y="0"/>
            <a:chExt cx="1392554" cy="989008"/>
          </a:xfrm>
        </p:grpSpPr>
        <p:grpSp>
          <p:nvGrpSpPr>
            <p:cNvPr id="3076" name="组 6"/>
            <p:cNvGrpSpPr>
              <a:grpSpLocks/>
            </p:cNvGrpSpPr>
            <p:nvPr/>
          </p:nvGrpSpPr>
          <p:grpSpPr bwMode="auto">
            <a:xfrm>
              <a:off x="0" y="0"/>
              <a:ext cx="935158" cy="254390"/>
              <a:chOff x="0" y="0"/>
              <a:chExt cx="935158" cy="254390"/>
            </a:xfrm>
          </p:grpSpPr>
          <p:sp>
            <p:nvSpPr>
              <p:cNvPr id="3077" name="矩形 18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54390" cy="254390"/>
              </a:xfrm>
              <a:prstGeom prst="rect">
                <a:avLst/>
              </a:prstGeom>
              <a:solidFill>
                <a:srgbClr val="008F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endParaRPr lang="zh-CN" altLang="en-US">
                  <a:solidFill>
                    <a:srgbClr val="FFFFFF"/>
                  </a:solidFill>
                  <a:latin typeface="Arial" pitchFamily="34" charset="0"/>
                </a:endParaRPr>
              </a:p>
            </p:txBody>
          </p:sp>
          <p:sp>
            <p:nvSpPr>
              <p:cNvPr id="3078" name="文本框 19"/>
              <p:cNvSpPr txBox="1">
                <a:spLocks noChangeArrowheads="1"/>
              </p:cNvSpPr>
              <p:nvPr/>
            </p:nvSpPr>
            <p:spPr bwMode="auto">
              <a:xfrm>
                <a:off x="217344" y="31110"/>
                <a:ext cx="717814" cy="2000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700" i="1">
                    <a:solidFill>
                      <a:schemeClr val="bg1"/>
                    </a:solidFill>
                    <a:latin typeface="Arial" pitchFamily="34" charset="0"/>
                  </a:rPr>
                  <a:t>G143, B212</a:t>
                </a:r>
                <a:endParaRPr lang="zh-CN" altLang="en-US" sz="700" i="1">
                  <a:solidFill>
                    <a:schemeClr val="bg1"/>
                  </a:solidFill>
                  <a:latin typeface="Arial" pitchFamily="34" charset="0"/>
                </a:endParaRPr>
              </a:p>
            </p:txBody>
          </p:sp>
        </p:grpSp>
        <p:grpSp>
          <p:nvGrpSpPr>
            <p:cNvPr id="3079" name="组 9"/>
            <p:cNvGrpSpPr>
              <a:grpSpLocks/>
            </p:cNvGrpSpPr>
            <p:nvPr/>
          </p:nvGrpSpPr>
          <p:grpSpPr bwMode="auto">
            <a:xfrm>
              <a:off x="0" y="373460"/>
              <a:ext cx="1199362" cy="254390"/>
              <a:chOff x="0" y="0"/>
              <a:chExt cx="1199362" cy="254390"/>
            </a:xfrm>
          </p:grpSpPr>
          <p:sp>
            <p:nvSpPr>
              <p:cNvPr id="3080" name="矩形 14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54390" cy="254390"/>
              </a:xfrm>
              <a:prstGeom prst="rect">
                <a:avLst/>
              </a:prstGeom>
              <a:solidFill>
                <a:srgbClr val="8CC63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endParaRPr lang="zh-CN" altLang="en-US">
                  <a:solidFill>
                    <a:srgbClr val="FFFFFF"/>
                  </a:solidFill>
                  <a:latin typeface="Arial" pitchFamily="34" charset="0"/>
                </a:endParaRPr>
              </a:p>
            </p:txBody>
          </p:sp>
          <p:sp>
            <p:nvSpPr>
              <p:cNvPr id="3081" name="文本框 15"/>
              <p:cNvSpPr txBox="1">
                <a:spLocks noChangeArrowheads="1"/>
              </p:cNvSpPr>
              <p:nvPr/>
            </p:nvSpPr>
            <p:spPr bwMode="auto">
              <a:xfrm>
                <a:off x="217344" y="31110"/>
                <a:ext cx="982018" cy="2000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700" i="1">
                    <a:solidFill>
                      <a:schemeClr val="bg1"/>
                    </a:solidFill>
                    <a:latin typeface="Arial" pitchFamily="34" charset="0"/>
                  </a:rPr>
                  <a:t>R140,G198, B62</a:t>
                </a:r>
                <a:endParaRPr lang="zh-CN" altLang="en-US" sz="700" i="1">
                  <a:solidFill>
                    <a:schemeClr val="bg1"/>
                  </a:solidFill>
                  <a:latin typeface="Arial" pitchFamily="34" charset="0"/>
                </a:endParaRPr>
              </a:p>
            </p:txBody>
          </p:sp>
        </p:grpSp>
        <p:sp>
          <p:nvSpPr>
            <p:cNvPr id="3082" name="矩形 10"/>
            <p:cNvSpPr>
              <a:spLocks noChangeArrowheads="1"/>
            </p:cNvSpPr>
            <p:nvPr/>
          </p:nvSpPr>
          <p:spPr bwMode="auto">
            <a:xfrm>
              <a:off x="0" y="734618"/>
              <a:ext cx="254390" cy="254390"/>
            </a:xfrm>
            <a:prstGeom prst="rect">
              <a:avLst/>
            </a:prstGeom>
            <a:solidFill>
              <a:srgbClr val="5ACBF5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zh-CN" altLang="en-US">
                <a:solidFill>
                  <a:srgbClr val="FFFFFF"/>
                </a:solidFill>
                <a:latin typeface="Arial" pitchFamily="34" charset="0"/>
              </a:endParaRPr>
            </a:p>
          </p:txBody>
        </p:sp>
        <p:sp>
          <p:nvSpPr>
            <p:cNvPr id="3083" name="文本框 12"/>
            <p:cNvSpPr txBox="1">
              <a:spLocks noChangeArrowheads="1"/>
            </p:cNvSpPr>
            <p:nvPr/>
          </p:nvSpPr>
          <p:spPr bwMode="auto">
            <a:xfrm>
              <a:off x="217344" y="765728"/>
              <a:ext cx="1175210" cy="2000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700" i="1">
                  <a:solidFill>
                    <a:schemeClr val="bg1"/>
                  </a:solidFill>
                  <a:latin typeface="Arial" pitchFamily="34" charset="0"/>
                </a:rPr>
                <a:t>R90,G203, B245</a:t>
              </a:r>
              <a:endParaRPr lang="zh-CN" altLang="en-US" sz="700" i="1">
                <a:solidFill>
                  <a:schemeClr val="bg1"/>
                </a:solidFill>
                <a:latin typeface="Arial" pitchFamily="34" charset="0"/>
              </a:endParaRPr>
            </a:p>
          </p:txBody>
        </p:sp>
      </p:grpSp>
      <p:sp>
        <p:nvSpPr>
          <p:cNvPr id="3084" name="标题占位符 1"/>
          <p:cNvSpPr>
            <a:spLocks noGrp="1" noChangeArrowheads="1"/>
          </p:cNvSpPr>
          <p:nvPr>
            <p:ph type="title"/>
          </p:nvPr>
        </p:nvSpPr>
        <p:spPr bwMode="auto">
          <a:xfrm>
            <a:off x="1257299" y="341313"/>
            <a:ext cx="7593013" cy="72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smtClean="0"/>
              <a:t>单击此处编辑母版标题样式</a:t>
            </a:r>
          </a:p>
        </p:txBody>
      </p:sp>
      <p:sp>
        <p:nvSpPr>
          <p:cNvPr id="3085" name="文本占位符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57299" y="1200150"/>
            <a:ext cx="7593014" cy="318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dirty="0" smtClean="0"/>
              <a:t>单击此处编辑母版文本样式</a:t>
            </a:r>
          </a:p>
          <a:p>
            <a:pPr lvl="1"/>
            <a:r>
              <a:rPr lang="zh-CN" dirty="0" smtClean="0"/>
              <a:t>二级</a:t>
            </a:r>
          </a:p>
          <a:p>
            <a:pPr lvl="2"/>
            <a:r>
              <a:rPr lang="zh-CN" dirty="0" smtClean="0"/>
              <a:t>三级</a:t>
            </a:r>
          </a:p>
          <a:p>
            <a:pPr lvl="3"/>
            <a:r>
              <a:rPr lang="zh-CN" dirty="0" smtClean="0"/>
              <a:t>四级</a:t>
            </a:r>
          </a:p>
          <a:p>
            <a:pPr lvl="4"/>
            <a:r>
              <a:rPr lang="zh-CN" dirty="0" smtClean="0"/>
              <a:t>五级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2pPr>
      <a:lvl3pPr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3pPr>
      <a:lvl4pPr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4pPr>
      <a:lvl5pPr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9pPr>
    </p:titleStyle>
    <p:bodyStyle>
      <a:lvl1pPr algn="l" defTabSz="457200" rtl="0" fontAlgn="base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–"/>
        <a:defRPr>
          <a:solidFill>
            <a:schemeClr val="tx1"/>
          </a:solidFill>
          <a:latin typeface="+mn-lt"/>
          <a:ea typeface="+mn-ea"/>
        </a:defRPr>
      </a:lvl2pPr>
      <a:lvl3pPr marL="1143000" indent="-228600" algn="l" defTabSz="457200" rtl="0" fontAlgn="base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•"/>
        <a:defRPr sz="1600">
          <a:solidFill>
            <a:schemeClr val="tx1"/>
          </a:solidFill>
          <a:latin typeface="+mn-lt"/>
          <a:ea typeface="+mn-ea"/>
        </a:defRPr>
      </a:lvl3pPr>
      <a:lvl4pPr marL="1600200" indent="-228600" algn="l" defTabSz="457200" rtl="0" fontAlgn="base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–"/>
        <a:defRPr sz="1400">
          <a:solidFill>
            <a:schemeClr val="tx1"/>
          </a:solidFill>
          <a:latin typeface="+mn-lt"/>
          <a:ea typeface="+mn-ea"/>
        </a:defRPr>
      </a:lvl4pPr>
      <a:lvl5pPr marL="2057400" indent="-228600" algn="l" defTabSz="457200" rtl="0" fontAlgn="base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5pPr>
      <a:lvl6pPr marL="2514600" indent="-228600" algn="l" defTabSz="457200" rtl="0" fontAlgn="base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6pPr>
      <a:lvl7pPr marL="2971800" indent="-228600" algn="l" defTabSz="457200" rtl="0" fontAlgn="base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7pPr>
      <a:lvl8pPr marL="3429000" indent="-228600" algn="l" defTabSz="457200" rtl="0" fontAlgn="base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8pPr>
      <a:lvl9pPr marL="3886200" indent="-228600" algn="l" defTabSz="457200" rtl="0" fontAlgn="base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ZTE-PPT-16x9-0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Rectangle 8"/>
          <p:cNvSpPr>
            <a:spLocks noChangeArrowheads="1"/>
          </p:cNvSpPr>
          <p:nvPr/>
        </p:nvSpPr>
        <p:spPr bwMode="auto">
          <a:xfrm>
            <a:off x="9236075" y="2576513"/>
            <a:ext cx="1360488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42" tIns="46725" rIns="93442" bIns="46725" anchor="b" anchorCtr="1">
            <a:spAutoFit/>
          </a:bodyPr>
          <a:lstStyle/>
          <a:p>
            <a:pPr defTabSz="935038"/>
            <a:r>
              <a:rPr lang="en-US" altLang="en-US" sz="900" noProof="1">
                <a:solidFill>
                  <a:schemeClr val="bg1"/>
                </a:solidFill>
                <a:latin typeface="Arial" pitchFamily="34" charset="0"/>
                <a:ea typeface="Heiti SC Light"/>
                <a:cs typeface="Heiti SC Light"/>
              </a:rPr>
              <a:t>Title:</a:t>
            </a:r>
          </a:p>
          <a:p>
            <a:pPr defTabSz="935038"/>
            <a:r>
              <a:rPr lang="en-US" altLang="en-US" sz="800" noProof="1">
                <a:solidFill>
                  <a:schemeClr val="bg1"/>
                </a:solidFill>
                <a:latin typeface="Arial" pitchFamily="34" charset="0"/>
                <a:ea typeface="Heiti SC Light"/>
                <a:cs typeface="Heiti SC Light"/>
              </a:rPr>
              <a:t>Type: </a:t>
            </a:r>
            <a:r>
              <a:rPr lang="en-US" altLang="en-US" sz="800" noProof="1">
                <a:solidFill>
                  <a:schemeClr val="bg1"/>
                </a:solidFill>
                <a:latin typeface="Arial" pitchFamily="34" charset="0"/>
                <a:ea typeface="MS PGothic" pitchFamily="34" charset="-128"/>
              </a:rPr>
              <a:t>Arial</a:t>
            </a:r>
            <a:endParaRPr lang="en-US" sz="800">
              <a:solidFill>
                <a:schemeClr val="bg1"/>
              </a:solidFill>
              <a:latin typeface="Arial" pitchFamily="34" charset="0"/>
            </a:endParaRPr>
          </a:p>
          <a:p>
            <a:pPr defTabSz="935038"/>
            <a:r>
              <a:rPr lang="en-US" altLang="en-US" sz="800" noProof="1">
                <a:solidFill>
                  <a:schemeClr val="bg1"/>
                </a:solidFill>
                <a:latin typeface="Arial" pitchFamily="34" charset="0"/>
                <a:ea typeface="Heiti SC Light"/>
                <a:cs typeface="Heiti SC Light"/>
              </a:rPr>
              <a:t>Size：22-24pt</a:t>
            </a:r>
          </a:p>
          <a:p>
            <a:pPr defTabSz="935038"/>
            <a:r>
              <a:rPr lang="en-US" altLang="en-US" sz="800" noProof="1">
                <a:solidFill>
                  <a:schemeClr val="bg1"/>
                </a:solidFill>
                <a:latin typeface="Arial" pitchFamily="34" charset="0"/>
                <a:ea typeface="Heiti SC Light"/>
                <a:cs typeface="Heiti SC Light"/>
              </a:rPr>
              <a:t>Color：The ZTE blue </a:t>
            </a:r>
          </a:p>
          <a:p>
            <a:pPr defTabSz="935038"/>
            <a:endParaRPr lang="en-US" altLang="en-US" sz="900" noProof="1">
              <a:solidFill>
                <a:schemeClr val="bg1"/>
              </a:solidFill>
              <a:latin typeface="Arial" pitchFamily="34" charset="0"/>
              <a:ea typeface="Heiti SC Light"/>
              <a:cs typeface="Heiti SC Light"/>
            </a:endParaRPr>
          </a:p>
          <a:p>
            <a:pPr defTabSz="935038"/>
            <a:r>
              <a:rPr lang="en-US" altLang="en-US" sz="900" noProof="1">
                <a:solidFill>
                  <a:schemeClr val="bg1"/>
                </a:solidFill>
                <a:latin typeface="Arial" pitchFamily="34" charset="0"/>
                <a:ea typeface="Heiti SC Light"/>
                <a:cs typeface="Heiti SC Light"/>
              </a:rPr>
              <a:t>Subtitle:</a:t>
            </a:r>
          </a:p>
          <a:p>
            <a:pPr defTabSz="935038"/>
            <a:r>
              <a:rPr lang="en-US" altLang="en-US" sz="800" noProof="1">
                <a:solidFill>
                  <a:schemeClr val="bg1"/>
                </a:solidFill>
                <a:latin typeface="Arial" pitchFamily="34" charset="0"/>
                <a:ea typeface="Heiti SC Light"/>
                <a:cs typeface="Heiti SC Light"/>
              </a:rPr>
              <a:t>Type：</a:t>
            </a:r>
            <a:r>
              <a:rPr lang="en-US" altLang="en-US" sz="800" noProof="1">
                <a:solidFill>
                  <a:schemeClr val="bg1"/>
                </a:solidFill>
                <a:latin typeface="Arial" pitchFamily="34" charset="0"/>
                <a:ea typeface="MS PGothic" pitchFamily="34" charset="-128"/>
              </a:rPr>
              <a:t>Arial</a:t>
            </a:r>
            <a:endParaRPr lang="en-US" sz="800">
              <a:solidFill>
                <a:schemeClr val="bg1"/>
              </a:solidFill>
              <a:latin typeface="Arial" pitchFamily="34" charset="0"/>
            </a:endParaRPr>
          </a:p>
          <a:p>
            <a:pPr defTabSz="935038"/>
            <a:r>
              <a:rPr lang="en-US" altLang="en-US" sz="800" noProof="1">
                <a:solidFill>
                  <a:schemeClr val="bg1"/>
                </a:solidFill>
                <a:latin typeface="Arial" pitchFamily="34" charset="0"/>
                <a:ea typeface="Heiti SC Light"/>
                <a:cs typeface="Heiti SC Light"/>
              </a:rPr>
              <a:t>Size：14-18pt</a:t>
            </a:r>
          </a:p>
          <a:p>
            <a:pPr defTabSz="935038"/>
            <a:r>
              <a:rPr lang="en-US" altLang="en-US" sz="800" noProof="1">
                <a:solidFill>
                  <a:schemeClr val="bg1"/>
                </a:solidFill>
                <a:latin typeface="Arial" pitchFamily="34" charset="0"/>
                <a:ea typeface="Heiti SC Light"/>
                <a:cs typeface="Heiti SC Light"/>
              </a:rPr>
              <a:t>Color: The ZTE green</a:t>
            </a:r>
          </a:p>
        </p:txBody>
      </p:sp>
      <p:grpSp>
        <p:nvGrpSpPr>
          <p:cNvPr id="4100" name="组 5"/>
          <p:cNvGrpSpPr>
            <a:grpSpLocks/>
          </p:cNvGrpSpPr>
          <p:nvPr/>
        </p:nvGrpSpPr>
        <p:grpSpPr bwMode="auto">
          <a:xfrm>
            <a:off x="9364663" y="3851275"/>
            <a:ext cx="1392237" cy="989013"/>
            <a:chOff x="0" y="0"/>
            <a:chExt cx="1392554" cy="989008"/>
          </a:xfrm>
        </p:grpSpPr>
        <p:grpSp>
          <p:nvGrpSpPr>
            <p:cNvPr id="4101" name="组 6"/>
            <p:cNvGrpSpPr>
              <a:grpSpLocks/>
            </p:cNvGrpSpPr>
            <p:nvPr/>
          </p:nvGrpSpPr>
          <p:grpSpPr bwMode="auto">
            <a:xfrm>
              <a:off x="0" y="0"/>
              <a:ext cx="935158" cy="254390"/>
              <a:chOff x="0" y="0"/>
              <a:chExt cx="935158" cy="254390"/>
            </a:xfrm>
          </p:grpSpPr>
          <p:sp>
            <p:nvSpPr>
              <p:cNvPr id="4102" name="矩形 18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54390" cy="254390"/>
              </a:xfrm>
              <a:prstGeom prst="rect">
                <a:avLst/>
              </a:prstGeom>
              <a:solidFill>
                <a:srgbClr val="008F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endParaRPr lang="zh-CN" altLang="en-US">
                  <a:solidFill>
                    <a:srgbClr val="FFFFFF"/>
                  </a:solidFill>
                  <a:latin typeface="Arial" pitchFamily="34" charset="0"/>
                </a:endParaRPr>
              </a:p>
            </p:txBody>
          </p:sp>
          <p:sp>
            <p:nvSpPr>
              <p:cNvPr id="4103" name="文本框 19"/>
              <p:cNvSpPr txBox="1">
                <a:spLocks noChangeArrowheads="1"/>
              </p:cNvSpPr>
              <p:nvPr/>
            </p:nvSpPr>
            <p:spPr bwMode="auto">
              <a:xfrm>
                <a:off x="217344" y="31110"/>
                <a:ext cx="717814" cy="2000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700" i="1">
                    <a:solidFill>
                      <a:schemeClr val="bg1"/>
                    </a:solidFill>
                    <a:latin typeface="Arial" pitchFamily="34" charset="0"/>
                  </a:rPr>
                  <a:t>G143, B212</a:t>
                </a:r>
                <a:endParaRPr lang="zh-CN" altLang="en-US" sz="700" i="1">
                  <a:solidFill>
                    <a:schemeClr val="bg1"/>
                  </a:solidFill>
                  <a:latin typeface="Arial" pitchFamily="34" charset="0"/>
                </a:endParaRPr>
              </a:p>
            </p:txBody>
          </p:sp>
        </p:grpSp>
        <p:grpSp>
          <p:nvGrpSpPr>
            <p:cNvPr id="4104" name="组 9"/>
            <p:cNvGrpSpPr>
              <a:grpSpLocks/>
            </p:cNvGrpSpPr>
            <p:nvPr/>
          </p:nvGrpSpPr>
          <p:grpSpPr bwMode="auto">
            <a:xfrm>
              <a:off x="0" y="373460"/>
              <a:ext cx="1199362" cy="254390"/>
              <a:chOff x="0" y="0"/>
              <a:chExt cx="1199362" cy="254390"/>
            </a:xfrm>
          </p:grpSpPr>
          <p:sp>
            <p:nvSpPr>
              <p:cNvPr id="4105" name="矩形 14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54390" cy="254390"/>
              </a:xfrm>
              <a:prstGeom prst="rect">
                <a:avLst/>
              </a:prstGeom>
              <a:solidFill>
                <a:srgbClr val="8CC63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endParaRPr lang="zh-CN" altLang="en-US">
                  <a:solidFill>
                    <a:srgbClr val="FFFFFF"/>
                  </a:solidFill>
                  <a:latin typeface="Arial" pitchFamily="34" charset="0"/>
                </a:endParaRPr>
              </a:p>
            </p:txBody>
          </p:sp>
          <p:sp>
            <p:nvSpPr>
              <p:cNvPr id="4106" name="文本框 15"/>
              <p:cNvSpPr txBox="1">
                <a:spLocks noChangeArrowheads="1"/>
              </p:cNvSpPr>
              <p:nvPr/>
            </p:nvSpPr>
            <p:spPr bwMode="auto">
              <a:xfrm>
                <a:off x="217344" y="31110"/>
                <a:ext cx="982018" cy="2000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700" i="1">
                    <a:solidFill>
                      <a:schemeClr val="bg1"/>
                    </a:solidFill>
                    <a:latin typeface="Arial" pitchFamily="34" charset="0"/>
                  </a:rPr>
                  <a:t>R140,G198, B62</a:t>
                </a:r>
                <a:endParaRPr lang="zh-CN" altLang="en-US" sz="700" i="1">
                  <a:solidFill>
                    <a:schemeClr val="bg1"/>
                  </a:solidFill>
                  <a:latin typeface="Arial" pitchFamily="34" charset="0"/>
                </a:endParaRPr>
              </a:p>
            </p:txBody>
          </p:sp>
        </p:grpSp>
        <p:sp>
          <p:nvSpPr>
            <p:cNvPr id="4107" name="矩形 10"/>
            <p:cNvSpPr>
              <a:spLocks noChangeArrowheads="1"/>
            </p:cNvSpPr>
            <p:nvPr/>
          </p:nvSpPr>
          <p:spPr bwMode="auto">
            <a:xfrm>
              <a:off x="0" y="734618"/>
              <a:ext cx="254390" cy="254390"/>
            </a:xfrm>
            <a:prstGeom prst="rect">
              <a:avLst/>
            </a:prstGeom>
            <a:solidFill>
              <a:srgbClr val="5ACBF5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zh-CN" altLang="en-US">
                <a:solidFill>
                  <a:srgbClr val="FFFFFF"/>
                </a:solidFill>
                <a:latin typeface="Arial" pitchFamily="34" charset="0"/>
              </a:endParaRPr>
            </a:p>
          </p:txBody>
        </p:sp>
        <p:sp>
          <p:nvSpPr>
            <p:cNvPr id="4108" name="文本框 12"/>
            <p:cNvSpPr txBox="1">
              <a:spLocks noChangeArrowheads="1"/>
            </p:cNvSpPr>
            <p:nvPr/>
          </p:nvSpPr>
          <p:spPr bwMode="auto">
            <a:xfrm>
              <a:off x="217344" y="765728"/>
              <a:ext cx="1175210" cy="2000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700" i="1">
                  <a:solidFill>
                    <a:schemeClr val="bg1"/>
                  </a:solidFill>
                  <a:latin typeface="Arial" pitchFamily="34" charset="0"/>
                </a:rPr>
                <a:t>R90,G203, B245</a:t>
              </a:r>
              <a:endParaRPr lang="zh-CN" altLang="en-US" sz="700" i="1">
                <a:solidFill>
                  <a:schemeClr val="bg1"/>
                </a:solidFill>
                <a:latin typeface="Arial" pitchFamily="34" charset="0"/>
              </a:endParaRPr>
            </a:p>
          </p:txBody>
        </p:sp>
      </p:grpSp>
      <p:sp>
        <p:nvSpPr>
          <p:cNvPr id="4109" name="TextBox 16"/>
          <p:cNvSpPr txBox="1">
            <a:spLocks noChangeArrowheads="1"/>
          </p:cNvSpPr>
          <p:nvPr/>
        </p:nvSpPr>
        <p:spPr bwMode="auto">
          <a:xfrm>
            <a:off x="5030506" y="4852554"/>
            <a:ext cx="2190750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en-US" sz="600" dirty="0">
                <a:solidFill>
                  <a:srgbClr val="7F7F7F"/>
                </a:solidFill>
                <a:latin typeface="Arial" pitchFamily="34" charset="0"/>
              </a:rPr>
              <a:t>© ZTE </a:t>
            </a:r>
            <a:r>
              <a:rPr lang="en-US" sz="600" dirty="0" smtClean="0">
                <a:solidFill>
                  <a:srgbClr val="7F7F7F"/>
                </a:solidFill>
                <a:latin typeface="Arial" pitchFamily="34" charset="0"/>
              </a:rPr>
              <a:t>All </a:t>
            </a:r>
            <a:r>
              <a:rPr lang="en-US" sz="600" dirty="0">
                <a:solidFill>
                  <a:srgbClr val="7F7F7F"/>
                </a:solidFill>
                <a:latin typeface="Arial" pitchFamily="34" charset="0"/>
              </a:rPr>
              <a:t>rights reserved</a:t>
            </a:r>
          </a:p>
        </p:txBody>
      </p:sp>
      <p:sp>
        <p:nvSpPr>
          <p:cNvPr id="4110" name="Slide Number Placeholder 5"/>
          <p:cNvSpPr>
            <a:spLocks noGrp="1" noChangeArrowheads="1"/>
          </p:cNvSpPr>
          <p:nvPr/>
        </p:nvSpPr>
        <p:spPr bwMode="auto">
          <a:xfrm>
            <a:off x="238125" y="4849813"/>
            <a:ext cx="4191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fld id="{63A232AC-B835-42C1-99DB-2C459B2C1403}" type="slidenum">
              <a:rPr lang="en-US" sz="800">
                <a:solidFill>
                  <a:srgbClr val="404040"/>
                </a:solidFill>
                <a:latin typeface="Arial" pitchFamily="34" charset="0"/>
              </a:rPr>
              <a:pPr/>
              <a:t>‹#›</a:t>
            </a:fld>
            <a:endParaRPr lang="en-US" sz="800">
              <a:solidFill>
                <a:srgbClr val="404040"/>
              </a:solidFill>
              <a:latin typeface="Arial" pitchFamily="34" charset="0"/>
            </a:endParaRPr>
          </a:p>
        </p:txBody>
      </p:sp>
      <p:sp>
        <p:nvSpPr>
          <p:cNvPr id="4111" name="标题占位符 1"/>
          <p:cNvSpPr>
            <a:spLocks noGrp="1" noChangeArrowheads="1"/>
          </p:cNvSpPr>
          <p:nvPr>
            <p:ph type="title"/>
          </p:nvPr>
        </p:nvSpPr>
        <p:spPr bwMode="auto">
          <a:xfrm>
            <a:off x="333375" y="341313"/>
            <a:ext cx="8516938" cy="72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smtClean="0"/>
              <a:t>单击此处编辑母版标题样式</a:t>
            </a:r>
          </a:p>
        </p:txBody>
      </p:sp>
      <p:sp>
        <p:nvSpPr>
          <p:cNvPr id="4112" name="文本占位符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200150"/>
            <a:ext cx="8491538" cy="318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smtClean="0"/>
              <a:t>单击此处编辑母版文本样式</a:t>
            </a:r>
          </a:p>
          <a:p>
            <a:pPr lvl="1"/>
            <a:r>
              <a:rPr lang="zh-CN" smtClean="0"/>
              <a:t>二级</a:t>
            </a:r>
          </a:p>
          <a:p>
            <a:pPr lvl="2"/>
            <a:r>
              <a:rPr lang="zh-CN" smtClean="0"/>
              <a:t>三级</a:t>
            </a:r>
          </a:p>
          <a:p>
            <a:pPr lvl="3"/>
            <a:r>
              <a:rPr lang="zh-CN" smtClean="0"/>
              <a:t>四级</a:t>
            </a:r>
          </a:p>
          <a:p>
            <a:pPr lvl="4"/>
            <a:r>
              <a:rPr lang="zh-CN" smtClean="0"/>
              <a:t>五级</a:t>
            </a:r>
          </a:p>
        </p:txBody>
      </p:sp>
      <p:sp>
        <p:nvSpPr>
          <p:cNvPr id="4113" name="TextBox 17"/>
          <p:cNvSpPr txBox="1">
            <a:spLocks noChangeArrowheads="1"/>
          </p:cNvSpPr>
          <p:nvPr/>
        </p:nvSpPr>
        <p:spPr bwMode="auto">
          <a:xfrm>
            <a:off x="8210408" y="110548"/>
            <a:ext cx="777737" cy="230765"/>
          </a:xfrm>
          <a:prstGeom prst="rect">
            <a:avLst/>
          </a:prstGeom>
          <a:noFill/>
          <a:ln w="9525" cap="flat" cmpd="sng">
            <a:noFill/>
            <a:bevel/>
            <a:headEnd/>
            <a:tailEnd/>
          </a:ln>
          <a:effectLst/>
        </p:spPr>
        <p:txBody>
          <a:bodyPr lIns="0" tIns="0" rIns="0" bIns="0"/>
          <a:lstStyle/>
          <a:p>
            <a:r>
              <a:rPr lang="zh-CN" altLang="en-US" sz="1000" dirty="0" smtClean="0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  <a:cs typeface="Heiti SC Light"/>
              </a:rPr>
              <a:t>内部公开</a:t>
            </a:r>
            <a:r>
              <a:rPr lang="en-US" sz="1000" dirty="0" smtClean="0">
                <a:solidFill>
                  <a:srgbClr val="404040"/>
                </a:solidFill>
                <a:latin typeface="微软雅黑" pitchFamily="34" charset="-122"/>
                <a:ea typeface="Heiti SC Light"/>
                <a:cs typeface="Heiti SC Light"/>
              </a:rPr>
              <a:t>▲</a:t>
            </a:r>
            <a:endParaRPr lang="en-US" sz="1000" dirty="0">
              <a:solidFill>
                <a:srgbClr val="404040"/>
              </a:solidFill>
              <a:latin typeface="微软雅黑" pitchFamily="34" charset="-122"/>
              <a:ea typeface="Heiti SC Light"/>
              <a:cs typeface="Heiti SC Ligh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7" r:id="rId2"/>
    <p:sldLayoutId id="2147483758" r:id="rId3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2pPr>
      <a:lvl3pPr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3pPr>
      <a:lvl4pPr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4pPr>
      <a:lvl5pPr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9pPr>
    </p:titleStyle>
    <p:bodyStyle>
      <a:lvl1pPr algn="l" defTabSz="457200" rtl="0" fontAlgn="base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–"/>
        <a:defRPr>
          <a:solidFill>
            <a:schemeClr val="tx1"/>
          </a:solidFill>
          <a:latin typeface="+mn-lt"/>
          <a:ea typeface="+mn-ea"/>
        </a:defRPr>
      </a:lvl2pPr>
      <a:lvl3pPr marL="1143000" indent="-228600" algn="l" defTabSz="457200" rtl="0" fontAlgn="base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•"/>
        <a:defRPr sz="1600">
          <a:solidFill>
            <a:schemeClr val="tx1"/>
          </a:solidFill>
          <a:latin typeface="+mn-lt"/>
          <a:ea typeface="+mn-ea"/>
        </a:defRPr>
      </a:lvl3pPr>
      <a:lvl4pPr marL="1600200" indent="-228600" algn="l" defTabSz="457200" rtl="0" fontAlgn="base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–"/>
        <a:defRPr sz="1400">
          <a:solidFill>
            <a:schemeClr val="tx1"/>
          </a:solidFill>
          <a:latin typeface="+mn-lt"/>
          <a:ea typeface="+mn-ea"/>
        </a:defRPr>
      </a:lvl4pPr>
      <a:lvl5pPr marL="2057400" indent="-228600" algn="l" defTabSz="457200" rtl="0" fontAlgn="base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5pPr>
      <a:lvl6pPr marL="2514600" indent="-228600" algn="l" defTabSz="457200" rtl="0" fontAlgn="base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6pPr>
      <a:lvl7pPr marL="2971800" indent="-228600" algn="l" defTabSz="457200" rtl="0" fontAlgn="base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7pPr>
      <a:lvl8pPr marL="3429000" indent="-228600" algn="l" defTabSz="457200" rtl="0" fontAlgn="base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8pPr>
      <a:lvl9pPr marL="3886200" indent="-228600" algn="l" defTabSz="457200" rtl="0" fontAlgn="base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ED7FC1-D6CA-4E4E-830C-40E4C8D1ED52}" type="datetimeFigureOut">
              <a:rPr lang="zh-CN" altLang="en-US" smtClean="0"/>
              <a:pPr/>
              <a:t>2017/3/14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A66327-7DFD-4854-BAD5-1F8511BBF7A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eee802.org/1/files/public/docs2015/dcb-thaler-1CQ-csd-local-address-prot-1115.pdf" TargetMode="External"/><Relationship Id="rId2" Type="http://schemas.openxmlformats.org/officeDocument/2006/relationships/hyperlink" Target="http://www.ieee802.org/1/files/public/docs2015/dcb-thaler-1CQ-par-local-address-prot-1115-v0.pdf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ieee802.org/1/files/public/docs2016/cq-ao-local-address-assignment-1116-v00.pptx" TargetMode="External"/><Relationship Id="rId5" Type="http://schemas.openxmlformats.org/officeDocument/2006/relationships/hyperlink" Target="http://www.ieee802.org/1/files/public/docs2016/cq-cas-assignment-and-validation-0316-v00.pptx" TargetMode="External"/><Relationship Id="rId4" Type="http://schemas.openxmlformats.org/officeDocument/2006/relationships/hyperlink" Target="http://www.ieee802.org/1/files/public/docs2016/cq-thaler-objectives-1116.pdf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430213" y="2390775"/>
            <a:ext cx="4478337" cy="1008063"/>
          </a:xfrm>
        </p:spPr>
        <p:txBody>
          <a:bodyPr/>
          <a:lstStyle/>
          <a:p>
            <a:r>
              <a:rPr lang="en-US" sz="1400" dirty="0" smtClean="0">
                <a:latin typeface="微软雅黑" pitchFamily="34" charset="-122"/>
                <a:cs typeface="Arial" pitchFamily="34" charset="0"/>
              </a:rPr>
              <a:t>Ting </a:t>
            </a:r>
            <a:r>
              <a:rPr lang="en-US" sz="1400" dirty="0" err="1" smtClean="0">
                <a:latin typeface="微软雅黑" pitchFamily="34" charset="-122"/>
                <a:cs typeface="Arial" pitchFamily="34" charset="0"/>
              </a:rPr>
              <a:t>Ao</a:t>
            </a:r>
            <a:r>
              <a:rPr lang="en-US" sz="1400" dirty="0" smtClean="0">
                <a:latin typeface="微软雅黑" pitchFamily="34" charset="-122"/>
                <a:cs typeface="Arial" pitchFamily="34" charset="0"/>
              </a:rPr>
              <a:t>(ZTE)</a:t>
            </a:r>
            <a:endParaRPr lang="en-US" sz="1400" dirty="0" smtClean="0">
              <a:latin typeface="微软雅黑" pitchFamily="34" charset="-122"/>
              <a:cs typeface="Arial" pitchFamily="34" charset="0"/>
            </a:endParaRPr>
          </a:p>
          <a:p>
            <a:r>
              <a:rPr lang="en-US" sz="1400" dirty="0" smtClean="0">
                <a:latin typeface="微软雅黑" pitchFamily="34" charset="-122"/>
                <a:cs typeface="Arial" pitchFamily="34" charset="0"/>
              </a:rPr>
              <a:t>ao.ting@zte.com.cn</a:t>
            </a:r>
            <a:endParaRPr lang="en-US" sz="1400" dirty="0">
              <a:latin typeface="微软雅黑" pitchFamily="34" charset="-122"/>
              <a:cs typeface="Arial" pitchFamily="34" charset="0"/>
            </a:endParaRPr>
          </a:p>
        </p:txBody>
      </p:sp>
      <p:sp>
        <p:nvSpPr>
          <p:cNvPr id="9219" name="Subtitle 6"/>
          <p:cNvSpPr>
            <a:spLocks noGrp="1"/>
          </p:cNvSpPr>
          <p:nvPr>
            <p:ph type="subTitle" idx="4294967295"/>
          </p:nvPr>
        </p:nvSpPr>
        <p:spPr>
          <a:xfrm>
            <a:off x="430212" y="1314450"/>
            <a:ext cx="7875587" cy="107632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200" dirty="0" smtClean="0">
                <a:solidFill>
                  <a:srgbClr val="8CC63E"/>
                </a:solidFill>
                <a:latin typeface="微软雅黑" pitchFamily="34" charset="-122"/>
              </a:rPr>
              <a:t>Local MAC Address Assignment Protocol(LAAP) </a:t>
            </a:r>
          </a:p>
          <a:p>
            <a:pPr>
              <a:lnSpc>
                <a:spcPct val="100000"/>
              </a:lnSpc>
            </a:pPr>
            <a:r>
              <a:rPr lang="en-US" sz="2200" dirty="0" smtClean="0">
                <a:solidFill>
                  <a:srgbClr val="8CC63E"/>
                </a:solidFill>
                <a:latin typeface="微软雅黑" pitchFamily="34" charset="-122"/>
              </a:rPr>
              <a:t>                                                       --  Thought on 802.1CQ </a:t>
            </a:r>
            <a:endParaRPr lang="en-US" sz="2200" dirty="0">
              <a:solidFill>
                <a:srgbClr val="8CC63E"/>
              </a:solidFill>
              <a:latin typeface="微软雅黑" pitchFamily="34" charset="-122"/>
            </a:endParaRPr>
          </a:p>
        </p:txBody>
      </p:sp>
      <p:sp>
        <p:nvSpPr>
          <p:cNvPr id="9220" name="Title 7"/>
          <p:cNvSpPr>
            <a:spLocks noGrp="1"/>
          </p:cNvSpPr>
          <p:nvPr>
            <p:ph type="ctrTitle" idx="4294967295"/>
          </p:nvPr>
        </p:nvSpPr>
        <p:spPr>
          <a:xfrm>
            <a:off x="430213" y="860425"/>
            <a:ext cx="6400800" cy="444500"/>
          </a:xfrm>
        </p:spPr>
        <p:txBody>
          <a:bodyPr/>
          <a:lstStyle/>
          <a:p>
            <a:r>
              <a:rPr lang="en-US" sz="2800" b="1" dirty="0" smtClean="0">
                <a:solidFill>
                  <a:schemeClr val="bg1"/>
                </a:solidFill>
                <a:latin typeface="微软雅黑" pitchFamily="34" charset="-122"/>
              </a:rPr>
              <a:t>h</a:t>
            </a:r>
            <a:endParaRPr lang="en-US" sz="2800" b="1" dirty="0">
              <a:solidFill>
                <a:schemeClr val="bg1"/>
              </a:solidFill>
              <a:latin typeface="微软雅黑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33375" y="341313"/>
            <a:ext cx="8516938" cy="563562"/>
          </a:xfrm>
        </p:spPr>
        <p:txBody>
          <a:bodyPr/>
          <a:lstStyle/>
          <a:p>
            <a:r>
              <a:rPr lang="en-US" altLang="zh-CN" dirty="0" smtClean="0"/>
              <a:t>Message Content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58775" y="904875"/>
            <a:ext cx="8261350" cy="3484563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altLang="zh-CN" sz="1800" dirty="0" smtClean="0"/>
              <a:t>Message Type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600" dirty="0" smtClean="0"/>
              <a:t>Register Message: To register MAC address block in the network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600" dirty="0" smtClean="0"/>
              <a:t>Conflict Message: To inform the conflict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600" dirty="0" smtClean="0"/>
              <a:t>Declare Message: To declare MAC address block in the  network. Once declared, the MAC addresses can be used by the </a:t>
            </a:r>
            <a:r>
              <a:rPr lang="en-US" altLang="zh-CN" sz="1600" dirty="0" err="1" smtClean="0"/>
              <a:t>declarant</a:t>
            </a:r>
            <a:r>
              <a:rPr lang="en-US" altLang="zh-CN" sz="1600" dirty="0" smtClean="0"/>
              <a:t>. </a:t>
            </a:r>
          </a:p>
          <a:p>
            <a:pPr>
              <a:buFont typeface="Arial" pitchFamily="34" charset="0"/>
              <a:buChar char="•"/>
            </a:pPr>
            <a:r>
              <a:rPr lang="en-US" altLang="zh-CN" sz="1800" dirty="0" smtClean="0"/>
              <a:t>Message ID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600" dirty="0" smtClean="0"/>
              <a:t>Identify each message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600" dirty="0" smtClean="0"/>
              <a:t>60 bits/80 bits:48/64 bits MAC address+ 16 bits random number</a:t>
            </a:r>
          </a:p>
          <a:p>
            <a:pPr>
              <a:buFont typeface="Arial" pitchFamily="34" charset="0"/>
              <a:buChar char="•"/>
            </a:pPr>
            <a:r>
              <a:rPr lang="en-US" altLang="zh-CN" sz="1800" dirty="0" smtClean="0"/>
              <a:t>MAC address block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400" dirty="0" smtClean="0"/>
              <a:t>MAC address starting address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400" dirty="0" smtClean="0"/>
              <a:t>Quantity: number of MAC addresses in the block</a:t>
            </a:r>
          </a:p>
          <a:p>
            <a:pPr>
              <a:buFont typeface="Arial" pitchFamily="34" charset="0"/>
              <a:buChar char="•"/>
            </a:pPr>
            <a:endParaRPr lang="zh-CN" alt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33375" y="341313"/>
            <a:ext cx="8516938" cy="534987"/>
          </a:xfrm>
        </p:spPr>
        <p:txBody>
          <a:bodyPr/>
          <a:lstStyle/>
          <a:p>
            <a:r>
              <a:rPr lang="en-US" altLang="zh-CN" dirty="0" smtClean="0"/>
              <a:t>Scenarios on Peer-to-Peer mode-1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4476749" y="971550"/>
            <a:ext cx="4373563" cy="3379788"/>
          </a:xfrm>
        </p:spPr>
        <p:txBody>
          <a:bodyPr/>
          <a:lstStyle/>
          <a:p>
            <a:r>
              <a:rPr lang="en-US" altLang="zh-CN" sz="1400" dirty="0" smtClean="0"/>
              <a:t>①</a:t>
            </a:r>
            <a:r>
              <a:rPr lang="en-US" altLang="zh-CN" sz="1400" b="1" dirty="0" smtClean="0"/>
              <a:t>T(Talker) </a:t>
            </a:r>
            <a:r>
              <a:rPr lang="en-US" altLang="zh-CN" sz="1400" dirty="0" smtClean="0"/>
              <a:t>send Register Message with Message ID and MAC address block</a:t>
            </a:r>
          </a:p>
          <a:p>
            <a:r>
              <a:rPr lang="en-US" altLang="zh-CN" sz="1400" dirty="0" smtClean="0"/>
              <a:t>②</a:t>
            </a:r>
            <a:r>
              <a:rPr lang="en-US" altLang="zh-CN" sz="1400" b="1" dirty="0" smtClean="0"/>
              <a:t>B(Bridge) </a:t>
            </a:r>
            <a:r>
              <a:rPr lang="en-US" altLang="zh-CN" sz="1400" dirty="0" smtClean="0"/>
              <a:t>save the mapping information of Message ID and ingress port, and forward the Register Message to other ports except ingress port</a:t>
            </a:r>
          </a:p>
          <a:p>
            <a:r>
              <a:rPr lang="en-US" altLang="zh-CN" sz="1400" dirty="0" smtClean="0"/>
              <a:t>③</a:t>
            </a:r>
            <a:r>
              <a:rPr lang="en-US" altLang="zh-CN" sz="1400" b="1" dirty="0" smtClean="0"/>
              <a:t>L(Listener)</a:t>
            </a:r>
            <a:r>
              <a:rPr lang="en-US" altLang="zh-CN" sz="1400" dirty="0" smtClean="0"/>
              <a:t> get the Register Message and check the MAC address block if there is a conflict. If yes, L send out a Conflict message with the same Message ID in the Register Message. If not, terminate the Register Message.</a:t>
            </a:r>
          </a:p>
          <a:p>
            <a:r>
              <a:rPr lang="en-US" altLang="zh-CN" sz="1400" dirty="0" smtClean="0"/>
              <a:t>④Bridge forward the Conflict Message according to the mapping information.</a:t>
            </a:r>
          </a:p>
          <a:p>
            <a:r>
              <a:rPr lang="en-US" altLang="zh-CN" sz="1400" dirty="0" smtClean="0"/>
              <a:t>⑤If T get the Conflict Message and start a new registration cycle.  If not, T send Declare Message to the network</a:t>
            </a:r>
          </a:p>
          <a:p>
            <a:endParaRPr lang="en-US" altLang="zh-CN" sz="1400" dirty="0" smtClean="0"/>
          </a:p>
          <a:p>
            <a:endParaRPr lang="zh-CN" altLang="en-US" sz="1400" dirty="0"/>
          </a:p>
        </p:txBody>
      </p:sp>
      <p:grpSp>
        <p:nvGrpSpPr>
          <p:cNvPr id="30" name="组合 29"/>
          <p:cNvGrpSpPr/>
          <p:nvPr/>
        </p:nvGrpSpPr>
        <p:grpSpPr>
          <a:xfrm>
            <a:off x="609600" y="2571750"/>
            <a:ext cx="523875" cy="1495425"/>
            <a:chOff x="609600" y="2571750"/>
            <a:chExt cx="523875" cy="1495425"/>
          </a:xfrm>
        </p:grpSpPr>
        <p:sp>
          <p:nvSpPr>
            <p:cNvPr id="5" name="矩形 4"/>
            <p:cNvSpPr/>
            <p:nvPr/>
          </p:nvSpPr>
          <p:spPr bwMode="auto">
            <a:xfrm>
              <a:off x="609600" y="2571750"/>
              <a:ext cx="523875" cy="40005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altLang="zh-CN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B</a:t>
              </a:r>
              <a:endParaRPr kumimoji="0" lang="zh-CN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8" name="椭圆 7"/>
            <p:cNvSpPr/>
            <p:nvPr/>
          </p:nvSpPr>
          <p:spPr bwMode="auto">
            <a:xfrm>
              <a:off x="771525" y="3238500"/>
              <a:ext cx="200025" cy="228600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12" name="等腰三角形 11"/>
            <p:cNvSpPr/>
            <p:nvPr/>
          </p:nvSpPr>
          <p:spPr bwMode="auto">
            <a:xfrm>
              <a:off x="685800" y="3724275"/>
              <a:ext cx="381000" cy="342900"/>
            </a:xfrm>
            <a:prstGeom prst="triangl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altLang="zh-CN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T</a:t>
              </a:r>
              <a:endParaRPr kumimoji="0" lang="zh-CN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cxnSp>
          <p:nvCxnSpPr>
            <p:cNvPr id="16" name="直接连接符 15"/>
            <p:cNvCxnSpPr>
              <a:stCxn id="12" idx="0"/>
              <a:endCxn id="8" idx="4"/>
            </p:cNvCxnSpPr>
            <p:nvPr/>
          </p:nvCxnSpPr>
          <p:spPr bwMode="auto">
            <a:xfrm flipH="1" flipV="1">
              <a:off x="871538" y="3467100"/>
              <a:ext cx="4762" cy="25717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直接连接符 21"/>
            <p:cNvCxnSpPr>
              <a:stCxn id="8" idx="0"/>
              <a:endCxn id="5" idx="2"/>
            </p:cNvCxnSpPr>
            <p:nvPr/>
          </p:nvCxnSpPr>
          <p:spPr bwMode="auto">
            <a:xfrm flipV="1">
              <a:off x="871538" y="2971800"/>
              <a:ext cx="0" cy="2667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9" name="组合 28"/>
          <p:cNvGrpSpPr/>
          <p:nvPr/>
        </p:nvGrpSpPr>
        <p:grpSpPr>
          <a:xfrm>
            <a:off x="2528887" y="2581275"/>
            <a:ext cx="523875" cy="1495425"/>
            <a:chOff x="1266825" y="2571750"/>
            <a:chExt cx="523875" cy="1495425"/>
          </a:xfrm>
        </p:grpSpPr>
        <p:sp>
          <p:nvSpPr>
            <p:cNvPr id="6" name="矩形 5"/>
            <p:cNvSpPr/>
            <p:nvPr/>
          </p:nvSpPr>
          <p:spPr bwMode="auto">
            <a:xfrm>
              <a:off x="1266825" y="2571750"/>
              <a:ext cx="523875" cy="40005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altLang="zh-CN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B</a:t>
              </a:r>
              <a:endParaRPr kumimoji="0" lang="zh-CN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10" name="椭圆 9"/>
            <p:cNvSpPr/>
            <p:nvPr/>
          </p:nvSpPr>
          <p:spPr bwMode="auto">
            <a:xfrm>
              <a:off x="1428750" y="3238500"/>
              <a:ext cx="200025" cy="228600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13" name="等腰三角形 12"/>
            <p:cNvSpPr/>
            <p:nvPr/>
          </p:nvSpPr>
          <p:spPr bwMode="auto">
            <a:xfrm>
              <a:off x="1343025" y="3705225"/>
              <a:ext cx="381000" cy="361950"/>
            </a:xfrm>
            <a:prstGeom prst="triangl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altLang="zh-CN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L</a:t>
              </a:r>
              <a:endParaRPr kumimoji="0" lang="zh-CN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cxnSp>
          <p:nvCxnSpPr>
            <p:cNvPr id="18" name="直接连接符 17"/>
            <p:cNvCxnSpPr>
              <a:stCxn id="13" idx="0"/>
              <a:endCxn id="10" idx="4"/>
            </p:cNvCxnSpPr>
            <p:nvPr/>
          </p:nvCxnSpPr>
          <p:spPr bwMode="auto">
            <a:xfrm flipH="1" flipV="1">
              <a:off x="1528763" y="3467100"/>
              <a:ext cx="4762" cy="23812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" name="直接连接符 23"/>
            <p:cNvCxnSpPr>
              <a:stCxn id="10" idx="0"/>
              <a:endCxn id="6" idx="2"/>
            </p:cNvCxnSpPr>
            <p:nvPr/>
          </p:nvCxnSpPr>
          <p:spPr bwMode="auto">
            <a:xfrm flipV="1">
              <a:off x="1528763" y="2971800"/>
              <a:ext cx="0" cy="2667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8" name="组合 27"/>
          <p:cNvGrpSpPr/>
          <p:nvPr/>
        </p:nvGrpSpPr>
        <p:grpSpPr>
          <a:xfrm>
            <a:off x="3600450" y="2571750"/>
            <a:ext cx="523875" cy="1504950"/>
            <a:chOff x="2038350" y="2571750"/>
            <a:chExt cx="523875" cy="1504950"/>
          </a:xfrm>
        </p:grpSpPr>
        <p:sp>
          <p:nvSpPr>
            <p:cNvPr id="7" name="矩形 6"/>
            <p:cNvSpPr/>
            <p:nvPr/>
          </p:nvSpPr>
          <p:spPr bwMode="auto">
            <a:xfrm>
              <a:off x="2038350" y="2571750"/>
              <a:ext cx="523875" cy="40005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altLang="zh-CN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B</a:t>
              </a:r>
              <a:endParaRPr kumimoji="0" lang="zh-CN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11" name="椭圆 10"/>
            <p:cNvSpPr/>
            <p:nvPr/>
          </p:nvSpPr>
          <p:spPr bwMode="auto">
            <a:xfrm>
              <a:off x="2190750" y="3238500"/>
              <a:ext cx="200025" cy="228600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14" name="等腰三角形 13"/>
            <p:cNvSpPr/>
            <p:nvPr/>
          </p:nvSpPr>
          <p:spPr bwMode="auto">
            <a:xfrm>
              <a:off x="2105025" y="3714750"/>
              <a:ext cx="381000" cy="361950"/>
            </a:xfrm>
            <a:prstGeom prst="triangl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altLang="zh-CN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L</a:t>
              </a:r>
              <a:endParaRPr kumimoji="0" lang="zh-CN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cxnSp>
          <p:nvCxnSpPr>
            <p:cNvPr id="20" name="直接连接符 19"/>
            <p:cNvCxnSpPr>
              <a:stCxn id="14" idx="0"/>
              <a:endCxn id="11" idx="4"/>
            </p:cNvCxnSpPr>
            <p:nvPr/>
          </p:nvCxnSpPr>
          <p:spPr bwMode="auto">
            <a:xfrm flipH="1" flipV="1">
              <a:off x="2290763" y="3467100"/>
              <a:ext cx="4762" cy="24765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6" name="直接连接符 25"/>
            <p:cNvCxnSpPr>
              <a:stCxn id="11" idx="0"/>
            </p:cNvCxnSpPr>
            <p:nvPr/>
          </p:nvCxnSpPr>
          <p:spPr bwMode="auto">
            <a:xfrm flipV="1">
              <a:off x="2290763" y="2971800"/>
              <a:ext cx="0" cy="2667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1" name="矩形 30"/>
          <p:cNvSpPr/>
          <p:nvPr/>
        </p:nvSpPr>
        <p:spPr bwMode="auto">
          <a:xfrm>
            <a:off x="1552575" y="1457325"/>
            <a:ext cx="523875" cy="40005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B</a:t>
            </a:r>
            <a:endParaRPr kumimoji="0" lang="zh-CN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32" name="椭圆 31"/>
          <p:cNvSpPr/>
          <p:nvPr/>
        </p:nvSpPr>
        <p:spPr bwMode="auto">
          <a:xfrm>
            <a:off x="1033462" y="2019300"/>
            <a:ext cx="200025" cy="2286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33" name="椭圆 32"/>
          <p:cNvSpPr/>
          <p:nvPr/>
        </p:nvSpPr>
        <p:spPr bwMode="auto">
          <a:xfrm>
            <a:off x="3167062" y="2019300"/>
            <a:ext cx="200025" cy="2286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cxnSp>
        <p:nvCxnSpPr>
          <p:cNvPr id="35" name="直接连接符 34"/>
          <p:cNvCxnSpPr>
            <a:stCxn id="31" idx="1"/>
            <a:endCxn id="32" idx="0"/>
          </p:cNvCxnSpPr>
          <p:nvPr/>
        </p:nvCxnSpPr>
        <p:spPr bwMode="auto">
          <a:xfrm flipH="1">
            <a:off x="1133475" y="1657350"/>
            <a:ext cx="419100" cy="36195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直接连接符 36"/>
          <p:cNvCxnSpPr>
            <a:stCxn id="5" idx="0"/>
            <a:endCxn id="32" idx="3"/>
          </p:cNvCxnSpPr>
          <p:nvPr/>
        </p:nvCxnSpPr>
        <p:spPr bwMode="auto">
          <a:xfrm flipV="1">
            <a:off x="871538" y="2214422"/>
            <a:ext cx="191217" cy="35732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直接连接符 38"/>
          <p:cNvCxnSpPr>
            <a:stCxn id="31" idx="3"/>
            <a:endCxn id="33" idx="0"/>
          </p:cNvCxnSpPr>
          <p:nvPr/>
        </p:nvCxnSpPr>
        <p:spPr bwMode="auto">
          <a:xfrm>
            <a:off x="2076450" y="1657350"/>
            <a:ext cx="1190625" cy="36195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直接连接符 40"/>
          <p:cNvCxnSpPr>
            <a:stCxn id="6" idx="0"/>
            <a:endCxn id="33" idx="3"/>
          </p:cNvCxnSpPr>
          <p:nvPr/>
        </p:nvCxnSpPr>
        <p:spPr bwMode="auto">
          <a:xfrm flipV="1">
            <a:off x="2790825" y="2214422"/>
            <a:ext cx="405530" cy="36685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直接连接符 42"/>
          <p:cNvCxnSpPr>
            <a:stCxn id="7" idx="0"/>
            <a:endCxn id="33" idx="5"/>
          </p:cNvCxnSpPr>
          <p:nvPr/>
        </p:nvCxnSpPr>
        <p:spPr bwMode="auto">
          <a:xfrm flipH="1" flipV="1">
            <a:off x="3337794" y="2214422"/>
            <a:ext cx="524594" cy="35732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4" name="椭圆 43"/>
          <p:cNvSpPr/>
          <p:nvPr/>
        </p:nvSpPr>
        <p:spPr bwMode="auto">
          <a:xfrm>
            <a:off x="419099" y="3548062"/>
            <a:ext cx="333375" cy="333375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1</a:t>
            </a:r>
            <a:endParaRPr kumimoji="0" lang="zh-CN" alt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45" name="椭圆 44"/>
          <p:cNvSpPr/>
          <p:nvPr/>
        </p:nvSpPr>
        <p:spPr bwMode="auto">
          <a:xfrm>
            <a:off x="585787" y="2181225"/>
            <a:ext cx="333375" cy="333375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2</a:t>
            </a:r>
            <a:endParaRPr kumimoji="0" lang="zh-CN" alt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46" name="椭圆 45"/>
          <p:cNvSpPr/>
          <p:nvPr/>
        </p:nvSpPr>
        <p:spPr bwMode="auto">
          <a:xfrm>
            <a:off x="2271712" y="3557587"/>
            <a:ext cx="333375" cy="333375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3</a:t>
            </a:r>
            <a:endParaRPr kumimoji="0" lang="zh-CN" alt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47" name="椭圆 46"/>
          <p:cNvSpPr/>
          <p:nvPr/>
        </p:nvSpPr>
        <p:spPr bwMode="auto">
          <a:xfrm>
            <a:off x="2457450" y="2185987"/>
            <a:ext cx="333375" cy="333375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4</a:t>
            </a:r>
            <a:endParaRPr kumimoji="0" lang="zh-CN" alt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48" name="椭圆 47"/>
          <p:cNvSpPr/>
          <p:nvPr/>
        </p:nvSpPr>
        <p:spPr bwMode="auto">
          <a:xfrm>
            <a:off x="1066800" y="3557587"/>
            <a:ext cx="333375" cy="333375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5</a:t>
            </a:r>
            <a:endParaRPr kumimoji="0" lang="zh-CN" alt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Scenarios on Peer-to-Peer mode-2 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4448175" y="866775"/>
            <a:ext cx="4402138" cy="3522663"/>
          </a:xfrm>
        </p:spPr>
        <p:txBody>
          <a:bodyPr/>
          <a:lstStyle/>
          <a:p>
            <a:r>
              <a:rPr lang="en-US" altLang="zh-CN" sz="1400" dirty="0" smtClean="0"/>
              <a:t>①</a:t>
            </a:r>
            <a:r>
              <a:rPr lang="en-US" altLang="zh-CN" sz="1400" b="1" dirty="0" smtClean="0"/>
              <a:t>T(Talker) </a:t>
            </a:r>
            <a:r>
              <a:rPr lang="en-US" altLang="zh-CN" sz="1400" dirty="0" smtClean="0"/>
              <a:t>send Register Message with Message ID and MAC address block</a:t>
            </a:r>
          </a:p>
          <a:p>
            <a:r>
              <a:rPr lang="en-US" altLang="zh-CN" sz="1400" dirty="0" smtClean="0"/>
              <a:t>②</a:t>
            </a:r>
            <a:r>
              <a:rPr lang="en-US" altLang="zh-CN" sz="1400" b="1" dirty="0" smtClean="0"/>
              <a:t>B(Bridge) </a:t>
            </a:r>
            <a:r>
              <a:rPr lang="en-US" altLang="zh-CN" sz="1400" dirty="0" smtClean="0"/>
              <a:t>save the mapping information of Message ID and ingress port, and forward the Register Message to other ports except ingress port</a:t>
            </a:r>
          </a:p>
          <a:p>
            <a:r>
              <a:rPr lang="en-US" altLang="zh-CN" sz="1400" dirty="0" smtClean="0"/>
              <a:t>③</a:t>
            </a:r>
            <a:r>
              <a:rPr lang="en-US" altLang="zh-CN" sz="1400" b="1" dirty="0" smtClean="0"/>
              <a:t>P(Prox</a:t>
            </a:r>
            <a:r>
              <a:rPr lang="en-US" altLang="zh-CN" sz="1400" dirty="0" smtClean="0"/>
              <a:t>y) check the  MAC address block in the Register Message whether there is a conflict.  If yes, send out Conflict Message back to T. If </a:t>
            </a:r>
            <a:r>
              <a:rPr lang="en-US" altLang="zh-CN" sz="1400" dirty="0" smtClean="0"/>
              <a:t>not, </a:t>
            </a:r>
            <a:r>
              <a:rPr lang="en-US" altLang="zh-CN" sz="1400" dirty="0" smtClean="0"/>
              <a:t>forward the Register Message to other ports.</a:t>
            </a:r>
          </a:p>
          <a:p>
            <a:r>
              <a:rPr lang="en-US" altLang="zh-CN" sz="1400" dirty="0" smtClean="0"/>
              <a:t>④If T get the Conflict </a:t>
            </a:r>
            <a:r>
              <a:rPr lang="en-US" altLang="zh-CN" sz="1400" dirty="0" smtClean="0"/>
              <a:t>Message, it starts </a:t>
            </a:r>
            <a:r>
              <a:rPr lang="en-US" altLang="zh-CN" sz="1400" dirty="0" smtClean="0"/>
              <a:t>a new registration cycle.  If not, T send Declare Message to the network</a:t>
            </a:r>
          </a:p>
          <a:p>
            <a:r>
              <a:rPr lang="en-US" altLang="zh-CN" sz="1400" dirty="0" smtClean="0"/>
              <a:t>⑤P record the MAC address block to be used according to the information in Declare Message.</a:t>
            </a:r>
          </a:p>
          <a:p>
            <a:endParaRPr lang="zh-CN" altLang="en-US" dirty="0"/>
          </a:p>
        </p:txBody>
      </p:sp>
      <p:grpSp>
        <p:nvGrpSpPr>
          <p:cNvPr id="5" name="组合 4"/>
          <p:cNvGrpSpPr/>
          <p:nvPr/>
        </p:nvGrpSpPr>
        <p:grpSpPr>
          <a:xfrm>
            <a:off x="609600" y="2571750"/>
            <a:ext cx="523875" cy="1495425"/>
            <a:chOff x="609600" y="2571750"/>
            <a:chExt cx="523875" cy="1495425"/>
          </a:xfrm>
        </p:grpSpPr>
        <p:sp>
          <p:nvSpPr>
            <p:cNvPr id="6" name="矩形 5"/>
            <p:cNvSpPr/>
            <p:nvPr/>
          </p:nvSpPr>
          <p:spPr bwMode="auto">
            <a:xfrm>
              <a:off x="609600" y="2571750"/>
              <a:ext cx="523875" cy="40005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altLang="zh-CN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B</a:t>
              </a:r>
              <a:endParaRPr kumimoji="0" lang="zh-CN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7" name="椭圆 6"/>
            <p:cNvSpPr/>
            <p:nvPr/>
          </p:nvSpPr>
          <p:spPr bwMode="auto">
            <a:xfrm>
              <a:off x="771525" y="3238500"/>
              <a:ext cx="200025" cy="228600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8" name="等腰三角形 7"/>
            <p:cNvSpPr/>
            <p:nvPr/>
          </p:nvSpPr>
          <p:spPr bwMode="auto">
            <a:xfrm>
              <a:off x="685800" y="3724275"/>
              <a:ext cx="381000" cy="342900"/>
            </a:xfrm>
            <a:prstGeom prst="triangl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altLang="zh-CN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T</a:t>
              </a:r>
              <a:endParaRPr kumimoji="0" lang="zh-CN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cxnSp>
          <p:nvCxnSpPr>
            <p:cNvPr id="9" name="直接连接符 8"/>
            <p:cNvCxnSpPr>
              <a:stCxn id="8" idx="0"/>
              <a:endCxn id="7" idx="4"/>
            </p:cNvCxnSpPr>
            <p:nvPr/>
          </p:nvCxnSpPr>
          <p:spPr bwMode="auto">
            <a:xfrm flipH="1" flipV="1">
              <a:off x="871538" y="3467100"/>
              <a:ext cx="4762" cy="25717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" name="直接连接符 9"/>
            <p:cNvCxnSpPr>
              <a:stCxn id="7" idx="0"/>
              <a:endCxn id="6" idx="2"/>
            </p:cNvCxnSpPr>
            <p:nvPr/>
          </p:nvCxnSpPr>
          <p:spPr bwMode="auto">
            <a:xfrm flipV="1">
              <a:off x="871538" y="2971800"/>
              <a:ext cx="0" cy="2667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1" name="组合 10"/>
          <p:cNvGrpSpPr/>
          <p:nvPr/>
        </p:nvGrpSpPr>
        <p:grpSpPr>
          <a:xfrm>
            <a:off x="2528887" y="2581275"/>
            <a:ext cx="523875" cy="1495425"/>
            <a:chOff x="1266825" y="2571750"/>
            <a:chExt cx="523875" cy="1495425"/>
          </a:xfrm>
        </p:grpSpPr>
        <p:sp>
          <p:nvSpPr>
            <p:cNvPr id="12" name="矩形 11"/>
            <p:cNvSpPr/>
            <p:nvPr/>
          </p:nvSpPr>
          <p:spPr bwMode="auto">
            <a:xfrm>
              <a:off x="1266825" y="2571750"/>
              <a:ext cx="523875" cy="40005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altLang="zh-CN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B</a:t>
              </a:r>
              <a:endParaRPr kumimoji="0" lang="zh-CN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13" name="椭圆 12"/>
            <p:cNvSpPr/>
            <p:nvPr/>
          </p:nvSpPr>
          <p:spPr bwMode="auto">
            <a:xfrm>
              <a:off x="1428750" y="3238500"/>
              <a:ext cx="200025" cy="228600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14" name="等腰三角形 13"/>
            <p:cNvSpPr/>
            <p:nvPr/>
          </p:nvSpPr>
          <p:spPr bwMode="auto">
            <a:xfrm>
              <a:off x="1343025" y="3705225"/>
              <a:ext cx="381000" cy="361950"/>
            </a:xfrm>
            <a:prstGeom prst="triangl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altLang="zh-CN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L</a:t>
              </a:r>
              <a:endParaRPr kumimoji="0" lang="zh-CN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cxnSp>
          <p:nvCxnSpPr>
            <p:cNvPr id="15" name="直接连接符 14"/>
            <p:cNvCxnSpPr>
              <a:stCxn id="14" idx="0"/>
              <a:endCxn id="13" idx="4"/>
            </p:cNvCxnSpPr>
            <p:nvPr/>
          </p:nvCxnSpPr>
          <p:spPr bwMode="auto">
            <a:xfrm flipH="1" flipV="1">
              <a:off x="1528763" y="3467100"/>
              <a:ext cx="4762" cy="23812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直接连接符 15"/>
            <p:cNvCxnSpPr>
              <a:stCxn id="13" idx="0"/>
              <a:endCxn id="12" idx="2"/>
            </p:cNvCxnSpPr>
            <p:nvPr/>
          </p:nvCxnSpPr>
          <p:spPr bwMode="auto">
            <a:xfrm flipV="1">
              <a:off x="1528763" y="2971800"/>
              <a:ext cx="0" cy="2667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7" name="组合 16"/>
          <p:cNvGrpSpPr/>
          <p:nvPr/>
        </p:nvGrpSpPr>
        <p:grpSpPr>
          <a:xfrm>
            <a:off x="3600450" y="2571750"/>
            <a:ext cx="523875" cy="1504950"/>
            <a:chOff x="2038350" y="2571750"/>
            <a:chExt cx="523875" cy="1504950"/>
          </a:xfrm>
        </p:grpSpPr>
        <p:sp>
          <p:nvSpPr>
            <p:cNvPr id="18" name="矩形 17"/>
            <p:cNvSpPr/>
            <p:nvPr/>
          </p:nvSpPr>
          <p:spPr bwMode="auto">
            <a:xfrm>
              <a:off x="2038350" y="2571750"/>
              <a:ext cx="523875" cy="40005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altLang="zh-CN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B</a:t>
              </a:r>
              <a:endParaRPr kumimoji="0" lang="zh-CN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19" name="椭圆 18"/>
            <p:cNvSpPr/>
            <p:nvPr/>
          </p:nvSpPr>
          <p:spPr bwMode="auto">
            <a:xfrm>
              <a:off x="2190750" y="3238500"/>
              <a:ext cx="200025" cy="228600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20" name="等腰三角形 19"/>
            <p:cNvSpPr/>
            <p:nvPr/>
          </p:nvSpPr>
          <p:spPr bwMode="auto">
            <a:xfrm>
              <a:off x="2105025" y="3714750"/>
              <a:ext cx="381000" cy="361950"/>
            </a:xfrm>
            <a:prstGeom prst="triangl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altLang="zh-CN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L</a:t>
              </a:r>
              <a:endParaRPr kumimoji="0" lang="zh-CN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cxnSp>
          <p:nvCxnSpPr>
            <p:cNvPr id="21" name="直接连接符 20"/>
            <p:cNvCxnSpPr>
              <a:stCxn id="20" idx="0"/>
              <a:endCxn id="19" idx="4"/>
            </p:cNvCxnSpPr>
            <p:nvPr/>
          </p:nvCxnSpPr>
          <p:spPr bwMode="auto">
            <a:xfrm flipH="1" flipV="1">
              <a:off x="2290763" y="3467100"/>
              <a:ext cx="4762" cy="24765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直接连接符 21"/>
            <p:cNvCxnSpPr>
              <a:stCxn id="19" idx="0"/>
            </p:cNvCxnSpPr>
            <p:nvPr/>
          </p:nvCxnSpPr>
          <p:spPr bwMode="auto">
            <a:xfrm flipV="1">
              <a:off x="2290763" y="2971800"/>
              <a:ext cx="0" cy="2667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3" name="矩形 22"/>
          <p:cNvSpPr/>
          <p:nvPr/>
        </p:nvSpPr>
        <p:spPr bwMode="auto">
          <a:xfrm>
            <a:off x="1552575" y="1457325"/>
            <a:ext cx="523875" cy="40005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B(P)</a:t>
            </a:r>
            <a:endParaRPr kumimoji="0" lang="zh-CN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24" name="椭圆 23"/>
          <p:cNvSpPr/>
          <p:nvPr/>
        </p:nvSpPr>
        <p:spPr bwMode="auto">
          <a:xfrm>
            <a:off x="1033462" y="2019300"/>
            <a:ext cx="200025" cy="2286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25" name="椭圆 24"/>
          <p:cNvSpPr/>
          <p:nvPr/>
        </p:nvSpPr>
        <p:spPr bwMode="auto">
          <a:xfrm>
            <a:off x="3167062" y="2019300"/>
            <a:ext cx="200025" cy="2286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cxnSp>
        <p:nvCxnSpPr>
          <p:cNvPr id="26" name="直接连接符 25"/>
          <p:cNvCxnSpPr>
            <a:stCxn id="23" idx="1"/>
            <a:endCxn id="24" idx="0"/>
          </p:cNvCxnSpPr>
          <p:nvPr/>
        </p:nvCxnSpPr>
        <p:spPr bwMode="auto">
          <a:xfrm flipH="1">
            <a:off x="1133475" y="1657350"/>
            <a:ext cx="419100" cy="36195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直接连接符 26"/>
          <p:cNvCxnSpPr>
            <a:stCxn id="6" idx="0"/>
            <a:endCxn id="24" idx="3"/>
          </p:cNvCxnSpPr>
          <p:nvPr/>
        </p:nvCxnSpPr>
        <p:spPr bwMode="auto">
          <a:xfrm flipV="1">
            <a:off x="871538" y="2214422"/>
            <a:ext cx="191217" cy="35732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直接连接符 27"/>
          <p:cNvCxnSpPr>
            <a:stCxn id="23" idx="3"/>
            <a:endCxn id="25" idx="0"/>
          </p:cNvCxnSpPr>
          <p:nvPr/>
        </p:nvCxnSpPr>
        <p:spPr bwMode="auto">
          <a:xfrm>
            <a:off x="2076450" y="1657350"/>
            <a:ext cx="1190625" cy="36195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直接连接符 28"/>
          <p:cNvCxnSpPr>
            <a:stCxn id="12" idx="0"/>
            <a:endCxn id="25" idx="3"/>
          </p:cNvCxnSpPr>
          <p:nvPr/>
        </p:nvCxnSpPr>
        <p:spPr bwMode="auto">
          <a:xfrm flipV="1">
            <a:off x="2790825" y="2214422"/>
            <a:ext cx="405530" cy="36685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直接连接符 29"/>
          <p:cNvCxnSpPr>
            <a:stCxn id="18" idx="0"/>
            <a:endCxn id="25" idx="5"/>
          </p:cNvCxnSpPr>
          <p:nvPr/>
        </p:nvCxnSpPr>
        <p:spPr bwMode="auto">
          <a:xfrm flipH="1" flipV="1">
            <a:off x="3337794" y="2214422"/>
            <a:ext cx="524594" cy="35732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" name="椭圆 30"/>
          <p:cNvSpPr/>
          <p:nvPr/>
        </p:nvSpPr>
        <p:spPr bwMode="auto">
          <a:xfrm>
            <a:off x="419099" y="3548062"/>
            <a:ext cx="333375" cy="333375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1</a:t>
            </a:r>
            <a:endParaRPr kumimoji="0" lang="zh-CN" alt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32" name="椭圆 31"/>
          <p:cNvSpPr/>
          <p:nvPr/>
        </p:nvSpPr>
        <p:spPr bwMode="auto">
          <a:xfrm>
            <a:off x="585787" y="2181225"/>
            <a:ext cx="333375" cy="333375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2</a:t>
            </a:r>
            <a:endParaRPr kumimoji="0" lang="zh-CN" alt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33" name="椭圆 32"/>
          <p:cNvSpPr/>
          <p:nvPr/>
        </p:nvSpPr>
        <p:spPr bwMode="auto">
          <a:xfrm>
            <a:off x="1552575" y="1063625"/>
            <a:ext cx="333375" cy="333375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3</a:t>
            </a:r>
            <a:endParaRPr kumimoji="0" lang="zh-CN" alt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34" name="椭圆 33"/>
          <p:cNvSpPr/>
          <p:nvPr/>
        </p:nvSpPr>
        <p:spPr bwMode="auto">
          <a:xfrm>
            <a:off x="1033462" y="3557587"/>
            <a:ext cx="333375" cy="333375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4</a:t>
            </a:r>
            <a:endParaRPr kumimoji="0" lang="zh-CN" alt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36" name="椭圆 35"/>
          <p:cNvSpPr/>
          <p:nvPr/>
        </p:nvSpPr>
        <p:spPr bwMode="auto">
          <a:xfrm>
            <a:off x="1552575" y="1881047"/>
            <a:ext cx="333375" cy="333375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5</a:t>
            </a:r>
            <a:endParaRPr kumimoji="0" lang="zh-CN" alt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33375" y="341313"/>
            <a:ext cx="8516938" cy="515937"/>
          </a:xfrm>
        </p:spPr>
        <p:txBody>
          <a:bodyPr/>
          <a:lstStyle/>
          <a:p>
            <a:r>
              <a:rPr lang="en-US" altLang="zh-CN" dirty="0" smtClean="0"/>
              <a:t>Scenarios on Peer-to-Peer mode-3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4419600" y="910431"/>
            <a:ext cx="4430713" cy="3341688"/>
          </a:xfrm>
        </p:spPr>
        <p:txBody>
          <a:bodyPr/>
          <a:lstStyle/>
          <a:p>
            <a:r>
              <a:rPr lang="en-US" altLang="zh-CN" sz="1400" dirty="0" smtClean="0"/>
              <a:t>①</a:t>
            </a:r>
            <a:r>
              <a:rPr lang="en-US" altLang="zh-CN" sz="1400" b="1" dirty="0" smtClean="0"/>
              <a:t>T(Talker) </a:t>
            </a:r>
            <a:r>
              <a:rPr lang="en-US" altLang="zh-CN" sz="1400" dirty="0" smtClean="0"/>
              <a:t>send Register Message with Message ID and MAC address block</a:t>
            </a:r>
          </a:p>
          <a:p>
            <a:r>
              <a:rPr lang="en-US" altLang="zh-CN" sz="1400" dirty="0" smtClean="0"/>
              <a:t>②</a:t>
            </a:r>
            <a:r>
              <a:rPr lang="en-US" altLang="zh-CN" sz="1400" b="1" dirty="0" smtClean="0"/>
              <a:t>B(Bridge) </a:t>
            </a:r>
            <a:r>
              <a:rPr lang="en-US" altLang="zh-CN" sz="1400" dirty="0" smtClean="0"/>
              <a:t>save the mapping information of Message ID and ingress port, and forward the Register Message </a:t>
            </a:r>
            <a:r>
              <a:rPr lang="en-US" altLang="zh-CN" sz="1400" dirty="0" smtClean="0"/>
              <a:t>to the Server</a:t>
            </a:r>
            <a:endParaRPr lang="en-US" altLang="zh-CN" sz="1400" dirty="0" smtClean="0"/>
          </a:p>
          <a:p>
            <a:r>
              <a:rPr lang="en-US" altLang="zh-CN" sz="1400" dirty="0" smtClean="0"/>
              <a:t>③</a:t>
            </a:r>
            <a:r>
              <a:rPr lang="en-US" altLang="zh-CN" sz="1400" b="1" dirty="0" smtClean="0"/>
              <a:t>S(Server) </a:t>
            </a:r>
            <a:r>
              <a:rPr lang="en-US" altLang="zh-CN" sz="1400" dirty="0" smtClean="0"/>
              <a:t>not only can assign MAC address , but also can check the  MAC address block in the Register Message whether there is a conflict.  If yes, send out Conflict Message back to T. </a:t>
            </a:r>
          </a:p>
          <a:p>
            <a:r>
              <a:rPr lang="en-US" altLang="zh-CN" sz="1400" dirty="0" smtClean="0"/>
              <a:t>④If T get the Conflict Message then start a new registration cycle.  If not, T send Declare Message to the network</a:t>
            </a:r>
          </a:p>
          <a:p>
            <a:r>
              <a:rPr lang="en-US" altLang="zh-CN" sz="1400" dirty="0" smtClean="0"/>
              <a:t>⑤S record the MAC address block to be used according to the information in Declare Message., and will not assign these MAC addresses to other Requester.</a:t>
            </a:r>
          </a:p>
          <a:p>
            <a:endParaRPr lang="zh-CN" altLang="en-US" sz="1400" dirty="0"/>
          </a:p>
        </p:txBody>
      </p:sp>
      <p:grpSp>
        <p:nvGrpSpPr>
          <p:cNvPr id="5" name="组合 4"/>
          <p:cNvGrpSpPr/>
          <p:nvPr/>
        </p:nvGrpSpPr>
        <p:grpSpPr>
          <a:xfrm>
            <a:off x="609600" y="2571750"/>
            <a:ext cx="523875" cy="1495425"/>
            <a:chOff x="609600" y="2571750"/>
            <a:chExt cx="523875" cy="1495425"/>
          </a:xfrm>
        </p:grpSpPr>
        <p:sp>
          <p:nvSpPr>
            <p:cNvPr id="6" name="矩形 5"/>
            <p:cNvSpPr/>
            <p:nvPr/>
          </p:nvSpPr>
          <p:spPr bwMode="auto">
            <a:xfrm>
              <a:off x="609600" y="2571750"/>
              <a:ext cx="523875" cy="40005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altLang="zh-CN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B</a:t>
              </a:r>
              <a:endParaRPr kumimoji="0" lang="zh-CN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7" name="椭圆 6"/>
            <p:cNvSpPr/>
            <p:nvPr/>
          </p:nvSpPr>
          <p:spPr bwMode="auto">
            <a:xfrm>
              <a:off x="771525" y="3238500"/>
              <a:ext cx="200025" cy="228600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8" name="等腰三角形 7"/>
            <p:cNvSpPr/>
            <p:nvPr/>
          </p:nvSpPr>
          <p:spPr bwMode="auto">
            <a:xfrm>
              <a:off x="685800" y="3724275"/>
              <a:ext cx="381000" cy="342900"/>
            </a:xfrm>
            <a:prstGeom prst="triangl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altLang="zh-CN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T</a:t>
              </a:r>
              <a:endParaRPr kumimoji="0" lang="zh-CN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cxnSp>
          <p:nvCxnSpPr>
            <p:cNvPr id="9" name="直接连接符 8"/>
            <p:cNvCxnSpPr>
              <a:stCxn id="8" idx="0"/>
              <a:endCxn id="7" idx="4"/>
            </p:cNvCxnSpPr>
            <p:nvPr/>
          </p:nvCxnSpPr>
          <p:spPr bwMode="auto">
            <a:xfrm flipH="1" flipV="1">
              <a:off x="871538" y="3467100"/>
              <a:ext cx="4762" cy="25717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" name="直接连接符 9"/>
            <p:cNvCxnSpPr>
              <a:stCxn id="7" idx="0"/>
              <a:endCxn id="6" idx="2"/>
            </p:cNvCxnSpPr>
            <p:nvPr/>
          </p:nvCxnSpPr>
          <p:spPr bwMode="auto">
            <a:xfrm flipV="1">
              <a:off x="871538" y="2971800"/>
              <a:ext cx="0" cy="2667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1" name="组合 10"/>
          <p:cNvGrpSpPr/>
          <p:nvPr/>
        </p:nvGrpSpPr>
        <p:grpSpPr>
          <a:xfrm>
            <a:off x="2528887" y="2581275"/>
            <a:ext cx="523875" cy="1495425"/>
            <a:chOff x="1266825" y="2571750"/>
            <a:chExt cx="523875" cy="1495425"/>
          </a:xfrm>
        </p:grpSpPr>
        <p:sp>
          <p:nvSpPr>
            <p:cNvPr id="12" name="矩形 11"/>
            <p:cNvSpPr/>
            <p:nvPr/>
          </p:nvSpPr>
          <p:spPr bwMode="auto">
            <a:xfrm>
              <a:off x="1266825" y="2571750"/>
              <a:ext cx="523875" cy="40005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altLang="zh-CN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B</a:t>
              </a:r>
              <a:endParaRPr kumimoji="0" lang="zh-CN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13" name="椭圆 12"/>
            <p:cNvSpPr/>
            <p:nvPr/>
          </p:nvSpPr>
          <p:spPr bwMode="auto">
            <a:xfrm>
              <a:off x="1428750" y="3238500"/>
              <a:ext cx="200025" cy="228600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14" name="等腰三角形 13"/>
            <p:cNvSpPr/>
            <p:nvPr/>
          </p:nvSpPr>
          <p:spPr bwMode="auto">
            <a:xfrm>
              <a:off x="1343025" y="3705225"/>
              <a:ext cx="381000" cy="361950"/>
            </a:xfrm>
            <a:prstGeom prst="triangl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altLang="zh-CN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L</a:t>
              </a:r>
              <a:endParaRPr kumimoji="0" lang="zh-CN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cxnSp>
          <p:nvCxnSpPr>
            <p:cNvPr id="15" name="直接连接符 14"/>
            <p:cNvCxnSpPr>
              <a:stCxn id="14" idx="0"/>
              <a:endCxn id="13" idx="4"/>
            </p:cNvCxnSpPr>
            <p:nvPr/>
          </p:nvCxnSpPr>
          <p:spPr bwMode="auto">
            <a:xfrm flipH="1" flipV="1">
              <a:off x="1528763" y="3467100"/>
              <a:ext cx="4762" cy="23812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直接连接符 15"/>
            <p:cNvCxnSpPr>
              <a:stCxn id="13" idx="0"/>
              <a:endCxn id="12" idx="2"/>
            </p:cNvCxnSpPr>
            <p:nvPr/>
          </p:nvCxnSpPr>
          <p:spPr bwMode="auto">
            <a:xfrm flipV="1">
              <a:off x="1528763" y="2971800"/>
              <a:ext cx="0" cy="2667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7" name="组合 16"/>
          <p:cNvGrpSpPr/>
          <p:nvPr/>
        </p:nvGrpSpPr>
        <p:grpSpPr>
          <a:xfrm>
            <a:off x="3600450" y="2571750"/>
            <a:ext cx="523875" cy="1504950"/>
            <a:chOff x="2038350" y="2571750"/>
            <a:chExt cx="523875" cy="1504950"/>
          </a:xfrm>
        </p:grpSpPr>
        <p:sp>
          <p:nvSpPr>
            <p:cNvPr id="18" name="矩形 17"/>
            <p:cNvSpPr/>
            <p:nvPr/>
          </p:nvSpPr>
          <p:spPr bwMode="auto">
            <a:xfrm>
              <a:off x="2038350" y="2571750"/>
              <a:ext cx="523875" cy="40005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altLang="zh-CN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B</a:t>
              </a:r>
              <a:endParaRPr kumimoji="0" lang="zh-CN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19" name="椭圆 18"/>
            <p:cNvSpPr/>
            <p:nvPr/>
          </p:nvSpPr>
          <p:spPr bwMode="auto">
            <a:xfrm>
              <a:off x="2190750" y="3238500"/>
              <a:ext cx="200025" cy="228600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20" name="等腰三角形 19"/>
            <p:cNvSpPr/>
            <p:nvPr/>
          </p:nvSpPr>
          <p:spPr bwMode="auto">
            <a:xfrm>
              <a:off x="2105025" y="3714750"/>
              <a:ext cx="381000" cy="361950"/>
            </a:xfrm>
            <a:prstGeom prst="triangl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altLang="zh-CN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L</a:t>
              </a:r>
              <a:endParaRPr kumimoji="0" lang="zh-CN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cxnSp>
          <p:nvCxnSpPr>
            <p:cNvPr id="21" name="直接连接符 20"/>
            <p:cNvCxnSpPr>
              <a:stCxn id="20" idx="0"/>
              <a:endCxn id="19" idx="4"/>
            </p:cNvCxnSpPr>
            <p:nvPr/>
          </p:nvCxnSpPr>
          <p:spPr bwMode="auto">
            <a:xfrm flipH="1" flipV="1">
              <a:off x="2290763" y="3467100"/>
              <a:ext cx="4762" cy="24765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直接连接符 21"/>
            <p:cNvCxnSpPr>
              <a:stCxn id="19" idx="0"/>
            </p:cNvCxnSpPr>
            <p:nvPr/>
          </p:nvCxnSpPr>
          <p:spPr bwMode="auto">
            <a:xfrm flipV="1">
              <a:off x="2290763" y="2971800"/>
              <a:ext cx="0" cy="2667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3" name="矩形 22"/>
          <p:cNvSpPr/>
          <p:nvPr/>
        </p:nvSpPr>
        <p:spPr bwMode="auto">
          <a:xfrm>
            <a:off x="1552575" y="1457325"/>
            <a:ext cx="523875" cy="40005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S</a:t>
            </a:r>
            <a:endParaRPr kumimoji="0" lang="zh-CN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24" name="椭圆 23"/>
          <p:cNvSpPr/>
          <p:nvPr/>
        </p:nvSpPr>
        <p:spPr bwMode="auto">
          <a:xfrm>
            <a:off x="1033462" y="2019300"/>
            <a:ext cx="200025" cy="2286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25" name="椭圆 24"/>
          <p:cNvSpPr/>
          <p:nvPr/>
        </p:nvSpPr>
        <p:spPr bwMode="auto">
          <a:xfrm>
            <a:off x="3167062" y="2019300"/>
            <a:ext cx="200025" cy="2286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cxnSp>
        <p:nvCxnSpPr>
          <p:cNvPr id="26" name="直接连接符 25"/>
          <p:cNvCxnSpPr>
            <a:stCxn id="23" idx="1"/>
            <a:endCxn id="24" idx="0"/>
          </p:cNvCxnSpPr>
          <p:nvPr/>
        </p:nvCxnSpPr>
        <p:spPr bwMode="auto">
          <a:xfrm flipH="1">
            <a:off x="1133475" y="1657350"/>
            <a:ext cx="419100" cy="36195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直接连接符 26"/>
          <p:cNvCxnSpPr>
            <a:stCxn id="6" idx="0"/>
            <a:endCxn id="24" idx="3"/>
          </p:cNvCxnSpPr>
          <p:nvPr/>
        </p:nvCxnSpPr>
        <p:spPr bwMode="auto">
          <a:xfrm flipV="1">
            <a:off x="871538" y="2214422"/>
            <a:ext cx="191217" cy="35732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直接连接符 27"/>
          <p:cNvCxnSpPr>
            <a:stCxn id="23" idx="3"/>
            <a:endCxn id="25" idx="0"/>
          </p:cNvCxnSpPr>
          <p:nvPr/>
        </p:nvCxnSpPr>
        <p:spPr bwMode="auto">
          <a:xfrm>
            <a:off x="2076450" y="1657350"/>
            <a:ext cx="1190625" cy="36195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直接连接符 28"/>
          <p:cNvCxnSpPr>
            <a:stCxn id="12" idx="0"/>
            <a:endCxn id="25" idx="3"/>
          </p:cNvCxnSpPr>
          <p:nvPr/>
        </p:nvCxnSpPr>
        <p:spPr bwMode="auto">
          <a:xfrm flipV="1">
            <a:off x="2790825" y="2214422"/>
            <a:ext cx="405530" cy="36685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直接连接符 29"/>
          <p:cNvCxnSpPr>
            <a:stCxn id="18" idx="0"/>
            <a:endCxn id="25" idx="5"/>
          </p:cNvCxnSpPr>
          <p:nvPr/>
        </p:nvCxnSpPr>
        <p:spPr bwMode="auto">
          <a:xfrm flipH="1" flipV="1">
            <a:off x="3337794" y="2214422"/>
            <a:ext cx="524594" cy="35732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" name="椭圆 30"/>
          <p:cNvSpPr/>
          <p:nvPr/>
        </p:nvSpPr>
        <p:spPr bwMode="auto">
          <a:xfrm>
            <a:off x="419099" y="3548062"/>
            <a:ext cx="333375" cy="333375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1</a:t>
            </a:r>
            <a:endParaRPr kumimoji="0" lang="zh-CN" alt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32" name="椭圆 31"/>
          <p:cNvSpPr/>
          <p:nvPr/>
        </p:nvSpPr>
        <p:spPr bwMode="auto">
          <a:xfrm>
            <a:off x="585787" y="2181225"/>
            <a:ext cx="333375" cy="333375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2</a:t>
            </a:r>
            <a:endParaRPr kumimoji="0" lang="zh-CN" alt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33" name="椭圆 32"/>
          <p:cNvSpPr/>
          <p:nvPr/>
        </p:nvSpPr>
        <p:spPr bwMode="auto">
          <a:xfrm>
            <a:off x="1552575" y="1063625"/>
            <a:ext cx="333375" cy="333375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3</a:t>
            </a:r>
            <a:endParaRPr kumimoji="0" lang="zh-CN" alt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34" name="椭圆 33"/>
          <p:cNvSpPr/>
          <p:nvPr/>
        </p:nvSpPr>
        <p:spPr bwMode="auto">
          <a:xfrm>
            <a:off x="1033462" y="3557587"/>
            <a:ext cx="333375" cy="333375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4</a:t>
            </a:r>
            <a:endParaRPr kumimoji="0" lang="zh-CN" alt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35" name="椭圆 34"/>
          <p:cNvSpPr/>
          <p:nvPr/>
        </p:nvSpPr>
        <p:spPr bwMode="auto">
          <a:xfrm>
            <a:off x="1552575" y="1881047"/>
            <a:ext cx="333375" cy="333375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5</a:t>
            </a:r>
            <a:endParaRPr kumimoji="0" lang="zh-CN" alt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Some thought to be </a:t>
            </a:r>
            <a:r>
              <a:rPr lang="en-US" altLang="zh-CN" dirty="0" smtClean="0"/>
              <a:t>considered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58775" y="847725"/>
            <a:ext cx="7918450" cy="3541713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altLang="zh-CN" sz="1400" dirty="0" smtClean="0"/>
              <a:t>What should LAAP based?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200" dirty="0" smtClean="0"/>
              <a:t>MRP, LRP?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200" dirty="0" smtClean="0"/>
              <a:t>LLDP, VDP?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200" dirty="0" smtClean="0"/>
              <a:t>Or as a new protocol</a:t>
            </a:r>
            <a:endParaRPr lang="en-US" altLang="zh-CN" sz="1200" dirty="0" smtClean="0"/>
          </a:p>
          <a:p>
            <a:pPr>
              <a:buFont typeface="Arial" pitchFamily="34" charset="0"/>
              <a:buChar char="•"/>
            </a:pPr>
            <a:r>
              <a:rPr lang="en-US" altLang="zh-CN" sz="1400" dirty="0" smtClean="0"/>
              <a:t>Multicast </a:t>
            </a:r>
            <a:r>
              <a:rPr lang="en-US" altLang="zh-CN" sz="1400" dirty="0" smtClean="0"/>
              <a:t>address assignment </a:t>
            </a:r>
            <a:r>
              <a:rPr lang="en-US" altLang="zh-CN" sz="1400" dirty="0" smtClean="0"/>
              <a:t>will be </a:t>
            </a:r>
            <a:r>
              <a:rPr lang="en-US" altLang="zh-CN" sz="1400" dirty="0" smtClean="0"/>
              <a:t>considered</a:t>
            </a:r>
          </a:p>
          <a:p>
            <a:pPr>
              <a:buFont typeface="Arial" pitchFamily="34" charset="0"/>
              <a:buChar char="•"/>
            </a:pPr>
            <a:r>
              <a:rPr lang="en-US" altLang="zh-CN" sz="1400" dirty="0" smtClean="0"/>
              <a:t>VM migration may lead to issues to the protocol</a:t>
            </a:r>
          </a:p>
          <a:p>
            <a:pPr>
              <a:buFont typeface="Arial" pitchFamily="34" charset="0"/>
              <a:buChar char="•"/>
            </a:pPr>
            <a:r>
              <a:rPr lang="en-US" altLang="zh-CN" sz="1400" dirty="0" smtClean="0"/>
              <a:t>No matter MAC Address Request Message , MAC Address  Register Message or MAC Address Declare Message, they are multicast packets, and loop avoidance should be considered.</a:t>
            </a:r>
          </a:p>
          <a:p>
            <a:pPr>
              <a:buFont typeface="Arial" pitchFamily="34" charset="0"/>
              <a:buChar char="•"/>
            </a:pPr>
            <a:r>
              <a:rPr lang="en-US" altLang="zh-CN" sz="1400" dirty="0" smtClean="0"/>
              <a:t>Coordination need to be considered when multiple assignment </a:t>
            </a:r>
            <a:r>
              <a:rPr lang="en-US" altLang="zh-CN" sz="1400" dirty="0" smtClean="0"/>
              <a:t>protocols </a:t>
            </a:r>
            <a:r>
              <a:rPr lang="en-US" altLang="zh-CN" sz="1400" dirty="0" smtClean="0"/>
              <a:t>co-exist.</a:t>
            </a:r>
            <a:endParaRPr lang="zh-CN" alt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3187776" y="2110085"/>
            <a:ext cx="27684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5400" b="1" cap="all" spc="0" dirty="0" smtClean="0">
                <a:ln w="9000" cmpd="sng">
                  <a:solidFill>
                    <a:schemeClr val="tx1">
                      <a:lumMod val="85000"/>
                      <a:lumOff val="15000"/>
                    </a:schemeClr>
                  </a:solidFill>
                  <a:prstDash val="solid"/>
                </a:ln>
                <a:solidFill>
                  <a:srgbClr val="008FD4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Thanks!</a:t>
            </a:r>
            <a:endParaRPr lang="zh-CN" altLang="en-US" sz="5400" b="1" cap="all" spc="0" dirty="0">
              <a:ln w="9000" cmpd="sng">
                <a:solidFill>
                  <a:schemeClr val="tx1">
                    <a:lumMod val="85000"/>
                    <a:lumOff val="15000"/>
                  </a:schemeClr>
                </a:solidFill>
                <a:prstDash val="solid"/>
              </a:ln>
              <a:solidFill>
                <a:srgbClr val="008FD4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2"/>
          <p:cNvSpPr>
            <a:spLocks noGrp="1" noChangeArrowheads="1"/>
          </p:cNvSpPr>
          <p:nvPr>
            <p:ph idx="4294967295"/>
          </p:nvPr>
        </p:nvSpPr>
        <p:spPr>
          <a:xfrm>
            <a:off x="1581150" y="1179513"/>
            <a:ext cx="6921500" cy="3044825"/>
          </a:xfrm>
          <a:ln/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altLang="zh-CN" dirty="0" smtClean="0">
                <a:solidFill>
                  <a:srgbClr val="404040"/>
                </a:solidFill>
                <a:latin typeface="微软雅黑" pitchFamily="34" charset="-122"/>
              </a:rPr>
              <a:t>Previous Arts</a:t>
            </a:r>
          </a:p>
          <a:p>
            <a:pPr>
              <a:buFont typeface="Arial" pitchFamily="34" charset="0"/>
              <a:buChar char="•"/>
            </a:pPr>
            <a:r>
              <a:rPr lang="en-US" altLang="zh-CN" dirty="0" smtClean="0">
                <a:solidFill>
                  <a:srgbClr val="404040"/>
                </a:solidFill>
                <a:latin typeface="微软雅黑" pitchFamily="34" charset="-122"/>
              </a:rPr>
              <a:t>Basic Requirements for LAAP</a:t>
            </a:r>
          </a:p>
          <a:p>
            <a:pPr>
              <a:buFont typeface="Arial" pitchFamily="34" charset="0"/>
              <a:buChar char="•"/>
            </a:pPr>
            <a:r>
              <a:rPr lang="en-US" altLang="zh-CN" sz="1800" dirty="0" smtClean="0">
                <a:solidFill>
                  <a:srgbClr val="404040"/>
                </a:solidFill>
                <a:latin typeface="微软雅黑" pitchFamily="34" charset="-122"/>
              </a:rPr>
              <a:t>Two modes in LAAP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dirty="0" smtClean="0">
                <a:solidFill>
                  <a:srgbClr val="404040"/>
                </a:solidFill>
                <a:latin typeface="微软雅黑" pitchFamily="34" charset="-122"/>
              </a:rPr>
              <a:t>Server Mode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dirty="0" smtClean="0">
                <a:solidFill>
                  <a:srgbClr val="404040"/>
                </a:solidFill>
                <a:latin typeface="微软雅黑" pitchFamily="34" charset="-122"/>
              </a:rPr>
              <a:t>Peer-to-Peer Mode</a:t>
            </a:r>
            <a:endParaRPr lang="zh-CN" dirty="0">
              <a:solidFill>
                <a:srgbClr val="404040"/>
              </a:solidFill>
              <a:latin typeface="微软雅黑" pitchFamily="34" charset="-122"/>
            </a:endParaRPr>
          </a:p>
        </p:txBody>
      </p:sp>
      <p:sp>
        <p:nvSpPr>
          <p:cNvPr id="10243" name="Title 3"/>
          <p:cNvSpPr>
            <a:spLocks noGrp="1"/>
          </p:cNvSpPr>
          <p:nvPr>
            <p:ph type="ctrTitle" idx="4294967295"/>
          </p:nvPr>
        </p:nvSpPr>
        <p:spPr>
          <a:xfrm>
            <a:off x="1581150" y="414338"/>
            <a:ext cx="6921500" cy="719137"/>
          </a:xfrm>
        </p:spPr>
        <p:txBody>
          <a:bodyPr/>
          <a:lstStyle/>
          <a:p>
            <a:r>
              <a:rPr lang="en-US" altLang="zh-CN" dirty="0" smtClean="0">
                <a:solidFill>
                  <a:srgbClr val="008FD4"/>
                </a:solidFill>
                <a:latin typeface="+mj-ea"/>
              </a:rPr>
              <a:t>Content</a:t>
            </a:r>
            <a:endParaRPr lang="zh-CN" dirty="0">
              <a:solidFill>
                <a:srgbClr val="008FD4"/>
              </a:solidFill>
              <a:latin typeface="+mj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Prior Arts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58775" y="781050"/>
            <a:ext cx="7927975" cy="3933825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altLang="zh-CN" sz="1600" dirty="0" smtClean="0"/>
              <a:t>802.1CQ PAR&amp;CSD: This standard specifies protocols, procedures, and management objects for locally-unique assignment of 48-bit and 64-bit addresses in IEEE 802 networks. </a:t>
            </a:r>
            <a:r>
              <a:rPr lang="en-US" altLang="zh-CN" sz="1600" b="1" dirty="0" smtClean="0"/>
              <a:t>Peer-to-peer address claiming </a:t>
            </a:r>
            <a:r>
              <a:rPr lang="en-US" altLang="zh-CN" sz="1600" dirty="0" smtClean="0"/>
              <a:t>and </a:t>
            </a:r>
            <a:r>
              <a:rPr lang="en-US" altLang="zh-CN" sz="1600" b="1" dirty="0" smtClean="0"/>
              <a:t>address server </a:t>
            </a:r>
            <a:r>
              <a:rPr lang="en-US" altLang="zh-CN" sz="1600" dirty="0" smtClean="0"/>
              <a:t>capabilities are specified.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200" dirty="0" smtClean="0">
                <a:hlinkClick r:id="rId2"/>
              </a:rPr>
              <a:t>http://www.ieee802.org/1/files/public/docs2015/dcb-thaler-1CQ-par-local-address-prot-1115-v0.pdf</a:t>
            </a:r>
            <a:endParaRPr lang="en-US" altLang="zh-CN" sz="1200" dirty="0" smtClean="0"/>
          </a:p>
          <a:p>
            <a:pPr lvl="1">
              <a:buFont typeface="Arial" pitchFamily="34" charset="0"/>
              <a:buChar char="•"/>
            </a:pPr>
            <a:r>
              <a:rPr lang="en-US" altLang="zh-CN" sz="1200" dirty="0" smtClean="0">
                <a:hlinkClick r:id="rId2"/>
              </a:rPr>
              <a:t>http://www.ieee802.org/1/files/public/docs2015/</a:t>
            </a:r>
            <a:r>
              <a:rPr lang="en-US" altLang="zh-CN" sz="1200" dirty="0" smtClean="0">
                <a:hlinkClick r:id="rId3" action="ppaction://hlinkfile"/>
              </a:rPr>
              <a:t>dcb-thaler-1CQ-csd-local-address-prot-1115.pdf</a:t>
            </a:r>
            <a:endParaRPr lang="en-US" altLang="zh-CN" sz="1200" dirty="0" smtClean="0"/>
          </a:p>
          <a:p>
            <a:pPr>
              <a:buFont typeface="Arial" pitchFamily="34" charset="0"/>
              <a:buChar char="•"/>
            </a:pPr>
            <a:r>
              <a:rPr lang="en-US" altLang="zh-CN" sz="1600" dirty="0" smtClean="0"/>
              <a:t>802.1CQ Objective: 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200" dirty="0" smtClean="0"/>
              <a:t>Allow for acquiring multiple addresses 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200" dirty="0" smtClean="0"/>
              <a:t>Allow for edge bridge / access point proxy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200" dirty="0" smtClean="0">
                <a:hlinkClick r:id="rId4" action="ppaction://hlinkfile"/>
              </a:rPr>
              <a:t>http://www.ieee802.org/1/files/public/docs2016/cq-thaler-objectives-1116.pdf</a:t>
            </a:r>
            <a:r>
              <a:rPr lang="en-US" altLang="zh-CN" sz="1200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kumimoji="1" lang="en-US" altLang="ja-JP" sz="1600" dirty="0" smtClean="0"/>
              <a:t>Assignment</a:t>
            </a:r>
            <a:r>
              <a:rPr kumimoji="1" lang="ja-JP" altLang="en-US" sz="1600" dirty="0" smtClean="0"/>
              <a:t> </a:t>
            </a:r>
            <a:r>
              <a:rPr kumimoji="1" lang="en-US" altLang="ja-JP" sz="1600" dirty="0" smtClean="0"/>
              <a:t>and</a:t>
            </a:r>
            <a:r>
              <a:rPr kumimoji="1" lang="ja-JP" altLang="en-US" sz="1600" dirty="0" smtClean="0"/>
              <a:t> </a:t>
            </a:r>
            <a:r>
              <a:rPr kumimoji="1" lang="en-US" altLang="ja-JP" sz="1600" dirty="0" smtClean="0"/>
              <a:t>Validation</a:t>
            </a:r>
            <a:r>
              <a:rPr kumimoji="1" lang="ja-JP" altLang="en-US" sz="1600" dirty="0" smtClean="0"/>
              <a:t> </a:t>
            </a:r>
            <a:r>
              <a:rPr kumimoji="1" lang="en-US" altLang="ja-JP" sz="1600" dirty="0" smtClean="0"/>
              <a:t>of</a:t>
            </a:r>
            <a:r>
              <a:rPr kumimoji="1" lang="ja-JP" altLang="en-US" sz="1600" dirty="0" smtClean="0"/>
              <a:t> </a:t>
            </a:r>
            <a:r>
              <a:rPr kumimoji="1" lang="en-US" altLang="ja-JP" sz="1600" dirty="0" err="1" smtClean="0"/>
              <a:t>Unicast</a:t>
            </a:r>
            <a:r>
              <a:rPr kumimoji="1" lang="ja-JP" altLang="en-US" sz="1600" dirty="0" smtClean="0"/>
              <a:t> </a:t>
            </a:r>
            <a:r>
              <a:rPr kumimoji="1" lang="en-US" altLang="ja-JP" sz="1600" dirty="0" smtClean="0"/>
              <a:t>Address</a:t>
            </a:r>
          </a:p>
          <a:p>
            <a:pPr lvl="1">
              <a:buFont typeface="Arial" pitchFamily="34" charset="0"/>
              <a:buChar char="•"/>
            </a:pPr>
            <a:r>
              <a:rPr lang="en-US" altLang="ja-JP" sz="1200" dirty="0" smtClean="0"/>
              <a:t>802</a:t>
            </a:r>
            <a:r>
              <a:rPr lang="ja-JP" altLang="en-US" sz="1200" dirty="0" smtClean="0"/>
              <a:t> </a:t>
            </a:r>
            <a:r>
              <a:rPr lang="en-US" altLang="ja-JP" sz="1200" dirty="0" smtClean="0"/>
              <a:t>should</a:t>
            </a:r>
            <a:r>
              <a:rPr lang="ja-JP" altLang="en-US" sz="1200" dirty="0" smtClean="0"/>
              <a:t> </a:t>
            </a:r>
            <a:r>
              <a:rPr lang="en-US" altLang="ja-JP" sz="1200" dirty="0" smtClean="0"/>
              <a:t>have</a:t>
            </a:r>
            <a:r>
              <a:rPr lang="ja-JP" altLang="en-US" sz="1200" dirty="0" smtClean="0"/>
              <a:t> </a:t>
            </a:r>
            <a:r>
              <a:rPr lang="en-US" altLang="ja-JP" sz="1200" dirty="0" smtClean="0"/>
              <a:t>a</a:t>
            </a:r>
            <a:r>
              <a:rPr lang="ja-JP" altLang="en-US" sz="1200" dirty="0" smtClean="0"/>
              <a:t> </a:t>
            </a:r>
            <a:r>
              <a:rPr lang="en-US" altLang="ja-JP" sz="1200" dirty="0" smtClean="0"/>
              <a:t>single validation</a:t>
            </a:r>
            <a:r>
              <a:rPr lang="ja-JP" altLang="en-US" sz="1200" dirty="0" smtClean="0"/>
              <a:t> </a:t>
            </a:r>
            <a:r>
              <a:rPr lang="en-US" altLang="ja-JP" sz="1200" dirty="0" smtClean="0"/>
              <a:t>protocol as well as assignment protocols.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200" dirty="0" smtClean="0">
                <a:hlinkClick r:id="rId5" action="ppaction://hlinkpres?slideindex=1&amp;slidetitle="/>
              </a:rPr>
              <a:t>http://www.ieee802.org/1/files/public/docs2016/cq-cas-assignment-and-validation-0316-v00.pptx</a:t>
            </a:r>
            <a:endParaRPr lang="en-US" altLang="ja-JP" sz="1200" dirty="0" smtClean="0"/>
          </a:p>
          <a:p>
            <a:pPr>
              <a:buFont typeface="Arial" pitchFamily="34" charset="0"/>
              <a:buChar char="•"/>
            </a:pPr>
            <a:r>
              <a:rPr lang="en-US" altLang="zh-CN" sz="1600" dirty="0" smtClean="0"/>
              <a:t>Structured MAC address assignment with Server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200" dirty="0" smtClean="0"/>
              <a:t>Assign structured MAC address hierarchically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200" dirty="0" smtClean="0">
                <a:hlinkClick r:id="rId6" action="ppaction://hlinkpres?slideindex=1&amp;slidetitle="/>
              </a:rPr>
              <a:t>http://www.ieee802.org/1/files/public/docs2016/cq-ao-local-address-assignment-1116-v00.pptx</a:t>
            </a:r>
            <a:endParaRPr lang="en-US" altLang="zh-CN" sz="1200" dirty="0" smtClean="0"/>
          </a:p>
          <a:p>
            <a:pPr lvl="1">
              <a:buFont typeface="Arial" pitchFamily="34" charset="0"/>
              <a:buChar char="•"/>
            </a:pPr>
            <a:endParaRPr lang="zh-CN" alt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Requirements on LAAP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358775" y="1063625"/>
            <a:ext cx="8491538" cy="3325813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altLang="zh-CN" sz="1800" dirty="0" smtClean="0"/>
              <a:t>LAAP: Local MAC Address Assignment Protocol</a:t>
            </a:r>
          </a:p>
          <a:p>
            <a:pPr>
              <a:buFont typeface="Arial" pitchFamily="34" charset="0"/>
              <a:buChar char="•"/>
            </a:pPr>
            <a:r>
              <a:rPr lang="en-US" altLang="zh-CN" sz="1800" dirty="0" smtClean="0"/>
              <a:t>Basic </a:t>
            </a:r>
            <a:r>
              <a:rPr lang="en-US" altLang="zh-CN" sz="1800" dirty="0" smtClean="0"/>
              <a:t>requirements: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600" dirty="0" smtClean="0">
                <a:cs typeface="+mn-cs"/>
              </a:rPr>
              <a:t>Support server assignment and peer-to-peer claim assignment*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600" dirty="0" smtClean="0">
                <a:cs typeface="+mn-cs"/>
              </a:rPr>
              <a:t>Allow proxy for fast assignment*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600" dirty="0" smtClean="0">
                <a:cs typeface="+mn-cs"/>
              </a:rPr>
              <a:t>It should be a lightweight protocol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600" dirty="0" smtClean="0">
                <a:cs typeface="+mn-cs"/>
              </a:rPr>
              <a:t>Avoid addresses conflict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600" dirty="0" smtClean="0">
                <a:cs typeface="+mn-cs"/>
              </a:rPr>
              <a:t>Avoid too many multicast packets and avoid loop</a:t>
            </a:r>
          </a:p>
          <a:p>
            <a:pPr lvl="1">
              <a:buFont typeface="Arial" pitchFamily="34" charset="0"/>
              <a:buChar char="•"/>
            </a:pPr>
            <a:endParaRPr lang="en-US" altLang="zh-CN" dirty="0" smtClean="0"/>
          </a:p>
          <a:p>
            <a:endParaRPr lang="en-US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33375" y="341313"/>
            <a:ext cx="8516938" cy="420687"/>
          </a:xfrm>
        </p:spPr>
        <p:txBody>
          <a:bodyPr/>
          <a:lstStyle/>
          <a:p>
            <a:r>
              <a:rPr lang="en-US" altLang="zh-CN" dirty="0" smtClean="0"/>
              <a:t>Server Mode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58775" y="952500"/>
            <a:ext cx="8080375" cy="3436938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altLang="zh-CN" sz="1800" dirty="0" smtClean="0"/>
              <a:t>Principle: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400" dirty="0" smtClean="0"/>
              <a:t>Every Host sends </a:t>
            </a:r>
            <a:r>
              <a:rPr lang="en-US" altLang="zh-CN" sz="1400" b="1" dirty="0" smtClean="0"/>
              <a:t>MAC Address Request Message </a:t>
            </a:r>
            <a:r>
              <a:rPr lang="en-US" altLang="zh-CN" sz="1400" dirty="0" smtClean="0"/>
              <a:t>to ask </a:t>
            </a:r>
            <a:r>
              <a:rPr lang="en-US" altLang="zh-CN" sz="1400" dirty="0" smtClean="0"/>
              <a:t>for MAC address .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400" dirty="0" smtClean="0"/>
              <a:t>Server sends </a:t>
            </a:r>
            <a:r>
              <a:rPr lang="en-US" altLang="zh-CN" sz="1400" b="1" dirty="0" smtClean="0"/>
              <a:t>MAC Address Response Message </a:t>
            </a:r>
            <a:r>
              <a:rPr lang="en-US" altLang="zh-CN" sz="1400" dirty="0" smtClean="0"/>
              <a:t>to assign MAC address to the Host.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400" dirty="0" smtClean="0"/>
              <a:t>To make sure that the Request Message and Response Message is one-to-one relationship,  there should be a Message ID in Request Message and Respond Message.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400" dirty="0" smtClean="0"/>
              <a:t>Bridge in the network forward the Request Message to Server, </a:t>
            </a:r>
            <a:r>
              <a:rPr lang="en-US" altLang="zh-CN" sz="1400" dirty="0" smtClean="0"/>
              <a:t>and then forward </a:t>
            </a:r>
            <a:r>
              <a:rPr lang="en-US" altLang="zh-CN" sz="1400" dirty="0" smtClean="0"/>
              <a:t>the Response Message to the Host according to the Message ID.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400" dirty="0" smtClean="0"/>
              <a:t>Some Bridges </a:t>
            </a:r>
            <a:r>
              <a:rPr lang="en-US" altLang="zh-CN" sz="1400" dirty="0" smtClean="0"/>
              <a:t>can play as </a:t>
            </a:r>
            <a:r>
              <a:rPr lang="en-US" altLang="zh-CN" sz="1400" dirty="0" smtClean="0"/>
              <a:t>a Proxy </a:t>
            </a:r>
            <a:r>
              <a:rPr lang="en-US" altLang="zh-CN" sz="1400" dirty="0" smtClean="0"/>
              <a:t>to request </a:t>
            </a:r>
            <a:r>
              <a:rPr lang="en-US" altLang="zh-CN" sz="1400" dirty="0" smtClean="0"/>
              <a:t>MAC address block first, so that once it get Request Message, the Proxy can respond instead of </a:t>
            </a:r>
            <a:r>
              <a:rPr lang="en-US" altLang="zh-CN" sz="1400" dirty="0" smtClean="0"/>
              <a:t>Server .</a:t>
            </a:r>
          </a:p>
          <a:p>
            <a:pPr lvl="1">
              <a:buFont typeface="Arial" pitchFamily="34" charset="0"/>
              <a:buChar char="•"/>
            </a:pPr>
            <a:endParaRPr lang="en-US" altLang="zh-CN" sz="1400" dirty="0" smtClean="0"/>
          </a:p>
          <a:p>
            <a:pPr>
              <a:buFont typeface="Arial" pitchFamily="34" charset="0"/>
              <a:buChar char="•"/>
            </a:pPr>
            <a:endParaRPr lang="zh-CN" alt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33375" y="342900"/>
            <a:ext cx="6767513" cy="523875"/>
          </a:xfrm>
        </p:spPr>
        <p:txBody>
          <a:bodyPr/>
          <a:lstStyle/>
          <a:p>
            <a:r>
              <a:rPr lang="en-US" altLang="zh-CN" dirty="0" smtClean="0"/>
              <a:t>Message Content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58775" y="1200150"/>
            <a:ext cx="8108950" cy="3189288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altLang="zh-CN" sz="1800" dirty="0" smtClean="0"/>
              <a:t>Message Type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400" dirty="0" smtClean="0"/>
              <a:t>MAC Address Request Message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400" dirty="0" smtClean="0"/>
              <a:t>MAC Address Respond Message</a:t>
            </a:r>
          </a:p>
          <a:p>
            <a:pPr>
              <a:buFont typeface="Arial" pitchFamily="34" charset="0"/>
              <a:buChar char="•"/>
            </a:pPr>
            <a:r>
              <a:rPr lang="en-US" altLang="zh-CN" sz="1800" dirty="0" smtClean="0"/>
              <a:t>Message ID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600" dirty="0" smtClean="0"/>
              <a:t>Identify each message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600" dirty="0" smtClean="0"/>
              <a:t>60 bits/80 bits:48/64 bits MAC address+ 16 bits random number</a:t>
            </a:r>
          </a:p>
          <a:p>
            <a:pPr>
              <a:buFont typeface="Arial" pitchFamily="34" charset="0"/>
              <a:buChar char="•"/>
            </a:pPr>
            <a:r>
              <a:rPr lang="en-US" altLang="zh-CN" sz="1800" dirty="0" smtClean="0"/>
              <a:t>MAC address block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400" dirty="0" smtClean="0"/>
              <a:t>MAC address starting address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400" dirty="0" smtClean="0"/>
              <a:t>Quantity: number of MAC addresses in the block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>
          <a:xfrm>
            <a:off x="333375" y="341313"/>
            <a:ext cx="8516938" cy="496887"/>
          </a:xfrm>
        </p:spPr>
        <p:txBody>
          <a:bodyPr/>
          <a:lstStyle/>
          <a:p>
            <a:r>
              <a:rPr lang="en-US" altLang="zh-CN" dirty="0" smtClean="0"/>
              <a:t>Scenarios on Server mode-1</a:t>
            </a:r>
            <a:endParaRPr lang="zh-CN" altLang="en-US" dirty="0"/>
          </a:p>
        </p:txBody>
      </p:sp>
      <p:sp>
        <p:nvSpPr>
          <p:cNvPr id="10" name="内容占位符 9"/>
          <p:cNvSpPr>
            <a:spLocks noGrp="1"/>
          </p:cNvSpPr>
          <p:nvPr>
            <p:ph sz="half" idx="1"/>
          </p:nvPr>
        </p:nvSpPr>
        <p:spPr>
          <a:xfrm>
            <a:off x="4679950" y="952500"/>
            <a:ext cx="4170363" cy="3436938"/>
          </a:xfrm>
        </p:spPr>
        <p:txBody>
          <a:bodyPr/>
          <a:lstStyle/>
          <a:p>
            <a:r>
              <a:rPr lang="en-US" altLang="zh-CN" sz="1600" dirty="0" smtClean="0"/>
              <a:t>①</a:t>
            </a:r>
            <a:r>
              <a:rPr lang="en-US" altLang="zh-CN" sz="1600" b="1" dirty="0" smtClean="0"/>
              <a:t>H(Host) </a:t>
            </a:r>
            <a:r>
              <a:rPr lang="en-US" altLang="zh-CN" sz="1600" dirty="0" smtClean="0"/>
              <a:t>send Request Message with Message ID and address number </a:t>
            </a:r>
          </a:p>
          <a:p>
            <a:r>
              <a:rPr lang="en-US" altLang="zh-CN" sz="1600" dirty="0" smtClean="0"/>
              <a:t>②</a:t>
            </a:r>
            <a:r>
              <a:rPr lang="en-US" altLang="zh-CN" sz="1600" b="1" dirty="0" smtClean="0"/>
              <a:t>B(Bridge) </a:t>
            </a:r>
            <a:r>
              <a:rPr lang="en-US" altLang="zh-CN" sz="1600" dirty="0" smtClean="0"/>
              <a:t>save the mapping information of Message ID and ingress port, and forward the </a:t>
            </a:r>
            <a:r>
              <a:rPr lang="en-US" altLang="zh-CN" sz="1600" dirty="0" smtClean="0"/>
              <a:t>Request </a:t>
            </a:r>
            <a:r>
              <a:rPr lang="en-US" altLang="zh-CN" sz="1600" dirty="0" smtClean="0"/>
              <a:t>Message to the Server</a:t>
            </a:r>
          </a:p>
          <a:p>
            <a:r>
              <a:rPr lang="en-US" altLang="zh-CN" sz="1600" dirty="0" smtClean="0"/>
              <a:t>③</a:t>
            </a:r>
            <a:r>
              <a:rPr lang="en-US" altLang="zh-CN" sz="1600" b="1" dirty="0" smtClean="0"/>
              <a:t>S(Server)</a:t>
            </a:r>
            <a:r>
              <a:rPr lang="en-US" altLang="zh-CN" sz="1600" dirty="0" smtClean="0"/>
              <a:t> get the Request Message and assign a MAC address block in Response Message. The Response Message has the same Message ID with corresponding Request Message.</a:t>
            </a:r>
          </a:p>
          <a:p>
            <a:r>
              <a:rPr lang="en-US" altLang="zh-CN" sz="1600" dirty="0" smtClean="0"/>
              <a:t>④B forward Response Message back to the Host according to the mapping information</a:t>
            </a:r>
          </a:p>
          <a:p>
            <a:endParaRPr lang="en-US" altLang="zh-CN" sz="1600" dirty="0" smtClean="0"/>
          </a:p>
          <a:p>
            <a:endParaRPr lang="zh-CN" altLang="en-US" sz="1600" dirty="0"/>
          </a:p>
        </p:txBody>
      </p:sp>
      <p:sp>
        <p:nvSpPr>
          <p:cNvPr id="5" name="矩形 4"/>
          <p:cNvSpPr/>
          <p:nvPr/>
        </p:nvSpPr>
        <p:spPr bwMode="auto">
          <a:xfrm>
            <a:off x="1766461" y="952500"/>
            <a:ext cx="1425039" cy="394359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lang="en-US" altLang="zh-CN" dirty="0" smtClean="0">
                <a:solidFill>
                  <a:schemeClr val="bg2"/>
                </a:solidFill>
              </a:rPr>
              <a:t>Server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6" name="矩形 5"/>
          <p:cNvSpPr/>
          <p:nvPr/>
        </p:nvSpPr>
        <p:spPr bwMode="auto">
          <a:xfrm>
            <a:off x="706844" y="1627723"/>
            <a:ext cx="973776" cy="33090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B1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7" name="矩形 6"/>
          <p:cNvSpPr/>
          <p:nvPr/>
        </p:nvSpPr>
        <p:spPr bwMode="auto">
          <a:xfrm>
            <a:off x="3161866" y="1627723"/>
            <a:ext cx="973776" cy="30232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B2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11" name="矩形 10"/>
          <p:cNvSpPr/>
          <p:nvPr/>
        </p:nvSpPr>
        <p:spPr bwMode="auto">
          <a:xfrm>
            <a:off x="368378" y="2452745"/>
            <a:ext cx="1009160" cy="27462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B11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12" name="矩形 11"/>
          <p:cNvSpPr/>
          <p:nvPr/>
        </p:nvSpPr>
        <p:spPr bwMode="auto">
          <a:xfrm>
            <a:off x="1520797" y="2452745"/>
            <a:ext cx="808758" cy="280559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dirty="0" smtClean="0"/>
              <a:t>B12</a:t>
            </a:r>
            <a:endParaRPr lang="zh-CN" altLang="en-US" dirty="0" smtClean="0"/>
          </a:p>
        </p:txBody>
      </p:sp>
      <p:sp>
        <p:nvSpPr>
          <p:cNvPr id="15" name="矩形 14"/>
          <p:cNvSpPr/>
          <p:nvPr/>
        </p:nvSpPr>
        <p:spPr bwMode="auto">
          <a:xfrm>
            <a:off x="3730059" y="2437591"/>
            <a:ext cx="806327" cy="280559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dirty="0" smtClean="0"/>
              <a:t>B22</a:t>
            </a:r>
            <a:endParaRPr lang="zh-CN" altLang="en-US" dirty="0" smtClean="0"/>
          </a:p>
        </p:txBody>
      </p:sp>
      <p:sp>
        <p:nvSpPr>
          <p:cNvPr id="16" name="矩形 15"/>
          <p:cNvSpPr/>
          <p:nvPr/>
        </p:nvSpPr>
        <p:spPr bwMode="auto">
          <a:xfrm>
            <a:off x="2494821" y="2443529"/>
            <a:ext cx="1129133" cy="27462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eaLnBrk="1" latinLnBrk="0" hangingPunct="1">
              <a:lnSpc>
                <a:spcPct val="100000"/>
              </a:lnSpc>
              <a:buClrTx/>
              <a:buSzTx/>
              <a:buFont typeface="Arial" pitchFamily="34" charset="0"/>
              <a:buNone/>
              <a:tabLst/>
            </a:pPr>
            <a:r>
              <a:rPr lang="en-US" altLang="zh-CN" dirty="0" smtClean="0"/>
              <a:t>B21(P21)</a:t>
            </a:r>
            <a:endParaRPr lang="zh-CN" altLang="en-US" dirty="0" smtClean="0"/>
          </a:p>
        </p:txBody>
      </p:sp>
      <p:sp>
        <p:nvSpPr>
          <p:cNvPr id="17" name="矩形 16"/>
          <p:cNvSpPr/>
          <p:nvPr/>
        </p:nvSpPr>
        <p:spPr bwMode="auto">
          <a:xfrm>
            <a:off x="358775" y="3256977"/>
            <a:ext cx="315145" cy="636835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H1</a:t>
            </a:r>
            <a:endParaRPr kumimoji="0" lang="zh-CN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27" name="矩形 26"/>
          <p:cNvSpPr/>
          <p:nvPr/>
        </p:nvSpPr>
        <p:spPr bwMode="auto">
          <a:xfrm>
            <a:off x="860214" y="3256977"/>
            <a:ext cx="341170" cy="636835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H2</a:t>
            </a:r>
            <a:endParaRPr kumimoji="0" lang="zh-CN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cxnSp>
        <p:nvCxnSpPr>
          <p:cNvPr id="29" name="直接连接符 28"/>
          <p:cNvCxnSpPr>
            <a:endCxn id="6" idx="0"/>
          </p:cNvCxnSpPr>
          <p:nvPr/>
        </p:nvCxnSpPr>
        <p:spPr bwMode="auto">
          <a:xfrm flipH="1">
            <a:off x="1193732" y="1346859"/>
            <a:ext cx="953971" cy="28086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直接连接符 29"/>
          <p:cNvCxnSpPr>
            <a:endCxn id="7" idx="0"/>
          </p:cNvCxnSpPr>
          <p:nvPr/>
        </p:nvCxnSpPr>
        <p:spPr bwMode="auto">
          <a:xfrm>
            <a:off x="2794657" y="1346859"/>
            <a:ext cx="854097" cy="28086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直接连接符 30"/>
          <p:cNvCxnSpPr>
            <a:endCxn id="11" idx="0"/>
          </p:cNvCxnSpPr>
          <p:nvPr/>
        </p:nvCxnSpPr>
        <p:spPr bwMode="auto">
          <a:xfrm flipH="1">
            <a:off x="872958" y="1958624"/>
            <a:ext cx="157842" cy="49412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直接连接符 32"/>
          <p:cNvCxnSpPr/>
          <p:nvPr/>
        </p:nvCxnSpPr>
        <p:spPr bwMode="auto">
          <a:xfrm>
            <a:off x="1377538" y="1958624"/>
            <a:ext cx="484429" cy="47896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直接连接符 33"/>
          <p:cNvCxnSpPr>
            <a:endCxn id="16" idx="0"/>
          </p:cNvCxnSpPr>
          <p:nvPr/>
        </p:nvCxnSpPr>
        <p:spPr bwMode="auto">
          <a:xfrm flipH="1">
            <a:off x="3059388" y="1930049"/>
            <a:ext cx="360714" cy="5134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直接连接符 34"/>
          <p:cNvCxnSpPr>
            <a:endCxn id="15" idx="0"/>
          </p:cNvCxnSpPr>
          <p:nvPr/>
        </p:nvCxnSpPr>
        <p:spPr bwMode="auto">
          <a:xfrm>
            <a:off x="3837935" y="1930049"/>
            <a:ext cx="295288" cy="50754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直接连接符 35"/>
          <p:cNvCxnSpPr>
            <a:endCxn id="27" idx="0"/>
          </p:cNvCxnSpPr>
          <p:nvPr/>
        </p:nvCxnSpPr>
        <p:spPr bwMode="auto">
          <a:xfrm>
            <a:off x="868386" y="2727366"/>
            <a:ext cx="162413" cy="52961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直接连接符 36"/>
          <p:cNvCxnSpPr>
            <a:endCxn id="17" idx="0"/>
          </p:cNvCxnSpPr>
          <p:nvPr/>
        </p:nvCxnSpPr>
        <p:spPr bwMode="auto">
          <a:xfrm flipH="1">
            <a:off x="516348" y="2718150"/>
            <a:ext cx="77418" cy="53882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直接连接符 38"/>
          <p:cNvCxnSpPr/>
          <p:nvPr/>
        </p:nvCxnSpPr>
        <p:spPr bwMode="auto">
          <a:xfrm>
            <a:off x="1762014" y="2733304"/>
            <a:ext cx="0" cy="52367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直接连接符 39"/>
          <p:cNvCxnSpPr>
            <a:stCxn id="12" idx="2"/>
            <a:endCxn id="99" idx="0"/>
          </p:cNvCxnSpPr>
          <p:nvPr/>
        </p:nvCxnSpPr>
        <p:spPr bwMode="auto">
          <a:xfrm>
            <a:off x="1925176" y="2733304"/>
            <a:ext cx="222527" cy="52367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直接连接符 40"/>
          <p:cNvCxnSpPr>
            <a:endCxn id="102" idx="0"/>
          </p:cNvCxnSpPr>
          <p:nvPr/>
        </p:nvCxnSpPr>
        <p:spPr bwMode="auto">
          <a:xfrm flipH="1">
            <a:off x="2725610" y="2733678"/>
            <a:ext cx="69047" cy="52329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直接连接符 41"/>
          <p:cNvCxnSpPr>
            <a:endCxn id="103" idx="0"/>
          </p:cNvCxnSpPr>
          <p:nvPr/>
        </p:nvCxnSpPr>
        <p:spPr bwMode="auto">
          <a:xfrm>
            <a:off x="3097978" y="2718150"/>
            <a:ext cx="142083" cy="53882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8" name="矩形 97"/>
          <p:cNvSpPr/>
          <p:nvPr/>
        </p:nvSpPr>
        <p:spPr bwMode="auto">
          <a:xfrm>
            <a:off x="1520797" y="3256977"/>
            <a:ext cx="341170" cy="636835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H3</a:t>
            </a:r>
            <a:endParaRPr kumimoji="0" lang="zh-CN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99" name="矩形 98"/>
          <p:cNvSpPr/>
          <p:nvPr/>
        </p:nvSpPr>
        <p:spPr bwMode="auto">
          <a:xfrm>
            <a:off x="1977118" y="3256977"/>
            <a:ext cx="341170" cy="636835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H4</a:t>
            </a:r>
            <a:endParaRPr kumimoji="0" lang="zh-CN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102" name="矩形 101"/>
          <p:cNvSpPr/>
          <p:nvPr/>
        </p:nvSpPr>
        <p:spPr bwMode="auto">
          <a:xfrm>
            <a:off x="2568037" y="3256977"/>
            <a:ext cx="315145" cy="636835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H5</a:t>
            </a:r>
            <a:endParaRPr kumimoji="0" lang="zh-CN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103" name="矩形 102"/>
          <p:cNvSpPr/>
          <p:nvPr/>
        </p:nvSpPr>
        <p:spPr bwMode="auto">
          <a:xfrm>
            <a:off x="3069476" y="3256977"/>
            <a:ext cx="341170" cy="636835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H6</a:t>
            </a:r>
            <a:endParaRPr kumimoji="0" lang="zh-CN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104" name="矩形 103"/>
          <p:cNvSpPr/>
          <p:nvPr/>
        </p:nvSpPr>
        <p:spPr bwMode="auto">
          <a:xfrm>
            <a:off x="3711009" y="3256977"/>
            <a:ext cx="341170" cy="636835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H7</a:t>
            </a:r>
            <a:endParaRPr kumimoji="0" lang="zh-CN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105" name="矩形 104"/>
          <p:cNvSpPr/>
          <p:nvPr/>
        </p:nvSpPr>
        <p:spPr bwMode="auto">
          <a:xfrm>
            <a:off x="4186380" y="3256977"/>
            <a:ext cx="341170" cy="636835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H8</a:t>
            </a:r>
            <a:endParaRPr kumimoji="0" lang="zh-CN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cxnSp>
        <p:nvCxnSpPr>
          <p:cNvPr id="108" name="直接连接符 107"/>
          <p:cNvCxnSpPr/>
          <p:nvPr/>
        </p:nvCxnSpPr>
        <p:spPr bwMode="auto">
          <a:xfrm flipH="1">
            <a:off x="3837935" y="2733678"/>
            <a:ext cx="69047" cy="52329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9" name="直接连接符 108"/>
          <p:cNvCxnSpPr>
            <a:endCxn id="105" idx="0"/>
          </p:cNvCxnSpPr>
          <p:nvPr/>
        </p:nvCxnSpPr>
        <p:spPr bwMode="auto">
          <a:xfrm>
            <a:off x="4255428" y="2718150"/>
            <a:ext cx="101537" cy="53882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4" name="椭圆 43"/>
          <p:cNvSpPr/>
          <p:nvPr/>
        </p:nvSpPr>
        <p:spPr bwMode="auto">
          <a:xfrm>
            <a:off x="1027044" y="2923602"/>
            <a:ext cx="333375" cy="333375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1</a:t>
            </a:r>
            <a:endParaRPr kumimoji="0" lang="zh-CN" alt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45" name="椭圆 44"/>
          <p:cNvSpPr/>
          <p:nvPr/>
        </p:nvSpPr>
        <p:spPr bwMode="auto">
          <a:xfrm>
            <a:off x="507232" y="2100320"/>
            <a:ext cx="333375" cy="333375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2</a:t>
            </a:r>
            <a:endParaRPr kumimoji="0" lang="zh-CN" alt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46" name="椭圆 45"/>
          <p:cNvSpPr/>
          <p:nvPr/>
        </p:nvSpPr>
        <p:spPr bwMode="auto">
          <a:xfrm>
            <a:off x="1996180" y="1384959"/>
            <a:ext cx="333375" cy="333375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3</a:t>
            </a:r>
            <a:endParaRPr kumimoji="0" lang="zh-CN" alt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47" name="椭圆 46"/>
          <p:cNvSpPr/>
          <p:nvPr/>
        </p:nvSpPr>
        <p:spPr bwMode="auto">
          <a:xfrm>
            <a:off x="1027044" y="2100320"/>
            <a:ext cx="333375" cy="333375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4</a:t>
            </a:r>
            <a:endParaRPr kumimoji="0" lang="zh-CN" alt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33375" y="341313"/>
            <a:ext cx="8516938" cy="515937"/>
          </a:xfrm>
        </p:spPr>
        <p:txBody>
          <a:bodyPr/>
          <a:lstStyle/>
          <a:p>
            <a:r>
              <a:rPr lang="en-US" altLang="zh-CN" dirty="0" smtClean="0"/>
              <a:t>Scenarios on Server mode-2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4679950" y="857250"/>
            <a:ext cx="4170363" cy="3532188"/>
          </a:xfrm>
        </p:spPr>
        <p:txBody>
          <a:bodyPr/>
          <a:lstStyle/>
          <a:p>
            <a:r>
              <a:rPr lang="en-US" altLang="zh-CN" sz="1600" dirty="0" smtClean="0"/>
              <a:t>①</a:t>
            </a:r>
            <a:r>
              <a:rPr lang="en-US" altLang="zh-CN" sz="1600" b="1" dirty="0" smtClean="0"/>
              <a:t>B(Bridge) </a:t>
            </a:r>
            <a:r>
              <a:rPr lang="en-US" altLang="zh-CN" sz="1600" dirty="0" smtClean="0"/>
              <a:t>as a Proxy send Request Message to ask a MAC address block as a minor MAC address resource </a:t>
            </a:r>
          </a:p>
          <a:p>
            <a:r>
              <a:rPr lang="en-US" altLang="zh-CN" sz="1600" dirty="0" smtClean="0"/>
              <a:t>②</a:t>
            </a:r>
            <a:r>
              <a:rPr lang="en-US" altLang="zh-CN" sz="1600" b="1" dirty="0" smtClean="0"/>
              <a:t>S(Server) </a:t>
            </a:r>
            <a:r>
              <a:rPr lang="en-US" altLang="zh-CN" sz="1600" dirty="0" smtClean="0"/>
              <a:t>assign some MAC address to B first</a:t>
            </a:r>
          </a:p>
          <a:p>
            <a:r>
              <a:rPr lang="en-US" altLang="zh-CN" sz="1600" dirty="0" smtClean="0"/>
              <a:t>③</a:t>
            </a:r>
            <a:r>
              <a:rPr lang="en-US" altLang="zh-CN" sz="1600" b="1" dirty="0" smtClean="0"/>
              <a:t>H(Host) </a:t>
            </a:r>
            <a:r>
              <a:rPr lang="en-US" altLang="zh-CN" sz="1600" dirty="0" smtClean="0"/>
              <a:t>send Request Message to get MAC addresses</a:t>
            </a:r>
          </a:p>
          <a:p>
            <a:r>
              <a:rPr lang="en-US" altLang="zh-CN" sz="1600" dirty="0" smtClean="0"/>
              <a:t>④</a:t>
            </a:r>
            <a:r>
              <a:rPr lang="en-US" altLang="zh-CN" sz="1600" b="1" dirty="0" smtClean="0"/>
              <a:t>B(Bridge) </a:t>
            </a:r>
            <a:r>
              <a:rPr lang="en-US" altLang="zh-CN" sz="1600" dirty="0" smtClean="0"/>
              <a:t>as a proxy </a:t>
            </a:r>
            <a:r>
              <a:rPr lang="en-US" altLang="zh-CN" sz="1600" dirty="0" smtClean="0"/>
              <a:t>send Response </a:t>
            </a:r>
            <a:r>
              <a:rPr lang="en-US" altLang="zh-CN" sz="1600" dirty="0" smtClean="0"/>
              <a:t>Message </a:t>
            </a:r>
            <a:r>
              <a:rPr lang="en-US" altLang="zh-CN" sz="1600" dirty="0" smtClean="0"/>
              <a:t>instead of Server with </a:t>
            </a:r>
            <a:r>
              <a:rPr lang="en-US" altLang="zh-CN" sz="1600" dirty="0" smtClean="0"/>
              <a:t>assigned MAC </a:t>
            </a:r>
            <a:r>
              <a:rPr lang="en-US" altLang="zh-CN" sz="1600" dirty="0" smtClean="0"/>
              <a:t>address</a:t>
            </a:r>
            <a:r>
              <a:rPr lang="en-US" altLang="zh-CN" sz="1600" dirty="0" smtClean="0"/>
              <a:t>.</a:t>
            </a:r>
          </a:p>
          <a:p>
            <a:endParaRPr lang="en-US" altLang="zh-CN" sz="1600" dirty="0" smtClean="0"/>
          </a:p>
          <a:p>
            <a:r>
              <a:rPr lang="en-US" altLang="zh-CN" sz="1200" dirty="0" smtClean="0"/>
              <a:t>Note: Bridges as Server </a:t>
            </a:r>
            <a:r>
              <a:rPr lang="en-US" altLang="zh-CN" sz="1200" dirty="0" smtClean="0"/>
              <a:t>Proxy </a:t>
            </a:r>
            <a:r>
              <a:rPr lang="en-US" altLang="zh-CN" sz="1200" dirty="0" smtClean="0"/>
              <a:t>can be hierarchical.</a:t>
            </a:r>
          </a:p>
          <a:p>
            <a:endParaRPr lang="zh-CN" altLang="en-US" sz="1600" dirty="0"/>
          </a:p>
        </p:txBody>
      </p:sp>
      <p:sp>
        <p:nvSpPr>
          <p:cNvPr id="5" name="矩形 4"/>
          <p:cNvSpPr/>
          <p:nvPr/>
        </p:nvSpPr>
        <p:spPr bwMode="auto">
          <a:xfrm>
            <a:off x="1766461" y="952500"/>
            <a:ext cx="1425039" cy="394359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lang="en-US" altLang="zh-CN" dirty="0" smtClean="0">
                <a:solidFill>
                  <a:schemeClr val="bg2"/>
                </a:solidFill>
              </a:rPr>
              <a:t>Server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6" name="矩形 5"/>
          <p:cNvSpPr/>
          <p:nvPr/>
        </p:nvSpPr>
        <p:spPr bwMode="auto">
          <a:xfrm>
            <a:off x="706844" y="1627723"/>
            <a:ext cx="973776" cy="33090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B1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7" name="矩形 6"/>
          <p:cNvSpPr/>
          <p:nvPr/>
        </p:nvSpPr>
        <p:spPr bwMode="auto">
          <a:xfrm>
            <a:off x="3161866" y="1627723"/>
            <a:ext cx="973776" cy="30232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B2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8" name="矩形 7"/>
          <p:cNvSpPr/>
          <p:nvPr/>
        </p:nvSpPr>
        <p:spPr bwMode="auto">
          <a:xfrm>
            <a:off x="368378" y="2452745"/>
            <a:ext cx="1009160" cy="27462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B11(P11)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9" name="矩形 8"/>
          <p:cNvSpPr/>
          <p:nvPr/>
        </p:nvSpPr>
        <p:spPr bwMode="auto">
          <a:xfrm>
            <a:off x="1520797" y="2452745"/>
            <a:ext cx="808758" cy="280559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dirty="0" smtClean="0"/>
              <a:t>B12</a:t>
            </a:r>
            <a:endParaRPr lang="zh-CN" altLang="en-US" dirty="0" smtClean="0"/>
          </a:p>
        </p:txBody>
      </p:sp>
      <p:sp>
        <p:nvSpPr>
          <p:cNvPr id="10" name="矩形 9"/>
          <p:cNvSpPr/>
          <p:nvPr/>
        </p:nvSpPr>
        <p:spPr bwMode="auto">
          <a:xfrm>
            <a:off x="3730059" y="2437591"/>
            <a:ext cx="806327" cy="280559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dirty="0" smtClean="0"/>
              <a:t>B22</a:t>
            </a:r>
            <a:endParaRPr lang="zh-CN" altLang="en-US" dirty="0" smtClean="0"/>
          </a:p>
        </p:txBody>
      </p:sp>
      <p:sp>
        <p:nvSpPr>
          <p:cNvPr id="11" name="矩形 10"/>
          <p:cNvSpPr/>
          <p:nvPr/>
        </p:nvSpPr>
        <p:spPr bwMode="auto">
          <a:xfrm>
            <a:off x="2494821" y="2443529"/>
            <a:ext cx="1129133" cy="27462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eaLnBrk="1" latinLnBrk="0" hangingPunct="1">
              <a:lnSpc>
                <a:spcPct val="100000"/>
              </a:lnSpc>
              <a:buClrTx/>
              <a:buSzTx/>
              <a:buFont typeface="Arial" pitchFamily="34" charset="0"/>
              <a:buNone/>
              <a:tabLst/>
            </a:pPr>
            <a:r>
              <a:rPr lang="en-US" altLang="zh-CN" dirty="0" smtClean="0"/>
              <a:t>B21(P21)</a:t>
            </a:r>
            <a:endParaRPr lang="zh-CN" altLang="en-US" dirty="0" smtClean="0"/>
          </a:p>
        </p:txBody>
      </p:sp>
      <p:sp>
        <p:nvSpPr>
          <p:cNvPr id="12" name="矩形 11"/>
          <p:cNvSpPr/>
          <p:nvPr/>
        </p:nvSpPr>
        <p:spPr bwMode="auto">
          <a:xfrm>
            <a:off x="358775" y="3256977"/>
            <a:ext cx="315145" cy="636835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H1</a:t>
            </a:r>
            <a:endParaRPr kumimoji="0" lang="zh-CN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13" name="矩形 12"/>
          <p:cNvSpPr/>
          <p:nvPr/>
        </p:nvSpPr>
        <p:spPr bwMode="auto">
          <a:xfrm>
            <a:off x="860214" y="3256977"/>
            <a:ext cx="341170" cy="636835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H2</a:t>
            </a:r>
            <a:endParaRPr kumimoji="0" lang="zh-CN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cxnSp>
        <p:nvCxnSpPr>
          <p:cNvPr id="14" name="直接连接符 13"/>
          <p:cNvCxnSpPr>
            <a:endCxn id="6" idx="0"/>
          </p:cNvCxnSpPr>
          <p:nvPr/>
        </p:nvCxnSpPr>
        <p:spPr bwMode="auto">
          <a:xfrm flipH="1">
            <a:off x="1193732" y="1346859"/>
            <a:ext cx="953971" cy="28086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直接连接符 14"/>
          <p:cNvCxnSpPr>
            <a:endCxn id="7" idx="0"/>
          </p:cNvCxnSpPr>
          <p:nvPr/>
        </p:nvCxnSpPr>
        <p:spPr bwMode="auto">
          <a:xfrm>
            <a:off x="2794657" y="1346859"/>
            <a:ext cx="854097" cy="28086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直接连接符 15"/>
          <p:cNvCxnSpPr>
            <a:endCxn id="8" idx="0"/>
          </p:cNvCxnSpPr>
          <p:nvPr/>
        </p:nvCxnSpPr>
        <p:spPr bwMode="auto">
          <a:xfrm flipH="1">
            <a:off x="872958" y="1958624"/>
            <a:ext cx="157842" cy="49412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直接连接符 16"/>
          <p:cNvCxnSpPr/>
          <p:nvPr/>
        </p:nvCxnSpPr>
        <p:spPr bwMode="auto">
          <a:xfrm>
            <a:off x="1377538" y="1958624"/>
            <a:ext cx="484429" cy="47896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直接连接符 17"/>
          <p:cNvCxnSpPr>
            <a:endCxn id="11" idx="0"/>
          </p:cNvCxnSpPr>
          <p:nvPr/>
        </p:nvCxnSpPr>
        <p:spPr bwMode="auto">
          <a:xfrm flipH="1">
            <a:off x="3059388" y="1930049"/>
            <a:ext cx="360714" cy="5134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直接连接符 18"/>
          <p:cNvCxnSpPr>
            <a:endCxn id="10" idx="0"/>
          </p:cNvCxnSpPr>
          <p:nvPr/>
        </p:nvCxnSpPr>
        <p:spPr bwMode="auto">
          <a:xfrm>
            <a:off x="3837935" y="1930049"/>
            <a:ext cx="295288" cy="50754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直接连接符 19"/>
          <p:cNvCxnSpPr>
            <a:endCxn id="13" idx="0"/>
          </p:cNvCxnSpPr>
          <p:nvPr/>
        </p:nvCxnSpPr>
        <p:spPr bwMode="auto">
          <a:xfrm>
            <a:off x="868386" y="2727366"/>
            <a:ext cx="162413" cy="52961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直接连接符 20"/>
          <p:cNvCxnSpPr>
            <a:endCxn id="12" idx="0"/>
          </p:cNvCxnSpPr>
          <p:nvPr/>
        </p:nvCxnSpPr>
        <p:spPr bwMode="auto">
          <a:xfrm flipH="1">
            <a:off x="516348" y="2718150"/>
            <a:ext cx="77418" cy="53882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直接连接符 21"/>
          <p:cNvCxnSpPr/>
          <p:nvPr/>
        </p:nvCxnSpPr>
        <p:spPr bwMode="auto">
          <a:xfrm>
            <a:off x="1762014" y="2733304"/>
            <a:ext cx="0" cy="52367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直接连接符 22"/>
          <p:cNvCxnSpPr>
            <a:stCxn id="9" idx="2"/>
            <a:endCxn id="27" idx="0"/>
          </p:cNvCxnSpPr>
          <p:nvPr/>
        </p:nvCxnSpPr>
        <p:spPr bwMode="auto">
          <a:xfrm>
            <a:off x="1925176" y="2733304"/>
            <a:ext cx="222527" cy="52367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直接连接符 23"/>
          <p:cNvCxnSpPr>
            <a:endCxn id="28" idx="0"/>
          </p:cNvCxnSpPr>
          <p:nvPr/>
        </p:nvCxnSpPr>
        <p:spPr bwMode="auto">
          <a:xfrm flipH="1">
            <a:off x="2725610" y="2733678"/>
            <a:ext cx="69047" cy="52329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直接连接符 24"/>
          <p:cNvCxnSpPr>
            <a:endCxn id="29" idx="0"/>
          </p:cNvCxnSpPr>
          <p:nvPr/>
        </p:nvCxnSpPr>
        <p:spPr bwMode="auto">
          <a:xfrm>
            <a:off x="3097978" y="2718150"/>
            <a:ext cx="142083" cy="53882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矩形 25"/>
          <p:cNvSpPr/>
          <p:nvPr/>
        </p:nvSpPr>
        <p:spPr bwMode="auto">
          <a:xfrm>
            <a:off x="1520797" y="3256977"/>
            <a:ext cx="341170" cy="636835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H3</a:t>
            </a:r>
            <a:endParaRPr kumimoji="0" lang="zh-CN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27" name="矩形 26"/>
          <p:cNvSpPr/>
          <p:nvPr/>
        </p:nvSpPr>
        <p:spPr bwMode="auto">
          <a:xfrm>
            <a:off x="1977118" y="3256977"/>
            <a:ext cx="341170" cy="636835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H4</a:t>
            </a:r>
            <a:endParaRPr kumimoji="0" lang="zh-CN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28" name="矩形 27"/>
          <p:cNvSpPr/>
          <p:nvPr/>
        </p:nvSpPr>
        <p:spPr bwMode="auto">
          <a:xfrm>
            <a:off x="2568037" y="3256977"/>
            <a:ext cx="315145" cy="636835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H5</a:t>
            </a:r>
            <a:endParaRPr kumimoji="0" lang="zh-CN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29" name="矩形 28"/>
          <p:cNvSpPr/>
          <p:nvPr/>
        </p:nvSpPr>
        <p:spPr bwMode="auto">
          <a:xfrm>
            <a:off x="3069476" y="3256977"/>
            <a:ext cx="341170" cy="636835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H6</a:t>
            </a:r>
            <a:endParaRPr kumimoji="0" lang="zh-CN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30" name="矩形 29"/>
          <p:cNvSpPr/>
          <p:nvPr/>
        </p:nvSpPr>
        <p:spPr bwMode="auto">
          <a:xfrm>
            <a:off x="3711009" y="3256977"/>
            <a:ext cx="341170" cy="636835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H7</a:t>
            </a:r>
            <a:endParaRPr kumimoji="0" lang="zh-CN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31" name="矩形 30"/>
          <p:cNvSpPr/>
          <p:nvPr/>
        </p:nvSpPr>
        <p:spPr bwMode="auto">
          <a:xfrm>
            <a:off x="4186380" y="3256977"/>
            <a:ext cx="341170" cy="636835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H8</a:t>
            </a:r>
            <a:endParaRPr kumimoji="0" lang="zh-CN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cxnSp>
        <p:nvCxnSpPr>
          <p:cNvPr id="32" name="直接连接符 31"/>
          <p:cNvCxnSpPr/>
          <p:nvPr/>
        </p:nvCxnSpPr>
        <p:spPr bwMode="auto">
          <a:xfrm flipH="1">
            <a:off x="3837935" y="2733678"/>
            <a:ext cx="69047" cy="52329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直接连接符 32"/>
          <p:cNvCxnSpPr>
            <a:endCxn id="31" idx="0"/>
          </p:cNvCxnSpPr>
          <p:nvPr/>
        </p:nvCxnSpPr>
        <p:spPr bwMode="auto">
          <a:xfrm>
            <a:off x="4255428" y="2718150"/>
            <a:ext cx="101537" cy="53882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4" name="椭圆 33"/>
          <p:cNvSpPr/>
          <p:nvPr/>
        </p:nvSpPr>
        <p:spPr bwMode="auto">
          <a:xfrm>
            <a:off x="427078" y="2100320"/>
            <a:ext cx="333375" cy="333375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1</a:t>
            </a:r>
            <a:endParaRPr kumimoji="0" lang="zh-CN" alt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35" name="椭圆 34"/>
          <p:cNvSpPr/>
          <p:nvPr/>
        </p:nvSpPr>
        <p:spPr bwMode="auto">
          <a:xfrm>
            <a:off x="1347245" y="1051584"/>
            <a:ext cx="333375" cy="333375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2</a:t>
            </a:r>
            <a:endParaRPr kumimoji="0" lang="zh-CN" alt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36" name="椭圆 35"/>
          <p:cNvSpPr/>
          <p:nvPr/>
        </p:nvSpPr>
        <p:spPr bwMode="auto">
          <a:xfrm>
            <a:off x="93703" y="2923602"/>
            <a:ext cx="333375" cy="333375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3</a:t>
            </a:r>
            <a:endParaRPr kumimoji="0" lang="zh-CN" alt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37" name="椭圆 36"/>
          <p:cNvSpPr/>
          <p:nvPr/>
        </p:nvSpPr>
        <p:spPr bwMode="auto">
          <a:xfrm>
            <a:off x="1027044" y="2100320"/>
            <a:ext cx="333375" cy="333375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4</a:t>
            </a:r>
            <a:endParaRPr kumimoji="0" lang="zh-CN" alt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Peer-to-Peer Mode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half" idx="1"/>
          </p:nvPr>
        </p:nvSpPr>
        <p:spPr>
          <a:xfrm>
            <a:off x="358775" y="933450"/>
            <a:ext cx="8204200" cy="3455988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altLang="zh-CN" sz="2000" dirty="0" smtClean="0"/>
              <a:t>Principle: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600" dirty="0" smtClean="0"/>
              <a:t>Every Host sends a </a:t>
            </a:r>
            <a:r>
              <a:rPr lang="en-US" altLang="zh-CN" sz="1600" b="1" dirty="0" smtClean="0"/>
              <a:t>Register Message </a:t>
            </a:r>
            <a:r>
              <a:rPr lang="en-US" altLang="zh-CN" sz="1600" dirty="0" smtClean="0"/>
              <a:t>to claim its MAC address 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600" dirty="0" smtClean="0"/>
              <a:t>Every Requester sends a </a:t>
            </a:r>
            <a:r>
              <a:rPr lang="en-US" altLang="zh-CN" sz="1600" b="1" dirty="0" smtClean="0"/>
              <a:t>Declare Message </a:t>
            </a:r>
            <a:r>
              <a:rPr lang="en-US" altLang="zh-CN" sz="1600" dirty="0" smtClean="0"/>
              <a:t>to confirm its MAC address if there is no </a:t>
            </a:r>
            <a:r>
              <a:rPr lang="en-US" altLang="zh-CN" sz="1600" b="1" dirty="0" smtClean="0"/>
              <a:t>Conflict Message </a:t>
            </a:r>
            <a:r>
              <a:rPr lang="en-US" altLang="zh-CN" sz="1600" dirty="0" smtClean="0"/>
              <a:t>received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600" dirty="0" smtClean="0"/>
              <a:t>An ID must be included to differentiate every request no matter it’s a Register Message, Conflict Message or Declare Message.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600" dirty="0" smtClean="0"/>
              <a:t>A Proxy entity is involved to make the claim action be more </a:t>
            </a:r>
            <a:r>
              <a:rPr lang="en-US" altLang="zh-CN" sz="1600" dirty="0" smtClean="0"/>
              <a:t>efficient.</a:t>
            </a:r>
            <a:endParaRPr lang="zh-CN" alt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ZTE色彩系统">
      <a:dk1>
        <a:srgbClr val="000000"/>
      </a:dk1>
      <a:lt1>
        <a:srgbClr val="FFFFFF"/>
      </a:lt1>
      <a:dk2>
        <a:srgbClr val="FFDE40"/>
      </a:dk2>
      <a:lt2>
        <a:srgbClr val="008ED3"/>
      </a:lt2>
      <a:accent1>
        <a:srgbClr val="00A651"/>
      </a:accent1>
      <a:accent2>
        <a:srgbClr val="9ACA3C"/>
      </a:accent2>
      <a:accent3>
        <a:srgbClr val="F58233"/>
      </a:accent3>
      <a:accent4>
        <a:srgbClr val="F287B7"/>
      </a:accent4>
      <a:accent5>
        <a:srgbClr val="92278F"/>
      </a:accent5>
      <a:accent6>
        <a:srgbClr val="0066B3"/>
      </a:accent6>
      <a:hlink>
        <a:srgbClr val="0066B3"/>
      </a:hlink>
      <a:folHlink>
        <a:srgbClr val="92278F"/>
      </a:folHlink>
    </a:clrScheme>
    <a:fontScheme name="1_自定义设计">
      <a:majorFont>
        <a:latin typeface="Calibri"/>
        <a:ea typeface="微软雅黑"/>
        <a:cs typeface=""/>
      </a:majorFont>
      <a:minorFont>
        <a:latin typeface="Calibri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宋体" pitchFamily="2" charset="-122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宋体" pitchFamily="2" charset="-122"/>
            <a:cs typeface="Arial" pitchFamily="34" charset="0"/>
          </a:defRPr>
        </a:defPPr>
      </a:lstStyle>
    </a:lnDef>
  </a:objectDefaults>
  <a:extraClrSchemeLst>
    <a:extraClrScheme>
      <a:clrScheme name="1_自定义设计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目录">
  <a:themeElements>
    <a:clrScheme name="中兴品牌色彩体系">
      <a:dk1>
        <a:srgbClr val="008ED3"/>
      </a:dk1>
      <a:lt1>
        <a:srgbClr val="FFFFFF"/>
      </a:lt1>
      <a:dk2>
        <a:srgbClr val="0067B4"/>
      </a:dk2>
      <a:lt2>
        <a:srgbClr val="58595B"/>
      </a:lt2>
      <a:accent1>
        <a:srgbClr val="FFDE40"/>
      </a:accent1>
      <a:accent2>
        <a:srgbClr val="61CCF0"/>
      </a:accent2>
      <a:accent3>
        <a:srgbClr val="EE3D8A"/>
      </a:accent3>
      <a:accent4>
        <a:srgbClr val="922990"/>
      </a:accent4>
      <a:accent5>
        <a:srgbClr val="8DC642"/>
      </a:accent5>
      <a:accent6>
        <a:srgbClr val="58595B"/>
      </a:accent6>
      <a:hlink>
        <a:srgbClr val="0000FF"/>
      </a:hlink>
      <a:folHlink>
        <a:srgbClr val="800080"/>
      </a:folHlink>
    </a:clrScheme>
    <a:fontScheme name="2_自定义设计">
      <a:majorFont>
        <a:latin typeface="Calibri"/>
        <a:ea typeface="微软雅黑"/>
        <a:cs typeface=""/>
      </a:majorFont>
      <a:minorFont>
        <a:latin typeface="Calibri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宋体" pitchFamily="2" charset="-122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宋体" pitchFamily="2" charset="-122"/>
            <a:cs typeface="Arial" pitchFamily="34" charset="0"/>
          </a:defRPr>
        </a:defPPr>
      </a:lstStyle>
    </a:lnDef>
  </a:objectDefaults>
  <a:extraClrSchemeLst>
    <a:extraClrScheme>
      <a:clrScheme name="2_自定义设计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正文">
  <a:themeElements>
    <a:clrScheme name="中兴品牌色彩体系">
      <a:dk1>
        <a:srgbClr val="008ED3"/>
      </a:dk1>
      <a:lt1>
        <a:srgbClr val="FFFFFF"/>
      </a:lt1>
      <a:dk2>
        <a:srgbClr val="0067B4"/>
      </a:dk2>
      <a:lt2>
        <a:srgbClr val="58595B"/>
      </a:lt2>
      <a:accent1>
        <a:srgbClr val="FFDE40"/>
      </a:accent1>
      <a:accent2>
        <a:srgbClr val="61CCF0"/>
      </a:accent2>
      <a:accent3>
        <a:srgbClr val="EE3D8A"/>
      </a:accent3>
      <a:accent4>
        <a:srgbClr val="922990"/>
      </a:accent4>
      <a:accent5>
        <a:srgbClr val="8DC642"/>
      </a:accent5>
      <a:accent6>
        <a:srgbClr val="58595B"/>
      </a:accent6>
      <a:hlink>
        <a:srgbClr val="0000FF"/>
      </a:hlink>
      <a:folHlink>
        <a:srgbClr val="800080"/>
      </a:folHlink>
    </a:clrScheme>
    <a:fontScheme name="3_自定义设计">
      <a:majorFont>
        <a:latin typeface="Calibri"/>
        <a:ea typeface="微软雅黑"/>
        <a:cs typeface=""/>
      </a:majorFont>
      <a:minorFont>
        <a:latin typeface="Calibri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宋体" pitchFamily="2" charset="-122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宋体" pitchFamily="2" charset="-122"/>
            <a:cs typeface="Arial" pitchFamily="34" charset="0"/>
          </a:defRPr>
        </a:defPPr>
      </a:lstStyle>
    </a:lnDef>
  </a:objectDefaults>
  <a:extraClrSchemeLst>
    <a:extraClrScheme>
      <a:clrScheme name="3_自定义设计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C7EDC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20404</TotalTime>
  <Pages>0</Pages>
  <Words>1172</Words>
  <Characters>0</Characters>
  <Application>Microsoft Office PowerPoint</Application>
  <DocSecurity>0</DocSecurity>
  <PresentationFormat>全屏显示(16:9)</PresentationFormat>
  <Lines>0</Lines>
  <Paragraphs>182</Paragraphs>
  <Slides>15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4</vt:i4>
      </vt:variant>
      <vt:variant>
        <vt:lpstr>幻灯片标题</vt:lpstr>
      </vt:variant>
      <vt:variant>
        <vt:i4>15</vt:i4>
      </vt:variant>
    </vt:vector>
  </HeadingPairs>
  <TitlesOfParts>
    <vt:vector size="19" baseType="lpstr">
      <vt:lpstr>blank</vt:lpstr>
      <vt:lpstr>目录</vt:lpstr>
      <vt:lpstr>正文</vt:lpstr>
      <vt:lpstr>自定义设计方案</vt:lpstr>
      <vt:lpstr>h</vt:lpstr>
      <vt:lpstr>Content</vt:lpstr>
      <vt:lpstr>Prior Arts</vt:lpstr>
      <vt:lpstr>Requirements on LAAP</vt:lpstr>
      <vt:lpstr>Server Mode</vt:lpstr>
      <vt:lpstr>Message Content</vt:lpstr>
      <vt:lpstr>Scenarios on Server mode-1</vt:lpstr>
      <vt:lpstr>Scenarios on Server mode-2</vt:lpstr>
      <vt:lpstr>Peer-to-Peer Mode</vt:lpstr>
      <vt:lpstr>Message Content</vt:lpstr>
      <vt:lpstr>Scenarios on Peer-to-Peer mode-1</vt:lpstr>
      <vt:lpstr>Scenarios on Peer-to-Peer mode-2 </vt:lpstr>
      <vt:lpstr>Scenarios on Peer-to-Peer mode-3</vt:lpstr>
      <vt:lpstr>Some thought to be considered</vt:lpstr>
      <vt:lpstr>幻灯片 15</vt:lpstr>
    </vt:vector>
  </TitlesOfParts>
  <LinksUpToDate>false</LinksUpToDate>
  <CharactersWithSpaces>0</CharactersWithSpaces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00071246</dc:creator>
  <cp:lastModifiedBy>00071246</cp:lastModifiedBy>
  <cp:revision>248</cp:revision>
  <dcterms:created xsi:type="dcterms:W3CDTF">2017-02-24T07:58:25Z</dcterms:created>
  <dcterms:modified xsi:type="dcterms:W3CDTF">2017-03-15T04:56:40Z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2052-9.1.0.5041</vt:lpwstr>
  </property>
</Properties>
</file>