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6" r:id="rId2"/>
    <p:sldId id="323" r:id="rId3"/>
    <p:sldId id="324" r:id="rId4"/>
    <p:sldId id="325" r:id="rId5"/>
    <p:sldId id="326" r:id="rId6"/>
    <p:sldId id="327" r:id="rId7"/>
    <p:sldId id="328" r:id="rId8"/>
    <p:sldId id="322" r:id="rId9"/>
    <p:sldId id="321" r:id="rId10"/>
    <p:sldId id="302" r:id="rId11"/>
    <p:sldId id="29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9" autoAdjust="0"/>
    <p:restoredTop sz="94627" autoAdjust="0"/>
  </p:normalViewPr>
  <p:slideViewPr>
    <p:cSldViewPr>
      <p:cViewPr varScale="1">
        <p:scale>
          <a:sx n="74" d="100"/>
          <a:sy n="74" d="100"/>
        </p:scale>
        <p:origin x="7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1/18/2017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11779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1/18/2017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7/ax-rev-seaman-wait-to-restore-0117-v0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1143000"/>
          </a:xfrm>
        </p:spPr>
        <p:txBody>
          <a:bodyPr>
            <a:normAutofit fontScale="90000"/>
          </a:bodyPr>
          <a:lstStyle/>
          <a:p>
            <a:pPr eaLnBrk="1" hangingPunct="1"/>
            <a:r>
              <a:rPr lang="en-US" dirty="0" smtClean="0"/>
              <a:t>Plans for next Editor’s draft</a:t>
            </a:r>
            <a:r>
              <a:rPr lang="en-US" dirty="0" smtClean="0"/>
              <a:t/>
            </a:r>
            <a:br>
              <a:rPr lang="en-US" dirty="0" smtClean="0"/>
            </a:br>
            <a:r>
              <a:rPr lang="en-US" dirty="0" smtClean="0"/>
              <a:t/>
            </a:r>
            <a:br>
              <a:rPr lang="en-US" dirty="0" smtClean="0"/>
            </a:br>
            <a:r>
              <a:rPr lang="en-US" dirty="0" smtClean="0"/>
              <a:t/>
            </a:r>
            <a:br>
              <a:rPr lang="en-US" dirty="0" smtClean="0"/>
            </a:br>
            <a:r>
              <a:rPr lang="en-US" sz="2400" dirty="0" smtClean="0"/>
              <a:t>Version  </a:t>
            </a:r>
            <a:r>
              <a:rPr lang="en-US" sz="2400" dirty="0"/>
              <a:t>1</a:t>
            </a: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p:txBody>
          <a:bodyPr/>
          <a:lstStyle/>
          <a:p>
            <a:pPr eaLnBrk="1" hangingPunct="1"/>
            <a:endParaRPr lang="en-US" sz="2000" dirty="0" smtClean="0"/>
          </a:p>
          <a:p>
            <a:pPr eaLnBrk="1" hangingPunct="1"/>
            <a:r>
              <a:rPr lang="en-US" sz="2000" dirty="0" smtClean="0"/>
              <a:t>Stephen Haddock</a:t>
            </a:r>
          </a:p>
          <a:p>
            <a:pPr eaLnBrk="1" hangingPunct="1"/>
            <a:endParaRPr lang="en-US" sz="2000" dirty="0" smtClean="0"/>
          </a:p>
          <a:p>
            <a:pPr eaLnBrk="1" hangingPunct="1"/>
            <a:r>
              <a:rPr lang="en-US" sz="2000" dirty="0" smtClean="0"/>
              <a:t>January </a:t>
            </a:r>
            <a:r>
              <a:rPr lang="en-US" sz="2000" dirty="0" smtClean="0"/>
              <a:t>19,  </a:t>
            </a:r>
            <a:r>
              <a:rPr lang="en-US" sz="2000" dirty="0" smtClean="0"/>
              <a:t>2017</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extLst>
      <p:ext uri="{BB962C8B-B14F-4D97-AF65-F5344CB8AC3E}">
        <p14:creationId xmlns:p14="http://schemas.microsoft.com/office/powerpoint/2010/main" val="1657602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Backup Slides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32447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136" y="245478"/>
            <a:ext cx="9119864" cy="6488536"/>
          </a:xfrm>
          <a:prstGeom prst="rect">
            <a:avLst/>
          </a:prstGeom>
        </p:spPr>
      </p:pic>
    </p:spTree>
    <p:extLst>
      <p:ext uri="{BB962C8B-B14F-4D97-AF65-F5344CB8AC3E}">
        <p14:creationId xmlns:p14="http://schemas.microsoft.com/office/powerpoint/2010/main" val="4216264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plans for AX-Rev-d0.1</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800" dirty="0" smtClean="0"/>
              <a:t>(Re-)Incorporate Wait-to-Restore timer</a:t>
            </a:r>
          </a:p>
          <a:p>
            <a:pPr marL="457200" indent="-457200">
              <a:buFont typeface="+mj-lt"/>
              <a:buAutoNum type="arabicPeriod"/>
            </a:pPr>
            <a:r>
              <a:rPr lang="en-US" sz="2800" dirty="0" smtClean="0"/>
              <a:t>Mick’s MUX state machine</a:t>
            </a:r>
          </a:p>
          <a:p>
            <a:pPr marL="457200" indent="-457200">
              <a:buFont typeface="+mj-lt"/>
              <a:buAutoNum type="arabicPeriod"/>
            </a:pPr>
            <a:r>
              <a:rPr lang="en-US" sz="2800" dirty="0" smtClean="0"/>
              <a:t>ISS Status parameters</a:t>
            </a:r>
          </a:p>
          <a:p>
            <a:pPr marL="457200" indent="-457200">
              <a:buFont typeface="+mj-lt"/>
              <a:buAutoNum type="arabicPeriod"/>
            </a:pPr>
            <a:r>
              <a:rPr lang="en-US" sz="2800" dirty="0" err="1" smtClean="0"/>
              <a:t>actorAdminX</a:t>
            </a:r>
            <a:r>
              <a:rPr lang="en-US" sz="2800" dirty="0" smtClean="0"/>
              <a:t> and </a:t>
            </a:r>
            <a:r>
              <a:rPr lang="en-US" sz="2800" dirty="0" err="1" smtClean="0"/>
              <a:t>actorOperX</a:t>
            </a:r>
            <a:r>
              <a:rPr lang="en-US" sz="2800" dirty="0" smtClean="0"/>
              <a:t> variables</a:t>
            </a:r>
          </a:p>
          <a:p>
            <a:pPr marL="457200" indent="-457200">
              <a:buFont typeface="+mj-lt"/>
              <a:buAutoNum type="arabicPeriod"/>
            </a:pPr>
            <a:r>
              <a:rPr lang="en-US" sz="2800" dirty="0" smtClean="0"/>
              <a:t>Merge Verification and Receive Long LACPDU state machines into the LACP Receive state machine</a:t>
            </a:r>
          </a:p>
          <a:p>
            <a:pPr marL="857250" lvl="1" indent="-457200"/>
            <a:r>
              <a:rPr lang="en-US" sz="2000" dirty="0" smtClean="0"/>
              <a:t>Which would fix the setting of default values for Conversation Sensitive Collection and Distribution</a:t>
            </a:r>
          </a:p>
          <a:p>
            <a:pPr marL="457200" indent="-457200">
              <a:buFont typeface="+mj-lt"/>
              <a:buAutoNum type="arabicPeriod"/>
            </a:pPr>
            <a:r>
              <a:rPr lang="en-US" sz="2800" dirty="0" smtClean="0"/>
              <a:t>Start work on clause 9 (DRNI)</a:t>
            </a:r>
            <a:endParaRPr lang="en-US" sz="2800" dirty="0"/>
          </a:p>
        </p:txBody>
      </p:sp>
    </p:spTree>
    <p:extLst>
      <p:ext uri="{BB962C8B-B14F-4D97-AF65-F5344CB8AC3E}">
        <p14:creationId xmlns:p14="http://schemas.microsoft.com/office/powerpoint/2010/main" val="2841450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Mux state machine</a:t>
            </a:r>
            <a:endParaRPr lang="en-US" dirty="0"/>
          </a:p>
        </p:txBody>
      </p:sp>
      <p:sp>
        <p:nvSpPr>
          <p:cNvPr id="3" name="Content Placeholder 2"/>
          <p:cNvSpPr>
            <a:spLocks noGrp="1"/>
          </p:cNvSpPr>
          <p:nvPr>
            <p:ph idx="1"/>
          </p:nvPr>
        </p:nvSpPr>
        <p:spPr/>
        <p:txBody>
          <a:bodyPr/>
          <a:lstStyle/>
          <a:p>
            <a:r>
              <a:rPr lang="en-US" dirty="0" smtClean="0"/>
              <a:t>Propose to accept Mick’s Mux state diagram </a:t>
            </a:r>
          </a:p>
          <a:p>
            <a:pPr lvl="2"/>
            <a:r>
              <a:rPr lang="en-US" sz="1600" dirty="0"/>
              <a:t>Fig 4 of </a:t>
            </a:r>
            <a:r>
              <a:rPr lang="en-US" sz="1600" dirty="0">
                <a:hlinkClick r:id="rId2"/>
              </a:rPr>
              <a:t>http://</a:t>
            </a:r>
            <a:r>
              <a:rPr lang="en-US" sz="1600" dirty="0" smtClean="0">
                <a:hlinkClick r:id="rId2"/>
              </a:rPr>
              <a:t>www.ieee802.org/1/files/public/docs2017/ax-rev-seaman-wait-to-restore-0117-v01.pdf</a:t>
            </a:r>
            <a:endParaRPr lang="en-US" sz="1600" dirty="0" smtClean="0"/>
          </a:p>
          <a:p>
            <a:pPr marL="914400" lvl="1" indent="-457200">
              <a:buFont typeface="+mj-lt"/>
              <a:buAutoNum type="arabicPeriod"/>
            </a:pPr>
            <a:r>
              <a:rPr lang="en-US" sz="2000" dirty="0" smtClean="0"/>
              <a:t>Incorporates WTR Timer (adding ATTACHED_WTR state)</a:t>
            </a:r>
          </a:p>
          <a:p>
            <a:pPr marL="914400" lvl="1" indent="-457200">
              <a:buFont typeface="+mj-lt"/>
              <a:buAutoNum type="arabicPeriod"/>
            </a:pPr>
            <a:r>
              <a:rPr lang="en-US" sz="2000" dirty="0" smtClean="0"/>
              <a:t>Subsumes WAITING state into DETACHED state</a:t>
            </a:r>
          </a:p>
          <a:p>
            <a:pPr lvl="2" indent="-285750"/>
            <a:r>
              <a:rPr lang="en-US" sz="1600" dirty="0" smtClean="0"/>
              <a:t>Makes wait-to-attach timer responsibility of Selection Logic</a:t>
            </a:r>
          </a:p>
          <a:p>
            <a:pPr marL="914400" lvl="1" indent="-457200">
              <a:buFont typeface="+mj-lt"/>
              <a:buAutoNum type="arabicPeriod"/>
            </a:pPr>
            <a:r>
              <a:rPr lang="en-US" sz="2000" dirty="0" smtClean="0"/>
              <a:t>Adds ATTACH state and “</a:t>
            </a:r>
            <a:r>
              <a:rPr lang="en-US" sz="2000" dirty="0" err="1" smtClean="0"/>
              <a:t>mux_attach</a:t>
            </a:r>
            <a:r>
              <a:rPr lang="en-US" sz="2000" dirty="0" smtClean="0"/>
              <a:t>” variable</a:t>
            </a:r>
          </a:p>
          <a:p>
            <a:pPr lvl="2" indent="-285750"/>
            <a:r>
              <a:rPr lang="en-US" sz="1600" dirty="0" smtClean="0"/>
              <a:t>Would prefer to name the variable ”</a:t>
            </a:r>
            <a:r>
              <a:rPr lang="en-US" sz="1600" dirty="0" err="1" smtClean="0"/>
              <a:t>port_attached</a:t>
            </a:r>
            <a:r>
              <a:rPr lang="en-US" sz="1600" dirty="0" smtClean="0"/>
              <a:t>” or simply “attached”</a:t>
            </a:r>
          </a:p>
          <a:p>
            <a:pPr marL="914400" lvl="1" indent="-457200">
              <a:buFont typeface="+mj-lt"/>
              <a:buAutoNum type="arabicPeriod"/>
            </a:pPr>
            <a:r>
              <a:rPr lang="en-US" sz="2000" dirty="0" smtClean="0"/>
              <a:t>Provides direct transitions for cases where current Mux machine  “ripples” through several states with no change in input variables</a:t>
            </a:r>
          </a:p>
          <a:p>
            <a:pPr marL="914400" lvl="1" indent="-457200">
              <a:buFont typeface="+mj-lt"/>
              <a:buAutoNum type="arabicPeriod"/>
            </a:pPr>
            <a:r>
              <a:rPr lang="en-US" sz="2000" dirty="0" smtClean="0"/>
              <a:t>Consolidate independent-control and coupled-control diagrams</a:t>
            </a:r>
            <a:endParaRPr lang="en-US" sz="2000" dirty="0"/>
          </a:p>
        </p:txBody>
      </p:sp>
    </p:spTree>
    <p:extLst>
      <p:ext uri="{BB962C8B-B14F-4D97-AF65-F5344CB8AC3E}">
        <p14:creationId xmlns:p14="http://schemas.microsoft.com/office/powerpoint/2010/main" val="1818946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 Status Parameters</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sz="2800" dirty="0" smtClean="0"/>
              <a:t>History</a:t>
            </a:r>
          </a:p>
          <a:p>
            <a:pPr marL="914400" lvl="1" indent="-457200">
              <a:buFont typeface="+mj-lt"/>
              <a:buAutoNum type="arabicPeriod"/>
            </a:pPr>
            <a:r>
              <a:rPr lang="en-US" sz="2000" dirty="0" smtClean="0"/>
              <a:t>802.3ad-2000 (clause 43) placed the Link Aggregation Sublayer between MAC Control and MAC Client sublayers, and included status parameters consistent with 802.3 layer architecture and naming.</a:t>
            </a:r>
          </a:p>
          <a:p>
            <a:pPr marL="914400" lvl="1" indent="-457200">
              <a:buFont typeface="+mj-lt"/>
              <a:buAutoNum type="arabicPeriod"/>
            </a:pPr>
            <a:r>
              <a:rPr lang="en-US" sz="2000" dirty="0" smtClean="0"/>
              <a:t>802.1AX-2008 made Link Aggregation a stand alone 802.1 standard, with minor changes to make sublayers MAC type independent.</a:t>
            </a:r>
          </a:p>
          <a:p>
            <a:pPr marL="914400" lvl="1" indent="-457200">
              <a:buFont typeface="+mj-lt"/>
              <a:buAutoNum type="arabicPeriod"/>
            </a:pPr>
            <a:r>
              <a:rPr lang="en-US" sz="2000" dirty="0" smtClean="0"/>
              <a:t>802.1AX-2014 placed the Link Aggregation Sublayer between instances of the Internal Sublayer Service (ISS) to make it consistent with 802.1 architecture (and allow things like CFM shims around the Link Aggregation sublayer).</a:t>
            </a:r>
          </a:p>
          <a:p>
            <a:pPr lvl="2" indent="-285750"/>
            <a:r>
              <a:rPr lang="en-US" sz="1900" dirty="0" smtClean="0"/>
              <a:t>Made description of the parser/mux elements consistent with ISS</a:t>
            </a:r>
          </a:p>
          <a:p>
            <a:pPr lvl="2" indent="-285750"/>
            <a:r>
              <a:rPr lang="en-US" sz="1900" dirty="0" smtClean="0"/>
              <a:t>Provided text to connect the 802.3 style status parameters to the ISS Status</a:t>
            </a:r>
          </a:p>
          <a:p>
            <a:pPr lvl="3" indent="-285750"/>
            <a:r>
              <a:rPr lang="en-US" sz="1500" dirty="0" smtClean="0"/>
              <a:t>Still a few gaps and sources of confusion  …</a:t>
            </a:r>
            <a:endParaRPr lang="en-US" sz="1500" dirty="0"/>
          </a:p>
        </p:txBody>
      </p:sp>
    </p:spTree>
    <p:extLst>
      <p:ext uri="{BB962C8B-B14F-4D97-AF65-F5344CB8AC3E}">
        <p14:creationId xmlns:p14="http://schemas.microsoft.com/office/powerpoint/2010/main" val="971563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Aggregation Port Status parameters</a:t>
            </a:r>
            <a:endParaRPr lang="en-US" dirty="0"/>
          </a:p>
        </p:txBody>
      </p:sp>
      <p:sp>
        <p:nvSpPr>
          <p:cNvPr id="3" name="Content Placeholder 2"/>
          <p:cNvSpPr>
            <a:spLocks noGrp="1"/>
          </p:cNvSpPr>
          <p:nvPr>
            <p:ph idx="1"/>
          </p:nvPr>
        </p:nvSpPr>
        <p:spPr/>
        <p:txBody>
          <a:bodyPr>
            <a:normAutofit/>
          </a:bodyPr>
          <a:lstStyle/>
          <a:p>
            <a:r>
              <a:rPr lang="en-US" sz="2800" dirty="0" smtClean="0"/>
              <a:t>ISS has </a:t>
            </a:r>
            <a:r>
              <a:rPr lang="en-US" sz="2800" dirty="0" err="1" smtClean="0"/>
              <a:t>MAC_Enabled</a:t>
            </a:r>
            <a:r>
              <a:rPr lang="en-US" sz="2800" dirty="0" smtClean="0"/>
              <a:t> and </a:t>
            </a:r>
            <a:r>
              <a:rPr lang="en-US" sz="2800" dirty="0" err="1" smtClean="0"/>
              <a:t>MAC_Operational</a:t>
            </a:r>
            <a:endParaRPr lang="en-US" sz="2800" dirty="0" smtClean="0"/>
          </a:p>
          <a:p>
            <a:r>
              <a:rPr lang="en-US" sz="2800" dirty="0" smtClean="0"/>
              <a:t>Link Aggregation Sublayer </a:t>
            </a:r>
          </a:p>
          <a:p>
            <a:pPr lvl="1"/>
            <a:r>
              <a:rPr lang="en-US" sz="2400" dirty="0"/>
              <a:t>d</a:t>
            </a:r>
            <a:r>
              <a:rPr lang="en-US" sz="2400" dirty="0" smtClean="0"/>
              <a:t>oes not use the </a:t>
            </a:r>
            <a:r>
              <a:rPr lang="en-US" sz="2400" dirty="0" err="1" smtClean="0"/>
              <a:t>MAC_Enabled</a:t>
            </a:r>
            <a:r>
              <a:rPr lang="en-US" sz="2400" dirty="0" smtClean="0"/>
              <a:t> parameter</a:t>
            </a:r>
          </a:p>
          <a:p>
            <a:pPr lvl="1"/>
            <a:r>
              <a:rPr lang="en-US" sz="2400" dirty="0" smtClean="0"/>
              <a:t>does use the </a:t>
            </a:r>
            <a:r>
              <a:rPr lang="en-US" sz="2400" dirty="0" err="1" smtClean="0"/>
              <a:t>MAC_Operational</a:t>
            </a:r>
            <a:r>
              <a:rPr lang="en-US" sz="2400" dirty="0" smtClean="0"/>
              <a:t> parameter …</a:t>
            </a:r>
          </a:p>
          <a:p>
            <a:pPr lvl="2"/>
            <a:r>
              <a:rPr lang="en-US" sz="2000" dirty="0"/>
              <a:t>b</a:t>
            </a:r>
            <a:r>
              <a:rPr lang="en-US" sz="2000" dirty="0" smtClean="0"/>
              <a:t>ut calls it “</a:t>
            </a:r>
            <a:r>
              <a:rPr lang="en-US" sz="2000" dirty="0" err="1" smtClean="0"/>
              <a:t>port_enabled</a:t>
            </a:r>
            <a:r>
              <a:rPr lang="en-US" sz="2000" dirty="0" smtClean="0"/>
              <a:t>”   (</a:t>
            </a:r>
            <a:r>
              <a:rPr lang="en-US" sz="2000" dirty="0" err="1" smtClean="0"/>
              <a:t>Arghh</a:t>
            </a:r>
            <a:r>
              <a:rPr lang="en-US" sz="2000" dirty="0" smtClean="0"/>
              <a:t> !)</a:t>
            </a:r>
          </a:p>
          <a:p>
            <a:pPr lvl="2"/>
            <a:r>
              <a:rPr lang="en-US" sz="2000" dirty="0" smtClean="0"/>
              <a:t>The name dates back to the dark ages when 802.3 MACs had no idea if they were connected to anything or not and did not distinguish between being enabled and being operational.</a:t>
            </a:r>
          </a:p>
          <a:p>
            <a:pPr lvl="1"/>
            <a:r>
              <a:rPr lang="en-US" sz="2400" dirty="0" smtClean="0"/>
              <a:t>Propose renaming this to “</a:t>
            </a:r>
            <a:r>
              <a:rPr lang="en-US" sz="2400" dirty="0" err="1" smtClean="0"/>
              <a:t>port_operational</a:t>
            </a:r>
            <a:r>
              <a:rPr lang="en-US" sz="2400" dirty="0" smtClean="0"/>
              <a:t>”</a:t>
            </a:r>
          </a:p>
          <a:p>
            <a:pPr lvl="2"/>
            <a:r>
              <a:rPr lang="en-US" sz="2000" dirty="0" smtClean="0"/>
              <a:t>Does not affect any managed objects or the MIB.</a:t>
            </a:r>
            <a:endParaRPr lang="en-US" sz="2000" dirty="0"/>
          </a:p>
        </p:txBody>
      </p:sp>
    </p:spTree>
    <p:extLst>
      <p:ext uri="{BB962C8B-B14F-4D97-AF65-F5344CB8AC3E}">
        <p14:creationId xmlns:p14="http://schemas.microsoft.com/office/powerpoint/2010/main" val="3684791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Aggregator Port Status parameters</a:t>
            </a:r>
            <a:endParaRPr lang="en-US" dirty="0"/>
          </a:p>
        </p:txBody>
      </p:sp>
      <p:sp>
        <p:nvSpPr>
          <p:cNvPr id="3" name="Content Placeholder 2"/>
          <p:cNvSpPr>
            <a:spLocks noGrp="1"/>
          </p:cNvSpPr>
          <p:nvPr>
            <p:ph idx="1"/>
          </p:nvPr>
        </p:nvSpPr>
        <p:spPr/>
        <p:txBody>
          <a:bodyPr>
            <a:normAutofit/>
          </a:bodyPr>
          <a:lstStyle/>
          <a:p>
            <a:r>
              <a:rPr lang="en-US" sz="2600" dirty="0" smtClean="0"/>
              <a:t>The ISS </a:t>
            </a:r>
            <a:r>
              <a:rPr lang="en-US" sz="2600" dirty="0" err="1" smtClean="0"/>
              <a:t>MAC_Enabled</a:t>
            </a:r>
            <a:r>
              <a:rPr lang="en-US" sz="2600" dirty="0" smtClean="0"/>
              <a:t> and </a:t>
            </a:r>
            <a:r>
              <a:rPr lang="en-US" sz="2600" dirty="0" err="1" smtClean="0"/>
              <a:t>MAC_Operational</a:t>
            </a:r>
            <a:r>
              <a:rPr lang="en-US" sz="2600" dirty="0" smtClean="0"/>
              <a:t> are variables associated with the service providing the SAP</a:t>
            </a:r>
          </a:p>
          <a:p>
            <a:pPr lvl="1"/>
            <a:r>
              <a:rPr lang="en-US" sz="2000" dirty="0" smtClean="0"/>
              <a:t>But if look in “6.4.6 Variables associated with each Aggregator” you won’t find anything looking like enabled and operational status parameters for the Aggregator Port.</a:t>
            </a:r>
          </a:p>
          <a:p>
            <a:pPr lvl="1"/>
            <a:r>
              <a:rPr lang="en-US" sz="2000" dirty="0" smtClean="0"/>
              <a:t>The Aggregator managed objects (6.3.1.1.13 and 6.3.1.1.14) include </a:t>
            </a:r>
            <a:r>
              <a:rPr lang="en-US" sz="2000" dirty="0" err="1" smtClean="0"/>
              <a:t>aAggAdminState</a:t>
            </a:r>
            <a:r>
              <a:rPr lang="en-US" sz="2000" dirty="0" smtClean="0"/>
              <a:t> (Read/Write with values up/down) and </a:t>
            </a:r>
            <a:r>
              <a:rPr lang="en-US" sz="2000" dirty="0" err="1" smtClean="0"/>
              <a:t>aAggOperState</a:t>
            </a:r>
            <a:r>
              <a:rPr lang="en-US" sz="2000" dirty="0" smtClean="0"/>
              <a:t> (Read-only with values up/down) that have (almost exactly) equivalent semantics to </a:t>
            </a:r>
            <a:r>
              <a:rPr lang="en-US" sz="2000" dirty="0" err="1" smtClean="0"/>
              <a:t>MAC_Enabled</a:t>
            </a:r>
            <a:r>
              <a:rPr lang="en-US" sz="2000" dirty="0" smtClean="0"/>
              <a:t> and </a:t>
            </a:r>
            <a:r>
              <a:rPr lang="en-US" sz="2000" dirty="0" err="1" smtClean="0"/>
              <a:t>MAC_Operational</a:t>
            </a:r>
            <a:r>
              <a:rPr lang="en-US" sz="2000" dirty="0" smtClean="0"/>
              <a:t>.</a:t>
            </a:r>
          </a:p>
          <a:p>
            <a:pPr lvl="1"/>
            <a:r>
              <a:rPr lang="en-US" sz="2000" dirty="0" smtClean="0"/>
              <a:t> 802.1AX-2014 added section “6.3.12 </a:t>
            </a:r>
            <a:r>
              <a:rPr lang="en-US" sz="2000" dirty="0" err="1" smtClean="0"/>
              <a:t>MAC_Operational</a:t>
            </a:r>
            <a:r>
              <a:rPr lang="en-US" sz="2000" dirty="0" smtClean="0"/>
              <a:t> Status” that describes how the managed objects relate to the Aggregator Port </a:t>
            </a:r>
            <a:r>
              <a:rPr lang="en-US" sz="2000" dirty="0" err="1" smtClean="0"/>
              <a:t>MAC_Operational</a:t>
            </a:r>
            <a:r>
              <a:rPr lang="en-US" sz="2000" dirty="0" smtClean="0"/>
              <a:t> value, but no mention of </a:t>
            </a:r>
            <a:r>
              <a:rPr lang="en-US" sz="2000" dirty="0" err="1" smtClean="0"/>
              <a:t>MAC_Enabled</a:t>
            </a:r>
            <a:endParaRPr lang="en-US" sz="2000" dirty="0" smtClean="0"/>
          </a:p>
          <a:p>
            <a:pPr lvl="2"/>
            <a:r>
              <a:rPr lang="en-US" sz="1600" dirty="0" smtClean="0"/>
              <a:t>… with a few inconsistencies in the </a:t>
            </a:r>
            <a:r>
              <a:rPr lang="en-US" sz="1600" dirty="0" err="1" smtClean="0"/>
              <a:t>MAC_Operational</a:t>
            </a:r>
            <a:r>
              <a:rPr lang="en-US" sz="1600" dirty="0" smtClean="0"/>
              <a:t> description.</a:t>
            </a:r>
            <a:endParaRPr lang="en-US" sz="1600" dirty="0"/>
          </a:p>
        </p:txBody>
      </p:sp>
    </p:spTree>
    <p:extLst>
      <p:ext uri="{BB962C8B-B14F-4D97-AF65-F5344CB8AC3E}">
        <p14:creationId xmlns:p14="http://schemas.microsoft.com/office/powerpoint/2010/main" val="212183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Aggregator Port Status proposal</a:t>
            </a:r>
            <a:endParaRPr lang="en-US" dirty="0"/>
          </a:p>
        </p:txBody>
      </p:sp>
      <p:sp>
        <p:nvSpPr>
          <p:cNvPr id="3" name="Content Placeholder 2"/>
          <p:cNvSpPr>
            <a:spLocks noGrp="1"/>
          </p:cNvSpPr>
          <p:nvPr>
            <p:ph idx="1"/>
          </p:nvPr>
        </p:nvSpPr>
        <p:spPr/>
        <p:txBody>
          <a:bodyPr>
            <a:normAutofit/>
          </a:bodyPr>
          <a:lstStyle/>
          <a:p>
            <a:r>
              <a:rPr lang="en-US" sz="2400" dirty="0" smtClean="0"/>
              <a:t>Add </a:t>
            </a:r>
            <a:r>
              <a:rPr lang="en-US" sz="2400" dirty="0" err="1" smtClean="0"/>
              <a:t>Aggregator_Enabled</a:t>
            </a:r>
            <a:r>
              <a:rPr lang="en-US" sz="2400" dirty="0" smtClean="0"/>
              <a:t> and </a:t>
            </a:r>
            <a:r>
              <a:rPr lang="en-US" sz="2400" dirty="0" err="1" smtClean="0"/>
              <a:t>Aggregator_Operational</a:t>
            </a:r>
            <a:r>
              <a:rPr lang="en-US" sz="2400" dirty="0" smtClean="0"/>
              <a:t> parameters to 6.4.6.</a:t>
            </a:r>
          </a:p>
          <a:p>
            <a:pPr lvl="1"/>
            <a:r>
              <a:rPr lang="en-US" sz="2000" dirty="0" smtClean="0"/>
              <a:t>Modify section 6.3.12 to use these terms</a:t>
            </a:r>
          </a:p>
          <a:p>
            <a:r>
              <a:rPr lang="en-US" sz="2400" dirty="0" smtClean="0"/>
              <a:t>Rename the managed objects to use 802.1AC ISS style names and values instead of 802.3 sub-layer interface style</a:t>
            </a:r>
          </a:p>
          <a:p>
            <a:pPr lvl="1"/>
            <a:r>
              <a:rPr lang="en-US" sz="2000" dirty="0" smtClean="0"/>
              <a:t>Would require deprecating old MIB objects and adding new, but we’ll certainly have other MIB updates anyway</a:t>
            </a:r>
          </a:p>
          <a:p>
            <a:pPr lvl="1"/>
            <a:r>
              <a:rPr lang="en-US" sz="2000" dirty="0" smtClean="0"/>
              <a:t>Don’t have to do this, but I think it would reduce confusion.</a:t>
            </a:r>
          </a:p>
          <a:p>
            <a:r>
              <a:rPr lang="en-US" sz="2400" dirty="0" smtClean="0"/>
              <a:t>Delete the Aggregator </a:t>
            </a:r>
            <a:r>
              <a:rPr lang="en-US" sz="2400" dirty="0" err="1" smtClean="0"/>
              <a:t>Receive_State</a:t>
            </a:r>
            <a:r>
              <a:rPr lang="en-US" sz="2400" dirty="0" smtClean="0"/>
              <a:t> and </a:t>
            </a:r>
            <a:r>
              <a:rPr lang="en-US" sz="2400" dirty="0" err="1" smtClean="0"/>
              <a:t>Transmit_State</a:t>
            </a:r>
            <a:r>
              <a:rPr lang="en-US" sz="2400" dirty="0" smtClean="0"/>
              <a:t> </a:t>
            </a:r>
          </a:p>
          <a:p>
            <a:pPr lvl="1"/>
            <a:r>
              <a:rPr lang="en-US" sz="2000" dirty="0" smtClean="0"/>
              <a:t>These are not used anywhere, or available to management.</a:t>
            </a:r>
          </a:p>
          <a:p>
            <a:pPr lvl="1"/>
            <a:r>
              <a:rPr lang="en-US" sz="2000" dirty="0" smtClean="0"/>
              <a:t>Only reference to them is in 6.3.12 and is wrong.</a:t>
            </a:r>
          </a:p>
          <a:p>
            <a:pPr lvl="1"/>
            <a:endParaRPr lang="en-US" sz="2000" dirty="0"/>
          </a:p>
        </p:txBody>
      </p:sp>
    </p:spTree>
    <p:extLst>
      <p:ext uri="{BB962C8B-B14F-4D97-AF65-F5344CB8AC3E}">
        <p14:creationId xmlns:p14="http://schemas.microsoft.com/office/powerpoint/2010/main" val="2268459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actorAdminX</a:t>
            </a:r>
            <a:r>
              <a:rPr lang="en-US" dirty="0" smtClean="0"/>
              <a:t>/</a:t>
            </a:r>
            <a:r>
              <a:rPr lang="en-US" dirty="0" err="1" smtClean="0"/>
              <a:t>actorOperX</a:t>
            </a:r>
            <a:r>
              <a:rPr lang="en-US" dirty="0" smtClean="0"/>
              <a:t> variables</a:t>
            </a:r>
            <a:endParaRPr lang="en-US" dirty="0"/>
          </a:p>
        </p:txBody>
      </p:sp>
      <p:sp>
        <p:nvSpPr>
          <p:cNvPr id="3" name="Content Placeholder 2"/>
          <p:cNvSpPr>
            <a:spLocks noGrp="1"/>
          </p:cNvSpPr>
          <p:nvPr>
            <p:ph idx="1"/>
          </p:nvPr>
        </p:nvSpPr>
        <p:spPr/>
        <p:txBody>
          <a:bodyPr/>
          <a:lstStyle/>
          <a:p>
            <a:r>
              <a:rPr lang="en-US" dirty="0" smtClean="0"/>
              <a:t>There are several cases where </a:t>
            </a:r>
            <a:r>
              <a:rPr lang="en-US" dirty="0" err="1" smtClean="0"/>
              <a:t>actorAdmin</a:t>
            </a:r>
            <a:r>
              <a:rPr lang="en-US" dirty="0" smtClean="0"/>
              <a:t> and </a:t>
            </a:r>
            <a:r>
              <a:rPr lang="en-US" dirty="0" err="1" smtClean="0"/>
              <a:t>actorOper</a:t>
            </a:r>
            <a:r>
              <a:rPr lang="en-US" dirty="0" smtClean="0"/>
              <a:t> variants of a variable are present</a:t>
            </a:r>
          </a:p>
          <a:p>
            <a:pPr lvl="1"/>
            <a:r>
              <a:rPr lang="en-US" dirty="0" smtClean="0"/>
              <a:t> without a description of when/how the Admin value affects the </a:t>
            </a:r>
            <a:r>
              <a:rPr lang="en-US" dirty="0" err="1" smtClean="0"/>
              <a:t>Oper</a:t>
            </a:r>
            <a:r>
              <a:rPr lang="en-US" dirty="0" smtClean="0"/>
              <a:t> value,</a:t>
            </a:r>
          </a:p>
          <a:p>
            <a:pPr lvl="1"/>
            <a:r>
              <a:rPr lang="en-US" dirty="0"/>
              <a:t>a</a:t>
            </a:r>
            <a:r>
              <a:rPr lang="en-US" dirty="0" smtClean="0"/>
              <a:t>nd without a clear specification of the side effects when writing a new Admin value</a:t>
            </a:r>
            <a:endParaRPr lang="en-US" dirty="0"/>
          </a:p>
        </p:txBody>
      </p:sp>
    </p:spTree>
    <p:extLst>
      <p:ext uri="{BB962C8B-B14F-4D97-AF65-F5344CB8AC3E}">
        <p14:creationId xmlns:p14="http://schemas.microsoft.com/office/powerpoint/2010/main" val="2744293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Merge CSCD Rx state machines into the LACP Receive state machine</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802.1AX-2014 went to extraordinary lengths </a:t>
            </a:r>
          </a:p>
          <a:p>
            <a:pPr marL="971550" lvl="1" indent="-514350">
              <a:buFont typeface="+mj-lt"/>
              <a:buAutoNum type="arabicPeriod"/>
            </a:pPr>
            <a:r>
              <a:rPr lang="en-US" sz="2400" dirty="0" smtClean="0"/>
              <a:t>not to modify the description of LACP v1 functionality, and </a:t>
            </a:r>
          </a:p>
          <a:p>
            <a:pPr marL="971550" lvl="1" indent="-514350">
              <a:buFont typeface="+mj-lt"/>
              <a:buAutoNum type="arabicPeriod"/>
            </a:pPr>
            <a:r>
              <a:rPr lang="en-US" sz="2400" dirty="0" smtClean="0"/>
              <a:t>to keep any new LACP v2 functionality completely separate.</a:t>
            </a:r>
          </a:p>
          <a:p>
            <a:r>
              <a:rPr lang="en-US" sz="2800" dirty="0" smtClean="0"/>
              <a:t>This was generally a noble objective, but in some cases led to unreasonable results</a:t>
            </a:r>
          </a:p>
          <a:p>
            <a:pPr lvl="1"/>
            <a:r>
              <a:rPr lang="en-US" sz="2400" dirty="0" smtClean="0"/>
              <a:t>Having a single received LACPDU be parsed and processed by three separate state machines is a prime example.</a:t>
            </a:r>
          </a:p>
          <a:p>
            <a:pPr lvl="2"/>
            <a:r>
              <a:rPr lang="en-US" sz="2000" dirty="0" smtClean="0"/>
              <a:t>Not incorporating the Verification machine into the basic receive machine prevents correct handling of “</a:t>
            </a:r>
            <a:r>
              <a:rPr lang="en-US" sz="2000" dirty="0" err="1" smtClean="0"/>
              <a:t>recordDefault</a:t>
            </a:r>
            <a:r>
              <a:rPr lang="en-US" sz="2000" dirty="0" smtClean="0"/>
              <a:t>…” functions.</a:t>
            </a:r>
            <a:endParaRPr lang="en-US" sz="2000" dirty="0"/>
          </a:p>
        </p:txBody>
      </p:sp>
    </p:spTree>
    <p:extLst>
      <p:ext uri="{BB962C8B-B14F-4D97-AF65-F5344CB8AC3E}">
        <p14:creationId xmlns:p14="http://schemas.microsoft.com/office/powerpoint/2010/main" val="3185672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48390</TotalTime>
  <Words>715</Words>
  <Application>Microsoft Office PowerPoint</Application>
  <PresentationFormat>On-screen Show (4:3)</PresentationFormat>
  <Paragraphs>70</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Plans for next Editor’s draft   Version  1  </vt:lpstr>
      <vt:lpstr>Selected plans for AX-Rev-d0.1</vt:lpstr>
      <vt:lpstr>Mux state machine</vt:lpstr>
      <vt:lpstr>ISS Status Parameters</vt:lpstr>
      <vt:lpstr>Aggregation Port Status parameters</vt:lpstr>
      <vt:lpstr>Aggregator Port Status parameters</vt:lpstr>
      <vt:lpstr>Aggregator Port Status proposal</vt:lpstr>
      <vt:lpstr>actorAdminX/actorOperX variables</vt:lpstr>
      <vt:lpstr>Merge CSCD Rx state machines into the LACP Receive state machine</vt:lpstr>
      <vt:lpstr>Backup Slides</vt:lpstr>
      <vt:lpstr>PowerPoint Presentation</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253</cp:revision>
  <dcterms:created xsi:type="dcterms:W3CDTF">2013-11-13T15:32:23Z</dcterms:created>
  <dcterms:modified xsi:type="dcterms:W3CDTF">2017-01-19T14:55:05Z</dcterms:modified>
</cp:coreProperties>
</file>