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76" r:id="rId2"/>
    <p:sldMasterId id="2147483677" r:id="rId3"/>
    <p:sldMasterId id="2147483680" r:id="rId4"/>
  </p:sldMasterIdLst>
  <p:notesMasterIdLst>
    <p:notesMasterId r:id="rId11"/>
  </p:notesMasterIdLst>
  <p:sldIdLst>
    <p:sldId id="264" r:id="rId5"/>
    <p:sldId id="265" r:id="rId6"/>
    <p:sldId id="266" r:id="rId7"/>
    <p:sldId id="269" r:id="rId8"/>
    <p:sldId id="270" r:id="rId9"/>
    <p:sldId id="271" r:id="rId10"/>
  </p:sldIdLst>
  <p:sldSz cx="9144000" cy="5143500" type="screen16x9"/>
  <p:notesSz cx="6858000" cy="9144000"/>
  <p:defaultTextStyle>
    <a:defPPr>
      <a:defRPr lang="zh-CN"/>
    </a:defPPr>
    <a:lvl1pPr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</p:showPr>
  <p:clrMru>
    <a:srgbClr val="008FD4"/>
    <a:srgbClr val="5ACBF5"/>
    <a:srgbClr val="8CC63E"/>
    <a:srgbClr val="0070B1"/>
    <a:srgbClr val="00ABBD"/>
    <a:srgbClr val="00AEEF"/>
    <a:srgbClr val="0089CF"/>
    <a:srgbClr val="005BA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1074" y="-21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A8BBE-238C-4679-A3AF-A11CE3EB54DE}" type="datetimeFigureOut">
              <a:rPr lang="zh-CN" altLang="en-US" smtClean="0"/>
              <a:pPr/>
              <a:t>2016/11/8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8D0CC-8230-4E97-8605-129A93C5343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8D0CC-8230-4E97-8605-129A93C5343C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How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8D0CC-8230-4E97-8605-129A93C5343C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 userDrawn="1">
            <p:ph type="body" sz="quarter" idx="4294967295"/>
          </p:nvPr>
        </p:nvSpPr>
        <p:spPr>
          <a:xfrm>
            <a:off x="430213" y="2390775"/>
            <a:ext cx="4478337" cy="1008063"/>
          </a:xfrm>
        </p:spPr>
        <p:txBody>
          <a:bodyPr/>
          <a:lstStyle/>
          <a:p>
            <a:pPr lvl="0"/>
            <a:r>
              <a:rPr lang="zh-CN" altLang="en-US" sz="1400" smtClean="0">
                <a:solidFill>
                  <a:srgbClr val="FFFFFF"/>
                </a:solidFill>
                <a:latin typeface="微软雅黑" pitchFamily="34" charset="-122"/>
                <a:cs typeface="Arial" pitchFamily="34" charset="0"/>
              </a:rPr>
              <a:t>单击此处编辑母版文本样式</a:t>
            </a:r>
          </a:p>
        </p:txBody>
      </p:sp>
      <p:sp>
        <p:nvSpPr>
          <p:cNvPr id="5" name="Subtitle 6"/>
          <p:cNvSpPr>
            <a:spLocks noGrp="1"/>
          </p:cNvSpPr>
          <p:nvPr userDrawn="1">
            <p:ph type="subTitle" idx="4294967295"/>
          </p:nvPr>
        </p:nvSpPr>
        <p:spPr>
          <a:xfrm>
            <a:off x="430213" y="1314450"/>
            <a:ext cx="6400800" cy="5619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zh-CN" altLang="en-US" sz="2200" smtClean="0">
                <a:solidFill>
                  <a:srgbClr val="8CC63E"/>
                </a:solidFill>
                <a:latin typeface="微软雅黑" pitchFamily="34" charset="-122"/>
              </a:rPr>
              <a:t>单击此处编辑母版副标题样式</a:t>
            </a:r>
            <a:endParaRPr lang="en-US" sz="2200">
              <a:solidFill>
                <a:srgbClr val="8CC63E"/>
              </a:solidFill>
              <a:latin typeface="微软雅黑" pitchFamily="34" charset="-122"/>
            </a:endParaRPr>
          </a:p>
        </p:txBody>
      </p:sp>
      <p:sp>
        <p:nvSpPr>
          <p:cNvPr id="7" name="Title 7"/>
          <p:cNvSpPr>
            <a:spLocks noGrp="1"/>
          </p:cNvSpPr>
          <p:nvPr userDrawn="1">
            <p:ph type="ctrTitle" idx="4294967295"/>
          </p:nvPr>
        </p:nvSpPr>
        <p:spPr>
          <a:xfrm>
            <a:off x="430213" y="860425"/>
            <a:ext cx="6400800" cy="444500"/>
          </a:xfrm>
        </p:spPr>
        <p:txBody>
          <a:bodyPr/>
          <a:lstStyle/>
          <a:p>
            <a:r>
              <a:rPr lang="zh-CN" altLang="en-US" sz="2800" b="1" smtClean="0">
                <a:solidFill>
                  <a:schemeClr val="bg1"/>
                </a:solidFill>
                <a:latin typeface="微软雅黑" pitchFamily="34" charset="-122"/>
              </a:rPr>
              <a:t>单击此处编辑母版标题样式</a:t>
            </a:r>
            <a:endParaRPr lang="en-US" sz="2800" b="1" dirty="0">
              <a:solidFill>
                <a:schemeClr val="bg1"/>
              </a:solidFill>
              <a:latin typeface="微软雅黑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1200150"/>
            <a:ext cx="4168775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9950" y="1200150"/>
            <a:ext cx="4170363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1200150"/>
            <a:ext cx="5065280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569527" y="1200150"/>
            <a:ext cx="3280786" cy="3189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 userDrawn="1"/>
        </p:nvSpPr>
        <p:spPr bwMode="auto">
          <a:xfrm>
            <a:off x="1338944" y="1396723"/>
            <a:ext cx="2429189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4000"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谢谢！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ChangeArrowheads="1"/>
          </p:cNvSpPr>
          <p:nvPr/>
        </p:nvSpPr>
        <p:spPr bwMode="auto">
          <a:xfrm>
            <a:off x="9236075" y="2576513"/>
            <a:ext cx="13604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42" tIns="46725" rIns="93442" bIns="46725" anchor="b" anchorCtr="1">
            <a:spAutoFit/>
          </a:bodyPr>
          <a:lstStyle/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Size：32-24-pt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Color：The ZTE blue </a:t>
            </a:r>
          </a:p>
          <a:p>
            <a:pPr defTabSz="935038"/>
            <a:endParaRPr lang="en-US" altLang="en-US" sz="900" noProof="1">
              <a:solidFill>
                <a:schemeClr val="bg1"/>
              </a:solidFill>
              <a:latin typeface="Arial" pitchFamily="34" charset="0"/>
              <a:ea typeface="Heiti SC Light"/>
              <a:cs typeface="Heiti SC Light"/>
            </a:endParaRPr>
          </a:p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Subtitle: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Size：20pt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Color: The ZTE green</a:t>
            </a: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5848350" y="4454525"/>
            <a:ext cx="309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4814888" y="4170363"/>
            <a:ext cx="309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053" name="TextBox 6"/>
          <p:cNvSpPr txBox="1">
            <a:spLocks noChangeArrowheads="1"/>
          </p:cNvSpPr>
          <p:nvPr/>
        </p:nvSpPr>
        <p:spPr bwMode="auto">
          <a:xfrm>
            <a:off x="4037013" y="3638550"/>
            <a:ext cx="30956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grpSp>
        <p:nvGrpSpPr>
          <p:cNvPr id="2054" name="组 5"/>
          <p:cNvGrpSpPr>
            <a:grpSpLocks/>
          </p:cNvGrpSpPr>
          <p:nvPr/>
        </p:nvGrpSpPr>
        <p:grpSpPr bwMode="auto">
          <a:xfrm>
            <a:off x="9364663" y="3851275"/>
            <a:ext cx="1392237" cy="989013"/>
            <a:chOff x="0" y="0"/>
            <a:chExt cx="1392554" cy="989008"/>
          </a:xfrm>
        </p:grpSpPr>
        <p:grpSp>
          <p:nvGrpSpPr>
            <p:cNvPr id="2055" name="组 6"/>
            <p:cNvGrpSpPr>
              <a:grpSpLocks/>
            </p:cNvGrpSpPr>
            <p:nvPr/>
          </p:nvGrpSpPr>
          <p:grpSpPr bwMode="auto">
            <a:xfrm>
              <a:off x="0" y="0"/>
              <a:ext cx="935158" cy="254390"/>
              <a:chOff x="0" y="0"/>
              <a:chExt cx="935158" cy="254390"/>
            </a:xfrm>
          </p:grpSpPr>
          <p:sp>
            <p:nvSpPr>
              <p:cNvPr id="2056" name="矩形 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008F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2057" name="文本框 19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717814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G143, B212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2058" name="组 9"/>
            <p:cNvGrpSpPr>
              <a:grpSpLocks/>
            </p:cNvGrpSpPr>
            <p:nvPr/>
          </p:nvGrpSpPr>
          <p:grpSpPr bwMode="auto">
            <a:xfrm>
              <a:off x="0" y="373460"/>
              <a:ext cx="1199362" cy="254390"/>
              <a:chOff x="0" y="0"/>
              <a:chExt cx="1199362" cy="254390"/>
            </a:xfrm>
          </p:grpSpPr>
          <p:sp>
            <p:nvSpPr>
              <p:cNvPr id="2059" name="矩形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8CC63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2060" name="文本框 15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982018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R140,G198, B62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2061" name="矩形 10"/>
            <p:cNvSpPr>
              <a:spLocks noChangeArrowheads="1"/>
            </p:cNvSpPr>
            <p:nvPr/>
          </p:nvSpPr>
          <p:spPr bwMode="auto">
            <a:xfrm>
              <a:off x="0" y="734618"/>
              <a:ext cx="254390" cy="254390"/>
            </a:xfrm>
            <a:prstGeom prst="rect">
              <a:avLst/>
            </a:prstGeom>
            <a:solidFill>
              <a:srgbClr val="5ACBF5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2062" name="文本框 12"/>
            <p:cNvSpPr txBox="1">
              <a:spLocks noChangeArrowheads="1"/>
            </p:cNvSpPr>
            <p:nvPr/>
          </p:nvSpPr>
          <p:spPr bwMode="auto">
            <a:xfrm>
              <a:off x="217344" y="765728"/>
              <a:ext cx="1175210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00" i="1">
                  <a:solidFill>
                    <a:schemeClr val="bg1"/>
                  </a:solidFill>
                  <a:latin typeface="Arial" pitchFamily="34" charset="0"/>
                </a:rPr>
                <a:t>R90,G203, B245</a:t>
              </a:r>
              <a:endParaRPr lang="zh-CN" altLang="en-US" sz="700" i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2063" name="TextBox 18"/>
          <p:cNvSpPr txBox="1">
            <a:spLocks noChangeArrowheads="1"/>
          </p:cNvSpPr>
          <p:nvPr/>
        </p:nvSpPr>
        <p:spPr bwMode="auto">
          <a:xfrm>
            <a:off x="8153400" y="1016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064" name="TextBox 19"/>
          <p:cNvSpPr txBox="1">
            <a:spLocks noChangeArrowheads="1"/>
          </p:cNvSpPr>
          <p:nvPr/>
        </p:nvSpPr>
        <p:spPr bwMode="auto">
          <a:xfrm>
            <a:off x="4864100" y="33782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2065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333375" y="342900"/>
            <a:ext cx="6767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2066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00150"/>
            <a:ext cx="8491538" cy="318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二级</a:t>
            </a:r>
          </a:p>
          <a:p>
            <a:pPr lvl="2"/>
            <a:r>
              <a:rPr lang="zh-CN" smtClean="0"/>
              <a:t>三级</a:t>
            </a:r>
          </a:p>
          <a:p>
            <a:pPr lvl="3"/>
            <a:r>
              <a:rPr lang="zh-CN" smtClean="0"/>
              <a:t>四级</a:t>
            </a:r>
          </a:p>
          <a:p>
            <a:pPr lvl="4"/>
            <a:r>
              <a:rPr lang="zh-CN" smtClean="0"/>
              <a:t>五级</a:t>
            </a:r>
          </a:p>
        </p:txBody>
      </p:sp>
      <p:pic>
        <p:nvPicPr>
          <p:cNvPr id="2067" name="Picture 19" descr="1-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58038" y="69850"/>
            <a:ext cx="1789112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9pPr>
    </p:titleStyle>
    <p:bodyStyle>
      <a:lvl1pPr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eaLnBrk="1" fontAlgn="base" hangingPunct="1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ChangeArrowheads="1"/>
          </p:cNvSpPr>
          <p:nvPr/>
        </p:nvSpPr>
        <p:spPr bwMode="auto">
          <a:xfrm>
            <a:off x="9236075" y="2576513"/>
            <a:ext cx="13604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42" tIns="46725" rIns="93442" bIns="46725" anchor="b" anchorCtr="1">
            <a:spAutoFit/>
          </a:bodyPr>
          <a:lstStyle/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Size：24pt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Color：The ZTE blue </a:t>
            </a:r>
          </a:p>
          <a:p>
            <a:pPr defTabSz="935038"/>
            <a:endParaRPr lang="en-US" altLang="en-US" sz="900" noProof="1">
              <a:solidFill>
                <a:schemeClr val="bg1"/>
              </a:solidFill>
              <a:latin typeface="Arial" pitchFamily="34" charset="0"/>
              <a:ea typeface="Heiti SC Light"/>
              <a:cs typeface="Heiti SC Light"/>
            </a:endParaRPr>
          </a:p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Subtitle: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Size：16-20pt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Color: The ZTE green</a:t>
            </a:r>
          </a:p>
        </p:txBody>
      </p:sp>
      <p:grpSp>
        <p:nvGrpSpPr>
          <p:cNvPr id="3075" name="组 5"/>
          <p:cNvGrpSpPr>
            <a:grpSpLocks/>
          </p:cNvGrpSpPr>
          <p:nvPr/>
        </p:nvGrpSpPr>
        <p:grpSpPr bwMode="auto">
          <a:xfrm>
            <a:off x="9364663" y="3851275"/>
            <a:ext cx="1392237" cy="989013"/>
            <a:chOff x="0" y="0"/>
            <a:chExt cx="1392554" cy="989008"/>
          </a:xfrm>
        </p:grpSpPr>
        <p:grpSp>
          <p:nvGrpSpPr>
            <p:cNvPr id="3076" name="组 6"/>
            <p:cNvGrpSpPr>
              <a:grpSpLocks/>
            </p:cNvGrpSpPr>
            <p:nvPr/>
          </p:nvGrpSpPr>
          <p:grpSpPr bwMode="auto">
            <a:xfrm>
              <a:off x="0" y="0"/>
              <a:ext cx="935158" cy="254390"/>
              <a:chOff x="0" y="0"/>
              <a:chExt cx="935158" cy="254390"/>
            </a:xfrm>
          </p:grpSpPr>
          <p:sp>
            <p:nvSpPr>
              <p:cNvPr id="3077" name="矩形 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008F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3078" name="文本框 19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717814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G143, B212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3079" name="组 9"/>
            <p:cNvGrpSpPr>
              <a:grpSpLocks/>
            </p:cNvGrpSpPr>
            <p:nvPr/>
          </p:nvGrpSpPr>
          <p:grpSpPr bwMode="auto">
            <a:xfrm>
              <a:off x="0" y="373460"/>
              <a:ext cx="1199362" cy="254390"/>
              <a:chOff x="0" y="0"/>
              <a:chExt cx="1199362" cy="254390"/>
            </a:xfrm>
          </p:grpSpPr>
          <p:sp>
            <p:nvSpPr>
              <p:cNvPr id="3080" name="矩形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8CC63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3081" name="文本框 15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982018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R140,G198, B62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3082" name="矩形 10"/>
            <p:cNvSpPr>
              <a:spLocks noChangeArrowheads="1"/>
            </p:cNvSpPr>
            <p:nvPr/>
          </p:nvSpPr>
          <p:spPr bwMode="auto">
            <a:xfrm>
              <a:off x="0" y="734618"/>
              <a:ext cx="254390" cy="254390"/>
            </a:xfrm>
            <a:prstGeom prst="rect">
              <a:avLst/>
            </a:prstGeom>
            <a:solidFill>
              <a:srgbClr val="5ACBF5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3083" name="文本框 12"/>
            <p:cNvSpPr txBox="1">
              <a:spLocks noChangeArrowheads="1"/>
            </p:cNvSpPr>
            <p:nvPr/>
          </p:nvSpPr>
          <p:spPr bwMode="auto">
            <a:xfrm>
              <a:off x="217344" y="765728"/>
              <a:ext cx="1175210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00" i="1">
                  <a:solidFill>
                    <a:schemeClr val="bg1"/>
                  </a:solidFill>
                  <a:latin typeface="Arial" pitchFamily="34" charset="0"/>
                </a:rPr>
                <a:t>R90,G203, B245</a:t>
              </a:r>
              <a:endParaRPr lang="zh-CN" altLang="en-US" sz="700" i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3084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1257299" y="341313"/>
            <a:ext cx="7593013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3085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7299" y="1200150"/>
            <a:ext cx="7593014" cy="318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dirty="0" smtClean="0"/>
              <a:t>单击此处编辑母版文本样式</a:t>
            </a:r>
          </a:p>
          <a:p>
            <a:pPr lvl="1"/>
            <a:r>
              <a:rPr lang="zh-CN" dirty="0" smtClean="0"/>
              <a:t>二级</a:t>
            </a:r>
          </a:p>
          <a:p>
            <a:pPr lvl="2"/>
            <a:r>
              <a:rPr lang="zh-CN" dirty="0" smtClean="0"/>
              <a:t>三级</a:t>
            </a:r>
          </a:p>
          <a:p>
            <a:pPr lvl="3"/>
            <a:r>
              <a:rPr lang="zh-CN" dirty="0" smtClean="0"/>
              <a:t>四级</a:t>
            </a:r>
          </a:p>
          <a:p>
            <a:pPr lvl="4"/>
            <a:r>
              <a:rPr lang="zh-CN" dirty="0" smtClean="0"/>
              <a:t>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2pPr>
      <a:lvl3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3pPr>
      <a:lvl4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4pPr>
      <a:lvl5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9pPr>
    </p:titleStyle>
    <p:bodyStyle>
      <a:lvl1pPr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TE-PPT-16x9-0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9236075" y="2576513"/>
            <a:ext cx="1360488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442" tIns="46725" rIns="93442" bIns="46725" anchor="b" anchorCtr="1">
            <a:spAutoFit/>
          </a:bodyPr>
          <a:lstStyle/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Type: 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Size：22-24pt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Color：The ZTE blue </a:t>
            </a:r>
          </a:p>
          <a:p>
            <a:pPr defTabSz="935038"/>
            <a:endParaRPr lang="en-US" altLang="en-US" sz="900" noProof="1">
              <a:solidFill>
                <a:schemeClr val="bg1"/>
              </a:solidFill>
              <a:latin typeface="Arial" pitchFamily="34" charset="0"/>
              <a:ea typeface="Heiti SC Light"/>
              <a:cs typeface="Heiti SC Light"/>
            </a:endParaRPr>
          </a:p>
          <a:p>
            <a:pPr defTabSz="935038"/>
            <a:r>
              <a:rPr lang="en-US" altLang="en-US" sz="9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Subtitle: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Type：</a:t>
            </a:r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MS PGothic" pitchFamily="34" charset="-128"/>
              </a:rPr>
              <a:t>Arial</a:t>
            </a:r>
            <a:endParaRPr lang="en-US" sz="800">
              <a:solidFill>
                <a:schemeClr val="bg1"/>
              </a:solidFill>
              <a:latin typeface="Arial" pitchFamily="34" charset="0"/>
            </a:endParaRP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Size：14-18pt</a:t>
            </a:r>
          </a:p>
          <a:p>
            <a:pPr defTabSz="935038"/>
            <a:r>
              <a:rPr lang="en-US" altLang="en-US" sz="800" noProof="1">
                <a:solidFill>
                  <a:schemeClr val="bg1"/>
                </a:solidFill>
                <a:latin typeface="Arial" pitchFamily="34" charset="0"/>
                <a:ea typeface="Heiti SC Light"/>
                <a:cs typeface="Heiti SC Light"/>
              </a:rPr>
              <a:t>Color: The ZTE green</a:t>
            </a:r>
          </a:p>
        </p:txBody>
      </p:sp>
      <p:grpSp>
        <p:nvGrpSpPr>
          <p:cNvPr id="4100" name="组 5"/>
          <p:cNvGrpSpPr>
            <a:grpSpLocks/>
          </p:cNvGrpSpPr>
          <p:nvPr/>
        </p:nvGrpSpPr>
        <p:grpSpPr bwMode="auto">
          <a:xfrm>
            <a:off x="9364663" y="3851275"/>
            <a:ext cx="1392237" cy="989013"/>
            <a:chOff x="0" y="0"/>
            <a:chExt cx="1392554" cy="989008"/>
          </a:xfrm>
        </p:grpSpPr>
        <p:grpSp>
          <p:nvGrpSpPr>
            <p:cNvPr id="4101" name="组 6"/>
            <p:cNvGrpSpPr>
              <a:grpSpLocks/>
            </p:cNvGrpSpPr>
            <p:nvPr/>
          </p:nvGrpSpPr>
          <p:grpSpPr bwMode="auto">
            <a:xfrm>
              <a:off x="0" y="0"/>
              <a:ext cx="935158" cy="254390"/>
              <a:chOff x="0" y="0"/>
              <a:chExt cx="935158" cy="254390"/>
            </a:xfrm>
          </p:grpSpPr>
          <p:sp>
            <p:nvSpPr>
              <p:cNvPr id="4102" name="矩形 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008FD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4103" name="文本框 19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717814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G143, B212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4104" name="组 9"/>
            <p:cNvGrpSpPr>
              <a:grpSpLocks/>
            </p:cNvGrpSpPr>
            <p:nvPr/>
          </p:nvGrpSpPr>
          <p:grpSpPr bwMode="auto">
            <a:xfrm>
              <a:off x="0" y="373460"/>
              <a:ext cx="1199362" cy="254390"/>
              <a:chOff x="0" y="0"/>
              <a:chExt cx="1199362" cy="254390"/>
            </a:xfrm>
          </p:grpSpPr>
          <p:sp>
            <p:nvSpPr>
              <p:cNvPr id="4105" name="矩形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54390" cy="254390"/>
              </a:xfrm>
              <a:prstGeom prst="rect">
                <a:avLst/>
              </a:prstGeom>
              <a:solidFill>
                <a:srgbClr val="8CC63E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lang="zh-CN" altLang="en-US">
                  <a:solidFill>
                    <a:srgbClr val="FFFFFF"/>
                  </a:solidFill>
                  <a:latin typeface="Arial" pitchFamily="34" charset="0"/>
                </a:endParaRPr>
              </a:p>
            </p:txBody>
          </p:sp>
          <p:sp>
            <p:nvSpPr>
              <p:cNvPr id="4106" name="文本框 15"/>
              <p:cNvSpPr txBox="1">
                <a:spLocks noChangeArrowheads="1"/>
              </p:cNvSpPr>
              <p:nvPr/>
            </p:nvSpPr>
            <p:spPr bwMode="auto">
              <a:xfrm>
                <a:off x="217344" y="31110"/>
                <a:ext cx="982018" cy="2000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700" i="1">
                    <a:solidFill>
                      <a:schemeClr val="bg1"/>
                    </a:solidFill>
                    <a:latin typeface="Arial" pitchFamily="34" charset="0"/>
                  </a:rPr>
                  <a:t>R140,G198, B62</a:t>
                </a:r>
                <a:endParaRPr lang="zh-CN" altLang="en-US" sz="700" i="1">
                  <a:solidFill>
                    <a:schemeClr val="bg1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4107" name="矩形 10"/>
            <p:cNvSpPr>
              <a:spLocks noChangeArrowheads="1"/>
            </p:cNvSpPr>
            <p:nvPr/>
          </p:nvSpPr>
          <p:spPr bwMode="auto">
            <a:xfrm>
              <a:off x="0" y="734618"/>
              <a:ext cx="254390" cy="254390"/>
            </a:xfrm>
            <a:prstGeom prst="rect">
              <a:avLst/>
            </a:prstGeom>
            <a:solidFill>
              <a:srgbClr val="5ACBF5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4108" name="文本框 12"/>
            <p:cNvSpPr txBox="1">
              <a:spLocks noChangeArrowheads="1"/>
            </p:cNvSpPr>
            <p:nvPr/>
          </p:nvSpPr>
          <p:spPr bwMode="auto">
            <a:xfrm>
              <a:off x="217344" y="765728"/>
              <a:ext cx="1175210" cy="200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700" i="1">
                  <a:solidFill>
                    <a:schemeClr val="bg1"/>
                  </a:solidFill>
                  <a:latin typeface="Arial" pitchFamily="34" charset="0"/>
                </a:rPr>
                <a:t>R90,G203, B245</a:t>
              </a:r>
              <a:endParaRPr lang="zh-CN" altLang="en-US" sz="700" i="1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4111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333375" y="341313"/>
            <a:ext cx="8516938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4112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00150"/>
            <a:ext cx="8491538" cy="318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二级</a:t>
            </a:r>
          </a:p>
          <a:p>
            <a:pPr lvl="2"/>
            <a:r>
              <a:rPr lang="zh-CN" smtClean="0"/>
              <a:t>三级</a:t>
            </a:r>
          </a:p>
          <a:p>
            <a:pPr lvl="3"/>
            <a:r>
              <a:rPr lang="zh-CN" smtClean="0"/>
              <a:t>四级</a:t>
            </a:r>
          </a:p>
          <a:p>
            <a:pPr lvl="4"/>
            <a:r>
              <a:rPr lang="zh-CN" smtClean="0"/>
              <a:t>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7" r:id="rId2"/>
    <p:sldLayoutId id="2147483758" r:id="rId3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2pPr>
      <a:lvl3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3pPr>
      <a:lvl4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4pPr>
      <a:lvl5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9pPr>
    </p:titleStyle>
    <p:bodyStyle>
      <a:lvl1pPr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ZTE-PPT-4x3-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6988" y="-822325"/>
            <a:ext cx="9191626" cy="689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333375" y="341313"/>
            <a:ext cx="8516938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7172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00150"/>
            <a:ext cx="8491538" cy="318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二级</a:t>
            </a:r>
          </a:p>
          <a:p>
            <a:pPr lvl="2"/>
            <a:r>
              <a:rPr lang="zh-CN" smtClean="0"/>
              <a:t>三级</a:t>
            </a:r>
          </a:p>
          <a:p>
            <a:pPr lvl="3"/>
            <a:r>
              <a:rPr lang="zh-CN" smtClean="0"/>
              <a:t>四级</a:t>
            </a:r>
          </a:p>
          <a:p>
            <a:pPr lvl="4"/>
            <a:r>
              <a:rPr lang="zh-CN" smtClean="0"/>
              <a:t>五级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2pPr>
      <a:lvl3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3pPr>
      <a:lvl4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4pPr>
      <a:lvl5pPr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  <a:ea typeface="微软雅黑" pitchFamily="34" charset="-122"/>
        </a:defRPr>
      </a:lvl9pPr>
    </p:titleStyle>
    <p:bodyStyle>
      <a:lvl1pPr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lnSpc>
          <a:spcPct val="120000"/>
        </a:lnSpc>
        <a:spcBef>
          <a:spcPct val="20000"/>
        </a:spcBef>
        <a:spcAft>
          <a:spcPct val="0"/>
        </a:spcAft>
        <a:buFont typeface="Arial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333375" y="1923803"/>
            <a:ext cx="8516938" cy="1258784"/>
          </a:xfrm>
        </p:spPr>
        <p:txBody>
          <a:bodyPr/>
          <a:lstStyle/>
          <a:p>
            <a:pPr algn="ctr"/>
            <a:r>
              <a:rPr lang="en-US" altLang="zh-CN" sz="3600" dirty="0" smtClean="0"/>
              <a:t>Proposal for the </a:t>
            </a:r>
            <a:r>
              <a:rPr lang="en-US" altLang="zh-CN" sz="3600" dirty="0" smtClean="0"/>
              <a:t>MAC </a:t>
            </a:r>
            <a:r>
              <a:rPr lang="en-US" altLang="zh-CN" sz="3600" dirty="0" smtClean="0"/>
              <a:t>address assignment protocol </a:t>
            </a:r>
            <a:endParaRPr lang="zh-CN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588821" y="3657600"/>
            <a:ext cx="4251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Ting </a:t>
            </a:r>
            <a:r>
              <a:rPr lang="en-US" altLang="zh-CN" dirty="0" err="1" smtClean="0"/>
              <a:t>Ao</a:t>
            </a:r>
            <a:endParaRPr lang="en-US" altLang="zh-CN" dirty="0" smtClean="0"/>
          </a:p>
          <a:p>
            <a:pPr algn="ctr"/>
            <a:r>
              <a:rPr lang="en-US" altLang="zh-CN" dirty="0" smtClean="0"/>
              <a:t>ao.ting@zte.com.cn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Prior Arts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half" idx="1"/>
          </p:nvPr>
        </p:nvSpPr>
        <p:spPr>
          <a:xfrm>
            <a:off x="358775" y="890649"/>
            <a:ext cx="8155833" cy="318928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dirty="0" smtClean="0">
                <a:solidFill>
                  <a:srgbClr val="002060"/>
                </a:solidFill>
              </a:rPr>
              <a:t>Local </a:t>
            </a:r>
            <a:r>
              <a:rPr lang="en-US" altLang="zh-CN" dirty="0" smtClean="0">
                <a:solidFill>
                  <a:srgbClr val="002060"/>
                </a:solidFill>
              </a:rPr>
              <a:t>Address Study Group: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P802C:define Local MAC address, almost done.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P802.1CQ: A Local Address assignment protocol, </a:t>
            </a:r>
            <a:r>
              <a:rPr lang="en-US" altLang="zh-CN" sz="2000" dirty="0" smtClean="0">
                <a:solidFill>
                  <a:srgbClr val="002060"/>
                </a:solidFill>
              </a:rPr>
              <a:t>on going</a:t>
            </a:r>
            <a:endParaRPr lang="en-US" altLang="zh-CN" sz="20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dirty="0" smtClean="0">
                <a:solidFill>
                  <a:srgbClr val="002060"/>
                </a:solidFill>
              </a:rPr>
              <a:t>Problems MAC address assignment protocol </a:t>
            </a:r>
            <a:r>
              <a:rPr lang="en-US" altLang="zh-CN" dirty="0" smtClean="0">
                <a:solidFill>
                  <a:srgbClr val="002060"/>
                </a:solidFill>
              </a:rPr>
              <a:t>faces</a:t>
            </a:r>
            <a:endParaRPr lang="en-US" altLang="zh-CN" dirty="0" smtClean="0">
              <a:solidFill>
                <a:srgbClr val="00206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How to get MAC address without any </a:t>
            </a:r>
            <a:r>
              <a:rPr lang="en-US" altLang="zh-CN" sz="2000" dirty="0" smtClean="0">
                <a:solidFill>
                  <a:srgbClr val="002060"/>
                </a:solidFill>
              </a:rPr>
              <a:t>source</a:t>
            </a:r>
            <a:r>
              <a:rPr lang="en-US" altLang="zh-CN" sz="2000" dirty="0" smtClean="0">
                <a:solidFill>
                  <a:srgbClr val="002060"/>
                </a:solidFill>
              </a:rPr>
              <a:t> address</a:t>
            </a:r>
            <a:endParaRPr lang="en-US" altLang="zh-CN" sz="2000" dirty="0" smtClean="0">
              <a:solidFill>
                <a:srgbClr val="00206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How to locate the MAC address </a:t>
            </a:r>
            <a:r>
              <a:rPr lang="en-US" altLang="zh-CN" sz="2000" dirty="0" smtClean="0">
                <a:solidFill>
                  <a:srgbClr val="002060"/>
                </a:solidFill>
              </a:rPr>
              <a:t>requester when response</a:t>
            </a:r>
            <a:endParaRPr lang="en-US" altLang="zh-CN" sz="2000" dirty="0" smtClean="0">
              <a:solidFill>
                <a:srgbClr val="00206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How to avoid MAC address conflict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How to avoid broadcast flooding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……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Our proposal for Local MAC </a:t>
            </a:r>
            <a:r>
              <a:rPr lang="en-US" altLang="zh-CN" dirty="0" smtClean="0"/>
              <a:t>address protocol 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half" idx="1"/>
          </p:nvPr>
        </p:nvSpPr>
        <p:spPr>
          <a:xfrm>
            <a:off x="358774" y="1063625"/>
            <a:ext cx="8298337" cy="332581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sz="2400" dirty="0" smtClean="0">
                <a:solidFill>
                  <a:srgbClr val="002060"/>
                </a:solidFill>
              </a:rPr>
              <a:t>Define a structured Local MAC address with </a:t>
            </a:r>
            <a:r>
              <a:rPr lang="en-US" altLang="zh-CN" sz="2400" dirty="0" smtClean="0">
                <a:solidFill>
                  <a:srgbClr val="002060"/>
                </a:solidFill>
              </a:rPr>
              <a:t>position </a:t>
            </a:r>
            <a:r>
              <a:rPr lang="en-US" altLang="zh-CN" sz="2400" dirty="0" smtClean="0">
                <a:solidFill>
                  <a:srgbClr val="002060"/>
                </a:solidFill>
              </a:rPr>
              <a:t>information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Like: Bridge </a:t>
            </a:r>
            <a:r>
              <a:rPr lang="en-US" altLang="zh-CN" sz="2000" dirty="0" err="1" smtClean="0">
                <a:solidFill>
                  <a:srgbClr val="002060"/>
                </a:solidFill>
              </a:rPr>
              <a:t>ID+Host</a:t>
            </a:r>
            <a:r>
              <a:rPr lang="en-US" altLang="zh-CN" sz="2000" dirty="0" smtClean="0">
                <a:solidFill>
                  <a:srgbClr val="002060"/>
                </a:solidFill>
              </a:rPr>
              <a:t> ID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err="1" smtClean="0">
                <a:solidFill>
                  <a:srgbClr val="002060"/>
                </a:solidFill>
              </a:rPr>
              <a:t>Or:Bridge</a:t>
            </a:r>
            <a:r>
              <a:rPr lang="en-US" altLang="zh-CN" sz="2000" dirty="0" smtClean="0">
                <a:solidFill>
                  <a:srgbClr val="002060"/>
                </a:solidFill>
              </a:rPr>
              <a:t> </a:t>
            </a:r>
            <a:r>
              <a:rPr lang="en-US" altLang="zh-CN" sz="2000" dirty="0" err="1" smtClean="0">
                <a:solidFill>
                  <a:srgbClr val="002060"/>
                </a:solidFill>
              </a:rPr>
              <a:t>ID+Port</a:t>
            </a:r>
            <a:r>
              <a:rPr lang="en-US" altLang="zh-CN" sz="2000" dirty="0" smtClean="0">
                <a:solidFill>
                  <a:srgbClr val="002060"/>
                </a:solidFill>
              </a:rPr>
              <a:t> </a:t>
            </a:r>
            <a:r>
              <a:rPr lang="en-US" altLang="zh-CN" sz="2000" dirty="0" err="1" smtClean="0">
                <a:solidFill>
                  <a:srgbClr val="002060"/>
                </a:solidFill>
              </a:rPr>
              <a:t>ID+Host</a:t>
            </a:r>
            <a:r>
              <a:rPr lang="en-US" altLang="zh-CN" sz="2000" dirty="0" smtClean="0">
                <a:solidFill>
                  <a:srgbClr val="002060"/>
                </a:solidFill>
              </a:rPr>
              <a:t> ID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400" dirty="0" smtClean="0">
                <a:solidFill>
                  <a:srgbClr val="002060"/>
                </a:solidFill>
              </a:rPr>
              <a:t>Take a “class-by-class” assignment strategy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Every network device </a:t>
            </a:r>
            <a:r>
              <a:rPr lang="en-US" altLang="zh-CN" sz="2000" dirty="0" smtClean="0">
                <a:solidFill>
                  <a:srgbClr val="002060"/>
                </a:solidFill>
              </a:rPr>
              <a:t>get a </a:t>
            </a:r>
            <a:r>
              <a:rPr lang="en-US" altLang="zh-CN" sz="2000" dirty="0" smtClean="0">
                <a:solidFill>
                  <a:srgbClr val="002060"/>
                </a:solidFill>
              </a:rPr>
              <a:t>Bridge </a:t>
            </a:r>
            <a:r>
              <a:rPr lang="en-US" altLang="zh-CN" sz="2000" dirty="0" smtClean="0">
                <a:solidFill>
                  <a:srgbClr val="002060"/>
                </a:solidFill>
              </a:rPr>
              <a:t>ID assignment from its upper class network device and inherit Bridge ID of the upper class </a:t>
            </a:r>
            <a:r>
              <a:rPr lang="en-US" altLang="zh-CN" sz="2000" dirty="0" smtClean="0">
                <a:solidFill>
                  <a:srgbClr val="002060"/>
                </a:solidFill>
              </a:rPr>
              <a:t>network </a:t>
            </a:r>
            <a:r>
              <a:rPr lang="en-US" altLang="zh-CN" sz="2000" dirty="0" smtClean="0">
                <a:solidFill>
                  <a:srgbClr val="002060"/>
                </a:solidFill>
              </a:rPr>
              <a:t>device.</a:t>
            </a:r>
            <a:endParaRPr lang="en-US" altLang="zh-CN" sz="2000" dirty="0" smtClean="0">
              <a:solidFill>
                <a:srgbClr val="00206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Every host get a Host ID from network device it </a:t>
            </a:r>
            <a:r>
              <a:rPr lang="en-US" altLang="zh-CN" sz="2000" dirty="0" smtClean="0">
                <a:solidFill>
                  <a:srgbClr val="002060"/>
                </a:solidFill>
              </a:rPr>
              <a:t>connected and inherit Bridge ID from the network device connected.</a:t>
            </a:r>
            <a:endParaRPr lang="en-US" altLang="zh-CN" sz="2000" dirty="0" smtClean="0">
              <a:solidFill>
                <a:srgbClr val="00206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2060"/>
                </a:solidFill>
              </a:rPr>
              <a:t>So Bridge </a:t>
            </a:r>
            <a:r>
              <a:rPr lang="en-US" altLang="zh-CN" sz="2000" dirty="0" smtClean="0">
                <a:solidFill>
                  <a:srgbClr val="002060"/>
                </a:solidFill>
              </a:rPr>
              <a:t>ID+ Host ID make up the MAC address of a </a:t>
            </a:r>
            <a:r>
              <a:rPr lang="en-US" altLang="zh-CN" sz="2000" dirty="0" smtClean="0">
                <a:solidFill>
                  <a:srgbClr val="002060"/>
                </a:solidFill>
              </a:rPr>
              <a:t>host.</a:t>
            </a:r>
            <a:endParaRPr lang="zh-CN" altLang="en-US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9058" y="168337"/>
            <a:ext cx="8516938" cy="722312"/>
          </a:xfrm>
        </p:spPr>
        <p:txBody>
          <a:bodyPr/>
          <a:lstStyle/>
          <a:p>
            <a:r>
              <a:rPr lang="en-US" altLang="zh-CN" dirty="0" smtClean="0"/>
              <a:t>Take SAI as an example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 bwMode="auto">
          <a:xfrm>
            <a:off x="3835725" y="807524"/>
            <a:ext cx="1425039" cy="534390"/>
          </a:xfrm>
          <a:prstGeom prst="rect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Logical</a:t>
            </a:r>
            <a:r>
              <a:rPr kumimoji="0" lang="en-US" altLang="zh-CN" sz="1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 DB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2185056" y="1793174"/>
            <a:ext cx="973776" cy="4512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Bridge 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9" name="矩形 8"/>
          <p:cNvSpPr/>
          <p:nvPr/>
        </p:nvSpPr>
        <p:spPr bwMode="auto">
          <a:xfrm>
            <a:off x="6018805" y="1793174"/>
            <a:ext cx="973776" cy="4512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Bridge 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0" name="矩形 9"/>
          <p:cNvSpPr/>
          <p:nvPr/>
        </p:nvSpPr>
        <p:spPr bwMode="auto">
          <a:xfrm>
            <a:off x="900541" y="2735279"/>
            <a:ext cx="973776" cy="4512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B11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2161314" y="2729341"/>
            <a:ext cx="973776" cy="4512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B12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2" name="矩形 11"/>
          <p:cNvSpPr/>
          <p:nvPr/>
        </p:nvSpPr>
        <p:spPr bwMode="auto">
          <a:xfrm>
            <a:off x="3406240" y="2729341"/>
            <a:ext cx="973776" cy="4512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B13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7275611" y="2735279"/>
            <a:ext cx="973776" cy="4512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B23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6018805" y="2729341"/>
            <a:ext cx="973776" cy="4512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B22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4758041" y="2735279"/>
            <a:ext cx="973776" cy="45126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B21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673920" y="3725368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1876314" y="3725368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H3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9" name="矩形 18"/>
          <p:cNvSpPr/>
          <p:nvPr/>
        </p:nvSpPr>
        <p:spPr bwMode="auto">
          <a:xfrm>
            <a:off x="2528469" y="3725368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H4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3193479" y="3738985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H5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1" name="矩形 20"/>
          <p:cNvSpPr/>
          <p:nvPr/>
        </p:nvSpPr>
        <p:spPr bwMode="auto">
          <a:xfrm>
            <a:off x="3853550" y="3738985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H6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2" name="矩形 21"/>
          <p:cNvSpPr/>
          <p:nvPr/>
        </p:nvSpPr>
        <p:spPr bwMode="auto">
          <a:xfrm>
            <a:off x="4856018" y="3728853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H7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3" name="矩形 22"/>
          <p:cNvSpPr/>
          <p:nvPr/>
        </p:nvSpPr>
        <p:spPr bwMode="auto">
          <a:xfrm>
            <a:off x="5542809" y="3725368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H8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4" name="矩形 23"/>
          <p:cNvSpPr/>
          <p:nvPr/>
        </p:nvSpPr>
        <p:spPr bwMode="auto">
          <a:xfrm>
            <a:off x="6230590" y="3725368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H9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5" name="矩形 24"/>
          <p:cNvSpPr/>
          <p:nvPr/>
        </p:nvSpPr>
        <p:spPr bwMode="auto">
          <a:xfrm>
            <a:off x="6931236" y="3725368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</a:t>
            </a:r>
          </a:p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10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6" name="矩形 25"/>
          <p:cNvSpPr/>
          <p:nvPr/>
        </p:nvSpPr>
        <p:spPr bwMode="auto">
          <a:xfrm>
            <a:off x="7607141" y="3725368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</a:t>
            </a:r>
          </a:p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/>
              <a:t>11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1266701" y="3725368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28" name="矩形 27"/>
          <p:cNvSpPr/>
          <p:nvPr/>
        </p:nvSpPr>
        <p:spPr bwMode="auto">
          <a:xfrm>
            <a:off x="8266447" y="3716978"/>
            <a:ext cx="453241" cy="636835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H</a:t>
            </a:r>
          </a:p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/>
              <a:t>12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30" name="直接连接符 29"/>
          <p:cNvCxnSpPr/>
          <p:nvPr/>
        </p:nvCxnSpPr>
        <p:spPr bwMode="auto">
          <a:xfrm flipH="1">
            <a:off x="2695694" y="1346859"/>
            <a:ext cx="1611097" cy="4463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直接连接符 31"/>
          <p:cNvCxnSpPr>
            <a:endCxn id="9" idx="0"/>
          </p:cNvCxnSpPr>
          <p:nvPr/>
        </p:nvCxnSpPr>
        <p:spPr bwMode="auto">
          <a:xfrm>
            <a:off x="4856018" y="1346859"/>
            <a:ext cx="1649675" cy="4463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直接连接符 33"/>
          <p:cNvCxnSpPr/>
          <p:nvPr/>
        </p:nvCxnSpPr>
        <p:spPr bwMode="auto">
          <a:xfrm flipH="1">
            <a:off x="1399304" y="2244436"/>
            <a:ext cx="1141040" cy="4908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接连接符 36"/>
          <p:cNvCxnSpPr/>
          <p:nvPr/>
        </p:nvCxnSpPr>
        <p:spPr bwMode="auto">
          <a:xfrm flipH="1">
            <a:off x="2660077" y="2244436"/>
            <a:ext cx="23742" cy="484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直接连接符 38"/>
          <p:cNvCxnSpPr/>
          <p:nvPr/>
        </p:nvCxnSpPr>
        <p:spPr bwMode="auto">
          <a:xfrm>
            <a:off x="2850073" y="2244436"/>
            <a:ext cx="1054930" cy="484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直接连接符 39"/>
          <p:cNvCxnSpPr/>
          <p:nvPr/>
        </p:nvCxnSpPr>
        <p:spPr bwMode="auto">
          <a:xfrm flipH="1">
            <a:off x="5244829" y="2242461"/>
            <a:ext cx="1141040" cy="4908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直接连接符 40"/>
          <p:cNvCxnSpPr/>
          <p:nvPr/>
        </p:nvCxnSpPr>
        <p:spPr bwMode="auto">
          <a:xfrm flipH="1">
            <a:off x="6505602" y="2242461"/>
            <a:ext cx="23742" cy="484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直接连接符 41"/>
          <p:cNvCxnSpPr/>
          <p:nvPr/>
        </p:nvCxnSpPr>
        <p:spPr bwMode="auto">
          <a:xfrm>
            <a:off x="6695598" y="2242461"/>
            <a:ext cx="1054930" cy="484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>
            <a:endCxn id="17" idx="0"/>
          </p:cNvCxnSpPr>
          <p:nvPr/>
        </p:nvCxnSpPr>
        <p:spPr bwMode="auto">
          <a:xfrm flipH="1">
            <a:off x="900541" y="3186541"/>
            <a:ext cx="226620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直接连接符 45"/>
          <p:cNvCxnSpPr>
            <a:endCxn id="27" idx="0"/>
          </p:cNvCxnSpPr>
          <p:nvPr/>
        </p:nvCxnSpPr>
        <p:spPr bwMode="auto">
          <a:xfrm>
            <a:off x="1493322" y="3186541"/>
            <a:ext cx="0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直接连接符 48"/>
          <p:cNvCxnSpPr>
            <a:endCxn id="18" idx="0"/>
          </p:cNvCxnSpPr>
          <p:nvPr/>
        </p:nvCxnSpPr>
        <p:spPr bwMode="auto">
          <a:xfrm flipH="1">
            <a:off x="2102935" y="3186541"/>
            <a:ext cx="226620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直接连接符 50"/>
          <p:cNvCxnSpPr>
            <a:stCxn id="11" idx="2"/>
            <a:endCxn id="19" idx="0"/>
          </p:cNvCxnSpPr>
          <p:nvPr/>
        </p:nvCxnSpPr>
        <p:spPr bwMode="auto">
          <a:xfrm>
            <a:off x="2648202" y="3180603"/>
            <a:ext cx="106888" cy="5447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直接连接符 52"/>
          <p:cNvCxnSpPr>
            <a:endCxn id="20" idx="0"/>
          </p:cNvCxnSpPr>
          <p:nvPr/>
        </p:nvCxnSpPr>
        <p:spPr bwMode="auto">
          <a:xfrm flipH="1">
            <a:off x="3420100" y="3186541"/>
            <a:ext cx="226620" cy="5524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直接连接符 54"/>
          <p:cNvCxnSpPr>
            <a:stCxn id="12" idx="2"/>
            <a:endCxn id="21" idx="0"/>
          </p:cNvCxnSpPr>
          <p:nvPr/>
        </p:nvCxnSpPr>
        <p:spPr bwMode="auto">
          <a:xfrm>
            <a:off x="3893128" y="3180603"/>
            <a:ext cx="187043" cy="55838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直接连接符 56"/>
          <p:cNvCxnSpPr>
            <a:endCxn id="22" idx="0"/>
          </p:cNvCxnSpPr>
          <p:nvPr/>
        </p:nvCxnSpPr>
        <p:spPr bwMode="auto">
          <a:xfrm>
            <a:off x="5082639" y="3186541"/>
            <a:ext cx="0" cy="5423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直接连接符 58"/>
          <p:cNvCxnSpPr>
            <a:endCxn id="23" idx="0"/>
          </p:cNvCxnSpPr>
          <p:nvPr/>
        </p:nvCxnSpPr>
        <p:spPr bwMode="auto">
          <a:xfrm>
            <a:off x="5542809" y="3186541"/>
            <a:ext cx="226621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直接连接符 61"/>
          <p:cNvCxnSpPr>
            <a:endCxn id="24" idx="0"/>
          </p:cNvCxnSpPr>
          <p:nvPr/>
        </p:nvCxnSpPr>
        <p:spPr bwMode="auto">
          <a:xfrm>
            <a:off x="6385869" y="3186541"/>
            <a:ext cx="71342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直接连接符 63"/>
          <p:cNvCxnSpPr>
            <a:endCxn id="25" idx="0"/>
          </p:cNvCxnSpPr>
          <p:nvPr/>
        </p:nvCxnSpPr>
        <p:spPr bwMode="auto">
          <a:xfrm>
            <a:off x="6695598" y="3186541"/>
            <a:ext cx="462259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直接连接符 65"/>
          <p:cNvCxnSpPr>
            <a:endCxn id="26" idx="0"/>
          </p:cNvCxnSpPr>
          <p:nvPr/>
        </p:nvCxnSpPr>
        <p:spPr bwMode="auto">
          <a:xfrm>
            <a:off x="7607141" y="3186541"/>
            <a:ext cx="226621" cy="538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直接连接符 67"/>
          <p:cNvCxnSpPr>
            <a:endCxn id="28" idx="0"/>
          </p:cNvCxnSpPr>
          <p:nvPr/>
        </p:nvCxnSpPr>
        <p:spPr bwMode="auto">
          <a:xfrm>
            <a:off x="8060382" y="3186541"/>
            <a:ext cx="432686" cy="5304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直接箭头连接符 69"/>
          <p:cNvCxnSpPr/>
          <p:nvPr/>
        </p:nvCxnSpPr>
        <p:spPr bwMode="auto">
          <a:xfrm flipV="1">
            <a:off x="2329555" y="1063625"/>
            <a:ext cx="1076685" cy="3614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直接箭头连接符 70"/>
          <p:cNvCxnSpPr/>
          <p:nvPr/>
        </p:nvCxnSpPr>
        <p:spPr bwMode="auto">
          <a:xfrm>
            <a:off x="7069685" y="843149"/>
            <a:ext cx="705697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TextBox 72"/>
          <p:cNvSpPr txBox="1"/>
          <p:nvPr/>
        </p:nvSpPr>
        <p:spPr>
          <a:xfrm>
            <a:off x="7841581" y="646793"/>
            <a:ext cx="944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Request</a:t>
            </a:r>
            <a:endParaRPr lang="zh-CN" altLang="en-US" dirty="0"/>
          </a:p>
        </p:txBody>
      </p:sp>
      <p:cxnSp>
        <p:nvCxnSpPr>
          <p:cNvPr id="76" name="直接箭头连接符 75"/>
          <p:cNvCxnSpPr/>
          <p:nvPr/>
        </p:nvCxnSpPr>
        <p:spPr bwMode="auto">
          <a:xfrm>
            <a:off x="7079585" y="1221174"/>
            <a:ext cx="705697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7841581" y="1008207"/>
            <a:ext cx="108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Response</a:t>
            </a:r>
            <a:endParaRPr lang="zh-CN" altLang="en-US" dirty="0"/>
          </a:p>
        </p:txBody>
      </p:sp>
      <p:cxnSp>
        <p:nvCxnSpPr>
          <p:cNvPr id="79" name="直接箭头连接符 78"/>
          <p:cNvCxnSpPr/>
          <p:nvPr/>
        </p:nvCxnSpPr>
        <p:spPr bwMode="auto">
          <a:xfrm flipH="1">
            <a:off x="2648202" y="1268674"/>
            <a:ext cx="998518" cy="3463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直接箭头连接符 81"/>
          <p:cNvCxnSpPr/>
          <p:nvPr/>
        </p:nvCxnSpPr>
        <p:spPr bwMode="auto">
          <a:xfrm flipH="1" flipV="1">
            <a:off x="5480451" y="1043049"/>
            <a:ext cx="1227130" cy="3463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4" name="直接箭头连接符 83"/>
          <p:cNvCxnSpPr/>
          <p:nvPr/>
        </p:nvCxnSpPr>
        <p:spPr bwMode="auto">
          <a:xfrm>
            <a:off x="5444826" y="1346859"/>
            <a:ext cx="1203380" cy="3275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矩形 85"/>
          <p:cNvSpPr/>
          <p:nvPr/>
        </p:nvSpPr>
        <p:spPr bwMode="auto">
          <a:xfrm>
            <a:off x="3026229" y="1472540"/>
            <a:ext cx="1757548" cy="3206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1</a:t>
            </a: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E0000000000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87" name="矩形 86"/>
          <p:cNvSpPr/>
          <p:nvPr/>
        </p:nvSpPr>
        <p:spPr bwMode="auto">
          <a:xfrm>
            <a:off x="6735520" y="1514102"/>
            <a:ext cx="1757548" cy="3206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2</a:t>
            </a: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E0000000000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88" name="直接箭头连接符 87"/>
          <p:cNvCxnSpPr/>
          <p:nvPr/>
        </p:nvCxnSpPr>
        <p:spPr bwMode="auto">
          <a:xfrm flipH="1" flipV="1">
            <a:off x="3520052" y="2063729"/>
            <a:ext cx="859964" cy="3614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直接箭头连接符 89"/>
          <p:cNvCxnSpPr/>
          <p:nvPr/>
        </p:nvCxnSpPr>
        <p:spPr bwMode="auto">
          <a:xfrm>
            <a:off x="3291438" y="2261363"/>
            <a:ext cx="788733" cy="3275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2" name="矩形 91"/>
          <p:cNvSpPr/>
          <p:nvPr/>
        </p:nvSpPr>
        <p:spPr bwMode="auto">
          <a:xfrm>
            <a:off x="1889172" y="2406732"/>
            <a:ext cx="1757548" cy="3206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/>
              <a:t>1E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0</a:t>
            </a: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00000000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93" name="直接箭头连接符 92"/>
          <p:cNvCxnSpPr/>
          <p:nvPr/>
        </p:nvCxnSpPr>
        <p:spPr bwMode="auto">
          <a:xfrm flipV="1">
            <a:off x="6385869" y="2261363"/>
            <a:ext cx="0" cy="4660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直接箭头连接符 95"/>
          <p:cNvCxnSpPr/>
          <p:nvPr/>
        </p:nvCxnSpPr>
        <p:spPr bwMode="auto">
          <a:xfrm>
            <a:off x="6683831" y="2261363"/>
            <a:ext cx="51689" cy="4660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0" name="矩形 99"/>
          <p:cNvSpPr/>
          <p:nvPr/>
        </p:nvSpPr>
        <p:spPr bwMode="auto">
          <a:xfrm>
            <a:off x="6871754" y="2412670"/>
            <a:ext cx="1757548" cy="3206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/>
              <a:t>2E</a:t>
            </a:r>
            <a:r>
              <a:rPr lang="en-US" altLang="zh-CN" dirty="0" smtClean="0">
                <a:solidFill>
                  <a:srgbClr val="FF0000"/>
                </a:solidFill>
              </a:rPr>
              <a:t>10</a:t>
            </a: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00000000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101" name="直接箭头连接符 100"/>
          <p:cNvCxnSpPr/>
          <p:nvPr/>
        </p:nvCxnSpPr>
        <p:spPr bwMode="auto">
          <a:xfrm flipH="1" flipV="1">
            <a:off x="4129173" y="3274821"/>
            <a:ext cx="177618" cy="3614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直接箭头连接符 102"/>
          <p:cNvCxnSpPr/>
          <p:nvPr/>
        </p:nvCxnSpPr>
        <p:spPr bwMode="auto">
          <a:xfrm>
            <a:off x="3786260" y="3308675"/>
            <a:ext cx="49465" cy="3275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5" name="矩形 104"/>
          <p:cNvSpPr/>
          <p:nvPr/>
        </p:nvSpPr>
        <p:spPr bwMode="auto">
          <a:xfrm>
            <a:off x="1876314" y="3274821"/>
            <a:ext cx="1757548" cy="3206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/>
              <a:t>1E10</a:t>
            </a:r>
            <a:r>
              <a:rPr lang="en-US" altLang="zh-CN" dirty="0" smtClean="0">
                <a:solidFill>
                  <a:srgbClr val="FF0000"/>
                </a:solidFill>
              </a:rPr>
              <a:t>0</a:t>
            </a: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0000001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cxnSp>
        <p:nvCxnSpPr>
          <p:cNvPr id="106" name="直接箭头连接符 105"/>
          <p:cNvCxnSpPr/>
          <p:nvPr/>
        </p:nvCxnSpPr>
        <p:spPr bwMode="auto">
          <a:xfrm flipV="1">
            <a:off x="6242975" y="3220395"/>
            <a:ext cx="0" cy="49658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直接箭头连接符 107"/>
          <p:cNvCxnSpPr/>
          <p:nvPr/>
        </p:nvCxnSpPr>
        <p:spPr bwMode="auto">
          <a:xfrm>
            <a:off x="6525409" y="3227321"/>
            <a:ext cx="122797" cy="4896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0" name="矩形 109"/>
          <p:cNvSpPr/>
          <p:nvPr/>
        </p:nvSpPr>
        <p:spPr bwMode="auto">
          <a:xfrm>
            <a:off x="6648206" y="3274821"/>
            <a:ext cx="1757548" cy="32063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dirty="0" smtClean="0"/>
              <a:t>2E10</a:t>
            </a:r>
            <a:r>
              <a:rPr lang="en-US" altLang="zh-CN" dirty="0" smtClean="0">
                <a:solidFill>
                  <a:srgbClr val="FF0000"/>
                </a:solidFill>
              </a:rPr>
              <a:t>00</a:t>
            </a:r>
            <a:r>
              <a:rPr kumimoji="0" lang="en-US" altLang="zh-CN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rPr>
              <a:t>000002</a:t>
            </a: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07669" y="4631377"/>
            <a:ext cx="93963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Note</a:t>
            </a:r>
            <a:r>
              <a:rPr lang="zh-CN" altLang="en-US" sz="1600" dirty="0" smtClean="0"/>
              <a:t>：</a:t>
            </a:r>
            <a:r>
              <a:rPr lang="en-US" altLang="zh-CN" sz="1600" dirty="0" smtClean="0"/>
              <a:t>the </a:t>
            </a:r>
            <a:r>
              <a:rPr lang="en-US" altLang="zh-CN" sz="1600" dirty="0" err="1" smtClean="0"/>
              <a:t>lenth</a:t>
            </a:r>
            <a:r>
              <a:rPr lang="en-US" altLang="zh-CN" sz="1600" dirty="0" smtClean="0"/>
              <a:t> of the Bridge ID depend on the scale of this class of network device. </a:t>
            </a:r>
            <a:endParaRPr lang="zh-CN" altLang="en-US" sz="1600" dirty="0"/>
          </a:p>
        </p:txBody>
      </p:sp>
      <p:sp>
        <p:nvSpPr>
          <p:cNvPr id="116" name="TextBox 115"/>
          <p:cNvSpPr txBox="1"/>
          <p:nvPr/>
        </p:nvSpPr>
        <p:spPr>
          <a:xfrm>
            <a:off x="0" y="1757544"/>
            <a:ext cx="900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Class 1</a:t>
            </a:r>
            <a:endParaRPr lang="zh-CN" alt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0" y="2811271"/>
            <a:ext cx="900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Class 2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1313"/>
            <a:ext cx="8516938" cy="501835"/>
          </a:xfrm>
        </p:spPr>
        <p:txBody>
          <a:bodyPr/>
          <a:lstStyle/>
          <a:p>
            <a:r>
              <a:rPr lang="en-US" altLang="zh-CN" dirty="0" smtClean="0"/>
              <a:t>Merits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5" y="783773"/>
            <a:ext cx="7894576" cy="430035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altLang="zh-CN" dirty="0" smtClean="0"/>
              <a:t> </a:t>
            </a:r>
            <a:r>
              <a:rPr lang="en-US" altLang="zh-CN" sz="2000" dirty="0" smtClean="0"/>
              <a:t>Every MAC address is related to its bridge connected </a:t>
            </a:r>
            <a:r>
              <a:rPr lang="en-US" altLang="zh-CN" sz="2000" dirty="0" smtClean="0">
                <a:solidFill>
                  <a:srgbClr val="FF0000"/>
                </a:solidFill>
              </a:rPr>
              <a:t> </a:t>
            </a:r>
            <a:r>
              <a:rPr lang="en-US" altLang="zh-CN" sz="2000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2000" dirty="0" smtClean="0">
                <a:sym typeface="Wingdings" pitchFamily="2" charset="2"/>
              </a:rPr>
              <a:t>No MAC </a:t>
            </a:r>
            <a:r>
              <a:rPr lang="en-US" altLang="zh-CN" sz="2000" dirty="0" err="1" smtClean="0">
                <a:sym typeface="Wingdings" pitchFamily="2" charset="2"/>
              </a:rPr>
              <a:t>addresss</a:t>
            </a:r>
            <a:r>
              <a:rPr lang="en-US" altLang="zh-CN" sz="2000" dirty="0" smtClean="0">
                <a:sym typeface="Wingdings" pitchFamily="2" charset="2"/>
              </a:rPr>
              <a:t> conflict exists</a:t>
            </a:r>
            <a:endParaRPr lang="en-US" altLang="zh-CN" sz="2000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000" dirty="0" smtClean="0">
                <a:sym typeface="Wingdings" pitchFamily="2" charset="2"/>
              </a:rPr>
              <a:t>Every network device communicate with other device it connected directly  </a:t>
            </a:r>
            <a:r>
              <a:rPr lang="en-US" altLang="zh-CN" sz="2000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2000" dirty="0" smtClean="0">
                <a:sym typeface="Wingdings" pitchFamily="2" charset="2"/>
              </a:rPr>
              <a:t>No broadcast frames flooded</a:t>
            </a:r>
          </a:p>
          <a:p>
            <a:pPr>
              <a:buFont typeface="Arial" pitchFamily="34" charset="0"/>
              <a:buChar char="•"/>
            </a:pPr>
            <a:r>
              <a:rPr lang="en-US" altLang="zh-CN" sz="2000" dirty="0" smtClean="0">
                <a:sym typeface="Wingdings" pitchFamily="2" charset="2"/>
              </a:rPr>
              <a:t>Every network device </a:t>
            </a:r>
            <a:r>
              <a:rPr lang="en-US" altLang="zh-CN" sz="2000" dirty="0" smtClean="0">
                <a:sym typeface="Wingdings" pitchFamily="2" charset="2"/>
              </a:rPr>
              <a:t>can </a:t>
            </a:r>
            <a:r>
              <a:rPr lang="en-US" altLang="zh-CN" sz="2000" dirty="0" smtClean="0">
                <a:sym typeface="Wingdings" pitchFamily="2" charset="2"/>
              </a:rPr>
              <a:t>keep </a:t>
            </a:r>
            <a:r>
              <a:rPr lang="en-US" altLang="zh-CN" sz="2000" dirty="0" smtClean="0">
                <a:sym typeface="Wingdings" pitchFamily="2" charset="2"/>
              </a:rPr>
              <a:t>the mapping between the bridge id/host id assignment and the port. </a:t>
            </a:r>
            <a:r>
              <a:rPr lang="en-US" altLang="zh-CN" sz="2000" dirty="0" smtClean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US" altLang="zh-CN" sz="2000" dirty="0" smtClean="0">
                <a:sym typeface="Wingdings" pitchFamily="2" charset="2"/>
              </a:rPr>
              <a:t>It’s easy locate </a:t>
            </a:r>
            <a:r>
              <a:rPr lang="en-US" altLang="zh-CN" sz="2000" dirty="0" smtClean="0">
                <a:sym typeface="Wingdings" pitchFamily="2" charset="2"/>
              </a:rPr>
              <a:t>the </a:t>
            </a:r>
            <a:r>
              <a:rPr lang="en-US" altLang="zh-CN" sz="2000" dirty="0" smtClean="0">
                <a:sym typeface="Wingdings" pitchFamily="2" charset="2"/>
              </a:rPr>
              <a:t>requester, the port connected is the requester.</a:t>
            </a:r>
            <a:endParaRPr lang="en-US" altLang="zh-CN" sz="2000" dirty="0" smtClean="0">
              <a:sym typeface="Wingdings" pitchFamily="2" charset="2"/>
            </a:endParaRPr>
          </a:p>
          <a:p>
            <a:pPr>
              <a:buFont typeface="Arial" pitchFamily="34" charset="0"/>
              <a:buChar char="•"/>
            </a:pPr>
            <a:r>
              <a:rPr lang="en-US" altLang="zh-CN" sz="2000" dirty="0" smtClean="0">
                <a:sym typeface="Wingdings" pitchFamily="2" charset="2"/>
              </a:rPr>
              <a:t>Every </a:t>
            </a:r>
            <a:r>
              <a:rPr lang="en-US" altLang="zh-CN" sz="2000" dirty="0" smtClean="0">
                <a:sym typeface="Wingdings" pitchFamily="2" charset="2"/>
              </a:rPr>
              <a:t>structured Local </a:t>
            </a:r>
            <a:r>
              <a:rPr lang="en-US" altLang="zh-CN" sz="2000" dirty="0" smtClean="0">
                <a:sym typeface="Wingdings" pitchFamily="2" charset="2"/>
              </a:rPr>
              <a:t>MAC address is </a:t>
            </a:r>
            <a:r>
              <a:rPr lang="en-US" altLang="zh-CN" sz="2000" dirty="0" smtClean="0">
                <a:sym typeface="Wingdings" pitchFamily="2" charset="2"/>
              </a:rPr>
              <a:t>position </a:t>
            </a:r>
            <a:r>
              <a:rPr lang="en-US" altLang="zh-CN" sz="2000" dirty="0" smtClean="0">
                <a:sym typeface="Wingdings" pitchFamily="2" charset="2"/>
              </a:rPr>
              <a:t>related.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dirty="0" smtClean="0">
                <a:solidFill>
                  <a:srgbClr val="0070C0"/>
                </a:solidFill>
                <a:sym typeface="Wingdings" pitchFamily="2" charset="2"/>
              </a:rPr>
              <a:t>Improve </a:t>
            </a:r>
            <a:r>
              <a:rPr lang="en-US" altLang="zh-CN" sz="1600" dirty="0" smtClean="0">
                <a:solidFill>
                  <a:srgbClr val="0070C0"/>
                </a:solidFill>
                <a:sym typeface="Wingdings" pitchFamily="2" charset="2"/>
              </a:rPr>
              <a:t>the forwarding performance</a:t>
            </a:r>
            <a:r>
              <a:rPr lang="en-US" altLang="zh-CN" sz="1600" dirty="0" smtClean="0">
                <a:sym typeface="Wingdings" pitchFamily="2" charset="2"/>
              </a:rPr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zh-CN" sz="1600" dirty="0" smtClean="0">
                <a:solidFill>
                  <a:srgbClr val="0070C0"/>
                </a:solidFill>
                <a:sym typeface="Wingdings" pitchFamily="2" charset="2"/>
              </a:rPr>
              <a:t>Easy to </a:t>
            </a:r>
            <a:r>
              <a:rPr lang="en-US" altLang="zh-CN" sz="1600" dirty="0" smtClean="0">
                <a:solidFill>
                  <a:srgbClr val="0070C0"/>
                </a:solidFill>
                <a:sym typeface="Wingdings" pitchFamily="2" charset="2"/>
              </a:rPr>
              <a:t>locate fault and fault </a:t>
            </a:r>
            <a:r>
              <a:rPr lang="en-US" altLang="zh-CN" sz="1600" dirty="0" smtClean="0">
                <a:sym typeface="Wingdings" pitchFamily="2" charset="2"/>
              </a:rPr>
              <a:t>diagnosis</a:t>
            </a:r>
            <a:endParaRPr lang="en-US" altLang="zh-CN" sz="1600" dirty="0" smtClean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93164" y="1200150"/>
            <a:ext cx="5065280" cy="3189288"/>
          </a:xfrm>
        </p:spPr>
        <p:txBody>
          <a:bodyPr/>
          <a:lstStyle/>
          <a:p>
            <a:r>
              <a:rPr lang="en-US" altLang="zh-CN" sz="3600" dirty="0" smtClean="0"/>
              <a:t>Thanks!</a:t>
            </a:r>
            <a:endParaRPr lang="en-US" altLang="zh-CN" sz="3600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ZTE色彩系统">
      <a:dk1>
        <a:srgbClr val="000000"/>
      </a:dk1>
      <a:lt1>
        <a:srgbClr val="FFFFFF"/>
      </a:lt1>
      <a:dk2>
        <a:srgbClr val="FFDE40"/>
      </a:dk2>
      <a:lt2>
        <a:srgbClr val="008ED3"/>
      </a:lt2>
      <a:accent1>
        <a:srgbClr val="00A651"/>
      </a:accent1>
      <a:accent2>
        <a:srgbClr val="9ACA3C"/>
      </a:accent2>
      <a:accent3>
        <a:srgbClr val="F58233"/>
      </a:accent3>
      <a:accent4>
        <a:srgbClr val="F287B7"/>
      </a:accent4>
      <a:accent5>
        <a:srgbClr val="92278F"/>
      </a:accent5>
      <a:accent6>
        <a:srgbClr val="0066B3"/>
      </a:accent6>
      <a:hlink>
        <a:srgbClr val="0066B3"/>
      </a:hlink>
      <a:folHlink>
        <a:srgbClr val="92278F"/>
      </a:folHlink>
    </a:clrScheme>
    <a:fontScheme name="1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lnDef>
  </a:objectDefaults>
  <a:extraClrSchemeLst>
    <a:extraClrScheme>
      <a:clrScheme name="1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目录">
  <a:themeElements>
    <a:clrScheme name="中兴品牌色彩体系">
      <a:dk1>
        <a:srgbClr val="008ED3"/>
      </a:dk1>
      <a:lt1>
        <a:srgbClr val="FFFFFF"/>
      </a:lt1>
      <a:dk2>
        <a:srgbClr val="0067B4"/>
      </a:dk2>
      <a:lt2>
        <a:srgbClr val="58595B"/>
      </a:lt2>
      <a:accent1>
        <a:srgbClr val="FFDE40"/>
      </a:accent1>
      <a:accent2>
        <a:srgbClr val="61CCF0"/>
      </a:accent2>
      <a:accent3>
        <a:srgbClr val="EE3D8A"/>
      </a:accent3>
      <a:accent4>
        <a:srgbClr val="922990"/>
      </a:accent4>
      <a:accent5>
        <a:srgbClr val="8DC642"/>
      </a:accent5>
      <a:accent6>
        <a:srgbClr val="58595B"/>
      </a:accent6>
      <a:hlink>
        <a:srgbClr val="0000FF"/>
      </a:hlink>
      <a:folHlink>
        <a:srgbClr val="800080"/>
      </a:folHlink>
    </a:clrScheme>
    <a:fontScheme name="2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lnDef>
  </a:objectDefaults>
  <a:extraClrSchemeLst>
    <a:extraClrScheme>
      <a:clrScheme name="2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正文">
  <a:themeElements>
    <a:clrScheme name="中兴品牌色彩体系">
      <a:dk1>
        <a:srgbClr val="008ED3"/>
      </a:dk1>
      <a:lt1>
        <a:srgbClr val="FFFFFF"/>
      </a:lt1>
      <a:dk2>
        <a:srgbClr val="0067B4"/>
      </a:dk2>
      <a:lt2>
        <a:srgbClr val="58595B"/>
      </a:lt2>
      <a:accent1>
        <a:srgbClr val="FFDE40"/>
      </a:accent1>
      <a:accent2>
        <a:srgbClr val="61CCF0"/>
      </a:accent2>
      <a:accent3>
        <a:srgbClr val="EE3D8A"/>
      </a:accent3>
      <a:accent4>
        <a:srgbClr val="922990"/>
      </a:accent4>
      <a:accent5>
        <a:srgbClr val="8DC642"/>
      </a:accent5>
      <a:accent6>
        <a:srgbClr val="58595B"/>
      </a:accent6>
      <a:hlink>
        <a:srgbClr val="0000FF"/>
      </a:hlink>
      <a:folHlink>
        <a:srgbClr val="800080"/>
      </a:folHlink>
    </a:clrScheme>
    <a:fontScheme name="3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lnDef>
  </a:objectDefaults>
  <a:extraClrSchemeLst>
    <a:extraClrScheme>
      <a:clrScheme name="3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封底">
  <a:themeElements>
    <a:clrScheme name="中兴品牌色彩体系">
      <a:dk1>
        <a:srgbClr val="008ED3"/>
      </a:dk1>
      <a:lt1>
        <a:srgbClr val="FFFFFF"/>
      </a:lt1>
      <a:dk2>
        <a:srgbClr val="0067B4"/>
      </a:dk2>
      <a:lt2>
        <a:srgbClr val="58595B"/>
      </a:lt2>
      <a:accent1>
        <a:srgbClr val="FFDE40"/>
      </a:accent1>
      <a:accent2>
        <a:srgbClr val="61CCF0"/>
      </a:accent2>
      <a:accent3>
        <a:srgbClr val="EE3D8A"/>
      </a:accent3>
      <a:accent4>
        <a:srgbClr val="922990"/>
      </a:accent4>
      <a:accent5>
        <a:srgbClr val="8DC642"/>
      </a:accent5>
      <a:accent6>
        <a:srgbClr val="58595B"/>
      </a:accent6>
      <a:hlink>
        <a:srgbClr val="0000FF"/>
      </a:hlink>
      <a:folHlink>
        <a:srgbClr val="800080"/>
      </a:folHlink>
    </a:clrScheme>
    <a:fontScheme name="6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  <a:ea typeface="宋体" pitchFamily="2" charset="-122"/>
            <a:cs typeface="Arial" pitchFamily="34" charset="0"/>
          </a:defRPr>
        </a:defPPr>
      </a:lstStyle>
    </a:lnDef>
  </a:objectDefaults>
  <a:extraClrSchemeLst>
    <a:extraClrScheme>
      <a:clrScheme name="6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5275</TotalTime>
  <Pages>0</Pages>
  <Words>317</Words>
  <Characters>0</Characters>
  <Application>Microsoft Office PowerPoint</Application>
  <DocSecurity>0</DocSecurity>
  <PresentationFormat>全屏显示(16:9)</PresentationFormat>
  <Lines>0</Lines>
  <Paragraphs>68</Paragraphs>
  <Slides>6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blank</vt:lpstr>
      <vt:lpstr>目录</vt:lpstr>
      <vt:lpstr>正文</vt:lpstr>
      <vt:lpstr>封底</vt:lpstr>
      <vt:lpstr>Proposal for the MAC address assignment protocol </vt:lpstr>
      <vt:lpstr>Prior Arts</vt:lpstr>
      <vt:lpstr>Our proposal for Local MAC address protocol </vt:lpstr>
      <vt:lpstr>Take SAI as an example</vt:lpstr>
      <vt:lpstr>Merits</vt:lpstr>
      <vt:lpstr>幻灯片 6</vt:lpstr>
    </vt:vector>
  </TitlesOfParts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00071246</dc:creator>
  <cp:lastModifiedBy>00071246</cp:lastModifiedBy>
  <cp:revision>91</cp:revision>
  <dcterms:created xsi:type="dcterms:W3CDTF">2016-11-02T07:29:59Z</dcterms:created>
  <dcterms:modified xsi:type="dcterms:W3CDTF">2016-11-09T15:50:33Z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2052-9.1.0.5041</vt:lpwstr>
  </property>
</Properties>
</file>