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86" r:id="rId2"/>
    <p:sldId id="303" r:id="rId3"/>
    <p:sldId id="307" r:id="rId4"/>
    <p:sldId id="308" r:id="rId5"/>
    <p:sldId id="309" r:id="rId6"/>
    <p:sldId id="304" r:id="rId7"/>
    <p:sldId id="306" r:id="rId8"/>
    <p:sldId id="305" r:id="rId9"/>
    <p:sldId id="302" r:id="rId10"/>
    <p:sldId id="288" r:id="rId11"/>
    <p:sldId id="289" r:id="rId12"/>
    <p:sldId id="290" r:id="rId13"/>
    <p:sldId id="291" r:id="rId14"/>
    <p:sldId id="292" r:id="rId15"/>
    <p:sldId id="293" r:id="rId16"/>
    <p:sldId id="294" r:id="rId17"/>
    <p:sldId id="295" r:id="rId18"/>
    <p:sldId id="296" r:id="rId19"/>
    <p:sldId id="297" r:id="rId20"/>
    <p:sldId id="298" r:id="rId21"/>
    <p:sldId id="300" r:id="rId22"/>
    <p:sldId id="301" r:id="rId23"/>
    <p:sldId id="29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9" autoAdjust="0"/>
    <p:restoredTop sz="94627" autoAdjust="0"/>
  </p:normalViewPr>
  <p:slideViewPr>
    <p:cSldViewPr>
      <p:cViewPr varScale="1">
        <p:scale>
          <a:sx n="66" d="100"/>
          <a:sy n="66" d="100"/>
        </p:scale>
        <p:origin x="87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9/12/2016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11779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9/12/2016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1143000"/>
          </a:xfrm>
        </p:spPr>
        <p:txBody>
          <a:bodyPr>
            <a:normAutofit fontScale="90000"/>
          </a:bodyPr>
          <a:lstStyle/>
          <a:p>
            <a:pPr eaLnBrk="1" hangingPunct="1"/>
            <a:r>
              <a:rPr lang="en-US" dirty="0" smtClean="0"/>
              <a:t>802-1AX-2014-Cor-1-d0-5 </a:t>
            </a:r>
            <a:br>
              <a:rPr lang="en-US" dirty="0" smtClean="0"/>
            </a:br>
            <a:r>
              <a:rPr lang="en-US" dirty="0" smtClean="0"/>
              <a:t>Sponsor Ballot Comments</a:t>
            </a:r>
            <a:br>
              <a:rPr lang="en-US" dirty="0" smtClean="0"/>
            </a:br>
            <a:r>
              <a:rPr lang="en-US" dirty="0" smtClean="0"/>
              <a:t/>
            </a:r>
            <a:br>
              <a:rPr lang="en-US" dirty="0" smtClean="0"/>
            </a:br>
            <a:r>
              <a:rPr lang="en-US" sz="2400" dirty="0" smtClean="0"/>
              <a:t>Version  </a:t>
            </a:r>
            <a:r>
              <a:rPr lang="en-US" sz="2400" dirty="0" smtClean="0"/>
              <a:t>2</a:t>
            </a: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p:txBody>
          <a:bodyPr/>
          <a:lstStyle/>
          <a:p>
            <a:pPr eaLnBrk="1" hangingPunct="1"/>
            <a:endParaRPr lang="en-US" sz="2000" dirty="0" smtClean="0"/>
          </a:p>
          <a:p>
            <a:pPr eaLnBrk="1" hangingPunct="1"/>
            <a:r>
              <a:rPr lang="en-US" sz="2000" dirty="0" smtClean="0"/>
              <a:t>Stephen Haddock</a:t>
            </a:r>
          </a:p>
          <a:p>
            <a:pPr eaLnBrk="1" hangingPunct="1"/>
            <a:endParaRPr lang="en-US" sz="2000" dirty="0" smtClean="0"/>
          </a:p>
          <a:p>
            <a:pPr eaLnBrk="1" hangingPunct="1"/>
            <a:r>
              <a:rPr lang="en-US" sz="2000" dirty="0" smtClean="0"/>
              <a:t>September 13,  </a:t>
            </a:r>
            <a:r>
              <a:rPr lang="en-US" sz="2000" dirty="0" smtClean="0"/>
              <a:t>2016</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extLst>
      <p:ext uri="{BB962C8B-B14F-4D97-AF65-F5344CB8AC3E}">
        <p14:creationId xmlns:p14="http://schemas.microsoft.com/office/powerpoint/2010/main" val="1657602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Comment “I-2”</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306099" y="2743200"/>
            <a:ext cx="2685501" cy="1798766"/>
          </a:xfrm>
          <a:prstGeom prst="wedgeRoundRectCallout">
            <a:avLst>
              <a:gd name="adj1" fmla="val -105415"/>
              <a:gd name="adj2" fmla="val 339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When a Link Aggregation Group has multiple </a:t>
            </a:r>
            <a:r>
              <a:rPr lang="en-US" sz="1600" dirty="0" err="1" smtClean="0">
                <a:solidFill>
                  <a:schemeClr val="tx1"/>
                </a:solidFill>
              </a:rPr>
              <a:t>AggPorts</a:t>
            </a:r>
            <a:r>
              <a:rPr lang="en-US" sz="1600" dirty="0" smtClean="0">
                <a:solidFill>
                  <a:schemeClr val="tx1"/>
                </a:solidFill>
              </a:rPr>
              <a:t>, need to “distribute” transmit frames to the </a:t>
            </a:r>
            <a:r>
              <a:rPr lang="en-US" sz="1600" dirty="0" err="1" smtClean="0">
                <a:solidFill>
                  <a:schemeClr val="tx1"/>
                </a:solidFill>
              </a:rPr>
              <a:t>AggPorts</a:t>
            </a:r>
            <a:r>
              <a:rPr lang="en-US" sz="1600" dirty="0" smtClean="0">
                <a:solidFill>
                  <a:schemeClr val="tx1"/>
                </a:solidFill>
              </a:rPr>
              <a:t> and “collect” receive frames from the </a:t>
            </a:r>
            <a:r>
              <a:rPr lang="en-US" sz="1600" dirty="0" err="1" smtClean="0">
                <a:solidFill>
                  <a:schemeClr val="tx1"/>
                </a:solidFill>
              </a:rPr>
              <a:t>AggPorts</a:t>
            </a:r>
            <a:endParaRPr lang="en-US" sz="1600" dirty="0">
              <a:solidFill>
                <a:schemeClr val="tx1"/>
              </a:solidFill>
            </a:endParaRPr>
          </a:p>
        </p:txBody>
      </p:sp>
    </p:spTree>
    <p:extLst>
      <p:ext uri="{BB962C8B-B14F-4D97-AF65-F5344CB8AC3E}">
        <p14:creationId xmlns:p14="http://schemas.microsoft.com/office/powerpoint/2010/main" val="49121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Distribution Algorithms</a:t>
            </a:r>
            <a:endParaRPr lang="en-US" dirty="0"/>
          </a:p>
        </p:txBody>
      </p:sp>
      <p:sp>
        <p:nvSpPr>
          <p:cNvPr id="4" name="Content Placeholder 3"/>
          <p:cNvSpPr>
            <a:spLocks noGrp="1"/>
          </p:cNvSpPr>
          <p:nvPr>
            <p:ph idx="1"/>
          </p:nvPr>
        </p:nvSpPr>
        <p:spPr/>
        <p:txBody>
          <a:bodyPr>
            <a:normAutofit lnSpcReduction="10000"/>
          </a:bodyPr>
          <a:lstStyle/>
          <a:p>
            <a:r>
              <a:rPr lang="en-US" sz="2800" dirty="0" smtClean="0"/>
              <a:t>LACP version 1:  Distribution Algorithm unspecified</a:t>
            </a:r>
          </a:p>
          <a:p>
            <a:pPr lvl="1"/>
            <a:r>
              <a:rPr lang="en-US" sz="2000" dirty="0" smtClean="0"/>
              <a:t>Each system can use whatever distribution algorithm it wants.  The collection algorithm will accept any packet from any Aggregation Port.  Only constraint is that any sequence of packets that require order to be maintained must be distributed to the same Aggregation Port.</a:t>
            </a:r>
          </a:p>
          <a:p>
            <a:r>
              <a:rPr lang="en-US" sz="2800" dirty="0" smtClean="0"/>
              <a:t>LACP version 2:  Allows specification and coordination of Distribution Algorithm</a:t>
            </a:r>
          </a:p>
          <a:p>
            <a:pPr lvl="1"/>
            <a:r>
              <a:rPr lang="en-US" sz="2000" dirty="0" smtClean="0"/>
              <a:t>Each Aggregation Port advertises in LACPDUs properties identifying the distribution algorithm it intends to use.</a:t>
            </a:r>
          </a:p>
          <a:p>
            <a:pPr lvl="1"/>
            <a:r>
              <a:rPr lang="en-US" sz="2000" dirty="0" smtClean="0"/>
              <a:t>When all ports in a Link Aggregation Group use the distribution algorithm, both systems can determine which link will be used for any given frame.</a:t>
            </a:r>
          </a:p>
          <a:p>
            <a:pPr lvl="1"/>
            <a:r>
              <a:rPr lang="en-US" sz="2000" dirty="0" smtClean="0"/>
              <a:t>Advantageous for traffic management and policing, CFM, etc.</a:t>
            </a:r>
            <a:endParaRPr lang="en-US" sz="2000" dirty="0"/>
          </a:p>
        </p:txBody>
      </p:sp>
    </p:spTree>
    <p:extLst>
      <p:ext uri="{BB962C8B-B14F-4D97-AF65-F5344CB8AC3E}">
        <p14:creationId xmlns:p14="http://schemas.microsoft.com/office/powerpoint/2010/main" val="3260147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Algorithm Variables</a:t>
            </a:r>
            <a:endParaRPr lang="en-US" dirty="0"/>
          </a:p>
        </p:txBody>
      </p:sp>
      <p:sp>
        <p:nvSpPr>
          <p:cNvPr id="3" name="Content Placeholder 2"/>
          <p:cNvSpPr>
            <a:spLocks noGrp="1"/>
          </p:cNvSpPr>
          <p:nvPr>
            <p:ph idx="1"/>
          </p:nvPr>
        </p:nvSpPr>
        <p:spPr/>
        <p:txBody>
          <a:bodyPr>
            <a:normAutofit/>
          </a:bodyPr>
          <a:lstStyle/>
          <a:p>
            <a:r>
              <a:rPr lang="en-US" sz="2800" dirty="0" err="1" smtClean="0"/>
              <a:t>Port_Algorithm</a:t>
            </a:r>
            <a:endParaRPr lang="en-US" sz="2800" dirty="0" smtClean="0"/>
          </a:p>
          <a:p>
            <a:pPr lvl="1"/>
            <a:r>
              <a:rPr lang="en-US" sz="2000" dirty="0" smtClean="0"/>
              <a:t>Identifies which field(s) in frame will be used to distribute frames.</a:t>
            </a:r>
          </a:p>
          <a:p>
            <a:pPr lvl="1"/>
            <a:r>
              <a:rPr lang="en-US" sz="2000" dirty="0" smtClean="0"/>
              <a:t>E.g. C-VID, S-VID, I-SID, TE-SID, or UNSPECIFIED</a:t>
            </a:r>
          </a:p>
          <a:p>
            <a:r>
              <a:rPr lang="en-US" sz="2800" dirty="0" err="1" smtClean="0"/>
              <a:t>Conversation_Service_Mapping_Digest</a:t>
            </a:r>
            <a:endParaRPr lang="en-US" sz="2800" dirty="0" smtClean="0"/>
          </a:p>
          <a:p>
            <a:pPr lvl="1"/>
            <a:r>
              <a:rPr lang="en-US" sz="2000" dirty="0" smtClean="0"/>
              <a:t>MD5 digest of a table that maps the “Service ID” (value in fields(s) identified by </a:t>
            </a:r>
            <a:r>
              <a:rPr lang="en-US" sz="2000" dirty="0" err="1" smtClean="0"/>
              <a:t>Port_Algorithm</a:t>
            </a:r>
            <a:r>
              <a:rPr lang="en-US" sz="2000" dirty="0" smtClean="0"/>
              <a:t>) to a 12-bit “Port Conversation ID”.</a:t>
            </a:r>
          </a:p>
          <a:p>
            <a:pPr lvl="1"/>
            <a:r>
              <a:rPr lang="en-US" sz="2000" dirty="0" smtClean="0"/>
              <a:t>Only necessary if “Service ID” is greater than 12-bits.</a:t>
            </a:r>
          </a:p>
          <a:p>
            <a:r>
              <a:rPr lang="en-US" sz="2800" dirty="0" err="1" smtClean="0"/>
              <a:t>Conversation_LinkList_Digest</a:t>
            </a:r>
            <a:endParaRPr lang="en-US" sz="2800" dirty="0" smtClean="0"/>
          </a:p>
          <a:p>
            <a:pPr lvl="1"/>
            <a:r>
              <a:rPr lang="en-US" sz="2000" dirty="0" smtClean="0"/>
              <a:t>MD5 digest of a table that maps the 12-bit “Port Conversation ID” to a link in the LAG.  </a:t>
            </a:r>
            <a:endParaRPr lang="en-US" sz="2000" dirty="0"/>
          </a:p>
        </p:txBody>
      </p:sp>
    </p:spTree>
    <p:extLst>
      <p:ext uri="{BB962C8B-B14F-4D97-AF65-F5344CB8AC3E}">
        <p14:creationId xmlns:p14="http://schemas.microsoft.com/office/powerpoint/2010/main" val="93008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I-2:  The problem</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400800" y="1219200"/>
            <a:ext cx="2609301" cy="1798766"/>
          </a:xfrm>
          <a:prstGeom prst="wedgeRoundRectCallout">
            <a:avLst>
              <a:gd name="adj1" fmla="val -67794"/>
              <a:gd name="adj2" fmla="val 46754"/>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Distribution Algorithm variables are per-Aggregator.</a:t>
            </a:r>
          </a:p>
          <a:p>
            <a:pPr algn="ctr"/>
            <a:r>
              <a:rPr lang="en-US" sz="1600" dirty="0" smtClean="0">
                <a:solidFill>
                  <a:schemeClr val="tx1"/>
                </a:solidFill>
              </a:rPr>
              <a:t>Different Aggregators can have different Distribution Algorithms.</a:t>
            </a:r>
            <a:endParaRPr lang="en-US" sz="1600" dirty="0">
              <a:solidFill>
                <a:schemeClr val="tx1"/>
              </a:solidFill>
            </a:endParaRPr>
          </a:p>
        </p:txBody>
      </p:sp>
      <p:sp>
        <p:nvSpPr>
          <p:cNvPr id="49" name="Rounded Rectangular Callout 48"/>
          <p:cNvSpPr/>
          <p:nvPr/>
        </p:nvSpPr>
        <p:spPr>
          <a:xfrm>
            <a:off x="5764266" y="5410200"/>
            <a:ext cx="3021280" cy="1341566"/>
          </a:xfrm>
          <a:prstGeom prst="wedgeRoundRectCallout">
            <a:avLst>
              <a:gd name="adj1" fmla="val -135001"/>
              <a:gd name="adj2" fmla="val -975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the values for the Distribution Algorithm variables sent in an LACPDU are undefined for a </a:t>
            </a:r>
            <a:r>
              <a:rPr lang="en-US" sz="1600" dirty="0" err="1" smtClean="0">
                <a:solidFill>
                  <a:schemeClr val="tx1"/>
                </a:solidFill>
              </a:rPr>
              <a:t>AggPort</a:t>
            </a:r>
            <a:r>
              <a:rPr lang="en-US" sz="1600" dirty="0" smtClean="0">
                <a:solidFill>
                  <a:schemeClr val="tx1"/>
                </a:solidFill>
              </a:rPr>
              <a:t> that is DETACHED from all Aggregators.</a:t>
            </a:r>
            <a:endParaRPr lang="en-US" sz="1600" dirty="0">
              <a:solidFill>
                <a:schemeClr val="tx1"/>
              </a:solidFill>
            </a:endParaRPr>
          </a:p>
        </p:txBody>
      </p:sp>
      <p:sp>
        <p:nvSpPr>
          <p:cNvPr id="50" name="Rounded Rectangular Callout 49"/>
          <p:cNvSpPr/>
          <p:nvPr/>
        </p:nvSpPr>
        <p:spPr>
          <a:xfrm>
            <a:off x="6315319" y="3261455"/>
            <a:ext cx="2609301" cy="1798766"/>
          </a:xfrm>
          <a:prstGeom prst="wedgeRoundRectCallout">
            <a:avLst>
              <a:gd name="adj1" fmla="val -110568"/>
              <a:gd name="adj2" fmla="val -2725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if different Distribution Algorithm values are received on different ports, variables for the Partner Distribution Algorithm only store value of last link joined to LAG.</a:t>
            </a:r>
            <a:endParaRPr lang="en-US" sz="1600" dirty="0">
              <a:solidFill>
                <a:schemeClr val="tx1"/>
              </a:solidFill>
            </a:endParaRPr>
          </a:p>
        </p:txBody>
      </p:sp>
    </p:spTree>
    <p:extLst>
      <p:ext uri="{BB962C8B-B14F-4D97-AF65-F5344CB8AC3E}">
        <p14:creationId xmlns:p14="http://schemas.microsoft.com/office/powerpoint/2010/main" val="173486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9" grpId="0" animBg="1"/>
      <p:bldP spid="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I-2:  Proposed Solution</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Use “key” variables as a model</a:t>
            </a:r>
          </a:p>
          <a:p>
            <a:pPr lvl="1"/>
            <a:r>
              <a:rPr lang="en-US" sz="2000" dirty="0" smtClean="0"/>
              <a:t>The “key” variables have similar requirements.</a:t>
            </a:r>
          </a:p>
          <a:p>
            <a:r>
              <a:rPr lang="en-US" sz="2800" dirty="0" smtClean="0"/>
              <a:t>Per-</a:t>
            </a:r>
            <a:r>
              <a:rPr lang="en-US" sz="2800" dirty="0" err="1" smtClean="0"/>
              <a:t>AggPort</a:t>
            </a:r>
            <a:r>
              <a:rPr lang="en-US" sz="2800" dirty="0" smtClean="0"/>
              <a:t> Distribution Algorithm variables:</a:t>
            </a:r>
          </a:p>
          <a:p>
            <a:pPr lvl="1"/>
            <a:r>
              <a:rPr lang="en-US" sz="2000" dirty="0" smtClean="0"/>
              <a:t>“</a:t>
            </a:r>
            <a:r>
              <a:rPr lang="en-US" sz="2000" dirty="0" err="1" smtClean="0"/>
              <a:t>Actor_Admin</a:t>
            </a:r>
            <a:r>
              <a:rPr lang="en-US" sz="2000" dirty="0" smtClean="0"/>
              <a:t>_...” variables to send in LACPDUs.</a:t>
            </a:r>
          </a:p>
          <a:p>
            <a:pPr lvl="1"/>
            <a:r>
              <a:rPr lang="en-US" sz="2000" dirty="0" smtClean="0"/>
              <a:t>“</a:t>
            </a:r>
            <a:r>
              <a:rPr lang="en-US" sz="2000" dirty="0" err="1" smtClean="0"/>
              <a:t>Partner_Admin</a:t>
            </a:r>
            <a:r>
              <a:rPr lang="en-US" sz="2000" dirty="0" smtClean="0"/>
              <a:t>_...” variables to use as default when haven’t heard from partner.</a:t>
            </a:r>
          </a:p>
          <a:p>
            <a:pPr lvl="1"/>
            <a:r>
              <a:rPr lang="en-US" sz="2000" dirty="0" smtClean="0"/>
              <a:t>“</a:t>
            </a:r>
            <a:r>
              <a:rPr lang="en-US" sz="2000" dirty="0" err="1" smtClean="0"/>
              <a:t>Partner_Oper</a:t>
            </a:r>
            <a:r>
              <a:rPr lang="en-US" sz="2000" dirty="0" smtClean="0"/>
              <a:t>_...” variables to store values received from partner.</a:t>
            </a:r>
          </a:p>
          <a:p>
            <a:r>
              <a:rPr lang="en-US" sz="2800" dirty="0" smtClean="0"/>
              <a:t>Per-Aggregator Distribution Algorithm variables:</a:t>
            </a:r>
          </a:p>
          <a:p>
            <a:pPr lvl="1"/>
            <a:r>
              <a:rPr lang="en-US" sz="2000" dirty="0" smtClean="0"/>
              <a:t>“</a:t>
            </a:r>
            <a:r>
              <a:rPr lang="en-US" sz="2000" dirty="0" err="1" smtClean="0"/>
              <a:t>Actor_Oper</a:t>
            </a:r>
            <a:r>
              <a:rPr lang="en-US" sz="2000" dirty="0" smtClean="0"/>
              <a:t>_...” variables.  Equal to the </a:t>
            </a:r>
            <a:r>
              <a:rPr lang="en-US" sz="2000" dirty="0" err="1" smtClean="0"/>
              <a:t>AggPort</a:t>
            </a:r>
            <a:r>
              <a:rPr lang="en-US" sz="2000" dirty="0" smtClean="0"/>
              <a:t> </a:t>
            </a:r>
            <a:r>
              <a:rPr lang="en-US" sz="2000" dirty="0" err="1" smtClean="0"/>
              <a:t>Actor_Admin</a:t>
            </a:r>
            <a:r>
              <a:rPr lang="en-US" sz="2000" dirty="0" smtClean="0"/>
              <a:t>_... value if all </a:t>
            </a:r>
            <a:r>
              <a:rPr lang="en-US" sz="2000" dirty="0" err="1" smtClean="0"/>
              <a:t>AggPorts</a:t>
            </a:r>
            <a:r>
              <a:rPr lang="en-US" sz="2000" dirty="0" smtClean="0"/>
              <a:t> in LAG have the same value, otherwise default.</a:t>
            </a:r>
          </a:p>
          <a:p>
            <a:pPr lvl="1"/>
            <a:r>
              <a:rPr lang="en-US" sz="2000" dirty="0" smtClean="0"/>
              <a:t>“</a:t>
            </a:r>
            <a:r>
              <a:rPr lang="en-US" sz="2000" dirty="0" err="1" smtClean="0"/>
              <a:t>Partner_Oper</a:t>
            </a:r>
            <a:r>
              <a:rPr lang="en-US" sz="2000" dirty="0" smtClean="0"/>
              <a:t>_...” variables.  Equal to the </a:t>
            </a:r>
            <a:r>
              <a:rPr lang="en-US" sz="2000" dirty="0" err="1" smtClean="0"/>
              <a:t>AggPort</a:t>
            </a:r>
            <a:r>
              <a:rPr lang="en-US" sz="2000" dirty="0" smtClean="0"/>
              <a:t> </a:t>
            </a:r>
            <a:r>
              <a:rPr lang="en-US" sz="2000" dirty="0" err="1" smtClean="0"/>
              <a:t>Partner_Oper</a:t>
            </a:r>
            <a:r>
              <a:rPr lang="en-US" sz="2000" dirty="0" smtClean="0"/>
              <a:t>_... value if all </a:t>
            </a:r>
            <a:r>
              <a:rPr lang="en-US" sz="2000" dirty="0" err="1" smtClean="0"/>
              <a:t>AggPorts</a:t>
            </a:r>
            <a:r>
              <a:rPr lang="en-US" sz="2000" dirty="0" smtClean="0"/>
              <a:t> in LAG have the same value, otherwise default.</a:t>
            </a:r>
            <a:endParaRPr lang="en-US" sz="2000" dirty="0"/>
          </a:p>
        </p:txBody>
      </p:sp>
      <p:sp>
        <p:nvSpPr>
          <p:cNvPr id="4" name="TextBox 3"/>
          <p:cNvSpPr txBox="1"/>
          <p:nvPr/>
        </p:nvSpPr>
        <p:spPr>
          <a:xfrm>
            <a:off x="1295400" y="6126163"/>
            <a:ext cx="4029436" cy="646331"/>
          </a:xfrm>
          <a:prstGeom prst="rect">
            <a:avLst/>
          </a:prstGeom>
          <a:noFill/>
        </p:spPr>
        <p:txBody>
          <a:bodyPr wrap="none" rtlCol="0">
            <a:spAutoFit/>
          </a:bodyPr>
          <a:lstStyle/>
          <a:p>
            <a:r>
              <a:rPr lang="en-US" dirty="0" smtClean="0">
                <a:solidFill>
                  <a:srgbClr val="FF0000"/>
                </a:solidFill>
              </a:rPr>
              <a:t>San Diego resolution:  Accept in Principle</a:t>
            </a:r>
          </a:p>
          <a:p>
            <a:pPr marL="285750" indent="-285750">
              <a:buFont typeface="Arial" panose="020B0604020202020204" pitchFamily="34" charset="0"/>
              <a:buChar char="•"/>
            </a:pPr>
            <a:r>
              <a:rPr lang="en-US" dirty="0" smtClean="0">
                <a:solidFill>
                  <a:srgbClr val="FF0000"/>
                </a:solidFill>
              </a:rPr>
              <a:t>Details to be provided by commenter</a:t>
            </a:r>
          </a:p>
        </p:txBody>
      </p:sp>
    </p:spTree>
    <p:extLst>
      <p:ext uri="{BB962C8B-B14F-4D97-AF65-F5344CB8AC3E}">
        <p14:creationId xmlns:p14="http://schemas.microsoft.com/office/powerpoint/2010/main" val="4278153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“I-4”</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err="1" smtClean="0"/>
              <a:t>Discard_Wrong_Conversation</a:t>
            </a:r>
            <a:r>
              <a:rPr lang="en-US" sz="2800" dirty="0" smtClean="0"/>
              <a:t> (DWC)</a:t>
            </a:r>
          </a:p>
          <a:p>
            <a:pPr lvl="1"/>
            <a:r>
              <a:rPr lang="en-US" sz="2000" dirty="0" smtClean="0"/>
              <a:t>When the actor and partner are using the same Distribution Algorithm, each knows which link should be used for any given frame.</a:t>
            </a:r>
          </a:p>
          <a:p>
            <a:pPr lvl="1"/>
            <a:r>
              <a:rPr lang="en-US" sz="2000" dirty="0" smtClean="0"/>
              <a:t>DWC is a Boolean that controls whether to discard frames that are received on the wrong link.</a:t>
            </a:r>
          </a:p>
          <a:p>
            <a:pPr lvl="1"/>
            <a:r>
              <a:rPr lang="en-US" sz="2000" dirty="0" smtClean="0"/>
              <a:t>Protects against </a:t>
            </a:r>
            <a:r>
              <a:rPr lang="en-US" sz="2000" dirty="0" err="1" smtClean="0"/>
              <a:t>misordering</a:t>
            </a:r>
            <a:r>
              <a:rPr lang="en-US" sz="2000" dirty="0" smtClean="0"/>
              <a:t> of frames when a link is added or removed from the LAG without use of the Marker Protocol.  Also protects against data loops in some DRNI corner cases.</a:t>
            </a:r>
          </a:p>
          <a:p>
            <a:r>
              <a:rPr lang="en-US" sz="2400" dirty="0" smtClean="0"/>
              <a:t>The Problem:</a:t>
            </a:r>
          </a:p>
          <a:p>
            <a:pPr lvl="1"/>
            <a:r>
              <a:rPr lang="en-US" sz="2000" dirty="0" smtClean="0"/>
              <a:t>DWC is set or cleared through management and is currently used whether or not actor and partner are using the same Distribution Algorithm.  Results in total frame loss for some conversations.</a:t>
            </a:r>
          </a:p>
          <a:p>
            <a:r>
              <a:rPr lang="en-US" sz="2400" dirty="0" smtClean="0"/>
              <a:t>Proposed Solution:</a:t>
            </a:r>
          </a:p>
          <a:p>
            <a:pPr lvl="1"/>
            <a:r>
              <a:rPr lang="en-US" sz="2000" dirty="0" smtClean="0"/>
              <a:t>Make current variable an “Admin_...” variable.</a:t>
            </a:r>
          </a:p>
          <a:p>
            <a:pPr lvl="1"/>
            <a:r>
              <a:rPr lang="en-US" sz="2000" dirty="0" smtClean="0"/>
              <a:t>Add a “</a:t>
            </a:r>
            <a:r>
              <a:rPr lang="en-US" sz="2000" dirty="0" err="1" smtClean="0"/>
              <a:t>Oper_DWC</a:t>
            </a:r>
            <a:r>
              <a:rPr lang="en-US" sz="2000" dirty="0" smtClean="0"/>
              <a:t>” that takes the “</a:t>
            </a:r>
            <a:r>
              <a:rPr lang="en-US" sz="2000" dirty="0" err="1" smtClean="0"/>
              <a:t>Admin_DWC</a:t>
            </a:r>
            <a:r>
              <a:rPr lang="en-US" sz="2000" dirty="0" smtClean="0"/>
              <a:t>” value when actor and partner use the same Distribution Algorithm, and is false otherwise.</a:t>
            </a:r>
            <a:endParaRPr lang="en-US" sz="2000" dirty="0"/>
          </a:p>
        </p:txBody>
      </p:sp>
      <p:sp>
        <p:nvSpPr>
          <p:cNvPr id="4" name="TextBox 3"/>
          <p:cNvSpPr txBox="1"/>
          <p:nvPr/>
        </p:nvSpPr>
        <p:spPr>
          <a:xfrm>
            <a:off x="1295400" y="6126163"/>
            <a:ext cx="7040453" cy="646331"/>
          </a:xfrm>
          <a:prstGeom prst="rect">
            <a:avLst/>
          </a:prstGeom>
          <a:noFill/>
        </p:spPr>
        <p:txBody>
          <a:bodyPr wrap="none" rtlCol="0">
            <a:spAutoFit/>
          </a:bodyPr>
          <a:lstStyle/>
          <a:p>
            <a:r>
              <a:rPr lang="en-US" dirty="0" smtClean="0">
                <a:solidFill>
                  <a:srgbClr val="FF0000"/>
                </a:solidFill>
              </a:rPr>
              <a:t>San Diego resolution:  Accept in Principle</a:t>
            </a:r>
          </a:p>
          <a:p>
            <a:pPr marL="285750" indent="-285750">
              <a:buFont typeface="Arial" panose="020B0604020202020204" pitchFamily="34" charset="0"/>
              <a:buChar char="•"/>
            </a:pPr>
            <a:r>
              <a:rPr lang="en-US" dirty="0" err="1" smtClean="0">
                <a:solidFill>
                  <a:srgbClr val="FF0000"/>
                </a:solidFill>
              </a:rPr>
              <a:t>Admin_DWC</a:t>
            </a:r>
            <a:r>
              <a:rPr lang="en-US" dirty="0" smtClean="0">
                <a:solidFill>
                  <a:srgbClr val="FF0000"/>
                </a:solidFill>
              </a:rPr>
              <a:t> will have 3 values:  </a:t>
            </a:r>
            <a:r>
              <a:rPr lang="en-US" dirty="0" err="1" smtClean="0">
                <a:solidFill>
                  <a:srgbClr val="FF0000"/>
                </a:solidFill>
              </a:rPr>
              <a:t>ForceTrue</a:t>
            </a:r>
            <a:r>
              <a:rPr lang="en-US" dirty="0" smtClean="0">
                <a:solidFill>
                  <a:srgbClr val="FF0000"/>
                </a:solidFill>
              </a:rPr>
              <a:t>, </a:t>
            </a:r>
            <a:r>
              <a:rPr lang="en-US" dirty="0" err="1" smtClean="0">
                <a:solidFill>
                  <a:srgbClr val="FF0000"/>
                </a:solidFill>
              </a:rPr>
              <a:t>ForceFalse</a:t>
            </a:r>
            <a:r>
              <a:rPr lang="en-US" dirty="0" smtClean="0">
                <a:solidFill>
                  <a:srgbClr val="FF0000"/>
                </a:solidFill>
              </a:rPr>
              <a:t>, and Automatic</a:t>
            </a:r>
            <a:endParaRPr lang="en-US" dirty="0">
              <a:solidFill>
                <a:srgbClr val="FF0000"/>
              </a:solidFill>
            </a:endParaRPr>
          </a:p>
        </p:txBody>
      </p:sp>
    </p:spTree>
    <p:extLst>
      <p:ext uri="{BB962C8B-B14F-4D97-AF65-F5344CB8AC3E}">
        <p14:creationId xmlns:p14="http://schemas.microsoft.com/office/powerpoint/2010/main" val="10451997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“I-3”</a:t>
            </a:r>
            <a:endParaRPr lang="en-US" dirty="0"/>
          </a:p>
        </p:txBody>
      </p:sp>
      <p:sp>
        <p:nvSpPr>
          <p:cNvPr id="3" name="Content Placeholder 2"/>
          <p:cNvSpPr>
            <a:spLocks noGrp="1"/>
          </p:cNvSpPr>
          <p:nvPr>
            <p:ph idx="1"/>
          </p:nvPr>
        </p:nvSpPr>
        <p:spPr/>
        <p:txBody>
          <a:bodyPr>
            <a:normAutofit/>
          </a:bodyPr>
          <a:lstStyle/>
          <a:p>
            <a:r>
              <a:rPr lang="en-US" sz="2800" dirty="0" smtClean="0"/>
              <a:t>Conversation Mask updates</a:t>
            </a:r>
          </a:p>
          <a:p>
            <a:pPr lvl="1"/>
            <a:r>
              <a:rPr lang="en-US" sz="2000" dirty="0" smtClean="0"/>
              <a:t>Once the Distribution Algorithm to be used on each LAG is determined, Boolean masks are created for each </a:t>
            </a:r>
            <a:r>
              <a:rPr lang="en-US" sz="2000" dirty="0" err="1" smtClean="0"/>
              <a:t>AggPort</a:t>
            </a:r>
            <a:r>
              <a:rPr lang="en-US" sz="2000" dirty="0" smtClean="0"/>
              <a:t> that specify whether a given Conversation ID is distributed (</a:t>
            </a:r>
            <a:r>
              <a:rPr lang="en-US" sz="2000" dirty="0" err="1" smtClean="0"/>
              <a:t>Port_Oper_Conversation_Mask</a:t>
            </a:r>
            <a:r>
              <a:rPr lang="en-US" sz="2000" dirty="0" smtClean="0"/>
              <a:t>) or collected (</a:t>
            </a:r>
            <a:r>
              <a:rPr lang="en-US" sz="2000" dirty="0" err="1" smtClean="0"/>
              <a:t>Collection_Conversation_Mask</a:t>
            </a:r>
            <a:r>
              <a:rPr lang="en-US" sz="2000" dirty="0" smtClean="0"/>
              <a:t>) on that </a:t>
            </a:r>
            <a:r>
              <a:rPr lang="en-US" sz="2000" dirty="0" err="1" smtClean="0"/>
              <a:t>AggPort</a:t>
            </a:r>
            <a:r>
              <a:rPr lang="en-US" sz="2000" dirty="0" smtClean="0"/>
              <a:t>.</a:t>
            </a:r>
          </a:p>
          <a:p>
            <a:pPr lvl="1"/>
            <a:r>
              <a:rPr lang="en-US" sz="2000" dirty="0" smtClean="0"/>
              <a:t>When the </a:t>
            </a:r>
            <a:r>
              <a:rPr lang="en-US" sz="2000" dirty="0" err="1" smtClean="0"/>
              <a:t>Collection_Conversation_Mask</a:t>
            </a:r>
            <a:r>
              <a:rPr lang="en-US" sz="2000" dirty="0" smtClean="0"/>
              <a:t> is updated, the specified processing assures that the bit for a given </a:t>
            </a:r>
            <a:r>
              <a:rPr lang="en-US" sz="2000" dirty="0" err="1" smtClean="0"/>
              <a:t>Conversation_ID</a:t>
            </a:r>
            <a:r>
              <a:rPr lang="en-US" sz="2000" dirty="0" smtClean="0"/>
              <a:t> is set to zero in the mask at all </a:t>
            </a:r>
            <a:r>
              <a:rPr lang="en-US" sz="2000" dirty="0" err="1" smtClean="0"/>
              <a:t>AggPorts</a:t>
            </a:r>
            <a:r>
              <a:rPr lang="en-US" sz="2000" dirty="0" smtClean="0"/>
              <a:t> before it is changed from zero to one at a single </a:t>
            </a:r>
            <a:r>
              <a:rPr lang="en-US" sz="2000" dirty="0" err="1" smtClean="0"/>
              <a:t>AggPort</a:t>
            </a:r>
            <a:r>
              <a:rPr lang="en-US" sz="2000" dirty="0" smtClean="0"/>
              <a:t>.  This “break-before-make” operation prevents transient data loops, frame duplication, and frame </a:t>
            </a:r>
            <a:r>
              <a:rPr lang="en-US" sz="2000" dirty="0" err="1" smtClean="0"/>
              <a:t>mis</a:t>
            </a:r>
            <a:r>
              <a:rPr lang="en-US" sz="2000" dirty="0" smtClean="0"/>
              <a:t>-ordering.</a:t>
            </a:r>
          </a:p>
          <a:p>
            <a:pPr lvl="1"/>
            <a:endParaRPr lang="en-US" sz="2000" dirty="0"/>
          </a:p>
        </p:txBody>
      </p:sp>
    </p:spTree>
    <p:extLst>
      <p:ext uri="{BB962C8B-B14F-4D97-AF65-F5344CB8AC3E}">
        <p14:creationId xmlns:p14="http://schemas.microsoft.com/office/powerpoint/2010/main" val="8716808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I-3:  Problem and Solution</a:t>
            </a:r>
            <a:endParaRPr lang="en-US" dirty="0"/>
          </a:p>
        </p:txBody>
      </p:sp>
      <p:sp>
        <p:nvSpPr>
          <p:cNvPr id="3" name="Content Placeholder 2"/>
          <p:cNvSpPr>
            <a:spLocks noGrp="1"/>
          </p:cNvSpPr>
          <p:nvPr>
            <p:ph idx="1"/>
          </p:nvPr>
        </p:nvSpPr>
        <p:spPr>
          <a:xfrm>
            <a:off x="457200" y="1600200"/>
            <a:ext cx="8305800" cy="4525963"/>
          </a:xfrm>
        </p:spPr>
        <p:txBody>
          <a:bodyPr>
            <a:normAutofit fontScale="92500" lnSpcReduction="10000"/>
          </a:bodyPr>
          <a:lstStyle/>
          <a:p>
            <a:r>
              <a:rPr lang="en-US" sz="2600" dirty="0" smtClean="0"/>
              <a:t>The Problem:</a:t>
            </a:r>
          </a:p>
          <a:p>
            <a:pPr lvl="1"/>
            <a:r>
              <a:rPr lang="en-US" sz="2000" dirty="0" smtClean="0"/>
              <a:t>The </a:t>
            </a:r>
            <a:r>
              <a:rPr lang="en-US" sz="2000" dirty="0" err="1" smtClean="0"/>
              <a:t>Port_Oper_Conversation_Mask</a:t>
            </a:r>
            <a:r>
              <a:rPr lang="en-US" sz="2000" dirty="0" smtClean="0"/>
              <a:t> is not updated using the same “break-before-make” processing as the </a:t>
            </a:r>
            <a:r>
              <a:rPr lang="en-US" sz="2000" dirty="0" err="1" smtClean="0"/>
              <a:t>Collection_Conversation_Mask</a:t>
            </a:r>
            <a:r>
              <a:rPr lang="en-US" sz="2000" dirty="0" smtClean="0"/>
              <a:t>.</a:t>
            </a:r>
          </a:p>
          <a:p>
            <a:pPr lvl="1"/>
            <a:r>
              <a:rPr lang="en-US" sz="2000" dirty="0" smtClean="0"/>
              <a:t>This can result in frame duplication if the bit for a given </a:t>
            </a:r>
            <a:r>
              <a:rPr lang="en-US" sz="2000" dirty="0" err="1" smtClean="0"/>
              <a:t>Conversation_ID</a:t>
            </a:r>
            <a:r>
              <a:rPr lang="en-US" sz="2000" dirty="0" smtClean="0"/>
              <a:t> is temporarily set for two </a:t>
            </a:r>
            <a:r>
              <a:rPr lang="en-US" sz="2000" dirty="0" err="1" smtClean="0"/>
              <a:t>AggPorts</a:t>
            </a:r>
            <a:r>
              <a:rPr lang="en-US" sz="2000" dirty="0" smtClean="0"/>
              <a:t> causing two copies of the frame to be sent, and the link delays are such that one frame arrives on the “old” link before the partner has updated it’s collection mask, and the other frame arrives on the “new” link after the partner has updated it’s collection mask.</a:t>
            </a:r>
          </a:p>
          <a:p>
            <a:r>
              <a:rPr lang="en-US" sz="2600" dirty="0" smtClean="0"/>
              <a:t>Proposed Solution:</a:t>
            </a:r>
          </a:p>
          <a:p>
            <a:pPr lvl="1"/>
            <a:r>
              <a:rPr lang="en-US" sz="2000" dirty="0" smtClean="0"/>
              <a:t>Use the same “break-before-make” processing for the </a:t>
            </a:r>
            <a:r>
              <a:rPr lang="en-US" sz="2000" dirty="0" err="1" smtClean="0"/>
              <a:t>Port_Oper_Conversation_Mask</a:t>
            </a:r>
            <a:r>
              <a:rPr lang="en-US" sz="2000" dirty="0" smtClean="0"/>
              <a:t> as the </a:t>
            </a:r>
            <a:r>
              <a:rPr lang="en-US" sz="2000" dirty="0" err="1" smtClean="0"/>
              <a:t>Collection_Conversation_Mask</a:t>
            </a:r>
            <a:r>
              <a:rPr lang="en-US" sz="2000" dirty="0" smtClean="0"/>
              <a:t>.</a:t>
            </a:r>
          </a:p>
          <a:p>
            <a:pPr lvl="1"/>
            <a:r>
              <a:rPr lang="en-US" sz="2000" dirty="0" smtClean="0"/>
              <a:t>This results in the two masks always having the same value, so could have just one mask.  This would result in lots of editorial changes, however, so at this stage I would recommend against it.</a:t>
            </a:r>
            <a:endParaRPr lang="en-US" sz="20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1695569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“I-6”</a:t>
            </a:r>
            <a:endParaRPr lang="en-US" dirty="0"/>
          </a:p>
        </p:txBody>
      </p:sp>
      <p:sp>
        <p:nvSpPr>
          <p:cNvPr id="3" name="Content Placeholder 2"/>
          <p:cNvSpPr>
            <a:spLocks noGrp="1"/>
          </p:cNvSpPr>
          <p:nvPr>
            <p:ph idx="1"/>
          </p:nvPr>
        </p:nvSpPr>
        <p:spPr/>
        <p:txBody>
          <a:bodyPr>
            <a:normAutofit fontScale="92500" lnSpcReduction="20000"/>
          </a:bodyPr>
          <a:lstStyle/>
          <a:p>
            <a:r>
              <a:rPr lang="en-US" sz="2600" dirty="0" smtClean="0"/>
              <a:t>Port Conversation Mask TLVs</a:t>
            </a:r>
          </a:p>
          <a:p>
            <a:pPr lvl="1"/>
            <a:r>
              <a:rPr lang="en-US" sz="2000" dirty="0" smtClean="0"/>
              <a:t>The </a:t>
            </a:r>
            <a:r>
              <a:rPr lang="en-US" sz="2000" dirty="0" err="1" smtClean="0"/>
              <a:t>Port_Oper_Conversation_Mask</a:t>
            </a:r>
            <a:r>
              <a:rPr lang="en-US" sz="2000" dirty="0" smtClean="0"/>
              <a:t> is sent in version 2 LACPDUs in the Port Conversation Mask TLVs.  This makes the LACPDU longer than the 128 byte fixed length for Slow Protocol PDUs.  </a:t>
            </a:r>
          </a:p>
          <a:p>
            <a:pPr lvl="1"/>
            <a:r>
              <a:rPr lang="en-US" sz="2000" dirty="0" smtClean="0"/>
              <a:t>We worked around this by only sending these TLVs when the Boolean “</a:t>
            </a:r>
            <a:r>
              <a:rPr lang="en-US" sz="2000" dirty="0" err="1" smtClean="0"/>
              <a:t>enable_long_pdu_xmit</a:t>
            </a:r>
            <a:r>
              <a:rPr lang="en-US" sz="2000" dirty="0" smtClean="0"/>
              <a:t>” is set, and setting this when the received LACPDUs indicate the partner is </a:t>
            </a:r>
            <a:r>
              <a:rPr lang="en-US" sz="2000" dirty="0"/>
              <a:t>running LACP </a:t>
            </a:r>
            <a:r>
              <a:rPr lang="en-US" sz="2000" dirty="0" smtClean="0"/>
              <a:t>version 2.</a:t>
            </a:r>
          </a:p>
          <a:p>
            <a:r>
              <a:rPr lang="en-US" sz="2600" dirty="0" smtClean="0"/>
              <a:t>The Problem:</a:t>
            </a:r>
          </a:p>
          <a:p>
            <a:pPr lvl="1"/>
            <a:r>
              <a:rPr lang="en-US" sz="2000" dirty="0" smtClean="0"/>
              <a:t>The received </a:t>
            </a:r>
            <a:r>
              <a:rPr lang="en-US" sz="2000" dirty="0" err="1" smtClean="0"/>
              <a:t>Port_Oper_Conversation_Mask</a:t>
            </a:r>
            <a:r>
              <a:rPr lang="en-US" sz="2000" dirty="0" smtClean="0"/>
              <a:t> is useful for debugging but is never used in LACP operation.  Therefore it seems useful to be able to enable or disable it through management.</a:t>
            </a:r>
          </a:p>
          <a:p>
            <a:r>
              <a:rPr lang="en-US" sz="2600" dirty="0" smtClean="0"/>
              <a:t>Proposed Solution:</a:t>
            </a:r>
          </a:p>
          <a:p>
            <a:pPr lvl="1"/>
            <a:r>
              <a:rPr lang="en-US" sz="2000" dirty="0" smtClean="0"/>
              <a:t>Make “</a:t>
            </a:r>
            <a:r>
              <a:rPr lang="en-US" sz="2000" dirty="0" err="1" smtClean="0"/>
              <a:t>enable_long_pdu_xmit</a:t>
            </a:r>
            <a:r>
              <a:rPr lang="en-US" sz="2000" dirty="0" smtClean="0"/>
              <a:t>” a managed object.  Only send long LACPDUs when this variable is set administratively and the partner is running LACP version 2.</a:t>
            </a:r>
            <a:endParaRPr lang="en-US" sz="20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21072239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“I-5”</a:t>
            </a:r>
            <a:endParaRPr lang="en-US" dirty="0"/>
          </a:p>
        </p:txBody>
      </p:sp>
      <p:sp>
        <p:nvSpPr>
          <p:cNvPr id="3" name="Content Placeholder 2"/>
          <p:cNvSpPr>
            <a:spLocks noGrp="1"/>
          </p:cNvSpPr>
          <p:nvPr>
            <p:ph idx="1"/>
          </p:nvPr>
        </p:nvSpPr>
        <p:spPr/>
        <p:txBody>
          <a:bodyPr>
            <a:normAutofit/>
          </a:bodyPr>
          <a:lstStyle/>
          <a:p>
            <a:r>
              <a:rPr lang="en-US" sz="2600" dirty="0" smtClean="0"/>
              <a:t>Wait-To-Recover (WTR) Timer</a:t>
            </a:r>
          </a:p>
          <a:p>
            <a:pPr lvl="1"/>
            <a:r>
              <a:rPr lang="en-US" sz="2000" dirty="0" smtClean="0"/>
              <a:t>Introduced in AX-Rev-d4.1 in response to comments from 802.1 participants, liaison questions from ITU, and a MEF requirements document requesting </a:t>
            </a:r>
            <a:r>
              <a:rPr lang="en-US" sz="2000" dirty="0" err="1" smtClean="0"/>
              <a:t>revertive</a:t>
            </a:r>
            <a:r>
              <a:rPr lang="en-US" sz="2000" dirty="0" smtClean="0"/>
              <a:t> and non-</a:t>
            </a:r>
            <a:r>
              <a:rPr lang="en-US" sz="2000" dirty="0" err="1" smtClean="0"/>
              <a:t>revertive</a:t>
            </a:r>
            <a:r>
              <a:rPr lang="en-US" sz="2000" dirty="0" smtClean="0"/>
              <a:t> behavior options when a link in a LAG goes down and comes back up.</a:t>
            </a:r>
          </a:p>
        </p:txBody>
      </p:sp>
    </p:spTree>
    <p:extLst>
      <p:ext uri="{BB962C8B-B14F-4D97-AF65-F5344CB8AC3E}">
        <p14:creationId xmlns:p14="http://schemas.microsoft.com/office/powerpoint/2010/main" val="4149196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802.1AX-Cor-1-d0.6 Status</a:t>
            </a:r>
            <a:endParaRPr lang="en-US" dirty="0"/>
          </a:p>
        </p:txBody>
      </p:sp>
      <p:sp>
        <p:nvSpPr>
          <p:cNvPr id="3" name="Content Placeholder 2"/>
          <p:cNvSpPr>
            <a:spLocks noGrp="1"/>
          </p:cNvSpPr>
          <p:nvPr>
            <p:ph idx="1"/>
          </p:nvPr>
        </p:nvSpPr>
        <p:spPr/>
        <p:txBody>
          <a:bodyPr/>
          <a:lstStyle/>
          <a:p>
            <a:r>
              <a:rPr lang="en-US" dirty="0" smtClean="0"/>
              <a:t>Reviewed 5 comments to d0.5 in San Diego</a:t>
            </a:r>
          </a:p>
          <a:p>
            <a:r>
              <a:rPr lang="en-US" dirty="0" smtClean="0"/>
              <a:t>Comments I-3, I-4, and I-6 implemented in d0.6 as agreed in San Diego</a:t>
            </a:r>
          </a:p>
          <a:p>
            <a:pPr lvl="1"/>
            <a:r>
              <a:rPr lang="en-US" dirty="0" smtClean="0"/>
              <a:t>See backup slides</a:t>
            </a:r>
          </a:p>
          <a:p>
            <a:r>
              <a:rPr lang="en-US" dirty="0" smtClean="0"/>
              <a:t>Implementing comments I-2 and I-5 required some modifications to what was discussed in San Diego</a:t>
            </a:r>
            <a:endParaRPr lang="en-US" dirty="0"/>
          </a:p>
        </p:txBody>
      </p:sp>
    </p:spTree>
    <p:extLst>
      <p:ext uri="{BB962C8B-B14F-4D97-AF65-F5344CB8AC3E}">
        <p14:creationId xmlns:p14="http://schemas.microsoft.com/office/powerpoint/2010/main" val="2153217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The Problem(s)</a:t>
            </a:r>
            <a:endParaRPr lang="en-US" dirty="0"/>
          </a:p>
        </p:txBody>
      </p:sp>
      <p:sp>
        <p:nvSpPr>
          <p:cNvPr id="3" name="Content Placeholder 2"/>
          <p:cNvSpPr>
            <a:spLocks noGrp="1"/>
          </p:cNvSpPr>
          <p:nvPr>
            <p:ph idx="1"/>
          </p:nvPr>
        </p:nvSpPr>
        <p:spPr/>
        <p:txBody>
          <a:bodyPr>
            <a:normAutofit/>
          </a:bodyPr>
          <a:lstStyle/>
          <a:p>
            <a:r>
              <a:rPr lang="en-US" sz="2400" dirty="0" smtClean="0"/>
              <a:t>The Problem(s):</a:t>
            </a:r>
          </a:p>
          <a:p>
            <a:pPr marL="914400" lvl="1" indent="-457200">
              <a:buFont typeface="+mj-lt"/>
              <a:buAutoNum type="arabicPeriod"/>
            </a:pPr>
            <a:r>
              <a:rPr lang="en-US" sz="1800" dirty="0"/>
              <a:t>All timers in 802.1AX have units of seconds use a timer tick of 1s +- 250ms.  The WTR Timer managed object is in units of minutes.</a:t>
            </a:r>
          </a:p>
          <a:p>
            <a:pPr marL="914400" lvl="1" indent="-457200">
              <a:buFont typeface="+mj-lt"/>
              <a:buAutoNum type="arabicPeriod"/>
            </a:pPr>
            <a:r>
              <a:rPr lang="en-US" sz="1800" dirty="0"/>
              <a:t>The managed object description says a value of 100 indicates non-</a:t>
            </a:r>
            <a:r>
              <a:rPr lang="en-US" sz="1800" dirty="0" err="1"/>
              <a:t>revertive</a:t>
            </a:r>
            <a:r>
              <a:rPr lang="en-US" sz="1800" dirty="0"/>
              <a:t> behavior, but nothing in the operational specification supports this.</a:t>
            </a:r>
          </a:p>
          <a:p>
            <a:pPr marL="914400" lvl="1" indent="-457200">
              <a:buFont typeface="+mj-lt"/>
              <a:buAutoNum type="arabicPeriod"/>
            </a:pPr>
            <a:r>
              <a:rPr lang="en-US" sz="1800" dirty="0"/>
              <a:t>The WTR Timer on an </a:t>
            </a:r>
            <a:r>
              <a:rPr lang="en-US" sz="1800" dirty="0" err="1"/>
              <a:t>AggPort</a:t>
            </a:r>
            <a:r>
              <a:rPr lang="en-US" sz="1800" dirty="0"/>
              <a:t> should be cleared (expire immediately) when all other </a:t>
            </a:r>
            <a:r>
              <a:rPr lang="en-US" sz="1800" dirty="0" err="1"/>
              <a:t>AggPorts</a:t>
            </a:r>
            <a:r>
              <a:rPr lang="en-US" sz="1800" dirty="0"/>
              <a:t> on the LAG are down, but this is not specified.  When the timer is set to non-</a:t>
            </a:r>
            <a:r>
              <a:rPr lang="en-US" sz="1800" dirty="0" err="1"/>
              <a:t>revertive</a:t>
            </a:r>
            <a:r>
              <a:rPr lang="en-US" sz="1800" dirty="0"/>
              <a:t> (100) this means the timer will never expire and the </a:t>
            </a:r>
            <a:r>
              <a:rPr lang="en-US" sz="1800" dirty="0" err="1"/>
              <a:t>AggPort</a:t>
            </a:r>
            <a:r>
              <a:rPr lang="en-US" sz="1800" dirty="0"/>
              <a:t> will be down permanently.</a:t>
            </a:r>
          </a:p>
          <a:p>
            <a:pPr marL="914400" lvl="1" indent="-457200">
              <a:buFont typeface="+mj-lt"/>
              <a:buAutoNum type="arabicPeriod" startAt="4"/>
            </a:pPr>
            <a:r>
              <a:rPr lang="en-US" sz="1900" dirty="0" smtClean="0"/>
              <a:t>While the WTR Timer is running, the actor will not include the link in frame distribution (and, if DWC is set, collection), but the partner may include the link in frame distribution and collection.  If DWC is set, there will be total frame loss for all conversations mapping to this.  In non-</a:t>
            </a:r>
            <a:r>
              <a:rPr lang="en-US" sz="1900" dirty="0" err="1" smtClean="0"/>
              <a:t>revertive</a:t>
            </a:r>
            <a:r>
              <a:rPr lang="en-US" sz="1900" dirty="0" smtClean="0"/>
              <a:t> mode this will go on indefinitely. </a:t>
            </a:r>
          </a:p>
        </p:txBody>
      </p:sp>
    </p:spTree>
    <p:extLst>
      <p:ext uri="{BB962C8B-B14F-4D97-AF65-F5344CB8AC3E}">
        <p14:creationId xmlns:p14="http://schemas.microsoft.com/office/powerpoint/2010/main" val="1530837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Solution(s)</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a:pPr>
            <a:r>
              <a:rPr lang="en-US" sz="1900" dirty="0"/>
              <a:t>In clause 7 and the MIB descriptions of </a:t>
            </a:r>
            <a:r>
              <a:rPr lang="en-US" sz="1900" dirty="0" err="1"/>
              <a:t>aAggPortWTRTime</a:t>
            </a:r>
            <a:r>
              <a:rPr lang="en-US" sz="1900" dirty="0"/>
              <a:t> change "value of 100" to "value greater than or equal to 32768", and modify the description to indicate the value is in units of seconds like all the other timers in the standard.</a:t>
            </a:r>
            <a:endParaRPr lang="en-US" sz="1900" dirty="0" smtClean="0"/>
          </a:p>
          <a:p>
            <a:pPr marL="971550" lvl="1" indent="-457200">
              <a:buFont typeface="+mj-lt"/>
              <a:buAutoNum type="arabicPeriod"/>
            </a:pPr>
            <a:r>
              <a:rPr lang="en-US" sz="1900" dirty="0"/>
              <a:t>Replace the first two sentences of the </a:t>
            </a:r>
            <a:r>
              <a:rPr lang="en-US" sz="1900" dirty="0" err="1"/>
              <a:t>WTR_timer</a:t>
            </a:r>
            <a:r>
              <a:rPr lang="en-US" sz="1900" dirty="0"/>
              <a:t> definition in 6.6.2.5 with "It provides for a delay between the time when </a:t>
            </a:r>
            <a:r>
              <a:rPr lang="en-US" sz="1900" dirty="0" err="1"/>
              <a:t>Actor_oper_Port_State.Distributing</a:t>
            </a:r>
            <a:r>
              <a:rPr lang="en-US" sz="1900" dirty="0"/>
              <a:t> changes from TRUE to FALSE and the time when that port can rejoin the LAG.  The timer is started using the value </a:t>
            </a:r>
            <a:r>
              <a:rPr lang="en-US" sz="1900" dirty="0" err="1"/>
              <a:t>aAggPortWTRTime</a:t>
            </a:r>
            <a:r>
              <a:rPr lang="en-US" sz="1900" dirty="0"/>
              <a:t> (7.3.2.1.29), and is decremented every timer "tick" when the timer value is greater than zero and less than 32768.  A value of zero provides </a:t>
            </a:r>
            <a:r>
              <a:rPr lang="en-US" sz="1900" dirty="0" err="1"/>
              <a:t>revertive</a:t>
            </a:r>
            <a:r>
              <a:rPr lang="en-US" sz="1900" dirty="0"/>
              <a:t> behavior (no-delay before the port can rejoin the LAG).  A value greater than 32768 provides non-</a:t>
            </a:r>
            <a:r>
              <a:rPr lang="en-US" sz="1900" dirty="0" err="1"/>
              <a:t>revertive</a:t>
            </a:r>
            <a:r>
              <a:rPr lang="en-US" sz="1900" dirty="0"/>
              <a:t> behavior (port cannot rejoin the LAG unless it is the only port available).  A value between zero and 32768 provides </a:t>
            </a:r>
            <a:r>
              <a:rPr lang="en-US" sz="1900" dirty="0" err="1"/>
              <a:t>revertive</a:t>
            </a:r>
            <a:r>
              <a:rPr lang="en-US" sz="1900" dirty="0"/>
              <a:t>-with-delay behavior."</a:t>
            </a:r>
          </a:p>
        </p:txBody>
      </p:sp>
    </p:spTree>
    <p:extLst>
      <p:ext uri="{BB962C8B-B14F-4D97-AF65-F5344CB8AC3E}">
        <p14:creationId xmlns:p14="http://schemas.microsoft.com/office/powerpoint/2010/main" val="14815226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 (cont.)</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startAt="3"/>
            </a:pPr>
            <a:r>
              <a:rPr lang="en-US" sz="1900" dirty="0"/>
              <a:t>Add to the Selection Logic that </a:t>
            </a:r>
            <a:r>
              <a:rPr lang="en-US" sz="1900" dirty="0" err="1"/>
              <a:t>WTR_timer</a:t>
            </a:r>
            <a:r>
              <a:rPr lang="en-US" sz="1900" dirty="0"/>
              <a:t> is set to zero when </a:t>
            </a:r>
            <a:r>
              <a:rPr lang="en-US" sz="1900" dirty="0" err="1"/>
              <a:t>Ready_N</a:t>
            </a:r>
            <a:r>
              <a:rPr lang="en-US" sz="1900" dirty="0"/>
              <a:t> is asserted and this port is the only port selected for the aggregator. </a:t>
            </a:r>
            <a:endParaRPr lang="en-US" sz="1900" dirty="0" smtClean="0"/>
          </a:p>
          <a:p>
            <a:pPr marL="971550" lvl="1" indent="-457200">
              <a:buFont typeface="+mj-lt"/>
              <a:buAutoNum type="arabicPeriod" startAt="3"/>
            </a:pPr>
            <a:r>
              <a:rPr lang="en-US" sz="1900" dirty="0"/>
              <a:t>Remove all mentions of </a:t>
            </a:r>
            <a:r>
              <a:rPr lang="en-US" sz="1900" dirty="0" err="1"/>
              <a:t>WTR_timer</a:t>
            </a:r>
            <a:r>
              <a:rPr lang="en-US" sz="1900" dirty="0"/>
              <a:t> from the description of </a:t>
            </a:r>
            <a:r>
              <a:rPr lang="en-US" sz="1900" dirty="0" err="1"/>
              <a:t>ChangeActorOperDist</a:t>
            </a:r>
            <a:r>
              <a:rPr lang="en-US" sz="1900" dirty="0"/>
              <a:t> (6.6.2.2) and </a:t>
            </a:r>
            <a:r>
              <a:rPr lang="en-US" sz="1900" dirty="0" err="1"/>
              <a:t>updateConversationMask</a:t>
            </a:r>
            <a:r>
              <a:rPr lang="en-US" sz="1900" dirty="0"/>
              <a:t> (6.6.2.4). </a:t>
            </a:r>
            <a:r>
              <a:rPr lang="en-US" sz="1900" dirty="0" smtClean="0"/>
              <a:t>Can </a:t>
            </a:r>
            <a:r>
              <a:rPr lang="en-US" sz="1900" dirty="0"/>
              <a:t>only prevent the partner from including the link in frame distribution and collection by inhibiting the setting of </a:t>
            </a:r>
            <a:r>
              <a:rPr lang="en-US" sz="1900" dirty="0" err="1"/>
              <a:t>Actor.Sync</a:t>
            </a:r>
            <a:r>
              <a:rPr lang="en-US" sz="1900" dirty="0"/>
              <a:t> while the WTR Timer is </a:t>
            </a:r>
            <a:r>
              <a:rPr lang="en-US" sz="1900" dirty="0" smtClean="0"/>
              <a:t>running.  Therefore change the Mux machines as shown in the following slide.  (The “independent control” Mux machine is shown.  Analogous changes required in the “coupled control” Mux machine.)</a:t>
            </a:r>
            <a:endParaRPr lang="en-US" sz="19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12212592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136" y="245478"/>
            <a:ext cx="9119864" cy="6488536"/>
          </a:xfrm>
          <a:prstGeom prst="rect">
            <a:avLst/>
          </a:prstGeom>
        </p:spPr>
      </p:pic>
      <p:sp>
        <p:nvSpPr>
          <p:cNvPr id="6" name="TextBox 5"/>
          <p:cNvSpPr txBox="1"/>
          <p:nvPr/>
        </p:nvSpPr>
        <p:spPr>
          <a:xfrm>
            <a:off x="6324600" y="19812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7" name="TextBox 6"/>
          <p:cNvSpPr txBox="1"/>
          <p:nvPr/>
        </p:nvSpPr>
        <p:spPr>
          <a:xfrm>
            <a:off x="6553200" y="3978208"/>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8" name="TextBox 7"/>
          <p:cNvSpPr txBox="1"/>
          <p:nvPr/>
        </p:nvSpPr>
        <p:spPr>
          <a:xfrm>
            <a:off x="4419600" y="60960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0" name="TextBox 9"/>
          <p:cNvSpPr txBox="1"/>
          <p:nvPr/>
        </p:nvSpPr>
        <p:spPr>
          <a:xfrm>
            <a:off x="6419176" y="6581001"/>
            <a:ext cx="1465466" cy="276999"/>
          </a:xfrm>
          <a:prstGeom prst="rect">
            <a:avLst/>
          </a:prstGeom>
          <a:noFill/>
        </p:spPr>
        <p:txBody>
          <a:bodyPr wrap="none" rtlCol="0">
            <a:spAutoFit/>
          </a:bodyPr>
          <a:lstStyle/>
          <a:p>
            <a:r>
              <a:rPr lang="en-US" sz="1200" dirty="0" smtClean="0">
                <a:solidFill>
                  <a:srgbClr val="FF0000"/>
                </a:solidFill>
              </a:rPr>
              <a:t>||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1" name="TextBox 10"/>
          <p:cNvSpPr txBox="1"/>
          <p:nvPr/>
        </p:nvSpPr>
        <p:spPr>
          <a:xfrm>
            <a:off x="4419600" y="1676400"/>
            <a:ext cx="1645515" cy="461665"/>
          </a:xfrm>
          <a:prstGeom prst="rect">
            <a:avLst/>
          </a:prstGeom>
          <a:noFill/>
        </p:spPr>
        <p:txBody>
          <a:bodyPr wrap="none" rtlCol="0">
            <a:spAutoFit/>
          </a:bodyPr>
          <a:lstStyle/>
          <a:p>
            <a:r>
              <a:rPr lang="en-US" sz="1200" dirty="0" smtClean="0">
                <a:solidFill>
                  <a:srgbClr val="FF0000"/>
                </a:solidFill>
              </a:rPr>
              <a:t>(Selected == SELECTED)</a:t>
            </a:r>
          </a:p>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cxnSp>
        <p:nvCxnSpPr>
          <p:cNvPr id="13" name="Straight Arrow Connector 12"/>
          <p:cNvCxnSpPr/>
          <p:nvPr/>
        </p:nvCxnSpPr>
        <p:spPr>
          <a:xfrm flipV="1">
            <a:off x="6019800" y="1676400"/>
            <a:ext cx="0" cy="581799"/>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ounded Rectangular Callout 13"/>
          <p:cNvSpPr/>
          <p:nvPr/>
        </p:nvSpPr>
        <p:spPr>
          <a:xfrm>
            <a:off x="3962400" y="4419600"/>
            <a:ext cx="1676400" cy="765048"/>
          </a:xfrm>
          <a:prstGeom prst="wedgeRoundRectCallout">
            <a:avLst>
              <a:gd name="adj1" fmla="val 74622"/>
              <a:gd name="adj2" fmla="val 81834"/>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FF0000"/>
                </a:solidFill>
              </a:rPr>
              <a:t>Start </a:t>
            </a:r>
            <a:r>
              <a:rPr lang="en-US" sz="1200" dirty="0" err="1" smtClean="0">
                <a:solidFill>
                  <a:srgbClr val="FF0000"/>
                </a:solidFill>
              </a:rPr>
              <a:t>WTR_Timer</a:t>
            </a:r>
            <a:r>
              <a:rPr lang="en-US" sz="1200" dirty="0" smtClean="0">
                <a:solidFill>
                  <a:srgbClr val="FF0000"/>
                </a:solidFill>
              </a:rPr>
              <a:t> in </a:t>
            </a:r>
            <a:r>
              <a:rPr lang="en-US" sz="1200" dirty="0" err="1" smtClean="0">
                <a:solidFill>
                  <a:srgbClr val="FF0000"/>
                </a:solidFill>
              </a:rPr>
              <a:t>Disable_Distributing</a:t>
            </a:r>
            <a:r>
              <a:rPr lang="en-US" sz="1200" dirty="0" smtClean="0">
                <a:solidFill>
                  <a:srgbClr val="FF0000"/>
                </a:solidFill>
              </a:rPr>
              <a:t>() if Distributing == TRUE</a:t>
            </a:r>
            <a:endParaRPr lang="en-US" sz="1200" dirty="0">
              <a:solidFill>
                <a:srgbClr val="FF0000"/>
              </a:solidFill>
            </a:endParaRPr>
          </a:p>
        </p:txBody>
      </p:sp>
      <p:sp>
        <p:nvSpPr>
          <p:cNvPr id="15" name="TextBox 14"/>
          <p:cNvSpPr txBox="1"/>
          <p:nvPr/>
        </p:nvSpPr>
        <p:spPr>
          <a:xfrm>
            <a:off x="6031321" y="1345188"/>
            <a:ext cx="1428404" cy="276999"/>
          </a:xfrm>
          <a:prstGeom prst="rect">
            <a:avLst/>
          </a:prstGeom>
          <a:noFill/>
        </p:spPr>
        <p:txBody>
          <a:bodyPr wrap="none" rtlCol="0">
            <a:spAutoFit/>
          </a:bodyPr>
          <a:lstStyle/>
          <a:p>
            <a:r>
              <a:rPr lang="en-US" sz="1200" dirty="0" err="1" smtClean="0">
                <a:solidFill>
                  <a:srgbClr val="FF0000"/>
                </a:solidFill>
              </a:rPr>
              <a:t>Actor.Sync</a:t>
            </a:r>
            <a:r>
              <a:rPr lang="en-US" sz="1200" dirty="0" smtClean="0">
                <a:solidFill>
                  <a:srgbClr val="FF0000"/>
                </a:solidFill>
              </a:rPr>
              <a:t> = FALSE;</a:t>
            </a:r>
            <a:endParaRPr lang="en-US" sz="1200" dirty="0">
              <a:solidFill>
                <a:srgbClr val="FF0000"/>
              </a:solidFill>
            </a:endParaRPr>
          </a:p>
        </p:txBody>
      </p:sp>
    </p:spTree>
    <p:extLst>
      <p:ext uri="{BB962C8B-B14F-4D97-AF65-F5344CB8AC3E}">
        <p14:creationId xmlns:p14="http://schemas.microsoft.com/office/powerpoint/2010/main" val="4216264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I-2:  Communicating Distribution Algorithm Parameters  </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Current Distribution Algorithm Parameters are per-Aggregator, not per-</a:t>
            </a:r>
            <a:r>
              <a:rPr lang="en-US" sz="2800" dirty="0" err="1" smtClean="0"/>
              <a:t>AggPort</a:t>
            </a:r>
            <a:endParaRPr lang="en-US" sz="2800" dirty="0" smtClean="0"/>
          </a:p>
          <a:p>
            <a:pPr lvl="1"/>
            <a:r>
              <a:rPr lang="en-US" sz="2400" dirty="0" err="1" smtClean="0"/>
              <a:t>AggPorts</a:t>
            </a:r>
            <a:r>
              <a:rPr lang="en-US" sz="2400" dirty="0" smtClean="0"/>
              <a:t> cannot send Actor values or capture Partner values in LACPDUs when not attached to an Aggregator.</a:t>
            </a:r>
          </a:p>
          <a:p>
            <a:pPr lvl="2"/>
            <a:r>
              <a:rPr lang="en-US" sz="2000" dirty="0" smtClean="0"/>
              <a:t>No mention of this in 802.1AX-2014.</a:t>
            </a:r>
          </a:p>
          <a:p>
            <a:pPr lvl="1"/>
            <a:r>
              <a:rPr lang="en-US" sz="2400" dirty="0" smtClean="0"/>
              <a:t>Partner values need to be set to </a:t>
            </a:r>
            <a:r>
              <a:rPr lang="en-US" sz="2400" dirty="0" err="1" smtClean="0"/>
              <a:t>Partner_Admin</a:t>
            </a:r>
            <a:r>
              <a:rPr lang="en-US" sz="2400" dirty="0" smtClean="0"/>
              <a:t> values when </a:t>
            </a:r>
            <a:r>
              <a:rPr lang="en-US" sz="2400" dirty="0" err="1" smtClean="0"/>
              <a:t>AggPort</a:t>
            </a:r>
            <a:r>
              <a:rPr lang="en-US" sz="2400" dirty="0" smtClean="0"/>
              <a:t> is “defaulted” and with a version 1 partner.</a:t>
            </a:r>
          </a:p>
          <a:p>
            <a:pPr lvl="2"/>
            <a:r>
              <a:rPr lang="en-US" sz="2000" dirty="0" smtClean="0"/>
              <a:t>Not done in 802.1AX-2014.</a:t>
            </a:r>
          </a:p>
          <a:p>
            <a:r>
              <a:rPr lang="en-US" sz="2800" dirty="0" smtClean="0"/>
              <a:t>Resolution proposed in San Diego added per-</a:t>
            </a:r>
            <a:r>
              <a:rPr lang="en-US" sz="2800" dirty="0" err="1" smtClean="0"/>
              <a:t>AggPort</a:t>
            </a:r>
            <a:r>
              <a:rPr lang="en-US" sz="2800" dirty="0" smtClean="0"/>
              <a:t> “admin” and “</a:t>
            </a:r>
            <a:r>
              <a:rPr lang="en-US" sz="2800" dirty="0" err="1" smtClean="0"/>
              <a:t>oper</a:t>
            </a:r>
            <a:r>
              <a:rPr lang="en-US" sz="2800" dirty="0" smtClean="0"/>
              <a:t>” parameters for LACPDUs</a:t>
            </a:r>
          </a:p>
          <a:p>
            <a:pPr lvl="1"/>
            <a:r>
              <a:rPr lang="en-US" sz="2400" dirty="0" smtClean="0"/>
              <a:t>Aggregator values derived from the </a:t>
            </a:r>
            <a:r>
              <a:rPr lang="en-US" sz="2400" dirty="0" err="1" smtClean="0"/>
              <a:t>AggPort</a:t>
            </a:r>
            <a:r>
              <a:rPr lang="en-US" sz="2400" dirty="0" smtClean="0"/>
              <a:t> values when the LAG is formed, roughly using the “Key” variables as model.</a:t>
            </a:r>
            <a:endParaRPr lang="en-US" sz="2400" dirty="0"/>
          </a:p>
        </p:txBody>
      </p:sp>
    </p:spTree>
    <p:extLst>
      <p:ext uri="{BB962C8B-B14F-4D97-AF65-F5344CB8AC3E}">
        <p14:creationId xmlns:p14="http://schemas.microsoft.com/office/powerpoint/2010/main" val="1248773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I-2:  Distribution Algorithm Parameters </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Issues with resolution proposed in San Diego:</a:t>
            </a:r>
          </a:p>
          <a:p>
            <a:pPr lvl="1"/>
            <a:r>
              <a:rPr lang="en-US" sz="2400" dirty="0" smtClean="0"/>
              <a:t>If really use “Key” variables as a model (i.e. the distribution algorithm parameters become part of criteria for selecting an Aggregator):</a:t>
            </a:r>
          </a:p>
          <a:p>
            <a:pPr lvl="2"/>
            <a:r>
              <a:rPr lang="en-US" sz="2000" dirty="0" smtClean="0"/>
              <a:t>Then to make protocol work properly need to echo Partner values back in transmitted LACPDUs.</a:t>
            </a:r>
          </a:p>
          <a:p>
            <a:pPr lvl="3"/>
            <a:r>
              <a:rPr lang="en-US" sz="1600" dirty="0" smtClean="0"/>
              <a:t>Major change to LACPDUs.</a:t>
            </a:r>
          </a:p>
          <a:p>
            <a:pPr lvl="3"/>
            <a:r>
              <a:rPr lang="en-US" sz="1600" dirty="0" smtClean="0"/>
              <a:t>Significantly different than original concept of for the  distribution algorithms.</a:t>
            </a:r>
          </a:p>
          <a:p>
            <a:pPr lvl="1"/>
            <a:r>
              <a:rPr lang="en-US" sz="2400" dirty="0" smtClean="0"/>
              <a:t>If don’t use distribution algorithm parameters as Aggregator selection criteria:</a:t>
            </a:r>
          </a:p>
          <a:p>
            <a:pPr lvl="2"/>
            <a:r>
              <a:rPr lang="en-US" sz="2000" dirty="0" smtClean="0"/>
              <a:t>Then to make protocol work properly need to have configuration restriction that all Ports with the same key have the same admin distribution algorithm values.</a:t>
            </a:r>
          </a:p>
          <a:p>
            <a:pPr lvl="3"/>
            <a:r>
              <a:rPr lang="en-US" sz="1600" dirty="0" smtClean="0"/>
              <a:t>Difficult to enforce.</a:t>
            </a:r>
          </a:p>
          <a:p>
            <a:pPr lvl="3"/>
            <a:r>
              <a:rPr lang="en-US" sz="1600" dirty="0" smtClean="0"/>
              <a:t>Really painful to detect configuration transients and errors.</a:t>
            </a:r>
            <a:endParaRPr lang="en-US" sz="1600" dirty="0"/>
          </a:p>
        </p:txBody>
      </p:sp>
    </p:spTree>
    <p:extLst>
      <p:ext uri="{BB962C8B-B14F-4D97-AF65-F5344CB8AC3E}">
        <p14:creationId xmlns:p14="http://schemas.microsoft.com/office/powerpoint/2010/main" val="159989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I-2:  New proposed resolution</a:t>
            </a:r>
            <a:endParaRPr lang="en-US" dirty="0"/>
          </a:p>
        </p:txBody>
      </p:sp>
      <p:sp>
        <p:nvSpPr>
          <p:cNvPr id="3" name="Content Placeholder 2"/>
          <p:cNvSpPr>
            <a:spLocks noGrp="1"/>
          </p:cNvSpPr>
          <p:nvPr>
            <p:ph idx="1"/>
          </p:nvPr>
        </p:nvSpPr>
        <p:spPr/>
        <p:txBody>
          <a:bodyPr>
            <a:normAutofit fontScale="85000" lnSpcReduction="10000"/>
          </a:bodyPr>
          <a:lstStyle/>
          <a:p>
            <a:r>
              <a:rPr lang="en-US" sz="2400" dirty="0" smtClean="0"/>
              <a:t>Keep the current set of per-Aggregator values</a:t>
            </a:r>
          </a:p>
          <a:p>
            <a:pPr lvl="1"/>
            <a:r>
              <a:rPr lang="en-US" sz="2000" dirty="0" smtClean="0"/>
              <a:t>Avoids problem of getting ports with different values selecting the same Aggregator.</a:t>
            </a:r>
          </a:p>
          <a:p>
            <a:r>
              <a:rPr lang="en-US" sz="2400" dirty="0" smtClean="0"/>
              <a:t>Only capture Partner values from received LACPDUs when the Partner Port is attached to an Aggregator (</a:t>
            </a:r>
            <a:r>
              <a:rPr lang="en-US" sz="2400" dirty="0" err="1" smtClean="0"/>
              <a:t>Partner.Sync</a:t>
            </a:r>
            <a:r>
              <a:rPr lang="en-US" sz="2400" dirty="0" smtClean="0"/>
              <a:t> TRUE).</a:t>
            </a:r>
          </a:p>
          <a:p>
            <a:pPr lvl="1"/>
            <a:r>
              <a:rPr lang="en-US" sz="2000" dirty="0" smtClean="0"/>
              <a:t>Means Actor only needs to transmit meaningful values when Actor is attached to an Aggregator (which is only time it can transmit meaningful values).</a:t>
            </a:r>
          </a:p>
          <a:p>
            <a:pPr lvl="1"/>
            <a:r>
              <a:rPr lang="en-US" sz="2000" dirty="0" smtClean="0"/>
              <a:t>Need to add per-</a:t>
            </a:r>
            <a:r>
              <a:rPr lang="en-US" sz="2000" dirty="0" err="1" smtClean="0"/>
              <a:t>AggPort</a:t>
            </a:r>
            <a:r>
              <a:rPr lang="en-US" sz="2000" dirty="0" smtClean="0"/>
              <a:t> </a:t>
            </a:r>
            <a:r>
              <a:rPr lang="en-US" sz="2000" dirty="0" err="1" smtClean="0"/>
              <a:t>Partner_Oper</a:t>
            </a:r>
            <a:r>
              <a:rPr lang="en-US" sz="2000" dirty="0" smtClean="0"/>
              <a:t> variables to capture Partner values when Partner is attached to an Aggregator, but Actor isn’t.</a:t>
            </a:r>
          </a:p>
          <a:p>
            <a:pPr lvl="1"/>
            <a:r>
              <a:rPr lang="en-US" sz="2000" dirty="0" smtClean="0"/>
              <a:t>Need to copy the per-</a:t>
            </a:r>
            <a:r>
              <a:rPr lang="en-US" sz="2000" dirty="0" err="1" smtClean="0"/>
              <a:t>AggPort</a:t>
            </a:r>
            <a:r>
              <a:rPr lang="en-US" sz="2000" dirty="0" smtClean="0"/>
              <a:t> </a:t>
            </a:r>
            <a:r>
              <a:rPr lang="en-US" sz="2000" dirty="0" err="1" smtClean="0"/>
              <a:t>Partner_Oper</a:t>
            </a:r>
            <a:r>
              <a:rPr lang="en-US" sz="2000" dirty="0" smtClean="0"/>
              <a:t> values to Aggregator when Actor attaches. </a:t>
            </a:r>
          </a:p>
          <a:p>
            <a:pPr lvl="1"/>
            <a:r>
              <a:rPr lang="en-US" sz="2000" dirty="0" smtClean="0"/>
              <a:t>Also need to copy the per-</a:t>
            </a:r>
            <a:r>
              <a:rPr lang="en-US" sz="2000" dirty="0" err="1" smtClean="0"/>
              <a:t>AggPort</a:t>
            </a:r>
            <a:r>
              <a:rPr lang="en-US" sz="2000" dirty="0" smtClean="0"/>
              <a:t> </a:t>
            </a:r>
            <a:r>
              <a:rPr lang="en-US" sz="2000" dirty="0" err="1" smtClean="0"/>
              <a:t>Partner_Oper</a:t>
            </a:r>
            <a:r>
              <a:rPr lang="en-US" sz="2000" dirty="0" smtClean="0"/>
              <a:t> values to Aggregator if they change while the Actor is attached.</a:t>
            </a:r>
          </a:p>
          <a:p>
            <a:r>
              <a:rPr lang="en-US" sz="2400" dirty="0" smtClean="0"/>
              <a:t>If </a:t>
            </a:r>
            <a:r>
              <a:rPr lang="en-US" sz="2400" dirty="0" err="1" smtClean="0"/>
              <a:t>AggPort</a:t>
            </a:r>
            <a:r>
              <a:rPr lang="en-US" sz="2400" dirty="0" smtClean="0"/>
              <a:t> is Defaulted or partner is version 1, </a:t>
            </a:r>
            <a:r>
              <a:rPr lang="en-US" sz="2400" dirty="0" err="1" smtClean="0"/>
              <a:t>Partner_Admin</a:t>
            </a:r>
            <a:r>
              <a:rPr lang="en-US" sz="2400" dirty="0" smtClean="0"/>
              <a:t> values are copied to Aggregator when the Actor attaches.</a:t>
            </a:r>
          </a:p>
          <a:p>
            <a:pPr lvl="1"/>
            <a:r>
              <a:rPr lang="en-US" sz="2000" dirty="0" smtClean="0"/>
              <a:t>Requires new function in COLLECTING state of MUX machines.</a:t>
            </a:r>
            <a:endParaRPr lang="en-US" sz="2000" dirty="0"/>
          </a:p>
        </p:txBody>
      </p:sp>
    </p:spTree>
    <p:extLst>
      <p:ext uri="{BB962C8B-B14F-4D97-AF65-F5344CB8AC3E}">
        <p14:creationId xmlns:p14="http://schemas.microsoft.com/office/powerpoint/2010/main" val="407524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Wait-To-Restore Timer</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Original comment identified 4 issues</a:t>
            </a:r>
          </a:p>
          <a:p>
            <a:r>
              <a:rPr lang="en-US" sz="2400" dirty="0" smtClean="0"/>
              <a:t>First 3 issues were resolved in d0.6 as agreed in San Diego</a:t>
            </a:r>
          </a:p>
          <a:p>
            <a:r>
              <a:rPr lang="en-US" sz="2400" dirty="0" smtClean="0"/>
              <a:t>Issue #4 (changes to MUX state machines):</a:t>
            </a:r>
          </a:p>
          <a:p>
            <a:pPr lvl="1"/>
            <a:r>
              <a:rPr lang="en-US" sz="2000" dirty="0" smtClean="0"/>
              <a:t>The original issue is that when the Actor was running the WTR Timer, the Actor would not use the link for frame distribution and collection, but the Partner would, resulting in total frame loss for all conversations mapped to that link.</a:t>
            </a:r>
          </a:p>
          <a:p>
            <a:pPr lvl="1"/>
            <a:r>
              <a:rPr lang="en-US" sz="2000" dirty="0" smtClean="0"/>
              <a:t>The only backward-compatible (with version 1) way to prevent the Partner from using the link is for the Actor to inhibit setting “sync” while the WTR Timer is running.</a:t>
            </a:r>
          </a:p>
          <a:p>
            <a:pPr lvl="1"/>
            <a:r>
              <a:rPr lang="en-US" sz="2000" dirty="0" smtClean="0"/>
              <a:t>The proposed MUX state machine changes resolved the issue when a version 2 system was connected to a version 1 system,  but when two version 2 systems were connected the link would oscillate up and down if the latency of a round-trip LACPDU exchange was longer than the WTR Timeout period.</a:t>
            </a:r>
          </a:p>
        </p:txBody>
      </p:sp>
    </p:spTree>
    <p:extLst>
      <p:ext uri="{BB962C8B-B14F-4D97-AF65-F5344CB8AC3E}">
        <p14:creationId xmlns:p14="http://schemas.microsoft.com/office/powerpoint/2010/main" val="76319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WTR Timer (cont.)</a:t>
            </a:r>
            <a:endParaRPr lang="en-US" dirty="0"/>
          </a:p>
        </p:txBody>
      </p:sp>
      <p:sp>
        <p:nvSpPr>
          <p:cNvPr id="3" name="Content Placeholder 2"/>
          <p:cNvSpPr>
            <a:spLocks noGrp="1"/>
          </p:cNvSpPr>
          <p:nvPr>
            <p:ph idx="1"/>
          </p:nvPr>
        </p:nvSpPr>
        <p:spPr/>
        <p:txBody>
          <a:bodyPr/>
          <a:lstStyle/>
          <a:p>
            <a:r>
              <a:rPr lang="en-US" dirty="0" smtClean="0"/>
              <a:t>(New) proposed resolution:</a:t>
            </a:r>
          </a:p>
          <a:p>
            <a:pPr lvl="1"/>
            <a:r>
              <a:rPr lang="en-US" sz="2400" dirty="0" smtClean="0"/>
              <a:t>MUX machine runs WTR Timer while in “WAITING” state.</a:t>
            </a:r>
          </a:p>
          <a:p>
            <a:pPr lvl="1"/>
            <a:r>
              <a:rPr lang="en-US" sz="2400" dirty="0" smtClean="0"/>
              <a:t>Create a “</a:t>
            </a:r>
            <a:r>
              <a:rPr lang="en-US" sz="2400" dirty="0" err="1" smtClean="0"/>
              <a:t>Actor_Waiting</a:t>
            </a:r>
            <a:r>
              <a:rPr lang="en-US" sz="2400" dirty="0" smtClean="0"/>
              <a:t>” variable that is TRUE while in “WAITING” state and is transmitted in LACPDUv2 TLV.</a:t>
            </a:r>
          </a:p>
          <a:p>
            <a:pPr lvl="2"/>
            <a:r>
              <a:rPr lang="en-US" sz="2000" dirty="0" smtClean="0"/>
              <a:t>This tells a version 2 partner not to start collecting/distributing without having to set “</a:t>
            </a:r>
            <a:r>
              <a:rPr lang="en-US" sz="2000" dirty="0" err="1" smtClean="0"/>
              <a:t>Actor.Sync</a:t>
            </a:r>
            <a:r>
              <a:rPr lang="en-US" sz="2000" dirty="0" smtClean="0"/>
              <a:t>” to false.</a:t>
            </a:r>
          </a:p>
          <a:p>
            <a:pPr lvl="1"/>
            <a:r>
              <a:rPr lang="en-US" sz="2400" dirty="0" smtClean="0"/>
              <a:t>While WTR timer is running, only set “</a:t>
            </a:r>
            <a:r>
              <a:rPr lang="en-US" sz="2400" dirty="0" err="1" smtClean="0"/>
              <a:t>Actor.Sync</a:t>
            </a:r>
            <a:r>
              <a:rPr lang="en-US" sz="2400" dirty="0" smtClean="0"/>
              <a:t>” to false if partner is version 1.</a:t>
            </a:r>
          </a:p>
          <a:p>
            <a:pPr lvl="2"/>
            <a:r>
              <a:rPr lang="en-US" sz="2000" dirty="0" smtClean="0"/>
              <a:t>This provides backwards compatibility with a version 1 partner while avoiding the potential link oscillation with a version 2 partner.</a:t>
            </a:r>
            <a:endParaRPr lang="en-US" sz="2000" dirty="0"/>
          </a:p>
        </p:txBody>
      </p:sp>
    </p:spTree>
    <p:extLst>
      <p:ext uri="{BB962C8B-B14F-4D97-AF65-F5344CB8AC3E}">
        <p14:creationId xmlns:p14="http://schemas.microsoft.com/office/powerpoint/2010/main" val="3667947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87441" y="152400"/>
            <a:ext cx="7169120" cy="6553200"/>
          </a:xfrm>
          <a:prstGeom prst="rect">
            <a:avLst/>
          </a:prstGeom>
        </p:spPr>
      </p:pic>
    </p:spTree>
    <p:extLst>
      <p:ext uri="{BB962C8B-B14F-4D97-AF65-F5344CB8AC3E}">
        <p14:creationId xmlns:p14="http://schemas.microsoft.com/office/powerpoint/2010/main" val="3217275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Backup Slides</a:t>
            </a:r>
            <a:endParaRPr lang="en-US" dirty="0"/>
          </a:p>
        </p:txBody>
      </p:sp>
      <p:sp>
        <p:nvSpPr>
          <p:cNvPr id="5" name="Subtitle 4"/>
          <p:cNvSpPr>
            <a:spLocks noGrp="1"/>
          </p:cNvSpPr>
          <p:nvPr>
            <p:ph type="subTitle" idx="1"/>
          </p:nvPr>
        </p:nvSpPr>
        <p:spPr/>
        <p:txBody>
          <a:bodyPr/>
          <a:lstStyle/>
          <a:p>
            <a:r>
              <a:rPr lang="en-US" dirty="0" smtClean="0"/>
              <a:t>Slides from San Diego (July 2016)</a:t>
            </a:r>
            <a:endParaRPr lang="en-US" dirty="0"/>
          </a:p>
        </p:txBody>
      </p:sp>
    </p:spTree>
    <p:extLst>
      <p:ext uri="{BB962C8B-B14F-4D97-AF65-F5344CB8AC3E}">
        <p14:creationId xmlns:p14="http://schemas.microsoft.com/office/powerpoint/2010/main" val="3632447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42400</TotalTime>
  <Words>2343</Words>
  <Application>Microsoft Office PowerPoint</Application>
  <PresentationFormat>On-screen Show (4:3)</PresentationFormat>
  <Paragraphs>183</Paragraphs>
  <Slides>23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802-1AX-2014-Cor-1-d0-5  Sponsor Ballot Comments  Version  2   </vt:lpstr>
      <vt:lpstr>802.1AX-Cor-1-d0.6 Status</vt:lpstr>
      <vt:lpstr>I-2:  Communicating Distribution Algorithm Parameters  </vt:lpstr>
      <vt:lpstr>I-2:  Distribution Algorithm Parameters </vt:lpstr>
      <vt:lpstr>I-2:  New proposed resolution</vt:lpstr>
      <vt:lpstr>I-5:  Wait-To-Restore Timer</vt:lpstr>
      <vt:lpstr>I-5:  WTR Timer (cont.)</vt:lpstr>
      <vt:lpstr>PowerPoint Presentation</vt:lpstr>
      <vt:lpstr>Backup Slides</vt:lpstr>
      <vt:lpstr>Comment “I-2”</vt:lpstr>
      <vt:lpstr>Distribution Algorithms</vt:lpstr>
      <vt:lpstr>Distribution Algorithm Variables</vt:lpstr>
      <vt:lpstr>I-2:  The problem</vt:lpstr>
      <vt:lpstr>I-2:  Proposed Solution</vt:lpstr>
      <vt:lpstr>Comment “I-4”</vt:lpstr>
      <vt:lpstr>Comment “I-3”</vt:lpstr>
      <vt:lpstr>I-3:  Problem and Solution</vt:lpstr>
      <vt:lpstr>Comment “I-6”</vt:lpstr>
      <vt:lpstr>Comment “I-5”</vt:lpstr>
      <vt:lpstr>I-5:  The Problem(s)</vt:lpstr>
      <vt:lpstr>I-5: Proposed Solution(s)</vt:lpstr>
      <vt:lpstr>I-5: Proposed Solution (cont.)</vt:lpstr>
      <vt:lpstr>PowerPoint Presentation</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170</cp:revision>
  <dcterms:created xsi:type="dcterms:W3CDTF">2013-11-13T15:32:23Z</dcterms:created>
  <dcterms:modified xsi:type="dcterms:W3CDTF">2016-09-15T05:51:31Z</dcterms:modified>
</cp:coreProperties>
</file>