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86" r:id="rId2"/>
    <p:sldId id="288" r:id="rId3"/>
    <p:sldId id="289" r:id="rId4"/>
    <p:sldId id="290" r:id="rId5"/>
    <p:sldId id="291" r:id="rId6"/>
    <p:sldId id="292" r:id="rId7"/>
    <p:sldId id="293" r:id="rId8"/>
    <p:sldId id="294" r:id="rId9"/>
    <p:sldId id="295" r:id="rId10"/>
    <p:sldId id="296" r:id="rId11"/>
    <p:sldId id="297" r:id="rId12"/>
    <p:sldId id="298" r:id="rId13"/>
    <p:sldId id="300" r:id="rId14"/>
    <p:sldId id="301" r:id="rId15"/>
    <p:sldId id="29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en Haddock" initials="S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27" autoAdjust="0"/>
  </p:normalViewPr>
  <p:slideViewPr>
    <p:cSldViewPr>
      <p:cViewPr varScale="1">
        <p:scale>
          <a:sx n="71" d="100"/>
          <a:sy n="71" d="100"/>
        </p:scale>
        <p:origin x="72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AA43C-EBF5-4A06-BE38-33FB2E4DC268}" type="datetimeFigureOut">
              <a:rPr lang="en-US" smtClean="0"/>
              <a:pPr/>
              <a:t>7/26/2016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A0064-0B89-48BD-AB5E-2F975ABA4FB0}" type="slidenum">
              <a:rPr lang="en-US" smtClean="0"/>
              <a:pPr/>
              <a:t>‹#›</a:t>
            </a:fld>
            <a:endParaRPr lang="en-US"/>
          </a:p>
        </p:txBody>
      </p:sp>
    </p:spTree>
    <p:extLst>
      <p:ext uri="{BB962C8B-B14F-4D97-AF65-F5344CB8AC3E}">
        <p14:creationId xmlns:p14="http://schemas.microsoft.com/office/powerpoint/2010/main" val="354076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C7FBE-A7F4-4A8A-AB66-EE2FE683F333}" type="slidenum">
              <a:rPr lang="en-US" smtClean="0"/>
              <a:pPr/>
              <a:t>1</a:t>
            </a:fld>
            <a:endParaRPr lang="en-US" smtClean="0"/>
          </a:p>
        </p:txBody>
      </p:sp>
    </p:spTree>
    <p:extLst>
      <p:ext uri="{BB962C8B-B14F-4D97-AF65-F5344CB8AC3E}">
        <p14:creationId xmlns:p14="http://schemas.microsoft.com/office/powerpoint/2010/main" val="117797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97D54D-88F7-459D-ACE0-94825ABE4DE1}"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97D54D-88F7-459D-ACE0-94825ABE4DE1}"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97D54D-88F7-459D-ACE0-94825ABE4DE1}" type="datetimeFigureOut">
              <a:rPr lang="en-US" smtClean="0"/>
              <a:pPr/>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97D54D-88F7-459D-ACE0-94825ABE4DE1}" type="datetimeFigureOut">
              <a:rPr lang="en-US" smtClean="0"/>
              <a:pPr/>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7D54D-88F7-459D-ACE0-94825ABE4DE1}" type="datetimeFigureOut">
              <a:rPr lang="en-US" smtClean="0"/>
              <a:pPr/>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7D54D-88F7-459D-ACE0-94825ABE4DE1}" type="datetimeFigureOut">
              <a:rPr lang="en-US" smtClean="0"/>
              <a:pPr/>
              <a:t>7/26/2016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080B-F5C7-461C-BC56-86E1D15D9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ate Placeholder 3"/>
          <p:cNvSpPr txBox="1">
            <a:spLocks noGrp="1"/>
          </p:cNvSpPr>
          <p:nvPr/>
        </p:nvSpPr>
        <p:spPr bwMode="auto">
          <a:xfrm>
            <a:off x="685800" y="6248400"/>
            <a:ext cx="1905000" cy="457200"/>
          </a:xfrm>
          <a:prstGeom prst="rect">
            <a:avLst/>
          </a:prstGeom>
          <a:noFill/>
          <a:ln w="9525">
            <a:noFill/>
            <a:miter lim="800000"/>
            <a:headEnd/>
            <a:tailEnd/>
          </a:ln>
        </p:spPr>
        <p:txBody>
          <a:bodyPr/>
          <a:lstStyle/>
          <a:p>
            <a:endParaRPr lang="en-US" sz="1400"/>
          </a:p>
        </p:txBody>
      </p:sp>
      <p:sp>
        <p:nvSpPr>
          <p:cNvPr id="2051" name="Footer Placeholder 4"/>
          <p:cNvSpPr txBox="1">
            <a:spLocks noGrp="1"/>
          </p:cNvSpPr>
          <p:nvPr/>
        </p:nvSpPr>
        <p:spPr bwMode="auto">
          <a:xfrm>
            <a:off x="3124200" y="6248400"/>
            <a:ext cx="2895600" cy="457200"/>
          </a:xfrm>
          <a:prstGeom prst="rect">
            <a:avLst/>
          </a:prstGeom>
          <a:noFill/>
          <a:ln w="9525">
            <a:noFill/>
            <a:miter lim="800000"/>
            <a:headEnd/>
            <a:tailEnd/>
          </a:ln>
        </p:spPr>
        <p:txBody>
          <a:bodyPr/>
          <a:lstStyle/>
          <a:p>
            <a:pPr algn="ctr"/>
            <a:endParaRPr lang="en-US" sz="1400"/>
          </a:p>
        </p:txBody>
      </p:sp>
      <p:sp>
        <p:nvSpPr>
          <p:cNvPr id="2052" name="Rectangle 2"/>
          <p:cNvSpPr>
            <a:spLocks noGrp="1" noChangeArrowheads="1"/>
          </p:cNvSpPr>
          <p:nvPr>
            <p:ph type="ctrTitle"/>
          </p:nvPr>
        </p:nvSpPr>
        <p:spPr>
          <a:xfrm>
            <a:off x="685800" y="2286000"/>
            <a:ext cx="7772400" cy="1143000"/>
          </a:xfrm>
        </p:spPr>
        <p:txBody>
          <a:bodyPr>
            <a:normAutofit fontScale="90000"/>
          </a:bodyPr>
          <a:lstStyle/>
          <a:p>
            <a:pPr eaLnBrk="1" hangingPunct="1"/>
            <a:r>
              <a:rPr lang="en-US" dirty="0" smtClean="0"/>
              <a:t>802-1AX-2014-Cor-1-d0-5 </a:t>
            </a:r>
            <a:br>
              <a:rPr lang="en-US" dirty="0" smtClean="0"/>
            </a:br>
            <a:r>
              <a:rPr lang="en-US" dirty="0" smtClean="0"/>
              <a:t>Sponsor Ballot Comments</a:t>
            </a:r>
            <a:r>
              <a:rPr lang="en-US" dirty="0" smtClean="0"/>
              <a:t/>
            </a:r>
            <a:br>
              <a:rPr lang="en-US" dirty="0" smtClean="0"/>
            </a:br>
            <a:r>
              <a:rPr lang="en-US" dirty="0" smtClean="0"/>
              <a:t/>
            </a:r>
            <a:br>
              <a:rPr lang="en-US" dirty="0" smtClean="0"/>
            </a:br>
            <a:r>
              <a:rPr lang="en-US" sz="2400" dirty="0" smtClean="0"/>
              <a:t>Version  1</a:t>
            </a:r>
            <a:br>
              <a:rPr lang="en-US" sz="2400" dirty="0" smtClean="0"/>
            </a:br>
            <a:r>
              <a:rPr lang="en-US" sz="2400" dirty="0" smtClean="0"/>
              <a:t/>
            </a:r>
            <a:br>
              <a:rPr lang="en-US" sz="2400" dirty="0" smtClean="0"/>
            </a:br>
            <a:r>
              <a:rPr lang="en-US" sz="2400" dirty="0" smtClean="0"/>
              <a:t/>
            </a:r>
            <a:br>
              <a:rPr lang="en-US" sz="2400" dirty="0" smtClean="0"/>
            </a:br>
            <a:endParaRPr lang="en-US" dirty="0" smtClean="0"/>
          </a:p>
        </p:txBody>
      </p:sp>
      <p:sp>
        <p:nvSpPr>
          <p:cNvPr id="2053" name="Rectangle 3"/>
          <p:cNvSpPr>
            <a:spLocks noGrp="1" noChangeArrowheads="1"/>
          </p:cNvSpPr>
          <p:nvPr>
            <p:ph type="subTitle" idx="1"/>
          </p:nvPr>
        </p:nvSpPr>
        <p:spPr/>
        <p:txBody>
          <a:bodyPr/>
          <a:lstStyle/>
          <a:p>
            <a:pPr eaLnBrk="1" hangingPunct="1"/>
            <a:endParaRPr lang="en-US" sz="2000" dirty="0" smtClean="0"/>
          </a:p>
          <a:p>
            <a:pPr eaLnBrk="1" hangingPunct="1"/>
            <a:r>
              <a:rPr lang="en-US" sz="2000" dirty="0" smtClean="0"/>
              <a:t>Stephen Haddock</a:t>
            </a:r>
          </a:p>
          <a:p>
            <a:pPr eaLnBrk="1" hangingPunct="1"/>
            <a:endParaRPr lang="en-US" sz="2000" dirty="0" smtClean="0"/>
          </a:p>
          <a:p>
            <a:pPr eaLnBrk="1" hangingPunct="1"/>
            <a:r>
              <a:rPr lang="en-US" sz="2000" dirty="0" smtClean="0"/>
              <a:t>June 26,  2016</a:t>
            </a:r>
          </a:p>
        </p:txBody>
      </p:sp>
      <p:sp>
        <p:nvSpPr>
          <p:cNvPr id="2054" name="Slide Number Placeholder 5"/>
          <p:cNvSpPr>
            <a:spLocks noGrp="1"/>
          </p:cNvSpPr>
          <p:nvPr>
            <p:ph type="sldNum" sz="quarter" idx="12"/>
          </p:nvPr>
        </p:nvSpPr>
        <p:spPr>
          <a:noFill/>
        </p:spPr>
        <p:txBody>
          <a:bodyPr/>
          <a:lstStyle/>
          <a:p>
            <a:endParaRPr lang="en-US" smtClean="0"/>
          </a:p>
          <a:p>
            <a:fld id="{B79864EF-63EB-468D-8377-8E8CFFA15094}" type="slidenum">
              <a:rPr lang="en-US" smtClean="0"/>
              <a:pPr/>
              <a:t>1</a:t>
            </a:fld>
            <a:endParaRPr lang="en-US" smtClean="0"/>
          </a:p>
        </p:txBody>
      </p:sp>
    </p:spTree>
    <p:extLst>
      <p:ext uri="{BB962C8B-B14F-4D97-AF65-F5344CB8AC3E}">
        <p14:creationId xmlns:p14="http://schemas.microsoft.com/office/powerpoint/2010/main" val="1657602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“I-6”</a:t>
            </a:r>
            <a:endParaRPr lang="en-US" dirty="0"/>
          </a:p>
        </p:txBody>
      </p:sp>
      <p:sp>
        <p:nvSpPr>
          <p:cNvPr id="3" name="Content Placeholder 2"/>
          <p:cNvSpPr>
            <a:spLocks noGrp="1"/>
          </p:cNvSpPr>
          <p:nvPr>
            <p:ph idx="1"/>
          </p:nvPr>
        </p:nvSpPr>
        <p:spPr/>
        <p:txBody>
          <a:bodyPr>
            <a:normAutofit fontScale="92500" lnSpcReduction="20000"/>
          </a:bodyPr>
          <a:lstStyle/>
          <a:p>
            <a:r>
              <a:rPr lang="en-US" sz="2600" dirty="0" smtClean="0"/>
              <a:t>Port Conversation Mask TLVs</a:t>
            </a:r>
          </a:p>
          <a:p>
            <a:pPr lvl="1"/>
            <a:r>
              <a:rPr lang="en-US" sz="2000" dirty="0" smtClean="0"/>
              <a:t>The </a:t>
            </a:r>
            <a:r>
              <a:rPr lang="en-US" sz="2000" dirty="0" err="1" smtClean="0"/>
              <a:t>Port_Oper_Conversation_Mask</a:t>
            </a:r>
            <a:r>
              <a:rPr lang="en-US" sz="2000" dirty="0" smtClean="0"/>
              <a:t> is sent in version 2 LACPDUs in the Port Conversation Mask TLVs.  This makes the LACPDU longer than the 128 byte fixed length for Slow Protocol PDUs.  </a:t>
            </a:r>
          </a:p>
          <a:p>
            <a:pPr lvl="1"/>
            <a:r>
              <a:rPr lang="en-US" sz="2000" dirty="0" smtClean="0"/>
              <a:t>We worked around this by only sending these TLVs when the Boolean “</a:t>
            </a:r>
            <a:r>
              <a:rPr lang="en-US" sz="2000" dirty="0" err="1" smtClean="0"/>
              <a:t>enable_long_pdu_xmit</a:t>
            </a:r>
            <a:r>
              <a:rPr lang="en-US" sz="2000" dirty="0" smtClean="0"/>
              <a:t>” is set, and setting this when the received LACPDUs indicate the partner is </a:t>
            </a:r>
            <a:r>
              <a:rPr lang="en-US" sz="2000" dirty="0"/>
              <a:t>running LACP </a:t>
            </a:r>
            <a:r>
              <a:rPr lang="en-US" sz="2000" dirty="0" smtClean="0"/>
              <a:t>version 2.</a:t>
            </a:r>
          </a:p>
          <a:p>
            <a:r>
              <a:rPr lang="en-US" sz="2600" dirty="0" smtClean="0"/>
              <a:t>The Problem:</a:t>
            </a:r>
          </a:p>
          <a:p>
            <a:pPr lvl="1"/>
            <a:r>
              <a:rPr lang="en-US" sz="2000" dirty="0" smtClean="0"/>
              <a:t>The received </a:t>
            </a:r>
            <a:r>
              <a:rPr lang="en-US" sz="2000" dirty="0" err="1" smtClean="0"/>
              <a:t>Port_Oper_Conversation_Mask</a:t>
            </a:r>
            <a:r>
              <a:rPr lang="en-US" sz="2000" dirty="0" smtClean="0"/>
              <a:t> is useful for debugging but is never used in LACP operation.  Therefore it seems useful to be able to enable or disable it through management.</a:t>
            </a:r>
          </a:p>
          <a:p>
            <a:r>
              <a:rPr lang="en-US" sz="2600" dirty="0" smtClean="0"/>
              <a:t>Proposed Solution:</a:t>
            </a:r>
          </a:p>
          <a:p>
            <a:pPr lvl="1"/>
            <a:r>
              <a:rPr lang="en-US" sz="2000" dirty="0" smtClean="0"/>
              <a:t>Make “</a:t>
            </a:r>
            <a:r>
              <a:rPr lang="en-US" sz="2000" dirty="0" err="1" smtClean="0"/>
              <a:t>enable_long_pdu_xmit</a:t>
            </a:r>
            <a:r>
              <a:rPr lang="en-US" sz="2000" dirty="0" smtClean="0"/>
              <a:t>” a managed object.  Only send long LACPDUs when this variable is set administratively and the partner is running LACP version 2.</a:t>
            </a:r>
            <a:endParaRPr lang="en-US" sz="2000" dirty="0"/>
          </a:p>
        </p:txBody>
      </p:sp>
    </p:spTree>
    <p:extLst>
      <p:ext uri="{BB962C8B-B14F-4D97-AF65-F5344CB8AC3E}">
        <p14:creationId xmlns:p14="http://schemas.microsoft.com/office/powerpoint/2010/main" val="21072239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“I-5”</a:t>
            </a:r>
            <a:endParaRPr lang="en-US" dirty="0"/>
          </a:p>
        </p:txBody>
      </p:sp>
      <p:sp>
        <p:nvSpPr>
          <p:cNvPr id="3" name="Content Placeholder 2"/>
          <p:cNvSpPr>
            <a:spLocks noGrp="1"/>
          </p:cNvSpPr>
          <p:nvPr>
            <p:ph idx="1"/>
          </p:nvPr>
        </p:nvSpPr>
        <p:spPr/>
        <p:txBody>
          <a:bodyPr>
            <a:normAutofit/>
          </a:bodyPr>
          <a:lstStyle/>
          <a:p>
            <a:r>
              <a:rPr lang="en-US" sz="2600" dirty="0" smtClean="0"/>
              <a:t>Wait-To-Recover (WTR) Timer</a:t>
            </a:r>
          </a:p>
          <a:p>
            <a:pPr lvl="1"/>
            <a:r>
              <a:rPr lang="en-US" sz="2000" dirty="0" smtClean="0"/>
              <a:t>Introduced in AX-Rev-d4.1 in response to comments from 802.1 participants, liaison questions from ITU, and a MEF requirements document requesting </a:t>
            </a:r>
            <a:r>
              <a:rPr lang="en-US" sz="2000" dirty="0" err="1" smtClean="0"/>
              <a:t>revertive</a:t>
            </a:r>
            <a:r>
              <a:rPr lang="en-US" sz="2000" dirty="0" smtClean="0"/>
              <a:t> and non-</a:t>
            </a:r>
            <a:r>
              <a:rPr lang="en-US" sz="2000" dirty="0" err="1" smtClean="0"/>
              <a:t>revertive</a:t>
            </a:r>
            <a:r>
              <a:rPr lang="en-US" sz="2000" dirty="0" smtClean="0"/>
              <a:t> behavior options when a link in a LAG goes down and comes back up.</a:t>
            </a:r>
          </a:p>
        </p:txBody>
      </p:sp>
    </p:spTree>
    <p:extLst>
      <p:ext uri="{BB962C8B-B14F-4D97-AF65-F5344CB8AC3E}">
        <p14:creationId xmlns:p14="http://schemas.microsoft.com/office/powerpoint/2010/main" val="4149196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The Problem(s)</a:t>
            </a:r>
            <a:endParaRPr lang="en-US" dirty="0"/>
          </a:p>
        </p:txBody>
      </p:sp>
      <p:sp>
        <p:nvSpPr>
          <p:cNvPr id="3" name="Content Placeholder 2"/>
          <p:cNvSpPr>
            <a:spLocks noGrp="1"/>
          </p:cNvSpPr>
          <p:nvPr>
            <p:ph idx="1"/>
          </p:nvPr>
        </p:nvSpPr>
        <p:spPr/>
        <p:txBody>
          <a:bodyPr>
            <a:normAutofit/>
          </a:bodyPr>
          <a:lstStyle/>
          <a:p>
            <a:r>
              <a:rPr lang="en-US" sz="2400" dirty="0" smtClean="0"/>
              <a:t>The Problem(s):</a:t>
            </a:r>
          </a:p>
          <a:p>
            <a:pPr marL="914400" lvl="1" indent="-457200">
              <a:buFont typeface="+mj-lt"/>
              <a:buAutoNum type="arabicPeriod"/>
            </a:pPr>
            <a:r>
              <a:rPr lang="en-US" sz="1800" dirty="0"/>
              <a:t>All timers in 802.1AX have units of seconds use a timer tick of 1s +- 250ms.  The WTR Timer managed object is in units of minutes.</a:t>
            </a:r>
          </a:p>
          <a:p>
            <a:pPr marL="914400" lvl="1" indent="-457200">
              <a:buFont typeface="+mj-lt"/>
              <a:buAutoNum type="arabicPeriod"/>
            </a:pPr>
            <a:r>
              <a:rPr lang="en-US" sz="1800" dirty="0"/>
              <a:t>The managed object description says a value of 100 indicates non-</a:t>
            </a:r>
            <a:r>
              <a:rPr lang="en-US" sz="1800" dirty="0" err="1"/>
              <a:t>revertive</a:t>
            </a:r>
            <a:r>
              <a:rPr lang="en-US" sz="1800" dirty="0"/>
              <a:t> behavior, but nothing in the operational specification supports this.</a:t>
            </a:r>
          </a:p>
          <a:p>
            <a:pPr marL="914400" lvl="1" indent="-457200">
              <a:buFont typeface="+mj-lt"/>
              <a:buAutoNum type="arabicPeriod"/>
            </a:pPr>
            <a:r>
              <a:rPr lang="en-US" sz="1800" dirty="0"/>
              <a:t>The WTR Timer on an </a:t>
            </a:r>
            <a:r>
              <a:rPr lang="en-US" sz="1800" dirty="0" err="1"/>
              <a:t>AggPort</a:t>
            </a:r>
            <a:r>
              <a:rPr lang="en-US" sz="1800" dirty="0"/>
              <a:t> should be cleared (expire immediately) when all other </a:t>
            </a:r>
            <a:r>
              <a:rPr lang="en-US" sz="1800" dirty="0" err="1"/>
              <a:t>AggPorts</a:t>
            </a:r>
            <a:r>
              <a:rPr lang="en-US" sz="1800" dirty="0"/>
              <a:t> on the LAG are down, but this is not specified.  When the timer is set to non-</a:t>
            </a:r>
            <a:r>
              <a:rPr lang="en-US" sz="1800" dirty="0" err="1"/>
              <a:t>revertive</a:t>
            </a:r>
            <a:r>
              <a:rPr lang="en-US" sz="1800" dirty="0"/>
              <a:t> (100) this means the timer will never expire and the </a:t>
            </a:r>
            <a:r>
              <a:rPr lang="en-US" sz="1800" dirty="0" err="1"/>
              <a:t>AggPort</a:t>
            </a:r>
            <a:r>
              <a:rPr lang="en-US" sz="1800" dirty="0"/>
              <a:t> will be down permanently.</a:t>
            </a:r>
          </a:p>
          <a:p>
            <a:pPr marL="914400" lvl="1" indent="-457200">
              <a:buFont typeface="+mj-lt"/>
              <a:buAutoNum type="arabicPeriod" startAt="4"/>
            </a:pPr>
            <a:r>
              <a:rPr lang="en-US" sz="1900" dirty="0" smtClean="0"/>
              <a:t>While the WTR Timer is running, the actor will not include the link in frame distribution (and, if DWC is set, collection), but the partner may include the link in frame distribution and collection.  If DWC is set, there will be total frame loss for all conversations mapping to this.  In non-</a:t>
            </a:r>
            <a:r>
              <a:rPr lang="en-US" sz="1900" dirty="0" err="1" smtClean="0"/>
              <a:t>revertive</a:t>
            </a:r>
            <a:r>
              <a:rPr lang="en-US" sz="1900" dirty="0" smtClean="0"/>
              <a:t> mode this will go on indefinitely. </a:t>
            </a:r>
          </a:p>
        </p:txBody>
      </p:sp>
    </p:spTree>
    <p:extLst>
      <p:ext uri="{BB962C8B-B14F-4D97-AF65-F5344CB8AC3E}">
        <p14:creationId xmlns:p14="http://schemas.microsoft.com/office/powerpoint/2010/main" val="1530837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Proposed Solution(s)</a:t>
            </a:r>
            <a:endParaRPr lang="en-US" dirty="0"/>
          </a:p>
        </p:txBody>
      </p:sp>
      <p:sp>
        <p:nvSpPr>
          <p:cNvPr id="3" name="Content Placeholder 2"/>
          <p:cNvSpPr>
            <a:spLocks noGrp="1"/>
          </p:cNvSpPr>
          <p:nvPr>
            <p:ph idx="1"/>
          </p:nvPr>
        </p:nvSpPr>
        <p:spPr/>
        <p:txBody>
          <a:bodyPr>
            <a:normAutofit/>
          </a:bodyPr>
          <a:lstStyle/>
          <a:p>
            <a:pPr marL="971550" lvl="1" indent="-457200">
              <a:buFont typeface="+mj-lt"/>
              <a:buAutoNum type="arabicPeriod"/>
            </a:pPr>
            <a:r>
              <a:rPr lang="en-US" sz="1900" dirty="0"/>
              <a:t>In clause 7 and the MIB descriptions of </a:t>
            </a:r>
            <a:r>
              <a:rPr lang="en-US" sz="1900" dirty="0" err="1"/>
              <a:t>aAggPortWTRTime</a:t>
            </a:r>
            <a:r>
              <a:rPr lang="en-US" sz="1900" dirty="0"/>
              <a:t> change "value of 100" to "value greater than or equal to 32768", and modify the description to indicate the value is in units of seconds like all the other timers in the standard.</a:t>
            </a:r>
            <a:endParaRPr lang="en-US" sz="1900" dirty="0" smtClean="0"/>
          </a:p>
          <a:p>
            <a:pPr marL="971550" lvl="1" indent="-457200">
              <a:buFont typeface="+mj-lt"/>
              <a:buAutoNum type="arabicPeriod"/>
            </a:pPr>
            <a:r>
              <a:rPr lang="en-US" sz="1900" dirty="0"/>
              <a:t>Replace the first two sentences of the </a:t>
            </a:r>
            <a:r>
              <a:rPr lang="en-US" sz="1900" dirty="0" err="1"/>
              <a:t>WTR_timer</a:t>
            </a:r>
            <a:r>
              <a:rPr lang="en-US" sz="1900" dirty="0"/>
              <a:t> definition in 6.6.2.5 with "It provides for a delay between the time when </a:t>
            </a:r>
            <a:r>
              <a:rPr lang="en-US" sz="1900" dirty="0" err="1"/>
              <a:t>Actor_oper_Port_State.Distributing</a:t>
            </a:r>
            <a:r>
              <a:rPr lang="en-US" sz="1900" dirty="0"/>
              <a:t> changes from TRUE to FALSE and the time when that port can rejoin the LAG.  The timer is started using the value </a:t>
            </a:r>
            <a:r>
              <a:rPr lang="en-US" sz="1900" dirty="0" err="1"/>
              <a:t>aAggPortWTRTime</a:t>
            </a:r>
            <a:r>
              <a:rPr lang="en-US" sz="1900" dirty="0"/>
              <a:t> (7.3.2.1.29), and is decremented every timer "tick" when the timer value is greater than zero and less than 32768.  A value of zero provides </a:t>
            </a:r>
            <a:r>
              <a:rPr lang="en-US" sz="1900" dirty="0" err="1"/>
              <a:t>revertive</a:t>
            </a:r>
            <a:r>
              <a:rPr lang="en-US" sz="1900" dirty="0"/>
              <a:t> behavior (no-delay before the port can rejoin the LAG).  A value greater than 32768 provides non-</a:t>
            </a:r>
            <a:r>
              <a:rPr lang="en-US" sz="1900" dirty="0" err="1"/>
              <a:t>revertive</a:t>
            </a:r>
            <a:r>
              <a:rPr lang="en-US" sz="1900" dirty="0"/>
              <a:t> behavior (port cannot rejoin the LAG unless it is the only port available).  A value between zero and 32768 provides </a:t>
            </a:r>
            <a:r>
              <a:rPr lang="en-US" sz="1900" dirty="0" err="1"/>
              <a:t>revertive</a:t>
            </a:r>
            <a:r>
              <a:rPr lang="en-US" sz="1900" dirty="0"/>
              <a:t>-with-delay behavior."</a:t>
            </a:r>
          </a:p>
        </p:txBody>
      </p:sp>
    </p:spTree>
    <p:extLst>
      <p:ext uri="{BB962C8B-B14F-4D97-AF65-F5344CB8AC3E}">
        <p14:creationId xmlns:p14="http://schemas.microsoft.com/office/powerpoint/2010/main" val="14815226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Proposed Solution (cont.)</a:t>
            </a:r>
            <a:endParaRPr lang="en-US" dirty="0"/>
          </a:p>
        </p:txBody>
      </p:sp>
      <p:sp>
        <p:nvSpPr>
          <p:cNvPr id="3" name="Content Placeholder 2"/>
          <p:cNvSpPr>
            <a:spLocks noGrp="1"/>
          </p:cNvSpPr>
          <p:nvPr>
            <p:ph idx="1"/>
          </p:nvPr>
        </p:nvSpPr>
        <p:spPr/>
        <p:txBody>
          <a:bodyPr>
            <a:normAutofit/>
          </a:bodyPr>
          <a:lstStyle/>
          <a:p>
            <a:pPr marL="971550" lvl="1" indent="-457200">
              <a:buFont typeface="+mj-lt"/>
              <a:buAutoNum type="arabicPeriod" startAt="3"/>
            </a:pPr>
            <a:r>
              <a:rPr lang="en-US" sz="1900" dirty="0"/>
              <a:t>Add to the Selection Logic that </a:t>
            </a:r>
            <a:r>
              <a:rPr lang="en-US" sz="1900" dirty="0" err="1"/>
              <a:t>WTR_timer</a:t>
            </a:r>
            <a:r>
              <a:rPr lang="en-US" sz="1900" dirty="0"/>
              <a:t> is set to zero when </a:t>
            </a:r>
            <a:r>
              <a:rPr lang="en-US" sz="1900" dirty="0" err="1"/>
              <a:t>Ready_N</a:t>
            </a:r>
            <a:r>
              <a:rPr lang="en-US" sz="1900" dirty="0"/>
              <a:t> is asserted and this port is the only port selected for the aggregator. </a:t>
            </a:r>
            <a:endParaRPr lang="en-US" sz="1900" dirty="0" smtClean="0"/>
          </a:p>
          <a:p>
            <a:pPr marL="971550" lvl="1" indent="-457200">
              <a:buFont typeface="+mj-lt"/>
              <a:buAutoNum type="arabicPeriod" startAt="3"/>
            </a:pPr>
            <a:r>
              <a:rPr lang="en-US" sz="1900" dirty="0"/>
              <a:t>Remove all mentions of </a:t>
            </a:r>
            <a:r>
              <a:rPr lang="en-US" sz="1900" dirty="0" err="1"/>
              <a:t>WTR_timer</a:t>
            </a:r>
            <a:r>
              <a:rPr lang="en-US" sz="1900" dirty="0"/>
              <a:t> from the description of </a:t>
            </a:r>
            <a:r>
              <a:rPr lang="en-US" sz="1900" dirty="0" err="1"/>
              <a:t>ChangeActorOperDist</a:t>
            </a:r>
            <a:r>
              <a:rPr lang="en-US" sz="1900" dirty="0"/>
              <a:t> (6.6.2.2) and </a:t>
            </a:r>
            <a:r>
              <a:rPr lang="en-US" sz="1900" dirty="0" err="1"/>
              <a:t>updateConversationMask</a:t>
            </a:r>
            <a:r>
              <a:rPr lang="en-US" sz="1900" dirty="0"/>
              <a:t> (6.6.2.4). </a:t>
            </a:r>
            <a:r>
              <a:rPr lang="en-US" sz="1900" dirty="0" smtClean="0"/>
              <a:t>Can </a:t>
            </a:r>
            <a:r>
              <a:rPr lang="en-US" sz="1900" dirty="0"/>
              <a:t>only prevent the partner from including the link in frame distribution and collection by inhibiting the setting of </a:t>
            </a:r>
            <a:r>
              <a:rPr lang="en-US" sz="1900" dirty="0" err="1"/>
              <a:t>Actor.Sync</a:t>
            </a:r>
            <a:r>
              <a:rPr lang="en-US" sz="1900" dirty="0"/>
              <a:t> while the WTR Timer is </a:t>
            </a:r>
            <a:r>
              <a:rPr lang="en-US" sz="1900" dirty="0" smtClean="0"/>
              <a:t>running.  Therefore change the Mux machines as shown in the following slide.  (The “independent control” Mux machine is shown.  Analogous changes required in the “coupled control” Mux machine.)</a:t>
            </a:r>
            <a:endParaRPr lang="en-US" sz="1900" dirty="0"/>
          </a:p>
        </p:txBody>
      </p:sp>
    </p:spTree>
    <p:extLst>
      <p:ext uri="{BB962C8B-B14F-4D97-AF65-F5344CB8AC3E}">
        <p14:creationId xmlns:p14="http://schemas.microsoft.com/office/powerpoint/2010/main" val="1221259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136" y="261191"/>
            <a:ext cx="9119864" cy="6488536"/>
          </a:xfrm>
          <a:prstGeom prst="rect">
            <a:avLst/>
          </a:prstGeom>
        </p:spPr>
      </p:pic>
      <p:sp>
        <p:nvSpPr>
          <p:cNvPr id="6" name="TextBox 5"/>
          <p:cNvSpPr txBox="1"/>
          <p:nvPr/>
        </p:nvSpPr>
        <p:spPr>
          <a:xfrm>
            <a:off x="6324600" y="1981200"/>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7" name="TextBox 6"/>
          <p:cNvSpPr txBox="1"/>
          <p:nvPr/>
        </p:nvSpPr>
        <p:spPr>
          <a:xfrm>
            <a:off x="6553200" y="3978208"/>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8" name="TextBox 7"/>
          <p:cNvSpPr txBox="1"/>
          <p:nvPr/>
        </p:nvSpPr>
        <p:spPr>
          <a:xfrm>
            <a:off x="4419600" y="6096000"/>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10" name="TextBox 9"/>
          <p:cNvSpPr txBox="1"/>
          <p:nvPr/>
        </p:nvSpPr>
        <p:spPr>
          <a:xfrm>
            <a:off x="6419176" y="6581001"/>
            <a:ext cx="1465466" cy="276999"/>
          </a:xfrm>
          <a:prstGeom prst="rect">
            <a:avLst/>
          </a:prstGeom>
          <a:noFill/>
        </p:spPr>
        <p:txBody>
          <a:bodyPr wrap="none" rtlCol="0">
            <a:spAutoFit/>
          </a:bodyPr>
          <a:lstStyle/>
          <a:p>
            <a:r>
              <a:rPr lang="en-US" sz="1200" dirty="0" smtClean="0">
                <a:solidFill>
                  <a:srgbClr val="FF0000"/>
                </a:solidFill>
              </a:rPr>
              <a:t>||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11" name="TextBox 10"/>
          <p:cNvSpPr txBox="1"/>
          <p:nvPr/>
        </p:nvSpPr>
        <p:spPr>
          <a:xfrm>
            <a:off x="4419600" y="1676400"/>
            <a:ext cx="1645515" cy="461665"/>
          </a:xfrm>
          <a:prstGeom prst="rect">
            <a:avLst/>
          </a:prstGeom>
          <a:noFill/>
        </p:spPr>
        <p:txBody>
          <a:bodyPr wrap="none" rtlCol="0">
            <a:spAutoFit/>
          </a:bodyPr>
          <a:lstStyle/>
          <a:p>
            <a:r>
              <a:rPr lang="en-US" sz="1200" dirty="0" smtClean="0">
                <a:solidFill>
                  <a:srgbClr val="FF0000"/>
                </a:solidFill>
              </a:rPr>
              <a:t>(Selected == SELECTED)</a:t>
            </a:r>
          </a:p>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cxnSp>
        <p:nvCxnSpPr>
          <p:cNvPr id="13" name="Straight Arrow Connector 12"/>
          <p:cNvCxnSpPr/>
          <p:nvPr/>
        </p:nvCxnSpPr>
        <p:spPr>
          <a:xfrm flipV="1">
            <a:off x="6019800" y="1676400"/>
            <a:ext cx="0" cy="581799"/>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ounded Rectangular Callout 13"/>
          <p:cNvSpPr/>
          <p:nvPr/>
        </p:nvSpPr>
        <p:spPr>
          <a:xfrm>
            <a:off x="3962400" y="4419600"/>
            <a:ext cx="1676400" cy="765048"/>
          </a:xfrm>
          <a:prstGeom prst="wedgeRoundRectCallout">
            <a:avLst>
              <a:gd name="adj1" fmla="val 74622"/>
              <a:gd name="adj2" fmla="val 81834"/>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FF0000"/>
                </a:solidFill>
              </a:rPr>
              <a:t>Start </a:t>
            </a:r>
            <a:r>
              <a:rPr lang="en-US" sz="1200" dirty="0" err="1" smtClean="0">
                <a:solidFill>
                  <a:srgbClr val="FF0000"/>
                </a:solidFill>
              </a:rPr>
              <a:t>WTR_Timer</a:t>
            </a:r>
            <a:r>
              <a:rPr lang="en-US" sz="1200" dirty="0" smtClean="0">
                <a:solidFill>
                  <a:srgbClr val="FF0000"/>
                </a:solidFill>
              </a:rPr>
              <a:t> in </a:t>
            </a:r>
            <a:r>
              <a:rPr lang="en-US" sz="1200" dirty="0" err="1" smtClean="0">
                <a:solidFill>
                  <a:srgbClr val="FF0000"/>
                </a:solidFill>
              </a:rPr>
              <a:t>Disable_Distributing</a:t>
            </a:r>
            <a:r>
              <a:rPr lang="en-US" sz="1200" dirty="0" smtClean="0">
                <a:solidFill>
                  <a:srgbClr val="FF0000"/>
                </a:solidFill>
              </a:rPr>
              <a:t>() if Distributing == TRUE</a:t>
            </a:r>
            <a:endParaRPr lang="en-US" sz="1200" dirty="0">
              <a:solidFill>
                <a:srgbClr val="FF0000"/>
              </a:solidFill>
            </a:endParaRPr>
          </a:p>
        </p:txBody>
      </p:sp>
      <p:sp>
        <p:nvSpPr>
          <p:cNvPr id="15" name="TextBox 14"/>
          <p:cNvSpPr txBox="1"/>
          <p:nvPr/>
        </p:nvSpPr>
        <p:spPr>
          <a:xfrm>
            <a:off x="6031321" y="1345188"/>
            <a:ext cx="1428404" cy="276999"/>
          </a:xfrm>
          <a:prstGeom prst="rect">
            <a:avLst/>
          </a:prstGeom>
          <a:noFill/>
        </p:spPr>
        <p:txBody>
          <a:bodyPr wrap="none" rtlCol="0">
            <a:spAutoFit/>
          </a:bodyPr>
          <a:lstStyle/>
          <a:p>
            <a:r>
              <a:rPr lang="en-US" sz="1200" dirty="0" err="1" smtClean="0">
                <a:solidFill>
                  <a:srgbClr val="FF0000"/>
                </a:solidFill>
              </a:rPr>
              <a:t>Actor.Sync</a:t>
            </a:r>
            <a:r>
              <a:rPr lang="en-US" sz="1200" dirty="0" smtClean="0">
                <a:solidFill>
                  <a:srgbClr val="FF0000"/>
                </a:solidFill>
              </a:rPr>
              <a:t> = FALSE;</a:t>
            </a:r>
            <a:endParaRPr lang="en-US" sz="1200" dirty="0">
              <a:solidFill>
                <a:srgbClr val="FF0000"/>
              </a:solidFill>
            </a:endParaRPr>
          </a:p>
        </p:txBody>
      </p:sp>
    </p:spTree>
    <p:extLst>
      <p:ext uri="{BB962C8B-B14F-4D97-AF65-F5344CB8AC3E}">
        <p14:creationId xmlns:p14="http://schemas.microsoft.com/office/powerpoint/2010/main" val="4216264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a:off x="14097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813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529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5245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lstStyle/>
          <a:p>
            <a:r>
              <a:rPr lang="en-US" dirty="0" smtClean="0"/>
              <a:t>Comment “I-2”</a:t>
            </a:r>
            <a:endParaRPr lang="en-US" dirty="0"/>
          </a:p>
        </p:txBody>
      </p:sp>
      <p:sp>
        <p:nvSpPr>
          <p:cNvPr id="5" name="Rectangle 4"/>
          <p:cNvSpPr/>
          <p:nvPr/>
        </p:nvSpPr>
        <p:spPr>
          <a:xfrm>
            <a:off x="685800" y="2895600"/>
            <a:ext cx="5524500" cy="2209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0" y="1600200"/>
            <a:ext cx="5524500" cy="1066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239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0955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671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8387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73562" y="1631576"/>
            <a:ext cx="787075" cy="369332"/>
          </a:xfrm>
          <a:prstGeom prst="rect">
            <a:avLst/>
          </a:prstGeom>
          <a:noFill/>
        </p:spPr>
        <p:txBody>
          <a:bodyPr wrap="none" rtlCol="0">
            <a:spAutoFit/>
          </a:bodyPr>
          <a:lstStyle/>
          <a:p>
            <a:r>
              <a:rPr lang="en-US" dirty="0" smtClean="0"/>
              <a:t>Bridge</a:t>
            </a:r>
            <a:endParaRPr lang="en-US" dirty="0"/>
          </a:p>
        </p:txBody>
      </p:sp>
      <p:sp>
        <p:nvSpPr>
          <p:cNvPr id="13" name="TextBox 12"/>
          <p:cNvSpPr txBox="1"/>
          <p:nvPr/>
        </p:nvSpPr>
        <p:spPr>
          <a:xfrm>
            <a:off x="839297" y="2215634"/>
            <a:ext cx="1180003" cy="369332"/>
          </a:xfrm>
          <a:prstGeom prst="rect">
            <a:avLst/>
          </a:prstGeom>
          <a:noFill/>
        </p:spPr>
        <p:txBody>
          <a:bodyPr wrap="none" rtlCol="0">
            <a:spAutoFit/>
          </a:bodyPr>
          <a:lstStyle/>
          <a:p>
            <a:r>
              <a:rPr lang="en-US" dirty="0" err="1" smtClean="0"/>
              <a:t>BridgePort</a:t>
            </a:r>
            <a:endParaRPr lang="en-US" dirty="0"/>
          </a:p>
        </p:txBody>
      </p:sp>
      <p:sp>
        <p:nvSpPr>
          <p:cNvPr id="14" name="TextBox 13"/>
          <p:cNvSpPr txBox="1"/>
          <p:nvPr/>
        </p:nvSpPr>
        <p:spPr>
          <a:xfrm>
            <a:off x="2210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5" name="TextBox 14"/>
          <p:cNvSpPr txBox="1"/>
          <p:nvPr/>
        </p:nvSpPr>
        <p:spPr>
          <a:xfrm>
            <a:off x="3582497" y="2209800"/>
            <a:ext cx="1180003" cy="369332"/>
          </a:xfrm>
          <a:prstGeom prst="rect">
            <a:avLst/>
          </a:prstGeom>
          <a:noFill/>
        </p:spPr>
        <p:txBody>
          <a:bodyPr wrap="none" rtlCol="0">
            <a:spAutoFit/>
          </a:bodyPr>
          <a:lstStyle/>
          <a:p>
            <a:r>
              <a:rPr lang="en-US" dirty="0" err="1" smtClean="0"/>
              <a:t>BridgePort</a:t>
            </a:r>
            <a:endParaRPr lang="en-US" dirty="0"/>
          </a:p>
        </p:txBody>
      </p:sp>
      <p:sp>
        <p:nvSpPr>
          <p:cNvPr id="16" name="TextBox 15"/>
          <p:cNvSpPr txBox="1"/>
          <p:nvPr/>
        </p:nvSpPr>
        <p:spPr>
          <a:xfrm>
            <a:off x="4877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7" name="Rectangle 16"/>
          <p:cNvSpPr/>
          <p:nvPr/>
        </p:nvSpPr>
        <p:spPr>
          <a:xfrm>
            <a:off x="839297"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19698" y="3015734"/>
            <a:ext cx="1220270" cy="369332"/>
          </a:xfrm>
          <a:prstGeom prst="rect">
            <a:avLst/>
          </a:prstGeom>
          <a:noFill/>
        </p:spPr>
        <p:txBody>
          <a:bodyPr wrap="none" rtlCol="0">
            <a:spAutoFit/>
          </a:bodyPr>
          <a:lstStyle/>
          <a:p>
            <a:r>
              <a:rPr lang="en-US" dirty="0" smtClean="0"/>
              <a:t>Aggregator</a:t>
            </a:r>
            <a:endParaRPr lang="en-US" dirty="0"/>
          </a:p>
        </p:txBody>
      </p:sp>
      <p:sp>
        <p:nvSpPr>
          <p:cNvPr id="19" name="Rectangle 18"/>
          <p:cNvSpPr/>
          <p:nvPr/>
        </p:nvSpPr>
        <p:spPr>
          <a:xfrm>
            <a:off x="219022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170630" y="3015734"/>
            <a:ext cx="1220270" cy="369332"/>
          </a:xfrm>
          <a:prstGeom prst="rect">
            <a:avLst/>
          </a:prstGeom>
          <a:noFill/>
        </p:spPr>
        <p:txBody>
          <a:bodyPr wrap="none" rtlCol="0">
            <a:spAutoFit/>
          </a:bodyPr>
          <a:lstStyle/>
          <a:p>
            <a:r>
              <a:rPr lang="en-US" dirty="0" smtClean="0"/>
              <a:t>Aggregator</a:t>
            </a:r>
            <a:endParaRPr lang="en-US" dirty="0"/>
          </a:p>
        </p:txBody>
      </p:sp>
      <p:sp>
        <p:nvSpPr>
          <p:cNvPr id="21" name="Rectangle 20"/>
          <p:cNvSpPr/>
          <p:nvPr/>
        </p:nvSpPr>
        <p:spPr>
          <a:xfrm>
            <a:off x="35628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543300" y="3015734"/>
            <a:ext cx="1220270" cy="369332"/>
          </a:xfrm>
          <a:prstGeom prst="rect">
            <a:avLst/>
          </a:prstGeom>
          <a:noFill/>
        </p:spPr>
        <p:txBody>
          <a:bodyPr wrap="none" rtlCol="0">
            <a:spAutoFit/>
          </a:bodyPr>
          <a:lstStyle/>
          <a:p>
            <a:r>
              <a:rPr lang="en-US" dirty="0" smtClean="0"/>
              <a:t>Aggregator</a:t>
            </a:r>
            <a:endParaRPr lang="en-US" dirty="0"/>
          </a:p>
        </p:txBody>
      </p:sp>
      <p:sp>
        <p:nvSpPr>
          <p:cNvPr id="23" name="Rectangle 22"/>
          <p:cNvSpPr/>
          <p:nvPr/>
        </p:nvSpPr>
        <p:spPr>
          <a:xfrm>
            <a:off x="49344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14900" y="3015734"/>
            <a:ext cx="1220270" cy="369332"/>
          </a:xfrm>
          <a:prstGeom prst="rect">
            <a:avLst/>
          </a:prstGeom>
          <a:noFill/>
        </p:spPr>
        <p:txBody>
          <a:bodyPr wrap="none" rtlCol="0">
            <a:spAutoFit/>
          </a:bodyPr>
          <a:lstStyle/>
          <a:p>
            <a:r>
              <a:rPr lang="en-US" dirty="0" smtClean="0"/>
              <a:t>Aggregator</a:t>
            </a:r>
            <a:endParaRPr lang="en-US" dirty="0"/>
          </a:p>
        </p:txBody>
      </p:sp>
      <p:sp>
        <p:nvSpPr>
          <p:cNvPr id="25" name="Oval 24"/>
          <p:cNvSpPr/>
          <p:nvPr/>
        </p:nvSpPr>
        <p:spPr>
          <a:xfrm>
            <a:off x="839297"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52500" y="4445168"/>
            <a:ext cx="930768" cy="369332"/>
          </a:xfrm>
          <a:prstGeom prst="rect">
            <a:avLst/>
          </a:prstGeom>
          <a:noFill/>
        </p:spPr>
        <p:txBody>
          <a:bodyPr wrap="none" rtlCol="0">
            <a:spAutoFit/>
          </a:bodyPr>
          <a:lstStyle/>
          <a:p>
            <a:r>
              <a:rPr lang="en-US" dirty="0" err="1" smtClean="0"/>
              <a:t>AggPort</a:t>
            </a:r>
            <a:endParaRPr lang="en-US" dirty="0"/>
          </a:p>
        </p:txBody>
      </p:sp>
      <p:sp>
        <p:nvSpPr>
          <p:cNvPr id="27" name="Oval 26"/>
          <p:cNvSpPr/>
          <p:nvPr/>
        </p:nvSpPr>
        <p:spPr>
          <a:xfrm>
            <a:off x="22152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281167" y="4445168"/>
            <a:ext cx="930768" cy="369332"/>
          </a:xfrm>
          <a:prstGeom prst="rect">
            <a:avLst/>
          </a:prstGeom>
          <a:noFill/>
        </p:spPr>
        <p:txBody>
          <a:bodyPr wrap="none" rtlCol="0">
            <a:spAutoFit/>
          </a:bodyPr>
          <a:lstStyle/>
          <a:p>
            <a:r>
              <a:rPr lang="en-US" dirty="0" err="1" smtClean="0"/>
              <a:t>AggPort</a:t>
            </a:r>
            <a:endParaRPr lang="en-US" dirty="0"/>
          </a:p>
        </p:txBody>
      </p:sp>
      <p:sp>
        <p:nvSpPr>
          <p:cNvPr id="29" name="Oval 28"/>
          <p:cNvSpPr/>
          <p:nvPr/>
        </p:nvSpPr>
        <p:spPr>
          <a:xfrm>
            <a:off x="35868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691850" y="4445168"/>
            <a:ext cx="930768" cy="369332"/>
          </a:xfrm>
          <a:prstGeom prst="rect">
            <a:avLst/>
          </a:prstGeom>
          <a:noFill/>
        </p:spPr>
        <p:txBody>
          <a:bodyPr wrap="none" rtlCol="0">
            <a:spAutoFit/>
          </a:bodyPr>
          <a:lstStyle/>
          <a:p>
            <a:r>
              <a:rPr lang="en-US" dirty="0" err="1" smtClean="0"/>
              <a:t>AggPort</a:t>
            </a:r>
            <a:endParaRPr lang="en-US" dirty="0"/>
          </a:p>
        </p:txBody>
      </p:sp>
      <p:sp>
        <p:nvSpPr>
          <p:cNvPr id="31" name="Oval 30"/>
          <p:cNvSpPr/>
          <p:nvPr/>
        </p:nvSpPr>
        <p:spPr>
          <a:xfrm>
            <a:off x="49584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78681" y="4445168"/>
            <a:ext cx="930768" cy="369332"/>
          </a:xfrm>
          <a:prstGeom prst="rect">
            <a:avLst/>
          </a:prstGeom>
          <a:noFill/>
        </p:spPr>
        <p:txBody>
          <a:bodyPr wrap="none" rtlCol="0">
            <a:spAutoFit/>
          </a:bodyPr>
          <a:lstStyle/>
          <a:p>
            <a:r>
              <a:rPr lang="en-US" dirty="0" err="1" smtClean="0"/>
              <a:t>AggPort</a:t>
            </a:r>
            <a:endParaRPr lang="en-US" dirty="0"/>
          </a:p>
        </p:txBody>
      </p:sp>
      <p:sp>
        <p:nvSpPr>
          <p:cNvPr id="33" name="Rectangle 32"/>
          <p:cNvSpPr/>
          <p:nvPr/>
        </p:nvSpPr>
        <p:spPr>
          <a:xfrm>
            <a:off x="800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77851" y="5650468"/>
            <a:ext cx="636649" cy="369332"/>
          </a:xfrm>
          <a:prstGeom prst="rect">
            <a:avLst/>
          </a:prstGeom>
          <a:noFill/>
        </p:spPr>
        <p:txBody>
          <a:bodyPr wrap="none" rtlCol="0">
            <a:spAutoFit/>
          </a:bodyPr>
          <a:lstStyle/>
          <a:p>
            <a:r>
              <a:rPr lang="en-US" dirty="0" smtClean="0"/>
              <a:t>MAC</a:t>
            </a:r>
            <a:endParaRPr lang="en-US" dirty="0"/>
          </a:p>
        </p:txBody>
      </p:sp>
      <p:sp>
        <p:nvSpPr>
          <p:cNvPr id="35" name="Rectangle 34"/>
          <p:cNvSpPr/>
          <p:nvPr/>
        </p:nvSpPr>
        <p:spPr>
          <a:xfrm>
            <a:off x="2173894"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2451645" y="5650468"/>
            <a:ext cx="636649" cy="369332"/>
          </a:xfrm>
          <a:prstGeom prst="rect">
            <a:avLst/>
          </a:prstGeom>
          <a:noFill/>
        </p:spPr>
        <p:txBody>
          <a:bodyPr wrap="none" rtlCol="0">
            <a:spAutoFit/>
          </a:bodyPr>
          <a:lstStyle/>
          <a:p>
            <a:r>
              <a:rPr lang="en-US" dirty="0" smtClean="0"/>
              <a:t>MAC</a:t>
            </a:r>
            <a:endParaRPr lang="en-US" dirty="0"/>
          </a:p>
        </p:txBody>
      </p:sp>
      <p:sp>
        <p:nvSpPr>
          <p:cNvPr id="37" name="Rectangle 36"/>
          <p:cNvSpPr/>
          <p:nvPr/>
        </p:nvSpPr>
        <p:spPr>
          <a:xfrm>
            <a:off x="35433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848100" y="5650468"/>
            <a:ext cx="636649" cy="369332"/>
          </a:xfrm>
          <a:prstGeom prst="rect">
            <a:avLst/>
          </a:prstGeom>
          <a:noFill/>
        </p:spPr>
        <p:txBody>
          <a:bodyPr wrap="none" rtlCol="0">
            <a:spAutoFit/>
          </a:bodyPr>
          <a:lstStyle/>
          <a:p>
            <a:r>
              <a:rPr lang="en-US" dirty="0" smtClean="0"/>
              <a:t>MAC</a:t>
            </a:r>
            <a:endParaRPr lang="en-US" dirty="0"/>
          </a:p>
        </p:txBody>
      </p:sp>
      <p:sp>
        <p:nvSpPr>
          <p:cNvPr id="39" name="Rectangle 38"/>
          <p:cNvSpPr/>
          <p:nvPr/>
        </p:nvSpPr>
        <p:spPr>
          <a:xfrm>
            <a:off x="4991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295900" y="5650468"/>
            <a:ext cx="636649" cy="369332"/>
          </a:xfrm>
          <a:prstGeom prst="rect">
            <a:avLst/>
          </a:prstGeom>
          <a:noFill/>
        </p:spPr>
        <p:txBody>
          <a:bodyPr wrap="none" rtlCol="0">
            <a:spAutoFit/>
          </a:bodyPr>
          <a:lstStyle/>
          <a:p>
            <a:r>
              <a:rPr lang="en-US" dirty="0" smtClean="0"/>
              <a:t>MAC</a:t>
            </a:r>
            <a:endParaRPr lang="en-US" dirty="0"/>
          </a:p>
        </p:txBody>
      </p:sp>
      <p:grpSp>
        <p:nvGrpSpPr>
          <p:cNvPr id="41" name="Group 40"/>
          <p:cNvGrpSpPr/>
          <p:nvPr/>
        </p:nvGrpSpPr>
        <p:grpSpPr>
          <a:xfrm>
            <a:off x="1409700" y="3429000"/>
            <a:ext cx="4114800" cy="914400"/>
            <a:chOff x="1409700" y="3429000"/>
            <a:chExt cx="4114800" cy="914400"/>
          </a:xfrm>
        </p:grpSpPr>
        <p:cxnSp>
          <p:nvCxnSpPr>
            <p:cNvPr id="43" name="Straight Connector 42"/>
            <p:cNvCxnSpPr/>
            <p:nvPr/>
          </p:nvCxnSpPr>
          <p:spPr>
            <a:xfrm>
              <a:off x="14097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1529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81500" y="3429000"/>
              <a:ext cx="114300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 name="Rounded Rectangular Callout 5"/>
          <p:cNvSpPr/>
          <p:nvPr/>
        </p:nvSpPr>
        <p:spPr>
          <a:xfrm>
            <a:off x="6306099" y="2743200"/>
            <a:ext cx="2685501" cy="1798766"/>
          </a:xfrm>
          <a:prstGeom prst="wedgeRoundRectCallout">
            <a:avLst>
              <a:gd name="adj1" fmla="val -105415"/>
              <a:gd name="adj2" fmla="val 339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When a Link Aggregation Group has multiple </a:t>
            </a:r>
            <a:r>
              <a:rPr lang="en-US" sz="1600" dirty="0" err="1" smtClean="0">
                <a:solidFill>
                  <a:schemeClr val="tx1"/>
                </a:solidFill>
              </a:rPr>
              <a:t>AggPorts</a:t>
            </a:r>
            <a:r>
              <a:rPr lang="en-US" sz="1600" dirty="0" smtClean="0">
                <a:solidFill>
                  <a:schemeClr val="tx1"/>
                </a:solidFill>
              </a:rPr>
              <a:t>, need to “distribute” transmit frames to the </a:t>
            </a:r>
            <a:r>
              <a:rPr lang="en-US" sz="1600" dirty="0" err="1" smtClean="0">
                <a:solidFill>
                  <a:schemeClr val="tx1"/>
                </a:solidFill>
              </a:rPr>
              <a:t>AggPorts</a:t>
            </a:r>
            <a:r>
              <a:rPr lang="en-US" sz="1600" dirty="0" smtClean="0">
                <a:solidFill>
                  <a:schemeClr val="tx1"/>
                </a:solidFill>
              </a:rPr>
              <a:t> and “collect” receive frames from the </a:t>
            </a:r>
            <a:r>
              <a:rPr lang="en-US" sz="1600" dirty="0" err="1" smtClean="0">
                <a:solidFill>
                  <a:schemeClr val="tx1"/>
                </a:solidFill>
              </a:rPr>
              <a:t>AggPorts</a:t>
            </a:r>
            <a:endParaRPr lang="en-US" sz="1600" dirty="0">
              <a:solidFill>
                <a:schemeClr val="tx1"/>
              </a:solidFill>
            </a:endParaRPr>
          </a:p>
        </p:txBody>
      </p:sp>
    </p:spTree>
    <p:extLst>
      <p:ext uri="{BB962C8B-B14F-4D97-AF65-F5344CB8AC3E}">
        <p14:creationId xmlns:p14="http://schemas.microsoft.com/office/powerpoint/2010/main" val="49121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Distribution Algorithms</a:t>
            </a:r>
            <a:endParaRPr lang="en-US" dirty="0"/>
          </a:p>
        </p:txBody>
      </p:sp>
      <p:sp>
        <p:nvSpPr>
          <p:cNvPr id="4" name="Content Placeholder 3"/>
          <p:cNvSpPr>
            <a:spLocks noGrp="1"/>
          </p:cNvSpPr>
          <p:nvPr>
            <p:ph idx="1"/>
          </p:nvPr>
        </p:nvSpPr>
        <p:spPr/>
        <p:txBody>
          <a:bodyPr>
            <a:normAutofit lnSpcReduction="10000"/>
          </a:bodyPr>
          <a:lstStyle/>
          <a:p>
            <a:r>
              <a:rPr lang="en-US" sz="2800" dirty="0" smtClean="0"/>
              <a:t>LACP version 1:  Distribution Algorithm unspecified</a:t>
            </a:r>
          </a:p>
          <a:p>
            <a:pPr lvl="1"/>
            <a:r>
              <a:rPr lang="en-US" sz="2000" dirty="0" smtClean="0"/>
              <a:t>Each system can use whatever distribution algorithm it wants.  The collection algorithm will accept any packet from any Aggregation Port.  Only constraint is that any sequence of packets that require order to be maintained must be distributed to the same Aggregation Port.</a:t>
            </a:r>
          </a:p>
          <a:p>
            <a:r>
              <a:rPr lang="en-US" sz="2800" dirty="0" smtClean="0"/>
              <a:t>LACP version 2:  Allows specification and coordination of Distribution Algorithm</a:t>
            </a:r>
          </a:p>
          <a:p>
            <a:pPr lvl="1"/>
            <a:r>
              <a:rPr lang="en-US" sz="2000" dirty="0" smtClean="0"/>
              <a:t>Each Aggregation Port advertises in LACPDUs properties identifying the distribution algorithm it intends to use.</a:t>
            </a:r>
          </a:p>
          <a:p>
            <a:pPr lvl="1"/>
            <a:r>
              <a:rPr lang="en-US" sz="2000" dirty="0" smtClean="0"/>
              <a:t>When all ports in a Link Aggregation Group use the distribution algorithm, both systems can determine which link will be used for any given frame.</a:t>
            </a:r>
          </a:p>
          <a:p>
            <a:pPr lvl="1"/>
            <a:r>
              <a:rPr lang="en-US" sz="2000" dirty="0" smtClean="0"/>
              <a:t>Advantageous for traffic management and policing, CFM, etc.</a:t>
            </a:r>
            <a:endParaRPr lang="en-US" sz="2000" dirty="0"/>
          </a:p>
        </p:txBody>
      </p:sp>
    </p:spTree>
    <p:extLst>
      <p:ext uri="{BB962C8B-B14F-4D97-AF65-F5344CB8AC3E}">
        <p14:creationId xmlns:p14="http://schemas.microsoft.com/office/powerpoint/2010/main" val="3260147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Algorithm Variables</a:t>
            </a:r>
            <a:endParaRPr lang="en-US" dirty="0"/>
          </a:p>
        </p:txBody>
      </p:sp>
      <p:sp>
        <p:nvSpPr>
          <p:cNvPr id="3" name="Content Placeholder 2"/>
          <p:cNvSpPr>
            <a:spLocks noGrp="1"/>
          </p:cNvSpPr>
          <p:nvPr>
            <p:ph idx="1"/>
          </p:nvPr>
        </p:nvSpPr>
        <p:spPr/>
        <p:txBody>
          <a:bodyPr>
            <a:normAutofit/>
          </a:bodyPr>
          <a:lstStyle/>
          <a:p>
            <a:r>
              <a:rPr lang="en-US" sz="2800" dirty="0" err="1" smtClean="0"/>
              <a:t>Port_Algorithm</a:t>
            </a:r>
            <a:endParaRPr lang="en-US" sz="2800" dirty="0" smtClean="0"/>
          </a:p>
          <a:p>
            <a:pPr lvl="1"/>
            <a:r>
              <a:rPr lang="en-US" sz="2000" dirty="0" smtClean="0"/>
              <a:t>Identifies which field(s) in frame will be used to distribute frames.</a:t>
            </a:r>
          </a:p>
          <a:p>
            <a:pPr lvl="1"/>
            <a:r>
              <a:rPr lang="en-US" sz="2000" dirty="0" smtClean="0"/>
              <a:t>E.g. C-VID, S-VID, I-SID, TE-SID, or UNSPECIFIED</a:t>
            </a:r>
          </a:p>
          <a:p>
            <a:r>
              <a:rPr lang="en-US" sz="2800" dirty="0" err="1" smtClean="0"/>
              <a:t>Conversation_Service_Mapping_Digest</a:t>
            </a:r>
            <a:endParaRPr lang="en-US" sz="2800" dirty="0" smtClean="0"/>
          </a:p>
          <a:p>
            <a:pPr lvl="1"/>
            <a:r>
              <a:rPr lang="en-US" sz="2000" dirty="0" smtClean="0"/>
              <a:t>MD5 digest of a table that maps the “Service ID” (value in fields(s) identified by </a:t>
            </a:r>
            <a:r>
              <a:rPr lang="en-US" sz="2000" dirty="0" err="1" smtClean="0"/>
              <a:t>Port_Algorithm</a:t>
            </a:r>
            <a:r>
              <a:rPr lang="en-US" sz="2000" dirty="0" smtClean="0"/>
              <a:t>) to a 12-bit “Port Conversation ID”.</a:t>
            </a:r>
          </a:p>
          <a:p>
            <a:pPr lvl="1"/>
            <a:r>
              <a:rPr lang="en-US" sz="2000" dirty="0" smtClean="0"/>
              <a:t>Only necessary if “Service ID” is greater than 12-bits.</a:t>
            </a:r>
          </a:p>
          <a:p>
            <a:r>
              <a:rPr lang="en-US" sz="2800" dirty="0" err="1" smtClean="0"/>
              <a:t>Conversation_LinkList_Digest</a:t>
            </a:r>
            <a:endParaRPr lang="en-US" sz="2800" dirty="0" smtClean="0"/>
          </a:p>
          <a:p>
            <a:pPr lvl="1"/>
            <a:r>
              <a:rPr lang="en-US" sz="2000" dirty="0" smtClean="0"/>
              <a:t>MD5 digest of a table that maps the 12-bit “Port Conversation ID” to a link in the LAG.  </a:t>
            </a:r>
            <a:endParaRPr lang="en-US" sz="2000" dirty="0"/>
          </a:p>
        </p:txBody>
      </p:sp>
    </p:spTree>
    <p:extLst>
      <p:ext uri="{BB962C8B-B14F-4D97-AF65-F5344CB8AC3E}">
        <p14:creationId xmlns:p14="http://schemas.microsoft.com/office/powerpoint/2010/main" val="930086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a:off x="14097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813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529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5245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lstStyle/>
          <a:p>
            <a:r>
              <a:rPr lang="en-US" dirty="0" smtClean="0"/>
              <a:t>I-2:  The problem</a:t>
            </a:r>
            <a:endParaRPr lang="en-US" dirty="0"/>
          </a:p>
        </p:txBody>
      </p:sp>
      <p:sp>
        <p:nvSpPr>
          <p:cNvPr id="5" name="Rectangle 4"/>
          <p:cNvSpPr/>
          <p:nvPr/>
        </p:nvSpPr>
        <p:spPr>
          <a:xfrm>
            <a:off x="685800" y="2895600"/>
            <a:ext cx="5524500" cy="2209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0" y="1600200"/>
            <a:ext cx="5524500" cy="1066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239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0955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671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8387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73562" y="1631576"/>
            <a:ext cx="787075" cy="369332"/>
          </a:xfrm>
          <a:prstGeom prst="rect">
            <a:avLst/>
          </a:prstGeom>
          <a:noFill/>
        </p:spPr>
        <p:txBody>
          <a:bodyPr wrap="none" rtlCol="0">
            <a:spAutoFit/>
          </a:bodyPr>
          <a:lstStyle/>
          <a:p>
            <a:r>
              <a:rPr lang="en-US" dirty="0" smtClean="0"/>
              <a:t>Bridge</a:t>
            </a:r>
            <a:endParaRPr lang="en-US" dirty="0"/>
          </a:p>
        </p:txBody>
      </p:sp>
      <p:sp>
        <p:nvSpPr>
          <p:cNvPr id="13" name="TextBox 12"/>
          <p:cNvSpPr txBox="1"/>
          <p:nvPr/>
        </p:nvSpPr>
        <p:spPr>
          <a:xfrm>
            <a:off x="839297" y="2215634"/>
            <a:ext cx="1180003" cy="369332"/>
          </a:xfrm>
          <a:prstGeom prst="rect">
            <a:avLst/>
          </a:prstGeom>
          <a:noFill/>
        </p:spPr>
        <p:txBody>
          <a:bodyPr wrap="none" rtlCol="0">
            <a:spAutoFit/>
          </a:bodyPr>
          <a:lstStyle/>
          <a:p>
            <a:r>
              <a:rPr lang="en-US" dirty="0" err="1" smtClean="0"/>
              <a:t>BridgePort</a:t>
            </a:r>
            <a:endParaRPr lang="en-US" dirty="0"/>
          </a:p>
        </p:txBody>
      </p:sp>
      <p:sp>
        <p:nvSpPr>
          <p:cNvPr id="14" name="TextBox 13"/>
          <p:cNvSpPr txBox="1"/>
          <p:nvPr/>
        </p:nvSpPr>
        <p:spPr>
          <a:xfrm>
            <a:off x="2210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5" name="TextBox 14"/>
          <p:cNvSpPr txBox="1"/>
          <p:nvPr/>
        </p:nvSpPr>
        <p:spPr>
          <a:xfrm>
            <a:off x="3582497" y="2209800"/>
            <a:ext cx="1180003" cy="369332"/>
          </a:xfrm>
          <a:prstGeom prst="rect">
            <a:avLst/>
          </a:prstGeom>
          <a:noFill/>
        </p:spPr>
        <p:txBody>
          <a:bodyPr wrap="none" rtlCol="0">
            <a:spAutoFit/>
          </a:bodyPr>
          <a:lstStyle/>
          <a:p>
            <a:r>
              <a:rPr lang="en-US" dirty="0" err="1" smtClean="0"/>
              <a:t>BridgePort</a:t>
            </a:r>
            <a:endParaRPr lang="en-US" dirty="0"/>
          </a:p>
        </p:txBody>
      </p:sp>
      <p:sp>
        <p:nvSpPr>
          <p:cNvPr id="16" name="TextBox 15"/>
          <p:cNvSpPr txBox="1"/>
          <p:nvPr/>
        </p:nvSpPr>
        <p:spPr>
          <a:xfrm>
            <a:off x="4877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7" name="Rectangle 16"/>
          <p:cNvSpPr/>
          <p:nvPr/>
        </p:nvSpPr>
        <p:spPr>
          <a:xfrm>
            <a:off x="839297"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19698" y="3015734"/>
            <a:ext cx="1220270" cy="369332"/>
          </a:xfrm>
          <a:prstGeom prst="rect">
            <a:avLst/>
          </a:prstGeom>
          <a:noFill/>
        </p:spPr>
        <p:txBody>
          <a:bodyPr wrap="none" rtlCol="0">
            <a:spAutoFit/>
          </a:bodyPr>
          <a:lstStyle/>
          <a:p>
            <a:r>
              <a:rPr lang="en-US" dirty="0" smtClean="0"/>
              <a:t>Aggregator</a:t>
            </a:r>
            <a:endParaRPr lang="en-US" dirty="0"/>
          </a:p>
        </p:txBody>
      </p:sp>
      <p:sp>
        <p:nvSpPr>
          <p:cNvPr id="19" name="Rectangle 18"/>
          <p:cNvSpPr/>
          <p:nvPr/>
        </p:nvSpPr>
        <p:spPr>
          <a:xfrm>
            <a:off x="219022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170630" y="3015734"/>
            <a:ext cx="1220270" cy="369332"/>
          </a:xfrm>
          <a:prstGeom prst="rect">
            <a:avLst/>
          </a:prstGeom>
          <a:noFill/>
        </p:spPr>
        <p:txBody>
          <a:bodyPr wrap="none" rtlCol="0">
            <a:spAutoFit/>
          </a:bodyPr>
          <a:lstStyle/>
          <a:p>
            <a:r>
              <a:rPr lang="en-US" dirty="0" smtClean="0"/>
              <a:t>Aggregator</a:t>
            </a:r>
            <a:endParaRPr lang="en-US" dirty="0"/>
          </a:p>
        </p:txBody>
      </p:sp>
      <p:sp>
        <p:nvSpPr>
          <p:cNvPr id="21" name="Rectangle 20"/>
          <p:cNvSpPr/>
          <p:nvPr/>
        </p:nvSpPr>
        <p:spPr>
          <a:xfrm>
            <a:off x="35628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543300" y="3015734"/>
            <a:ext cx="1220270" cy="369332"/>
          </a:xfrm>
          <a:prstGeom prst="rect">
            <a:avLst/>
          </a:prstGeom>
          <a:noFill/>
        </p:spPr>
        <p:txBody>
          <a:bodyPr wrap="none" rtlCol="0">
            <a:spAutoFit/>
          </a:bodyPr>
          <a:lstStyle/>
          <a:p>
            <a:r>
              <a:rPr lang="en-US" dirty="0" smtClean="0"/>
              <a:t>Aggregator</a:t>
            </a:r>
            <a:endParaRPr lang="en-US" dirty="0"/>
          </a:p>
        </p:txBody>
      </p:sp>
      <p:sp>
        <p:nvSpPr>
          <p:cNvPr id="23" name="Rectangle 22"/>
          <p:cNvSpPr/>
          <p:nvPr/>
        </p:nvSpPr>
        <p:spPr>
          <a:xfrm>
            <a:off x="49344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14900" y="3015734"/>
            <a:ext cx="1220270" cy="369332"/>
          </a:xfrm>
          <a:prstGeom prst="rect">
            <a:avLst/>
          </a:prstGeom>
          <a:noFill/>
        </p:spPr>
        <p:txBody>
          <a:bodyPr wrap="none" rtlCol="0">
            <a:spAutoFit/>
          </a:bodyPr>
          <a:lstStyle/>
          <a:p>
            <a:r>
              <a:rPr lang="en-US" dirty="0" smtClean="0"/>
              <a:t>Aggregator</a:t>
            </a:r>
            <a:endParaRPr lang="en-US" dirty="0"/>
          </a:p>
        </p:txBody>
      </p:sp>
      <p:sp>
        <p:nvSpPr>
          <p:cNvPr id="25" name="Oval 24"/>
          <p:cNvSpPr/>
          <p:nvPr/>
        </p:nvSpPr>
        <p:spPr>
          <a:xfrm>
            <a:off x="839297"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52500" y="4445168"/>
            <a:ext cx="930768" cy="369332"/>
          </a:xfrm>
          <a:prstGeom prst="rect">
            <a:avLst/>
          </a:prstGeom>
          <a:noFill/>
        </p:spPr>
        <p:txBody>
          <a:bodyPr wrap="none" rtlCol="0">
            <a:spAutoFit/>
          </a:bodyPr>
          <a:lstStyle/>
          <a:p>
            <a:r>
              <a:rPr lang="en-US" dirty="0" err="1" smtClean="0"/>
              <a:t>AggPort</a:t>
            </a:r>
            <a:endParaRPr lang="en-US" dirty="0"/>
          </a:p>
        </p:txBody>
      </p:sp>
      <p:sp>
        <p:nvSpPr>
          <p:cNvPr id="27" name="Oval 26"/>
          <p:cNvSpPr/>
          <p:nvPr/>
        </p:nvSpPr>
        <p:spPr>
          <a:xfrm>
            <a:off x="22152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281167" y="4445168"/>
            <a:ext cx="930768" cy="369332"/>
          </a:xfrm>
          <a:prstGeom prst="rect">
            <a:avLst/>
          </a:prstGeom>
          <a:noFill/>
        </p:spPr>
        <p:txBody>
          <a:bodyPr wrap="none" rtlCol="0">
            <a:spAutoFit/>
          </a:bodyPr>
          <a:lstStyle/>
          <a:p>
            <a:r>
              <a:rPr lang="en-US" dirty="0" err="1" smtClean="0"/>
              <a:t>AggPort</a:t>
            </a:r>
            <a:endParaRPr lang="en-US" dirty="0"/>
          </a:p>
        </p:txBody>
      </p:sp>
      <p:sp>
        <p:nvSpPr>
          <p:cNvPr id="29" name="Oval 28"/>
          <p:cNvSpPr/>
          <p:nvPr/>
        </p:nvSpPr>
        <p:spPr>
          <a:xfrm>
            <a:off x="35868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691850" y="4445168"/>
            <a:ext cx="930768" cy="369332"/>
          </a:xfrm>
          <a:prstGeom prst="rect">
            <a:avLst/>
          </a:prstGeom>
          <a:noFill/>
        </p:spPr>
        <p:txBody>
          <a:bodyPr wrap="none" rtlCol="0">
            <a:spAutoFit/>
          </a:bodyPr>
          <a:lstStyle/>
          <a:p>
            <a:r>
              <a:rPr lang="en-US" dirty="0" err="1" smtClean="0"/>
              <a:t>AggPort</a:t>
            </a:r>
            <a:endParaRPr lang="en-US" dirty="0"/>
          </a:p>
        </p:txBody>
      </p:sp>
      <p:sp>
        <p:nvSpPr>
          <p:cNvPr id="31" name="Oval 30"/>
          <p:cNvSpPr/>
          <p:nvPr/>
        </p:nvSpPr>
        <p:spPr>
          <a:xfrm>
            <a:off x="49584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78681" y="4445168"/>
            <a:ext cx="930768" cy="369332"/>
          </a:xfrm>
          <a:prstGeom prst="rect">
            <a:avLst/>
          </a:prstGeom>
          <a:noFill/>
        </p:spPr>
        <p:txBody>
          <a:bodyPr wrap="none" rtlCol="0">
            <a:spAutoFit/>
          </a:bodyPr>
          <a:lstStyle/>
          <a:p>
            <a:r>
              <a:rPr lang="en-US" dirty="0" err="1" smtClean="0"/>
              <a:t>AggPort</a:t>
            </a:r>
            <a:endParaRPr lang="en-US" dirty="0"/>
          </a:p>
        </p:txBody>
      </p:sp>
      <p:sp>
        <p:nvSpPr>
          <p:cNvPr id="33" name="Rectangle 32"/>
          <p:cNvSpPr/>
          <p:nvPr/>
        </p:nvSpPr>
        <p:spPr>
          <a:xfrm>
            <a:off x="800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77851" y="5650468"/>
            <a:ext cx="636649" cy="369332"/>
          </a:xfrm>
          <a:prstGeom prst="rect">
            <a:avLst/>
          </a:prstGeom>
          <a:noFill/>
        </p:spPr>
        <p:txBody>
          <a:bodyPr wrap="none" rtlCol="0">
            <a:spAutoFit/>
          </a:bodyPr>
          <a:lstStyle/>
          <a:p>
            <a:r>
              <a:rPr lang="en-US" dirty="0" smtClean="0"/>
              <a:t>MAC</a:t>
            </a:r>
            <a:endParaRPr lang="en-US" dirty="0"/>
          </a:p>
        </p:txBody>
      </p:sp>
      <p:sp>
        <p:nvSpPr>
          <p:cNvPr id="35" name="Rectangle 34"/>
          <p:cNvSpPr/>
          <p:nvPr/>
        </p:nvSpPr>
        <p:spPr>
          <a:xfrm>
            <a:off x="2173894"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2451645" y="5650468"/>
            <a:ext cx="636649" cy="369332"/>
          </a:xfrm>
          <a:prstGeom prst="rect">
            <a:avLst/>
          </a:prstGeom>
          <a:noFill/>
        </p:spPr>
        <p:txBody>
          <a:bodyPr wrap="none" rtlCol="0">
            <a:spAutoFit/>
          </a:bodyPr>
          <a:lstStyle/>
          <a:p>
            <a:r>
              <a:rPr lang="en-US" dirty="0" smtClean="0"/>
              <a:t>MAC</a:t>
            </a:r>
            <a:endParaRPr lang="en-US" dirty="0"/>
          </a:p>
        </p:txBody>
      </p:sp>
      <p:sp>
        <p:nvSpPr>
          <p:cNvPr id="37" name="Rectangle 36"/>
          <p:cNvSpPr/>
          <p:nvPr/>
        </p:nvSpPr>
        <p:spPr>
          <a:xfrm>
            <a:off x="35433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848100" y="5650468"/>
            <a:ext cx="636649" cy="369332"/>
          </a:xfrm>
          <a:prstGeom prst="rect">
            <a:avLst/>
          </a:prstGeom>
          <a:noFill/>
        </p:spPr>
        <p:txBody>
          <a:bodyPr wrap="none" rtlCol="0">
            <a:spAutoFit/>
          </a:bodyPr>
          <a:lstStyle/>
          <a:p>
            <a:r>
              <a:rPr lang="en-US" dirty="0" smtClean="0"/>
              <a:t>MAC</a:t>
            </a:r>
            <a:endParaRPr lang="en-US" dirty="0"/>
          </a:p>
        </p:txBody>
      </p:sp>
      <p:sp>
        <p:nvSpPr>
          <p:cNvPr id="39" name="Rectangle 38"/>
          <p:cNvSpPr/>
          <p:nvPr/>
        </p:nvSpPr>
        <p:spPr>
          <a:xfrm>
            <a:off x="4991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295900" y="5650468"/>
            <a:ext cx="636649" cy="369332"/>
          </a:xfrm>
          <a:prstGeom prst="rect">
            <a:avLst/>
          </a:prstGeom>
          <a:noFill/>
        </p:spPr>
        <p:txBody>
          <a:bodyPr wrap="none" rtlCol="0">
            <a:spAutoFit/>
          </a:bodyPr>
          <a:lstStyle/>
          <a:p>
            <a:r>
              <a:rPr lang="en-US" dirty="0" smtClean="0"/>
              <a:t>MAC</a:t>
            </a:r>
            <a:endParaRPr lang="en-US" dirty="0"/>
          </a:p>
        </p:txBody>
      </p:sp>
      <p:grpSp>
        <p:nvGrpSpPr>
          <p:cNvPr id="41" name="Group 40"/>
          <p:cNvGrpSpPr/>
          <p:nvPr/>
        </p:nvGrpSpPr>
        <p:grpSpPr>
          <a:xfrm>
            <a:off x="1409700" y="3429000"/>
            <a:ext cx="4114800" cy="914400"/>
            <a:chOff x="1409700" y="3429000"/>
            <a:chExt cx="4114800" cy="914400"/>
          </a:xfrm>
        </p:grpSpPr>
        <p:cxnSp>
          <p:nvCxnSpPr>
            <p:cNvPr id="43" name="Straight Connector 42"/>
            <p:cNvCxnSpPr/>
            <p:nvPr/>
          </p:nvCxnSpPr>
          <p:spPr>
            <a:xfrm>
              <a:off x="14097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1529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81500" y="3429000"/>
              <a:ext cx="114300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 name="Rounded Rectangular Callout 5"/>
          <p:cNvSpPr/>
          <p:nvPr/>
        </p:nvSpPr>
        <p:spPr>
          <a:xfrm>
            <a:off x="6400800" y="1219200"/>
            <a:ext cx="2609301" cy="1798766"/>
          </a:xfrm>
          <a:prstGeom prst="wedgeRoundRectCallout">
            <a:avLst>
              <a:gd name="adj1" fmla="val -67794"/>
              <a:gd name="adj2" fmla="val 46754"/>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Distribution Algorithm variables are per-Aggregator.</a:t>
            </a:r>
          </a:p>
          <a:p>
            <a:pPr algn="ctr"/>
            <a:r>
              <a:rPr lang="en-US" sz="1600" dirty="0" smtClean="0">
                <a:solidFill>
                  <a:schemeClr val="tx1"/>
                </a:solidFill>
              </a:rPr>
              <a:t>Different Aggregators can have different Distribution Algorithms.</a:t>
            </a:r>
            <a:endParaRPr lang="en-US" sz="1600" dirty="0">
              <a:solidFill>
                <a:schemeClr val="tx1"/>
              </a:solidFill>
            </a:endParaRPr>
          </a:p>
        </p:txBody>
      </p:sp>
      <p:sp>
        <p:nvSpPr>
          <p:cNvPr id="49" name="Rounded Rectangular Callout 48"/>
          <p:cNvSpPr/>
          <p:nvPr/>
        </p:nvSpPr>
        <p:spPr>
          <a:xfrm>
            <a:off x="5764266" y="5410200"/>
            <a:ext cx="3021280" cy="1341566"/>
          </a:xfrm>
          <a:prstGeom prst="wedgeRoundRectCallout">
            <a:avLst>
              <a:gd name="adj1" fmla="val -135001"/>
              <a:gd name="adj2" fmla="val -975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the values for the Distribution Algorithm variables sent in an LACPDU are undefined for a </a:t>
            </a:r>
            <a:r>
              <a:rPr lang="en-US" sz="1600" dirty="0" err="1" smtClean="0">
                <a:solidFill>
                  <a:schemeClr val="tx1"/>
                </a:solidFill>
              </a:rPr>
              <a:t>AggPort</a:t>
            </a:r>
            <a:r>
              <a:rPr lang="en-US" sz="1600" dirty="0" smtClean="0">
                <a:solidFill>
                  <a:schemeClr val="tx1"/>
                </a:solidFill>
              </a:rPr>
              <a:t> that is DETACHED from all Aggregators.</a:t>
            </a:r>
            <a:endParaRPr lang="en-US" sz="1600" dirty="0">
              <a:solidFill>
                <a:schemeClr val="tx1"/>
              </a:solidFill>
            </a:endParaRPr>
          </a:p>
        </p:txBody>
      </p:sp>
      <p:sp>
        <p:nvSpPr>
          <p:cNvPr id="50" name="Rounded Rectangular Callout 49"/>
          <p:cNvSpPr/>
          <p:nvPr/>
        </p:nvSpPr>
        <p:spPr>
          <a:xfrm>
            <a:off x="6315319" y="3261455"/>
            <a:ext cx="2609301" cy="1798766"/>
          </a:xfrm>
          <a:prstGeom prst="wedgeRoundRectCallout">
            <a:avLst>
              <a:gd name="adj1" fmla="val -110568"/>
              <a:gd name="adj2" fmla="val -2725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if different Distribution Algorithm values are received on different ports, variables for the Partner Distribution Algorithm only store value of last link joined to LAG.</a:t>
            </a:r>
            <a:endParaRPr lang="en-US" sz="1600" dirty="0">
              <a:solidFill>
                <a:schemeClr val="tx1"/>
              </a:solidFill>
            </a:endParaRPr>
          </a:p>
        </p:txBody>
      </p:sp>
    </p:spTree>
    <p:extLst>
      <p:ext uri="{BB962C8B-B14F-4D97-AF65-F5344CB8AC3E}">
        <p14:creationId xmlns:p14="http://schemas.microsoft.com/office/powerpoint/2010/main" val="1734866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9" grpId="0" animBg="1"/>
      <p:bldP spid="5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I-2:  Proposed Solution</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Use “key” variables as a model</a:t>
            </a:r>
          </a:p>
          <a:p>
            <a:pPr lvl="1"/>
            <a:r>
              <a:rPr lang="en-US" sz="2000" dirty="0" smtClean="0"/>
              <a:t>The “key” variables have similar requirements.</a:t>
            </a:r>
          </a:p>
          <a:p>
            <a:r>
              <a:rPr lang="en-US" sz="2800" dirty="0" smtClean="0"/>
              <a:t>Per-</a:t>
            </a:r>
            <a:r>
              <a:rPr lang="en-US" sz="2800" dirty="0" err="1" smtClean="0"/>
              <a:t>AggPort</a:t>
            </a:r>
            <a:r>
              <a:rPr lang="en-US" sz="2800" dirty="0" smtClean="0"/>
              <a:t> Distribution Algorithm variables:</a:t>
            </a:r>
          </a:p>
          <a:p>
            <a:pPr lvl="1"/>
            <a:r>
              <a:rPr lang="en-US" sz="2000" dirty="0" smtClean="0"/>
              <a:t>“</a:t>
            </a:r>
            <a:r>
              <a:rPr lang="en-US" sz="2000" dirty="0" err="1" smtClean="0"/>
              <a:t>Actor_Admin</a:t>
            </a:r>
            <a:r>
              <a:rPr lang="en-US" sz="2000" dirty="0" smtClean="0"/>
              <a:t>_...” variables to send in LACPDUs.</a:t>
            </a:r>
          </a:p>
          <a:p>
            <a:pPr lvl="1"/>
            <a:r>
              <a:rPr lang="en-US" sz="2000" dirty="0" smtClean="0"/>
              <a:t>“</a:t>
            </a:r>
            <a:r>
              <a:rPr lang="en-US" sz="2000" dirty="0" err="1" smtClean="0"/>
              <a:t>Partner_Admin</a:t>
            </a:r>
            <a:r>
              <a:rPr lang="en-US" sz="2000" dirty="0" smtClean="0"/>
              <a:t>_...” variables to use as default when haven’t heard from partner.</a:t>
            </a:r>
          </a:p>
          <a:p>
            <a:pPr lvl="1"/>
            <a:r>
              <a:rPr lang="en-US" sz="2000" dirty="0" smtClean="0"/>
              <a:t>“</a:t>
            </a:r>
            <a:r>
              <a:rPr lang="en-US" sz="2000" dirty="0" err="1" smtClean="0"/>
              <a:t>Partner_Oper</a:t>
            </a:r>
            <a:r>
              <a:rPr lang="en-US" sz="2000" dirty="0" smtClean="0"/>
              <a:t>_...” variables to store values received from partner.</a:t>
            </a:r>
          </a:p>
          <a:p>
            <a:r>
              <a:rPr lang="en-US" sz="2800" dirty="0" smtClean="0"/>
              <a:t>Per-Aggregator Distribution Algorithm variables:</a:t>
            </a:r>
          </a:p>
          <a:p>
            <a:pPr lvl="1"/>
            <a:r>
              <a:rPr lang="en-US" sz="2000" dirty="0" smtClean="0"/>
              <a:t>“</a:t>
            </a:r>
            <a:r>
              <a:rPr lang="en-US" sz="2000" dirty="0" err="1" smtClean="0"/>
              <a:t>Actor_Oper</a:t>
            </a:r>
            <a:r>
              <a:rPr lang="en-US" sz="2000" dirty="0" smtClean="0"/>
              <a:t>_...” variables.  Equal to the </a:t>
            </a:r>
            <a:r>
              <a:rPr lang="en-US" sz="2000" dirty="0" err="1" smtClean="0"/>
              <a:t>AggPort</a:t>
            </a:r>
            <a:r>
              <a:rPr lang="en-US" sz="2000" dirty="0" smtClean="0"/>
              <a:t> </a:t>
            </a:r>
            <a:r>
              <a:rPr lang="en-US" sz="2000" dirty="0" err="1" smtClean="0"/>
              <a:t>Actor_Admin</a:t>
            </a:r>
            <a:r>
              <a:rPr lang="en-US" sz="2000" dirty="0" smtClean="0"/>
              <a:t>_... value if all </a:t>
            </a:r>
            <a:r>
              <a:rPr lang="en-US" sz="2000" dirty="0" err="1" smtClean="0"/>
              <a:t>AggPorts</a:t>
            </a:r>
            <a:r>
              <a:rPr lang="en-US" sz="2000" dirty="0" smtClean="0"/>
              <a:t> in LAG have the same value, otherwise default.</a:t>
            </a:r>
          </a:p>
          <a:p>
            <a:pPr lvl="1"/>
            <a:r>
              <a:rPr lang="en-US" sz="2000" dirty="0" smtClean="0"/>
              <a:t>“</a:t>
            </a:r>
            <a:r>
              <a:rPr lang="en-US" sz="2000" dirty="0" err="1" smtClean="0"/>
              <a:t>Partner_Oper</a:t>
            </a:r>
            <a:r>
              <a:rPr lang="en-US" sz="2000" dirty="0" smtClean="0"/>
              <a:t>_...” variables.  Equal to the </a:t>
            </a:r>
            <a:r>
              <a:rPr lang="en-US" sz="2000" dirty="0" err="1" smtClean="0"/>
              <a:t>AggPort</a:t>
            </a:r>
            <a:r>
              <a:rPr lang="en-US" sz="2000" dirty="0" smtClean="0"/>
              <a:t> </a:t>
            </a:r>
            <a:r>
              <a:rPr lang="en-US" sz="2000" dirty="0" err="1" smtClean="0"/>
              <a:t>Partner_Oper</a:t>
            </a:r>
            <a:r>
              <a:rPr lang="en-US" sz="2000" dirty="0" smtClean="0"/>
              <a:t>_... value if all </a:t>
            </a:r>
            <a:r>
              <a:rPr lang="en-US" sz="2000" dirty="0" err="1" smtClean="0"/>
              <a:t>AggPorts</a:t>
            </a:r>
            <a:r>
              <a:rPr lang="en-US" sz="2000" dirty="0" smtClean="0"/>
              <a:t> in LAG have the same value, otherwise default.</a:t>
            </a:r>
            <a:endParaRPr lang="en-US" sz="2000" dirty="0"/>
          </a:p>
        </p:txBody>
      </p:sp>
    </p:spTree>
    <p:extLst>
      <p:ext uri="{BB962C8B-B14F-4D97-AF65-F5344CB8AC3E}">
        <p14:creationId xmlns:p14="http://schemas.microsoft.com/office/powerpoint/2010/main" val="427815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“I-4”</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err="1" smtClean="0"/>
              <a:t>Discard_Wrong_Conversation</a:t>
            </a:r>
            <a:r>
              <a:rPr lang="en-US" sz="2800" dirty="0" smtClean="0"/>
              <a:t> (DWC)</a:t>
            </a:r>
          </a:p>
          <a:p>
            <a:pPr lvl="1"/>
            <a:r>
              <a:rPr lang="en-US" sz="2000" dirty="0" smtClean="0"/>
              <a:t>When the actor and partner are using the same Distribution Algorithm, each knows which link should be used for any given frame.</a:t>
            </a:r>
          </a:p>
          <a:p>
            <a:pPr lvl="1"/>
            <a:r>
              <a:rPr lang="en-US" sz="2000" dirty="0" smtClean="0"/>
              <a:t>DWC is a Boolean that controls whether to discard frames that are received on the wrong link.</a:t>
            </a:r>
          </a:p>
          <a:p>
            <a:pPr lvl="1"/>
            <a:r>
              <a:rPr lang="en-US" sz="2000" dirty="0" smtClean="0"/>
              <a:t>Protects against </a:t>
            </a:r>
            <a:r>
              <a:rPr lang="en-US" sz="2000" dirty="0" err="1" smtClean="0"/>
              <a:t>misordering</a:t>
            </a:r>
            <a:r>
              <a:rPr lang="en-US" sz="2000" dirty="0" smtClean="0"/>
              <a:t> of frames when a link is added or removed from the LAG without use of the Marker Protocol.  Also protects against data loops in some DRNI corner cases.</a:t>
            </a:r>
          </a:p>
          <a:p>
            <a:r>
              <a:rPr lang="en-US" sz="2400" dirty="0" smtClean="0"/>
              <a:t>The Problem:</a:t>
            </a:r>
          </a:p>
          <a:p>
            <a:pPr lvl="1"/>
            <a:r>
              <a:rPr lang="en-US" sz="2000" dirty="0" smtClean="0"/>
              <a:t>DWC is set or cleared through management and is currently used whether or not actor and partner are using the same Distribution Algorithm.  Results in total frame loss for some conversations.</a:t>
            </a:r>
          </a:p>
          <a:p>
            <a:r>
              <a:rPr lang="en-US" sz="2400" dirty="0" smtClean="0"/>
              <a:t>Proposed Solution:</a:t>
            </a:r>
          </a:p>
          <a:p>
            <a:pPr lvl="1"/>
            <a:r>
              <a:rPr lang="en-US" sz="2000" dirty="0" smtClean="0"/>
              <a:t>Make current variable an “Admin_...” variable.</a:t>
            </a:r>
          </a:p>
          <a:p>
            <a:pPr lvl="1"/>
            <a:r>
              <a:rPr lang="en-US" sz="2000" dirty="0" smtClean="0"/>
              <a:t>Add a “</a:t>
            </a:r>
            <a:r>
              <a:rPr lang="en-US" sz="2000" dirty="0" err="1" smtClean="0"/>
              <a:t>Oper_DWC</a:t>
            </a:r>
            <a:r>
              <a:rPr lang="en-US" sz="2000" dirty="0" smtClean="0"/>
              <a:t>” that takes the “</a:t>
            </a:r>
            <a:r>
              <a:rPr lang="en-US" sz="2000" dirty="0" err="1" smtClean="0"/>
              <a:t>Admin_DWC</a:t>
            </a:r>
            <a:r>
              <a:rPr lang="en-US" sz="2000" dirty="0" smtClean="0"/>
              <a:t>” value when actor and partner use the same Distribution Algorithm, and is false otherwise.</a:t>
            </a:r>
            <a:endParaRPr lang="en-US" sz="2000" dirty="0"/>
          </a:p>
        </p:txBody>
      </p:sp>
    </p:spTree>
    <p:extLst>
      <p:ext uri="{BB962C8B-B14F-4D97-AF65-F5344CB8AC3E}">
        <p14:creationId xmlns:p14="http://schemas.microsoft.com/office/powerpoint/2010/main" val="1045199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“I-3”</a:t>
            </a:r>
            <a:endParaRPr lang="en-US" dirty="0"/>
          </a:p>
        </p:txBody>
      </p:sp>
      <p:sp>
        <p:nvSpPr>
          <p:cNvPr id="3" name="Content Placeholder 2"/>
          <p:cNvSpPr>
            <a:spLocks noGrp="1"/>
          </p:cNvSpPr>
          <p:nvPr>
            <p:ph idx="1"/>
          </p:nvPr>
        </p:nvSpPr>
        <p:spPr/>
        <p:txBody>
          <a:bodyPr>
            <a:normAutofit/>
          </a:bodyPr>
          <a:lstStyle/>
          <a:p>
            <a:r>
              <a:rPr lang="en-US" sz="2800" dirty="0" smtClean="0"/>
              <a:t>Conversation Mask updates</a:t>
            </a:r>
          </a:p>
          <a:p>
            <a:pPr lvl="1"/>
            <a:r>
              <a:rPr lang="en-US" sz="2000" dirty="0" smtClean="0"/>
              <a:t>Once the Distribution Algorithm to be used on each LAG is determined, Boolean masks are created for each </a:t>
            </a:r>
            <a:r>
              <a:rPr lang="en-US" sz="2000" dirty="0" err="1" smtClean="0"/>
              <a:t>AggPort</a:t>
            </a:r>
            <a:r>
              <a:rPr lang="en-US" sz="2000" dirty="0" smtClean="0"/>
              <a:t> that specify whether a given Conversation ID is distributed (</a:t>
            </a:r>
            <a:r>
              <a:rPr lang="en-US" sz="2000" dirty="0" err="1" smtClean="0"/>
              <a:t>Port_Oper_Conversation_Mask</a:t>
            </a:r>
            <a:r>
              <a:rPr lang="en-US" sz="2000" dirty="0" smtClean="0"/>
              <a:t>) or collected (</a:t>
            </a:r>
            <a:r>
              <a:rPr lang="en-US" sz="2000" dirty="0" err="1" smtClean="0"/>
              <a:t>Collection_Conversation_Mask</a:t>
            </a:r>
            <a:r>
              <a:rPr lang="en-US" sz="2000" dirty="0" smtClean="0"/>
              <a:t>) on that </a:t>
            </a:r>
            <a:r>
              <a:rPr lang="en-US" sz="2000" dirty="0" err="1" smtClean="0"/>
              <a:t>AggPort</a:t>
            </a:r>
            <a:r>
              <a:rPr lang="en-US" sz="2000" dirty="0" smtClean="0"/>
              <a:t>.</a:t>
            </a:r>
          </a:p>
          <a:p>
            <a:pPr lvl="1"/>
            <a:r>
              <a:rPr lang="en-US" sz="2000" dirty="0" smtClean="0"/>
              <a:t>When the </a:t>
            </a:r>
            <a:r>
              <a:rPr lang="en-US" sz="2000" dirty="0" err="1" smtClean="0"/>
              <a:t>Collection_Conversation_Mask</a:t>
            </a:r>
            <a:r>
              <a:rPr lang="en-US" sz="2000" dirty="0" smtClean="0"/>
              <a:t> is updated, the specified processing assures that the bit for a given </a:t>
            </a:r>
            <a:r>
              <a:rPr lang="en-US" sz="2000" dirty="0" err="1" smtClean="0"/>
              <a:t>Conversation_ID</a:t>
            </a:r>
            <a:r>
              <a:rPr lang="en-US" sz="2000" dirty="0" smtClean="0"/>
              <a:t> is set to zero in the mask at all </a:t>
            </a:r>
            <a:r>
              <a:rPr lang="en-US" sz="2000" dirty="0" err="1" smtClean="0"/>
              <a:t>AggPorts</a:t>
            </a:r>
            <a:r>
              <a:rPr lang="en-US" sz="2000" dirty="0" smtClean="0"/>
              <a:t> before it is changed from zero to one at a single </a:t>
            </a:r>
            <a:r>
              <a:rPr lang="en-US" sz="2000" dirty="0" err="1" smtClean="0"/>
              <a:t>AggPort</a:t>
            </a:r>
            <a:r>
              <a:rPr lang="en-US" sz="2000" dirty="0" smtClean="0"/>
              <a:t>.  This “break-before-make” operation prevents transient data loops, frame duplication, and frame </a:t>
            </a:r>
            <a:r>
              <a:rPr lang="en-US" sz="2000" dirty="0" err="1" smtClean="0"/>
              <a:t>mis</a:t>
            </a:r>
            <a:r>
              <a:rPr lang="en-US" sz="2000" dirty="0" smtClean="0"/>
              <a:t>-ordering.</a:t>
            </a:r>
          </a:p>
          <a:p>
            <a:pPr lvl="1"/>
            <a:endParaRPr lang="en-US" sz="2000" dirty="0"/>
          </a:p>
        </p:txBody>
      </p:sp>
    </p:spTree>
    <p:extLst>
      <p:ext uri="{BB962C8B-B14F-4D97-AF65-F5344CB8AC3E}">
        <p14:creationId xmlns:p14="http://schemas.microsoft.com/office/powerpoint/2010/main" val="8716808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I-3:  Problem and Solution</a:t>
            </a:r>
            <a:endParaRPr lang="en-US" dirty="0"/>
          </a:p>
        </p:txBody>
      </p:sp>
      <p:sp>
        <p:nvSpPr>
          <p:cNvPr id="3" name="Content Placeholder 2"/>
          <p:cNvSpPr>
            <a:spLocks noGrp="1"/>
          </p:cNvSpPr>
          <p:nvPr>
            <p:ph idx="1"/>
          </p:nvPr>
        </p:nvSpPr>
        <p:spPr>
          <a:xfrm>
            <a:off x="457200" y="1600200"/>
            <a:ext cx="8305800" cy="4525963"/>
          </a:xfrm>
        </p:spPr>
        <p:txBody>
          <a:bodyPr>
            <a:normAutofit fontScale="92500" lnSpcReduction="10000"/>
          </a:bodyPr>
          <a:lstStyle/>
          <a:p>
            <a:r>
              <a:rPr lang="en-US" sz="2600" dirty="0" smtClean="0"/>
              <a:t>The Problem:</a:t>
            </a:r>
          </a:p>
          <a:p>
            <a:pPr lvl="1"/>
            <a:r>
              <a:rPr lang="en-US" sz="2000" dirty="0" smtClean="0"/>
              <a:t>The </a:t>
            </a:r>
            <a:r>
              <a:rPr lang="en-US" sz="2000" dirty="0" err="1" smtClean="0"/>
              <a:t>Port_Oper_Conversation_Mask</a:t>
            </a:r>
            <a:r>
              <a:rPr lang="en-US" sz="2000" dirty="0" smtClean="0"/>
              <a:t> is not updated using the same “break-before-make” processing as the </a:t>
            </a:r>
            <a:r>
              <a:rPr lang="en-US" sz="2000" dirty="0" err="1" smtClean="0"/>
              <a:t>Collection_Conversation_Mask</a:t>
            </a:r>
            <a:r>
              <a:rPr lang="en-US" sz="2000" dirty="0" smtClean="0"/>
              <a:t>.</a:t>
            </a:r>
          </a:p>
          <a:p>
            <a:pPr lvl="1"/>
            <a:r>
              <a:rPr lang="en-US" sz="2000" dirty="0" smtClean="0"/>
              <a:t>This can result in frame duplication if the bit for a given </a:t>
            </a:r>
            <a:r>
              <a:rPr lang="en-US" sz="2000" dirty="0" err="1" smtClean="0"/>
              <a:t>Conversation_ID</a:t>
            </a:r>
            <a:r>
              <a:rPr lang="en-US" sz="2000" dirty="0" smtClean="0"/>
              <a:t> is temporarily set for two </a:t>
            </a:r>
            <a:r>
              <a:rPr lang="en-US" sz="2000" dirty="0" err="1" smtClean="0"/>
              <a:t>AggPorts</a:t>
            </a:r>
            <a:r>
              <a:rPr lang="en-US" sz="2000" dirty="0" smtClean="0"/>
              <a:t> causing two copies of the frame to be sent, and the link delays are such that one frame arrives on the “old” link before the partner has updated it’s collection mask, and the other frame arrives on the “new” link after the partner has updated it’s collection mask.</a:t>
            </a:r>
          </a:p>
          <a:p>
            <a:r>
              <a:rPr lang="en-US" sz="2600" dirty="0" smtClean="0"/>
              <a:t>Proposed Solution:</a:t>
            </a:r>
          </a:p>
          <a:p>
            <a:pPr lvl="1"/>
            <a:r>
              <a:rPr lang="en-US" sz="2000" dirty="0" smtClean="0"/>
              <a:t>Use the same “break-before-make” processing for the </a:t>
            </a:r>
            <a:r>
              <a:rPr lang="en-US" sz="2000" dirty="0" err="1" smtClean="0"/>
              <a:t>Port_Oper_Conversation_Mask</a:t>
            </a:r>
            <a:r>
              <a:rPr lang="en-US" sz="2000" dirty="0" smtClean="0"/>
              <a:t> as the </a:t>
            </a:r>
            <a:r>
              <a:rPr lang="en-US" sz="2000" dirty="0" err="1" smtClean="0"/>
              <a:t>Collection_Conversation_Mask</a:t>
            </a:r>
            <a:r>
              <a:rPr lang="en-US" sz="2000" dirty="0" smtClean="0"/>
              <a:t>.</a:t>
            </a:r>
          </a:p>
          <a:p>
            <a:pPr lvl="1"/>
            <a:r>
              <a:rPr lang="en-US" sz="2000" dirty="0" smtClean="0"/>
              <a:t>This results in the two masks always having the same value, so could have just one mask.  This would result in lots of editorial changes, however, so at this stage I would recommend against it.</a:t>
            </a:r>
            <a:endParaRPr lang="en-US" sz="2000" dirty="0"/>
          </a:p>
        </p:txBody>
      </p:sp>
    </p:spTree>
    <p:extLst>
      <p:ext uri="{BB962C8B-B14F-4D97-AF65-F5344CB8AC3E}">
        <p14:creationId xmlns:p14="http://schemas.microsoft.com/office/powerpoint/2010/main" val="16955690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38379</TotalTime>
  <Words>1589</Words>
  <Application>Microsoft Office PowerPoint</Application>
  <PresentationFormat>On-screen Show (4:3)</PresentationFormat>
  <Paragraphs>127</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802-1AX-2014-Cor-1-d0-5  Sponsor Ballot Comments  Version  1   </vt:lpstr>
      <vt:lpstr>Comment “I-2”</vt:lpstr>
      <vt:lpstr>Distribution Algorithms</vt:lpstr>
      <vt:lpstr>Distribution Algorithm Variables</vt:lpstr>
      <vt:lpstr>I-2:  The problem</vt:lpstr>
      <vt:lpstr>I-2:  Proposed Solution</vt:lpstr>
      <vt:lpstr>Comment “I-4”</vt:lpstr>
      <vt:lpstr>Comment “I-3”</vt:lpstr>
      <vt:lpstr>I-3:  Problem and Solution</vt:lpstr>
      <vt:lpstr>Comment “I-6”</vt:lpstr>
      <vt:lpstr>Comment “I-5”</vt:lpstr>
      <vt:lpstr>I-5:  The Problem(s)</vt:lpstr>
      <vt:lpstr>I-5: Proposed Solution(s)</vt:lpstr>
      <vt:lpstr>I-5: Proposed Solution (cont.)</vt:lpstr>
      <vt:lpstr>PowerPoint Presentation</vt:lpstr>
    </vt:vector>
  </TitlesOfParts>
  <Company>Stephen Haddock Consulting,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Haddock</dc:creator>
  <cp:lastModifiedBy>Stephen Haddock</cp:lastModifiedBy>
  <cp:revision>153</cp:revision>
  <dcterms:created xsi:type="dcterms:W3CDTF">2013-11-13T15:32:23Z</dcterms:created>
  <dcterms:modified xsi:type="dcterms:W3CDTF">2016-07-27T01:10:19Z</dcterms:modified>
</cp:coreProperties>
</file>