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10080625" cy="7559675"/>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24" name="PlaceHolder 2"/>
          <p:cNvSpPr>
            <a:spLocks noGrp="1"/>
          </p:cNvSpPr>
          <p:nvPr>
            <p:ph type="body"/>
          </p:nvPr>
        </p:nvSpPr>
        <p:spPr>
          <a:xfrm>
            <a:off x="504000" y="1768680"/>
            <a:ext cx="907200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25" name="PlaceHolder 3"/>
          <p:cNvSpPr>
            <a:spLocks noGrp="1"/>
          </p:cNvSpPr>
          <p:nvPr>
            <p:ph type="body"/>
          </p:nvPr>
        </p:nvSpPr>
        <p:spPr>
          <a:xfrm>
            <a:off x="504000" y="4058640"/>
            <a:ext cx="907200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27" name="PlaceHolder 2"/>
          <p:cNvSpPr>
            <a:spLocks noGrp="1"/>
          </p:cNvSpPr>
          <p:nvPr>
            <p:ph type="body"/>
          </p:nvPr>
        </p:nvSpPr>
        <p:spPr>
          <a:xfrm>
            <a:off x="50400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28" name="PlaceHolder 3"/>
          <p:cNvSpPr>
            <a:spLocks noGrp="1"/>
          </p:cNvSpPr>
          <p:nvPr>
            <p:ph type="body"/>
          </p:nvPr>
        </p:nvSpPr>
        <p:spPr>
          <a:xfrm>
            <a:off x="515268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29" name="PlaceHolder 4"/>
          <p:cNvSpPr>
            <a:spLocks noGrp="1"/>
          </p:cNvSpPr>
          <p:nvPr>
            <p:ph type="body"/>
          </p:nvPr>
        </p:nvSpPr>
        <p:spPr>
          <a:xfrm>
            <a:off x="5152680" y="405864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30" name="PlaceHolder 5"/>
          <p:cNvSpPr>
            <a:spLocks noGrp="1"/>
          </p:cNvSpPr>
          <p:nvPr>
            <p:ph type="body"/>
          </p:nvPr>
        </p:nvSpPr>
        <p:spPr>
          <a:xfrm>
            <a:off x="504000" y="405864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32" name="PlaceHolder 2"/>
          <p:cNvSpPr>
            <a:spLocks noGrp="1"/>
          </p:cNvSpPr>
          <p:nvPr>
            <p:ph type="body"/>
          </p:nvPr>
        </p:nvSpPr>
        <p:spPr>
          <a:xfrm>
            <a:off x="504000" y="1768680"/>
            <a:ext cx="907200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33" name="PlaceHolder 3"/>
          <p:cNvSpPr>
            <a:spLocks noGrp="1"/>
          </p:cNvSpPr>
          <p:nvPr>
            <p:ph type="body"/>
          </p:nvPr>
        </p:nvSpPr>
        <p:spPr>
          <a:xfrm>
            <a:off x="504000" y="1768680"/>
            <a:ext cx="907200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pic>
        <p:nvPicPr>
          <p:cNvPr id="34" name="" descr=""/>
          <p:cNvPicPr/>
          <p:nvPr/>
        </p:nvPicPr>
        <p:blipFill>
          <a:blip r:embed="rId2"/>
          <a:stretch/>
        </p:blipFill>
        <p:spPr>
          <a:xfrm>
            <a:off x="2292480" y="1768680"/>
            <a:ext cx="5494680" cy="4384080"/>
          </a:xfrm>
          <a:prstGeom prst="rect">
            <a:avLst/>
          </a:prstGeom>
          <a:ln>
            <a:noFill/>
          </a:ln>
        </p:spPr>
      </p:pic>
      <p:pic>
        <p:nvPicPr>
          <p:cNvPr id="35" name="" descr=""/>
          <p:cNvPicPr/>
          <p:nvPr/>
        </p:nvPicPr>
        <p:blipFill>
          <a:blip r:embed="rId3"/>
          <a:stretch/>
        </p:blipFill>
        <p:spPr>
          <a:xfrm>
            <a:off x="2292480" y="1768680"/>
            <a:ext cx="5494680" cy="43840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39" name="PlaceHolder 2"/>
          <p:cNvSpPr>
            <a:spLocks noGrp="1"/>
          </p:cNvSpPr>
          <p:nvPr>
            <p:ph type="subTitle"/>
          </p:nvPr>
        </p:nvSpPr>
        <p:spPr>
          <a:xfrm>
            <a:off x="504000" y="1768680"/>
            <a:ext cx="9072000" cy="4384080"/>
          </a:xfrm>
          <a:prstGeom prst="rect">
            <a:avLst/>
          </a:prstGeom>
        </p:spPr>
        <p:txBody>
          <a:bodyPr lIns="0" rIns="0" tIns="0" bIns="0" anchor="ctr"/>
          <a:p>
            <a:pPr algn="ctr"/>
            <a:endParaRPr lang="en-US"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41" name="PlaceHolder 2"/>
          <p:cNvSpPr>
            <a:spLocks noGrp="1"/>
          </p:cNvSpPr>
          <p:nvPr>
            <p:ph type="body"/>
          </p:nvPr>
        </p:nvSpPr>
        <p:spPr>
          <a:xfrm>
            <a:off x="504000" y="1768680"/>
            <a:ext cx="907200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43" name="PlaceHolder 2"/>
          <p:cNvSpPr>
            <a:spLocks noGrp="1"/>
          </p:cNvSpPr>
          <p:nvPr>
            <p:ph type="body"/>
          </p:nvPr>
        </p:nvSpPr>
        <p:spPr>
          <a:xfrm>
            <a:off x="504000" y="1768680"/>
            <a:ext cx="442692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44" name="PlaceHolder 3"/>
          <p:cNvSpPr>
            <a:spLocks noGrp="1"/>
          </p:cNvSpPr>
          <p:nvPr>
            <p:ph type="body"/>
          </p:nvPr>
        </p:nvSpPr>
        <p:spPr>
          <a:xfrm>
            <a:off x="5152680" y="1768680"/>
            <a:ext cx="442692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504000" y="301320"/>
            <a:ext cx="9072000" cy="5850360"/>
          </a:xfrm>
          <a:prstGeom prst="rect">
            <a:avLst/>
          </a:prstGeom>
        </p:spPr>
        <p:txBody>
          <a:bodyPr lIns="0" rIns="0" tIns="0" bIns="0" anchor="ctr"/>
          <a:p>
            <a:pPr algn="ctr"/>
            <a:endParaRPr lang="en-US"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48" name="PlaceHolder 2"/>
          <p:cNvSpPr>
            <a:spLocks noGrp="1"/>
          </p:cNvSpPr>
          <p:nvPr>
            <p:ph type="body"/>
          </p:nvPr>
        </p:nvSpPr>
        <p:spPr>
          <a:xfrm>
            <a:off x="50400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49" name="PlaceHolder 3"/>
          <p:cNvSpPr>
            <a:spLocks noGrp="1"/>
          </p:cNvSpPr>
          <p:nvPr>
            <p:ph type="body"/>
          </p:nvPr>
        </p:nvSpPr>
        <p:spPr>
          <a:xfrm>
            <a:off x="504000" y="405864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50" name="PlaceHolder 4"/>
          <p:cNvSpPr>
            <a:spLocks noGrp="1"/>
          </p:cNvSpPr>
          <p:nvPr>
            <p:ph type="body"/>
          </p:nvPr>
        </p:nvSpPr>
        <p:spPr>
          <a:xfrm>
            <a:off x="5152680" y="1768680"/>
            <a:ext cx="442692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3" name="PlaceHolder 2"/>
          <p:cNvSpPr>
            <a:spLocks noGrp="1"/>
          </p:cNvSpPr>
          <p:nvPr>
            <p:ph type="subTitle"/>
          </p:nvPr>
        </p:nvSpPr>
        <p:spPr>
          <a:xfrm>
            <a:off x="504000" y="1768680"/>
            <a:ext cx="9072000" cy="4384080"/>
          </a:xfrm>
          <a:prstGeom prst="rect">
            <a:avLst/>
          </a:prstGeom>
        </p:spPr>
        <p:txBody>
          <a:bodyPr lIns="0" rIns="0" tIns="0" bIns="0" anchor="ctr"/>
          <a:p>
            <a:pPr algn="ctr"/>
            <a:endParaRPr lang="en-US"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52" name="PlaceHolder 2"/>
          <p:cNvSpPr>
            <a:spLocks noGrp="1"/>
          </p:cNvSpPr>
          <p:nvPr>
            <p:ph type="body"/>
          </p:nvPr>
        </p:nvSpPr>
        <p:spPr>
          <a:xfrm>
            <a:off x="504000" y="1768680"/>
            <a:ext cx="442692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53" name="PlaceHolder 3"/>
          <p:cNvSpPr>
            <a:spLocks noGrp="1"/>
          </p:cNvSpPr>
          <p:nvPr>
            <p:ph type="body"/>
          </p:nvPr>
        </p:nvSpPr>
        <p:spPr>
          <a:xfrm>
            <a:off x="515268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54" name="PlaceHolder 4"/>
          <p:cNvSpPr>
            <a:spLocks noGrp="1"/>
          </p:cNvSpPr>
          <p:nvPr>
            <p:ph type="body"/>
          </p:nvPr>
        </p:nvSpPr>
        <p:spPr>
          <a:xfrm>
            <a:off x="5152680" y="405864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56" name="PlaceHolder 2"/>
          <p:cNvSpPr>
            <a:spLocks noGrp="1"/>
          </p:cNvSpPr>
          <p:nvPr>
            <p:ph type="body"/>
          </p:nvPr>
        </p:nvSpPr>
        <p:spPr>
          <a:xfrm>
            <a:off x="50400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57" name="PlaceHolder 3"/>
          <p:cNvSpPr>
            <a:spLocks noGrp="1"/>
          </p:cNvSpPr>
          <p:nvPr>
            <p:ph type="body"/>
          </p:nvPr>
        </p:nvSpPr>
        <p:spPr>
          <a:xfrm>
            <a:off x="515268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58" name="PlaceHolder 4"/>
          <p:cNvSpPr>
            <a:spLocks noGrp="1"/>
          </p:cNvSpPr>
          <p:nvPr>
            <p:ph type="body"/>
          </p:nvPr>
        </p:nvSpPr>
        <p:spPr>
          <a:xfrm>
            <a:off x="504000" y="4058640"/>
            <a:ext cx="907200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60" name="PlaceHolder 2"/>
          <p:cNvSpPr>
            <a:spLocks noGrp="1"/>
          </p:cNvSpPr>
          <p:nvPr>
            <p:ph type="body"/>
          </p:nvPr>
        </p:nvSpPr>
        <p:spPr>
          <a:xfrm>
            <a:off x="504000" y="1768680"/>
            <a:ext cx="907200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61" name="PlaceHolder 3"/>
          <p:cNvSpPr>
            <a:spLocks noGrp="1"/>
          </p:cNvSpPr>
          <p:nvPr>
            <p:ph type="body"/>
          </p:nvPr>
        </p:nvSpPr>
        <p:spPr>
          <a:xfrm>
            <a:off x="504000" y="4058640"/>
            <a:ext cx="907200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63" name="PlaceHolder 2"/>
          <p:cNvSpPr>
            <a:spLocks noGrp="1"/>
          </p:cNvSpPr>
          <p:nvPr>
            <p:ph type="body"/>
          </p:nvPr>
        </p:nvSpPr>
        <p:spPr>
          <a:xfrm>
            <a:off x="50400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64" name="PlaceHolder 3"/>
          <p:cNvSpPr>
            <a:spLocks noGrp="1"/>
          </p:cNvSpPr>
          <p:nvPr>
            <p:ph type="body"/>
          </p:nvPr>
        </p:nvSpPr>
        <p:spPr>
          <a:xfrm>
            <a:off x="515268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65" name="PlaceHolder 4"/>
          <p:cNvSpPr>
            <a:spLocks noGrp="1"/>
          </p:cNvSpPr>
          <p:nvPr>
            <p:ph type="body"/>
          </p:nvPr>
        </p:nvSpPr>
        <p:spPr>
          <a:xfrm>
            <a:off x="5152680" y="405864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66" name="PlaceHolder 5"/>
          <p:cNvSpPr>
            <a:spLocks noGrp="1"/>
          </p:cNvSpPr>
          <p:nvPr>
            <p:ph type="body"/>
          </p:nvPr>
        </p:nvSpPr>
        <p:spPr>
          <a:xfrm>
            <a:off x="504000" y="405864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68" name="PlaceHolder 2"/>
          <p:cNvSpPr>
            <a:spLocks noGrp="1"/>
          </p:cNvSpPr>
          <p:nvPr>
            <p:ph type="body"/>
          </p:nvPr>
        </p:nvSpPr>
        <p:spPr>
          <a:xfrm>
            <a:off x="504000" y="1768680"/>
            <a:ext cx="907200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69" name="PlaceHolder 3"/>
          <p:cNvSpPr>
            <a:spLocks noGrp="1"/>
          </p:cNvSpPr>
          <p:nvPr>
            <p:ph type="body"/>
          </p:nvPr>
        </p:nvSpPr>
        <p:spPr>
          <a:xfrm>
            <a:off x="504000" y="1768680"/>
            <a:ext cx="907200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pic>
        <p:nvPicPr>
          <p:cNvPr id="70" name="" descr=""/>
          <p:cNvPicPr/>
          <p:nvPr/>
        </p:nvPicPr>
        <p:blipFill>
          <a:blip r:embed="rId2"/>
          <a:stretch/>
        </p:blipFill>
        <p:spPr>
          <a:xfrm>
            <a:off x="2292480" y="1768680"/>
            <a:ext cx="5494680" cy="4384080"/>
          </a:xfrm>
          <a:prstGeom prst="rect">
            <a:avLst/>
          </a:prstGeom>
          <a:ln>
            <a:noFill/>
          </a:ln>
        </p:spPr>
      </p:pic>
      <p:pic>
        <p:nvPicPr>
          <p:cNvPr id="71" name="" descr=""/>
          <p:cNvPicPr/>
          <p:nvPr/>
        </p:nvPicPr>
        <p:blipFill>
          <a:blip r:embed="rId3"/>
          <a:stretch/>
        </p:blipFill>
        <p:spPr>
          <a:xfrm>
            <a:off x="2292480" y="1768680"/>
            <a:ext cx="5494680" cy="438408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5" name="PlaceHolder 2"/>
          <p:cNvSpPr>
            <a:spLocks noGrp="1"/>
          </p:cNvSpPr>
          <p:nvPr>
            <p:ph type="body"/>
          </p:nvPr>
        </p:nvSpPr>
        <p:spPr>
          <a:xfrm>
            <a:off x="504000" y="1768680"/>
            <a:ext cx="907200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7" name="PlaceHolder 2"/>
          <p:cNvSpPr>
            <a:spLocks noGrp="1"/>
          </p:cNvSpPr>
          <p:nvPr>
            <p:ph type="body"/>
          </p:nvPr>
        </p:nvSpPr>
        <p:spPr>
          <a:xfrm>
            <a:off x="504000" y="1768680"/>
            <a:ext cx="442692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8" name="PlaceHolder 3"/>
          <p:cNvSpPr>
            <a:spLocks noGrp="1"/>
          </p:cNvSpPr>
          <p:nvPr>
            <p:ph type="body"/>
          </p:nvPr>
        </p:nvSpPr>
        <p:spPr>
          <a:xfrm>
            <a:off x="5152680" y="1768680"/>
            <a:ext cx="442692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301320"/>
            <a:ext cx="9072000" cy="5850360"/>
          </a:xfrm>
          <a:prstGeom prst="rect">
            <a:avLst/>
          </a:prstGeom>
        </p:spPr>
        <p:txBody>
          <a:bodyPr lIns="0" rIns="0" tIns="0" bIns="0" anchor="ctr"/>
          <a:p>
            <a:pPr algn="ctr"/>
            <a:endParaRPr lang="en-US"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12" name="PlaceHolder 2"/>
          <p:cNvSpPr>
            <a:spLocks noGrp="1"/>
          </p:cNvSpPr>
          <p:nvPr>
            <p:ph type="body"/>
          </p:nvPr>
        </p:nvSpPr>
        <p:spPr>
          <a:xfrm>
            <a:off x="50400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13" name="PlaceHolder 3"/>
          <p:cNvSpPr>
            <a:spLocks noGrp="1"/>
          </p:cNvSpPr>
          <p:nvPr>
            <p:ph type="body"/>
          </p:nvPr>
        </p:nvSpPr>
        <p:spPr>
          <a:xfrm>
            <a:off x="504000" y="405864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14" name="PlaceHolder 4"/>
          <p:cNvSpPr>
            <a:spLocks noGrp="1"/>
          </p:cNvSpPr>
          <p:nvPr>
            <p:ph type="body"/>
          </p:nvPr>
        </p:nvSpPr>
        <p:spPr>
          <a:xfrm>
            <a:off x="5152680" y="1768680"/>
            <a:ext cx="442692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16" name="PlaceHolder 2"/>
          <p:cNvSpPr>
            <a:spLocks noGrp="1"/>
          </p:cNvSpPr>
          <p:nvPr>
            <p:ph type="body"/>
          </p:nvPr>
        </p:nvSpPr>
        <p:spPr>
          <a:xfrm>
            <a:off x="504000" y="1768680"/>
            <a:ext cx="4426920" cy="43840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17" name="PlaceHolder 3"/>
          <p:cNvSpPr>
            <a:spLocks noGrp="1"/>
          </p:cNvSpPr>
          <p:nvPr>
            <p:ph type="body"/>
          </p:nvPr>
        </p:nvSpPr>
        <p:spPr>
          <a:xfrm>
            <a:off x="515268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18" name="PlaceHolder 4"/>
          <p:cNvSpPr>
            <a:spLocks noGrp="1"/>
          </p:cNvSpPr>
          <p:nvPr>
            <p:ph type="body"/>
          </p:nvPr>
        </p:nvSpPr>
        <p:spPr>
          <a:xfrm>
            <a:off x="5152680" y="405864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301320"/>
            <a:ext cx="9072000" cy="1261800"/>
          </a:xfrm>
          <a:prstGeom prst="rect">
            <a:avLst/>
          </a:prstGeom>
        </p:spPr>
        <p:txBody>
          <a:bodyPr lIns="0" rIns="0" tIns="0" bIns="0" anchor="ctr"/>
          <a:p>
            <a:pPr algn="ctr"/>
            <a:endParaRPr lang="en-US" sz="4400" spc="-1" strike="noStrike">
              <a:solidFill>
                <a:srgbClr val="000000"/>
              </a:solidFill>
              <a:uFill>
                <a:solidFill>
                  <a:srgbClr val="ffffff"/>
                </a:solidFill>
              </a:uFill>
              <a:latin typeface="Arial"/>
            </a:endParaRPr>
          </a:p>
        </p:txBody>
      </p:sp>
      <p:sp>
        <p:nvSpPr>
          <p:cNvPr id="20" name="PlaceHolder 2"/>
          <p:cNvSpPr>
            <a:spLocks noGrp="1"/>
          </p:cNvSpPr>
          <p:nvPr>
            <p:ph type="body"/>
          </p:nvPr>
        </p:nvSpPr>
        <p:spPr>
          <a:xfrm>
            <a:off x="50400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21" name="PlaceHolder 3"/>
          <p:cNvSpPr>
            <a:spLocks noGrp="1"/>
          </p:cNvSpPr>
          <p:nvPr>
            <p:ph type="body"/>
          </p:nvPr>
        </p:nvSpPr>
        <p:spPr>
          <a:xfrm>
            <a:off x="5152680" y="1768680"/>
            <a:ext cx="442692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
        <p:nvSpPr>
          <p:cNvPr id="22" name="PlaceHolder 4"/>
          <p:cNvSpPr>
            <a:spLocks noGrp="1"/>
          </p:cNvSpPr>
          <p:nvPr>
            <p:ph type="body"/>
          </p:nvPr>
        </p:nvSpPr>
        <p:spPr>
          <a:xfrm>
            <a:off x="504000" y="4058640"/>
            <a:ext cx="9072000" cy="2090880"/>
          </a:xfrm>
          <a:prstGeom prst="rect">
            <a:avLst/>
          </a:prstGeom>
        </p:spPr>
        <p:txBody>
          <a:bodyPr lIns="0" rIns="0" tIns="0" bIns="0"/>
          <a:p>
            <a:endParaRPr lang="en-US" sz="3200" spc="-1" strike="noStrike">
              <a:solidFill>
                <a:srgbClr val="000000"/>
              </a:solidFill>
              <a:uFill>
                <a:solidFill>
                  <a:srgbClr val="ffffff"/>
                </a:solidFill>
              </a:u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2000" cy="1261800"/>
          </a:xfrm>
          <a:prstGeom prst="rect">
            <a:avLst/>
          </a:prstGeom>
        </p:spPr>
        <p:txBody>
          <a:bodyPr lIns="0" rIns="0" tIns="0" bIns="0" anchor="ctr"/>
          <a:p>
            <a:pPr algn="ctr"/>
            <a:r>
              <a:rPr lang="en-US" sz="4400" spc="-1" strike="noStrike">
                <a:solidFill>
                  <a:srgbClr val="000000"/>
                </a:solidFill>
                <a:uFill>
                  <a:solidFill>
                    <a:srgbClr val="ffffff"/>
                  </a:solidFill>
                </a:uFill>
                <a:latin typeface="Arial"/>
              </a:rPr>
              <a:t>Click to edit the title text format</a:t>
            </a:r>
            <a:endParaRPr lang="en-US" sz="4400" spc="-1" strike="noStrike">
              <a:solidFill>
                <a:srgbClr val="000000"/>
              </a:solidFill>
              <a:uFill>
                <a:solidFill>
                  <a:srgbClr val="ffffff"/>
                </a:solidFill>
              </a:uFill>
              <a:latin typeface="Arial"/>
            </a:endParaRPr>
          </a:p>
        </p:txBody>
      </p:sp>
      <p:sp>
        <p:nvSpPr>
          <p:cNvPr id="1" name="PlaceHolder 2"/>
          <p:cNvSpPr>
            <a:spLocks noGrp="1"/>
          </p:cNvSpPr>
          <p:nvPr>
            <p:ph type="body"/>
          </p:nvPr>
        </p:nvSpPr>
        <p:spPr>
          <a:xfrm>
            <a:off x="504000" y="1768680"/>
            <a:ext cx="9072000" cy="4384080"/>
          </a:xfrm>
          <a:prstGeom prst="rect">
            <a:avLst/>
          </a:prstGeom>
        </p:spPr>
        <p:txBody>
          <a:bodyPr lIns="0" rIns="0" tIns="0" bIns="0"/>
          <a:p>
            <a:pPr marL="432000" indent="-324000">
              <a:buClr>
                <a:srgbClr val="000000"/>
              </a:buClr>
              <a:buSzPct val="45000"/>
              <a:buFont typeface="Wingdings" charset="2"/>
              <a:buChar char=""/>
            </a:pPr>
            <a:r>
              <a:rPr lang="en-US" sz="3200" spc="-1" strike="noStrike">
                <a:solidFill>
                  <a:srgbClr val="000000"/>
                </a:solidFill>
                <a:uFill>
                  <a:solidFill>
                    <a:srgbClr val="ffffff"/>
                  </a:solidFill>
                </a:uFill>
                <a:latin typeface="Arial"/>
              </a:rPr>
              <a:t>Click to edit the outline text format</a:t>
            </a:r>
            <a:endParaRPr lang="en-US" sz="3200" spc="-1" strike="noStrike">
              <a:solidFill>
                <a:srgbClr val="000000"/>
              </a:solidFill>
              <a:uFill>
                <a:solidFill>
                  <a:srgbClr val="ffffff"/>
                </a:solidFill>
              </a:uFill>
              <a:latin typeface="Arial"/>
            </a:endParaRPr>
          </a:p>
          <a:p>
            <a:pPr lvl="1" marL="864000" indent="-324000">
              <a:buClr>
                <a:srgbClr val="000000"/>
              </a:buClr>
              <a:buSzPct val="75000"/>
              <a:buFont typeface="Symbol" charset="2"/>
              <a:buChar char=""/>
            </a:pPr>
            <a:r>
              <a:rPr lang="en-US" sz="2800" spc="-1" strike="noStrike">
                <a:solidFill>
                  <a:srgbClr val="000000"/>
                </a:solidFill>
                <a:uFill>
                  <a:solidFill>
                    <a:srgbClr val="ffffff"/>
                  </a:solidFill>
                </a:uFill>
                <a:latin typeface="Arial"/>
              </a:rPr>
              <a:t>Second Outline Level</a:t>
            </a:r>
            <a:endParaRPr lang="en-US" sz="2800" spc="-1" strike="noStrike">
              <a:solidFill>
                <a:srgbClr val="000000"/>
              </a:solidFill>
              <a:uFill>
                <a:solidFill>
                  <a:srgbClr val="ffffff"/>
                </a:solidFill>
              </a:uFill>
              <a:latin typeface="Arial"/>
            </a:endParaRPr>
          </a:p>
          <a:p>
            <a:pPr lvl="2" marL="1296000" indent="-288000">
              <a:buClr>
                <a:srgbClr val="000000"/>
              </a:buClr>
              <a:buSzPct val="45000"/>
              <a:buFont typeface="Wingdings" charset="2"/>
              <a:buChar char=""/>
            </a:pPr>
            <a:r>
              <a:rPr lang="en-US" sz="2400" spc="-1" strike="noStrike">
                <a:solidFill>
                  <a:srgbClr val="000000"/>
                </a:solidFill>
                <a:uFill>
                  <a:solidFill>
                    <a:srgbClr val="ffffff"/>
                  </a:solidFill>
                </a:uFill>
                <a:latin typeface="Arial"/>
              </a:rPr>
              <a:t>Third Outline Level</a:t>
            </a:r>
            <a:endParaRPr lang="en-US" sz="2400" spc="-1" strike="noStrike">
              <a:solidFill>
                <a:srgbClr val="000000"/>
              </a:solidFill>
              <a:uFill>
                <a:solidFill>
                  <a:srgbClr val="ffffff"/>
                </a:solidFill>
              </a:uFill>
              <a:latin typeface="Arial"/>
            </a:endParaRPr>
          </a:p>
          <a:p>
            <a:pPr lvl="3" marL="1728000" indent="-216000">
              <a:buClr>
                <a:srgbClr val="000000"/>
              </a:buClr>
              <a:buSzPct val="75000"/>
              <a:buFont typeface="Symbol" charset="2"/>
              <a:buChar char=""/>
            </a:pPr>
            <a:r>
              <a:rPr lang="en-US" sz="2000" spc="-1" strike="noStrike">
                <a:solidFill>
                  <a:srgbClr val="000000"/>
                </a:solidFill>
                <a:uFill>
                  <a:solidFill>
                    <a:srgbClr val="ffffff"/>
                  </a:solidFill>
                </a:uFill>
                <a:latin typeface="Arial"/>
              </a:rPr>
              <a:t>Fourth Outline Level</a:t>
            </a:r>
            <a:endParaRPr lang="en-US" sz="2000" spc="-1" strike="noStrike">
              <a:solidFill>
                <a:srgbClr val="000000"/>
              </a:solidFill>
              <a:uFill>
                <a:solidFill>
                  <a:srgbClr val="ffffff"/>
                </a:solidFill>
              </a:uFill>
              <a:latin typeface="Arial"/>
            </a:endParaRPr>
          </a:p>
          <a:p>
            <a:pPr lvl="4" marL="2160000" indent="-216000">
              <a:buClr>
                <a:srgbClr val="000000"/>
              </a:buClr>
              <a:buSzPct val="45000"/>
              <a:buFont typeface="Wingdings" charset="2"/>
              <a:buChar char=""/>
            </a:pPr>
            <a:r>
              <a:rPr lang="en-US" sz="2000" spc="-1" strike="noStrike">
                <a:solidFill>
                  <a:srgbClr val="000000"/>
                </a:solidFill>
                <a:uFill>
                  <a:solidFill>
                    <a:srgbClr val="ffffff"/>
                  </a:solidFill>
                </a:uFill>
                <a:latin typeface="Arial"/>
              </a:rPr>
              <a:t>Fifth Outline Level</a:t>
            </a:r>
            <a:endParaRPr lang="en-US" sz="2000" spc="-1" strike="noStrike">
              <a:solidFill>
                <a:srgbClr val="000000"/>
              </a:solidFill>
              <a:uFill>
                <a:solidFill>
                  <a:srgbClr val="ffffff"/>
                </a:solidFill>
              </a:uFill>
              <a:latin typeface="Arial"/>
            </a:endParaRPr>
          </a:p>
          <a:p>
            <a:pPr lvl="5" marL="2592000" indent="-216000">
              <a:buClr>
                <a:srgbClr val="000000"/>
              </a:buClr>
              <a:buSzPct val="45000"/>
              <a:buFont typeface="Wingdings" charset="2"/>
              <a:buChar char=""/>
            </a:pPr>
            <a:r>
              <a:rPr lang="en-US" sz="2000" spc="-1" strike="noStrike">
                <a:solidFill>
                  <a:srgbClr val="000000"/>
                </a:solidFill>
                <a:uFill>
                  <a:solidFill>
                    <a:srgbClr val="ffffff"/>
                  </a:solidFill>
                </a:uFill>
                <a:latin typeface="Arial"/>
              </a:rPr>
              <a:t>Sixth Outline Level</a:t>
            </a:r>
            <a:endParaRPr lang="en-US" sz="2000" spc="-1" strike="noStrike">
              <a:solidFill>
                <a:srgbClr val="000000"/>
              </a:solidFill>
              <a:uFill>
                <a:solidFill>
                  <a:srgbClr val="ffffff"/>
                </a:solidFill>
              </a:uFill>
              <a:latin typeface="Arial"/>
            </a:endParaRPr>
          </a:p>
          <a:p>
            <a:pPr lvl="6" marL="3024000" indent="-216000">
              <a:buClr>
                <a:srgbClr val="000000"/>
              </a:buClr>
              <a:buSzPct val="45000"/>
              <a:buFont typeface="Wingdings" charset="2"/>
              <a:buChar char=""/>
            </a:pPr>
            <a:r>
              <a:rPr lang="en-US" sz="2000" spc="-1" strike="noStrike">
                <a:solidFill>
                  <a:srgbClr val="000000"/>
                </a:solidFill>
                <a:uFill>
                  <a:solidFill>
                    <a:srgbClr val="ffffff"/>
                  </a:solidFill>
                </a:uFill>
                <a:latin typeface="Arial"/>
              </a:rPr>
              <a:t>Seventh Outline Level</a:t>
            </a:r>
            <a:endParaRPr lang="en-US" sz="2000" spc="-1" strike="noStrike">
              <a:solidFill>
                <a:srgbClr val="000000"/>
              </a:solidFill>
              <a:uFill>
                <a:solidFill>
                  <a:srgbClr val="ffffff"/>
                </a:solidFill>
              </a:u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 name="PlaceHolder 1"/>
          <p:cNvSpPr>
            <a:spLocks noGrp="1"/>
          </p:cNvSpPr>
          <p:nvPr>
            <p:ph type="title"/>
          </p:nvPr>
        </p:nvSpPr>
        <p:spPr>
          <a:xfrm>
            <a:off x="504000" y="301320"/>
            <a:ext cx="9072000" cy="1261800"/>
          </a:xfrm>
          <a:prstGeom prst="rect">
            <a:avLst/>
          </a:prstGeom>
        </p:spPr>
        <p:txBody>
          <a:bodyPr lIns="0" rIns="0" tIns="0" bIns="0" anchor="ctr"/>
          <a:p>
            <a:pPr algn="ctr"/>
            <a:r>
              <a:rPr lang="en-US" sz="4400" spc="-1" strike="noStrike">
                <a:solidFill>
                  <a:srgbClr val="000000"/>
                </a:solidFill>
                <a:uFill>
                  <a:solidFill>
                    <a:srgbClr val="ffffff"/>
                  </a:solidFill>
                </a:uFill>
                <a:latin typeface="Arial"/>
              </a:rPr>
              <a:t>Click to edit the title text format</a:t>
            </a:r>
            <a:endParaRPr lang="en-US" sz="4400" spc="-1" strike="noStrike">
              <a:solidFill>
                <a:srgbClr val="000000"/>
              </a:solidFill>
              <a:uFill>
                <a:solidFill>
                  <a:srgbClr val="ffffff"/>
                </a:solidFill>
              </a:uFill>
              <a:latin typeface="Arial"/>
            </a:endParaRPr>
          </a:p>
        </p:txBody>
      </p:sp>
      <p:sp>
        <p:nvSpPr>
          <p:cNvPr id="37" name="PlaceHolder 2"/>
          <p:cNvSpPr>
            <a:spLocks noGrp="1"/>
          </p:cNvSpPr>
          <p:nvPr>
            <p:ph type="body"/>
          </p:nvPr>
        </p:nvSpPr>
        <p:spPr>
          <a:xfrm>
            <a:off x="504000" y="1768680"/>
            <a:ext cx="9072000" cy="4384080"/>
          </a:xfrm>
          <a:prstGeom prst="rect">
            <a:avLst/>
          </a:prstGeom>
        </p:spPr>
        <p:txBody>
          <a:bodyPr lIns="0" rIns="0" tIns="0" bIns="0"/>
          <a:p>
            <a:pPr marL="432000" indent="-324000">
              <a:buClr>
                <a:srgbClr val="000000"/>
              </a:buClr>
              <a:buSzPct val="45000"/>
              <a:buFont typeface="Wingdings" charset="2"/>
              <a:buChar char=""/>
            </a:pPr>
            <a:r>
              <a:rPr lang="en-US" sz="3200" spc="-1" strike="noStrike">
                <a:solidFill>
                  <a:srgbClr val="000000"/>
                </a:solidFill>
                <a:uFill>
                  <a:solidFill>
                    <a:srgbClr val="ffffff"/>
                  </a:solidFill>
                </a:uFill>
                <a:latin typeface="Arial"/>
              </a:rPr>
              <a:t>Click to edit the outline text format</a:t>
            </a:r>
            <a:endParaRPr lang="en-US" sz="3200" spc="-1" strike="noStrike">
              <a:solidFill>
                <a:srgbClr val="000000"/>
              </a:solidFill>
              <a:uFill>
                <a:solidFill>
                  <a:srgbClr val="ffffff"/>
                </a:solidFill>
              </a:uFill>
              <a:latin typeface="Arial"/>
            </a:endParaRPr>
          </a:p>
          <a:p>
            <a:pPr lvl="1" marL="864000" indent="-324000">
              <a:buClr>
                <a:srgbClr val="000000"/>
              </a:buClr>
              <a:buSzPct val="75000"/>
              <a:buFont typeface="Symbol" charset="2"/>
              <a:buChar char=""/>
            </a:pPr>
            <a:r>
              <a:rPr lang="en-US" sz="2800" spc="-1" strike="noStrike">
                <a:solidFill>
                  <a:srgbClr val="000000"/>
                </a:solidFill>
                <a:uFill>
                  <a:solidFill>
                    <a:srgbClr val="ffffff"/>
                  </a:solidFill>
                </a:uFill>
                <a:latin typeface="Arial"/>
              </a:rPr>
              <a:t>Second Outline Level</a:t>
            </a:r>
            <a:endParaRPr lang="en-US" sz="2800" spc="-1" strike="noStrike">
              <a:solidFill>
                <a:srgbClr val="000000"/>
              </a:solidFill>
              <a:uFill>
                <a:solidFill>
                  <a:srgbClr val="ffffff"/>
                </a:solidFill>
              </a:uFill>
              <a:latin typeface="Arial"/>
            </a:endParaRPr>
          </a:p>
          <a:p>
            <a:pPr lvl="2" marL="1296000" indent="-288000">
              <a:buClr>
                <a:srgbClr val="000000"/>
              </a:buClr>
              <a:buSzPct val="45000"/>
              <a:buFont typeface="Wingdings" charset="2"/>
              <a:buChar char=""/>
            </a:pPr>
            <a:r>
              <a:rPr lang="en-US" sz="2400" spc="-1" strike="noStrike">
                <a:solidFill>
                  <a:srgbClr val="000000"/>
                </a:solidFill>
                <a:uFill>
                  <a:solidFill>
                    <a:srgbClr val="ffffff"/>
                  </a:solidFill>
                </a:uFill>
                <a:latin typeface="Arial"/>
              </a:rPr>
              <a:t>Third Outline Level</a:t>
            </a:r>
            <a:endParaRPr lang="en-US" sz="2400" spc="-1" strike="noStrike">
              <a:solidFill>
                <a:srgbClr val="000000"/>
              </a:solidFill>
              <a:uFill>
                <a:solidFill>
                  <a:srgbClr val="ffffff"/>
                </a:solidFill>
              </a:uFill>
              <a:latin typeface="Arial"/>
            </a:endParaRPr>
          </a:p>
          <a:p>
            <a:pPr lvl="3" marL="1728000" indent="-216000">
              <a:buClr>
                <a:srgbClr val="000000"/>
              </a:buClr>
              <a:buSzPct val="75000"/>
              <a:buFont typeface="Symbol" charset="2"/>
              <a:buChar char=""/>
            </a:pPr>
            <a:r>
              <a:rPr lang="en-US" sz="2000" spc="-1" strike="noStrike">
                <a:solidFill>
                  <a:srgbClr val="000000"/>
                </a:solidFill>
                <a:uFill>
                  <a:solidFill>
                    <a:srgbClr val="ffffff"/>
                  </a:solidFill>
                </a:uFill>
                <a:latin typeface="Arial"/>
              </a:rPr>
              <a:t>Fourth Outline Level</a:t>
            </a:r>
            <a:endParaRPr lang="en-US" sz="2000" spc="-1" strike="noStrike">
              <a:solidFill>
                <a:srgbClr val="000000"/>
              </a:solidFill>
              <a:uFill>
                <a:solidFill>
                  <a:srgbClr val="ffffff"/>
                </a:solidFill>
              </a:uFill>
              <a:latin typeface="Arial"/>
            </a:endParaRPr>
          </a:p>
          <a:p>
            <a:pPr lvl="4" marL="2160000" indent="-216000">
              <a:buClr>
                <a:srgbClr val="000000"/>
              </a:buClr>
              <a:buSzPct val="45000"/>
              <a:buFont typeface="Wingdings" charset="2"/>
              <a:buChar char=""/>
            </a:pPr>
            <a:r>
              <a:rPr lang="en-US" sz="2000" spc="-1" strike="noStrike">
                <a:solidFill>
                  <a:srgbClr val="000000"/>
                </a:solidFill>
                <a:uFill>
                  <a:solidFill>
                    <a:srgbClr val="ffffff"/>
                  </a:solidFill>
                </a:uFill>
                <a:latin typeface="Arial"/>
              </a:rPr>
              <a:t>Fifth Outline Level</a:t>
            </a:r>
            <a:endParaRPr lang="en-US" sz="2000" spc="-1" strike="noStrike">
              <a:solidFill>
                <a:srgbClr val="000000"/>
              </a:solidFill>
              <a:uFill>
                <a:solidFill>
                  <a:srgbClr val="ffffff"/>
                </a:solidFill>
              </a:uFill>
              <a:latin typeface="Arial"/>
            </a:endParaRPr>
          </a:p>
          <a:p>
            <a:pPr lvl="5" marL="2592000" indent="-216000">
              <a:buClr>
                <a:srgbClr val="000000"/>
              </a:buClr>
              <a:buSzPct val="45000"/>
              <a:buFont typeface="Wingdings" charset="2"/>
              <a:buChar char=""/>
            </a:pPr>
            <a:r>
              <a:rPr lang="en-US" sz="2000" spc="-1" strike="noStrike">
                <a:solidFill>
                  <a:srgbClr val="000000"/>
                </a:solidFill>
                <a:uFill>
                  <a:solidFill>
                    <a:srgbClr val="ffffff"/>
                  </a:solidFill>
                </a:uFill>
                <a:latin typeface="Arial"/>
              </a:rPr>
              <a:t>Sixth Outline Level</a:t>
            </a:r>
            <a:endParaRPr lang="en-US" sz="2000" spc="-1" strike="noStrike">
              <a:solidFill>
                <a:srgbClr val="000000"/>
              </a:solidFill>
              <a:uFill>
                <a:solidFill>
                  <a:srgbClr val="ffffff"/>
                </a:solidFill>
              </a:uFill>
              <a:latin typeface="Arial"/>
            </a:endParaRPr>
          </a:p>
          <a:p>
            <a:pPr lvl="6" marL="3024000" indent="-216000">
              <a:buClr>
                <a:srgbClr val="000000"/>
              </a:buClr>
              <a:buSzPct val="45000"/>
              <a:buFont typeface="Wingdings" charset="2"/>
              <a:buChar char=""/>
            </a:pPr>
            <a:r>
              <a:rPr lang="en-US" sz="2000" spc="-1" strike="noStrike">
                <a:solidFill>
                  <a:srgbClr val="000000"/>
                </a:solidFill>
                <a:uFill>
                  <a:solidFill>
                    <a:srgbClr val="ffffff"/>
                  </a:solidFill>
                </a:uFill>
                <a:latin typeface="Arial"/>
              </a:rPr>
              <a:t>Seventh Outline Level</a:t>
            </a:r>
            <a:endParaRPr lang="en-US" sz="2000" spc="-1" strike="noStrike">
              <a:solidFill>
                <a:srgbClr val="000000"/>
              </a:solidFill>
              <a:uFill>
                <a:solidFill>
                  <a:srgbClr val="ffffff"/>
                </a:solidFill>
              </a:u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2"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802.1AS Asymmetrical delay problem and potential update</a:t>
            </a:r>
            <a:endParaRPr lang="en-US" sz="1800" spc="-1" strike="noStrike">
              <a:solidFill>
                <a:srgbClr val="000000"/>
              </a:solidFill>
              <a:uFill>
                <a:solidFill>
                  <a:srgbClr val="ffffff"/>
                </a:solidFill>
              </a:uFill>
              <a:latin typeface="Arial"/>
            </a:endParaRPr>
          </a:p>
        </p:txBody>
      </p:sp>
      <p:sp>
        <p:nvSpPr>
          <p:cNvPr id="73" name="CustomShape 2"/>
          <p:cNvSpPr/>
          <p:nvPr/>
        </p:nvSpPr>
        <p:spPr>
          <a:xfrm>
            <a:off x="504000" y="1769040"/>
            <a:ext cx="9070560" cy="4383360"/>
          </a:xfrm>
          <a:prstGeom prst="rect">
            <a:avLst/>
          </a:prstGeom>
          <a:noFill/>
          <a:ln>
            <a:noFill/>
          </a:ln>
        </p:spPr>
        <p:style>
          <a:lnRef idx="0"/>
          <a:fillRef idx="0"/>
          <a:effectRef idx="0"/>
          <a:fontRef idx="minor"/>
        </p:style>
        <p:txBody>
          <a:bodyPr lIns="0" rIns="0" tIns="0" bIns="0" anchor="ctr"/>
          <a:p>
            <a:pPr algn="ctr">
              <a:lnSpc>
                <a:spcPct val="100000"/>
              </a:lnSpc>
            </a:pPr>
            <a:r>
              <a:rPr lang="en-US" sz="3200" spc="-1" strike="noStrike">
                <a:solidFill>
                  <a:srgbClr val="000000"/>
                </a:solidFill>
                <a:uFill>
                  <a:solidFill>
                    <a:srgbClr val="ffffff"/>
                  </a:solidFill>
                </a:uFill>
                <a:latin typeface="Arial"/>
                <a:ea typeface="DejaVu Sans"/>
              </a:rPr>
              <a:t>Tom McBeath</a:t>
            </a:r>
            <a:endParaRPr lang="en-US" sz="1800" spc="-1" strike="noStrike">
              <a:solidFill>
                <a:srgbClr val="000000"/>
              </a:solidFill>
              <a:uFill>
                <a:solidFill>
                  <a:srgbClr val="ffffff"/>
                </a:solidFill>
              </a:uFill>
              <a:latin typeface="Arial"/>
            </a:endParaRPr>
          </a:p>
          <a:p>
            <a:pPr algn="ctr">
              <a:lnSpc>
                <a:spcPct val="100000"/>
              </a:lnSpc>
            </a:pPr>
            <a:r>
              <a:rPr lang="en-US" sz="3200" spc="-1" strike="noStrike">
                <a:solidFill>
                  <a:srgbClr val="000000"/>
                </a:solidFill>
                <a:uFill>
                  <a:solidFill>
                    <a:srgbClr val="ffffff"/>
                  </a:solidFill>
                </a:uFill>
                <a:latin typeface="Arial"/>
                <a:ea typeface="DejaVu Sans"/>
              </a:rPr>
              <a:t>Forthgem Consultants LLC</a:t>
            </a:r>
            <a:endParaRPr lang="en-US" sz="1800" spc="-1" strike="noStrike">
              <a:solidFill>
                <a:srgbClr val="000000"/>
              </a:solidFill>
              <a:uFill>
                <a:solidFill>
                  <a:srgbClr val="ffffff"/>
                </a:solidFill>
              </a:uFill>
              <a:latin typeface="Arial"/>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1"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Problem Diagram</a:t>
            </a:r>
            <a:endParaRPr lang="en-US" sz="1800" spc="-1" strike="noStrike">
              <a:solidFill>
                <a:srgbClr val="000000"/>
              </a:solidFill>
              <a:uFill>
                <a:solidFill>
                  <a:srgbClr val="ffffff"/>
                </a:solidFill>
              </a:uFill>
              <a:latin typeface="Arial"/>
            </a:endParaRPr>
          </a:p>
        </p:txBody>
      </p:sp>
      <p:sp>
        <p:nvSpPr>
          <p:cNvPr id="232" name="CustomShape 2"/>
          <p:cNvSpPr/>
          <p:nvPr/>
        </p:nvSpPr>
        <p:spPr>
          <a:xfrm>
            <a:off x="9144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Grand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Master</a:t>
            </a:r>
            <a:endParaRPr lang="en-US" sz="1800" spc="-1" strike="noStrike">
              <a:solidFill>
                <a:srgbClr val="000000"/>
              </a:solidFill>
              <a:uFill>
                <a:solidFill>
                  <a:srgbClr val="ffffff"/>
                </a:solidFill>
              </a:uFill>
              <a:latin typeface="Arial"/>
            </a:endParaRPr>
          </a:p>
        </p:txBody>
      </p:sp>
      <p:sp>
        <p:nvSpPr>
          <p:cNvPr id="233" name="CustomShape 3"/>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234" name="CustomShape 4"/>
          <p:cNvSpPr/>
          <p:nvPr/>
        </p:nvSpPr>
        <p:spPr>
          <a:xfrm>
            <a:off x="155448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35" name="Line 5"/>
          <p:cNvSpPr/>
          <p:nvPr/>
        </p:nvSpPr>
        <p:spPr>
          <a:xfrm>
            <a:off x="1097280" y="2468880"/>
            <a:ext cx="0" cy="548640"/>
          </a:xfrm>
          <a:prstGeom prst="line">
            <a:avLst/>
          </a:prstGeom>
          <a:ln>
            <a:solidFill>
              <a:srgbClr val="000000"/>
            </a:solidFill>
            <a:tailEnd len="med" type="triangle" w="med"/>
          </a:ln>
        </p:spPr>
        <p:style>
          <a:lnRef idx="0"/>
          <a:fillRef idx="0"/>
          <a:effectRef idx="0"/>
          <a:fontRef idx="minor"/>
        </p:style>
      </p:sp>
      <p:sp>
        <p:nvSpPr>
          <p:cNvPr id="236" name="CustomShape 6"/>
          <p:cNvSpPr/>
          <p:nvPr/>
        </p:nvSpPr>
        <p:spPr>
          <a:xfrm>
            <a:off x="246888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hop</a:t>
            </a:r>
            <a:endParaRPr lang="en-US" sz="1800" spc="-1" strike="noStrike">
              <a:solidFill>
                <a:srgbClr val="000000"/>
              </a:solidFill>
              <a:uFill>
                <a:solidFill>
                  <a:srgbClr val="ffffff"/>
                </a:solidFill>
              </a:uFill>
              <a:latin typeface="Arial"/>
            </a:endParaRPr>
          </a:p>
        </p:txBody>
      </p:sp>
      <p:sp>
        <p:nvSpPr>
          <p:cNvPr id="237" name="Line 7"/>
          <p:cNvSpPr/>
          <p:nvPr/>
        </p:nvSpPr>
        <p:spPr>
          <a:xfrm>
            <a:off x="1188720" y="2103120"/>
            <a:ext cx="365760" cy="0"/>
          </a:xfrm>
          <a:prstGeom prst="line">
            <a:avLst/>
          </a:prstGeom>
          <a:ln>
            <a:solidFill>
              <a:srgbClr val="000000"/>
            </a:solidFill>
            <a:tailEnd len="med" type="triangle" w="med"/>
          </a:ln>
        </p:spPr>
        <p:style>
          <a:lnRef idx="0"/>
          <a:fillRef idx="0"/>
          <a:effectRef idx="0"/>
          <a:fontRef idx="minor"/>
        </p:style>
      </p:sp>
      <p:sp>
        <p:nvSpPr>
          <p:cNvPr id="238" name="Line 8"/>
          <p:cNvSpPr/>
          <p:nvPr/>
        </p:nvSpPr>
        <p:spPr>
          <a:xfrm flipH="1">
            <a:off x="3017520" y="2468880"/>
            <a:ext cx="6309360" cy="548640"/>
          </a:xfrm>
          <a:prstGeom prst="line">
            <a:avLst/>
          </a:prstGeom>
          <a:ln>
            <a:solidFill>
              <a:srgbClr val="000000"/>
            </a:solidFill>
            <a:tailEnd len="med" type="triangle" w="med"/>
          </a:ln>
        </p:spPr>
        <p:style>
          <a:lnRef idx="0"/>
          <a:fillRef idx="0"/>
          <a:effectRef idx="0"/>
          <a:fontRef idx="minor"/>
        </p:style>
      </p:sp>
      <p:sp>
        <p:nvSpPr>
          <p:cNvPr id="239" name="CustomShape 9"/>
          <p:cNvSpPr/>
          <p:nvPr/>
        </p:nvSpPr>
        <p:spPr>
          <a:xfrm>
            <a:off x="1554480" y="329184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240" name="Line 10"/>
          <p:cNvSpPr/>
          <p:nvPr/>
        </p:nvSpPr>
        <p:spPr>
          <a:xfrm>
            <a:off x="182880" y="7315200"/>
            <a:ext cx="822960" cy="0"/>
          </a:xfrm>
          <a:prstGeom prst="line">
            <a:avLst/>
          </a:prstGeom>
          <a:ln>
            <a:solidFill>
              <a:srgbClr val="000000"/>
            </a:solidFill>
            <a:tailEnd len="med" type="triangle" w="med"/>
          </a:ln>
        </p:spPr>
        <p:style>
          <a:lnRef idx="0"/>
          <a:fillRef idx="0"/>
          <a:effectRef idx="0"/>
          <a:fontRef idx="minor"/>
        </p:style>
      </p:sp>
      <p:sp>
        <p:nvSpPr>
          <p:cNvPr id="241" name="CustomShape 11"/>
          <p:cNvSpPr/>
          <p:nvPr/>
        </p:nvSpPr>
        <p:spPr>
          <a:xfrm>
            <a:off x="-54360" y="6877440"/>
            <a:ext cx="179064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Clock sync path</a:t>
            </a:r>
            <a:endParaRPr lang="en-US" sz="1800" spc="-1" strike="noStrike">
              <a:solidFill>
                <a:srgbClr val="000000"/>
              </a:solidFill>
              <a:uFill>
                <a:solidFill>
                  <a:srgbClr val="ffffff"/>
                </a:solidFill>
              </a:uFill>
              <a:latin typeface="Arial"/>
            </a:endParaRPr>
          </a:p>
        </p:txBody>
      </p:sp>
      <p:sp>
        <p:nvSpPr>
          <p:cNvPr id="242" name="CustomShape 12"/>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243" name="CustomShape 13"/>
          <p:cNvSpPr/>
          <p:nvPr/>
        </p:nvSpPr>
        <p:spPr>
          <a:xfrm>
            <a:off x="2286000" y="731520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244" name="CustomShape 14"/>
          <p:cNvSpPr/>
          <p:nvPr/>
        </p:nvSpPr>
        <p:spPr>
          <a:xfrm>
            <a:off x="2213640" y="6949440"/>
            <a:ext cx="11685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Data path</a:t>
            </a:r>
            <a:endParaRPr lang="en-US" sz="1800" spc="-1" strike="noStrike">
              <a:solidFill>
                <a:srgbClr val="000000"/>
              </a:solidFill>
              <a:uFill>
                <a:solidFill>
                  <a:srgbClr val="ffffff"/>
                </a:solidFill>
              </a:uFill>
              <a:latin typeface="Arial"/>
            </a:endParaRPr>
          </a:p>
        </p:txBody>
      </p:sp>
      <p:sp>
        <p:nvSpPr>
          <p:cNvPr id="245" name="CustomShape 15"/>
          <p:cNvSpPr/>
          <p:nvPr/>
        </p:nvSpPr>
        <p:spPr>
          <a:xfrm>
            <a:off x="91440" y="3951000"/>
            <a:ext cx="3360240" cy="3456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802.1Qbv channel gate window</a:t>
            </a:r>
            <a:endParaRPr lang="en-US" sz="1800" spc="-1" strike="noStrike">
              <a:solidFill>
                <a:srgbClr val="000000"/>
              </a:solidFill>
              <a:uFill>
                <a:solidFill>
                  <a:srgbClr val="ffffff"/>
                </a:solidFill>
              </a:uFill>
              <a:latin typeface="Arial"/>
            </a:endParaRPr>
          </a:p>
        </p:txBody>
      </p:sp>
      <p:sp>
        <p:nvSpPr>
          <p:cNvPr id="246" name="CustomShape 16"/>
          <p:cNvSpPr/>
          <p:nvPr/>
        </p:nvSpPr>
        <p:spPr>
          <a:xfrm>
            <a:off x="91440" y="4572000"/>
            <a:ext cx="484524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Asymmetric Time offset per switch</a:t>
            </a:r>
            <a:endParaRPr lang="en-US" sz="1800" spc="-1" strike="noStrike">
              <a:solidFill>
                <a:srgbClr val="000000"/>
              </a:solidFill>
              <a:uFill>
                <a:solidFill>
                  <a:srgbClr val="ffffff"/>
                </a:solidFill>
              </a:uFill>
              <a:latin typeface="Arial"/>
            </a:endParaRPr>
          </a:p>
        </p:txBody>
      </p:sp>
      <p:sp>
        <p:nvSpPr>
          <p:cNvPr id="247" name="CustomShape 17"/>
          <p:cNvSpPr/>
          <p:nvPr/>
        </p:nvSpPr>
        <p:spPr>
          <a:xfrm>
            <a:off x="92160" y="5048640"/>
            <a:ext cx="31071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Accumulated offset </a:t>
            </a:r>
            <a:endParaRPr lang="en-US" sz="1800" spc="-1" strike="noStrike">
              <a:solidFill>
                <a:srgbClr val="000000"/>
              </a:solidFill>
              <a:uFill>
                <a:solidFill>
                  <a:srgbClr val="ffffff"/>
                </a:solidFill>
              </a:uFill>
              <a:latin typeface="Arial"/>
            </a:endParaRPr>
          </a:p>
        </p:txBody>
      </p:sp>
      <p:sp>
        <p:nvSpPr>
          <p:cNvPr id="248" name="CustomShape 18"/>
          <p:cNvSpPr/>
          <p:nvPr/>
        </p:nvSpPr>
        <p:spPr>
          <a:xfrm>
            <a:off x="301752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49" name="Line 19"/>
          <p:cNvSpPr/>
          <p:nvPr/>
        </p:nvSpPr>
        <p:spPr>
          <a:xfrm>
            <a:off x="2651760" y="2103120"/>
            <a:ext cx="365760" cy="0"/>
          </a:xfrm>
          <a:prstGeom prst="line">
            <a:avLst/>
          </a:prstGeom>
          <a:ln>
            <a:solidFill>
              <a:srgbClr val="000000"/>
            </a:solidFill>
            <a:tailEnd len="med" type="triangle" w="med"/>
          </a:ln>
        </p:spPr>
        <p:style>
          <a:lnRef idx="0"/>
          <a:fillRef idx="0"/>
          <a:effectRef idx="0"/>
          <a:fontRef idx="minor"/>
        </p:style>
      </p:sp>
      <p:sp>
        <p:nvSpPr>
          <p:cNvPr id="250" name="CustomShape 20"/>
          <p:cNvSpPr/>
          <p:nvPr/>
        </p:nvSpPr>
        <p:spPr>
          <a:xfrm>
            <a:off x="448056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51" name="Line 21"/>
          <p:cNvSpPr/>
          <p:nvPr/>
        </p:nvSpPr>
        <p:spPr>
          <a:xfrm>
            <a:off x="4114800" y="2103120"/>
            <a:ext cx="365760" cy="0"/>
          </a:xfrm>
          <a:prstGeom prst="line">
            <a:avLst/>
          </a:prstGeom>
          <a:ln>
            <a:solidFill>
              <a:srgbClr val="000000"/>
            </a:solidFill>
            <a:tailEnd len="med" type="triangle" w="med"/>
          </a:ln>
        </p:spPr>
        <p:style>
          <a:lnRef idx="0"/>
          <a:fillRef idx="0"/>
          <a:effectRef idx="0"/>
          <a:fontRef idx="minor"/>
        </p:style>
      </p:sp>
      <p:sp>
        <p:nvSpPr>
          <p:cNvPr id="252" name="CustomShape 22"/>
          <p:cNvSpPr/>
          <p:nvPr/>
        </p:nvSpPr>
        <p:spPr>
          <a:xfrm>
            <a:off x="594360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53" name="Line 23"/>
          <p:cNvSpPr/>
          <p:nvPr/>
        </p:nvSpPr>
        <p:spPr>
          <a:xfrm>
            <a:off x="5577840" y="2103120"/>
            <a:ext cx="365760" cy="0"/>
          </a:xfrm>
          <a:prstGeom prst="line">
            <a:avLst/>
          </a:prstGeom>
          <a:ln>
            <a:solidFill>
              <a:srgbClr val="000000"/>
            </a:solidFill>
            <a:tailEnd len="med" type="triangle" w="med"/>
          </a:ln>
        </p:spPr>
        <p:style>
          <a:lnRef idx="0"/>
          <a:fillRef idx="0"/>
          <a:effectRef idx="0"/>
          <a:fontRef idx="minor"/>
        </p:style>
      </p:sp>
      <p:sp>
        <p:nvSpPr>
          <p:cNvPr id="254" name="CustomShape 24"/>
          <p:cNvSpPr/>
          <p:nvPr/>
        </p:nvSpPr>
        <p:spPr>
          <a:xfrm>
            <a:off x="740664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55" name="Line 25"/>
          <p:cNvSpPr/>
          <p:nvPr/>
        </p:nvSpPr>
        <p:spPr>
          <a:xfrm>
            <a:off x="7040880" y="2103120"/>
            <a:ext cx="365760" cy="0"/>
          </a:xfrm>
          <a:prstGeom prst="line">
            <a:avLst/>
          </a:prstGeom>
          <a:ln>
            <a:solidFill>
              <a:srgbClr val="000000"/>
            </a:solidFill>
            <a:tailEnd len="med" type="triangle" w="med"/>
          </a:ln>
        </p:spPr>
        <p:style>
          <a:lnRef idx="0"/>
          <a:fillRef idx="0"/>
          <a:effectRef idx="0"/>
          <a:fontRef idx="minor"/>
        </p:style>
      </p:sp>
      <p:sp>
        <p:nvSpPr>
          <p:cNvPr id="256" name="CustomShape 26"/>
          <p:cNvSpPr/>
          <p:nvPr/>
        </p:nvSpPr>
        <p:spPr>
          <a:xfrm>
            <a:off x="886968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57" name="Line 27"/>
          <p:cNvSpPr/>
          <p:nvPr/>
        </p:nvSpPr>
        <p:spPr>
          <a:xfrm>
            <a:off x="8503920" y="2103120"/>
            <a:ext cx="365760" cy="0"/>
          </a:xfrm>
          <a:prstGeom prst="line">
            <a:avLst/>
          </a:prstGeom>
          <a:ln>
            <a:solidFill>
              <a:srgbClr val="000000"/>
            </a:solidFill>
            <a:tailEnd len="med" type="triangle" w="med"/>
          </a:ln>
        </p:spPr>
        <p:style>
          <a:lnRef idx="0"/>
          <a:fillRef idx="0"/>
          <a:effectRef idx="0"/>
          <a:fontRef idx="minor"/>
        </p:style>
      </p:sp>
      <p:sp>
        <p:nvSpPr>
          <p:cNvPr id="258" name="CustomShape 28"/>
          <p:cNvSpPr/>
          <p:nvPr/>
        </p:nvSpPr>
        <p:spPr>
          <a:xfrm>
            <a:off x="4937760" y="4114800"/>
            <a:ext cx="456120" cy="90360"/>
          </a:xfrm>
          <a:prstGeom prst="rect">
            <a:avLst/>
          </a:prstGeom>
          <a:solidFill>
            <a:srgbClr val="729fcf"/>
          </a:solidFill>
          <a:ln>
            <a:solidFill>
              <a:srgbClr val="3465a4"/>
            </a:solidFill>
          </a:ln>
        </p:spPr>
        <p:style>
          <a:lnRef idx="0"/>
          <a:fillRef idx="0"/>
          <a:effectRef idx="0"/>
          <a:fontRef idx="minor"/>
        </p:style>
      </p:sp>
      <p:sp>
        <p:nvSpPr>
          <p:cNvPr id="259" name="Line 29"/>
          <p:cNvSpPr/>
          <p:nvPr/>
        </p:nvSpPr>
        <p:spPr>
          <a:xfrm>
            <a:off x="4937760" y="4023360"/>
            <a:ext cx="0" cy="1828800"/>
          </a:xfrm>
          <a:prstGeom prst="line">
            <a:avLst/>
          </a:prstGeom>
          <a:ln>
            <a:solidFill>
              <a:srgbClr val="000000"/>
            </a:solidFill>
          </a:ln>
        </p:spPr>
        <p:style>
          <a:lnRef idx="0"/>
          <a:fillRef idx="0"/>
          <a:effectRef idx="0"/>
          <a:fontRef idx="minor"/>
        </p:style>
      </p:sp>
      <p:sp>
        <p:nvSpPr>
          <p:cNvPr id="260" name="Line 30"/>
          <p:cNvSpPr/>
          <p:nvPr/>
        </p:nvSpPr>
        <p:spPr>
          <a:xfrm>
            <a:off x="5394960" y="4023360"/>
            <a:ext cx="0" cy="1828800"/>
          </a:xfrm>
          <a:prstGeom prst="line">
            <a:avLst/>
          </a:prstGeom>
          <a:ln>
            <a:solidFill>
              <a:srgbClr val="000000"/>
            </a:solidFill>
          </a:ln>
        </p:spPr>
        <p:style>
          <a:lnRef idx="0"/>
          <a:fillRef idx="0"/>
          <a:effectRef idx="0"/>
          <a:fontRef idx="minor"/>
        </p:style>
      </p:sp>
      <p:sp>
        <p:nvSpPr>
          <p:cNvPr id="261" name="CustomShape 31"/>
          <p:cNvSpPr/>
          <p:nvPr/>
        </p:nvSpPr>
        <p:spPr>
          <a:xfrm>
            <a:off x="5394960" y="5212080"/>
            <a:ext cx="90360" cy="90360"/>
          </a:xfrm>
          <a:prstGeom prst="rect">
            <a:avLst/>
          </a:prstGeom>
          <a:solidFill>
            <a:srgbClr val="729fcf"/>
          </a:solidFill>
          <a:ln>
            <a:solidFill>
              <a:srgbClr val="3465a4"/>
            </a:solidFill>
          </a:ln>
        </p:spPr>
        <p:style>
          <a:lnRef idx="0"/>
          <a:fillRef idx="0"/>
          <a:effectRef idx="0"/>
          <a:fontRef idx="minor"/>
        </p:style>
      </p:sp>
      <p:sp>
        <p:nvSpPr>
          <p:cNvPr id="262" name="CustomShape 32"/>
          <p:cNvSpPr/>
          <p:nvPr/>
        </p:nvSpPr>
        <p:spPr>
          <a:xfrm>
            <a:off x="4937760" y="5212080"/>
            <a:ext cx="90360" cy="90360"/>
          </a:xfrm>
          <a:prstGeom prst="rect">
            <a:avLst/>
          </a:prstGeom>
          <a:solidFill>
            <a:srgbClr val="729fcf"/>
          </a:solidFill>
          <a:ln>
            <a:solidFill>
              <a:srgbClr val="3465a4"/>
            </a:solidFill>
          </a:ln>
        </p:spPr>
        <p:style>
          <a:lnRef idx="0"/>
          <a:fillRef idx="0"/>
          <a:effectRef idx="0"/>
          <a:fontRef idx="minor"/>
        </p:style>
      </p:sp>
      <p:sp>
        <p:nvSpPr>
          <p:cNvPr id="263" name="CustomShape 33"/>
          <p:cNvSpPr/>
          <p:nvPr/>
        </p:nvSpPr>
        <p:spPr>
          <a:xfrm>
            <a:off x="5029200" y="5212080"/>
            <a:ext cx="90360" cy="90360"/>
          </a:xfrm>
          <a:prstGeom prst="rect">
            <a:avLst/>
          </a:prstGeom>
          <a:solidFill>
            <a:srgbClr val="729fcf"/>
          </a:solidFill>
          <a:ln>
            <a:solidFill>
              <a:srgbClr val="3465a4"/>
            </a:solidFill>
          </a:ln>
        </p:spPr>
        <p:style>
          <a:lnRef idx="0"/>
          <a:fillRef idx="0"/>
          <a:effectRef idx="0"/>
          <a:fontRef idx="minor"/>
        </p:style>
      </p:sp>
      <p:sp>
        <p:nvSpPr>
          <p:cNvPr id="264" name="CustomShape 34"/>
          <p:cNvSpPr/>
          <p:nvPr/>
        </p:nvSpPr>
        <p:spPr>
          <a:xfrm>
            <a:off x="5120640" y="5212080"/>
            <a:ext cx="90360" cy="90360"/>
          </a:xfrm>
          <a:prstGeom prst="rect">
            <a:avLst/>
          </a:prstGeom>
          <a:solidFill>
            <a:srgbClr val="729fcf"/>
          </a:solidFill>
          <a:ln>
            <a:solidFill>
              <a:srgbClr val="3465a4"/>
            </a:solidFill>
          </a:ln>
        </p:spPr>
        <p:style>
          <a:lnRef idx="0"/>
          <a:fillRef idx="0"/>
          <a:effectRef idx="0"/>
          <a:fontRef idx="minor"/>
        </p:style>
      </p:sp>
      <p:sp>
        <p:nvSpPr>
          <p:cNvPr id="265" name="CustomShape 35"/>
          <p:cNvSpPr/>
          <p:nvPr/>
        </p:nvSpPr>
        <p:spPr>
          <a:xfrm>
            <a:off x="5212080" y="5212080"/>
            <a:ext cx="90360" cy="90360"/>
          </a:xfrm>
          <a:prstGeom prst="rect">
            <a:avLst/>
          </a:prstGeom>
          <a:solidFill>
            <a:srgbClr val="729fcf"/>
          </a:solidFill>
          <a:ln>
            <a:solidFill>
              <a:srgbClr val="3465a4"/>
            </a:solidFill>
          </a:ln>
        </p:spPr>
        <p:style>
          <a:lnRef idx="0"/>
          <a:fillRef idx="0"/>
          <a:effectRef idx="0"/>
          <a:fontRef idx="minor"/>
        </p:style>
      </p:sp>
      <p:sp>
        <p:nvSpPr>
          <p:cNvPr id="266" name="CustomShape 36"/>
          <p:cNvSpPr/>
          <p:nvPr/>
        </p:nvSpPr>
        <p:spPr>
          <a:xfrm>
            <a:off x="5303520" y="5212080"/>
            <a:ext cx="90360" cy="90360"/>
          </a:xfrm>
          <a:prstGeom prst="rect">
            <a:avLst/>
          </a:prstGeom>
          <a:solidFill>
            <a:srgbClr val="729fcf"/>
          </a:solidFill>
          <a:ln>
            <a:solidFill>
              <a:srgbClr val="3465a4"/>
            </a:solidFill>
          </a:ln>
        </p:spPr>
        <p:style>
          <a:lnRef idx="0"/>
          <a:fillRef idx="0"/>
          <a:effectRef idx="0"/>
          <a:fontRef idx="minor"/>
        </p:style>
      </p:sp>
      <p:sp>
        <p:nvSpPr>
          <p:cNvPr id="267" name="CustomShape 37"/>
          <p:cNvSpPr/>
          <p:nvPr/>
        </p:nvSpPr>
        <p:spPr>
          <a:xfrm>
            <a:off x="4937760" y="4754880"/>
            <a:ext cx="90360" cy="90360"/>
          </a:xfrm>
          <a:prstGeom prst="rect">
            <a:avLst/>
          </a:prstGeom>
          <a:solidFill>
            <a:srgbClr val="729fcf"/>
          </a:solidFill>
          <a:ln>
            <a:solidFill>
              <a:srgbClr val="3465a4"/>
            </a:solidFill>
          </a:ln>
        </p:spPr>
        <p:style>
          <a:lnRef idx="0"/>
          <a:fillRef idx="0"/>
          <a:effectRef idx="0"/>
          <a:fontRef idx="minor"/>
        </p:style>
      </p:sp>
      <p:sp>
        <p:nvSpPr>
          <p:cNvPr id="268" name="CustomShape 38"/>
          <p:cNvSpPr/>
          <p:nvPr/>
        </p:nvSpPr>
        <p:spPr>
          <a:xfrm>
            <a:off x="731520" y="5577840"/>
            <a:ext cx="2284920" cy="1004760"/>
          </a:xfrm>
          <a:prstGeom prst="rect">
            <a:avLst/>
          </a:prstGeom>
          <a:solidFill>
            <a:srgbClr val="c5000b"/>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Packet always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has to wait for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gate window</a:t>
            </a:r>
            <a:endParaRPr lang="en-US" sz="1800" spc="-1" strike="noStrike">
              <a:solidFill>
                <a:srgbClr val="000000"/>
              </a:solidFill>
              <a:uFill>
                <a:solidFill>
                  <a:srgbClr val="ffffff"/>
                </a:solidFill>
              </a:uFill>
              <a:latin typeface="Arial"/>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9"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000" spc="-1" strike="noStrike">
                <a:solidFill>
                  <a:srgbClr val="000000"/>
                </a:solidFill>
                <a:uFill>
                  <a:solidFill>
                    <a:srgbClr val="ffffff"/>
                  </a:solidFill>
                </a:uFill>
                <a:latin typeface="Arial"/>
                <a:ea typeface="DejaVu Sans"/>
              </a:rPr>
              <a:t>No issue if BV and AS have same path</a:t>
            </a:r>
            <a:endParaRPr lang="en-US" sz="1800" spc="-1" strike="noStrike">
              <a:solidFill>
                <a:srgbClr val="000000"/>
              </a:solidFill>
              <a:uFill>
                <a:solidFill>
                  <a:srgbClr val="ffffff"/>
                </a:solidFill>
              </a:uFill>
              <a:latin typeface="Arial"/>
            </a:endParaRPr>
          </a:p>
        </p:txBody>
      </p:sp>
      <p:sp>
        <p:nvSpPr>
          <p:cNvPr id="270" name="CustomShape 2"/>
          <p:cNvSpPr/>
          <p:nvPr/>
        </p:nvSpPr>
        <p:spPr>
          <a:xfrm>
            <a:off x="1463040" y="1371600"/>
            <a:ext cx="109620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802.1Qbv</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71" name="Line 3"/>
          <p:cNvSpPr/>
          <p:nvPr/>
        </p:nvSpPr>
        <p:spPr>
          <a:xfrm>
            <a:off x="2560320" y="1645920"/>
            <a:ext cx="365760" cy="0"/>
          </a:xfrm>
          <a:prstGeom prst="line">
            <a:avLst/>
          </a:prstGeom>
          <a:ln>
            <a:solidFill>
              <a:srgbClr val="000000"/>
            </a:solidFill>
            <a:tailEnd len="med" type="triangle" w="med"/>
          </a:ln>
        </p:spPr>
        <p:style>
          <a:lnRef idx="0"/>
          <a:fillRef idx="0"/>
          <a:effectRef idx="0"/>
          <a:fontRef idx="minor"/>
        </p:style>
      </p:sp>
      <p:sp>
        <p:nvSpPr>
          <p:cNvPr id="272" name="Line 4"/>
          <p:cNvSpPr/>
          <p:nvPr/>
        </p:nvSpPr>
        <p:spPr>
          <a:xfrm>
            <a:off x="4023360" y="1645920"/>
            <a:ext cx="365760" cy="0"/>
          </a:xfrm>
          <a:prstGeom prst="line">
            <a:avLst/>
          </a:prstGeom>
          <a:ln>
            <a:solidFill>
              <a:srgbClr val="000000"/>
            </a:solidFill>
            <a:tailEnd len="med" type="triangle" w="med"/>
          </a:ln>
        </p:spPr>
        <p:style>
          <a:lnRef idx="0"/>
          <a:fillRef idx="0"/>
          <a:effectRef idx="0"/>
          <a:fontRef idx="minor"/>
        </p:style>
      </p:sp>
      <p:sp>
        <p:nvSpPr>
          <p:cNvPr id="273" name="Line 5"/>
          <p:cNvSpPr/>
          <p:nvPr/>
        </p:nvSpPr>
        <p:spPr>
          <a:xfrm>
            <a:off x="5486400" y="1645920"/>
            <a:ext cx="365760" cy="0"/>
          </a:xfrm>
          <a:prstGeom prst="line">
            <a:avLst/>
          </a:prstGeom>
          <a:ln>
            <a:solidFill>
              <a:srgbClr val="000000"/>
            </a:solidFill>
            <a:tailEnd len="med" type="triangle" w="med"/>
          </a:ln>
        </p:spPr>
        <p:style>
          <a:lnRef idx="0"/>
          <a:fillRef idx="0"/>
          <a:effectRef idx="0"/>
          <a:fontRef idx="minor"/>
        </p:style>
      </p:sp>
      <p:sp>
        <p:nvSpPr>
          <p:cNvPr id="274" name="Line 6"/>
          <p:cNvSpPr/>
          <p:nvPr/>
        </p:nvSpPr>
        <p:spPr>
          <a:xfrm>
            <a:off x="6858000" y="1645920"/>
            <a:ext cx="365760" cy="0"/>
          </a:xfrm>
          <a:prstGeom prst="line">
            <a:avLst/>
          </a:prstGeom>
          <a:ln>
            <a:solidFill>
              <a:srgbClr val="000000"/>
            </a:solidFill>
            <a:tailEnd len="med" type="triangle" w="med"/>
          </a:ln>
        </p:spPr>
        <p:style>
          <a:lnRef idx="0"/>
          <a:fillRef idx="0"/>
          <a:effectRef idx="0"/>
          <a:fontRef idx="minor"/>
        </p:style>
      </p:sp>
      <p:sp>
        <p:nvSpPr>
          <p:cNvPr id="275" name="Line 7"/>
          <p:cNvSpPr/>
          <p:nvPr/>
        </p:nvSpPr>
        <p:spPr>
          <a:xfrm>
            <a:off x="8229600" y="1645920"/>
            <a:ext cx="365760" cy="0"/>
          </a:xfrm>
          <a:prstGeom prst="line">
            <a:avLst/>
          </a:prstGeom>
          <a:ln>
            <a:solidFill>
              <a:srgbClr val="000000"/>
            </a:solidFill>
            <a:tailEnd len="med" type="triangle" w="med"/>
          </a:ln>
        </p:spPr>
        <p:style>
          <a:lnRef idx="0"/>
          <a:fillRef idx="0"/>
          <a:effectRef idx="0"/>
          <a:fontRef idx="minor"/>
        </p:style>
      </p:sp>
      <p:sp>
        <p:nvSpPr>
          <p:cNvPr id="276" name="CustomShape 8"/>
          <p:cNvSpPr/>
          <p:nvPr/>
        </p:nvSpPr>
        <p:spPr>
          <a:xfrm>
            <a:off x="-27360" y="2286000"/>
            <a:ext cx="4113720" cy="488880"/>
          </a:xfrm>
          <a:prstGeom prst="rect">
            <a:avLst/>
          </a:prstGeom>
          <a:noFill/>
          <a:ln>
            <a:noFill/>
          </a:ln>
        </p:spPr>
        <p:style>
          <a:lnRef idx="0"/>
          <a:fillRef idx="0"/>
          <a:effectRef idx="0"/>
          <a:fontRef idx="minor"/>
        </p:style>
        <p:txBody>
          <a:bodyPr lIns="90000" rIns="90000" tIns="45000" bIns="45000"/>
          <a:p>
            <a:r>
              <a:rPr lang="en-US" sz="1400" spc="-1" strike="noStrike">
                <a:solidFill>
                  <a:srgbClr val="000000"/>
                </a:solidFill>
                <a:uFill>
                  <a:solidFill>
                    <a:srgbClr val="ffffff"/>
                  </a:solidFill>
                </a:uFill>
                <a:latin typeface="Arial"/>
                <a:ea typeface="DejaVu Sans"/>
              </a:rPr>
              <a:t>802.1Qbv </a:t>
            </a:r>
            <a:endParaRPr lang="en-US" sz="1800" spc="-1" strike="noStrike">
              <a:solidFill>
                <a:srgbClr val="000000"/>
              </a:solidFill>
              <a:uFill>
                <a:solidFill>
                  <a:srgbClr val="ffffff"/>
                </a:solidFill>
              </a:uFill>
              <a:latin typeface="Arial"/>
            </a:endParaRPr>
          </a:p>
          <a:p>
            <a:r>
              <a:rPr lang="en-US" sz="1400" spc="-1" strike="noStrike">
                <a:solidFill>
                  <a:srgbClr val="000000"/>
                </a:solidFill>
                <a:uFill>
                  <a:solidFill>
                    <a:srgbClr val="ffffff"/>
                  </a:solidFill>
                </a:uFill>
                <a:latin typeface="Arial"/>
                <a:ea typeface="DejaVu Sans"/>
              </a:rPr>
              <a:t> </a:t>
            </a:r>
            <a:r>
              <a:rPr lang="en-US" sz="1400" spc="-1" strike="noStrike">
                <a:solidFill>
                  <a:srgbClr val="000000"/>
                </a:solidFill>
                <a:uFill>
                  <a:solidFill>
                    <a:srgbClr val="ffffff"/>
                  </a:solidFill>
                </a:uFill>
                <a:latin typeface="Arial"/>
                <a:ea typeface="DejaVu Sans"/>
              </a:rPr>
              <a:t>gate window</a:t>
            </a:r>
            <a:endParaRPr lang="en-US" sz="1800" spc="-1" strike="noStrike">
              <a:solidFill>
                <a:srgbClr val="000000"/>
              </a:solidFill>
              <a:uFill>
                <a:solidFill>
                  <a:srgbClr val="ffffff"/>
                </a:solidFill>
              </a:uFill>
              <a:latin typeface="Arial"/>
            </a:endParaRPr>
          </a:p>
        </p:txBody>
      </p:sp>
      <p:sp>
        <p:nvSpPr>
          <p:cNvPr id="277" name="CustomShape 9"/>
          <p:cNvSpPr/>
          <p:nvPr/>
        </p:nvSpPr>
        <p:spPr>
          <a:xfrm>
            <a:off x="8778240" y="2560320"/>
            <a:ext cx="456120" cy="90360"/>
          </a:xfrm>
          <a:prstGeom prst="rect">
            <a:avLst/>
          </a:prstGeom>
          <a:solidFill>
            <a:srgbClr val="729fcf"/>
          </a:solidFill>
          <a:ln>
            <a:solidFill>
              <a:srgbClr val="3465a4"/>
            </a:solidFill>
          </a:ln>
        </p:spPr>
        <p:style>
          <a:lnRef idx="0"/>
          <a:fillRef idx="0"/>
          <a:effectRef idx="0"/>
          <a:fontRef idx="minor"/>
        </p:style>
      </p:sp>
      <p:sp>
        <p:nvSpPr>
          <p:cNvPr id="278" name="CustomShape 10"/>
          <p:cNvSpPr/>
          <p:nvPr/>
        </p:nvSpPr>
        <p:spPr>
          <a:xfrm>
            <a:off x="-27360" y="2775960"/>
            <a:ext cx="4845240" cy="888480"/>
          </a:xfrm>
          <a:prstGeom prst="rect">
            <a:avLst/>
          </a:prstGeom>
          <a:noFill/>
          <a:ln>
            <a:noFill/>
          </a:ln>
        </p:spPr>
        <p:style>
          <a:lnRef idx="0"/>
          <a:fillRef idx="0"/>
          <a:effectRef idx="0"/>
          <a:fontRef idx="minor"/>
        </p:style>
        <p:txBody>
          <a:bodyPr lIns="90000" rIns="90000" tIns="45000" bIns="45000"/>
          <a:p>
            <a:r>
              <a:rPr lang="en-US" sz="1400" spc="-1" strike="noStrike">
                <a:solidFill>
                  <a:srgbClr val="000000"/>
                </a:solidFill>
                <a:uFill>
                  <a:solidFill>
                    <a:srgbClr val="ffffff"/>
                  </a:solidFill>
                </a:uFill>
                <a:latin typeface="Arial"/>
                <a:ea typeface="DejaVu Sans"/>
              </a:rPr>
              <a:t>802.1AS </a:t>
            </a:r>
            <a:endParaRPr lang="en-US" sz="1800" spc="-1" strike="noStrike">
              <a:solidFill>
                <a:srgbClr val="000000"/>
              </a:solidFill>
              <a:uFill>
                <a:solidFill>
                  <a:srgbClr val="ffffff"/>
                </a:solidFill>
              </a:uFill>
              <a:latin typeface="Arial"/>
            </a:endParaRPr>
          </a:p>
          <a:p>
            <a:r>
              <a:rPr lang="en-US" sz="1400" spc="-1" strike="noStrike">
                <a:solidFill>
                  <a:srgbClr val="000000"/>
                </a:solidFill>
                <a:uFill>
                  <a:solidFill>
                    <a:srgbClr val="ffffff"/>
                  </a:solidFill>
                </a:uFill>
                <a:latin typeface="Arial"/>
                <a:ea typeface="DejaVu Sans"/>
              </a:rPr>
              <a:t>Asymmetric</a:t>
            </a:r>
            <a:endParaRPr lang="en-US" sz="1800" spc="-1" strike="noStrike">
              <a:solidFill>
                <a:srgbClr val="000000"/>
              </a:solidFill>
              <a:uFill>
                <a:solidFill>
                  <a:srgbClr val="ffffff"/>
                </a:solidFill>
              </a:uFill>
              <a:latin typeface="Arial"/>
            </a:endParaRPr>
          </a:p>
          <a:p>
            <a:r>
              <a:rPr lang="en-US" sz="1400" spc="-1" strike="noStrike">
                <a:solidFill>
                  <a:srgbClr val="000000"/>
                </a:solidFill>
                <a:uFill>
                  <a:solidFill>
                    <a:srgbClr val="ffffff"/>
                  </a:solidFill>
                </a:uFill>
                <a:latin typeface="Arial"/>
                <a:ea typeface="DejaVu Sans"/>
              </a:rPr>
              <a:t> </a:t>
            </a:r>
            <a:r>
              <a:rPr lang="en-US" sz="1400" spc="-1" strike="noStrike">
                <a:solidFill>
                  <a:srgbClr val="000000"/>
                </a:solidFill>
                <a:uFill>
                  <a:solidFill>
                    <a:srgbClr val="ffffff"/>
                  </a:solidFill>
                </a:uFill>
                <a:latin typeface="Arial"/>
                <a:ea typeface="DejaVu Sans"/>
              </a:rPr>
              <a:t>Time offset per </a:t>
            </a:r>
            <a:endParaRPr lang="en-US" sz="1800" spc="-1" strike="noStrike">
              <a:solidFill>
                <a:srgbClr val="000000"/>
              </a:solidFill>
              <a:uFill>
                <a:solidFill>
                  <a:srgbClr val="ffffff"/>
                </a:solidFill>
              </a:uFill>
              <a:latin typeface="Arial"/>
            </a:endParaRPr>
          </a:p>
          <a:p>
            <a:r>
              <a:rPr lang="en-US" sz="14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79" name="CustomShape 11"/>
          <p:cNvSpPr/>
          <p:nvPr/>
        </p:nvSpPr>
        <p:spPr>
          <a:xfrm>
            <a:off x="1572120" y="3192480"/>
            <a:ext cx="90360" cy="90360"/>
          </a:xfrm>
          <a:prstGeom prst="rect">
            <a:avLst/>
          </a:prstGeom>
          <a:solidFill>
            <a:srgbClr val="729fcf"/>
          </a:solidFill>
          <a:ln>
            <a:solidFill>
              <a:srgbClr val="3465a4"/>
            </a:solidFill>
          </a:ln>
        </p:spPr>
        <p:style>
          <a:lnRef idx="0"/>
          <a:fillRef idx="0"/>
          <a:effectRef idx="0"/>
          <a:fontRef idx="minor"/>
        </p:style>
      </p:sp>
      <p:sp>
        <p:nvSpPr>
          <p:cNvPr id="280" name="CustomShape 12"/>
          <p:cNvSpPr/>
          <p:nvPr/>
        </p:nvSpPr>
        <p:spPr>
          <a:xfrm>
            <a:off x="-26640" y="3657600"/>
            <a:ext cx="3107160" cy="545040"/>
          </a:xfrm>
          <a:prstGeom prst="rect">
            <a:avLst/>
          </a:prstGeom>
          <a:noFill/>
          <a:ln>
            <a:noFill/>
          </a:ln>
        </p:spPr>
        <p:style>
          <a:lnRef idx="0"/>
          <a:fillRef idx="0"/>
          <a:effectRef idx="0"/>
          <a:fontRef idx="minor"/>
        </p:style>
        <p:txBody>
          <a:bodyPr lIns="90000" rIns="90000" tIns="45000" bIns="45000"/>
          <a:p>
            <a:r>
              <a:rPr lang="en-US" sz="1400" spc="-1" strike="noStrike">
                <a:solidFill>
                  <a:srgbClr val="000000"/>
                </a:solidFill>
                <a:uFill>
                  <a:solidFill>
                    <a:srgbClr val="ffffff"/>
                  </a:solidFill>
                </a:uFill>
                <a:latin typeface="Arial"/>
                <a:ea typeface="DejaVu Sans"/>
              </a:rPr>
              <a:t>802.1AS </a:t>
            </a:r>
            <a:endParaRPr lang="en-US" sz="1800" spc="-1" strike="noStrike">
              <a:solidFill>
                <a:srgbClr val="000000"/>
              </a:solidFill>
              <a:uFill>
                <a:solidFill>
                  <a:srgbClr val="ffffff"/>
                </a:solidFill>
              </a:uFill>
              <a:latin typeface="Arial"/>
            </a:endParaRPr>
          </a:p>
          <a:p>
            <a:r>
              <a:rPr lang="en-US" sz="1400" spc="-1" strike="noStrike">
                <a:solidFill>
                  <a:srgbClr val="000000"/>
                </a:solidFill>
                <a:uFill>
                  <a:solidFill>
                    <a:srgbClr val="ffffff"/>
                  </a:solidFill>
                </a:uFill>
                <a:latin typeface="Arial"/>
                <a:ea typeface="DejaVu Sans"/>
              </a:rPr>
              <a:t>Accumulated offset</a:t>
            </a:r>
            <a:r>
              <a:rPr lang="en-US" sz="1800" spc="-1" strike="noStrike">
                <a:solidFill>
                  <a:srgbClr val="000000"/>
                </a:solidFill>
                <a:uFill>
                  <a:solidFill>
                    <a:srgbClr val="ffffff"/>
                  </a:solidFill>
                </a:uFill>
                <a:latin typeface="Arial"/>
                <a:ea typeface="DejaVu Sans"/>
              </a:rPr>
              <a:t> </a:t>
            </a:r>
            <a:endParaRPr lang="en-US" sz="1800" spc="-1" strike="noStrike">
              <a:solidFill>
                <a:srgbClr val="000000"/>
              </a:solidFill>
              <a:uFill>
                <a:solidFill>
                  <a:srgbClr val="ffffff"/>
                </a:solidFill>
              </a:uFill>
              <a:latin typeface="Arial"/>
            </a:endParaRPr>
          </a:p>
        </p:txBody>
      </p:sp>
      <p:sp>
        <p:nvSpPr>
          <p:cNvPr id="281" name="CustomShape 13"/>
          <p:cNvSpPr/>
          <p:nvPr/>
        </p:nvSpPr>
        <p:spPr>
          <a:xfrm>
            <a:off x="1563120" y="3683880"/>
            <a:ext cx="90360" cy="90360"/>
          </a:xfrm>
          <a:prstGeom prst="rect">
            <a:avLst/>
          </a:prstGeom>
          <a:solidFill>
            <a:srgbClr val="729fcf"/>
          </a:solidFill>
          <a:ln>
            <a:solidFill>
              <a:srgbClr val="3465a4"/>
            </a:solidFill>
          </a:ln>
        </p:spPr>
        <p:style>
          <a:lnRef idx="0"/>
          <a:fillRef idx="0"/>
          <a:effectRef idx="0"/>
          <a:fontRef idx="minor"/>
        </p:style>
      </p:sp>
      <p:sp>
        <p:nvSpPr>
          <p:cNvPr id="282" name="Line 14"/>
          <p:cNvSpPr/>
          <p:nvPr/>
        </p:nvSpPr>
        <p:spPr>
          <a:xfrm>
            <a:off x="1645920" y="2468880"/>
            <a:ext cx="0" cy="2011680"/>
          </a:xfrm>
          <a:prstGeom prst="line">
            <a:avLst/>
          </a:prstGeom>
          <a:ln>
            <a:solidFill>
              <a:srgbClr val="000000"/>
            </a:solidFill>
          </a:ln>
        </p:spPr>
        <p:style>
          <a:lnRef idx="0"/>
          <a:fillRef idx="0"/>
          <a:effectRef idx="0"/>
          <a:fontRef idx="minor"/>
        </p:style>
      </p:sp>
      <p:sp>
        <p:nvSpPr>
          <p:cNvPr id="283" name="Line 15"/>
          <p:cNvSpPr/>
          <p:nvPr/>
        </p:nvSpPr>
        <p:spPr>
          <a:xfrm>
            <a:off x="2103120" y="2468880"/>
            <a:ext cx="0" cy="2011680"/>
          </a:xfrm>
          <a:prstGeom prst="line">
            <a:avLst/>
          </a:prstGeom>
          <a:ln>
            <a:solidFill>
              <a:srgbClr val="000000"/>
            </a:solidFill>
          </a:ln>
        </p:spPr>
        <p:style>
          <a:lnRef idx="0"/>
          <a:fillRef idx="0"/>
          <a:effectRef idx="0"/>
          <a:fontRef idx="minor"/>
        </p:style>
      </p:sp>
      <p:sp>
        <p:nvSpPr>
          <p:cNvPr id="284" name="Line 16"/>
          <p:cNvSpPr/>
          <p:nvPr/>
        </p:nvSpPr>
        <p:spPr>
          <a:xfrm>
            <a:off x="3108960" y="2468880"/>
            <a:ext cx="0" cy="2011680"/>
          </a:xfrm>
          <a:prstGeom prst="line">
            <a:avLst/>
          </a:prstGeom>
          <a:ln>
            <a:solidFill>
              <a:srgbClr val="000000"/>
            </a:solidFill>
          </a:ln>
        </p:spPr>
        <p:style>
          <a:lnRef idx="0"/>
          <a:fillRef idx="0"/>
          <a:effectRef idx="0"/>
          <a:fontRef idx="minor"/>
        </p:style>
      </p:sp>
      <p:sp>
        <p:nvSpPr>
          <p:cNvPr id="285" name="Line 17"/>
          <p:cNvSpPr/>
          <p:nvPr/>
        </p:nvSpPr>
        <p:spPr>
          <a:xfrm>
            <a:off x="3566160" y="2468880"/>
            <a:ext cx="0" cy="2011680"/>
          </a:xfrm>
          <a:prstGeom prst="line">
            <a:avLst/>
          </a:prstGeom>
          <a:ln>
            <a:solidFill>
              <a:srgbClr val="000000"/>
            </a:solidFill>
          </a:ln>
        </p:spPr>
        <p:style>
          <a:lnRef idx="0"/>
          <a:fillRef idx="0"/>
          <a:effectRef idx="0"/>
          <a:fontRef idx="minor"/>
        </p:style>
      </p:sp>
      <p:sp>
        <p:nvSpPr>
          <p:cNvPr id="286" name="Line 18"/>
          <p:cNvSpPr/>
          <p:nvPr/>
        </p:nvSpPr>
        <p:spPr>
          <a:xfrm>
            <a:off x="4480560" y="2468880"/>
            <a:ext cx="0" cy="2011680"/>
          </a:xfrm>
          <a:prstGeom prst="line">
            <a:avLst/>
          </a:prstGeom>
          <a:ln>
            <a:solidFill>
              <a:srgbClr val="000000"/>
            </a:solidFill>
          </a:ln>
        </p:spPr>
        <p:style>
          <a:lnRef idx="0"/>
          <a:fillRef idx="0"/>
          <a:effectRef idx="0"/>
          <a:fontRef idx="minor"/>
        </p:style>
      </p:sp>
      <p:sp>
        <p:nvSpPr>
          <p:cNvPr id="287" name="Line 19"/>
          <p:cNvSpPr/>
          <p:nvPr/>
        </p:nvSpPr>
        <p:spPr>
          <a:xfrm>
            <a:off x="4937760" y="2468880"/>
            <a:ext cx="0" cy="2011680"/>
          </a:xfrm>
          <a:prstGeom prst="line">
            <a:avLst/>
          </a:prstGeom>
          <a:ln>
            <a:solidFill>
              <a:srgbClr val="000000"/>
            </a:solidFill>
          </a:ln>
        </p:spPr>
        <p:style>
          <a:lnRef idx="0"/>
          <a:fillRef idx="0"/>
          <a:effectRef idx="0"/>
          <a:fontRef idx="minor"/>
        </p:style>
      </p:sp>
      <p:sp>
        <p:nvSpPr>
          <p:cNvPr id="288" name="Line 20"/>
          <p:cNvSpPr/>
          <p:nvPr/>
        </p:nvSpPr>
        <p:spPr>
          <a:xfrm>
            <a:off x="6035040" y="2468880"/>
            <a:ext cx="0" cy="2011680"/>
          </a:xfrm>
          <a:prstGeom prst="line">
            <a:avLst/>
          </a:prstGeom>
          <a:ln>
            <a:solidFill>
              <a:srgbClr val="000000"/>
            </a:solidFill>
          </a:ln>
        </p:spPr>
        <p:style>
          <a:lnRef idx="0"/>
          <a:fillRef idx="0"/>
          <a:effectRef idx="0"/>
          <a:fontRef idx="minor"/>
        </p:style>
      </p:sp>
      <p:sp>
        <p:nvSpPr>
          <p:cNvPr id="289" name="Line 21"/>
          <p:cNvSpPr/>
          <p:nvPr/>
        </p:nvSpPr>
        <p:spPr>
          <a:xfrm>
            <a:off x="6492240" y="2468880"/>
            <a:ext cx="0" cy="2011680"/>
          </a:xfrm>
          <a:prstGeom prst="line">
            <a:avLst/>
          </a:prstGeom>
          <a:ln>
            <a:solidFill>
              <a:srgbClr val="000000"/>
            </a:solidFill>
          </a:ln>
        </p:spPr>
        <p:style>
          <a:lnRef idx="0"/>
          <a:fillRef idx="0"/>
          <a:effectRef idx="0"/>
          <a:fontRef idx="minor"/>
        </p:style>
      </p:sp>
      <p:sp>
        <p:nvSpPr>
          <p:cNvPr id="290" name="Line 22"/>
          <p:cNvSpPr/>
          <p:nvPr/>
        </p:nvSpPr>
        <p:spPr>
          <a:xfrm>
            <a:off x="7406640" y="2468880"/>
            <a:ext cx="0" cy="2011680"/>
          </a:xfrm>
          <a:prstGeom prst="line">
            <a:avLst/>
          </a:prstGeom>
          <a:ln>
            <a:solidFill>
              <a:srgbClr val="000000"/>
            </a:solidFill>
          </a:ln>
        </p:spPr>
        <p:style>
          <a:lnRef idx="0"/>
          <a:fillRef idx="0"/>
          <a:effectRef idx="0"/>
          <a:fontRef idx="minor"/>
        </p:style>
      </p:sp>
      <p:sp>
        <p:nvSpPr>
          <p:cNvPr id="291" name="Line 23"/>
          <p:cNvSpPr/>
          <p:nvPr/>
        </p:nvSpPr>
        <p:spPr>
          <a:xfrm>
            <a:off x="7882560" y="2451240"/>
            <a:ext cx="0" cy="2029320"/>
          </a:xfrm>
          <a:prstGeom prst="line">
            <a:avLst/>
          </a:prstGeom>
          <a:ln>
            <a:solidFill>
              <a:srgbClr val="000000"/>
            </a:solidFill>
          </a:ln>
        </p:spPr>
        <p:style>
          <a:lnRef idx="0"/>
          <a:fillRef idx="0"/>
          <a:effectRef idx="0"/>
          <a:fontRef idx="minor"/>
        </p:style>
      </p:sp>
      <p:sp>
        <p:nvSpPr>
          <p:cNvPr id="292" name="Line 24"/>
          <p:cNvSpPr/>
          <p:nvPr/>
        </p:nvSpPr>
        <p:spPr>
          <a:xfrm>
            <a:off x="8778240" y="2468880"/>
            <a:ext cx="0" cy="2011680"/>
          </a:xfrm>
          <a:prstGeom prst="line">
            <a:avLst/>
          </a:prstGeom>
          <a:ln>
            <a:solidFill>
              <a:srgbClr val="000000"/>
            </a:solidFill>
          </a:ln>
        </p:spPr>
        <p:style>
          <a:lnRef idx="0"/>
          <a:fillRef idx="0"/>
          <a:effectRef idx="0"/>
          <a:fontRef idx="minor"/>
        </p:style>
      </p:sp>
      <p:sp>
        <p:nvSpPr>
          <p:cNvPr id="293" name="Line 25"/>
          <p:cNvSpPr/>
          <p:nvPr/>
        </p:nvSpPr>
        <p:spPr>
          <a:xfrm>
            <a:off x="9235440" y="2468880"/>
            <a:ext cx="0" cy="2011680"/>
          </a:xfrm>
          <a:prstGeom prst="line">
            <a:avLst/>
          </a:prstGeom>
          <a:ln>
            <a:solidFill>
              <a:srgbClr val="000000"/>
            </a:solidFill>
          </a:ln>
        </p:spPr>
        <p:style>
          <a:lnRef idx="0"/>
          <a:fillRef idx="0"/>
          <a:effectRef idx="0"/>
          <a:fontRef idx="minor"/>
        </p:style>
      </p:sp>
      <p:sp>
        <p:nvSpPr>
          <p:cNvPr id="294" name="CustomShape 26"/>
          <p:cNvSpPr/>
          <p:nvPr/>
        </p:nvSpPr>
        <p:spPr>
          <a:xfrm>
            <a:off x="3020400" y="3697200"/>
            <a:ext cx="90360" cy="90360"/>
          </a:xfrm>
          <a:prstGeom prst="rect">
            <a:avLst/>
          </a:prstGeom>
          <a:solidFill>
            <a:srgbClr val="729fcf"/>
          </a:solidFill>
          <a:ln>
            <a:solidFill>
              <a:srgbClr val="3465a4"/>
            </a:solidFill>
          </a:ln>
        </p:spPr>
        <p:style>
          <a:lnRef idx="0"/>
          <a:fillRef idx="0"/>
          <a:effectRef idx="0"/>
          <a:fontRef idx="minor"/>
        </p:style>
      </p:sp>
      <p:sp>
        <p:nvSpPr>
          <p:cNvPr id="295" name="CustomShape 27"/>
          <p:cNvSpPr/>
          <p:nvPr/>
        </p:nvSpPr>
        <p:spPr>
          <a:xfrm>
            <a:off x="2928960" y="3697200"/>
            <a:ext cx="90360" cy="90360"/>
          </a:xfrm>
          <a:prstGeom prst="rect">
            <a:avLst/>
          </a:prstGeom>
          <a:solidFill>
            <a:srgbClr val="729fcf"/>
          </a:solidFill>
          <a:ln>
            <a:solidFill>
              <a:srgbClr val="3465a4"/>
            </a:solidFill>
          </a:ln>
        </p:spPr>
        <p:style>
          <a:lnRef idx="0"/>
          <a:fillRef idx="0"/>
          <a:effectRef idx="0"/>
          <a:fontRef idx="minor"/>
        </p:style>
      </p:sp>
      <p:sp>
        <p:nvSpPr>
          <p:cNvPr id="296" name="CustomShape 28"/>
          <p:cNvSpPr/>
          <p:nvPr/>
        </p:nvSpPr>
        <p:spPr>
          <a:xfrm>
            <a:off x="4178880" y="3665520"/>
            <a:ext cx="90360" cy="90360"/>
          </a:xfrm>
          <a:prstGeom prst="rect">
            <a:avLst/>
          </a:prstGeom>
          <a:solidFill>
            <a:srgbClr val="729fcf"/>
          </a:solidFill>
          <a:ln>
            <a:solidFill>
              <a:srgbClr val="3465a4"/>
            </a:solidFill>
          </a:ln>
        </p:spPr>
        <p:style>
          <a:lnRef idx="0"/>
          <a:fillRef idx="0"/>
          <a:effectRef idx="0"/>
          <a:fontRef idx="minor"/>
        </p:style>
      </p:sp>
      <p:sp>
        <p:nvSpPr>
          <p:cNvPr id="297" name="CustomShape 29"/>
          <p:cNvSpPr/>
          <p:nvPr/>
        </p:nvSpPr>
        <p:spPr>
          <a:xfrm>
            <a:off x="4270320" y="3665520"/>
            <a:ext cx="90360" cy="90360"/>
          </a:xfrm>
          <a:prstGeom prst="rect">
            <a:avLst/>
          </a:prstGeom>
          <a:solidFill>
            <a:srgbClr val="729fcf"/>
          </a:solidFill>
          <a:ln>
            <a:solidFill>
              <a:srgbClr val="3465a4"/>
            </a:solidFill>
          </a:ln>
        </p:spPr>
        <p:style>
          <a:lnRef idx="0"/>
          <a:fillRef idx="0"/>
          <a:effectRef idx="0"/>
          <a:fontRef idx="minor"/>
        </p:style>
      </p:sp>
      <p:sp>
        <p:nvSpPr>
          <p:cNvPr id="298" name="CustomShape 30"/>
          <p:cNvSpPr/>
          <p:nvPr/>
        </p:nvSpPr>
        <p:spPr>
          <a:xfrm>
            <a:off x="4361760" y="3665520"/>
            <a:ext cx="90360" cy="90360"/>
          </a:xfrm>
          <a:prstGeom prst="rect">
            <a:avLst/>
          </a:prstGeom>
          <a:solidFill>
            <a:srgbClr val="729fcf"/>
          </a:solidFill>
          <a:ln>
            <a:solidFill>
              <a:srgbClr val="3465a4"/>
            </a:solidFill>
          </a:ln>
        </p:spPr>
        <p:style>
          <a:lnRef idx="0"/>
          <a:fillRef idx="0"/>
          <a:effectRef idx="0"/>
          <a:fontRef idx="minor"/>
        </p:style>
      </p:sp>
      <p:sp>
        <p:nvSpPr>
          <p:cNvPr id="299" name="CustomShape 31"/>
          <p:cNvSpPr/>
          <p:nvPr/>
        </p:nvSpPr>
        <p:spPr>
          <a:xfrm>
            <a:off x="5669280" y="3657600"/>
            <a:ext cx="90360" cy="90360"/>
          </a:xfrm>
          <a:prstGeom prst="rect">
            <a:avLst/>
          </a:prstGeom>
          <a:solidFill>
            <a:srgbClr val="729fcf"/>
          </a:solidFill>
          <a:ln>
            <a:solidFill>
              <a:srgbClr val="3465a4"/>
            </a:solidFill>
          </a:ln>
        </p:spPr>
        <p:style>
          <a:lnRef idx="0"/>
          <a:fillRef idx="0"/>
          <a:effectRef idx="0"/>
          <a:fontRef idx="minor"/>
        </p:style>
      </p:sp>
      <p:sp>
        <p:nvSpPr>
          <p:cNvPr id="300" name="CustomShape 32"/>
          <p:cNvSpPr/>
          <p:nvPr/>
        </p:nvSpPr>
        <p:spPr>
          <a:xfrm>
            <a:off x="5760720" y="3657600"/>
            <a:ext cx="90360" cy="90360"/>
          </a:xfrm>
          <a:prstGeom prst="rect">
            <a:avLst/>
          </a:prstGeom>
          <a:solidFill>
            <a:srgbClr val="729fcf"/>
          </a:solidFill>
          <a:ln>
            <a:solidFill>
              <a:srgbClr val="3465a4"/>
            </a:solidFill>
          </a:ln>
        </p:spPr>
        <p:style>
          <a:lnRef idx="0"/>
          <a:fillRef idx="0"/>
          <a:effectRef idx="0"/>
          <a:fontRef idx="minor"/>
        </p:style>
      </p:sp>
      <p:sp>
        <p:nvSpPr>
          <p:cNvPr id="301" name="CustomShape 33"/>
          <p:cNvSpPr/>
          <p:nvPr/>
        </p:nvSpPr>
        <p:spPr>
          <a:xfrm>
            <a:off x="5852160" y="3657600"/>
            <a:ext cx="90360" cy="90360"/>
          </a:xfrm>
          <a:prstGeom prst="rect">
            <a:avLst/>
          </a:prstGeom>
          <a:solidFill>
            <a:srgbClr val="729fcf"/>
          </a:solidFill>
          <a:ln>
            <a:solidFill>
              <a:srgbClr val="3465a4"/>
            </a:solidFill>
          </a:ln>
        </p:spPr>
        <p:style>
          <a:lnRef idx="0"/>
          <a:fillRef idx="0"/>
          <a:effectRef idx="0"/>
          <a:fontRef idx="minor"/>
        </p:style>
      </p:sp>
      <p:sp>
        <p:nvSpPr>
          <p:cNvPr id="302" name="CustomShape 34"/>
          <p:cNvSpPr/>
          <p:nvPr/>
        </p:nvSpPr>
        <p:spPr>
          <a:xfrm>
            <a:off x="5943600" y="3657600"/>
            <a:ext cx="90360" cy="90360"/>
          </a:xfrm>
          <a:prstGeom prst="rect">
            <a:avLst/>
          </a:prstGeom>
          <a:solidFill>
            <a:srgbClr val="729fcf"/>
          </a:solidFill>
          <a:ln>
            <a:solidFill>
              <a:srgbClr val="3465a4"/>
            </a:solidFill>
          </a:ln>
        </p:spPr>
        <p:style>
          <a:lnRef idx="0"/>
          <a:fillRef idx="0"/>
          <a:effectRef idx="0"/>
          <a:fontRef idx="minor"/>
        </p:style>
      </p:sp>
      <p:sp>
        <p:nvSpPr>
          <p:cNvPr id="303" name="CustomShape 35"/>
          <p:cNvSpPr/>
          <p:nvPr/>
        </p:nvSpPr>
        <p:spPr>
          <a:xfrm>
            <a:off x="6949440" y="3657600"/>
            <a:ext cx="90360" cy="90360"/>
          </a:xfrm>
          <a:prstGeom prst="rect">
            <a:avLst/>
          </a:prstGeom>
          <a:solidFill>
            <a:srgbClr val="729fcf"/>
          </a:solidFill>
          <a:ln>
            <a:solidFill>
              <a:srgbClr val="3465a4"/>
            </a:solidFill>
          </a:ln>
        </p:spPr>
        <p:style>
          <a:lnRef idx="0"/>
          <a:fillRef idx="0"/>
          <a:effectRef idx="0"/>
          <a:fontRef idx="minor"/>
        </p:style>
      </p:sp>
      <p:sp>
        <p:nvSpPr>
          <p:cNvPr id="304" name="CustomShape 36"/>
          <p:cNvSpPr/>
          <p:nvPr/>
        </p:nvSpPr>
        <p:spPr>
          <a:xfrm>
            <a:off x="7040880" y="3657600"/>
            <a:ext cx="90360" cy="90360"/>
          </a:xfrm>
          <a:prstGeom prst="rect">
            <a:avLst/>
          </a:prstGeom>
          <a:solidFill>
            <a:srgbClr val="729fcf"/>
          </a:solidFill>
          <a:ln>
            <a:solidFill>
              <a:srgbClr val="3465a4"/>
            </a:solidFill>
          </a:ln>
        </p:spPr>
        <p:style>
          <a:lnRef idx="0"/>
          <a:fillRef idx="0"/>
          <a:effectRef idx="0"/>
          <a:fontRef idx="minor"/>
        </p:style>
      </p:sp>
      <p:sp>
        <p:nvSpPr>
          <p:cNvPr id="305" name="CustomShape 37"/>
          <p:cNvSpPr/>
          <p:nvPr/>
        </p:nvSpPr>
        <p:spPr>
          <a:xfrm>
            <a:off x="7132320" y="3657600"/>
            <a:ext cx="90360" cy="90360"/>
          </a:xfrm>
          <a:prstGeom prst="rect">
            <a:avLst/>
          </a:prstGeom>
          <a:solidFill>
            <a:srgbClr val="729fcf"/>
          </a:solidFill>
          <a:ln>
            <a:solidFill>
              <a:srgbClr val="3465a4"/>
            </a:solidFill>
          </a:ln>
        </p:spPr>
        <p:style>
          <a:lnRef idx="0"/>
          <a:fillRef idx="0"/>
          <a:effectRef idx="0"/>
          <a:fontRef idx="minor"/>
        </p:style>
      </p:sp>
      <p:sp>
        <p:nvSpPr>
          <p:cNvPr id="306" name="CustomShape 38"/>
          <p:cNvSpPr/>
          <p:nvPr/>
        </p:nvSpPr>
        <p:spPr>
          <a:xfrm>
            <a:off x="7223760" y="3657600"/>
            <a:ext cx="90360" cy="90360"/>
          </a:xfrm>
          <a:prstGeom prst="rect">
            <a:avLst/>
          </a:prstGeom>
          <a:solidFill>
            <a:srgbClr val="729fcf"/>
          </a:solidFill>
          <a:ln>
            <a:solidFill>
              <a:srgbClr val="3465a4"/>
            </a:solidFill>
          </a:ln>
        </p:spPr>
        <p:style>
          <a:lnRef idx="0"/>
          <a:fillRef idx="0"/>
          <a:effectRef idx="0"/>
          <a:fontRef idx="minor"/>
        </p:style>
      </p:sp>
      <p:sp>
        <p:nvSpPr>
          <p:cNvPr id="307" name="CustomShape 39"/>
          <p:cNvSpPr/>
          <p:nvPr/>
        </p:nvSpPr>
        <p:spPr>
          <a:xfrm>
            <a:off x="7315200" y="3657600"/>
            <a:ext cx="90360" cy="90360"/>
          </a:xfrm>
          <a:prstGeom prst="rect">
            <a:avLst/>
          </a:prstGeom>
          <a:solidFill>
            <a:srgbClr val="729fcf"/>
          </a:solidFill>
          <a:ln>
            <a:solidFill>
              <a:srgbClr val="3465a4"/>
            </a:solidFill>
          </a:ln>
        </p:spPr>
        <p:style>
          <a:lnRef idx="0"/>
          <a:fillRef idx="0"/>
          <a:effectRef idx="0"/>
          <a:fontRef idx="minor"/>
        </p:style>
      </p:sp>
      <p:sp>
        <p:nvSpPr>
          <p:cNvPr id="308" name="CustomShape 40"/>
          <p:cNvSpPr/>
          <p:nvPr/>
        </p:nvSpPr>
        <p:spPr>
          <a:xfrm>
            <a:off x="8686800" y="3657600"/>
            <a:ext cx="90360" cy="90360"/>
          </a:xfrm>
          <a:prstGeom prst="rect">
            <a:avLst/>
          </a:prstGeom>
          <a:solidFill>
            <a:srgbClr val="729fcf"/>
          </a:solidFill>
          <a:ln>
            <a:solidFill>
              <a:srgbClr val="3465a4"/>
            </a:solidFill>
          </a:ln>
        </p:spPr>
        <p:style>
          <a:lnRef idx="0"/>
          <a:fillRef idx="0"/>
          <a:effectRef idx="0"/>
          <a:fontRef idx="minor"/>
        </p:style>
      </p:sp>
      <p:sp>
        <p:nvSpPr>
          <p:cNvPr id="309" name="CustomShape 41"/>
          <p:cNvSpPr/>
          <p:nvPr/>
        </p:nvSpPr>
        <p:spPr>
          <a:xfrm>
            <a:off x="8229600" y="3657600"/>
            <a:ext cx="90360" cy="90360"/>
          </a:xfrm>
          <a:prstGeom prst="rect">
            <a:avLst/>
          </a:prstGeom>
          <a:solidFill>
            <a:srgbClr val="729fcf"/>
          </a:solidFill>
          <a:ln>
            <a:solidFill>
              <a:srgbClr val="3465a4"/>
            </a:solidFill>
          </a:ln>
        </p:spPr>
        <p:style>
          <a:lnRef idx="0"/>
          <a:fillRef idx="0"/>
          <a:effectRef idx="0"/>
          <a:fontRef idx="minor"/>
        </p:style>
      </p:sp>
      <p:sp>
        <p:nvSpPr>
          <p:cNvPr id="310" name="CustomShape 42"/>
          <p:cNvSpPr/>
          <p:nvPr/>
        </p:nvSpPr>
        <p:spPr>
          <a:xfrm>
            <a:off x="8321040" y="3657600"/>
            <a:ext cx="90360" cy="90360"/>
          </a:xfrm>
          <a:prstGeom prst="rect">
            <a:avLst/>
          </a:prstGeom>
          <a:solidFill>
            <a:srgbClr val="729fcf"/>
          </a:solidFill>
          <a:ln>
            <a:solidFill>
              <a:srgbClr val="3465a4"/>
            </a:solidFill>
          </a:ln>
        </p:spPr>
        <p:style>
          <a:lnRef idx="0"/>
          <a:fillRef idx="0"/>
          <a:effectRef idx="0"/>
          <a:fontRef idx="minor"/>
        </p:style>
      </p:sp>
      <p:sp>
        <p:nvSpPr>
          <p:cNvPr id="311" name="CustomShape 43"/>
          <p:cNvSpPr/>
          <p:nvPr/>
        </p:nvSpPr>
        <p:spPr>
          <a:xfrm>
            <a:off x="8412480" y="3657600"/>
            <a:ext cx="90360" cy="90360"/>
          </a:xfrm>
          <a:prstGeom prst="rect">
            <a:avLst/>
          </a:prstGeom>
          <a:solidFill>
            <a:srgbClr val="729fcf"/>
          </a:solidFill>
          <a:ln>
            <a:solidFill>
              <a:srgbClr val="3465a4"/>
            </a:solidFill>
          </a:ln>
        </p:spPr>
        <p:style>
          <a:lnRef idx="0"/>
          <a:fillRef idx="0"/>
          <a:effectRef idx="0"/>
          <a:fontRef idx="minor"/>
        </p:style>
      </p:sp>
      <p:sp>
        <p:nvSpPr>
          <p:cNvPr id="312" name="CustomShape 44"/>
          <p:cNvSpPr/>
          <p:nvPr/>
        </p:nvSpPr>
        <p:spPr>
          <a:xfrm>
            <a:off x="8503920" y="3657600"/>
            <a:ext cx="90360" cy="90360"/>
          </a:xfrm>
          <a:prstGeom prst="rect">
            <a:avLst/>
          </a:prstGeom>
          <a:solidFill>
            <a:srgbClr val="729fcf"/>
          </a:solidFill>
          <a:ln>
            <a:solidFill>
              <a:srgbClr val="3465a4"/>
            </a:solidFill>
          </a:ln>
        </p:spPr>
        <p:style>
          <a:lnRef idx="0"/>
          <a:fillRef idx="0"/>
          <a:effectRef idx="0"/>
          <a:fontRef idx="minor"/>
        </p:style>
      </p:sp>
      <p:sp>
        <p:nvSpPr>
          <p:cNvPr id="313" name="CustomShape 45"/>
          <p:cNvSpPr/>
          <p:nvPr/>
        </p:nvSpPr>
        <p:spPr>
          <a:xfrm>
            <a:off x="8595360" y="3657600"/>
            <a:ext cx="90360" cy="90360"/>
          </a:xfrm>
          <a:prstGeom prst="rect">
            <a:avLst/>
          </a:prstGeom>
          <a:solidFill>
            <a:srgbClr val="729fcf"/>
          </a:solidFill>
          <a:ln>
            <a:solidFill>
              <a:srgbClr val="3465a4"/>
            </a:solidFill>
          </a:ln>
        </p:spPr>
        <p:style>
          <a:lnRef idx="0"/>
          <a:fillRef idx="0"/>
          <a:effectRef idx="0"/>
          <a:fontRef idx="minor"/>
        </p:style>
      </p:sp>
      <p:sp>
        <p:nvSpPr>
          <p:cNvPr id="314" name="CustomShape 46"/>
          <p:cNvSpPr/>
          <p:nvPr/>
        </p:nvSpPr>
        <p:spPr>
          <a:xfrm>
            <a:off x="2990160" y="3200400"/>
            <a:ext cx="90360" cy="90360"/>
          </a:xfrm>
          <a:prstGeom prst="rect">
            <a:avLst/>
          </a:prstGeom>
          <a:solidFill>
            <a:srgbClr val="729fcf"/>
          </a:solidFill>
          <a:ln>
            <a:solidFill>
              <a:srgbClr val="3465a4"/>
            </a:solidFill>
          </a:ln>
        </p:spPr>
        <p:style>
          <a:lnRef idx="0"/>
          <a:fillRef idx="0"/>
          <a:effectRef idx="0"/>
          <a:fontRef idx="minor"/>
        </p:style>
      </p:sp>
      <p:sp>
        <p:nvSpPr>
          <p:cNvPr id="315" name="CustomShape 47"/>
          <p:cNvSpPr/>
          <p:nvPr/>
        </p:nvSpPr>
        <p:spPr>
          <a:xfrm>
            <a:off x="4390200" y="3218040"/>
            <a:ext cx="90360" cy="90360"/>
          </a:xfrm>
          <a:prstGeom prst="rect">
            <a:avLst/>
          </a:prstGeom>
          <a:solidFill>
            <a:srgbClr val="729fcf"/>
          </a:solidFill>
          <a:ln>
            <a:solidFill>
              <a:srgbClr val="3465a4"/>
            </a:solidFill>
          </a:ln>
        </p:spPr>
        <p:style>
          <a:lnRef idx="0"/>
          <a:fillRef idx="0"/>
          <a:effectRef idx="0"/>
          <a:fontRef idx="minor"/>
        </p:style>
      </p:sp>
      <p:sp>
        <p:nvSpPr>
          <p:cNvPr id="316" name="CustomShape 48"/>
          <p:cNvSpPr/>
          <p:nvPr/>
        </p:nvSpPr>
        <p:spPr>
          <a:xfrm>
            <a:off x="5943600" y="3200400"/>
            <a:ext cx="90360" cy="90360"/>
          </a:xfrm>
          <a:prstGeom prst="rect">
            <a:avLst/>
          </a:prstGeom>
          <a:solidFill>
            <a:srgbClr val="729fcf"/>
          </a:solidFill>
          <a:ln>
            <a:solidFill>
              <a:srgbClr val="3465a4"/>
            </a:solidFill>
          </a:ln>
        </p:spPr>
        <p:style>
          <a:lnRef idx="0"/>
          <a:fillRef idx="0"/>
          <a:effectRef idx="0"/>
          <a:fontRef idx="minor"/>
        </p:style>
      </p:sp>
      <p:sp>
        <p:nvSpPr>
          <p:cNvPr id="317" name="CustomShape 49"/>
          <p:cNvSpPr/>
          <p:nvPr/>
        </p:nvSpPr>
        <p:spPr>
          <a:xfrm>
            <a:off x="7287840" y="3200400"/>
            <a:ext cx="90360" cy="90360"/>
          </a:xfrm>
          <a:prstGeom prst="rect">
            <a:avLst/>
          </a:prstGeom>
          <a:solidFill>
            <a:srgbClr val="729fcf"/>
          </a:solidFill>
          <a:ln>
            <a:solidFill>
              <a:srgbClr val="3465a4"/>
            </a:solidFill>
          </a:ln>
        </p:spPr>
        <p:style>
          <a:lnRef idx="0"/>
          <a:fillRef idx="0"/>
          <a:effectRef idx="0"/>
          <a:fontRef idx="minor"/>
        </p:style>
      </p:sp>
      <p:sp>
        <p:nvSpPr>
          <p:cNvPr id="318" name="CustomShape 50"/>
          <p:cNvSpPr/>
          <p:nvPr/>
        </p:nvSpPr>
        <p:spPr>
          <a:xfrm>
            <a:off x="8645760" y="3218040"/>
            <a:ext cx="90360" cy="90360"/>
          </a:xfrm>
          <a:prstGeom prst="rect">
            <a:avLst/>
          </a:prstGeom>
          <a:solidFill>
            <a:srgbClr val="729fcf"/>
          </a:solidFill>
          <a:ln>
            <a:solidFill>
              <a:srgbClr val="3465a4"/>
            </a:solidFill>
          </a:ln>
        </p:spPr>
        <p:style>
          <a:lnRef idx="0"/>
          <a:fillRef idx="0"/>
          <a:effectRef idx="0"/>
          <a:fontRef idx="minor"/>
        </p:style>
      </p:sp>
      <p:sp>
        <p:nvSpPr>
          <p:cNvPr id="319" name="CustomShape 51"/>
          <p:cNvSpPr/>
          <p:nvPr/>
        </p:nvSpPr>
        <p:spPr>
          <a:xfrm>
            <a:off x="7406640" y="2560320"/>
            <a:ext cx="456120" cy="90360"/>
          </a:xfrm>
          <a:prstGeom prst="rect">
            <a:avLst/>
          </a:prstGeom>
          <a:solidFill>
            <a:srgbClr val="729fcf"/>
          </a:solidFill>
          <a:ln>
            <a:solidFill>
              <a:srgbClr val="3465a4"/>
            </a:solidFill>
          </a:ln>
        </p:spPr>
        <p:style>
          <a:lnRef idx="0"/>
          <a:fillRef idx="0"/>
          <a:effectRef idx="0"/>
          <a:fontRef idx="minor"/>
        </p:style>
      </p:sp>
      <p:sp>
        <p:nvSpPr>
          <p:cNvPr id="320" name="CustomShape 52"/>
          <p:cNvSpPr/>
          <p:nvPr/>
        </p:nvSpPr>
        <p:spPr>
          <a:xfrm>
            <a:off x="6035040" y="2560320"/>
            <a:ext cx="456120" cy="90360"/>
          </a:xfrm>
          <a:prstGeom prst="rect">
            <a:avLst/>
          </a:prstGeom>
          <a:solidFill>
            <a:srgbClr val="729fcf"/>
          </a:solidFill>
          <a:ln>
            <a:solidFill>
              <a:srgbClr val="3465a4"/>
            </a:solidFill>
          </a:ln>
        </p:spPr>
        <p:style>
          <a:lnRef idx="0"/>
          <a:fillRef idx="0"/>
          <a:effectRef idx="0"/>
          <a:fontRef idx="minor"/>
        </p:style>
      </p:sp>
      <p:sp>
        <p:nvSpPr>
          <p:cNvPr id="321" name="CustomShape 53"/>
          <p:cNvSpPr/>
          <p:nvPr/>
        </p:nvSpPr>
        <p:spPr>
          <a:xfrm>
            <a:off x="4480560" y="2540880"/>
            <a:ext cx="456120" cy="90360"/>
          </a:xfrm>
          <a:prstGeom prst="rect">
            <a:avLst/>
          </a:prstGeom>
          <a:solidFill>
            <a:srgbClr val="729fcf"/>
          </a:solidFill>
          <a:ln>
            <a:solidFill>
              <a:srgbClr val="3465a4"/>
            </a:solidFill>
          </a:ln>
        </p:spPr>
        <p:style>
          <a:lnRef idx="0"/>
          <a:fillRef idx="0"/>
          <a:effectRef idx="0"/>
          <a:fontRef idx="minor"/>
        </p:style>
      </p:sp>
      <p:sp>
        <p:nvSpPr>
          <p:cNvPr id="322" name="CustomShape 54"/>
          <p:cNvSpPr/>
          <p:nvPr/>
        </p:nvSpPr>
        <p:spPr>
          <a:xfrm>
            <a:off x="3108960" y="2540880"/>
            <a:ext cx="456120" cy="90360"/>
          </a:xfrm>
          <a:prstGeom prst="rect">
            <a:avLst/>
          </a:prstGeom>
          <a:solidFill>
            <a:srgbClr val="729fcf"/>
          </a:solidFill>
          <a:ln>
            <a:solidFill>
              <a:srgbClr val="3465a4"/>
            </a:solidFill>
          </a:ln>
        </p:spPr>
        <p:style>
          <a:lnRef idx="0"/>
          <a:fillRef idx="0"/>
          <a:effectRef idx="0"/>
          <a:fontRef idx="minor"/>
        </p:style>
      </p:sp>
      <p:sp>
        <p:nvSpPr>
          <p:cNvPr id="323" name="CustomShape 55"/>
          <p:cNvSpPr/>
          <p:nvPr/>
        </p:nvSpPr>
        <p:spPr>
          <a:xfrm>
            <a:off x="1645920" y="2525400"/>
            <a:ext cx="456120" cy="90360"/>
          </a:xfrm>
          <a:prstGeom prst="rect">
            <a:avLst/>
          </a:prstGeom>
          <a:solidFill>
            <a:srgbClr val="729fcf"/>
          </a:solidFill>
          <a:ln>
            <a:solidFill>
              <a:srgbClr val="3465a4"/>
            </a:solidFill>
          </a:ln>
        </p:spPr>
        <p:style>
          <a:lnRef idx="0"/>
          <a:fillRef idx="0"/>
          <a:effectRef idx="0"/>
          <a:fontRef idx="minor"/>
        </p:style>
      </p:sp>
      <p:sp>
        <p:nvSpPr>
          <p:cNvPr id="324" name="CustomShape 56"/>
          <p:cNvSpPr/>
          <p:nvPr/>
        </p:nvSpPr>
        <p:spPr>
          <a:xfrm>
            <a:off x="182880" y="6255720"/>
            <a:ext cx="952632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Since if the data and Time Sync are on same path the sync time error equals the calculated </a:t>
            </a:r>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ea typeface="DejaVu Sans"/>
              </a:rPr>
              <a:t>delay error and then there is no window alignment issue</a:t>
            </a:r>
            <a:endParaRPr lang="en-US" sz="1800" spc="-1" strike="noStrike">
              <a:solidFill>
                <a:srgbClr val="000000"/>
              </a:solidFill>
              <a:uFill>
                <a:solidFill>
                  <a:srgbClr val="ffffff"/>
                </a:solidFill>
              </a:uFill>
              <a:latin typeface="Arial"/>
            </a:endParaRPr>
          </a:p>
        </p:txBody>
      </p:sp>
      <p:sp>
        <p:nvSpPr>
          <p:cNvPr id="325" name="Line 57"/>
          <p:cNvSpPr/>
          <p:nvPr/>
        </p:nvSpPr>
        <p:spPr>
          <a:xfrm>
            <a:off x="2925000" y="2477880"/>
            <a:ext cx="0" cy="2002680"/>
          </a:xfrm>
          <a:prstGeom prst="line">
            <a:avLst/>
          </a:prstGeom>
          <a:ln>
            <a:solidFill>
              <a:srgbClr val="000000"/>
            </a:solidFill>
            <a:custDash/>
          </a:ln>
        </p:spPr>
        <p:style>
          <a:lnRef idx="0"/>
          <a:fillRef idx="0"/>
          <a:effectRef idx="0"/>
          <a:fontRef idx="minor"/>
        </p:style>
      </p:sp>
      <p:sp>
        <p:nvSpPr>
          <p:cNvPr id="326" name="Line 58"/>
          <p:cNvSpPr/>
          <p:nvPr/>
        </p:nvSpPr>
        <p:spPr>
          <a:xfrm>
            <a:off x="4178880" y="2468880"/>
            <a:ext cx="0" cy="2011680"/>
          </a:xfrm>
          <a:prstGeom prst="line">
            <a:avLst/>
          </a:prstGeom>
          <a:ln>
            <a:solidFill>
              <a:srgbClr val="000000"/>
            </a:solidFill>
            <a:custDash/>
          </a:ln>
        </p:spPr>
        <p:style>
          <a:lnRef idx="0"/>
          <a:fillRef idx="0"/>
          <a:effectRef idx="0"/>
          <a:fontRef idx="minor"/>
        </p:style>
      </p:sp>
      <p:sp>
        <p:nvSpPr>
          <p:cNvPr id="327" name="Line 59"/>
          <p:cNvSpPr/>
          <p:nvPr/>
        </p:nvSpPr>
        <p:spPr>
          <a:xfrm>
            <a:off x="5641920" y="2560320"/>
            <a:ext cx="0" cy="1920240"/>
          </a:xfrm>
          <a:prstGeom prst="line">
            <a:avLst/>
          </a:prstGeom>
          <a:ln>
            <a:solidFill>
              <a:srgbClr val="000000"/>
            </a:solidFill>
            <a:custDash/>
          </a:ln>
        </p:spPr>
        <p:style>
          <a:lnRef idx="0"/>
          <a:fillRef idx="0"/>
          <a:effectRef idx="0"/>
          <a:fontRef idx="minor"/>
        </p:style>
      </p:sp>
      <p:sp>
        <p:nvSpPr>
          <p:cNvPr id="328" name="Line 60"/>
          <p:cNvSpPr/>
          <p:nvPr/>
        </p:nvSpPr>
        <p:spPr>
          <a:xfrm>
            <a:off x="6922080" y="2468880"/>
            <a:ext cx="0" cy="2011680"/>
          </a:xfrm>
          <a:prstGeom prst="line">
            <a:avLst/>
          </a:prstGeom>
          <a:ln>
            <a:solidFill>
              <a:srgbClr val="000000"/>
            </a:solidFill>
            <a:custDash/>
          </a:ln>
        </p:spPr>
        <p:style>
          <a:lnRef idx="0"/>
          <a:fillRef idx="0"/>
          <a:effectRef idx="0"/>
          <a:fontRef idx="minor"/>
        </p:style>
      </p:sp>
      <p:sp>
        <p:nvSpPr>
          <p:cNvPr id="329" name="Line 61"/>
          <p:cNvSpPr/>
          <p:nvPr/>
        </p:nvSpPr>
        <p:spPr>
          <a:xfrm>
            <a:off x="8202240" y="2468880"/>
            <a:ext cx="0" cy="2011680"/>
          </a:xfrm>
          <a:prstGeom prst="line">
            <a:avLst/>
          </a:prstGeom>
          <a:ln>
            <a:solidFill>
              <a:srgbClr val="000000"/>
            </a:solidFill>
            <a:custDash/>
          </a:ln>
        </p:spPr>
        <p:style>
          <a:lnRef idx="0"/>
          <a:fillRef idx="0"/>
          <a:effectRef idx="0"/>
          <a:fontRef idx="minor"/>
        </p:style>
      </p:sp>
      <p:sp>
        <p:nvSpPr>
          <p:cNvPr id="330" name="Line 62"/>
          <p:cNvSpPr/>
          <p:nvPr/>
        </p:nvSpPr>
        <p:spPr>
          <a:xfrm>
            <a:off x="182880" y="4763880"/>
            <a:ext cx="548640" cy="0"/>
          </a:xfrm>
          <a:prstGeom prst="line">
            <a:avLst/>
          </a:prstGeom>
          <a:ln>
            <a:solidFill>
              <a:srgbClr val="000000"/>
            </a:solidFill>
            <a:custDash/>
          </a:ln>
        </p:spPr>
        <p:style>
          <a:lnRef idx="0"/>
          <a:fillRef idx="0"/>
          <a:effectRef idx="0"/>
          <a:fontRef idx="minor"/>
        </p:style>
      </p:sp>
      <p:sp>
        <p:nvSpPr>
          <p:cNvPr id="331" name="CustomShape 63"/>
          <p:cNvSpPr/>
          <p:nvPr/>
        </p:nvSpPr>
        <p:spPr>
          <a:xfrm>
            <a:off x="822960" y="4591440"/>
            <a:ext cx="481248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Correct time is there was no Asymmetric error</a:t>
            </a:r>
            <a:endParaRPr lang="en-US" sz="1800" spc="-1" strike="noStrike">
              <a:solidFill>
                <a:srgbClr val="000000"/>
              </a:solidFill>
              <a:uFill>
                <a:solidFill>
                  <a:srgbClr val="ffffff"/>
                </a:solidFill>
              </a:uFill>
              <a:latin typeface="Arial"/>
            </a:endParaRPr>
          </a:p>
        </p:txBody>
      </p:sp>
      <p:sp>
        <p:nvSpPr>
          <p:cNvPr id="332" name="Line 64"/>
          <p:cNvSpPr/>
          <p:nvPr/>
        </p:nvSpPr>
        <p:spPr>
          <a:xfrm>
            <a:off x="274320" y="5212080"/>
            <a:ext cx="548640" cy="0"/>
          </a:xfrm>
          <a:prstGeom prst="line">
            <a:avLst/>
          </a:prstGeom>
          <a:ln>
            <a:solidFill>
              <a:srgbClr val="000000"/>
            </a:solidFill>
          </a:ln>
        </p:spPr>
        <p:style>
          <a:lnRef idx="0"/>
          <a:fillRef idx="0"/>
          <a:effectRef idx="0"/>
          <a:fontRef idx="minor"/>
        </p:style>
      </p:sp>
      <p:sp>
        <p:nvSpPr>
          <p:cNvPr id="333" name="CustomShape 65"/>
          <p:cNvSpPr/>
          <p:nvPr/>
        </p:nvSpPr>
        <p:spPr>
          <a:xfrm>
            <a:off x="822240" y="5067000"/>
            <a:ext cx="484596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Time line for gate opening and closing window</a:t>
            </a:r>
            <a:endParaRPr lang="en-US" sz="1800" spc="-1" strike="noStrike">
              <a:solidFill>
                <a:srgbClr val="000000"/>
              </a:solidFill>
              <a:uFill>
                <a:solidFill>
                  <a:srgbClr val="ffffff"/>
                </a:solidFill>
              </a:uFill>
              <a:latin typeface="Arial"/>
            </a:endParaRPr>
          </a:p>
          <a:p>
            <a:endParaRPr lang="en-US" sz="1800" spc="-1" strike="noStrike">
              <a:solidFill>
                <a:srgbClr val="000000"/>
              </a:solidFill>
              <a:uFill>
                <a:solidFill>
                  <a:srgbClr val="ffffff"/>
                </a:solidFill>
              </a:uFill>
              <a:latin typeface="Arial"/>
            </a:endParaRPr>
          </a:p>
        </p:txBody>
      </p:sp>
      <p:sp>
        <p:nvSpPr>
          <p:cNvPr id="334" name="CustomShape 66"/>
          <p:cNvSpPr/>
          <p:nvPr/>
        </p:nvSpPr>
        <p:spPr>
          <a:xfrm>
            <a:off x="2926080" y="1371600"/>
            <a:ext cx="109620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802.1Qbv</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335" name="CustomShape 67"/>
          <p:cNvSpPr/>
          <p:nvPr/>
        </p:nvSpPr>
        <p:spPr>
          <a:xfrm>
            <a:off x="4389120" y="1371600"/>
            <a:ext cx="109620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802.1Qbv</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336" name="CustomShape 68"/>
          <p:cNvSpPr/>
          <p:nvPr/>
        </p:nvSpPr>
        <p:spPr>
          <a:xfrm>
            <a:off x="5852160" y="1371600"/>
            <a:ext cx="109620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802.1Qbv</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337" name="CustomShape 69"/>
          <p:cNvSpPr/>
          <p:nvPr/>
        </p:nvSpPr>
        <p:spPr>
          <a:xfrm>
            <a:off x="7223760" y="1371600"/>
            <a:ext cx="109620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802.1Qbv</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338" name="CustomShape 70"/>
          <p:cNvSpPr/>
          <p:nvPr/>
        </p:nvSpPr>
        <p:spPr>
          <a:xfrm>
            <a:off x="8595360" y="1371600"/>
            <a:ext cx="109620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802.1Qbv</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39"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Problem definition</a:t>
            </a:r>
            <a:endParaRPr lang="en-US" sz="1800" spc="-1" strike="noStrike">
              <a:solidFill>
                <a:srgbClr val="000000"/>
              </a:solidFill>
              <a:uFill>
                <a:solidFill>
                  <a:srgbClr val="ffffff"/>
                </a:solidFill>
              </a:uFill>
              <a:latin typeface="Arial"/>
            </a:endParaRPr>
          </a:p>
        </p:txBody>
      </p:sp>
      <p:sp>
        <p:nvSpPr>
          <p:cNvPr id="340" name="CustomShape 2"/>
          <p:cNvSpPr/>
          <p:nvPr/>
        </p:nvSpPr>
        <p:spPr>
          <a:xfrm>
            <a:off x="504000" y="1769040"/>
            <a:ext cx="9070560" cy="4383360"/>
          </a:xfrm>
          <a:prstGeom prst="rect">
            <a:avLst/>
          </a:prstGeom>
          <a:noFill/>
          <a:ln>
            <a:noFill/>
          </a:ln>
        </p:spPr>
        <p:style>
          <a:lnRef idx="0"/>
          <a:fillRef idx="0"/>
          <a:effectRef idx="0"/>
          <a:fontRef idx="minor"/>
        </p:style>
        <p:txBody>
          <a:bodyPr lIns="0" rIns="0" tIns="0" bIns="0"/>
          <a:p>
            <a:pPr marL="432000" indent="-322920">
              <a:lnSpc>
                <a:spcPct val="100000"/>
              </a:lnSpc>
              <a:buClr>
                <a:srgbClr val="000000"/>
              </a:buClr>
              <a:buSzPct val="45000"/>
              <a:buFont typeface="Wingdings" charset="2"/>
              <a:buChar char=""/>
            </a:pPr>
            <a:r>
              <a:rPr lang="en-US" sz="2400" spc="-1" strike="noStrike">
                <a:solidFill>
                  <a:srgbClr val="000000"/>
                </a:solidFill>
                <a:uFill>
                  <a:solidFill>
                    <a:srgbClr val="ffffff"/>
                  </a:solidFill>
                </a:uFill>
                <a:latin typeface="Arial"/>
                <a:ea typeface="DejaVu Sans"/>
              </a:rPr>
              <a:t>Neither 802.1AS nor 1588 have standard mechanism to compensate for Asymmetrical delays between two points in a network.</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400" spc="-1" strike="noStrike">
                <a:solidFill>
                  <a:srgbClr val="000000"/>
                </a:solidFill>
                <a:uFill>
                  <a:solidFill>
                    <a:srgbClr val="ffffff"/>
                  </a:solidFill>
                </a:uFill>
                <a:latin typeface="Arial"/>
                <a:ea typeface="DejaVu Sans"/>
              </a:rPr>
              <a:t>An extreme example of this problem is if one end of link is a hardware based Switch and other end is software based end point.  Without use of something like DPDK the delay on receive could be on average milliseconds greater than on transmit due to potential scheduling issue. So this is a case where Asymmetry might matter for AVB if only on one listener.</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400" spc="-1" strike="noStrike">
                <a:solidFill>
                  <a:srgbClr val="000000"/>
                </a:solidFill>
                <a:uFill>
                  <a:solidFill>
                    <a:srgbClr val="ffffff"/>
                  </a:solidFill>
                </a:uFill>
                <a:latin typeface="Arial"/>
                <a:ea typeface="DejaVu Sans"/>
              </a:rPr>
              <a:t>A less extreme example would be a PCIe controller chip that might take longer to receive a message and forward to processing engine than to send a message from the processing unit to to the I/O</a:t>
            </a:r>
            <a:endParaRPr lang="en-US" sz="1800" spc="-1" strike="noStrike">
              <a:solidFill>
                <a:srgbClr val="000000"/>
              </a:solidFill>
              <a:uFill>
                <a:solidFill>
                  <a:srgbClr val="ffffff"/>
                </a:solidFill>
              </a:uFill>
              <a:latin typeface="Arial"/>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41"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Source of Asymmetric delay</a:t>
            </a:r>
            <a:endParaRPr lang="en-US" sz="1800" spc="-1" strike="noStrike">
              <a:solidFill>
                <a:srgbClr val="000000"/>
              </a:solidFill>
              <a:uFill>
                <a:solidFill>
                  <a:srgbClr val="ffffff"/>
                </a:solidFill>
              </a:uFill>
              <a:latin typeface="Arial"/>
            </a:endParaRPr>
          </a:p>
        </p:txBody>
      </p:sp>
      <p:sp>
        <p:nvSpPr>
          <p:cNvPr id="342" name="CustomShape 2"/>
          <p:cNvSpPr/>
          <p:nvPr/>
        </p:nvSpPr>
        <p:spPr>
          <a:xfrm>
            <a:off x="3657600" y="1828800"/>
            <a:ext cx="2193480" cy="273240"/>
          </a:xfrm>
          <a:custGeom>
            <a:avLst/>
            <a:gdLst/>
            <a:ahLst/>
            <a:rect l="l" t="t" r="r" b="b"/>
            <a:pathLst>
              <a:path w="6098" h="764">
                <a:moveTo>
                  <a:pt x="0" y="190"/>
                </a:moveTo>
                <a:lnTo>
                  <a:pt x="4572" y="190"/>
                </a:lnTo>
                <a:lnTo>
                  <a:pt x="4572" y="0"/>
                </a:lnTo>
                <a:lnTo>
                  <a:pt x="6097" y="381"/>
                </a:lnTo>
                <a:lnTo>
                  <a:pt x="4572" y="763"/>
                </a:lnTo>
                <a:lnTo>
                  <a:pt x="4572" y="572"/>
                </a:lnTo>
                <a:lnTo>
                  <a:pt x="0" y="572"/>
                </a:lnTo>
                <a:lnTo>
                  <a:pt x="0" y="190"/>
                </a:lnTo>
              </a:path>
            </a:pathLst>
          </a:custGeom>
          <a:solidFill>
            <a:srgbClr val="729fcf"/>
          </a:solidFill>
          <a:ln>
            <a:solidFill>
              <a:srgbClr val="3465a4"/>
            </a:solidFill>
          </a:ln>
        </p:spPr>
        <p:style>
          <a:lnRef idx="0"/>
          <a:fillRef idx="0"/>
          <a:effectRef idx="0"/>
          <a:fontRef idx="minor"/>
        </p:style>
      </p:sp>
      <p:sp>
        <p:nvSpPr>
          <p:cNvPr id="343" name="CustomShape 3"/>
          <p:cNvSpPr/>
          <p:nvPr/>
        </p:nvSpPr>
        <p:spPr>
          <a:xfrm>
            <a:off x="1371600" y="1737360"/>
            <a:ext cx="1919160" cy="228492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Clock master end</a:t>
            </a:r>
            <a:endParaRPr lang="en-US" sz="1800" spc="-1" strike="noStrike">
              <a:solidFill>
                <a:srgbClr val="000000"/>
              </a:solidFill>
              <a:uFill>
                <a:solidFill>
                  <a:srgbClr val="ffffff"/>
                </a:solidFill>
              </a:uFill>
              <a:latin typeface="Arial"/>
            </a:endParaRPr>
          </a:p>
        </p:txBody>
      </p:sp>
      <p:sp>
        <p:nvSpPr>
          <p:cNvPr id="344" name="CustomShape 4"/>
          <p:cNvSpPr/>
          <p:nvPr/>
        </p:nvSpPr>
        <p:spPr>
          <a:xfrm>
            <a:off x="6492240" y="1645920"/>
            <a:ext cx="1919160" cy="228492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Clock Slave end</a:t>
            </a:r>
            <a:endParaRPr lang="en-US" sz="1800" spc="-1" strike="noStrike">
              <a:solidFill>
                <a:srgbClr val="000000"/>
              </a:solidFill>
              <a:uFill>
                <a:solidFill>
                  <a:srgbClr val="ffffff"/>
                </a:solidFill>
              </a:uFill>
              <a:latin typeface="Arial"/>
            </a:endParaRPr>
          </a:p>
        </p:txBody>
      </p:sp>
      <p:sp>
        <p:nvSpPr>
          <p:cNvPr id="345" name="CustomShape 5"/>
          <p:cNvSpPr/>
          <p:nvPr/>
        </p:nvSpPr>
        <p:spPr>
          <a:xfrm>
            <a:off x="3657600" y="3474720"/>
            <a:ext cx="2193480" cy="273240"/>
          </a:xfrm>
          <a:custGeom>
            <a:avLst/>
            <a:gdLst/>
            <a:ahLst/>
            <a:rect l="l" t="t" r="r" b="b"/>
            <a:pathLst>
              <a:path w="6098" h="764">
                <a:moveTo>
                  <a:pt x="0" y="190"/>
                </a:moveTo>
                <a:lnTo>
                  <a:pt x="4572" y="190"/>
                </a:lnTo>
                <a:lnTo>
                  <a:pt x="4572" y="0"/>
                </a:lnTo>
                <a:lnTo>
                  <a:pt x="6097" y="381"/>
                </a:lnTo>
                <a:lnTo>
                  <a:pt x="4572" y="763"/>
                </a:lnTo>
                <a:lnTo>
                  <a:pt x="4572" y="572"/>
                </a:lnTo>
                <a:lnTo>
                  <a:pt x="0" y="572"/>
                </a:lnTo>
                <a:lnTo>
                  <a:pt x="0" y="190"/>
                </a:lnTo>
              </a:path>
            </a:pathLst>
          </a:custGeom>
          <a:solidFill>
            <a:srgbClr val="aecf00"/>
          </a:solidFill>
          <a:ln>
            <a:solidFill>
              <a:srgbClr val="3465a4"/>
            </a:solidFill>
          </a:ln>
        </p:spPr>
        <p:style>
          <a:lnRef idx="0"/>
          <a:fillRef idx="0"/>
          <a:effectRef idx="0"/>
          <a:fontRef idx="minor"/>
        </p:style>
      </p:sp>
      <p:sp>
        <p:nvSpPr>
          <p:cNvPr id="346" name="CustomShape 6"/>
          <p:cNvSpPr/>
          <p:nvPr/>
        </p:nvSpPr>
        <p:spPr>
          <a:xfrm>
            <a:off x="4389120" y="2468880"/>
            <a:ext cx="1370520" cy="273240"/>
          </a:xfrm>
          <a:custGeom>
            <a:avLst/>
            <a:gdLst/>
            <a:ahLst/>
            <a:rect l="l" t="t" r="r" b="b"/>
            <a:pathLst>
              <a:path w="3812" h="764">
                <a:moveTo>
                  <a:pt x="3811" y="190"/>
                </a:moveTo>
                <a:lnTo>
                  <a:pt x="952" y="190"/>
                </a:lnTo>
                <a:lnTo>
                  <a:pt x="952" y="0"/>
                </a:lnTo>
                <a:lnTo>
                  <a:pt x="0" y="381"/>
                </a:lnTo>
                <a:lnTo>
                  <a:pt x="952" y="763"/>
                </a:lnTo>
                <a:lnTo>
                  <a:pt x="952" y="572"/>
                </a:lnTo>
                <a:lnTo>
                  <a:pt x="3811" y="572"/>
                </a:lnTo>
                <a:lnTo>
                  <a:pt x="3811" y="190"/>
                </a:lnTo>
              </a:path>
            </a:pathLst>
          </a:custGeom>
          <a:solidFill>
            <a:srgbClr val="83caff"/>
          </a:solidFill>
          <a:ln>
            <a:solidFill>
              <a:srgbClr val="3465a4"/>
            </a:solidFill>
          </a:ln>
        </p:spPr>
        <p:style>
          <a:lnRef idx="0"/>
          <a:fillRef idx="0"/>
          <a:effectRef idx="0"/>
          <a:fontRef idx="minor"/>
        </p:style>
      </p:sp>
      <p:sp>
        <p:nvSpPr>
          <p:cNvPr id="347" name="CustomShape 7"/>
          <p:cNvSpPr/>
          <p:nvPr/>
        </p:nvSpPr>
        <p:spPr>
          <a:xfrm>
            <a:off x="4389120" y="3017520"/>
            <a:ext cx="1370520" cy="273240"/>
          </a:xfrm>
          <a:custGeom>
            <a:avLst/>
            <a:gdLst/>
            <a:ahLst/>
            <a:rect l="l" t="t" r="r" b="b"/>
            <a:pathLst>
              <a:path w="3812" h="764">
                <a:moveTo>
                  <a:pt x="3811" y="190"/>
                </a:moveTo>
                <a:lnTo>
                  <a:pt x="952" y="190"/>
                </a:lnTo>
                <a:lnTo>
                  <a:pt x="952" y="0"/>
                </a:lnTo>
                <a:lnTo>
                  <a:pt x="0" y="381"/>
                </a:lnTo>
                <a:lnTo>
                  <a:pt x="952" y="763"/>
                </a:lnTo>
                <a:lnTo>
                  <a:pt x="952" y="572"/>
                </a:lnTo>
                <a:lnTo>
                  <a:pt x="3811" y="572"/>
                </a:lnTo>
                <a:lnTo>
                  <a:pt x="3811" y="190"/>
                </a:lnTo>
              </a:path>
            </a:pathLst>
          </a:custGeom>
          <a:solidFill>
            <a:srgbClr val="ff950e"/>
          </a:solidFill>
          <a:ln>
            <a:solidFill>
              <a:srgbClr val="3465a4"/>
            </a:solidFill>
          </a:ln>
        </p:spPr>
        <p:style>
          <a:lnRef idx="0"/>
          <a:fillRef idx="0"/>
          <a:effectRef idx="0"/>
          <a:fontRef idx="minor"/>
        </p:style>
      </p:sp>
      <p:sp>
        <p:nvSpPr>
          <p:cNvPr id="348" name="CustomShape 8"/>
          <p:cNvSpPr/>
          <p:nvPr/>
        </p:nvSpPr>
        <p:spPr>
          <a:xfrm>
            <a:off x="914400" y="4500000"/>
            <a:ext cx="4516920" cy="85716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Calculated delay equals</a:t>
            </a:r>
            <a:r>
              <a:rPr lang="en-US" sz="1800" spc="-1" strike="noStrike">
                <a:solidFill>
                  <a:srgbClr val="000000"/>
                </a:solidFill>
                <a:uFill>
                  <a:solidFill>
                    <a:srgbClr val="ffffff"/>
                  </a:solidFill>
                </a:uFill>
                <a:latin typeface="Arial"/>
                <a:ea typeface="DejaVu Sans"/>
              </a:rPr>
              <a:t>	</a:t>
            </a:r>
            <a:r>
              <a:rPr lang="en-US" sz="1800" spc="-1" strike="noStrike">
                <a:solidFill>
                  <a:srgbClr val="000000"/>
                </a:solidFill>
                <a:uFill>
                  <a:solidFill>
                    <a:srgbClr val="ffffff"/>
                  </a:solidFill>
                </a:uFill>
                <a:latin typeface="Arial"/>
                <a:ea typeface="DejaVu Sans"/>
              </a:rPr>
              <a:t>	</a:t>
            </a:r>
            <a:endParaRPr lang="en-US" sz="1800" spc="-1" strike="noStrike">
              <a:solidFill>
                <a:srgbClr val="000000"/>
              </a:solidFill>
              <a:uFill>
                <a:solidFill>
                  <a:srgbClr val="ffffff"/>
                </a:solidFill>
              </a:uFill>
              <a:latin typeface="Arial"/>
            </a:endParaRPr>
          </a:p>
          <a:p>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ea typeface="DejaVu Sans"/>
              </a:rPr>
              <a:t>Which is accumulated delay  Divided by 4  </a:t>
            </a:r>
            <a:endParaRPr lang="en-US" sz="1800" spc="-1" strike="noStrike">
              <a:solidFill>
                <a:srgbClr val="000000"/>
              </a:solidFill>
              <a:uFill>
                <a:solidFill>
                  <a:srgbClr val="ffffff"/>
                </a:solidFill>
              </a:uFill>
              <a:latin typeface="Arial"/>
            </a:endParaRPr>
          </a:p>
        </p:txBody>
      </p:sp>
      <p:sp>
        <p:nvSpPr>
          <p:cNvPr id="349" name="CustomShape 9"/>
          <p:cNvSpPr/>
          <p:nvPr/>
        </p:nvSpPr>
        <p:spPr>
          <a:xfrm>
            <a:off x="1280160" y="5486400"/>
            <a:ext cx="2193480" cy="273240"/>
          </a:xfrm>
          <a:custGeom>
            <a:avLst/>
            <a:gdLst/>
            <a:ahLst/>
            <a:rect l="l" t="t" r="r" b="b"/>
            <a:pathLst>
              <a:path w="6098" h="764">
                <a:moveTo>
                  <a:pt x="0" y="190"/>
                </a:moveTo>
                <a:lnTo>
                  <a:pt x="4572" y="190"/>
                </a:lnTo>
                <a:lnTo>
                  <a:pt x="4572" y="0"/>
                </a:lnTo>
                <a:lnTo>
                  <a:pt x="6097" y="381"/>
                </a:lnTo>
                <a:lnTo>
                  <a:pt x="4572" y="763"/>
                </a:lnTo>
                <a:lnTo>
                  <a:pt x="4572" y="572"/>
                </a:lnTo>
                <a:lnTo>
                  <a:pt x="0" y="572"/>
                </a:lnTo>
                <a:lnTo>
                  <a:pt x="0" y="190"/>
                </a:lnTo>
              </a:path>
            </a:pathLst>
          </a:custGeom>
          <a:solidFill>
            <a:srgbClr val="729fcf"/>
          </a:solidFill>
          <a:ln>
            <a:solidFill>
              <a:srgbClr val="3465a4"/>
            </a:solidFill>
          </a:ln>
        </p:spPr>
        <p:style>
          <a:lnRef idx="0"/>
          <a:fillRef idx="0"/>
          <a:effectRef idx="0"/>
          <a:fontRef idx="minor"/>
        </p:style>
      </p:sp>
      <p:sp>
        <p:nvSpPr>
          <p:cNvPr id="350" name="CustomShape 10"/>
          <p:cNvSpPr/>
          <p:nvPr/>
        </p:nvSpPr>
        <p:spPr>
          <a:xfrm>
            <a:off x="3474720" y="5486400"/>
            <a:ext cx="1370520" cy="273240"/>
          </a:xfrm>
          <a:custGeom>
            <a:avLst/>
            <a:gdLst/>
            <a:ahLst/>
            <a:rect l="l" t="t" r="r" b="b"/>
            <a:pathLst>
              <a:path w="3812" h="764">
                <a:moveTo>
                  <a:pt x="3811" y="190"/>
                </a:moveTo>
                <a:lnTo>
                  <a:pt x="952" y="190"/>
                </a:lnTo>
                <a:lnTo>
                  <a:pt x="952" y="0"/>
                </a:lnTo>
                <a:lnTo>
                  <a:pt x="0" y="381"/>
                </a:lnTo>
                <a:lnTo>
                  <a:pt x="952" y="763"/>
                </a:lnTo>
                <a:lnTo>
                  <a:pt x="952" y="572"/>
                </a:lnTo>
                <a:lnTo>
                  <a:pt x="3811" y="572"/>
                </a:lnTo>
                <a:lnTo>
                  <a:pt x="3811" y="190"/>
                </a:lnTo>
              </a:path>
            </a:pathLst>
          </a:custGeom>
          <a:solidFill>
            <a:srgbClr val="83caff"/>
          </a:solidFill>
          <a:ln>
            <a:solidFill>
              <a:srgbClr val="3465a4"/>
            </a:solidFill>
          </a:ln>
        </p:spPr>
        <p:style>
          <a:lnRef idx="0"/>
          <a:fillRef idx="0"/>
          <a:effectRef idx="0"/>
          <a:fontRef idx="minor"/>
        </p:style>
      </p:sp>
      <p:sp>
        <p:nvSpPr>
          <p:cNvPr id="351" name="CustomShape 11"/>
          <p:cNvSpPr/>
          <p:nvPr/>
        </p:nvSpPr>
        <p:spPr>
          <a:xfrm>
            <a:off x="4846320" y="5486400"/>
            <a:ext cx="1370520" cy="273240"/>
          </a:xfrm>
          <a:custGeom>
            <a:avLst/>
            <a:gdLst/>
            <a:ahLst/>
            <a:rect l="l" t="t" r="r" b="b"/>
            <a:pathLst>
              <a:path w="3812" h="764">
                <a:moveTo>
                  <a:pt x="3811" y="190"/>
                </a:moveTo>
                <a:lnTo>
                  <a:pt x="952" y="190"/>
                </a:lnTo>
                <a:lnTo>
                  <a:pt x="952" y="0"/>
                </a:lnTo>
                <a:lnTo>
                  <a:pt x="0" y="381"/>
                </a:lnTo>
                <a:lnTo>
                  <a:pt x="952" y="763"/>
                </a:lnTo>
                <a:lnTo>
                  <a:pt x="952" y="572"/>
                </a:lnTo>
                <a:lnTo>
                  <a:pt x="3811" y="572"/>
                </a:lnTo>
                <a:lnTo>
                  <a:pt x="3811" y="190"/>
                </a:lnTo>
              </a:path>
            </a:pathLst>
          </a:custGeom>
          <a:solidFill>
            <a:srgbClr val="ff950e"/>
          </a:solidFill>
          <a:ln>
            <a:solidFill>
              <a:srgbClr val="3465a4"/>
            </a:solidFill>
          </a:ln>
        </p:spPr>
        <p:style>
          <a:lnRef idx="0"/>
          <a:fillRef idx="0"/>
          <a:effectRef idx="0"/>
          <a:fontRef idx="minor"/>
        </p:style>
      </p:sp>
      <p:sp>
        <p:nvSpPr>
          <p:cNvPr id="352" name="CustomShape 12"/>
          <p:cNvSpPr/>
          <p:nvPr/>
        </p:nvSpPr>
        <p:spPr>
          <a:xfrm>
            <a:off x="6217920" y="5486400"/>
            <a:ext cx="2193480" cy="273240"/>
          </a:xfrm>
          <a:custGeom>
            <a:avLst/>
            <a:gdLst/>
            <a:ahLst/>
            <a:rect l="l" t="t" r="r" b="b"/>
            <a:pathLst>
              <a:path w="6098" h="764">
                <a:moveTo>
                  <a:pt x="0" y="190"/>
                </a:moveTo>
                <a:lnTo>
                  <a:pt x="4572" y="190"/>
                </a:lnTo>
                <a:lnTo>
                  <a:pt x="4572" y="0"/>
                </a:lnTo>
                <a:lnTo>
                  <a:pt x="6097" y="381"/>
                </a:lnTo>
                <a:lnTo>
                  <a:pt x="4572" y="763"/>
                </a:lnTo>
                <a:lnTo>
                  <a:pt x="4572" y="572"/>
                </a:lnTo>
                <a:lnTo>
                  <a:pt x="0" y="572"/>
                </a:lnTo>
                <a:lnTo>
                  <a:pt x="0" y="190"/>
                </a:lnTo>
              </a:path>
            </a:pathLst>
          </a:custGeom>
          <a:solidFill>
            <a:srgbClr val="aecf00"/>
          </a:solidFill>
          <a:ln>
            <a:solidFill>
              <a:srgbClr val="3465a4"/>
            </a:solidFill>
          </a:ln>
        </p:spPr>
        <p:style>
          <a:lnRef idx="0"/>
          <a:fillRef idx="0"/>
          <a:effectRef idx="0"/>
          <a:fontRef idx="minor"/>
        </p:style>
      </p:sp>
      <p:sp>
        <p:nvSpPr>
          <p:cNvPr id="353" name="CustomShape 13"/>
          <p:cNvSpPr/>
          <p:nvPr/>
        </p:nvSpPr>
        <p:spPr>
          <a:xfrm>
            <a:off x="1280160" y="4754880"/>
            <a:ext cx="1782000" cy="273240"/>
          </a:xfrm>
          <a:custGeom>
            <a:avLst/>
            <a:gdLst/>
            <a:ahLst/>
            <a:rect l="l" t="t" r="r" b="b"/>
            <a:pathLst>
              <a:path w="4955" h="764">
                <a:moveTo>
                  <a:pt x="0" y="190"/>
                </a:moveTo>
                <a:lnTo>
                  <a:pt x="3715" y="190"/>
                </a:lnTo>
                <a:lnTo>
                  <a:pt x="3715" y="0"/>
                </a:lnTo>
                <a:lnTo>
                  <a:pt x="4954" y="381"/>
                </a:lnTo>
                <a:lnTo>
                  <a:pt x="3715" y="763"/>
                </a:lnTo>
                <a:lnTo>
                  <a:pt x="3715" y="572"/>
                </a:lnTo>
                <a:lnTo>
                  <a:pt x="0" y="572"/>
                </a:lnTo>
                <a:lnTo>
                  <a:pt x="0" y="190"/>
                </a:lnTo>
              </a:path>
            </a:pathLst>
          </a:custGeom>
          <a:solidFill>
            <a:srgbClr val="7e0021"/>
          </a:solidFill>
          <a:ln>
            <a:solidFill>
              <a:srgbClr val="3465a4"/>
            </a:solidFill>
          </a:ln>
        </p:spPr>
        <p:style>
          <a:lnRef idx="0"/>
          <a:fillRef idx="0"/>
          <a:effectRef idx="0"/>
          <a:fontRef idx="minor"/>
        </p:style>
      </p:sp>
      <p:sp>
        <p:nvSpPr>
          <p:cNvPr id="354" name="CustomShape 14"/>
          <p:cNvSpPr/>
          <p:nvPr/>
        </p:nvSpPr>
        <p:spPr>
          <a:xfrm>
            <a:off x="1188720" y="6126480"/>
            <a:ext cx="411372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Asymmetric error red block</a:t>
            </a:r>
            <a:endParaRPr lang="en-US" sz="1800" spc="-1" strike="noStrike">
              <a:solidFill>
                <a:srgbClr val="000000"/>
              </a:solidFill>
              <a:uFill>
                <a:solidFill>
                  <a:srgbClr val="ffffff"/>
                </a:solidFill>
              </a:uFill>
              <a:latin typeface="Arial"/>
            </a:endParaRPr>
          </a:p>
          <a:p>
            <a:endParaRPr lang="en-US" sz="1800" spc="-1" strike="noStrike">
              <a:solidFill>
                <a:srgbClr val="000000"/>
              </a:solidFill>
              <a:uFill>
                <a:solidFill>
                  <a:srgbClr val="ffffff"/>
                </a:solidFill>
              </a:uFill>
              <a:latin typeface="Arial"/>
            </a:endParaRPr>
          </a:p>
        </p:txBody>
      </p:sp>
      <p:sp>
        <p:nvSpPr>
          <p:cNvPr id="355" name="CustomShape 15"/>
          <p:cNvSpPr/>
          <p:nvPr/>
        </p:nvSpPr>
        <p:spPr>
          <a:xfrm>
            <a:off x="1325160" y="6583680"/>
            <a:ext cx="1782000" cy="273240"/>
          </a:xfrm>
          <a:custGeom>
            <a:avLst/>
            <a:gdLst/>
            <a:ahLst/>
            <a:rect l="l" t="t" r="r" b="b"/>
            <a:pathLst>
              <a:path w="4955" h="764">
                <a:moveTo>
                  <a:pt x="0" y="190"/>
                </a:moveTo>
                <a:lnTo>
                  <a:pt x="3715" y="190"/>
                </a:lnTo>
                <a:lnTo>
                  <a:pt x="3715" y="0"/>
                </a:lnTo>
                <a:lnTo>
                  <a:pt x="4954" y="381"/>
                </a:lnTo>
                <a:lnTo>
                  <a:pt x="3715" y="763"/>
                </a:lnTo>
                <a:lnTo>
                  <a:pt x="3715" y="572"/>
                </a:lnTo>
                <a:lnTo>
                  <a:pt x="0" y="572"/>
                </a:lnTo>
                <a:lnTo>
                  <a:pt x="0" y="190"/>
                </a:lnTo>
              </a:path>
            </a:pathLst>
          </a:custGeom>
          <a:solidFill>
            <a:srgbClr val="7e0021"/>
          </a:solidFill>
          <a:ln>
            <a:solidFill>
              <a:srgbClr val="3465a4"/>
            </a:solidFill>
          </a:ln>
        </p:spPr>
        <p:style>
          <a:lnRef idx="0"/>
          <a:fillRef idx="0"/>
          <a:effectRef idx="0"/>
          <a:fontRef idx="minor"/>
        </p:style>
      </p:sp>
      <p:sp>
        <p:nvSpPr>
          <p:cNvPr id="356" name="CustomShape 16"/>
          <p:cNvSpPr/>
          <p:nvPr/>
        </p:nvSpPr>
        <p:spPr>
          <a:xfrm>
            <a:off x="1325160" y="6858000"/>
            <a:ext cx="2193480" cy="273240"/>
          </a:xfrm>
          <a:custGeom>
            <a:avLst/>
            <a:gdLst/>
            <a:ahLst/>
            <a:rect l="l" t="t" r="r" b="b"/>
            <a:pathLst>
              <a:path w="6098" h="764">
                <a:moveTo>
                  <a:pt x="0" y="190"/>
                </a:moveTo>
                <a:lnTo>
                  <a:pt x="4572" y="190"/>
                </a:lnTo>
                <a:lnTo>
                  <a:pt x="4572" y="0"/>
                </a:lnTo>
                <a:lnTo>
                  <a:pt x="6097" y="381"/>
                </a:lnTo>
                <a:lnTo>
                  <a:pt x="4572" y="763"/>
                </a:lnTo>
                <a:lnTo>
                  <a:pt x="4572" y="572"/>
                </a:lnTo>
                <a:lnTo>
                  <a:pt x="0" y="572"/>
                </a:lnTo>
                <a:lnTo>
                  <a:pt x="0" y="190"/>
                </a:lnTo>
              </a:path>
            </a:pathLst>
          </a:custGeom>
          <a:solidFill>
            <a:srgbClr val="729fcf"/>
          </a:solidFill>
          <a:ln>
            <a:solidFill>
              <a:srgbClr val="3465a4"/>
            </a:solidFill>
          </a:ln>
        </p:spPr>
        <p:style>
          <a:lnRef idx="0"/>
          <a:fillRef idx="0"/>
          <a:effectRef idx="0"/>
          <a:fontRef idx="minor"/>
        </p:style>
      </p:sp>
      <p:sp>
        <p:nvSpPr>
          <p:cNvPr id="357" name="CustomShape 17"/>
          <p:cNvSpPr/>
          <p:nvPr/>
        </p:nvSpPr>
        <p:spPr>
          <a:xfrm>
            <a:off x="3108240" y="6583680"/>
            <a:ext cx="410400" cy="273240"/>
          </a:xfrm>
          <a:prstGeom prst="rect">
            <a:avLst/>
          </a:prstGeom>
          <a:solidFill>
            <a:srgbClr val="ff0000"/>
          </a:solidFill>
          <a:ln>
            <a:solidFill>
              <a:srgbClr val="3465a4"/>
            </a:solidFill>
          </a:ln>
        </p:spPr>
        <p:style>
          <a:lnRef idx="0"/>
          <a:fillRef idx="0"/>
          <a:effectRef idx="0"/>
          <a:fontRef idx="minor"/>
        </p:style>
      </p:sp>
      <p:sp>
        <p:nvSpPr>
          <p:cNvPr id="358" name="CustomShape 18"/>
          <p:cNvSpPr/>
          <p:nvPr/>
        </p:nvSpPr>
        <p:spPr>
          <a:xfrm>
            <a:off x="1828800" y="1171800"/>
            <a:ext cx="6948360" cy="111312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Delay from processing doing send to processing getting receive</a:t>
            </a:r>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ea typeface="DejaVu Sans"/>
              </a:rPr>
              <a:t>Not just time on link</a:t>
            </a:r>
            <a:endParaRPr lang="en-US" sz="1800" spc="-1" strike="noStrike">
              <a:solidFill>
                <a:srgbClr val="000000"/>
              </a:solidFill>
              <a:uFill>
                <a:solidFill>
                  <a:srgbClr val="ffffff"/>
                </a:solidFill>
              </a:uFill>
              <a:latin typeface="Arial"/>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59"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Effect of Asymmetrical delay on time</a:t>
            </a:r>
            <a:endParaRPr lang="en-US" sz="1800" spc="-1" strike="noStrike">
              <a:solidFill>
                <a:srgbClr val="000000"/>
              </a:solidFill>
              <a:uFill>
                <a:solidFill>
                  <a:srgbClr val="ffffff"/>
                </a:solidFill>
              </a:uFill>
              <a:latin typeface="Arial"/>
            </a:endParaRPr>
          </a:p>
        </p:txBody>
      </p:sp>
      <p:sp>
        <p:nvSpPr>
          <p:cNvPr id="360" name="CustomShape 2"/>
          <p:cNvSpPr/>
          <p:nvPr/>
        </p:nvSpPr>
        <p:spPr>
          <a:xfrm>
            <a:off x="504000" y="1769040"/>
            <a:ext cx="9070560" cy="4383360"/>
          </a:xfrm>
          <a:prstGeom prst="rect">
            <a:avLst/>
          </a:prstGeom>
          <a:noFill/>
          <a:ln>
            <a:noFill/>
          </a:ln>
        </p:spPr>
        <p:style>
          <a:lnRef idx="0"/>
          <a:fillRef idx="0"/>
          <a:effectRef idx="0"/>
          <a:fontRef idx="minor"/>
        </p:style>
        <p:txBody>
          <a:bodyPr lIns="0" rIns="0" tIns="0" bIns="0"/>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Time on Device 2 is calculated as the timestamp on the message sent from Device 1 plus a delay which is calculated as half the sum of the round trip delay.</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So if delay from D1 to D2 is 3 and delay from D2 to D1 is 9 then delay between units is calculated as 6 so time set at D2 will be 3 time units ahead of correct time.</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In worst case if delay offset is same direction on 6 units in chain then offset of final unit in chain from correct time would be sum of all 6 units' asymmetric time delays divided by 2.</a:t>
            </a:r>
            <a:endParaRPr lang="en-US" sz="1800" spc="-1" strike="noStrike">
              <a:solidFill>
                <a:srgbClr val="000000"/>
              </a:solidFill>
              <a:uFill>
                <a:solidFill>
                  <a:srgbClr val="ffffff"/>
                </a:solidFill>
              </a:uFill>
              <a:latin typeface="Arial"/>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1"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Potential solutions</a:t>
            </a:r>
            <a:endParaRPr lang="en-US" sz="1800" spc="-1" strike="noStrike">
              <a:solidFill>
                <a:srgbClr val="000000"/>
              </a:solidFill>
              <a:uFill>
                <a:solidFill>
                  <a:srgbClr val="ffffff"/>
                </a:solidFill>
              </a:uFill>
              <a:latin typeface="Arial"/>
            </a:endParaRPr>
          </a:p>
        </p:txBody>
      </p:sp>
      <p:sp>
        <p:nvSpPr>
          <p:cNvPr id="362" name="CustomShape 2"/>
          <p:cNvSpPr/>
          <p:nvPr/>
        </p:nvSpPr>
        <p:spPr>
          <a:xfrm>
            <a:off x="457200" y="1828800"/>
            <a:ext cx="9070560" cy="4383360"/>
          </a:xfrm>
          <a:prstGeom prst="rect">
            <a:avLst/>
          </a:prstGeom>
          <a:noFill/>
          <a:ln>
            <a:noFill/>
          </a:ln>
        </p:spPr>
        <p:style>
          <a:lnRef idx="0"/>
          <a:fillRef idx="0"/>
          <a:effectRef idx="0"/>
          <a:fontRef idx="minor"/>
        </p:style>
        <p:txBody>
          <a:bodyPr lIns="0" rIns="0" tIns="0" bIns="0"/>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Specify in 802.1Qbv standard that timing for switches should be set on same path as data</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Have exactly the same switches in whole network in which case delay is guaranteed to be Symmetrical so no delta to accumulate or have two types of switches interspersed in the form A-B-A-B-A-B-A-B-A-B  in which case Asymmetry cancels out</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Add the manufacturer measured TX and RX delays to the specifications of an AS Switch.</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 </a:t>
            </a:r>
            <a:endParaRPr lang="en-US" sz="1800" spc="-1" strike="noStrike">
              <a:solidFill>
                <a:srgbClr val="000000"/>
              </a:solidFill>
              <a:uFill>
                <a:solidFill>
                  <a:srgbClr val="ffffff"/>
                </a:solidFill>
              </a:uFill>
              <a:latin typeface="Arial"/>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3"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Alternative solution</a:t>
            </a:r>
            <a:endParaRPr lang="en-US" sz="1800" spc="-1" strike="noStrike">
              <a:solidFill>
                <a:srgbClr val="000000"/>
              </a:solidFill>
              <a:uFill>
                <a:solidFill>
                  <a:srgbClr val="ffffff"/>
                </a:solidFill>
              </a:uFill>
              <a:latin typeface="Arial"/>
            </a:endParaRPr>
          </a:p>
        </p:txBody>
      </p:sp>
      <p:sp>
        <p:nvSpPr>
          <p:cNvPr id="364" name="CustomShape 2"/>
          <p:cNvSpPr/>
          <p:nvPr/>
        </p:nvSpPr>
        <p:spPr>
          <a:xfrm>
            <a:off x="504000" y="1769040"/>
            <a:ext cx="9070560" cy="4383360"/>
          </a:xfrm>
          <a:prstGeom prst="rect">
            <a:avLst/>
          </a:prstGeom>
          <a:noFill/>
          <a:ln>
            <a:noFill/>
          </a:ln>
        </p:spPr>
        <p:style>
          <a:lnRef idx="0"/>
          <a:fillRef idx="0"/>
          <a:effectRef idx="0"/>
          <a:fontRef idx="minor"/>
        </p:style>
        <p:txBody>
          <a:bodyPr lIns="0" rIns="0" tIns="0" bIns="0"/>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Specify in standard that delay on TX side should be proven to be same as delay on RX side in which case even if devices have different delays round trip delay will still be symmetric.</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Mechanism to do this would be to have a layer 1 device which set bit when it sees packet and bit on Switch device to indicate it received packet and is ready to compare time and another bit to say its sending a packet.  The time delay between silicon and test bits give RX and TX latency.</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2800" spc="-1" strike="noStrike">
                <a:solidFill>
                  <a:srgbClr val="000000"/>
                </a:solidFill>
                <a:uFill>
                  <a:solidFill>
                    <a:srgbClr val="ffffff"/>
                  </a:solidFill>
                </a:uFill>
                <a:latin typeface="Arial"/>
                <a:ea typeface="DejaVu Sans"/>
              </a:rPr>
              <a:t> </a:t>
            </a:r>
            <a:endParaRPr lang="en-US" sz="1800" spc="-1" strike="noStrike">
              <a:solidFill>
                <a:srgbClr val="000000"/>
              </a:solidFill>
              <a:uFill>
                <a:solidFill>
                  <a:srgbClr val="ffffff"/>
                </a:solidFill>
              </a:uFill>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4"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Why does this matter</a:t>
            </a:r>
            <a:endParaRPr lang="en-US" sz="1800" spc="-1" strike="noStrike">
              <a:solidFill>
                <a:srgbClr val="000000"/>
              </a:solidFill>
              <a:uFill>
                <a:solidFill>
                  <a:srgbClr val="ffffff"/>
                </a:solidFill>
              </a:uFill>
              <a:latin typeface="Arial"/>
            </a:endParaRPr>
          </a:p>
        </p:txBody>
      </p:sp>
      <p:sp>
        <p:nvSpPr>
          <p:cNvPr id="75" name="CustomShape 2"/>
          <p:cNvSpPr/>
          <p:nvPr/>
        </p:nvSpPr>
        <p:spPr>
          <a:xfrm>
            <a:off x="504000" y="1769040"/>
            <a:ext cx="9070560" cy="4383360"/>
          </a:xfrm>
          <a:prstGeom prst="rect">
            <a:avLst/>
          </a:prstGeom>
          <a:noFill/>
          <a:ln>
            <a:noFill/>
          </a:ln>
        </p:spPr>
        <p:style>
          <a:lnRef idx="0"/>
          <a:fillRef idx="0"/>
          <a:effectRef idx="0"/>
          <a:fontRef idx="minor"/>
        </p:style>
        <p:txBody>
          <a:bodyPr lIns="0" rIns="0" tIns="0" bIns="0"/>
          <a:p>
            <a:pPr marL="432000" indent="-322920">
              <a:lnSpc>
                <a:spcPct val="100000"/>
              </a:lnSpc>
              <a:buClr>
                <a:srgbClr val="000000"/>
              </a:buClr>
              <a:buSzPct val="45000"/>
              <a:buFont typeface="Wingdings" charset="2"/>
              <a:buChar char=""/>
            </a:pPr>
            <a:r>
              <a:rPr lang="en-US" sz="3200" spc="-1" strike="noStrike">
                <a:solidFill>
                  <a:srgbClr val="000000"/>
                </a:solidFill>
                <a:uFill>
                  <a:solidFill>
                    <a:srgbClr val="ffffff"/>
                  </a:solidFill>
                </a:uFill>
                <a:latin typeface="Arial"/>
                <a:ea typeface="DejaVu Sans"/>
              </a:rPr>
              <a:t>In the case of audio or video total addition of asymmetry is unlikely to be significant enough to matter and so doesn't matter and would not have been noticed.</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3200" spc="-1" strike="noStrike">
                <a:solidFill>
                  <a:srgbClr val="000000"/>
                </a:solidFill>
                <a:uFill>
                  <a:solidFill>
                    <a:srgbClr val="ffffff"/>
                  </a:solidFill>
                </a:uFill>
                <a:latin typeface="Arial"/>
                <a:ea typeface="DejaVu Sans"/>
              </a:rPr>
              <a:t>In the case of 802.1Qbv if the accumulation of the asymmetric delay is sufficient to mean that the packet is sent too late to be meet the open window this would mean that Qbv would guarantee slow forwarding due to closed gates.</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3200" spc="-1" strike="noStrike">
                <a:solidFill>
                  <a:srgbClr val="000000"/>
                </a:solidFill>
                <a:uFill>
                  <a:solidFill>
                    <a:srgbClr val="ffffff"/>
                  </a:solidFill>
                </a:uFill>
                <a:latin typeface="Arial"/>
                <a:ea typeface="DejaVu Sans"/>
              </a:rPr>
              <a:t>In the case of an industrial application difference might cause mechanical problem</a:t>
            </a:r>
            <a:endParaRPr lang="en-US" sz="1800" spc="-1" strike="noStrike">
              <a:solidFill>
                <a:srgbClr val="000000"/>
              </a:solidFill>
              <a:uFill>
                <a:solidFill>
                  <a:srgbClr val="ffffff"/>
                </a:solidFill>
              </a:uFill>
              <a:latin typeface="Arial"/>
            </a:endParaRPr>
          </a:p>
          <a:p>
            <a:pPr marL="432000" indent="-322920">
              <a:lnSpc>
                <a:spcPct val="100000"/>
              </a:lnSpc>
              <a:buClr>
                <a:srgbClr val="000000"/>
              </a:buClr>
              <a:buSzPct val="45000"/>
              <a:buFont typeface="Wingdings" charset="2"/>
              <a:buChar char=""/>
            </a:pPr>
            <a:r>
              <a:rPr lang="en-US" sz="3200" spc="-1" strike="noStrike">
                <a:solidFill>
                  <a:srgbClr val="000000"/>
                </a:solidFill>
                <a:uFill>
                  <a:solidFill>
                    <a:srgbClr val="ffffff"/>
                  </a:solidFill>
                </a:uFill>
                <a:latin typeface="Arial"/>
                <a:ea typeface="DejaVu Sans"/>
              </a:rPr>
              <a:t> </a:t>
            </a:r>
            <a:endParaRPr lang="en-US" sz="1800" spc="-1" strike="noStrike">
              <a:solidFill>
                <a:srgbClr val="000000"/>
              </a:solidFill>
              <a:uFill>
                <a:solidFill>
                  <a:srgbClr val="ffffff"/>
                </a:solidFill>
              </a:uFill>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6"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Asymmetric delay examples</a:t>
            </a:r>
            <a:endParaRPr lang="en-US" sz="1800" spc="-1" strike="noStrike">
              <a:solidFill>
                <a:srgbClr val="000000"/>
              </a:solidFill>
              <a:uFill>
                <a:solidFill>
                  <a:srgbClr val="ffffff"/>
                </a:solidFill>
              </a:uFill>
              <a:latin typeface="Arial"/>
            </a:endParaRPr>
          </a:p>
        </p:txBody>
      </p:sp>
      <p:graphicFrame>
        <p:nvGraphicFramePr>
          <p:cNvPr id="77" name="Table 2"/>
          <p:cNvGraphicFramePr/>
          <p:nvPr/>
        </p:nvGraphicFramePr>
        <p:xfrm>
          <a:off x="1146960" y="1688040"/>
          <a:ext cx="6924600" cy="2225520"/>
        </p:xfrm>
        <a:graphic>
          <a:graphicData uri="http://schemas.openxmlformats.org/drawingml/2006/table">
            <a:tbl>
              <a:tblPr/>
              <a:tblGrid>
                <a:gridCol w="1330560"/>
                <a:gridCol w="1330560"/>
                <a:gridCol w="1330560"/>
                <a:gridCol w="1451520"/>
                <a:gridCol w="1481760"/>
              </a:tblGrid>
              <a:tr h="954000">
                <a:tc>
                  <a:txBody>
                    <a:bodyPr lIns="90000" rIns="90000"/>
                    <a:p>
                      <a:r>
                        <a:rPr lang="en-US" sz="1800" spc="-1" strike="noStrike">
                          <a:solidFill>
                            <a:srgbClr val="000000"/>
                          </a:solidFill>
                          <a:uFill>
                            <a:solidFill>
                              <a:srgbClr val="ffffff"/>
                            </a:solidFill>
                          </a:uFill>
                          <a:latin typeface="Arial"/>
                        </a:rPr>
                        <a:t>Master time (mt)</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Calculated slave time</a:t>
                      </a:r>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rPr>
                        <a:t>(cst) </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Calculated receive timestamp</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Actual </a:t>
                      </a:r>
                      <a:r>
                        <a:rPr lang="en-US" sz="1800" spc="-1" strike="noStrike">
                          <a:solidFill>
                            <a:srgbClr val="000000"/>
                          </a:solidFill>
                          <a:uFill>
                            <a:solidFill>
                              <a:srgbClr val="ffffff"/>
                            </a:solidFill>
                          </a:uFill>
                          <a:latin typeface="Arial"/>
                        </a:rPr>
                        <a:t>Receive</a:t>
                      </a:r>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rPr>
                        <a:t>Timestamp</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Correct receive time</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882000">
                <a:tc>
                  <a:txBody>
                    <a:bodyPr lIns="90000" rIns="90000"/>
                    <a:p>
                      <a:r>
                        <a:rPr lang="en-US" sz="1800" spc="-1" strike="noStrike">
                          <a:solidFill>
                            <a:srgbClr val="000000"/>
                          </a:solidFill>
                          <a:uFill>
                            <a:solidFill>
                              <a:srgbClr val="ffffff"/>
                            </a:solidFill>
                          </a:uFill>
                          <a:latin typeface="Arial"/>
                        </a:rPr>
                        <a:t>1</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1+8=9</a:t>
                      </a:r>
                      <a:endParaRPr lang="en-US" sz="1800" spc="-1" strike="noStrike">
                        <a:solidFill>
                          <a:srgbClr val="000000"/>
                        </a:solidFill>
                        <a:uFill>
                          <a:solidFill>
                            <a:srgbClr val="ffffff"/>
                          </a:solidFill>
                        </a:uFill>
                        <a:latin typeface="Arial"/>
                      </a:endParaRPr>
                    </a:p>
                    <a:p>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rPr>
                        <a:t>mt+c</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10-1=9</a:t>
                      </a:r>
                      <a:endParaRPr lang="en-US" sz="1800" spc="-1" strike="noStrike">
                        <a:solidFill>
                          <a:srgbClr val="000000"/>
                        </a:solidFill>
                        <a:uFill>
                          <a:solidFill>
                            <a:srgbClr val="ffffff"/>
                          </a:solidFill>
                        </a:uFill>
                        <a:latin typeface="Arial"/>
                      </a:endParaRPr>
                    </a:p>
                    <a:p>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rPr>
                        <a:t>cst+t</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1+10=11</a:t>
                      </a:r>
                      <a:endParaRPr lang="en-US" sz="1800" spc="-1" strike="noStrike">
                        <a:solidFill>
                          <a:srgbClr val="000000"/>
                        </a:solidFill>
                        <a:uFill>
                          <a:solidFill>
                            <a:srgbClr val="ffffff"/>
                          </a:solidFill>
                        </a:uFill>
                        <a:latin typeface="Arial"/>
                      </a:endParaRPr>
                    </a:p>
                    <a:p>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rPr>
                        <a:t>mt+1t</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9880">
                <a:tc>
                  <a:txBody>
                    <a:bodyPr lIns="90000" rIns="90000"/>
                    <a:p>
                      <a:r>
                        <a:rPr lang="en-US" sz="1800" spc="-1" strike="noStrike">
                          <a:solidFill>
                            <a:srgbClr val="000000"/>
                          </a:solidFill>
                          <a:uFill>
                            <a:solidFill>
                              <a:srgbClr val="ffffff"/>
                            </a:solidFill>
                          </a:uFill>
                          <a:latin typeface="Arial"/>
                        </a:rPr>
                        <a:t>5</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2</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5+8=13</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3+10=13</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5+10=15</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
        <p:nvSpPr>
          <p:cNvPr id="78" name="CustomShape 3"/>
          <p:cNvSpPr/>
          <p:nvPr/>
        </p:nvSpPr>
        <p:spPr>
          <a:xfrm>
            <a:off x="1146960" y="1391040"/>
            <a:ext cx="830088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Asymmetry in delay is 4 units (d) transmit delay is 10 (t) calculated delay is 8 (c) </a:t>
            </a:r>
            <a:endParaRPr lang="en-US" sz="1800" spc="-1" strike="noStrike">
              <a:solidFill>
                <a:srgbClr val="000000"/>
              </a:solidFill>
              <a:uFill>
                <a:solidFill>
                  <a:srgbClr val="ffffff"/>
                </a:solidFill>
              </a:uFill>
              <a:latin typeface="Arial"/>
            </a:endParaRPr>
          </a:p>
        </p:txBody>
      </p:sp>
      <p:graphicFrame>
        <p:nvGraphicFramePr>
          <p:cNvPr id="79" name="Table 4"/>
          <p:cNvGraphicFramePr/>
          <p:nvPr/>
        </p:nvGraphicFramePr>
        <p:xfrm>
          <a:off x="1146960" y="4349520"/>
          <a:ext cx="6858000" cy="2605680"/>
        </p:xfrm>
        <a:graphic>
          <a:graphicData uri="http://schemas.openxmlformats.org/drawingml/2006/table">
            <a:tbl>
              <a:tblPr/>
              <a:tblGrid>
                <a:gridCol w="1371240"/>
                <a:gridCol w="1371240"/>
                <a:gridCol w="1371240"/>
                <a:gridCol w="1487160"/>
                <a:gridCol w="1257480"/>
              </a:tblGrid>
              <a:tr h="950760">
                <a:tc>
                  <a:txBody>
                    <a:bodyPr lIns="90000" rIns="90000"/>
                    <a:p>
                      <a:r>
                        <a:rPr lang="en-US" sz="1800" spc="-1" strike="noStrike">
                          <a:solidFill>
                            <a:srgbClr val="000000"/>
                          </a:solidFill>
                          <a:uFill>
                            <a:solidFill>
                              <a:srgbClr val="ffffff"/>
                            </a:solidFill>
                          </a:uFill>
                          <a:latin typeface="Arial"/>
                        </a:rPr>
                        <a:t>Master time</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Calculated slave time </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Calculated receive timestamp</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Actual </a:t>
                      </a:r>
                      <a:r>
                        <a:rPr lang="en-US" sz="1800" spc="-1" strike="noStrike">
                          <a:solidFill>
                            <a:srgbClr val="000000"/>
                          </a:solidFill>
                          <a:uFill>
                            <a:solidFill>
                              <a:srgbClr val="ffffff"/>
                            </a:solidFill>
                          </a:uFill>
                          <a:latin typeface="Arial"/>
                        </a:rPr>
                        <a:t>Receive</a:t>
                      </a:r>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rPr>
                        <a:t>Timestamp</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Correct receive time</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878760">
                <a:tc>
                  <a:txBody>
                    <a:bodyPr lIns="90000" rIns="90000"/>
                    <a:p>
                      <a:r>
                        <a:rPr lang="en-US" sz="1800" spc="-1" strike="noStrike">
                          <a:solidFill>
                            <a:srgbClr val="000000"/>
                          </a:solidFill>
                          <a:uFill>
                            <a:solidFill>
                              <a:srgbClr val="ffffff"/>
                            </a:solidFill>
                          </a:uFill>
                          <a:latin typeface="Arial"/>
                        </a:rPr>
                        <a:t>1</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-2</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1+7=8</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10-2=8</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1+10=11</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8080">
                <a:tc>
                  <a:txBody>
                    <a:bodyPr lIns="90000" rIns="90000"/>
                    <a:p>
                      <a:r>
                        <a:rPr lang="en-US" sz="1800" spc="-1" strike="noStrike">
                          <a:solidFill>
                            <a:srgbClr val="000000"/>
                          </a:solidFill>
                          <a:uFill>
                            <a:solidFill>
                              <a:srgbClr val="ffffff"/>
                            </a:solidFill>
                          </a:uFill>
                          <a:latin typeface="Arial"/>
                        </a:rPr>
                        <a:t>5</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2</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5+7=12</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2+10=12</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5+10=15</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8440">
                <a:tc>
                  <a:txBody>
                    <a:bodyPr lIns="90000" rIns="90000"/>
                    <a:p>
                      <a:r>
                        <a:rPr lang="en-US" sz="1800" spc="-1" strike="noStrike">
                          <a:solidFill>
                            <a:srgbClr val="000000"/>
                          </a:solidFill>
                          <a:uFill>
                            <a:solidFill>
                              <a:srgbClr val="ffffff"/>
                            </a:solidFill>
                          </a:uFill>
                          <a:latin typeface="Arial"/>
                        </a:rPr>
                        <a:t>12</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9</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12+7=19</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9+10=19</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12+10=22</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
        <p:nvSpPr>
          <p:cNvPr id="80" name="CustomShape 5"/>
          <p:cNvSpPr/>
          <p:nvPr/>
        </p:nvSpPr>
        <p:spPr>
          <a:xfrm>
            <a:off x="1146960" y="4004280"/>
            <a:ext cx="734688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Asymmetry in delay is 6 units transmit delay is 10 calculated delay is 7 </a:t>
            </a:r>
            <a:endParaRPr lang="en-US" sz="1800" spc="-1" strike="noStrike">
              <a:solidFill>
                <a:srgbClr val="000000"/>
              </a:solidFill>
              <a:uFill>
                <a:solidFill>
                  <a:srgbClr val="ffffff"/>
                </a:solidFill>
              </a:uFill>
              <a:latin typeface="Arial"/>
            </a:endParaRPr>
          </a:p>
        </p:txBody>
      </p:sp>
      <p:sp>
        <p:nvSpPr>
          <p:cNvPr id="81" name="CustomShape 6"/>
          <p:cNvSpPr/>
          <p:nvPr/>
        </p:nvSpPr>
        <p:spPr>
          <a:xfrm>
            <a:off x="274320" y="6957720"/>
            <a:ext cx="941724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 </a:t>
            </a:r>
            <a:endParaRPr lang="en-US" sz="1800" spc="-1" strike="noStrike">
              <a:solidFill>
                <a:srgbClr val="000000"/>
              </a:solidFill>
              <a:uFill>
                <a:solidFill>
                  <a:srgbClr val="ffffff"/>
                </a:solidFill>
              </a:uFill>
              <a:latin typeface="Arial"/>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2"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Asymmetric delay examples</a:t>
            </a:r>
            <a:endParaRPr lang="en-US" sz="1800" spc="-1" strike="noStrike">
              <a:solidFill>
                <a:srgbClr val="000000"/>
              </a:solidFill>
              <a:uFill>
                <a:solidFill>
                  <a:srgbClr val="ffffff"/>
                </a:solidFill>
              </a:uFill>
              <a:latin typeface="Arial"/>
            </a:endParaRPr>
          </a:p>
        </p:txBody>
      </p:sp>
      <p:graphicFrame>
        <p:nvGraphicFramePr>
          <p:cNvPr id="83" name="Table 2"/>
          <p:cNvGraphicFramePr/>
          <p:nvPr/>
        </p:nvGraphicFramePr>
        <p:xfrm>
          <a:off x="1056960" y="1867680"/>
          <a:ext cx="6924600" cy="2225520"/>
        </p:xfrm>
        <a:graphic>
          <a:graphicData uri="http://schemas.openxmlformats.org/drawingml/2006/table">
            <a:tbl>
              <a:tblPr/>
              <a:tblGrid>
                <a:gridCol w="1330560"/>
                <a:gridCol w="1330560"/>
                <a:gridCol w="1330560"/>
                <a:gridCol w="1451520"/>
                <a:gridCol w="1481760"/>
              </a:tblGrid>
              <a:tr h="954000">
                <a:tc>
                  <a:txBody>
                    <a:bodyPr lIns="90000" rIns="90000"/>
                    <a:p>
                      <a:r>
                        <a:rPr lang="en-US" sz="1800" spc="-1" strike="noStrike">
                          <a:solidFill>
                            <a:srgbClr val="000000"/>
                          </a:solidFill>
                          <a:uFill>
                            <a:solidFill>
                              <a:srgbClr val="ffffff"/>
                            </a:solidFill>
                          </a:uFill>
                          <a:latin typeface="Arial"/>
                        </a:rPr>
                        <a:t>Master time</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Calculated slave time </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Calculated receive timestamp</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Actual </a:t>
                      </a:r>
                      <a:r>
                        <a:rPr lang="en-US" sz="1800" spc="-1" strike="noStrike">
                          <a:solidFill>
                            <a:srgbClr val="000000"/>
                          </a:solidFill>
                          <a:uFill>
                            <a:solidFill>
                              <a:srgbClr val="ffffff"/>
                            </a:solidFill>
                          </a:uFill>
                          <a:latin typeface="Arial"/>
                        </a:rPr>
                        <a:t>Receive</a:t>
                      </a:r>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rPr>
                        <a:t>Timestamp</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p>
                      <a:r>
                        <a:rPr lang="en-US" sz="1800" spc="-1" strike="noStrike">
                          <a:solidFill>
                            <a:srgbClr val="000000"/>
                          </a:solidFill>
                          <a:uFill>
                            <a:solidFill>
                              <a:srgbClr val="ffffff"/>
                            </a:solidFill>
                          </a:uFill>
                          <a:latin typeface="Arial"/>
                        </a:rPr>
                        <a:t>Correct receive timestamp</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882000">
                <a:tc>
                  <a:txBody>
                    <a:bodyPr lIns="90000" rIns="90000"/>
                    <a:p>
                      <a:r>
                        <a:rPr lang="en-US" sz="1800" spc="-1" strike="noStrike">
                          <a:solidFill>
                            <a:srgbClr val="000000"/>
                          </a:solidFill>
                          <a:uFill>
                            <a:solidFill>
                              <a:srgbClr val="ffffff"/>
                            </a:solidFill>
                          </a:uFill>
                          <a:latin typeface="Arial"/>
                        </a:rPr>
                        <a:t>3</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7</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3+10=13</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7+6=13</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p>
                      <a:r>
                        <a:rPr lang="en-US" sz="1800" spc="-1" strike="noStrike">
                          <a:solidFill>
                            <a:srgbClr val="000000"/>
                          </a:solidFill>
                          <a:uFill>
                            <a:solidFill>
                              <a:srgbClr val="ffffff"/>
                            </a:solidFill>
                          </a:uFill>
                          <a:latin typeface="Arial"/>
                        </a:rPr>
                        <a:t>3+6=9</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9880">
                <a:tc>
                  <a:txBody>
                    <a:bodyPr lIns="90000" rIns="90000"/>
                    <a:p>
                      <a:r>
                        <a:rPr lang="en-US" sz="1800" spc="-1" strike="noStrike">
                          <a:solidFill>
                            <a:srgbClr val="000000"/>
                          </a:solidFill>
                          <a:uFill>
                            <a:solidFill>
                              <a:srgbClr val="ffffff"/>
                            </a:solidFill>
                          </a:uFill>
                          <a:latin typeface="Arial"/>
                        </a:rPr>
                        <a:t>7</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11</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7+10=17</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11+6=17</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p>
                      <a:r>
                        <a:rPr lang="en-US" sz="1800" spc="-1" strike="noStrike">
                          <a:solidFill>
                            <a:srgbClr val="000000"/>
                          </a:solidFill>
                          <a:uFill>
                            <a:solidFill>
                              <a:srgbClr val="ffffff"/>
                            </a:solidFill>
                          </a:uFill>
                          <a:latin typeface="Arial"/>
                        </a:rPr>
                        <a:t>5+10=15</a:t>
                      </a:r>
                      <a:endParaRPr lang="en-US" sz="1800" spc="-1" strike="noStrike">
                        <a:solidFill>
                          <a:srgbClr val="000000"/>
                        </a:solidFill>
                        <a:uFill>
                          <a:solidFill>
                            <a:srgbClr val="ffffff"/>
                          </a:solidFill>
                        </a:uFill>
                        <a:latin typeface="Arial"/>
                      </a:endParaRPr>
                    </a:p>
                  </a:txBody>
                  <a:tcPr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
        <p:nvSpPr>
          <p:cNvPr id="84" name="CustomShape 3"/>
          <p:cNvSpPr/>
          <p:nvPr/>
        </p:nvSpPr>
        <p:spPr>
          <a:xfrm>
            <a:off x="1056960" y="1483560"/>
            <a:ext cx="734688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Asymmetry in delay is 8 units transmit delay is 6 calculated delay is 10 </a:t>
            </a:r>
            <a:endParaRPr lang="en-US" sz="1800" spc="-1" strike="noStrike">
              <a:solidFill>
                <a:srgbClr val="000000"/>
              </a:solidFill>
              <a:uFill>
                <a:solidFill>
                  <a:srgbClr val="ffffff"/>
                </a:solidFill>
              </a:uFill>
              <a:latin typeface="Arial"/>
            </a:endParaRPr>
          </a:p>
        </p:txBody>
      </p:sp>
      <p:sp>
        <p:nvSpPr>
          <p:cNvPr id="85" name="CustomShape 4"/>
          <p:cNvSpPr/>
          <p:nvPr/>
        </p:nvSpPr>
        <p:spPr>
          <a:xfrm>
            <a:off x="457200" y="4023360"/>
            <a:ext cx="9417240" cy="1369080"/>
          </a:xfrm>
          <a:prstGeom prst="rect">
            <a:avLst/>
          </a:prstGeom>
          <a:noFill/>
          <a:ln>
            <a:noFill/>
          </a:ln>
        </p:spPr>
        <p:style>
          <a:lnRef idx="0"/>
          <a:fillRef idx="0"/>
          <a:effectRef idx="0"/>
          <a:fontRef idx="minor"/>
        </p:style>
        <p:txBody>
          <a:bodyPr lIns="90000" rIns="90000" tIns="45000" bIns="45000"/>
          <a:p>
            <a:endParaRPr lang="en-US" sz="1800" spc="-1" strike="noStrike">
              <a:solidFill>
                <a:srgbClr val="000000"/>
              </a:solidFill>
              <a:uFill>
                <a:solidFill>
                  <a:srgbClr val="ffffff"/>
                </a:solidFill>
              </a:uFill>
              <a:latin typeface="Arial"/>
            </a:endParaRPr>
          </a:p>
          <a:p>
            <a:endParaRPr lang="en-US" sz="1800" spc="-1" strike="noStrike">
              <a:solidFill>
                <a:srgbClr val="000000"/>
              </a:solidFill>
              <a:uFill>
                <a:solidFill>
                  <a:srgbClr val="ffffff"/>
                </a:solidFill>
              </a:uFill>
              <a:latin typeface="Arial"/>
            </a:endParaRPr>
          </a:p>
          <a:p>
            <a:r>
              <a:rPr lang="en-US" sz="1800" spc="-1" strike="noStrike">
                <a:solidFill>
                  <a:srgbClr val="000000"/>
                </a:solidFill>
                <a:uFill>
                  <a:solidFill>
                    <a:srgbClr val="ffffff"/>
                  </a:solidFill>
                </a:uFill>
                <a:latin typeface="Arial"/>
                <a:ea typeface="DejaVu Sans"/>
              </a:rPr>
              <a:t>  </a:t>
            </a:r>
            <a:endParaRPr lang="en-US" sz="1800" spc="-1" strike="noStrike">
              <a:solidFill>
                <a:srgbClr val="000000"/>
              </a:solidFill>
              <a:uFill>
                <a:solidFill>
                  <a:srgbClr val="ffffff"/>
                </a:solidFill>
              </a:uFill>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6"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Problem Diagram</a:t>
            </a:r>
            <a:endParaRPr lang="en-US" sz="1800" spc="-1" strike="noStrike">
              <a:solidFill>
                <a:srgbClr val="000000"/>
              </a:solidFill>
              <a:uFill>
                <a:solidFill>
                  <a:srgbClr val="ffffff"/>
                </a:solidFill>
              </a:uFill>
              <a:latin typeface="Arial"/>
            </a:endParaRPr>
          </a:p>
        </p:txBody>
      </p:sp>
      <p:sp>
        <p:nvSpPr>
          <p:cNvPr id="87" name="CustomShape 2"/>
          <p:cNvSpPr/>
          <p:nvPr/>
        </p:nvSpPr>
        <p:spPr>
          <a:xfrm>
            <a:off x="54864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Grand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Master</a:t>
            </a:r>
            <a:endParaRPr lang="en-US" sz="1800" spc="-1" strike="noStrike">
              <a:solidFill>
                <a:srgbClr val="000000"/>
              </a:solidFill>
              <a:uFill>
                <a:solidFill>
                  <a:srgbClr val="ffffff"/>
                </a:solidFill>
              </a:uFill>
              <a:latin typeface="Arial"/>
            </a:endParaRPr>
          </a:p>
        </p:txBody>
      </p:sp>
      <p:sp>
        <p:nvSpPr>
          <p:cNvPr id="88" name="CustomShape 3"/>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89" name="CustomShape 4"/>
          <p:cNvSpPr/>
          <p:nvPr/>
        </p:nvSpPr>
        <p:spPr>
          <a:xfrm>
            <a:off x="201168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90" name="Line 5"/>
          <p:cNvSpPr/>
          <p:nvPr/>
        </p:nvSpPr>
        <p:spPr>
          <a:xfrm>
            <a:off x="1097280" y="2468880"/>
            <a:ext cx="0" cy="548640"/>
          </a:xfrm>
          <a:prstGeom prst="line">
            <a:avLst/>
          </a:prstGeom>
          <a:ln>
            <a:solidFill>
              <a:srgbClr val="000000"/>
            </a:solidFill>
            <a:tailEnd len="med" type="triangle" w="med"/>
          </a:ln>
        </p:spPr>
        <p:style>
          <a:lnRef idx="0"/>
          <a:fillRef idx="0"/>
          <a:effectRef idx="0"/>
          <a:fontRef idx="minor"/>
        </p:style>
      </p:sp>
      <p:sp>
        <p:nvSpPr>
          <p:cNvPr id="91" name="CustomShape 6"/>
          <p:cNvSpPr/>
          <p:nvPr/>
        </p:nvSpPr>
        <p:spPr>
          <a:xfrm>
            <a:off x="246888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hop</a:t>
            </a:r>
            <a:endParaRPr lang="en-US" sz="1800" spc="-1" strike="noStrike">
              <a:solidFill>
                <a:srgbClr val="000000"/>
              </a:solidFill>
              <a:uFill>
                <a:solidFill>
                  <a:srgbClr val="ffffff"/>
                </a:solidFill>
              </a:uFill>
              <a:latin typeface="Arial"/>
            </a:endParaRPr>
          </a:p>
        </p:txBody>
      </p:sp>
      <p:sp>
        <p:nvSpPr>
          <p:cNvPr id="92" name="Line 7"/>
          <p:cNvSpPr/>
          <p:nvPr/>
        </p:nvSpPr>
        <p:spPr>
          <a:xfrm>
            <a:off x="1645920" y="2103120"/>
            <a:ext cx="365760" cy="0"/>
          </a:xfrm>
          <a:prstGeom prst="line">
            <a:avLst/>
          </a:prstGeom>
          <a:ln>
            <a:solidFill>
              <a:srgbClr val="000000"/>
            </a:solidFill>
            <a:tailEnd len="med" type="triangle" w="med"/>
          </a:ln>
        </p:spPr>
        <p:style>
          <a:lnRef idx="0"/>
          <a:fillRef idx="0"/>
          <a:effectRef idx="0"/>
          <a:fontRef idx="minor"/>
        </p:style>
      </p:sp>
      <p:sp>
        <p:nvSpPr>
          <p:cNvPr id="93" name="Line 8"/>
          <p:cNvSpPr/>
          <p:nvPr/>
        </p:nvSpPr>
        <p:spPr>
          <a:xfrm>
            <a:off x="2560320" y="2468880"/>
            <a:ext cx="365760" cy="548640"/>
          </a:xfrm>
          <a:prstGeom prst="line">
            <a:avLst/>
          </a:prstGeom>
          <a:ln>
            <a:solidFill>
              <a:srgbClr val="000000"/>
            </a:solidFill>
            <a:tailEnd len="med" type="triangle" w="med"/>
          </a:ln>
        </p:spPr>
        <p:style>
          <a:lnRef idx="0"/>
          <a:fillRef idx="0"/>
          <a:effectRef idx="0"/>
          <a:fontRef idx="minor"/>
        </p:style>
      </p:sp>
      <p:sp>
        <p:nvSpPr>
          <p:cNvPr id="94" name="CustomShape 9"/>
          <p:cNvSpPr/>
          <p:nvPr/>
        </p:nvSpPr>
        <p:spPr>
          <a:xfrm>
            <a:off x="1554480" y="329184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95" name="Line 10"/>
          <p:cNvSpPr/>
          <p:nvPr/>
        </p:nvSpPr>
        <p:spPr>
          <a:xfrm>
            <a:off x="182880" y="7315200"/>
            <a:ext cx="822960" cy="0"/>
          </a:xfrm>
          <a:prstGeom prst="line">
            <a:avLst/>
          </a:prstGeom>
          <a:ln>
            <a:solidFill>
              <a:srgbClr val="000000"/>
            </a:solidFill>
            <a:tailEnd len="med" type="triangle" w="med"/>
          </a:ln>
        </p:spPr>
        <p:style>
          <a:lnRef idx="0"/>
          <a:fillRef idx="0"/>
          <a:effectRef idx="0"/>
          <a:fontRef idx="minor"/>
        </p:style>
      </p:sp>
      <p:sp>
        <p:nvSpPr>
          <p:cNvPr id="96" name="CustomShape 11"/>
          <p:cNvSpPr/>
          <p:nvPr/>
        </p:nvSpPr>
        <p:spPr>
          <a:xfrm>
            <a:off x="-54360" y="6877440"/>
            <a:ext cx="179064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Clock sync path</a:t>
            </a:r>
            <a:endParaRPr lang="en-US" sz="1800" spc="-1" strike="noStrike">
              <a:solidFill>
                <a:srgbClr val="000000"/>
              </a:solidFill>
              <a:uFill>
                <a:solidFill>
                  <a:srgbClr val="ffffff"/>
                </a:solidFill>
              </a:uFill>
              <a:latin typeface="Arial"/>
            </a:endParaRPr>
          </a:p>
        </p:txBody>
      </p:sp>
      <p:sp>
        <p:nvSpPr>
          <p:cNvPr id="97" name="CustomShape 12"/>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98" name="CustomShape 13"/>
          <p:cNvSpPr/>
          <p:nvPr/>
        </p:nvSpPr>
        <p:spPr>
          <a:xfrm>
            <a:off x="2286000" y="731520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99" name="CustomShape 14"/>
          <p:cNvSpPr/>
          <p:nvPr/>
        </p:nvSpPr>
        <p:spPr>
          <a:xfrm>
            <a:off x="2213640" y="6949440"/>
            <a:ext cx="11685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Data path</a:t>
            </a:r>
            <a:endParaRPr lang="en-US" sz="1800" spc="-1" strike="noStrike">
              <a:solidFill>
                <a:srgbClr val="000000"/>
              </a:solidFill>
              <a:uFill>
                <a:solidFill>
                  <a:srgbClr val="ffffff"/>
                </a:solidFill>
              </a:uFill>
              <a:latin typeface="Arial"/>
            </a:endParaRPr>
          </a:p>
        </p:txBody>
      </p:sp>
      <p:sp>
        <p:nvSpPr>
          <p:cNvPr id="100" name="CustomShape 15"/>
          <p:cNvSpPr/>
          <p:nvPr/>
        </p:nvSpPr>
        <p:spPr>
          <a:xfrm>
            <a:off x="91440" y="3951000"/>
            <a:ext cx="3360240" cy="3456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802.1Qbv channel gate window</a:t>
            </a:r>
            <a:endParaRPr lang="en-US" sz="1800" spc="-1" strike="noStrike">
              <a:solidFill>
                <a:srgbClr val="000000"/>
              </a:solidFill>
              <a:uFill>
                <a:solidFill>
                  <a:srgbClr val="ffffff"/>
                </a:solidFill>
              </a:uFill>
              <a:latin typeface="Arial"/>
            </a:endParaRPr>
          </a:p>
        </p:txBody>
      </p:sp>
      <p:sp>
        <p:nvSpPr>
          <p:cNvPr id="101" name="CustomShape 16"/>
          <p:cNvSpPr/>
          <p:nvPr/>
        </p:nvSpPr>
        <p:spPr>
          <a:xfrm>
            <a:off x="91440" y="4572000"/>
            <a:ext cx="484524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Asymmetric Time offset per switch</a:t>
            </a:r>
            <a:endParaRPr lang="en-US" sz="1800" spc="-1" strike="noStrike">
              <a:solidFill>
                <a:srgbClr val="000000"/>
              </a:solidFill>
              <a:uFill>
                <a:solidFill>
                  <a:srgbClr val="ffffff"/>
                </a:solidFill>
              </a:uFill>
              <a:latin typeface="Arial"/>
            </a:endParaRPr>
          </a:p>
        </p:txBody>
      </p:sp>
      <p:sp>
        <p:nvSpPr>
          <p:cNvPr id="102" name="CustomShape 17"/>
          <p:cNvSpPr/>
          <p:nvPr/>
        </p:nvSpPr>
        <p:spPr>
          <a:xfrm>
            <a:off x="92160" y="5048640"/>
            <a:ext cx="31071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Accumulated offset </a:t>
            </a:r>
            <a:endParaRPr lang="en-US" sz="1800" spc="-1" strike="noStrike">
              <a:solidFill>
                <a:srgbClr val="000000"/>
              </a:solidFill>
              <a:uFill>
                <a:solidFill>
                  <a:srgbClr val="ffffff"/>
                </a:solidFill>
              </a:uFill>
              <a:latin typeface="Arial"/>
            </a:endParaRPr>
          </a:p>
        </p:txBody>
      </p:sp>
      <p:sp>
        <p:nvSpPr>
          <p:cNvPr id="103" name="CustomShape 18"/>
          <p:cNvSpPr/>
          <p:nvPr/>
        </p:nvSpPr>
        <p:spPr>
          <a:xfrm>
            <a:off x="5046840" y="4746960"/>
            <a:ext cx="90360" cy="90360"/>
          </a:xfrm>
          <a:prstGeom prst="rect">
            <a:avLst/>
          </a:prstGeom>
          <a:solidFill>
            <a:srgbClr val="729fcf"/>
          </a:solidFill>
          <a:ln>
            <a:solidFill>
              <a:srgbClr val="3465a4"/>
            </a:solidFill>
          </a:ln>
        </p:spPr>
        <p:style>
          <a:lnRef idx="0"/>
          <a:fillRef idx="0"/>
          <a:effectRef idx="0"/>
          <a:fontRef idx="minor"/>
        </p:style>
      </p:sp>
      <p:sp>
        <p:nvSpPr>
          <p:cNvPr id="104" name="CustomShape 19"/>
          <p:cNvSpPr/>
          <p:nvPr/>
        </p:nvSpPr>
        <p:spPr>
          <a:xfrm>
            <a:off x="5037840" y="5238360"/>
            <a:ext cx="90360" cy="90360"/>
          </a:xfrm>
          <a:prstGeom prst="rect">
            <a:avLst/>
          </a:prstGeom>
          <a:solidFill>
            <a:srgbClr val="729fcf"/>
          </a:solidFill>
          <a:ln>
            <a:solidFill>
              <a:srgbClr val="3465a4"/>
            </a:solidFill>
          </a:ln>
        </p:spPr>
        <p:style>
          <a:lnRef idx="0"/>
          <a:fillRef idx="0"/>
          <a:effectRef idx="0"/>
          <a:fontRef idx="minor"/>
        </p:style>
      </p:sp>
      <p:sp>
        <p:nvSpPr>
          <p:cNvPr id="105" name="Line 20"/>
          <p:cNvSpPr/>
          <p:nvPr/>
        </p:nvSpPr>
        <p:spPr>
          <a:xfrm>
            <a:off x="5029200" y="4023360"/>
            <a:ext cx="0" cy="1737360"/>
          </a:xfrm>
          <a:prstGeom prst="line">
            <a:avLst/>
          </a:prstGeom>
          <a:ln>
            <a:solidFill>
              <a:srgbClr val="000000"/>
            </a:solidFill>
          </a:ln>
        </p:spPr>
        <p:style>
          <a:lnRef idx="0"/>
          <a:fillRef idx="0"/>
          <a:effectRef idx="0"/>
          <a:fontRef idx="minor"/>
        </p:style>
      </p:sp>
      <p:sp>
        <p:nvSpPr>
          <p:cNvPr id="106" name="Line 21"/>
          <p:cNvSpPr/>
          <p:nvPr/>
        </p:nvSpPr>
        <p:spPr>
          <a:xfrm>
            <a:off x="5486400" y="4023360"/>
            <a:ext cx="0" cy="1737360"/>
          </a:xfrm>
          <a:prstGeom prst="line">
            <a:avLst/>
          </a:prstGeom>
          <a:ln>
            <a:solidFill>
              <a:srgbClr val="000000"/>
            </a:solidFill>
          </a:ln>
        </p:spPr>
        <p:style>
          <a:lnRef idx="0"/>
          <a:fillRef idx="0"/>
          <a:effectRef idx="0"/>
          <a:fontRef idx="minor"/>
        </p:style>
      </p:sp>
      <p:sp>
        <p:nvSpPr>
          <p:cNvPr id="107" name="CustomShape 22"/>
          <p:cNvSpPr/>
          <p:nvPr/>
        </p:nvSpPr>
        <p:spPr>
          <a:xfrm>
            <a:off x="5029200" y="4106160"/>
            <a:ext cx="456120" cy="90360"/>
          </a:xfrm>
          <a:prstGeom prst="rect">
            <a:avLst/>
          </a:prstGeom>
          <a:solidFill>
            <a:srgbClr val="729fcf"/>
          </a:solidFill>
          <a:ln>
            <a:solidFill>
              <a:srgbClr val="3465a4"/>
            </a:solidFill>
          </a:ln>
        </p:spPr>
        <p:style>
          <a:lnRef idx="0"/>
          <a:fillRef idx="0"/>
          <a:effectRef idx="0"/>
          <a:fontRef idx="minor"/>
        </p:style>
      </p:sp>
      <p:sp>
        <p:nvSpPr>
          <p:cNvPr id="108" name="CustomShape 23"/>
          <p:cNvSpPr/>
          <p:nvPr/>
        </p:nvSpPr>
        <p:spPr>
          <a:xfrm>
            <a:off x="548640" y="5577840"/>
            <a:ext cx="3566160" cy="1004760"/>
          </a:xfrm>
          <a:prstGeom prst="rect">
            <a:avLst/>
          </a:prstGeom>
          <a:solidFill>
            <a:srgbClr val="aecf00"/>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Packet occasionally has to wait for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gate window slightly more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than perfect timing</a:t>
            </a:r>
            <a:endParaRPr lang="en-US" sz="1800" spc="-1" strike="noStrike">
              <a:solidFill>
                <a:srgbClr val="000000"/>
              </a:solidFill>
              <a:uFill>
                <a:solidFill>
                  <a:srgbClr val="ffffff"/>
                </a:solidFill>
              </a:uFill>
              <a:latin typeface="Arial"/>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9"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Problem Diagram</a:t>
            </a:r>
            <a:endParaRPr lang="en-US" sz="1800" spc="-1" strike="noStrike">
              <a:solidFill>
                <a:srgbClr val="000000"/>
              </a:solidFill>
              <a:uFill>
                <a:solidFill>
                  <a:srgbClr val="ffffff"/>
                </a:solidFill>
              </a:uFill>
              <a:latin typeface="Arial"/>
            </a:endParaRPr>
          </a:p>
        </p:txBody>
      </p:sp>
      <p:sp>
        <p:nvSpPr>
          <p:cNvPr id="110" name="CustomShape 2"/>
          <p:cNvSpPr/>
          <p:nvPr/>
        </p:nvSpPr>
        <p:spPr>
          <a:xfrm>
            <a:off x="54864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Grand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Master</a:t>
            </a:r>
            <a:endParaRPr lang="en-US" sz="1800" spc="-1" strike="noStrike">
              <a:solidFill>
                <a:srgbClr val="000000"/>
              </a:solidFill>
              <a:uFill>
                <a:solidFill>
                  <a:srgbClr val="ffffff"/>
                </a:solidFill>
              </a:uFill>
              <a:latin typeface="Arial"/>
            </a:endParaRPr>
          </a:p>
        </p:txBody>
      </p:sp>
      <p:sp>
        <p:nvSpPr>
          <p:cNvPr id="111" name="CustomShape 3"/>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112" name="CustomShape 4"/>
          <p:cNvSpPr/>
          <p:nvPr/>
        </p:nvSpPr>
        <p:spPr>
          <a:xfrm>
            <a:off x="201168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13" name="Line 5"/>
          <p:cNvSpPr/>
          <p:nvPr/>
        </p:nvSpPr>
        <p:spPr>
          <a:xfrm>
            <a:off x="1097280" y="2468880"/>
            <a:ext cx="0" cy="548640"/>
          </a:xfrm>
          <a:prstGeom prst="line">
            <a:avLst/>
          </a:prstGeom>
          <a:ln>
            <a:solidFill>
              <a:srgbClr val="000000"/>
            </a:solidFill>
            <a:tailEnd len="med" type="triangle" w="med"/>
          </a:ln>
        </p:spPr>
        <p:style>
          <a:lnRef idx="0"/>
          <a:fillRef idx="0"/>
          <a:effectRef idx="0"/>
          <a:fontRef idx="minor"/>
        </p:style>
      </p:sp>
      <p:sp>
        <p:nvSpPr>
          <p:cNvPr id="114" name="CustomShape 6"/>
          <p:cNvSpPr/>
          <p:nvPr/>
        </p:nvSpPr>
        <p:spPr>
          <a:xfrm>
            <a:off x="246888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hop</a:t>
            </a:r>
            <a:endParaRPr lang="en-US" sz="1800" spc="-1" strike="noStrike">
              <a:solidFill>
                <a:srgbClr val="000000"/>
              </a:solidFill>
              <a:uFill>
                <a:solidFill>
                  <a:srgbClr val="ffffff"/>
                </a:solidFill>
              </a:uFill>
              <a:latin typeface="Arial"/>
            </a:endParaRPr>
          </a:p>
        </p:txBody>
      </p:sp>
      <p:sp>
        <p:nvSpPr>
          <p:cNvPr id="115" name="Line 7"/>
          <p:cNvSpPr/>
          <p:nvPr/>
        </p:nvSpPr>
        <p:spPr>
          <a:xfrm>
            <a:off x="1645920" y="2103120"/>
            <a:ext cx="365760" cy="0"/>
          </a:xfrm>
          <a:prstGeom prst="line">
            <a:avLst/>
          </a:prstGeom>
          <a:ln>
            <a:solidFill>
              <a:srgbClr val="000000"/>
            </a:solidFill>
            <a:tailEnd len="med" type="triangle" w="med"/>
          </a:ln>
        </p:spPr>
        <p:style>
          <a:lnRef idx="0"/>
          <a:fillRef idx="0"/>
          <a:effectRef idx="0"/>
          <a:fontRef idx="minor"/>
        </p:style>
      </p:sp>
      <p:sp>
        <p:nvSpPr>
          <p:cNvPr id="116" name="Line 8"/>
          <p:cNvSpPr/>
          <p:nvPr/>
        </p:nvSpPr>
        <p:spPr>
          <a:xfrm flipH="1">
            <a:off x="2926080" y="2468880"/>
            <a:ext cx="1097280" cy="548640"/>
          </a:xfrm>
          <a:prstGeom prst="line">
            <a:avLst/>
          </a:prstGeom>
          <a:ln>
            <a:solidFill>
              <a:srgbClr val="000000"/>
            </a:solidFill>
            <a:tailEnd len="med" type="triangle" w="med"/>
          </a:ln>
        </p:spPr>
        <p:style>
          <a:lnRef idx="0"/>
          <a:fillRef idx="0"/>
          <a:effectRef idx="0"/>
          <a:fontRef idx="minor"/>
        </p:style>
      </p:sp>
      <p:sp>
        <p:nvSpPr>
          <p:cNvPr id="117" name="CustomShape 9"/>
          <p:cNvSpPr/>
          <p:nvPr/>
        </p:nvSpPr>
        <p:spPr>
          <a:xfrm>
            <a:off x="1554480" y="329184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118" name="Line 10"/>
          <p:cNvSpPr/>
          <p:nvPr/>
        </p:nvSpPr>
        <p:spPr>
          <a:xfrm>
            <a:off x="182880" y="7315200"/>
            <a:ext cx="822960" cy="0"/>
          </a:xfrm>
          <a:prstGeom prst="line">
            <a:avLst/>
          </a:prstGeom>
          <a:ln>
            <a:solidFill>
              <a:srgbClr val="000000"/>
            </a:solidFill>
            <a:tailEnd len="med" type="triangle" w="med"/>
          </a:ln>
        </p:spPr>
        <p:style>
          <a:lnRef idx="0"/>
          <a:fillRef idx="0"/>
          <a:effectRef idx="0"/>
          <a:fontRef idx="minor"/>
        </p:style>
      </p:sp>
      <p:sp>
        <p:nvSpPr>
          <p:cNvPr id="119" name="CustomShape 11"/>
          <p:cNvSpPr/>
          <p:nvPr/>
        </p:nvSpPr>
        <p:spPr>
          <a:xfrm>
            <a:off x="-54360" y="6877440"/>
            <a:ext cx="179064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Clock sync path</a:t>
            </a:r>
            <a:endParaRPr lang="en-US" sz="1800" spc="-1" strike="noStrike">
              <a:solidFill>
                <a:srgbClr val="000000"/>
              </a:solidFill>
              <a:uFill>
                <a:solidFill>
                  <a:srgbClr val="ffffff"/>
                </a:solidFill>
              </a:uFill>
              <a:latin typeface="Arial"/>
            </a:endParaRPr>
          </a:p>
        </p:txBody>
      </p:sp>
      <p:sp>
        <p:nvSpPr>
          <p:cNvPr id="120" name="CustomShape 12"/>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121" name="CustomShape 13"/>
          <p:cNvSpPr/>
          <p:nvPr/>
        </p:nvSpPr>
        <p:spPr>
          <a:xfrm>
            <a:off x="2286000" y="731520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122" name="CustomShape 14"/>
          <p:cNvSpPr/>
          <p:nvPr/>
        </p:nvSpPr>
        <p:spPr>
          <a:xfrm>
            <a:off x="2213640" y="6949440"/>
            <a:ext cx="11685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Data path</a:t>
            </a:r>
            <a:endParaRPr lang="en-US" sz="1800" spc="-1" strike="noStrike">
              <a:solidFill>
                <a:srgbClr val="000000"/>
              </a:solidFill>
              <a:uFill>
                <a:solidFill>
                  <a:srgbClr val="ffffff"/>
                </a:solidFill>
              </a:uFill>
              <a:latin typeface="Arial"/>
            </a:endParaRPr>
          </a:p>
        </p:txBody>
      </p:sp>
      <p:sp>
        <p:nvSpPr>
          <p:cNvPr id="123" name="CustomShape 15"/>
          <p:cNvSpPr/>
          <p:nvPr/>
        </p:nvSpPr>
        <p:spPr>
          <a:xfrm>
            <a:off x="91440" y="3951000"/>
            <a:ext cx="3360240" cy="3456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802.1Qbv channel gate window</a:t>
            </a:r>
            <a:endParaRPr lang="en-US" sz="1800" spc="-1" strike="noStrike">
              <a:solidFill>
                <a:srgbClr val="000000"/>
              </a:solidFill>
              <a:uFill>
                <a:solidFill>
                  <a:srgbClr val="ffffff"/>
                </a:solidFill>
              </a:uFill>
              <a:latin typeface="Arial"/>
            </a:endParaRPr>
          </a:p>
        </p:txBody>
      </p:sp>
      <p:sp>
        <p:nvSpPr>
          <p:cNvPr id="124" name="CustomShape 16"/>
          <p:cNvSpPr/>
          <p:nvPr/>
        </p:nvSpPr>
        <p:spPr>
          <a:xfrm>
            <a:off x="91440" y="4572000"/>
            <a:ext cx="484524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Asymmetric Time offset per switch</a:t>
            </a:r>
            <a:endParaRPr lang="en-US" sz="1800" spc="-1" strike="noStrike">
              <a:solidFill>
                <a:srgbClr val="000000"/>
              </a:solidFill>
              <a:uFill>
                <a:solidFill>
                  <a:srgbClr val="ffffff"/>
                </a:solidFill>
              </a:uFill>
              <a:latin typeface="Arial"/>
            </a:endParaRPr>
          </a:p>
        </p:txBody>
      </p:sp>
      <p:sp>
        <p:nvSpPr>
          <p:cNvPr id="125" name="CustomShape 17"/>
          <p:cNvSpPr/>
          <p:nvPr/>
        </p:nvSpPr>
        <p:spPr>
          <a:xfrm>
            <a:off x="92160" y="5048640"/>
            <a:ext cx="31071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Accumulated offset </a:t>
            </a:r>
            <a:endParaRPr lang="en-US" sz="1800" spc="-1" strike="noStrike">
              <a:solidFill>
                <a:srgbClr val="000000"/>
              </a:solidFill>
              <a:uFill>
                <a:solidFill>
                  <a:srgbClr val="ffffff"/>
                </a:solidFill>
              </a:uFill>
              <a:latin typeface="Arial"/>
            </a:endParaRPr>
          </a:p>
        </p:txBody>
      </p:sp>
      <p:sp>
        <p:nvSpPr>
          <p:cNvPr id="126" name="CustomShape 18"/>
          <p:cNvSpPr/>
          <p:nvPr/>
        </p:nvSpPr>
        <p:spPr>
          <a:xfrm>
            <a:off x="347472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27" name="Line 19"/>
          <p:cNvSpPr/>
          <p:nvPr/>
        </p:nvSpPr>
        <p:spPr>
          <a:xfrm>
            <a:off x="3108960" y="2103120"/>
            <a:ext cx="365760" cy="0"/>
          </a:xfrm>
          <a:prstGeom prst="line">
            <a:avLst/>
          </a:prstGeom>
          <a:ln>
            <a:solidFill>
              <a:srgbClr val="000000"/>
            </a:solidFill>
            <a:tailEnd len="med" type="triangle" w="med"/>
          </a:ln>
        </p:spPr>
        <p:style>
          <a:lnRef idx="0"/>
          <a:fillRef idx="0"/>
          <a:effectRef idx="0"/>
          <a:fontRef idx="minor"/>
        </p:style>
      </p:sp>
      <p:sp>
        <p:nvSpPr>
          <p:cNvPr id="128" name="Line 20"/>
          <p:cNvSpPr/>
          <p:nvPr/>
        </p:nvSpPr>
        <p:spPr>
          <a:xfrm>
            <a:off x="4754880" y="4023360"/>
            <a:ext cx="0" cy="1645920"/>
          </a:xfrm>
          <a:prstGeom prst="line">
            <a:avLst/>
          </a:prstGeom>
          <a:ln>
            <a:solidFill>
              <a:srgbClr val="000000"/>
            </a:solidFill>
          </a:ln>
        </p:spPr>
        <p:style>
          <a:lnRef idx="0"/>
          <a:fillRef idx="0"/>
          <a:effectRef idx="0"/>
          <a:fontRef idx="minor"/>
        </p:style>
      </p:sp>
      <p:sp>
        <p:nvSpPr>
          <p:cNvPr id="129" name="Line 21"/>
          <p:cNvSpPr/>
          <p:nvPr/>
        </p:nvSpPr>
        <p:spPr>
          <a:xfrm>
            <a:off x="5212080" y="4023360"/>
            <a:ext cx="0" cy="1645920"/>
          </a:xfrm>
          <a:prstGeom prst="line">
            <a:avLst/>
          </a:prstGeom>
          <a:ln>
            <a:solidFill>
              <a:srgbClr val="000000"/>
            </a:solidFill>
          </a:ln>
        </p:spPr>
        <p:style>
          <a:lnRef idx="0"/>
          <a:fillRef idx="0"/>
          <a:effectRef idx="0"/>
          <a:fontRef idx="minor"/>
        </p:style>
      </p:sp>
      <p:sp>
        <p:nvSpPr>
          <p:cNvPr id="130" name="CustomShape 22"/>
          <p:cNvSpPr/>
          <p:nvPr/>
        </p:nvSpPr>
        <p:spPr>
          <a:xfrm>
            <a:off x="4860360" y="5234040"/>
            <a:ext cx="90360" cy="90360"/>
          </a:xfrm>
          <a:prstGeom prst="rect">
            <a:avLst/>
          </a:prstGeom>
          <a:solidFill>
            <a:srgbClr val="729fcf"/>
          </a:solidFill>
          <a:ln>
            <a:solidFill>
              <a:srgbClr val="3465a4"/>
            </a:solidFill>
          </a:ln>
        </p:spPr>
        <p:style>
          <a:lnRef idx="0"/>
          <a:fillRef idx="0"/>
          <a:effectRef idx="0"/>
          <a:fontRef idx="minor"/>
        </p:style>
      </p:sp>
      <p:sp>
        <p:nvSpPr>
          <p:cNvPr id="131" name="CustomShape 23"/>
          <p:cNvSpPr/>
          <p:nvPr/>
        </p:nvSpPr>
        <p:spPr>
          <a:xfrm>
            <a:off x="4768920" y="5234040"/>
            <a:ext cx="90360" cy="90360"/>
          </a:xfrm>
          <a:prstGeom prst="rect">
            <a:avLst/>
          </a:prstGeom>
          <a:solidFill>
            <a:srgbClr val="729fcf"/>
          </a:solidFill>
          <a:ln>
            <a:solidFill>
              <a:srgbClr val="3465a4"/>
            </a:solidFill>
          </a:ln>
        </p:spPr>
        <p:style>
          <a:lnRef idx="0"/>
          <a:fillRef idx="0"/>
          <a:effectRef idx="0"/>
          <a:fontRef idx="minor"/>
        </p:style>
      </p:sp>
      <p:sp>
        <p:nvSpPr>
          <p:cNvPr id="132" name="CustomShape 24"/>
          <p:cNvSpPr/>
          <p:nvPr/>
        </p:nvSpPr>
        <p:spPr>
          <a:xfrm>
            <a:off x="4754880" y="4754880"/>
            <a:ext cx="90360" cy="90360"/>
          </a:xfrm>
          <a:prstGeom prst="rect">
            <a:avLst/>
          </a:prstGeom>
          <a:solidFill>
            <a:srgbClr val="729fcf"/>
          </a:solidFill>
          <a:ln>
            <a:solidFill>
              <a:srgbClr val="3465a4"/>
            </a:solidFill>
          </a:ln>
        </p:spPr>
        <p:style>
          <a:lnRef idx="0"/>
          <a:fillRef idx="0"/>
          <a:effectRef idx="0"/>
          <a:fontRef idx="minor"/>
        </p:style>
      </p:sp>
      <p:sp>
        <p:nvSpPr>
          <p:cNvPr id="133" name="CustomShape 25"/>
          <p:cNvSpPr/>
          <p:nvPr/>
        </p:nvSpPr>
        <p:spPr>
          <a:xfrm>
            <a:off x="4754880" y="4095360"/>
            <a:ext cx="456120" cy="90360"/>
          </a:xfrm>
          <a:prstGeom prst="rect">
            <a:avLst/>
          </a:prstGeom>
          <a:solidFill>
            <a:srgbClr val="729fcf"/>
          </a:solidFill>
          <a:ln>
            <a:solidFill>
              <a:srgbClr val="3465a4"/>
            </a:solidFill>
          </a:ln>
        </p:spPr>
        <p:style>
          <a:lnRef idx="0"/>
          <a:fillRef idx="0"/>
          <a:effectRef idx="0"/>
          <a:fontRef idx="minor"/>
        </p:style>
      </p:sp>
      <p:sp>
        <p:nvSpPr>
          <p:cNvPr id="134" name="CustomShape 26"/>
          <p:cNvSpPr/>
          <p:nvPr/>
        </p:nvSpPr>
        <p:spPr>
          <a:xfrm>
            <a:off x="1097280" y="5577840"/>
            <a:ext cx="2284920" cy="1004760"/>
          </a:xfrm>
          <a:prstGeom prst="rect">
            <a:avLst/>
          </a:prstGeom>
          <a:solidFill>
            <a:srgbClr val="aecf00"/>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Packet more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occasionally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has to wait for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gate window</a:t>
            </a:r>
            <a:endParaRPr lang="en-US" sz="1800" spc="-1" strike="noStrike">
              <a:solidFill>
                <a:srgbClr val="000000"/>
              </a:solidFill>
              <a:uFill>
                <a:solidFill>
                  <a:srgbClr val="ffffff"/>
                </a:solidFill>
              </a:uFill>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5"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Problem Diagram</a:t>
            </a:r>
            <a:endParaRPr lang="en-US" sz="1800" spc="-1" strike="noStrike">
              <a:solidFill>
                <a:srgbClr val="000000"/>
              </a:solidFill>
              <a:uFill>
                <a:solidFill>
                  <a:srgbClr val="ffffff"/>
                </a:solidFill>
              </a:uFill>
              <a:latin typeface="Arial"/>
            </a:endParaRPr>
          </a:p>
        </p:txBody>
      </p:sp>
      <p:sp>
        <p:nvSpPr>
          <p:cNvPr id="136" name="CustomShape 2"/>
          <p:cNvSpPr/>
          <p:nvPr/>
        </p:nvSpPr>
        <p:spPr>
          <a:xfrm>
            <a:off x="54864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Grand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Master</a:t>
            </a:r>
            <a:endParaRPr lang="en-US" sz="1800" spc="-1" strike="noStrike">
              <a:solidFill>
                <a:srgbClr val="000000"/>
              </a:solidFill>
              <a:uFill>
                <a:solidFill>
                  <a:srgbClr val="ffffff"/>
                </a:solidFill>
              </a:uFill>
              <a:latin typeface="Arial"/>
            </a:endParaRPr>
          </a:p>
        </p:txBody>
      </p:sp>
      <p:sp>
        <p:nvSpPr>
          <p:cNvPr id="137" name="CustomShape 3"/>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138" name="CustomShape 4"/>
          <p:cNvSpPr/>
          <p:nvPr/>
        </p:nvSpPr>
        <p:spPr>
          <a:xfrm>
            <a:off x="201168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39" name="Line 5"/>
          <p:cNvSpPr/>
          <p:nvPr/>
        </p:nvSpPr>
        <p:spPr>
          <a:xfrm>
            <a:off x="1097280" y="2468880"/>
            <a:ext cx="0" cy="548640"/>
          </a:xfrm>
          <a:prstGeom prst="line">
            <a:avLst/>
          </a:prstGeom>
          <a:ln>
            <a:solidFill>
              <a:srgbClr val="000000"/>
            </a:solidFill>
            <a:tailEnd len="med" type="triangle" w="med"/>
          </a:ln>
        </p:spPr>
        <p:style>
          <a:lnRef idx="0"/>
          <a:fillRef idx="0"/>
          <a:effectRef idx="0"/>
          <a:fontRef idx="minor"/>
        </p:style>
      </p:sp>
      <p:sp>
        <p:nvSpPr>
          <p:cNvPr id="140" name="CustomShape 6"/>
          <p:cNvSpPr/>
          <p:nvPr/>
        </p:nvSpPr>
        <p:spPr>
          <a:xfrm>
            <a:off x="246888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hop</a:t>
            </a:r>
            <a:endParaRPr lang="en-US" sz="1800" spc="-1" strike="noStrike">
              <a:solidFill>
                <a:srgbClr val="000000"/>
              </a:solidFill>
              <a:uFill>
                <a:solidFill>
                  <a:srgbClr val="ffffff"/>
                </a:solidFill>
              </a:uFill>
              <a:latin typeface="Arial"/>
            </a:endParaRPr>
          </a:p>
        </p:txBody>
      </p:sp>
      <p:sp>
        <p:nvSpPr>
          <p:cNvPr id="141" name="Line 7"/>
          <p:cNvSpPr/>
          <p:nvPr/>
        </p:nvSpPr>
        <p:spPr>
          <a:xfrm>
            <a:off x="1645920" y="2103120"/>
            <a:ext cx="365760" cy="0"/>
          </a:xfrm>
          <a:prstGeom prst="line">
            <a:avLst/>
          </a:prstGeom>
          <a:ln>
            <a:solidFill>
              <a:srgbClr val="000000"/>
            </a:solidFill>
            <a:tailEnd len="med" type="triangle" w="med"/>
          </a:ln>
        </p:spPr>
        <p:style>
          <a:lnRef idx="0"/>
          <a:fillRef idx="0"/>
          <a:effectRef idx="0"/>
          <a:fontRef idx="minor"/>
        </p:style>
      </p:sp>
      <p:sp>
        <p:nvSpPr>
          <p:cNvPr id="142" name="Line 8"/>
          <p:cNvSpPr/>
          <p:nvPr/>
        </p:nvSpPr>
        <p:spPr>
          <a:xfrm flipH="1">
            <a:off x="2926080" y="2468880"/>
            <a:ext cx="2560320" cy="548640"/>
          </a:xfrm>
          <a:prstGeom prst="line">
            <a:avLst/>
          </a:prstGeom>
          <a:ln>
            <a:solidFill>
              <a:srgbClr val="000000"/>
            </a:solidFill>
            <a:tailEnd len="med" type="triangle" w="med"/>
          </a:ln>
        </p:spPr>
        <p:style>
          <a:lnRef idx="0"/>
          <a:fillRef idx="0"/>
          <a:effectRef idx="0"/>
          <a:fontRef idx="minor"/>
        </p:style>
      </p:sp>
      <p:sp>
        <p:nvSpPr>
          <p:cNvPr id="143" name="CustomShape 9"/>
          <p:cNvSpPr/>
          <p:nvPr/>
        </p:nvSpPr>
        <p:spPr>
          <a:xfrm>
            <a:off x="1554480" y="329184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144" name="Line 10"/>
          <p:cNvSpPr/>
          <p:nvPr/>
        </p:nvSpPr>
        <p:spPr>
          <a:xfrm>
            <a:off x="182880" y="7315200"/>
            <a:ext cx="822960" cy="0"/>
          </a:xfrm>
          <a:prstGeom prst="line">
            <a:avLst/>
          </a:prstGeom>
          <a:ln>
            <a:solidFill>
              <a:srgbClr val="000000"/>
            </a:solidFill>
            <a:tailEnd len="med" type="triangle" w="med"/>
          </a:ln>
        </p:spPr>
        <p:style>
          <a:lnRef idx="0"/>
          <a:fillRef idx="0"/>
          <a:effectRef idx="0"/>
          <a:fontRef idx="minor"/>
        </p:style>
      </p:sp>
      <p:sp>
        <p:nvSpPr>
          <p:cNvPr id="145" name="CustomShape 11"/>
          <p:cNvSpPr/>
          <p:nvPr/>
        </p:nvSpPr>
        <p:spPr>
          <a:xfrm>
            <a:off x="-54360" y="6877440"/>
            <a:ext cx="179064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Clock sync path</a:t>
            </a:r>
            <a:endParaRPr lang="en-US" sz="1800" spc="-1" strike="noStrike">
              <a:solidFill>
                <a:srgbClr val="000000"/>
              </a:solidFill>
              <a:uFill>
                <a:solidFill>
                  <a:srgbClr val="ffffff"/>
                </a:solidFill>
              </a:uFill>
              <a:latin typeface="Arial"/>
            </a:endParaRPr>
          </a:p>
        </p:txBody>
      </p:sp>
      <p:sp>
        <p:nvSpPr>
          <p:cNvPr id="146" name="CustomShape 12"/>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147" name="CustomShape 13"/>
          <p:cNvSpPr/>
          <p:nvPr/>
        </p:nvSpPr>
        <p:spPr>
          <a:xfrm>
            <a:off x="2286000" y="731520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148" name="CustomShape 14"/>
          <p:cNvSpPr/>
          <p:nvPr/>
        </p:nvSpPr>
        <p:spPr>
          <a:xfrm>
            <a:off x="2213640" y="6949440"/>
            <a:ext cx="11685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Data path</a:t>
            </a:r>
            <a:endParaRPr lang="en-US" sz="1800" spc="-1" strike="noStrike">
              <a:solidFill>
                <a:srgbClr val="000000"/>
              </a:solidFill>
              <a:uFill>
                <a:solidFill>
                  <a:srgbClr val="ffffff"/>
                </a:solidFill>
              </a:uFill>
              <a:latin typeface="Arial"/>
            </a:endParaRPr>
          </a:p>
        </p:txBody>
      </p:sp>
      <p:sp>
        <p:nvSpPr>
          <p:cNvPr id="149" name="CustomShape 15"/>
          <p:cNvSpPr/>
          <p:nvPr/>
        </p:nvSpPr>
        <p:spPr>
          <a:xfrm>
            <a:off x="91440" y="3951000"/>
            <a:ext cx="3360240" cy="3456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802.1Qbv channel gate window</a:t>
            </a:r>
            <a:endParaRPr lang="en-US" sz="1800" spc="-1" strike="noStrike">
              <a:solidFill>
                <a:srgbClr val="000000"/>
              </a:solidFill>
              <a:uFill>
                <a:solidFill>
                  <a:srgbClr val="ffffff"/>
                </a:solidFill>
              </a:uFill>
              <a:latin typeface="Arial"/>
            </a:endParaRPr>
          </a:p>
        </p:txBody>
      </p:sp>
      <p:sp>
        <p:nvSpPr>
          <p:cNvPr id="150" name="CustomShape 16"/>
          <p:cNvSpPr/>
          <p:nvPr/>
        </p:nvSpPr>
        <p:spPr>
          <a:xfrm>
            <a:off x="91440" y="4572000"/>
            <a:ext cx="484524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Asymmetric Time offset per switch</a:t>
            </a:r>
            <a:endParaRPr lang="en-US" sz="1800" spc="-1" strike="noStrike">
              <a:solidFill>
                <a:srgbClr val="000000"/>
              </a:solidFill>
              <a:uFill>
                <a:solidFill>
                  <a:srgbClr val="ffffff"/>
                </a:solidFill>
              </a:uFill>
              <a:latin typeface="Arial"/>
            </a:endParaRPr>
          </a:p>
        </p:txBody>
      </p:sp>
      <p:sp>
        <p:nvSpPr>
          <p:cNvPr id="151" name="CustomShape 17"/>
          <p:cNvSpPr/>
          <p:nvPr/>
        </p:nvSpPr>
        <p:spPr>
          <a:xfrm>
            <a:off x="92160" y="5048640"/>
            <a:ext cx="31071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Accumulated offset </a:t>
            </a:r>
            <a:endParaRPr lang="en-US" sz="1800" spc="-1" strike="noStrike">
              <a:solidFill>
                <a:srgbClr val="000000"/>
              </a:solidFill>
              <a:uFill>
                <a:solidFill>
                  <a:srgbClr val="ffffff"/>
                </a:solidFill>
              </a:uFill>
              <a:latin typeface="Arial"/>
            </a:endParaRPr>
          </a:p>
        </p:txBody>
      </p:sp>
      <p:sp>
        <p:nvSpPr>
          <p:cNvPr id="152" name="CustomShape 18"/>
          <p:cNvSpPr/>
          <p:nvPr/>
        </p:nvSpPr>
        <p:spPr>
          <a:xfrm>
            <a:off x="347472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53" name="Line 19"/>
          <p:cNvSpPr/>
          <p:nvPr/>
        </p:nvSpPr>
        <p:spPr>
          <a:xfrm>
            <a:off x="3108960" y="2103120"/>
            <a:ext cx="365760" cy="0"/>
          </a:xfrm>
          <a:prstGeom prst="line">
            <a:avLst/>
          </a:prstGeom>
          <a:ln>
            <a:solidFill>
              <a:srgbClr val="000000"/>
            </a:solidFill>
            <a:tailEnd len="med" type="triangle" w="med"/>
          </a:ln>
        </p:spPr>
        <p:style>
          <a:lnRef idx="0"/>
          <a:fillRef idx="0"/>
          <a:effectRef idx="0"/>
          <a:fontRef idx="minor"/>
        </p:style>
      </p:sp>
      <p:sp>
        <p:nvSpPr>
          <p:cNvPr id="154" name="CustomShape 20"/>
          <p:cNvSpPr/>
          <p:nvPr/>
        </p:nvSpPr>
        <p:spPr>
          <a:xfrm>
            <a:off x="493776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55" name="Line 21"/>
          <p:cNvSpPr/>
          <p:nvPr/>
        </p:nvSpPr>
        <p:spPr>
          <a:xfrm>
            <a:off x="4572000" y="2103120"/>
            <a:ext cx="365760" cy="0"/>
          </a:xfrm>
          <a:prstGeom prst="line">
            <a:avLst/>
          </a:prstGeom>
          <a:ln>
            <a:solidFill>
              <a:srgbClr val="000000"/>
            </a:solidFill>
            <a:tailEnd len="med" type="triangle" w="med"/>
          </a:ln>
        </p:spPr>
        <p:style>
          <a:lnRef idx="0"/>
          <a:fillRef idx="0"/>
          <a:effectRef idx="0"/>
          <a:fontRef idx="minor"/>
        </p:style>
      </p:sp>
      <p:sp>
        <p:nvSpPr>
          <p:cNvPr id="156" name="Line 22"/>
          <p:cNvSpPr/>
          <p:nvPr/>
        </p:nvSpPr>
        <p:spPr>
          <a:xfrm>
            <a:off x="5029200" y="4023360"/>
            <a:ext cx="0" cy="1554480"/>
          </a:xfrm>
          <a:prstGeom prst="line">
            <a:avLst/>
          </a:prstGeom>
          <a:ln>
            <a:solidFill>
              <a:srgbClr val="000000"/>
            </a:solidFill>
          </a:ln>
        </p:spPr>
        <p:style>
          <a:lnRef idx="0"/>
          <a:fillRef idx="0"/>
          <a:effectRef idx="0"/>
          <a:fontRef idx="minor"/>
        </p:style>
      </p:sp>
      <p:sp>
        <p:nvSpPr>
          <p:cNvPr id="157" name="Line 23"/>
          <p:cNvSpPr/>
          <p:nvPr/>
        </p:nvSpPr>
        <p:spPr>
          <a:xfrm>
            <a:off x="5486400" y="4023360"/>
            <a:ext cx="0" cy="1554480"/>
          </a:xfrm>
          <a:prstGeom prst="line">
            <a:avLst/>
          </a:prstGeom>
          <a:ln>
            <a:solidFill>
              <a:srgbClr val="000000"/>
            </a:solidFill>
          </a:ln>
        </p:spPr>
        <p:style>
          <a:lnRef idx="0"/>
          <a:fillRef idx="0"/>
          <a:effectRef idx="0"/>
          <a:fontRef idx="minor"/>
        </p:style>
      </p:sp>
      <p:sp>
        <p:nvSpPr>
          <p:cNvPr id="158" name="CustomShape 24"/>
          <p:cNvSpPr/>
          <p:nvPr/>
        </p:nvSpPr>
        <p:spPr>
          <a:xfrm>
            <a:off x="5029200" y="5212080"/>
            <a:ext cx="90360" cy="90360"/>
          </a:xfrm>
          <a:prstGeom prst="rect">
            <a:avLst/>
          </a:prstGeom>
          <a:solidFill>
            <a:srgbClr val="729fcf"/>
          </a:solidFill>
          <a:ln>
            <a:solidFill>
              <a:srgbClr val="3465a4"/>
            </a:solidFill>
          </a:ln>
        </p:spPr>
        <p:style>
          <a:lnRef idx="0"/>
          <a:fillRef idx="0"/>
          <a:effectRef idx="0"/>
          <a:fontRef idx="minor"/>
        </p:style>
      </p:sp>
      <p:sp>
        <p:nvSpPr>
          <p:cNvPr id="159" name="CustomShape 25"/>
          <p:cNvSpPr/>
          <p:nvPr/>
        </p:nvSpPr>
        <p:spPr>
          <a:xfrm>
            <a:off x="5120640" y="5212080"/>
            <a:ext cx="90360" cy="90360"/>
          </a:xfrm>
          <a:prstGeom prst="rect">
            <a:avLst/>
          </a:prstGeom>
          <a:solidFill>
            <a:srgbClr val="729fcf"/>
          </a:solidFill>
          <a:ln>
            <a:solidFill>
              <a:srgbClr val="3465a4"/>
            </a:solidFill>
          </a:ln>
        </p:spPr>
        <p:style>
          <a:lnRef idx="0"/>
          <a:fillRef idx="0"/>
          <a:effectRef idx="0"/>
          <a:fontRef idx="minor"/>
        </p:style>
      </p:sp>
      <p:sp>
        <p:nvSpPr>
          <p:cNvPr id="160" name="CustomShape 26"/>
          <p:cNvSpPr/>
          <p:nvPr/>
        </p:nvSpPr>
        <p:spPr>
          <a:xfrm>
            <a:off x="5212080" y="5212080"/>
            <a:ext cx="90360" cy="90360"/>
          </a:xfrm>
          <a:prstGeom prst="rect">
            <a:avLst/>
          </a:prstGeom>
          <a:solidFill>
            <a:srgbClr val="729fcf"/>
          </a:solidFill>
          <a:ln>
            <a:solidFill>
              <a:srgbClr val="3465a4"/>
            </a:solidFill>
          </a:ln>
        </p:spPr>
        <p:style>
          <a:lnRef idx="0"/>
          <a:fillRef idx="0"/>
          <a:effectRef idx="0"/>
          <a:fontRef idx="minor"/>
        </p:style>
      </p:sp>
      <p:sp>
        <p:nvSpPr>
          <p:cNvPr id="161" name="CustomShape 27"/>
          <p:cNvSpPr/>
          <p:nvPr/>
        </p:nvSpPr>
        <p:spPr>
          <a:xfrm>
            <a:off x="5029200" y="4754880"/>
            <a:ext cx="90360" cy="90360"/>
          </a:xfrm>
          <a:prstGeom prst="rect">
            <a:avLst/>
          </a:prstGeom>
          <a:solidFill>
            <a:srgbClr val="729fcf"/>
          </a:solidFill>
          <a:ln>
            <a:solidFill>
              <a:srgbClr val="3465a4"/>
            </a:solidFill>
          </a:ln>
        </p:spPr>
        <p:style>
          <a:lnRef idx="0"/>
          <a:fillRef idx="0"/>
          <a:effectRef idx="0"/>
          <a:fontRef idx="minor"/>
        </p:style>
      </p:sp>
      <p:sp>
        <p:nvSpPr>
          <p:cNvPr id="162" name="CustomShape 28"/>
          <p:cNvSpPr/>
          <p:nvPr/>
        </p:nvSpPr>
        <p:spPr>
          <a:xfrm>
            <a:off x="5029200" y="4095360"/>
            <a:ext cx="456120" cy="90360"/>
          </a:xfrm>
          <a:prstGeom prst="rect">
            <a:avLst/>
          </a:prstGeom>
          <a:solidFill>
            <a:srgbClr val="729fcf"/>
          </a:solidFill>
          <a:ln>
            <a:solidFill>
              <a:srgbClr val="3465a4"/>
            </a:solidFill>
          </a:ln>
        </p:spPr>
        <p:style>
          <a:lnRef idx="0"/>
          <a:fillRef idx="0"/>
          <a:effectRef idx="0"/>
          <a:fontRef idx="minor"/>
        </p:style>
      </p:sp>
      <p:sp>
        <p:nvSpPr>
          <p:cNvPr id="163" name="CustomShape 29"/>
          <p:cNvSpPr/>
          <p:nvPr/>
        </p:nvSpPr>
        <p:spPr>
          <a:xfrm>
            <a:off x="1097280" y="5577840"/>
            <a:ext cx="2284920" cy="1004760"/>
          </a:xfrm>
          <a:prstGeom prst="rect">
            <a:avLst/>
          </a:prstGeom>
          <a:solidFill>
            <a:srgbClr val="ff950e"/>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Packet frequently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has to wait for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gate window</a:t>
            </a:r>
            <a:endParaRPr lang="en-US" sz="1800" spc="-1" strike="noStrike">
              <a:solidFill>
                <a:srgbClr val="000000"/>
              </a:solidFill>
              <a:uFill>
                <a:solidFill>
                  <a:srgbClr val="ffffff"/>
                </a:solidFill>
              </a:uFill>
              <a:latin typeface="Aria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4"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Problem Diagram</a:t>
            </a:r>
            <a:endParaRPr lang="en-US" sz="1800" spc="-1" strike="noStrike">
              <a:solidFill>
                <a:srgbClr val="000000"/>
              </a:solidFill>
              <a:uFill>
                <a:solidFill>
                  <a:srgbClr val="ffffff"/>
                </a:solidFill>
              </a:uFill>
              <a:latin typeface="Arial"/>
            </a:endParaRPr>
          </a:p>
        </p:txBody>
      </p:sp>
      <p:sp>
        <p:nvSpPr>
          <p:cNvPr id="165" name="CustomShape 2"/>
          <p:cNvSpPr/>
          <p:nvPr/>
        </p:nvSpPr>
        <p:spPr>
          <a:xfrm>
            <a:off x="54864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Grand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Master</a:t>
            </a:r>
            <a:endParaRPr lang="en-US" sz="1800" spc="-1" strike="noStrike">
              <a:solidFill>
                <a:srgbClr val="000000"/>
              </a:solidFill>
              <a:uFill>
                <a:solidFill>
                  <a:srgbClr val="ffffff"/>
                </a:solidFill>
              </a:uFill>
              <a:latin typeface="Arial"/>
            </a:endParaRPr>
          </a:p>
        </p:txBody>
      </p:sp>
      <p:sp>
        <p:nvSpPr>
          <p:cNvPr id="166" name="CustomShape 3"/>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167" name="CustomShape 4"/>
          <p:cNvSpPr/>
          <p:nvPr/>
        </p:nvSpPr>
        <p:spPr>
          <a:xfrm>
            <a:off x="201168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68" name="Line 5"/>
          <p:cNvSpPr/>
          <p:nvPr/>
        </p:nvSpPr>
        <p:spPr>
          <a:xfrm>
            <a:off x="1097280" y="2468880"/>
            <a:ext cx="0" cy="548640"/>
          </a:xfrm>
          <a:prstGeom prst="line">
            <a:avLst/>
          </a:prstGeom>
          <a:ln>
            <a:solidFill>
              <a:srgbClr val="000000"/>
            </a:solidFill>
            <a:tailEnd len="med" type="triangle" w="med"/>
          </a:ln>
        </p:spPr>
        <p:style>
          <a:lnRef idx="0"/>
          <a:fillRef idx="0"/>
          <a:effectRef idx="0"/>
          <a:fontRef idx="minor"/>
        </p:style>
      </p:sp>
      <p:sp>
        <p:nvSpPr>
          <p:cNvPr id="169" name="CustomShape 6"/>
          <p:cNvSpPr/>
          <p:nvPr/>
        </p:nvSpPr>
        <p:spPr>
          <a:xfrm>
            <a:off x="246888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hop</a:t>
            </a:r>
            <a:endParaRPr lang="en-US" sz="1800" spc="-1" strike="noStrike">
              <a:solidFill>
                <a:srgbClr val="000000"/>
              </a:solidFill>
              <a:uFill>
                <a:solidFill>
                  <a:srgbClr val="ffffff"/>
                </a:solidFill>
              </a:uFill>
              <a:latin typeface="Arial"/>
            </a:endParaRPr>
          </a:p>
        </p:txBody>
      </p:sp>
      <p:sp>
        <p:nvSpPr>
          <p:cNvPr id="170" name="Line 7"/>
          <p:cNvSpPr/>
          <p:nvPr/>
        </p:nvSpPr>
        <p:spPr>
          <a:xfrm>
            <a:off x="1645920" y="2103120"/>
            <a:ext cx="365760" cy="0"/>
          </a:xfrm>
          <a:prstGeom prst="line">
            <a:avLst/>
          </a:prstGeom>
          <a:ln>
            <a:solidFill>
              <a:srgbClr val="000000"/>
            </a:solidFill>
            <a:tailEnd len="med" type="triangle" w="med"/>
          </a:ln>
        </p:spPr>
        <p:style>
          <a:lnRef idx="0"/>
          <a:fillRef idx="0"/>
          <a:effectRef idx="0"/>
          <a:fontRef idx="minor"/>
        </p:style>
      </p:sp>
      <p:sp>
        <p:nvSpPr>
          <p:cNvPr id="171" name="Line 8"/>
          <p:cNvSpPr/>
          <p:nvPr/>
        </p:nvSpPr>
        <p:spPr>
          <a:xfrm flipH="1">
            <a:off x="2926080" y="2468880"/>
            <a:ext cx="3931920" cy="548640"/>
          </a:xfrm>
          <a:prstGeom prst="line">
            <a:avLst/>
          </a:prstGeom>
          <a:ln>
            <a:solidFill>
              <a:srgbClr val="000000"/>
            </a:solidFill>
            <a:tailEnd len="med" type="triangle" w="med"/>
          </a:ln>
        </p:spPr>
        <p:style>
          <a:lnRef idx="0"/>
          <a:fillRef idx="0"/>
          <a:effectRef idx="0"/>
          <a:fontRef idx="minor"/>
        </p:style>
      </p:sp>
      <p:sp>
        <p:nvSpPr>
          <p:cNvPr id="172" name="CustomShape 9"/>
          <p:cNvSpPr/>
          <p:nvPr/>
        </p:nvSpPr>
        <p:spPr>
          <a:xfrm>
            <a:off x="1554480" y="329184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173" name="Line 10"/>
          <p:cNvSpPr/>
          <p:nvPr/>
        </p:nvSpPr>
        <p:spPr>
          <a:xfrm>
            <a:off x="182880" y="7315200"/>
            <a:ext cx="822960" cy="0"/>
          </a:xfrm>
          <a:prstGeom prst="line">
            <a:avLst/>
          </a:prstGeom>
          <a:ln>
            <a:solidFill>
              <a:srgbClr val="000000"/>
            </a:solidFill>
            <a:tailEnd len="med" type="triangle" w="med"/>
          </a:ln>
        </p:spPr>
        <p:style>
          <a:lnRef idx="0"/>
          <a:fillRef idx="0"/>
          <a:effectRef idx="0"/>
          <a:fontRef idx="minor"/>
        </p:style>
      </p:sp>
      <p:sp>
        <p:nvSpPr>
          <p:cNvPr id="174" name="CustomShape 11"/>
          <p:cNvSpPr/>
          <p:nvPr/>
        </p:nvSpPr>
        <p:spPr>
          <a:xfrm>
            <a:off x="-54360" y="6877440"/>
            <a:ext cx="179064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Clock sync path</a:t>
            </a:r>
            <a:endParaRPr lang="en-US" sz="1800" spc="-1" strike="noStrike">
              <a:solidFill>
                <a:srgbClr val="000000"/>
              </a:solidFill>
              <a:uFill>
                <a:solidFill>
                  <a:srgbClr val="ffffff"/>
                </a:solidFill>
              </a:uFill>
              <a:latin typeface="Arial"/>
            </a:endParaRPr>
          </a:p>
        </p:txBody>
      </p:sp>
      <p:sp>
        <p:nvSpPr>
          <p:cNvPr id="175" name="CustomShape 12"/>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176" name="CustomShape 13"/>
          <p:cNvSpPr/>
          <p:nvPr/>
        </p:nvSpPr>
        <p:spPr>
          <a:xfrm>
            <a:off x="2286000" y="731520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177" name="CustomShape 14"/>
          <p:cNvSpPr/>
          <p:nvPr/>
        </p:nvSpPr>
        <p:spPr>
          <a:xfrm>
            <a:off x="2213640" y="6949440"/>
            <a:ext cx="11685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Data path</a:t>
            </a:r>
            <a:endParaRPr lang="en-US" sz="1800" spc="-1" strike="noStrike">
              <a:solidFill>
                <a:srgbClr val="000000"/>
              </a:solidFill>
              <a:uFill>
                <a:solidFill>
                  <a:srgbClr val="ffffff"/>
                </a:solidFill>
              </a:uFill>
              <a:latin typeface="Arial"/>
            </a:endParaRPr>
          </a:p>
        </p:txBody>
      </p:sp>
      <p:sp>
        <p:nvSpPr>
          <p:cNvPr id="178" name="CustomShape 15"/>
          <p:cNvSpPr/>
          <p:nvPr/>
        </p:nvSpPr>
        <p:spPr>
          <a:xfrm>
            <a:off x="91440" y="3951000"/>
            <a:ext cx="3360240" cy="3456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802.1Qbv channel gate window</a:t>
            </a:r>
            <a:endParaRPr lang="en-US" sz="1800" spc="-1" strike="noStrike">
              <a:solidFill>
                <a:srgbClr val="000000"/>
              </a:solidFill>
              <a:uFill>
                <a:solidFill>
                  <a:srgbClr val="ffffff"/>
                </a:solidFill>
              </a:uFill>
              <a:latin typeface="Arial"/>
            </a:endParaRPr>
          </a:p>
        </p:txBody>
      </p:sp>
      <p:sp>
        <p:nvSpPr>
          <p:cNvPr id="179" name="CustomShape 16"/>
          <p:cNvSpPr/>
          <p:nvPr/>
        </p:nvSpPr>
        <p:spPr>
          <a:xfrm>
            <a:off x="91440" y="4572000"/>
            <a:ext cx="484524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Asymmetric Time offset per switch</a:t>
            </a:r>
            <a:endParaRPr lang="en-US" sz="1800" spc="-1" strike="noStrike">
              <a:solidFill>
                <a:srgbClr val="000000"/>
              </a:solidFill>
              <a:uFill>
                <a:solidFill>
                  <a:srgbClr val="ffffff"/>
                </a:solidFill>
              </a:uFill>
              <a:latin typeface="Arial"/>
            </a:endParaRPr>
          </a:p>
        </p:txBody>
      </p:sp>
      <p:sp>
        <p:nvSpPr>
          <p:cNvPr id="180" name="CustomShape 17"/>
          <p:cNvSpPr/>
          <p:nvPr/>
        </p:nvSpPr>
        <p:spPr>
          <a:xfrm>
            <a:off x="92160" y="5048640"/>
            <a:ext cx="31071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Accumulated offset </a:t>
            </a:r>
            <a:endParaRPr lang="en-US" sz="1800" spc="-1" strike="noStrike">
              <a:solidFill>
                <a:srgbClr val="000000"/>
              </a:solidFill>
              <a:uFill>
                <a:solidFill>
                  <a:srgbClr val="ffffff"/>
                </a:solidFill>
              </a:uFill>
              <a:latin typeface="Arial"/>
            </a:endParaRPr>
          </a:p>
        </p:txBody>
      </p:sp>
      <p:sp>
        <p:nvSpPr>
          <p:cNvPr id="181" name="CustomShape 18"/>
          <p:cNvSpPr/>
          <p:nvPr/>
        </p:nvSpPr>
        <p:spPr>
          <a:xfrm>
            <a:off x="347472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82" name="Line 19"/>
          <p:cNvSpPr/>
          <p:nvPr/>
        </p:nvSpPr>
        <p:spPr>
          <a:xfrm>
            <a:off x="3108960" y="2103120"/>
            <a:ext cx="365760" cy="0"/>
          </a:xfrm>
          <a:prstGeom prst="line">
            <a:avLst/>
          </a:prstGeom>
          <a:ln>
            <a:solidFill>
              <a:srgbClr val="000000"/>
            </a:solidFill>
            <a:tailEnd len="med" type="triangle" w="med"/>
          </a:ln>
        </p:spPr>
        <p:style>
          <a:lnRef idx="0"/>
          <a:fillRef idx="0"/>
          <a:effectRef idx="0"/>
          <a:fontRef idx="minor"/>
        </p:style>
      </p:sp>
      <p:sp>
        <p:nvSpPr>
          <p:cNvPr id="183" name="CustomShape 20"/>
          <p:cNvSpPr/>
          <p:nvPr/>
        </p:nvSpPr>
        <p:spPr>
          <a:xfrm>
            <a:off x="493776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84" name="Line 21"/>
          <p:cNvSpPr/>
          <p:nvPr/>
        </p:nvSpPr>
        <p:spPr>
          <a:xfrm>
            <a:off x="4572000" y="2103120"/>
            <a:ext cx="365760" cy="0"/>
          </a:xfrm>
          <a:prstGeom prst="line">
            <a:avLst/>
          </a:prstGeom>
          <a:ln>
            <a:solidFill>
              <a:srgbClr val="000000"/>
            </a:solidFill>
            <a:tailEnd len="med" type="triangle" w="med"/>
          </a:ln>
        </p:spPr>
        <p:style>
          <a:lnRef idx="0"/>
          <a:fillRef idx="0"/>
          <a:effectRef idx="0"/>
          <a:fontRef idx="minor"/>
        </p:style>
      </p:sp>
      <p:sp>
        <p:nvSpPr>
          <p:cNvPr id="185" name="CustomShape 22"/>
          <p:cNvSpPr/>
          <p:nvPr/>
        </p:nvSpPr>
        <p:spPr>
          <a:xfrm>
            <a:off x="640080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186" name="Line 23"/>
          <p:cNvSpPr/>
          <p:nvPr/>
        </p:nvSpPr>
        <p:spPr>
          <a:xfrm>
            <a:off x="6035040" y="2103120"/>
            <a:ext cx="365760" cy="0"/>
          </a:xfrm>
          <a:prstGeom prst="line">
            <a:avLst/>
          </a:prstGeom>
          <a:ln>
            <a:solidFill>
              <a:srgbClr val="000000"/>
            </a:solidFill>
            <a:tailEnd len="med" type="triangle" w="med"/>
          </a:ln>
        </p:spPr>
        <p:style>
          <a:lnRef idx="0"/>
          <a:fillRef idx="0"/>
          <a:effectRef idx="0"/>
          <a:fontRef idx="minor"/>
        </p:style>
      </p:sp>
      <p:sp>
        <p:nvSpPr>
          <p:cNvPr id="187" name="Line 24"/>
          <p:cNvSpPr/>
          <p:nvPr/>
        </p:nvSpPr>
        <p:spPr>
          <a:xfrm>
            <a:off x="5212080" y="4023360"/>
            <a:ext cx="0" cy="1645920"/>
          </a:xfrm>
          <a:prstGeom prst="line">
            <a:avLst/>
          </a:prstGeom>
          <a:ln>
            <a:solidFill>
              <a:srgbClr val="000000"/>
            </a:solidFill>
          </a:ln>
        </p:spPr>
        <p:style>
          <a:lnRef idx="0"/>
          <a:fillRef idx="0"/>
          <a:effectRef idx="0"/>
          <a:fontRef idx="minor"/>
        </p:style>
      </p:sp>
      <p:sp>
        <p:nvSpPr>
          <p:cNvPr id="188" name="Line 25"/>
          <p:cNvSpPr/>
          <p:nvPr/>
        </p:nvSpPr>
        <p:spPr>
          <a:xfrm>
            <a:off x="5669280" y="4023360"/>
            <a:ext cx="0" cy="1645920"/>
          </a:xfrm>
          <a:prstGeom prst="line">
            <a:avLst/>
          </a:prstGeom>
          <a:ln>
            <a:solidFill>
              <a:srgbClr val="000000"/>
            </a:solidFill>
          </a:ln>
        </p:spPr>
        <p:style>
          <a:lnRef idx="0"/>
          <a:fillRef idx="0"/>
          <a:effectRef idx="0"/>
          <a:fontRef idx="minor"/>
        </p:style>
      </p:sp>
      <p:sp>
        <p:nvSpPr>
          <p:cNvPr id="189" name="CustomShape 26"/>
          <p:cNvSpPr/>
          <p:nvPr/>
        </p:nvSpPr>
        <p:spPr>
          <a:xfrm>
            <a:off x="5212080" y="5212080"/>
            <a:ext cx="90360" cy="90360"/>
          </a:xfrm>
          <a:prstGeom prst="rect">
            <a:avLst/>
          </a:prstGeom>
          <a:solidFill>
            <a:srgbClr val="729fcf"/>
          </a:solidFill>
          <a:ln>
            <a:solidFill>
              <a:srgbClr val="3465a4"/>
            </a:solidFill>
          </a:ln>
        </p:spPr>
        <p:style>
          <a:lnRef idx="0"/>
          <a:fillRef idx="0"/>
          <a:effectRef idx="0"/>
          <a:fontRef idx="minor"/>
        </p:style>
      </p:sp>
      <p:sp>
        <p:nvSpPr>
          <p:cNvPr id="190" name="CustomShape 27"/>
          <p:cNvSpPr/>
          <p:nvPr/>
        </p:nvSpPr>
        <p:spPr>
          <a:xfrm>
            <a:off x="5303520" y="5212080"/>
            <a:ext cx="90360" cy="90360"/>
          </a:xfrm>
          <a:prstGeom prst="rect">
            <a:avLst/>
          </a:prstGeom>
          <a:solidFill>
            <a:srgbClr val="729fcf"/>
          </a:solidFill>
          <a:ln>
            <a:solidFill>
              <a:srgbClr val="3465a4"/>
            </a:solidFill>
          </a:ln>
        </p:spPr>
        <p:style>
          <a:lnRef idx="0"/>
          <a:fillRef idx="0"/>
          <a:effectRef idx="0"/>
          <a:fontRef idx="minor"/>
        </p:style>
      </p:sp>
      <p:sp>
        <p:nvSpPr>
          <p:cNvPr id="191" name="CustomShape 28"/>
          <p:cNvSpPr/>
          <p:nvPr/>
        </p:nvSpPr>
        <p:spPr>
          <a:xfrm>
            <a:off x="5394960" y="5212080"/>
            <a:ext cx="90360" cy="90360"/>
          </a:xfrm>
          <a:prstGeom prst="rect">
            <a:avLst/>
          </a:prstGeom>
          <a:solidFill>
            <a:srgbClr val="729fcf"/>
          </a:solidFill>
          <a:ln>
            <a:solidFill>
              <a:srgbClr val="3465a4"/>
            </a:solidFill>
          </a:ln>
        </p:spPr>
        <p:style>
          <a:lnRef idx="0"/>
          <a:fillRef idx="0"/>
          <a:effectRef idx="0"/>
          <a:fontRef idx="minor"/>
        </p:style>
      </p:sp>
      <p:sp>
        <p:nvSpPr>
          <p:cNvPr id="192" name="CustomShape 29"/>
          <p:cNvSpPr/>
          <p:nvPr/>
        </p:nvSpPr>
        <p:spPr>
          <a:xfrm>
            <a:off x="5486400" y="5212080"/>
            <a:ext cx="90360" cy="90360"/>
          </a:xfrm>
          <a:prstGeom prst="rect">
            <a:avLst/>
          </a:prstGeom>
          <a:solidFill>
            <a:srgbClr val="729fcf"/>
          </a:solidFill>
          <a:ln>
            <a:solidFill>
              <a:srgbClr val="3465a4"/>
            </a:solidFill>
          </a:ln>
        </p:spPr>
        <p:style>
          <a:lnRef idx="0"/>
          <a:fillRef idx="0"/>
          <a:effectRef idx="0"/>
          <a:fontRef idx="minor"/>
        </p:style>
      </p:sp>
      <p:sp>
        <p:nvSpPr>
          <p:cNvPr id="193" name="CustomShape 30"/>
          <p:cNvSpPr/>
          <p:nvPr/>
        </p:nvSpPr>
        <p:spPr>
          <a:xfrm>
            <a:off x="5212080" y="4754880"/>
            <a:ext cx="90360" cy="90360"/>
          </a:xfrm>
          <a:prstGeom prst="rect">
            <a:avLst/>
          </a:prstGeom>
          <a:solidFill>
            <a:srgbClr val="729fcf"/>
          </a:solidFill>
          <a:ln>
            <a:solidFill>
              <a:srgbClr val="3465a4"/>
            </a:solidFill>
          </a:ln>
        </p:spPr>
        <p:style>
          <a:lnRef idx="0"/>
          <a:fillRef idx="0"/>
          <a:effectRef idx="0"/>
          <a:fontRef idx="minor"/>
        </p:style>
      </p:sp>
      <p:sp>
        <p:nvSpPr>
          <p:cNvPr id="194" name="CustomShape 31"/>
          <p:cNvSpPr/>
          <p:nvPr/>
        </p:nvSpPr>
        <p:spPr>
          <a:xfrm>
            <a:off x="5212080" y="4114800"/>
            <a:ext cx="456120" cy="90360"/>
          </a:xfrm>
          <a:prstGeom prst="rect">
            <a:avLst/>
          </a:prstGeom>
          <a:solidFill>
            <a:srgbClr val="729fcf"/>
          </a:solidFill>
          <a:ln>
            <a:solidFill>
              <a:srgbClr val="3465a4"/>
            </a:solidFill>
          </a:ln>
        </p:spPr>
        <p:style>
          <a:lnRef idx="0"/>
          <a:fillRef idx="0"/>
          <a:effectRef idx="0"/>
          <a:fontRef idx="minor"/>
        </p:style>
      </p:sp>
      <p:sp>
        <p:nvSpPr>
          <p:cNvPr id="195" name="CustomShape 32"/>
          <p:cNvSpPr/>
          <p:nvPr/>
        </p:nvSpPr>
        <p:spPr>
          <a:xfrm>
            <a:off x="731520" y="5577840"/>
            <a:ext cx="2284920" cy="1004760"/>
          </a:xfrm>
          <a:prstGeom prst="rect">
            <a:avLst/>
          </a:prstGeom>
          <a:solidFill>
            <a:srgbClr val="ff950e"/>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Packet nearly always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has to wait for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gate window</a:t>
            </a:r>
            <a:endParaRPr lang="en-US" sz="1800" spc="-1" strike="noStrike">
              <a:solidFill>
                <a:srgbClr val="000000"/>
              </a:solidFill>
              <a:uFill>
                <a:solidFill>
                  <a:srgbClr val="ffffff"/>
                </a:solidFill>
              </a:uFill>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6" name="CustomShape 1"/>
          <p:cNvSpPr/>
          <p:nvPr/>
        </p:nvSpPr>
        <p:spPr>
          <a:xfrm>
            <a:off x="504000" y="301320"/>
            <a:ext cx="9070560" cy="1261080"/>
          </a:xfrm>
          <a:prstGeom prst="rect">
            <a:avLst/>
          </a:prstGeom>
          <a:noFill/>
          <a:ln>
            <a:noFill/>
          </a:ln>
        </p:spPr>
        <p:style>
          <a:lnRef idx="0"/>
          <a:fillRef idx="0"/>
          <a:effectRef idx="0"/>
          <a:fontRef idx="minor"/>
        </p:style>
        <p:txBody>
          <a:bodyPr lIns="0" rIns="0" tIns="0" bIns="0" anchor="ctr"/>
          <a:p>
            <a:pPr algn="ctr">
              <a:lnSpc>
                <a:spcPct val="100000"/>
              </a:lnSpc>
            </a:pPr>
            <a:r>
              <a:rPr lang="en-US" sz="4400" spc="-1" strike="noStrike">
                <a:solidFill>
                  <a:srgbClr val="000000"/>
                </a:solidFill>
                <a:uFill>
                  <a:solidFill>
                    <a:srgbClr val="ffffff"/>
                  </a:solidFill>
                </a:uFill>
                <a:latin typeface="Arial"/>
                <a:ea typeface="DejaVu Sans"/>
              </a:rPr>
              <a:t>Problem Diagram</a:t>
            </a:r>
            <a:endParaRPr lang="en-US" sz="1800" spc="-1" strike="noStrike">
              <a:solidFill>
                <a:srgbClr val="000000"/>
              </a:solidFill>
              <a:uFill>
                <a:solidFill>
                  <a:srgbClr val="ffffff"/>
                </a:solidFill>
              </a:uFill>
              <a:latin typeface="Arial"/>
            </a:endParaRPr>
          </a:p>
        </p:txBody>
      </p:sp>
      <p:sp>
        <p:nvSpPr>
          <p:cNvPr id="197" name="CustomShape 2"/>
          <p:cNvSpPr/>
          <p:nvPr/>
        </p:nvSpPr>
        <p:spPr>
          <a:xfrm>
            <a:off x="54864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Grand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Master</a:t>
            </a:r>
            <a:endParaRPr lang="en-US" sz="1800" spc="-1" strike="noStrike">
              <a:solidFill>
                <a:srgbClr val="000000"/>
              </a:solidFill>
              <a:uFill>
                <a:solidFill>
                  <a:srgbClr val="ffffff"/>
                </a:solidFill>
              </a:uFill>
              <a:latin typeface="Arial"/>
            </a:endParaRPr>
          </a:p>
        </p:txBody>
      </p:sp>
      <p:sp>
        <p:nvSpPr>
          <p:cNvPr id="198" name="CustomShape 3"/>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199" name="CustomShape 4"/>
          <p:cNvSpPr/>
          <p:nvPr/>
        </p:nvSpPr>
        <p:spPr>
          <a:xfrm>
            <a:off x="201168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00" name="Line 5"/>
          <p:cNvSpPr/>
          <p:nvPr/>
        </p:nvSpPr>
        <p:spPr>
          <a:xfrm>
            <a:off x="1097280" y="2468880"/>
            <a:ext cx="0" cy="548640"/>
          </a:xfrm>
          <a:prstGeom prst="line">
            <a:avLst/>
          </a:prstGeom>
          <a:ln>
            <a:solidFill>
              <a:srgbClr val="000000"/>
            </a:solidFill>
            <a:tailEnd len="med" type="triangle" w="med"/>
          </a:ln>
        </p:spPr>
        <p:style>
          <a:lnRef idx="0"/>
          <a:fillRef idx="0"/>
          <a:effectRef idx="0"/>
          <a:fontRef idx="minor"/>
        </p:style>
      </p:sp>
      <p:sp>
        <p:nvSpPr>
          <p:cNvPr id="201" name="CustomShape 6"/>
          <p:cNvSpPr/>
          <p:nvPr/>
        </p:nvSpPr>
        <p:spPr>
          <a:xfrm>
            <a:off x="246888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hop</a:t>
            </a:r>
            <a:endParaRPr lang="en-US" sz="1800" spc="-1" strike="noStrike">
              <a:solidFill>
                <a:srgbClr val="000000"/>
              </a:solidFill>
              <a:uFill>
                <a:solidFill>
                  <a:srgbClr val="ffffff"/>
                </a:solidFill>
              </a:uFill>
              <a:latin typeface="Arial"/>
            </a:endParaRPr>
          </a:p>
        </p:txBody>
      </p:sp>
      <p:sp>
        <p:nvSpPr>
          <p:cNvPr id="202" name="Line 7"/>
          <p:cNvSpPr/>
          <p:nvPr/>
        </p:nvSpPr>
        <p:spPr>
          <a:xfrm>
            <a:off x="1645920" y="2103120"/>
            <a:ext cx="365760" cy="0"/>
          </a:xfrm>
          <a:prstGeom prst="line">
            <a:avLst/>
          </a:prstGeom>
          <a:ln>
            <a:solidFill>
              <a:srgbClr val="000000"/>
            </a:solidFill>
            <a:tailEnd len="med" type="triangle" w="med"/>
          </a:ln>
        </p:spPr>
        <p:style>
          <a:lnRef idx="0"/>
          <a:fillRef idx="0"/>
          <a:effectRef idx="0"/>
          <a:fontRef idx="minor"/>
        </p:style>
      </p:sp>
      <p:sp>
        <p:nvSpPr>
          <p:cNvPr id="203" name="Line 8"/>
          <p:cNvSpPr/>
          <p:nvPr/>
        </p:nvSpPr>
        <p:spPr>
          <a:xfrm flipH="1">
            <a:off x="2926080" y="2468880"/>
            <a:ext cx="5394960" cy="548640"/>
          </a:xfrm>
          <a:prstGeom prst="line">
            <a:avLst/>
          </a:prstGeom>
          <a:ln>
            <a:solidFill>
              <a:srgbClr val="000000"/>
            </a:solidFill>
            <a:tailEnd len="med" type="triangle" w="med"/>
          </a:ln>
        </p:spPr>
        <p:style>
          <a:lnRef idx="0"/>
          <a:fillRef idx="0"/>
          <a:effectRef idx="0"/>
          <a:fontRef idx="minor"/>
        </p:style>
      </p:sp>
      <p:sp>
        <p:nvSpPr>
          <p:cNvPr id="204" name="CustomShape 9"/>
          <p:cNvSpPr/>
          <p:nvPr/>
        </p:nvSpPr>
        <p:spPr>
          <a:xfrm>
            <a:off x="1554480" y="329184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205" name="Line 10"/>
          <p:cNvSpPr/>
          <p:nvPr/>
        </p:nvSpPr>
        <p:spPr>
          <a:xfrm>
            <a:off x="182880" y="7315200"/>
            <a:ext cx="822960" cy="0"/>
          </a:xfrm>
          <a:prstGeom prst="line">
            <a:avLst/>
          </a:prstGeom>
          <a:ln>
            <a:solidFill>
              <a:srgbClr val="000000"/>
            </a:solidFill>
            <a:tailEnd len="med" type="triangle" w="med"/>
          </a:ln>
        </p:spPr>
        <p:style>
          <a:lnRef idx="0"/>
          <a:fillRef idx="0"/>
          <a:effectRef idx="0"/>
          <a:fontRef idx="minor"/>
        </p:style>
      </p:sp>
      <p:sp>
        <p:nvSpPr>
          <p:cNvPr id="206" name="CustomShape 11"/>
          <p:cNvSpPr/>
          <p:nvPr/>
        </p:nvSpPr>
        <p:spPr>
          <a:xfrm>
            <a:off x="-54360" y="6877440"/>
            <a:ext cx="179064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Clock sync path</a:t>
            </a:r>
            <a:endParaRPr lang="en-US" sz="1800" spc="-1" strike="noStrike">
              <a:solidFill>
                <a:srgbClr val="000000"/>
              </a:solidFill>
              <a:uFill>
                <a:solidFill>
                  <a:srgbClr val="ffffff"/>
                </a:solidFill>
              </a:uFill>
              <a:latin typeface="Arial"/>
            </a:endParaRPr>
          </a:p>
        </p:txBody>
      </p:sp>
      <p:sp>
        <p:nvSpPr>
          <p:cNvPr id="207" name="CustomShape 12"/>
          <p:cNvSpPr/>
          <p:nvPr/>
        </p:nvSpPr>
        <p:spPr>
          <a:xfrm>
            <a:off x="548640" y="3017520"/>
            <a:ext cx="1004760" cy="73044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Qbv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Source</a:t>
            </a:r>
            <a:endParaRPr lang="en-US" sz="1800" spc="-1" strike="noStrike">
              <a:solidFill>
                <a:srgbClr val="000000"/>
              </a:solidFill>
              <a:uFill>
                <a:solidFill>
                  <a:srgbClr val="ffffff"/>
                </a:solidFill>
              </a:uFill>
              <a:latin typeface="Arial"/>
            </a:endParaRPr>
          </a:p>
        </p:txBody>
      </p:sp>
      <p:sp>
        <p:nvSpPr>
          <p:cNvPr id="208" name="CustomShape 13"/>
          <p:cNvSpPr/>
          <p:nvPr/>
        </p:nvSpPr>
        <p:spPr>
          <a:xfrm>
            <a:off x="2286000" y="7315200"/>
            <a:ext cx="913320" cy="90360"/>
          </a:xfrm>
          <a:custGeom>
            <a:avLst/>
            <a:gdLst/>
            <a:ahLst/>
            <a:rect l="l" t="t" r="r" b="b"/>
            <a:pathLst>
              <a:path w="2542" h="256">
                <a:moveTo>
                  <a:pt x="0" y="63"/>
                </a:moveTo>
                <a:lnTo>
                  <a:pt x="1905" y="63"/>
                </a:lnTo>
                <a:lnTo>
                  <a:pt x="1905" y="0"/>
                </a:lnTo>
                <a:lnTo>
                  <a:pt x="2541" y="127"/>
                </a:lnTo>
                <a:lnTo>
                  <a:pt x="1905" y="255"/>
                </a:lnTo>
                <a:lnTo>
                  <a:pt x="1905" y="191"/>
                </a:lnTo>
                <a:lnTo>
                  <a:pt x="0" y="191"/>
                </a:lnTo>
                <a:lnTo>
                  <a:pt x="0" y="63"/>
                </a:lnTo>
              </a:path>
            </a:pathLst>
          </a:custGeom>
          <a:solidFill>
            <a:srgbClr val="729fcf"/>
          </a:solidFill>
          <a:ln>
            <a:solidFill>
              <a:srgbClr val="3465a4"/>
            </a:solidFill>
          </a:ln>
        </p:spPr>
        <p:style>
          <a:lnRef idx="0"/>
          <a:fillRef idx="0"/>
          <a:effectRef idx="0"/>
          <a:fontRef idx="minor"/>
        </p:style>
      </p:sp>
      <p:sp>
        <p:nvSpPr>
          <p:cNvPr id="209" name="CustomShape 14"/>
          <p:cNvSpPr/>
          <p:nvPr/>
        </p:nvSpPr>
        <p:spPr>
          <a:xfrm>
            <a:off x="2213640" y="6949440"/>
            <a:ext cx="11685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Data path</a:t>
            </a:r>
            <a:endParaRPr lang="en-US" sz="1800" spc="-1" strike="noStrike">
              <a:solidFill>
                <a:srgbClr val="000000"/>
              </a:solidFill>
              <a:uFill>
                <a:solidFill>
                  <a:srgbClr val="ffffff"/>
                </a:solidFill>
              </a:uFill>
              <a:latin typeface="Arial"/>
            </a:endParaRPr>
          </a:p>
        </p:txBody>
      </p:sp>
      <p:sp>
        <p:nvSpPr>
          <p:cNvPr id="210" name="CustomShape 15"/>
          <p:cNvSpPr/>
          <p:nvPr/>
        </p:nvSpPr>
        <p:spPr>
          <a:xfrm>
            <a:off x="91440" y="3951000"/>
            <a:ext cx="3360240" cy="3456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802.1Qbv channel gate window</a:t>
            </a:r>
            <a:endParaRPr lang="en-US" sz="1800" spc="-1" strike="noStrike">
              <a:solidFill>
                <a:srgbClr val="000000"/>
              </a:solidFill>
              <a:uFill>
                <a:solidFill>
                  <a:srgbClr val="ffffff"/>
                </a:solidFill>
              </a:uFill>
              <a:latin typeface="Arial"/>
            </a:endParaRPr>
          </a:p>
        </p:txBody>
      </p:sp>
      <p:sp>
        <p:nvSpPr>
          <p:cNvPr id="211" name="CustomShape 16"/>
          <p:cNvSpPr/>
          <p:nvPr/>
        </p:nvSpPr>
        <p:spPr>
          <a:xfrm>
            <a:off x="91440" y="4572000"/>
            <a:ext cx="4845240" cy="60120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Asymmetric Time offset per switch</a:t>
            </a:r>
            <a:endParaRPr lang="en-US" sz="1800" spc="-1" strike="noStrike">
              <a:solidFill>
                <a:srgbClr val="000000"/>
              </a:solidFill>
              <a:uFill>
                <a:solidFill>
                  <a:srgbClr val="ffffff"/>
                </a:solidFill>
              </a:uFill>
              <a:latin typeface="Arial"/>
            </a:endParaRPr>
          </a:p>
        </p:txBody>
      </p:sp>
      <p:sp>
        <p:nvSpPr>
          <p:cNvPr id="212" name="CustomShape 17"/>
          <p:cNvSpPr/>
          <p:nvPr/>
        </p:nvSpPr>
        <p:spPr>
          <a:xfrm>
            <a:off x="92160" y="5048640"/>
            <a:ext cx="3107160" cy="345240"/>
          </a:xfrm>
          <a:prstGeom prst="rect">
            <a:avLst/>
          </a:prstGeom>
          <a:noFill/>
          <a:ln>
            <a:noFill/>
          </a:ln>
        </p:spPr>
        <p:style>
          <a:lnRef idx="0"/>
          <a:fillRef idx="0"/>
          <a:effectRef idx="0"/>
          <a:fontRef idx="minor"/>
        </p:style>
        <p:txBody>
          <a:bodyPr lIns="90000" rIns="90000" tIns="45000" bIns="45000"/>
          <a:p>
            <a:r>
              <a:rPr lang="en-US" sz="1800" spc="-1" strike="noStrike">
                <a:solidFill>
                  <a:srgbClr val="000000"/>
                </a:solidFill>
                <a:uFill>
                  <a:solidFill>
                    <a:srgbClr val="ffffff"/>
                  </a:solidFill>
                </a:uFill>
                <a:latin typeface="Arial"/>
                <a:ea typeface="DejaVu Sans"/>
              </a:rPr>
              <a:t>802.1AS Accumulated offset </a:t>
            </a:r>
            <a:endParaRPr lang="en-US" sz="1800" spc="-1" strike="noStrike">
              <a:solidFill>
                <a:srgbClr val="000000"/>
              </a:solidFill>
              <a:uFill>
                <a:solidFill>
                  <a:srgbClr val="ffffff"/>
                </a:solidFill>
              </a:uFill>
              <a:latin typeface="Arial"/>
            </a:endParaRPr>
          </a:p>
        </p:txBody>
      </p:sp>
      <p:sp>
        <p:nvSpPr>
          <p:cNvPr id="213" name="CustomShape 18"/>
          <p:cNvSpPr/>
          <p:nvPr/>
        </p:nvSpPr>
        <p:spPr>
          <a:xfrm>
            <a:off x="347472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14" name="Line 19"/>
          <p:cNvSpPr/>
          <p:nvPr/>
        </p:nvSpPr>
        <p:spPr>
          <a:xfrm>
            <a:off x="3108960" y="2103120"/>
            <a:ext cx="365760" cy="0"/>
          </a:xfrm>
          <a:prstGeom prst="line">
            <a:avLst/>
          </a:prstGeom>
          <a:ln>
            <a:solidFill>
              <a:srgbClr val="000000"/>
            </a:solidFill>
            <a:tailEnd len="med" type="triangle" w="med"/>
          </a:ln>
        </p:spPr>
        <p:style>
          <a:lnRef idx="0"/>
          <a:fillRef idx="0"/>
          <a:effectRef idx="0"/>
          <a:fontRef idx="minor"/>
        </p:style>
      </p:sp>
      <p:sp>
        <p:nvSpPr>
          <p:cNvPr id="215" name="CustomShape 20"/>
          <p:cNvSpPr/>
          <p:nvPr/>
        </p:nvSpPr>
        <p:spPr>
          <a:xfrm>
            <a:off x="493776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16" name="Line 21"/>
          <p:cNvSpPr/>
          <p:nvPr/>
        </p:nvSpPr>
        <p:spPr>
          <a:xfrm>
            <a:off x="4572000" y="2103120"/>
            <a:ext cx="365760" cy="0"/>
          </a:xfrm>
          <a:prstGeom prst="line">
            <a:avLst/>
          </a:prstGeom>
          <a:ln>
            <a:solidFill>
              <a:srgbClr val="000000"/>
            </a:solidFill>
            <a:tailEnd len="med" type="triangle" w="med"/>
          </a:ln>
        </p:spPr>
        <p:style>
          <a:lnRef idx="0"/>
          <a:fillRef idx="0"/>
          <a:effectRef idx="0"/>
          <a:fontRef idx="minor"/>
        </p:style>
      </p:sp>
      <p:sp>
        <p:nvSpPr>
          <p:cNvPr id="217" name="CustomShape 22"/>
          <p:cNvSpPr/>
          <p:nvPr/>
        </p:nvSpPr>
        <p:spPr>
          <a:xfrm>
            <a:off x="640080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18" name="Line 23"/>
          <p:cNvSpPr/>
          <p:nvPr/>
        </p:nvSpPr>
        <p:spPr>
          <a:xfrm>
            <a:off x="6035040" y="2103120"/>
            <a:ext cx="365760" cy="0"/>
          </a:xfrm>
          <a:prstGeom prst="line">
            <a:avLst/>
          </a:prstGeom>
          <a:ln>
            <a:solidFill>
              <a:srgbClr val="000000"/>
            </a:solidFill>
            <a:tailEnd len="med" type="triangle" w="med"/>
          </a:ln>
        </p:spPr>
        <p:style>
          <a:lnRef idx="0"/>
          <a:fillRef idx="0"/>
          <a:effectRef idx="0"/>
          <a:fontRef idx="minor"/>
        </p:style>
      </p:sp>
      <p:sp>
        <p:nvSpPr>
          <p:cNvPr id="219" name="CustomShape 24"/>
          <p:cNvSpPr/>
          <p:nvPr/>
        </p:nvSpPr>
        <p:spPr>
          <a:xfrm>
            <a:off x="7863840" y="1828800"/>
            <a:ext cx="1096200" cy="639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802.1As</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Switch</a:t>
            </a:r>
            <a:endParaRPr lang="en-US" sz="1800" spc="-1" strike="noStrike">
              <a:solidFill>
                <a:srgbClr val="000000"/>
              </a:solidFill>
              <a:uFill>
                <a:solidFill>
                  <a:srgbClr val="ffffff"/>
                </a:solidFill>
              </a:uFill>
              <a:latin typeface="Arial"/>
            </a:endParaRPr>
          </a:p>
        </p:txBody>
      </p:sp>
      <p:sp>
        <p:nvSpPr>
          <p:cNvPr id="220" name="Line 25"/>
          <p:cNvSpPr/>
          <p:nvPr/>
        </p:nvSpPr>
        <p:spPr>
          <a:xfrm>
            <a:off x="7498080" y="2103120"/>
            <a:ext cx="365760" cy="0"/>
          </a:xfrm>
          <a:prstGeom prst="line">
            <a:avLst/>
          </a:prstGeom>
          <a:ln>
            <a:solidFill>
              <a:srgbClr val="000000"/>
            </a:solidFill>
            <a:tailEnd len="med" type="triangle" w="med"/>
          </a:ln>
        </p:spPr>
        <p:style>
          <a:lnRef idx="0"/>
          <a:fillRef idx="0"/>
          <a:effectRef idx="0"/>
          <a:fontRef idx="minor"/>
        </p:style>
      </p:sp>
      <p:sp>
        <p:nvSpPr>
          <p:cNvPr id="221" name="Line 26"/>
          <p:cNvSpPr/>
          <p:nvPr/>
        </p:nvSpPr>
        <p:spPr>
          <a:xfrm>
            <a:off x="4855320" y="4023360"/>
            <a:ext cx="0" cy="1645920"/>
          </a:xfrm>
          <a:prstGeom prst="line">
            <a:avLst/>
          </a:prstGeom>
          <a:ln>
            <a:solidFill>
              <a:srgbClr val="000000"/>
            </a:solidFill>
          </a:ln>
        </p:spPr>
        <p:style>
          <a:lnRef idx="0"/>
          <a:fillRef idx="0"/>
          <a:effectRef idx="0"/>
          <a:fontRef idx="minor"/>
        </p:style>
      </p:sp>
      <p:sp>
        <p:nvSpPr>
          <p:cNvPr id="222" name="Line 27"/>
          <p:cNvSpPr/>
          <p:nvPr/>
        </p:nvSpPr>
        <p:spPr>
          <a:xfrm>
            <a:off x="5331240" y="4005720"/>
            <a:ext cx="0" cy="1663560"/>
          </a:xfrm>
          <a:prstGeom prst="line">
            <a:avLst/>
          </a:prstGeom>
          <a:ln>
            <a:solidFill>
              <a:srgbClr val="000000"/>
            </a:solidFill>
          </a:ln>
        </p:spPr>
        <p:style>
          <a:lnRef idx="0"/>
          <a:fillRef idx="0"/>
          <a:effectRef idx="0"/>
          <a:fontRef idx="minor"/>
        </p:style>
      </p:sp>
      <p:sp>
        <p:nvSpPr>
          <p:cNvPr id="223" name="CustomShape 28"/>
          <p:cNvSpPr/>
          <p:nvPr/>
        </p:nvSpPr>
        <p:spPr>
          <a:xfrm>
            <a:off x="4855320" y="5204160"/>
            <a:ext cx="90360" cy="89640"/>
          </a:xfrm>
          <a:prstGeom prst="rect">
            <a:avLst/>
          </a:prstGeom>
          <a:solidFill>
            <a:srgbClr val="729fcf"/>
          </a:solidFill>
          <a:ln>
            <a:solidFill>
              <a:srgbClr val="3465a4"/>
            </a:solidFill>
          </a:ln>
        </p:spPr>
        <p:style>
          <a:lnRef idx="0"/>
          <a:fillRef idx="0"/>
          <a:effectRef idx="0"/>
          <a:fontRef idx="minor"/>
        </p:style>
      </p:sp>
      <p:sp>
        <p:nvSpPr>
          <p:cNvPr id="224" name="CustomShape 29"/>
          <p:cNvSpPr/>
          <p:nvPr/>
        </p:nvSpPr>
        <p:spPr>
          <a:xfrm>
            <a:off x="4946760" y="5204160"/>
            <a:ext cx="90360" cy="89640"/>
          </a:xfrm>
          <a:prstGeom prst="rect">
            <a:avLst/>
          </a:prstGeom>
          <a:solidFill>
            <a:srgbClr val="729fcf"/>
          </a:solidFill>
          <a:ln>
            <a:solidFill>
              <a:srgbClr val="3465a4"/>
            </a:solidFill>
          </a:ln>
        </p:spPr>
        <p:style>
          <a:lnRef idx="0"/>
          <a:fillRef idx="0"/>
          <a:effectRef idx="0"/>
          <a:fontRef idx="minor"/>
        </p:style>
      </p:sp>
      <p:sp>
        <p:nvSpPr>
          <p:cNvPr id="225" name="CustomShape 30"/>
          <p:cNvSpPr/>
          <p:nvPr/>
        </p:nvSpPr>
        <p:spPr>
          <a:xfrm>
            <a:off x="5038200" y="5204160"/>
            <a:ext cx="90360" cy="89640"/>
          </a:xfrm>
          <a:prstGeom prst="rect">
            <a:avLst/>
          </a:prstGeom>
          <a:solidFill>
            <a:srgbClr val="729fcf"/>
          </a:solidFill>
          <a:ln>
            <a:solidFill>
              <a:srgbClr val="3465a4"/>
            </a:solidFill>
          </a:ln>
        </p:spPr>
        <p:style>
          <a:lnRef idx="0"/>
          <a:fillRef idx="0"/>
          <a:effectRef idx="0"/>
          <a:fontRef idx="minor"/>
        </p:style>
      </p:sp>
      <p:sp>
        <p:nvSpPr>
          <p:cNvPr id="226" name="CustomShape 31"/>
          <p:cNvSpPr/>
          <p:nvPr/>
        </p:nvSpPr>
        <p:spPr>
          <a:xfrm>
            <a:off x="5129640" y="5204160"/>
            <a:ext cx="90360" cy="89640"/>
          </a:xfrm>
          <a:prstGeom prst="rect">
            <a:avLst/>
          </a:prstGeom>
          <a:solidFill>
            <a:srgbClr val="729fcf"/>
          </a:solidFill>
          <a:ln>
            <a:solidFill>
              <a:srgbClr val="3465a4"/>
            </a:solidFill>
          </a:ln>
        </p:spPr>
        <p:style>
          <a:lnRef idx="0"/>
          <a:fillRef idx="0"/>
          <a:effectRef idx="0"/>
          <a:fontRef idx="minor"/>
        </p:style>
      </p:sp>
      <p:sp>
        <p:nvSpPr>
          <p:cNvPr id="227" name="CustomShape 32"/>
          <p:cNvSpPr/>
          <p:nvPr/>
        </p:nvSpPr>
        <p:spPr>
          <a:xfrm>
            <a:off x="5221080" y="5204160"/>
            <a:ext cx="90360" cy="89640"/>
          </a:xfrm>
          <a:prstGeom prst="rect">
            <a:avLst/>
          </a:prstGeom>
          <a:solidFill>
            <a:srgbClr val="729fcf"/>
          </a:solidFill>
          <a:ln>
            <a:solidFill>
              <a:srgbClr val="3465a4"/>
            </a:solidFill>
          </a:ln>
        </p:spPr>
        <p:style>
          <a:lnRef idx="0"/>
          <a:fillRef idx="0"/>
          <a:effectRef idx="0"/>
          <a:fontRef idx="minor"/>
        </p:style>
      </p:sp>
      <p:sp>
        <p:nvSpPr>
          <p:cNvPr id="228" name="CustomShape 33"/>
          <p:cNvSpPr/>
          <p:nvPr/>
        </p:nvSpPr>
        <p:spPr>
          <a:xfrm>
            <a:off x="4846320" y="4744440"/>
            <a:ext cx="90360" cy="90000"/>
          </a:xfrm>
          <a:prstGeom prst="rect">
            <a:avLst/>
          </a:prstGeom>
          <a:solidFill>
            <a:srgbClr val="729fcf"/>
          </a:solidFill>
          <a:ln>
            <a:solidFill>
              <a:srgbClr val="3465a4"/>
            </a:solidFill>
          </a:ln>
        </p:spPr>
        <p:style>
          <a:lnRef idx="0"/>
          <a:fillRef idx="0"/>
          <a:effectRef idx="0"/>
          <a:fontRef idx="minor"/>
        </p:style>
      </p:sp>
      <p:sp>
        <p:nvSpPr>
          <p:cNvPr id="229" name="CustomShape 34"/>
          <p:cNvSpPr/>
          <p:nvPr/>
        </p:nvSpPr>
        <p:spPr>
          <a:xfrm>
            <a:off x="4855320" y="4114080"/>
            <a:ext cx="456120" cy="89640"/>
          </a:xfrm>
          <a:prstGeom prst="rect">
            <a:avLst/>
          </a:prstGeom>
          <a:solidFill>
            <a:srgbClr val="729fcf"/>
          </a:solidFill>
          <a:ln>
            <a:solidFill>
              <a:srgbClr val="3465a4"/>
            </a:solidFill>
          </a:ln>
        </p:spPr>
        <p:style>
          <a:lnRef idx="0"/>
          <a:fillRef idx="0"/>
          <a:effectRef idx="0"/>
          <a:fontRef idx="minor"/>
        </p:style>
      </p:sp>
      <p:sp>
        <p:nvSpPr>
          <p:cNvPr id="230" name="CustomShape 35"/>
          <p:cNvSpPr/>
          <p:nvPr/>
        </p:nvSpPr>
        <p:spPr>
          <a:xfrm>
            <a:off x="731520" y="5577840"/>
            <a:ext cx="2284920" cy="1004760"/>
          </a:xfrm>
          <a:prstGeom prst="rect">
            <a:avLst/>
          </a:prstGeom>
          <a:solidFill>
            <a:srgbClr val="c5000b"/>
          </a:solidFill>
          <a:ln>
            <a:solidFill>
              <a:srgbClr val="3465a4"/>
            </a:solidFill>
          </a:ln>
        </p:spPr>
        <p:style>
          <a:lnRef idx="0"/>
          <a:fillRef idx="0"/>
          <a:effectRef idx="0"/>
          <a:fontRef idx="minor"/>
        </p:style>
        <p:txBody>
          <a:bodyPr wrap="none" lIns="90000" rIns="90000" tIns="45000" bIns="45000" anchor="ctr"/>
          <a:p>
            <a:pPr algn="ctr">
              <a:lnSpc>
                <a:spcPct val="100000"/>
              </a:lnSpc>
            </a:pPr>
            <a:r>
              <a:rPr lang="en-US" sz="1800" spc="-1" strike="noStrike">
                <a:solidFill>
                  <a:srgbClr val="000000"/>
                </a:solidFill>
                <a:uFill>
                  <a:solidFill>
                    <a:srgbClr val="ffffff"/>
                  </a:solidFill>
                </a:uFill>
                <a:latin typeface="Arial"/>
                <a:ea typeface="DejaVu Sans"/>
              </a:rPr>
              <a:t>Packet always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has to wait for </a:t>
            </a:r>
            <a:endParaRPr lang="en-US" sz="1800" spc="-1" strike="noStrike">
              <a:solidFill>
                <a:srgbClr val="000000"/>
              </a:solidFill>
              <a:uFill>
                <a:solidFill>
                  <a:srgbClr val="ffffff"/>
                </a:solidFill>
              </a:uFill>
              <a:latin typeface="Arial"/>
            </a:endParaRPr>
          </a:p>
          <a:p>
            <a:pPr algn="ctr">
              <a:lnSpc>
                <a:spcPct val="100000"/>
              </a:lnSpc>
            </a:pPr>
            <a:r>
              <a:rPr lang="en-US" sz="1800" spc="-1" strike="noStrike">
                <a:solidFill>
                  <a:srgbClr val="000000"/>
                </a:solidFill>
                <a:uFill>
                  <a:solidFill>
                    <a:srgbClr val="ffffff"/>
                  </a:solidFill>
                </a:uFill>
                <a:latin typeface="Arial"/>
                <a:ea typeface="DejaVu Sans"/>
              </a:rPr>
              <a:t>next gate window</a:t>
            </a:r>
            <a:endParaRPr lang="en-US" sz="1800" spc="-1" strike="noStrike">
              <a:solidFill>
                <a:srgbClr val="000000"/>
              </a:solidFill>
              <a:uFill>
                <a:solidFill>
                  <a:srgbClr val="ffffff"/>
                </a:solidFill>
              </a:uFill>
              <a:latin typeface="Arial"/>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otalTime>7</TotalTime>
  <Application>LibreOffice/5.0.5.2$Windows_x86 LibreOffice_project/55b006a02d247b5f7215fc6ea0fde844b30035b3</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2016-07-22T09:49:18Z</dcterms:created>
  <dc:language>en-US</dc:language>
  <dcterms:modified xsi:type="dcterms:W3CDTF">2016-07-22T15:31:33Z</dcterms:modified>
  <cp:revision>3</cp:revision>
</cp:coreProperties>
</file>