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3" r:id="rId5"/>
    <p:sldId id="272" r:id="rId6"/>
    <p:sldId id="257" r:id="rId7"/>
    <p:sldId id="264" r:id="rId8"/>
    <p:sldId id="265" r:id="rId9"/>
    <p:sldId id="266" r:id="rId10"/>
    <p:sldId id="267" r:id="rId11"/>
    <p:sldId id="268" r:id="rId12"/>
    <p:sldId id="26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5620"/>
    <p:restoredTop sz="94660"/>
  </p:normalViewPr>
  <p:slideViewPr>
    <p:cSldViewPr>
      <p:cViewPr>
        <p:scale>
          <a:sx n="100" d="100"/>
          <a:sy n="100" d="100"/>
        </p:scale>
        <p:origin x="-1014" y="8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pPr/>
              <a:t>17/05/2015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pPr/>
              <a:t>17/05/2015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datatracker.ietf.org/doc/rfc736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VDP </a:t>
            </a:r>
            <a:r>
              <a:rPr lang="en-GB" dirty="0" smtClean="0"/>
              <a:t>extension </a:t>
            </a:r>
            <a:r>
              <a:rPr lang="en-GB" dirty="0" smtClean="0"/>
              <a:t>to support NVO3</a:t>
            </a:r>
            <a:r>
              <a:rPr lang="en-GB" dirty="0" smtClean="0"/>
              <a:t/>
            </a:r>
            <a:br>
              <a:rPr lang="en-GB" dirty="0" smtClean="0"/>
            </a:br>
            <a:r>
              <a:rPr lang="en-GB" dirty="0" smtClean="0"/>
              <a:t>PAR and CSD </a:t>
            </a:r>
            <a:endParaRPr lang="en-GB" dirty="0"/>
          </a:p>
        </p:txBody>
      </p:sp>
      <p:sp>
        <p:nvSpPr>
          <p:cNvPr id="3" name="Subtitle 2"/>
          <p:cNvSpPr>
            <a:spLocks noGrp="1"/>
          </p:cNvSpPr>
          <p:nvPr>
            <p:ph type="subTitle" idx="1"/>
          </p:nvPr>
        </p:nvSpPr>
        <p:spPr>
          <a:xfrm>
            <a:off x="1371600" y="4221088"/>
            <a:ext cx="6400800" cy="1417712"/>
          </a:xfrm>
        </p:spPr>
        <p:txBody>
          <a:bodyPr>
            <a:normAutofit/>
          </a:bodyPr>
          <a:lstStyle/>
          <a:p>
            <a:r>
              <a:rPr lang="en-GB" sz="1800" dirty="0" err="1" smtClean="0"/>
              <a:t>Yizhou</a:t>
            </a:r>
            <a:r>
              <a:rPr lang="en-GB" sz="1800" dirty="0" smtClean="0"/>
              <a:t> Li (liyizhou@huawei.com)</a:t>
            </a:r>
          </a:p>
          <a:p>
            <a:endParaRPr lang="en-GB" sz="1800" dirty="0" smtClean="0"/>
          </a:p>
          <a:p>
            <a:r>
              <a:rPr lang="en-GB" sz="1800" dirty="0" smtClean="0"/>
              <a:t>new-yizhou-Qbg-ext-for-nvo3-par-csd-v01</a:t>
            </a:r>
          </a:p>
          <a:p>
            <a:r>
              <a:rPr lang="en-GB" sz="1800" dirty="0" smtClean="0"/>
              <a:t>May 2015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0000FF"/>
                </a:solidFill>
              </a:rPr>
              <a:t>There is no other 802 standard or approved project that provides the same functionality for end stations or bridges.</a:t>
            </a:r>
          </a:p>
        </p:txBody>
      </p:sp>
    </p:spTree>
    <p:extLst>
      <p:ext uri="{BB962C8B-B14F-4D97-AF65-F5344CB8AC3E}">
        <p14:creationId xmlns:p14="http://schemas.microsoft.com/office/powerpoint/2010/main" xmlns="" val="364647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85000" lnSpcReduction="1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0000FF"/>
                </a:solidFill>
              </a:rPr>
              <a:t>There are some existing implementations of the </a:t>
            </a:r>
            <a:r>
              <a:rPr lang="en-GB" dirty="0">
                <a:solidFill>
                  <a:srgbClr val="0000FF"/>
                </a:solidFill>
              </a:rPr>
              <a:t>IEEE </a:t>
            </a:r>
            <a:r>
              <a:rPr lang="en-GB" dirty="0" smtClean="0">
                <a:solidFill>
                  <a:srgbClr val="0000FF"/>
                </a:solidFill>
              </a:rPr>
              <a:t>802.1Qbg. This proposal represents an extension of it</a:t>
            </a:r>
            <a:endParaRPr lang="en-GB" dirty="0">
              <a:solidFill>
                <a:srgbClr val="0000FF"/>
              </a:solidFill>
            </a:endParaRPr>
          </a:p>
          <a:p>
            <a:pPr marL="571500" indent="-457200">
              <a:buFont typeface="+mj-lt"/>
              <a:buAutoNum type="alphaLcParenR"/>
            </a:pPr>
            <a:r>
              <a:rPr lang="en-US" altLang="zh-CN" dirty="0" smtClean="0">
                <a:solidFill>
                  <a:srgbClr val="0000FF"/>
                </a:solidFill>
              </a:rPr>
              <a:t>Mechanisms similar to what is being proposed exist in IEEE 802.1Qbg and have been shown to be reasonably testable. </a:t>
            </a:r>
            <a:endParaRPr lang="en-GB" dirty="0" smtClean="0">
              <a:solidFill>
                <a:srgbClr val="0000FF"/>
              </a:solidFill>
            </a:endParaRPr>
          </a:p>
        </p:txBody>
      </p:sp>
    </p:spTree>
    <p:extLst>
      <p:ext uri="{BB962C8B-B14F-4D97-AF65-F5344CB8AC3E}">
        <p14:creationId xmlns:p14="http://schemas.microsoft.com/office/powerpoint/2010/main" xmlns="" val="132853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US" altLang="zh-CN" dirty="0" smtClean="0">
                <a:solidFill>
                  <a:srgbClr val="0000FF"/>
                </a:solidFill>
              </a:rPr>
              <a:t>The proposed amendment will have no significant impact on the cost of bridges or end stations. Both are software upgrade. </a:t>
            </a:r>
            <a:endParaRPr lang="en-GB" dirty="0" smtClean="0">
              <a:solidFill>
                <a:srgbClr val="0000FF"/>
              </a:solidFill>
            </a:endParaRPr>
          </a:p>
          <a:p>
            <a:pPr marL="571500" indent="-457200">
              <a:buFont typeface="+mj-lt"/>
              <a:buAutoNum type="alphaLcParenR"/>
            </a:pPr>
            <a:r>
              <a:rPr lang="en-GB" dirty="0" smtClean="0">
                <a:solidFill>
                  <a:srgbClr val="0000FF"/>
                </a:solidFill>
              </a:rPr>
              <a:t>The cost factors are well known from implementations of IEEE 802.1Qbg. The proposed amendment is basically a software upgrade</a:t>
            </a:r>
          </a:p>
          <a:p>
            <a:pPr marL="571500" indent="-457200">
              <a:buFont typeface="+mj-lt"/>
              <a:buAutoNum type="alphaLcParenR"/>
            </a:pPr>
            <a:r>
              <a:rPr lang="en-GB" dirty="0" smtClean="0">
                <a:solidFill>
                  <a:srgbClr val="0000FF"/>
                </a:solidFill>
              </a:rPr>
              <a:t>There are no incremental installation costs relative to the existing costs associated with </a:t>
            </a:r>
            <a:r>
              <a:rPr lang="en-GB" dirty="0">
                <a:solidFill>
                  <a:srgbClr val="0000FF"/>
                </a:solidFill>
              </a:rPr>
              <a:t>IEEE </a:t>
            </a:r>
            <a:r>
              <a:rPr lang="en-GB" dirty="0" smtClean="0">
                <a:solidFill>
                  <a:srgbClr val="0000FF"/>
                </a:solidFill>
              </a:rPr>
              <a:t>802.1Qbg</a:t>
            </a:r>
          </a:p>
          <a:p>
            <a:pPr marL="571500" lvl="0" indent="-457200">
              <a:buFont typeface="+mj-lt"/>
              <a:buAutoNum type="alphaLcParenR"/>
            </a:pPr>
            <a:r>
              <a:rPr lang="en-US" altLang="zh-CN" sz="3300" dirty="0" smtClean="0">
                <a:solidFill>
                  <a:srgbClr val="0000FF"/>
                </a:solidFill>
                <a:sym typeface="Helvetica Neue"/>
              </a:rPr>
              <a:t>There should be no significant impact on operation. By extending the association with IP addresses, it may reduce the operational cost for L3 traffic.</a:t>
            </a:r>
            <a:endParaRPr lang="en-GB" sz="3300" dirty="0" smtClean="0">
              <a:solidFill>
                <a:srgbClr val="0000FF"/>
              </a:solidFill>
            </a:endParaRPr>
          </a:p>
          <a:p>
            <a:pPr marL="571500" indent="-457200">
              <a:buFont typeface="+mj-lt"/>
              <a:buAutoNum type="alphaLcParenR"/>
            </a:pPr>
            <a:r>
              <a:rPr lang="en-GB" dirty="0" smtClean="0">
                <a:solidFill>
                  <a:srgbClr val="0000FF"/>
                </a:solidFill>
              </a:rPr>
              <a:t>No other areas have been identified.</a:t>
            </a:r>
          </a:p>
          <a:p>
            <a:pPr marL="571500" indent="-457200">
              <a:buFont typeface="+mj-lt"/>
              <a:buAutoNum type="alphaLcParenR"/>
            </a:pPr>
            <a:endParaRPr lang="en-GB" dirty="0" smtClean="0">
              <a:solidFill>
                <a:srgbClr val="FF0000"/>
              </a:solidFill>
            </a:endParaRPr>
          </a:p>
        </p:txBody>
      </p:sp>
    </p:spTree>
    <p:extLst>
      <p:ext uri="{BB962C8B-B14F-4D97-AF65-F5344CB8AC3E}">
        <p14:creationId xmlns:p14="http://schemas.microsoft.com/office/powerpoint/2010/main" xmlns="" val="1185163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(1)</a:t>
            </a:r>
            <a:endParaRPr lang="en-US" dirty="0"/>
          </a:p>
        </p:txBody>
      </p:sp>
      <p:sp>
        <p:nvSpPr>
          <p:cNvPr id="3" name="Content Placeholder 2"/>
          <p:cNvSpPr>
            <a:spLocks noGrp="1"/>
          </p:cNvSpPr>
          <p:nvPr>
            <p:ph idx="1"/>
          </p:nvPr>
        </p:nvSpPr>
        <p:spPr/>
        <p:txBody>
          <a:bodyPr>
            <a:normAutofit/>
          </a:bodyPr>
          <a:lstStyle/>
          <a:p>
            <a:r>
              <a:rPr lang="en-US" b="1" dirty="0" smtClean="0"/>
              <a:t>2.1 </a:t>
            </a:r>
            <a:r>
              <a:rPr lang="en-US" b="1" dirty="0"/>
              <a:t>Title: </a:t>
            </a:r>
            <a:r>
              <a:rPr lang="en-US" altLang="zh-CN" dirty="0" smtClean="0"/>
              <a:t>IEEE Standard for Local and metropolitan area networks--Bridges and Bridged </a:t>
            </a:r>
            <a:r>
              <a:rPr lang="en-US" altLang="zh-CN" dirty="0" smtClean="0"/>
              <a:t>Networks </a:t>
            </a:r>
            <a:r>
              <a:rPr lang="en-US" altLang="zh-CN" dirty="0" smtClean="0"/>
              <a:t>Amendment</a:t>
            </a:r>
            <a:r>
              <a:rPr lang="en-US" altLang="zh-CN" dirty="0" smtClean="0"/>
              <a:t>: </a:t>
            </a:r>
            <a:r>
              <a:rPr lang="en-US" altLang="zh-CN" dirty="0" smtClean="0"/>
              <a:t>Virtual Station Interface (VSI) Discovery and Configuration Protocol (VDP) extension to Support Network Virtualization Overlays (NVO3)</a:t>
            </a:r>
            <a:endParaRPr lang="en-US" altLang="zh-CN" dirty="0" smtClean="0"/>
          </a:p>
        </p:txBody>
      </p:sp>
    </p:spTree>
    <p:extLst>
      <p:ext uri="{BB962C8B-B14F-4D97-AF65-F5344CB8AC3E}">
        <p14:creationId xmlns:p14="http://schemas.microsoft.com/office/powerpoint/2010/main" xmlns="" val="1693918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(2)</a:t>
            </a:r>
            <a:endParaRPr lang="en-US" dirty="0"/>
          </a:p>
        </p:txBody>
      </p:sp>
      <p:sp>
        <p:nvSpPr>
          <p:cNvPr id="3" name="Content Placeholder 2"/>
          <p:cNvSpPr>
            <a:spLocks noGrp="1"/>
          </p:cNvSpPr>
          <p:nvPr>
            <p:ph idx="1"/>
          </p:nvPr>
        </p:nvSpPr>
        <p:spPr/>
        <p:txBody>
          <a:bodyPr>
            <a:normAutofit/>
          </a:bodyPr>
          <a:lstStyle/>
          <a:p>
            <a:r>
              <a:rPr lang="en-US" sz="2400" b="1" dirty="0" smtClean="0"/>
              <a:t>5.2.b</a:t>
            </a:r>
            <a:r>
              <a:rPr lang="en-US" sz="2400" b="1" dirty="0"/>
              <a:t>. Scope of the project: </a:t>
            </a:r>
            <a:r>
              <a:rPr lang="en-US" altLang="zh-CN" sz="2400" dirty="0" smtClean="0"/>
              <a:t>This standard specifies extensions to VDP </a:t>
            </a:r>
            <a:r>
              <a:rPr lang="en-US" altLang="zh-CN" sz="2400" dirty="0" smtClean="0"/>
              <a:t>to </a:t>
            </a:r>
            <a:r>
              <a:rPr lang="en-US" altLang="zh-CN" sz="2400" dirty="0" smtClean="0"/>
              <a:t>support using the protocol between an end </a:t>
            </a:r>
            <a:r>
              <a:rPr lang="en-US" altLang="zh-CN" sz="2400" dirty="0" smtClean="0"/>
              <a:t>station and a </a:t>
            </a:r>
            <a:r>
              <a:rPr lang="en-US" altLang="zh-CN" sz="2400" dirty="0" smtClean="0"/>
              <a:t>device doing </a:t>
            </a:r>
            <a:r>
              <a:rPr lang="en-US" altLang="zh-CN" sz="2400" dirty="0" smtClean="0"/>
              <a:t>encapsulation/</a:t>
            </a:r>
            <a:r>
              <a:rPr lang="en-US" altLang="zh-CN" sz="2400" dirty="0" err="1" smtClean="0"/>
              <a:t>decapsulation</a:t>
            </a:r>
            <a:r>
              <a:rPr lang="en-US" altLang="zh-CN" sz="2400" dirty="0" smtClean="0"/>
              <a:t>  for </a:t>
            </a:r>
            <a:r>
              <a:rPr lang="en-US" altLang="zh-CN" sz="2400" dirty="0" smtClean="0"/>
              <a:t>Network </a:t>
            </a:r>
            <a:r>
              <a:rPr lang="en-US" altLang="zh-CN" sz="2400" dirty="0" smtClean="0"/>
              <a:t>Virtualization Overlays (NVO3). The extensions will include adding format types that include Internet Protocol (IP) addresses and enhancing indication of migration events</a:t>
            </a:r>
            <a:r>
              <a:rPr lang="en-US" altLang="zh-CN" sz="2400" dirty="0" smtClean="0"/>
              <a:t>.</a:t>
            </a:r>
            <a:endParaRPr lang="en-US" sz="2400" dirty="0" smtClean="0"/>
          </a:p>
          <a:p>
            <a:r>
              <a:rPr lang="en-US" altLang="zh-CN" sz="2400" b="1" dirty="0" smtClean="0"/>
              <a:t>5.3 Is the completion of this standard dependent upon the completion of another standard</a:t>
            </a:r>
            <a:r>
              <a:rPr lang="en-US" altLang="zh-CN" sz="2400" dirty="0" smtClean="0"/>
              <a:t>: No</a:t>
            </a:r>
            <a:endParaRPr lang="en-US" sz="2400" dirty="0" smtClean="0"/>
          </a:p>
        </p:txBody>
      </p:sp>
    </p:spTree>
    <p:extLst>
      <p:ext uri="{BB962C8B-B14F-4D97-AF65-F5344CB8AC3E}">
        <p14:creationId xmlns:p14="http://schemas.microsoft.com/office/powerpoint/2010/main" xmlns="" val="2019837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(3)</a:t>
            </a:r>
            <a:endParaRPr lang="en-US" dirty="0"/>
          </a:p>
        </p:txBody>
      </p:sp>
      <p:sp>
        <p:nvSpPr>
          <p:cNvPr id="3" name="Content Placeholder 2"/>
          <p:cNvSpPr>
            <a:spLocks noGrp="1"/>
          </p:cNvSpPr>
          <p:nvPr>
            <p:ph idx="1"/>
          </p:nvPr>
        </p:nvSpPr>
        <p:spPr/>
        <p:txBody>
          <a:bodyPr>
            <a:normAutofit/>
          </a:bodyPr>
          <a:lstStyle/>
          <a:p>
            <a:r>
              <a:rPr lang="en-US" sz="2400" b="1" dirty="0" smtClean="0"/>
              <a:t>5.5 </a:t>
            </a:r>
            <a:r>
              <a:rPr lang="en-US" sz="2400" b="1" dirty="0"/>
              <a:t>Need for the Project: </a:t>
            </a:r>
            <a:r>
              <a:rPr lang="en-US" sz="2400" dirty="0"/>
              <a:t>This </a:t>
            </a:r>
            <a:r>
              <a:rPr lang="en-US" sz="2400" dirty="0" smtClean="0"/>
              <a:t>amendment extends VDP protocol </a:t>
            </a:r>
            <a:r>
              <a:rPr lang="en-US" sz="2400" dirty="0" smtClean="0"/>
              <a:t>to</a:t>
            </a:r>
            <a:r>
              <a:rPr lang="en-US" altLang="zh-CN" sz="2400" dirty="0" smtClean="0"/>
              <a:t> </a:t>
            </a:r>
            <a:r>
              <a:rPr lang="en-US" altLang="zh-CN" sz="2400" dirty="0" smtClean="0"/>
              <a:t>fulfill the requirements </a:t>
            </a:r>
            <a:r>
              <a:rPr lang="en-US" altLang="zh-CN" sz="2400" dirty="0" smtClean="0"/>
              <a:t>for</a:t>
            </a:r>
            <a:r>
              <a:rPr lang="en-US" sz="2400" dirty="0" smtClean="0"/>
              <a:t> </a:t>
            </a:r>
            <a:r>
              <a:rPr lang="en-US" sz="2400" dirty="0" smtClean="0"/>
              <a:t>the control plane protocol between the virtualized end device and the external network virtualization edge in network virtualization overlays (NVO3</a:t>
            </a:r>
            <a:r>
              <a:rPr lang="en-US" sz="2400" dirty="0" smtClean="0"/>
              <a:t>). </a:t>
            </a:r>
            <a:endParaRPr lang="en-US" sz="2400" dirty="0" smtClean="0"/>
          </a:p>
          <a:p>
            <a:r>
              <a:rPr lang="en-US" sz="2400" b="1" dirty="0" smtClean="0"/>
              <a:t>5.6 </a:t>
            </a:r>
            <a:r>
              <a:rPr lang="en-US" sz="2400" b="1" dirty="0"/>
              <a:t>Stakeholders for the Standard: </a:t>
            </a:r>
            <a:r>
              <a:rPr lang="en-US" altLang="zh-CN" sz="2400" dirty="0" smtClean="0"/>
              <a:t>Developers, providers, and users of networking equipment and services, including networking IC developers, switch and NIC vendors, networking service providers, and end users. </a:t>
            </a:r>
            <a:endParaRPr lang="en-US" sz="2400" dirty="0"/>
          </a:p>
        </p:txBody>
      </p:sp>
    </p:spTree>
    <p:extLst>
      <p:ext uri="{BB962C8B-B14F-4D97-AF65-F5344CB8AC3E}">
        <p14:creationId xmlns:p14="http://schemas.microsoft.com/office/powerpoint/2010/main" xmlns="" val="2019837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 (4)</a:t>
            </a:r>
            <a:endParaRPr lang="en-US" dirty="0"/>
          </a:p>
        </p:txBody>
      </p:sp>
      <p:sp>
        <p:nvSpPr>
          <p:cNvPr id="3" name="Content Placeholder 2"/>
          <p:cNvSpPr>
            <a:spLocks noGrp="1"/>
          </p:cNvSpPr>
          <p:nvPr>
            <p:ph idx="1"/>
          </p:nvPr>
        </p:nvSpPr>
        <p:spPr>
          <a:xfrm>
            <a:off x="539552" y="1340768"/>
            <a:ext cx="8229600" cy="4525963"/>
          </a:xfrm>
        </p:spPr>
        <p:txBody>
          <a:bodyPr>
            <a:noAutofit/>
          </a:bodyPr>
          <a:lstStyle/>
          <a:p>
            <a:r>
              <a:rPr lang="en-US" sz="2400" b="1" dirty="0"/>
              <a:t>Intellectual Property</a:t>
            </a:r>
          </a:p>
          <a:p>
            <a:r>
              <a:rPr lang="en-US" sz="2400" b="1" dirty="0"/>
              <a:t>6.1.a. Is the Sponsor aware of any copyright permissions needed for this project?: </a:t>
            </a:r>
            <a:r>
              <a:rPr lang="en-US" sz="2400" dirty="0"/>
              <a:t>No</a:t>
            </a:r>
          </a:p>
          <a:p>
            <a:r>
              <a:rPr lang="en-US" sz="2400" b="1" dirty="0"/>
              <a:t>6.1.b. Is the Sponsor aware of possible registration activity related to this project?: </a:t>
            </a:r>
            <a:r>
              <a:rPr lang="en-US" sz="2400" dirty="0" smtClean="0"/>
              <a:t>No</a:t>
            </a:r>
            <a:endParaRPr lang="en-US" sz="2400" dirty="0"/>
          </a:p>
          <a:p>
            <a:r>
              <a:rPr lang="en-US" sz="2400" b="1" dirty="0" smtClean="0"/>
              <a:t>7.1 </a:t>
            </a:r>
            <a:r>
              <a:rPr lang="en-US" sz="2400" b="1" dirty="0"/>
              <a:t>Are there other standards or projects with a similar scope?: </a:t>
            </a:r>
            <a:r>
              <a:rPr lang="en-US" sz="2400" dirty="0"/>
              <a:t>No</a:t>
            </a:r>
          </a:p>
          <a:p>
            <a:r>
              <a:rPr lang="en-US" sz="2400" b="1" dirty="0"/>
              <a:t>7.2 Joint Development</a:t>
            </a:r>
          </a:p>
          <a:p>
            <a:pPr marL="400050" lvl="1" indent="0">
              <a:buNone/>
            </a:pPr>
            <a:r>
              <a:rPr lang="en-US" sz="2000" b="1" dirty="0"/>
              <a:t>Is it the intent to develop this document jointly with another organization?: </a:t>
            </a:r>
            <a:r>
              <a:rPr lang="en-US" sz="2000" dirty="0"/>
              <a:t>No</a:t>
            </a:r>
          </a:p>
        </p:txBody>
      </p:sp>
    </p:spTree>
    <p:extLst>
      <p:ext uri="{BB962C8B-B14F-4D97-AF65-F5344CB8AC3E}">
        <p14:creationId xmlns:p14="http://schemas.microsoft.com/office/powerpoint/2010/main" xmlns="" val="26377994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a:buNone/>
            </a:pPr>
            <a:r>
              <a:rPr lang="en-GB" dirty="0" smtClean="0">
                <a:solidFill>
                  <a:srgbClr val="0000FF"/>
                </a:solidFill>
              </a:rPr>
              <a:t>a</a:t>
            </a:r>
            <a:r>
              <a:rPr lang="en-GB" dirty="0" smtClean="0">
                <a:solidFill>
                  <a:srgbClr val="0000FF"/>
                </a:solidFill>
              </a:rPr>
              <a:t>) Enhancement to managed objects for VDP will be included.</a:t>
            </a:r>
            <a:endParaRPr lang="en-GB" dirty="0">
              <a:solidFill>
                <a:srgbClr val="0000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0000FF"/>
                </a:solidFill>
              </a:rPr>
              <a:t>Not applicable – this is not a wireless project.</a:t>
            </a:r>
            <a:endParaRPr lang="en-GB" dirty="0">
              <a:solidFill>
                <a:srgbClr val="0000FF"/>
              </a:solidFill>
            </a:endParaRPr>
          </a:p>
        </p:txBody>
      </p:sp>
    </p:spTree>
    <p:extLst>
      <p:ext uri="{BB962C8B-B14F-4D97-AF65-F5344CB8AC3E}">
        <p14:creationId xmlns:p14="http://schemas.microsoft.com/office/powerpoint/2010/main" xmlns="" val="13000594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92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sz="2000" dirty="0" smtClean="0">
                <a:solidFill>
                  <a:srgbClr val="0000FF"/>
                </a:solidFill>
              </a:rPr>
              <a:t>NVO3 provides the multi-tenancy support in a data </a:t>
            </a:r>
            <a:r>
              <a:rPr lang="en-GB" sz="2000" dirty="0" err="1" smtClean="0">
                <a:solidFill>
                  <a:srgbClr val="0000FF"/>
                </a:solidFill>
              </a:rPr>
              <a:t>center</a:t>
            </a:r>
            <a:r>
              <a:rPr lang="en-GB" sz="2000" dirty="0" smtClean="0">
                <a:solidFill>
                  <a:srgbClr val="0000FF"/>
                </a:solidFill>
              </a:rPr>
              <a:t> network by isolating traffic and </a:t>
            </a:r>
            <a:r>
              <a:rPr lang="en-GB" sz="2000" dirty="0" smtClean="0">
                <a:solidFill>
                  <a:srgbClr val="0000FF"/>
                </a:solidFill>
              </a:rPr>
              <a:t>address space for tenants. </a:t>
            </a:r>
            <a:r>
              <a:rPr lang="en-GB" sz="2000" dirty="0" smtClean="0">
                <a:solidFill>
                  <a:srgbClr val="0000FF"/>
                </a:solidFill>
              </a:rPr>
              <a:t>It has being widely deployed. </a:t>
            </a:r>
            <a:r>
              <a:rPr lang="en-US" altLang="zh-CN" sz="2000" dirty="0" smtClean="0">
                <a:solidFill>
                  <a:srgbClr val="0000FF"/>
                </a:solidFill>
              </a:rPr>
              <a:t>Use </a:t>
            </a:r>
            <a:r>
              <a:rPr lang="en-US" altLang="zh-CN" sz="2000" dirty="0" smtClean="0">
                <a:solidFill>
                  <a:srgbClr val="0000FF"/>
                </a:solidFill>
              </a:rPr>
              <a:t>of an </a:t>
            </a:r>
            <a:r>
              <a:rPr lang="en-US" altLang="zh-CN" sz="2000" dirty="0" smtClean="0">
                <a:solidFill>
                  <a:srgbClr val="0000FF"/>
                </a:solidFill>
              </a:rPr>
              <a:t>NVO3-based </a:t>
            </a:r>
            <a:r>
              <a:rPr lang="en-US" altLang="zh-CN" sz="2000" dirty="0" smtClean="0">
                <a:solidFill>
                  <a:srgbClr val="0000FF"/>
                </a:solidFill>
              </a:rPr>
              <a:t>approach enables scalable deployment on large network </a:t>
            </a:r>
            <a:r>
              <a:rPr lang="en-US" altLang="zh-CN" sz="2000" dirty="0" smtClean="0">
                <a:solidFill>
                  <a:srgbClr val="0000FF"/>
                </a:solidFill>
              </a:rPr>
              <a:t>infrastructures. </a:t>
            </a:r>
            <a:r>
              <a:rPr lang="en-US" altLang="zh-CN" sz="2000" dirty="0" smtClean="0">
                <a:hlinkClick r:id="rId2" action="ppaction://hlinkfile"/>
              </a:rPr>
              <a:t>RFC </a:t>
            </a:r>
            <a:r>
              <a:rPr lang="en-US" altLang="zh-CN" sz="2000" dirty="0" smtClean="0">
                <a:hlinkClick r:id="rId2" action="ppaction://hlinkfile"/>
              </a:rPr>
              <a:t>7364</a:t>
            </a:r>
            <a:r>
              <a:rPr lang="en-US" altLang="zh-CN" sz="2000" dirty="0" smtClean="0"/>
              <a:t> </a:t>
            </a:r>
            <a:r>
              <a:rPr lang="en-US" altLang="zh-CN" sz="2100" dirty="0" smtClean="0">
                <a:solidFill>
                  <a:srgbClr val="0000FF"/>
                </a:solidFill>
              </a:rPr>
              <a:t>specifies the </a:t>
            </a:r>
            <a:r>
              <a:rPr lang="en-US" altLang="zh-CN" sz="2100" dirty="0" smtClean="0">
                <a:solidFill>
                  <a:srgbClr val="0000FF"/>
                </a:solidFill>
              </a:rPr>
              <a:t>needs for a control plane protocol to populate an external Network Virtualization Edge (NVE) with the state needed to perform the </a:t>
            </a:r>
            <a:r>
              <a:rPr lang="en-US" altLang="zh-CN" sz="2100" dirty="0" smtClean="0">
                <a:solidFill>
                  <a:srgbClr val="0000FF"/>
                </a:solidFill>
              </a:rPr>
              <a:t>VM interface </a:t>
            </a:r>
            <a:r>
              <a:rPr lang="en-US" altLang="zh-CN" sz="2100" dirty="0" smtClean="0">
                <a:solidFill>
                  <a:srgbClr val="0000FF"/>
                </a:solidFill>
              </a:rPr>
              <a:t>to virtual network (VN) association functions. </a:t>
            </a:r>
            <a:r>
              <a:rPr lang="en-GB" sz="2100" dirty="0" smtClean="0">
                <a:solidFill>
                  <a:srgbClr val="0000FF"/>
                </a:solidFill>
              </a:rPr>
              <a:t>The proposed </a:t>
            </a:r>
            <a:r>
              <a:rPr lang="en-GB" sz="2100" dirty="0" smtClean="0">
                <a:solidFill>
                  <a:srgbClr val="0000FF"/>
                </a:solidFill>
              </a:rPr>
              <a:t>VDP extension would be used to fulfil such need for NVO3. </a:t>
            </a:r>
            <a:endParaRPr lang="en-GB" sz="2100" dirty="0" smtClean="0">
              <a:solidFill>
                <a:srgbClr val="0000FF"/>
              </a:solidFill>
            </a:endParaRPr>
          </a:p>
          <a:p>
            <a:pPr marL="571500" indent="-457200">
              <a:buFont typeface="+mj-lt"/>
              <a:buAutoNum type="alphaLcParenR"/>
            </a:pPr>
            <a:r>
              <a:rPr lang="en-GB" sz="2000" dirty="0" smtClean="0">
                <a:solidFill>
                  <a:srgbClr val="0000FF"/>
                </a:solidFill>
              </a:rPr>
              <a:t>Some vendors and users have expressed their support for this extensions to be used in </a:t>
            </a:r>
            <a:r>
              <a:rPr lang="en-GB" sz="2000" dirty="0" smtClean="0">
                <a:solidFill>
                  <a:srgbClr val="0000FF"/>
                </a:solidFill>
              </a:rPr>
              <a:t>IETF NVO3.</a:t>
            </a:r>
            <a:endParaRPr lang="en-GB" sz="2000" dirty="0">
              <a:solidFill>
                <a:srgbClr val="0000FF"/>
              </a:solidFill>
            </a:endParaRPr>
          </a:p>
        </p:txBody>
      </p:sp>
    </p:spTree>
    <p:extLst>
      <p:ext uri="{BB962C8B-B14F-4D97-AF65-F5344CB8AC3E}">
        <p14:creationId xmlns:p14="http://schemas.microsoft.com/office/powerpoint/2010/main" xmlns="" val="3949212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0000FF"/>
                </a:solidFill>
              </a:rPr>
              <a:t>Yes.</a:t>
            </a:r>
          </a:p>
        </p:txBody>
      </p:sp>
    </p:spTree>
    <p:extLst>
      <p:ext uri="{BB962C8B-B14F-4D97-AF65-F5344CB8AC3E}">
        <p14:creationId xmlns:p14="http://schemas.microsoft.com/office/powerpoint/2010/main" xmlns="" val="3409660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3706</TotalTime>
  <Words>1012</Words>
  <Application>Microsoft Office PowerPoint</Application>
  <PresentationFormat>全屏显示(4:3)</PresentationFormat>
  <Paragraphs>71</Paragraphs>
  <Slides>12</Slides>
  <Notes>0</Notes>
  <HiddenSlides>0</HiddenSlides>
  <MMClips>0</MMClips>
  <ScaleCrop>false</ScaleCrop>
  <HeadingPairs>
    <vt:vector size="4" baseType="variant">
      <vt:variant>
        <vt:lpstr>主题</vt:lpstr>
      </vt:variant>
      <vt:variant>
        <vt:i4>1</vt:i4>
      </vt:variant>
      <vt:variant>
        <vt:lpstr>幻灯片标题</vt:lpstr>
      </vt:variant>
      <vt:variant>
        <vt:i4>12</vt:i4>
      </vt:variant>
    </vt:vector>
  </HeadingPairs>
  <TitlesOfParts>
    <vt:vector size="13" baseType="lpstr">
      <vt:lpstr>Office Theme</vt:lpstr>
      <vt:lpstr>VDP extension to support NVO3 PAR and CSD </vt:lpstr>
      <vt:lpstr>PAR (1)</vt:lpstr>
      <vt:lpstr>PAR (2)</vt:lpstr>
      <vt:lpstr>PAR (3)</vt:lpstr>
      <vt:lpstr>PAR (4)</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l00325532</cp:lastModifiedBy>
  <cp:revision>55</cp:revision>
  <dcterms:created xsi:type="dcterms:W3CDTF">2014-05-14T13:31:12Z</dcterms:created>
  <dcterms:modified xsi:type="dcterms:W3CDTF">2015-05-17T04:02:55Z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_ms_pID_72543">
    <vt:lpwstr>(3)g7bf3Wk6inVmkOuPywOp30R8DEHvvPKsXojUSPdFZj/wFVOrrmVk5rt+jPN9s//wf92erd35
PhQvSJm19u+E0LrCx/14KTFGDKBJf2w7wdNY7laYvnbPKjhnZ3HDxPYxAlMCmuuEbSIFhOgr
qV8dEVIPwb2Oy0t5ySiFAbjYc0htduOx/LYef+0e+7IlLdKCpTUDSDmMzkYx6EisMatRieSB
THM2TDjNHvGygnOI41</vt:lpwstr>
  </property>
  <property fmtid="{D5CDD505-2E9C-101B-9397-08002B2CF9AE}" pid="3" name="_new_ms_pID_725431">
    <vt:lpwstr>+3Wd7/HhL+OXZw6XA+gHVUyyCVokn9+ZhMXnP0Pao+5QNSOvfJVoTz
9FNdS1X7+CX5QGkhU4An6ABUDTZ6PAp4iEkwtL5NR4F2awWKTNZdxX5UaFixVk3s2hHSrPyP
7JMKVKerLzQSZELl1cpJavw4EpyVg7tz4s9F+F9U6IydyPeuEk5Vg4Jq5rKskW3gVUhTpWwC
iBqlcDKz4JrSm2rWyIVLI9pgekE6aotvYQrh</vt:lpwstr>
  </property>
  <property fmtid="{D5CDD505-2E9C-101B-9397-08002B2CF9AE}" pid="4" name="_new_ms_pID_725432">
    <vt:lpwstr>wZGYPF6WTBomcF/YA8MugRf9KfnbAD6SrXOm
vWBRGhMVnICiZ5QR2WX2gyq9jYdEVwyit40HhI8m1iVIdH6DeXhZXWuaUiZcUPVzRpl7LHLw
H/vp7LXrb+ltI7TglTrSUeN5F8+Gz8W/lZGe0KWo/TdymFIfBRFIFh3CIm9Je+hEWkNxjN+b
hSvhk5JAsEtrFg==</vt:lpwstr>
  </property>
  <property fmtid="{D5CDD505-2E9C-101B-9397-08002B2CF9AE}" pid="5" name="sflag">
    <vt:lpwstr>1431832351</vt:lpwstr>
  </property>
</Properties>
</file>