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</p:sldMasterIdLst>
  <p:notesMasterIdLst>
    <p:notesMasterId r:id="rId16"/>
  </p:notesMasterIdLst>
  <p:handoutMasterIdLst>
    <p:handoutMasterId r:id="rId17"/>
  </p:handoutMasterIdLst>
  <p:sldIdLst>
    <p:sldId id="259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64" r:id="rId14"/>
    <p:sldId id="265" r:id="rId15"/>
  </p:sldIdLst>
  <p:sldSz cx="9144000" cy="6858000" type="screen4x3"/>
  <p:notesSz cx="693420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4" autoAdjust="0"/>
  </p:normalViewPr>
  <p:slideViewPr>
    <p:cSldViewPr>
      <p:cViewPr varScale="1">
        <p:scale>
          <a:sx n="68" d="100"/>
          <a:sy n="68" d="100"/>
        </p:scale>
        <p:origin x="112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86" y="-102"/>
      </p:cViewPr>
      <p:guideLst>
        <p:guide orient="horz" pos="2923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544888" y="175081"/>
            <a:ext cx="26939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r>
              <a:rPr lang="en-US" dirty="0" smtClean="0"/>
              <a:t>IEEE 802.1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230981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r>
              <a:rPr lang="en-US"/>
              <a:t>&lt;month year&gt;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160838" y="8982075"/>
            <a:ext cx="215741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000"/>
            </a:lvl1pPr>
          </a:lstStyle>
          <a:p>
            <a:r>
              <a:rPr lang="en-US"/>
              <a:t>&lt;author&gt;, &lt;company&gt;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2697163" y="8982075"/>
            <a:ext cx="138588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 sz="1000"/>
            </a:lvl1pPr>
          </a:lstStyle>
          <a:p>
            <a:r>
              <a:rPr lang="en-US"/>
              <a:t>Page </a:t>
            </a:r>
            <a:fld id="{F52ED74C-E026-4EE1-9EBF-1ADF36145D5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86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467100" y="98425"/>
            <a:ext cx="281463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r>
              <a:rPr lang="en-US"/>
              <a:t>doc.: IEEE 802.15-&lt;doc#&gt;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27368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r>
              <a:rPr lang="en-US"/>
              <a:t>&lt;month year&gt;</a:t>
            </a: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771900" y="8985250"/>
            <a:ext cx="2509838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>
              <a:defRPr/>
            </a:lvl5pPr>
          </a:lstStyle>
          <a:p>
            <a:pPr lvl="4"/>
            <a:r>
              <a:rPr lang="en-US"/>
              <a:t>&lt;author&gt;, &lt;company&gt;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2933700" y="8985250"/>
            <a:ext cx="801688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r>
              <a:rPr lang="en-US"/>
              <a:t>Page </a:t>
            </a:r>
            <a:fld id="{A1E5AAD4-ED86-432E-8F74-13868BB43DF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US"/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5187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5700" y="701675"/>
            <a:ext cx="4622800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 these 802.15.3 </a:t>
            </a:r>
            <a:r>
              <a:rPr lang="en-US" smtClean="0"/>
              <a:t>802.15.1 802.15.6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>
          <a:xfrm>
            <a:off x="3467100" y="95706"/>
            <a:ext cx="2814638" cy="215444"/>
          </a:xfrm>
        </p:spPr>
        <p:txBody>
          <a:bodyPr/>
          <a:lstStyle/>
          <a:p>
            <a:r>
              <a:rPr lang="en-US" smtClean="0"/>
              <a:t>doc.: IEEE 802.15-&lt;doc#&gt;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654050" y="95706"/>
            <a:ext cx="2736850" cy="215444"/>
          </a:xfrm>
        </p:spPr>
        <p:txBody>
          <a:bodyPr/>
          <a:lstStyle/>
          <a:p>
            <a:r>
              <a:rPr lang="en-US" smtClean="0"/>
              <a:t>&lt;month year&gt;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771900" y="8985250"/>
            <a:ext cx="2509838" cy="184666"/>
          </a:xfrm>
        </p:spPr>
        <p:txBody>
          <a:bodyPr/>
          <a:lstStyle/>
          <a:p>
            <a:pPr lvl="4"/>
            <a:r>
              <a:rPr lang="en-US" smtClean="0"/>
              <a:t>&lt;author&gt;, &lt;company&gt;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2933700" y="8985250"/>
            <a:ext cx="801688" cy="184666"/>
          </a:xfrm>
        </p:spPr>
        <p:txBody>
          <a:bodyPr/>
          <a:lstStyle/>
          <a:p>
            <a:r>
              <a:rPr lang="en-US" smtClean="0"/>
              <a:t>Page </a:t>
            </a:r>
            <a:fld id="{A1E5AAD4-ED86-432E-8F74-13868BB43DF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02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 these 802.15.3 </a:t>
            </a:r>
            <a:r>
              <a:rPr lang="en-US" smtClean="0"/>
              <a:t>802.15.1 802.15.6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doc.: IEEE 802.15-&lt;doc#&gt;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&lt;month year&gt;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/>
            <a:r>
              <a:rPr lang="en-US" smtClean="0"/>
              <a:t>&lt;author&gt;, &lt;company&gt;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A1E5AAD4-ED86-432E-8F74-13868BB43DF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41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Fragmentation, timing in </a:t>
            </a:r>
            <a:r>
              <a:rPr lang="en-US" dirty="0" err="1" smtClean="0"/>
              <a:t>ethernet</a:t>
            </a:r>
            <a:r>
              <a:rPr lang="en-US" dirty="0" smtClean="0"/>
              <a:t> and 802.15 ,</a:t>
            </a:r>
            <a:r>
              <a:rPr lang="en-US" baseline="0" dirty="0" smtClean="0"/>
              <a:t> </a:t>
            </a:r>
            <a:r>
              <a:rPr lang="en-US" baseline="0" smtClean="0"/>
              <a:t>low power </a:t>
            </a:r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doc.: IEEE 802.15-&lt;doc#&gt;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&lt;month year&gt;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/>
            <a:r>
              <a:rPr lang="en-US" smtClean="0"/>
              <a:t>&lt;author&gt;, &lt;company&gt;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A1E5AAD4-ED86-432E-8F74-13868BB43DF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520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378281"/>
            <a:ext cx="1600200" cy="21544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July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&lt;author&gt;, &lt;company&gt;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C3403D5E-EC63-4E0C-BB91-6907EDCB51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&lt;month year&gt;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&lt;author&gt;, &lt;company&gt;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71D74411-C40C-4AD6-A66D-2E6F09630A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&lt;month year&gt;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&lt;author&gt;, &lt;company&gt;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D222C74D-8E3C-460B-9602-E2851FE5C2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7010-75FE-49D9-B993-360CF5D8B26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1622B-8F5C-48C2-9F0E-4D172B3F4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7010-75FE-49D9-B993-360CF5D8B26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1622B-8F5C-48C2-9F0E-4D172B3F4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7010-75FE-49D9-B993-360CF5D8B26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1622B-8F5C-48C2-9F0E-4D172B3F4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7010-75FE-49D9-B993-360CF5D8B26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1622B-8F5C-48C2-9F0E-4D172B3F4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7010-75FE-49D9-B993-360CF5D8B26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1622B-8F5C-48C2-9F0E-4D172B3F4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7010-75FE-49D9-B993-360CF5D8B26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1622B-8F5C-48C2-9F0E-4D172B3F4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7010-75FE-49D9-B993-360CF5D8B26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1622B-8F5C-48C2-9F0E-4D172B3F4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7010-75FE-49D9-B993-360CF5D8B26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1622B-8F5C-48C2-9F0E-4D172B3F4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&lt;month year&gt;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&lt;author&gt;, &lt;company&gt;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A994C979-70EF-45AA-B95D-3A3902A9AA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7010-75FE-49D9-B993-360CF5D8B26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1622B-8F5C-48C2-9F0E-4D172B3F4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7010-75FE-49D9-B993-360CF5D8B26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1622B-8F5C-48C2-9F0E-4D172B3F4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7010-75FE-49D9-B993-360CF5D8B26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1622B-8F5C-48C2-9F0E-4D172B3F4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7010-75FE-49D9-B993-360CF5D8B26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1622B-8F5C-48C2-9F0E-4D172B3F4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&lt;month year&gt;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&lt;author&gt;, &lt;company&gt;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46E74E17-2657-46A3-92FD-EE34FCE62D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&lt;month year&gt;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&lt;author&gt;, &lt;company&gt;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003CFD60-AE6D-4990-B2E5-7A3D930CA0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&lt;month year&gt;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&lt;author&gt;, &lt;company&gt;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FA09CDAE-7683-4BD9-92DF-9C74CAECA9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&lt;month year&gt;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&lt;author&gt;, &lt;company&gt;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999F3B90-0061-4AA0-9D20-26206B11B1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&lt;month year&gt;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&lt;author&gt;, &lt;company&gt;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904B18F1-1408-45D9-BF26-2456206E2C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&lt;month year&gt;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&lt;author&gt;, &lt;company&gt;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F5572ED4-EB45-4EBD-BF1C-7476D65FA1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&lt;month year&gt;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&lt;author&gt;, &lt;company&gt;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C16E654C-6870-48D6-9503-C76EE08195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378281"/>
            <a:ext cx="1600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/>
            </a:lvl1pPr>
          </a:lstStyle>
          <a:p>
            <a:r>
              <a:rPr lang="en-US" dirty="0" smtClean="0"/>
              <a:t>July 2015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86400" y="6475413"/>
            <a:ext cx="31242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/>
            </a:lvl1pPr>
          </a:lstStyle>
          <a:p>
            <a:r>
              <a:rPr lang="en-US" dirty="0" smtClean="0"/>
              <a:t>Behcet Sarikaya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/>
            </a:lvl1pPr>
          </a:lstStyle>
          <a:p>
            <a:r>
              <a:rPr lang="en-US"/>
              <a:t>Slide </a:t>
            </a:r>
            <a:fld id="{3E420A0B-022A-4544-80DD-F94444C01C6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4495800" y="394156"/>
            <a:ext cx="3962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lvl="4" algn="r"/>
            <a:r>
              <a:rPr lang="en-US" sz="1400" b="1" dirty="0" smtClean="0"/>
              <a:t>IEEE 802.1</a:t>
            </a:r>
            <a:endParaRPr lang="en-US" sz="1400" b="1" dirty="0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27010-75FE-49D9-B993-360CF5D8B26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1622B-8F5C-48C2-9F0E-4D172B3F4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Excel_97-2003_Worksheet1.xls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802.org/1/pages/lasg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378281"/>
            <a:ext cx="1600200" cy="215444"/>
          </a:xfrm>
        </p:spPr>
        <p:txBody>
          <a:bodyPr/>
          <a:lstStyle/>
          <a:p>
            <a:r>
              <a:rPr lang="en-US" dirty="0" smtClean="0"/>
              <a:t>July 2015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43D95A5B-2B1F-4DA4-B024-3D6A026685B2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52400" y="990600"/>
            <a:ext cx="8991600" cy="218521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4000" dirty="0" smtClean="0"/>
              <a:t>Bridging 64-bit MACs </a:t>
            </a:r>
          </a:p>
          <a:p>
            <a:pPr algn="ctr"/>
            <a:r>
              <a:rPr lang="en-US" sz="4000" dirty="0" smtClean="0"/>
              <a:t>with </a:t>
            </a:r>
          </a:p>
          <a:p>
            <a:pPr algn="ctr"/>
            <a:r>
              <a:rPr lang="en-US" sz="4000" dirty="0" smtClean="0"/>
              <a:t>48-bit MACs</a:t>
            </a:r>
            <a:endParaRPr lang="en-US" sz="4000" dirty="0">
              <a:solidFill>
                <a:schemeClr val="tx2"/>
              </a:solidFill>
            </a:endParaRPr>
          </a:p>
          <a:p>
            <a:r>
              <a:rPr lang="en-US" sz="1600" dirty="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524000" y="4114800"/>
            <a:ext cx="6400800" cy="1752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Behcet Sarikaya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kern="0" dirty="0" smtClean="0">
                <a:latin typeface="+mn-lt"/>
              </a:rPr>
              <a:t>Li </a:t>
            </a:r>
            <a:r>
              <a:rPr lang="en-US" sz="3200" kern="0" dirty="0" err="1" smtClean="0">
                <a:latin typeface="+mn-lt"/>
              </a:rPr>
              <a:t>Yizhou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MPDU Size Adaptation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r>
              <a:rPr lang="en-US" sz="2800" dirty="0" smtClean="0"/>
              <a:t>802.15 amendments that can support 1500 octets: 802.3d, 802.15.4g, 802.15.4m</a:t>
            </a:r>
          </a:p>
          <a:p>
            <a:r>
              <a:rPr lang="en-US" sz="2800" dirty="0" smtClean="0"/>
              <a:t>Other 802.15 technologies that have smaller MPDU sizes like 127 octets in 802.15.4.e</a:t>
            </a:r>
          </a:p>
          <a:p>
            <a:r>
              <a:rPr lang="en-US" sz="2800" dirty="0" smtClean="0"/>
              <a:t>Ethernet can carry frame sizes 64 to 1500 octets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MPDU bridging: </a:t>
            </a:r>
            <a:r>
              <a:rPr lang="en-US" sz="2800" dirty="0" smtClean="0"/>
              <a:t>Bridge may receive frames longer than 802.15 can handle, fragmentation/reassembly is needed in 802.15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A994C979-70EF-45AA-B95D-3A3902A9AAA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152400"/>
            <a:ext cx="7772400" cy="1066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Timing Considerations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105400"/>
          </a:xfrm>
        </p:spPr>
        <p:txBody>
          <a:bodyPr/>
          <a:lstStyle/>
          <a:p>
            <a:r>
              <a:rPr lang="en-US" sz="2800" dirty="0" smtClean="0"/>
              <a:t>Bridge keeps a frame for a maximum of 1sec until it reaches the destination</a:t>
            </a:r>
          </a:p>
          <a:p>
            <a:r>
              <a:rPr lang="en-US" sz="2800" dirty="0" smtClean="0"/>
              <a:t>This value can be increased to 4sec maximum value</a:t>
            </a:r>
          </a:p>
          <a:p>
            <a:r>
              <a:rPr lang="en-US" sz="2800" dirty="0" smtClean="0"/>
              <a:t>802.15 has sleeping nodes (4e, 4f, 4k, 15.1, 15.6)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Timing Bridging:</a:t>
            </a:r>
            <a:r>
              <a:rPr lang="en-US" sz="2800" dirty="0" smtClean="0"/>
              <a:t> The work has to address this issue in 802.1</a:t>
            </a:r>
          </a:p>
          <a:p>
            <a:r>
              <a:rPr lang="en-US" sz="2800" dirty="0" smtClean="0"/>
              <a:t>There are wakeup frames defined in 802.15.4e, 4k</a:t>
            </a:r>
          </a:p>
          <a:p>
            <a:r>
              <a:rPr lang="en-US" sz="2800" dirty="0" smtClean="0"/>
              <a:t>Ways to wake up in other cases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July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A994C979-70EF-45AA-B95D-3A3902A9AAA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228600"/>
            <a:ext cx="7772400" cy="1066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MPDU Size for 802.15.4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802.15.4 amendments that can support 1500 octets: 802.15.4g, 802.15.4m</a:t>
            </a:r>
          </a:p>
          <a:p>
            <a:r>
              <a:rPr lang="en-US" dirty="0" smtClean="0"/>
              <a:t>Others like 802.15.4k do not</a:t>
            </a:r>
          </a:p>
          <a:p>
            <a:r>
              <a:rPr lang="en-US" dirty="0" smtClean="0"/>
              <a:t>Limit the adaptation to those that can support</a:t>
            </a:r>
          </a:p>
          <a:p>
            <a:r>
              <a:rPr lang="en-US" dirty="0" smtClean="0"/>
              <a:t>Limit point to point link establishment to those that can support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378281"/>
            <a:ext cx="1600200" cy="215444"/>
          </a:xfrm>
        </p:spPr>
        <p:txBody>
          <a:bodyPr/>
          <a:lstStyle/>
          <a:p>
            <a:r>
              <a:rPr lang="en-US" dirty="0" smtClean="0"/>
              <a:t>July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A994C979-70EF-45AA-B95D-3A3902A9AAA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378281"/>
            <a:ext cx="1600200" cy="215444"/>
          </a:xfrm>
        </p:spPr>
        <p:txBody>
          <a:bodyPr/>
          <a:lstStyle/>
          <a:p>
            <a:r>
              <a:rPr lang="en-US" dirty="0" smtClean="0"/>
              <a:t>July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A994C979-70EF-45AA-B95D-3A3902A9AAA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85800" y="27432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Thank you!</a:t>
            </a:r>
            <a:b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Questions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Current </a:t>
            </a:r>
            <a:r>
              <a:rPr lang="en-US" dirty="0" err="1" smtClean="0">
                <a:solidFill>
                  <a:srgbClr val="FF0000"/>
                </a:solidFill>
              </a:rPr>
              <a:t>IoT</a:t>
            </a:r>
            <a:r>
              <a:rPr lang="en-US" dirty="0" smtClean="0">
                <a:solidFill>
                  <a:srgbClr val="FF0000"/>
                </a:solidFill>
              </a:rPr>
              <a:t> Networking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7772400" cy="5715000"/>
          </a:xfrm>
        </p:spPr>
        <p:txBody>
          <a:bodyPr/>
          <a:lstStyle/>
          <a:p>
            <a:r>
              <a:rPr lang="en-US" sz="2700" dirty="0" smtClean="0"/>
              <a:t>IETF is developing IPv6 solutions for addressing and routing in the PAN</a:t>
            </a:r>
          </a:p>
          <a:p>
            <a:r>
              <a:rPr lang="en-US" sz="2700" dirty="0" smtClean="0"/>
              <a:t>IETF is developing only IPv6 solutions on </a:t>
            </a:r>
            <a:r>
              <a:rPr lang="en-US" sz="2700" dirty="0" err="1" smtClean="0"/>
              <a:t>IoT</a:t>
            </a:r>
            <a:r>
              <a:rPr lang="en-US" sz="2700" dirty="0" smtClean="0"/>
              <a:t> in an effort to push IPv6</a:t>
            </a:r>
          </a:p>
          <a:p>
            <a:r>
              <a:rPr lang="en-US" sz="2700" dirty="0" smtClean="0"/>
              <a:t>IPv6 solution requires home network to terminate IP and then restart IPv6 routing downstream </a:t>
            </a:r>
          </a:p>
          <a:p>
            <a:r>
              <a:rPr lang="en-US" sz="2700" dirty="0" smtClean="0">
                <a:solidFill>
                  <a:srgbClr val="FF0000"/>
                </a:solidFill>
              </a:rPr>
              <a:t>802.3 frame from </a:t>
            </a:r>
            <a:r>
              <a:rPr lang="en-US" sz="2700" dirty="0" err="1" smtClean="0">
                <a:solidFill>
                  <a:srgbClr val="FF0000"/>
                </a:solidFill>
              </a:rPr>
              <a:t>IoT</a:t>
            </a:r>
            <a:r>
              <a:rPr lang="en-US" sz="2700" dirty="0" smtClean="0">
                <a:solidFill>
                  <a:srgbClr val="FF0000"/>
                </a:solidFill>
              </a:rPr>
              <a:t> server in the Internet can not be bridged at PAN coordinator</a:t>
            </a:r>
          </a:p>
          <a:p>
            <a:r>
              <a:rPr lang="en-US" sz="2700" dirty="0" smtClean="0">
                <a:solidFill>
                  <a:srgbClr val="FF0000"/>
                </a:solidFill>
              </a:rPr>
              <a:t>Layer 2 is not end-to-end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July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A994C979-70EF-45AA-B95D-3A3902A9AAA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152400"/>
            <a:ext cx="7772400" cy="1066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64-bit MACs </a:t>
            </a:r>
            <a:r>
              <a:rPr lang="en-US" dirty="0" err="1" smtClean="0">
                <a:solidFill>
                  <a:srgbClr val="FF0000"/>
                </a:solidFill>
              </a:rPr>
              <a:t>vs</a:t>
            </a:r>
            <a:r>
              <a:rPr lang="en-US" dirty="0" smtClean="0">
                <a:solidFill>
                  <a:srgbClr val="FF0000"/>
                </a:solidFill>
              </a:rPr>
              <a:t> 48-bit MACs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r>
              <a:rPr lang="en-US" dirty="0" smtClean="0"/>
              <a:t>In the PAN, there are nodes connected to two IEEE 802 technologies like 802.15 and 802.3, PAN coordinator and intermediate routers if any</a:t>
            </a:r>
          </a:p>
          <a:p>
            <a:r>
              <a:rPr lang="en-US" dirty="0" smtClean="0"/>
              <a:t>This brings MAC frame format incompatibilities especially </a:t>
            </a:r>
            <a:r>
              <a:rPr lang="en-US" dirty="0" smtClean="0">
                <a:solidFill>
                  <a:srgbClr val="FF0000"/>
                </a:solidFill>
              </a:rPr>
              <a:t>MAC addresses, MPDU and timing issues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A994C979-70EF-45AA-B95D-3A3902A9AAA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228600"/>
            <a:ext cx="7772400" cy="1066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Where to Bridge in the PAN?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41148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Scenario 1. At the PAN Coordinator 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Scenario 2. At lower levels in the PAN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 need to add other scenarios like IPv4 usage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A994C979-70EF-45AA-B95D-3A3902A9AAA8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76200"/>
            <a:ext cx="7772400" cy="762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Frame Formats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r>
              <a:rPr lang="en-US" dirty="0" smtClean="0"/>
              <a:t>802.15.4 MAC Data Frame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Only 802.15.4 MAC has 64 bit MAC addresses, others like Bluetooth or 802.15.1 are 48 bit</a:t>
            </a:r>
          </a:p>
          <a:p>
            <a:r>
              <a:rPr lang="en-US" dirty="0" smtClean="0"/>
              <a:t>802.3 MAC Data Frame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A994C979-70EF-45AA-B95D-3A3902A9AAA8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066800" y="1828800"/>
          <a:ext cx="6629400" cy="170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7" name="Worksheet" r:id="rId4" imgW="3921120" imgH="1008000" progId="Excel.Sheet.8">
                  <p:embed/>
                </p:oleObj>
              </mc:Choice>
              <mc:Fallback>
                <p:oleObj name="Worksheet" r:id="rId4" imgW="3921120" imgH="1008000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828800"/>
                        <a:ext cx="6629400" cy="170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776288" y="5715000"/>
            <a:ext cx="302647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        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                  8                           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6    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  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4" name="Group 50"/>
          <p:cNvGrpSpPr/>
          <p:nvPr/>
        </p:nvGrpSpPr>
        <p:grpSpPr>
          <a:xfrm>
            <a:off x="1330326" y="5732462"/>
            <a:ext cx="6442074" cy="744538"/>
            <a:chOff x="1671638" y="1731964"/>
            <a:chExt cx="6442074" cy="744538"/>
          </a:xfrm>
        </p:grpSpPr>
        <p:sp>
          <p:nvSpPr>
            <p:cNvPr id="52" name="Rectangle 8"/>
            <p:cNvSpPr>
              <a:spLocks noChangeArrowheads="1"/>
            </p:cNvSpPr>
            <p:nvPr/>
          </p:nvSpPr>
          <p:spPr bwMode="auto">
            <a:xfrm>
              <a:off x="4635500" y="1731964"/>
              <a:ext cx="270747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</a:rPr>
                <a:t>6 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             2        0 to 1500      0 to 46   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3" name="Rectangle 9"/>
            <p:cNvSpPr>
              <a:spLocks noChangeArrowheads="1"/>
            </p:cNvSpPr>
            <p:nvPr/>
          </p:nvSpPr>
          <p:spPr bwMode="auto">
            <a:xfrm>
              <a:off x="7567612" y="1731964"/>
              <a:ext cx="163512" cy="222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4" name="Rectangle 10"/>
            <p:cNvSpPr>
              <a:spLocks noChangeArrowheads="1"/>
            </p:cNvSpPr>
            <p:nvPr/>
          </p:nvSpPr>
          <p:spPr bwMode="auto">
            <a:xfrm>
              <a:off x="1725613" y="2032001"/>
              <a:ext cx="6345237" cy="436563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11"/>
            <p:cNvSpPr>
              <a:spLocks noChangeArrowheads="1"/>
            </p:cNvSpPr>
            <p:nvPr/>
          </p:nvSpPr>
          <p:spPr bwMode="auto">
            <a:xfrm>
              <a:off x="1725613" y="2032001"/>
              <a:ext cx="6345237" cy="436563"/>
            </a:xfrm>
            <a:prstGeom prst="rect">
              <a:avLst/>
            </a:prstGeom>
            <a:noFill/>
            <a:ln w="3175">
              <a:solidFill>
                <a:srgbClr val="80808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12"/>
            <p:cNvSpPr>
              <a:spLocks noChangeArrowheads="1"/>
            </p:cNvSpPr>
            <p:nvPr/>
          </p:nvSpPr>
          <p:spPr bwMode="auto">
            <a:xfrm>
              <a:off x="1671638" y="1966914"/>
              <a:ext cx="1430337" cy="4349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Rectangle 13"/>
            <p:cNvSpPr>
              <a:spLocks noChangeArrowheads="1"/>
            </p:cNvSpPr>
            <p:nvPr/>
          </p:nvSpPr>
          <p:spPr bwMode="auto">
            <a:xfrm>
              <a:off x="1671638" y="1966914"/>
              <a:ext cx="1430337" cy="434975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14"/>
            <p:cNvSpPr>
              <a:spLocks noChangeArrowheads="1"/>
            </p:cNvSpPr>
            <p:nvPr/>
          </p:nvSpPr>
          <p:spPr bwMode="auto">
            <a:xfrm>
              <a:off x="2057400" y="2103439"/>
              <a:ext cx="776287" cy="222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Preamble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9" name="Rectangle 15"/>
            <p:cNvSpPr>
              <a:spLocks noChangeArrowheads="1"/>
            </p:cNvSpPr>
            <p:nvPr/>
          </p:nvSpPr>
          <p:spPr bwMode="auto">
            <a:xfrm>
              <a:off x="3101975" y="1966914"/>
              <a:ext cx="1074737" cy="4349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Rectangle 16"/>
            <p:cNvSpPr>
              <a:spLocks noChangeArrowheads="1"/>
            </p:cNvSpPr>
            <p:nvPr/>
          </p:nvSpPr>
          <p:spPr bwMode="auto">
            <a:xfrm>
              <a:off x="3101975" y="1966914"/>
              <a:ext cx="1074737" cy="434975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Rectangle 17"/>
            <p:cNvSpPr>
              <a:spLocks noChangeArrowheads="1"/>
            </p:cNvSpPr>
            <p:nvPr/>
          </p:nvSpPr>
          <p:spPr bwMode="auto">
            <a:xfrm>
              <a:off x="3255963" y="2011364"/>
              <a:ext cx="942975" cy="222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Destination 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62" name="Rectangle 18"/>
            <p:cNvSpPr>
              <a:spLocks noChangeArrowheads="1"/>
            </p:cNvSpPr>
            <p:nvPr/>
          </p:nvSpPr>
          <p:spPr bwMode="auto">
            <a:xfrm>
              <a:off x="3365500" y="2197101"/>
              <a:ext cx="658812" cy="222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address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63" name="Rectangle 19"/>
            <p:cNvSpPr>
              <a:spLocks noChangeArrowheads="1"/>
            </p:cNvSpPr>
            <p:nvPr/>
          </p:nvSpPr>
          <p:spPr bwMode="auto">
            <a:xfrm>
              <a:off x="4176713" y="1966914"/>
              <a:ext cx="1074737" cy="4349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20"/>
            <p:cNvSpPr>
              <a:spLocks noChangeArrowheads="1"/>
            </p:cNvSpPr>
            <p:nvPr/>
          </p:nvSpPr>
          <p:spPr bwMode="auto">
            <a:xfrm>
              <a:off x="4176713" y="1966914"/>
              <a:ext cx="1074737" cy="434975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Rectangle 21"/>
            <p:cNvSpPr>
              <a:spLocks noChangeArrowheads="1"/>
            </p:cNvSpPr>
            <p:nvPr/>
          </p:nvSpPr>
          <p:spPr bwMode="auto">
            <a:xfrm>
              <a:off x="4470400" y="2011364"/>
              <a:ext cx="593725" cy="222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Source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66" name="Rectangle 22"/>
            <p:cNvSpPr>
              <a:spLocks noChangeArrowheads="1"/>
            </p:cNvSpPr>
            <p:nvPr/>
          </p:nvSpPr>
          <p:spPr bwMode="auto">
            <a:xfrm>
              <a:off x="4438650" y="2197101"/>
              <a:ext cx="658812" cy="222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address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67" name="Rectangle 23"/>
            <p:cNvSpPr>
              <a:spLocks noChangeArrowheads="1"/>
            </p:cNvSpPr>
            <p:nvPr/>
          </p:nvSpPr>
          <p:spPr bwMode="auto">
            <a:xfrm>
              <a:off x="5251450" y="1966914"/>
              <a:ext cx="355600" cy="4349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Rectangle 24"/>
            <p:cNvSpPr>
              <a:spLocks noChangeArrowheads="1"/>
            </p:cNvSpPr>
            <p:nvPr/>
          </p:nvSpPr>
          <p:spPr bwMode="auto">
            <a:xfrm>
              <a:off x="5251450" y="1966914"/>
              <a:ext cx="355600" cy="434975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Rectangle 25"/>
            <p:cNvSpPr>
              <a:spLocks noChangeArrowheads="1"/>
            </p:cNvSpPr>
            <p:nvPr/>
          </p:nvSpPr>
          <p:spPr bwMode="auto">
            <a:xfrm>
              <a:off x="5259387" y="2103439"/>
              <a:ext cx="434975" cy="222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Type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70" name="Rectangle 26"/>
            <p:cNvSpPr>
              <a:spLocks noChangeArrowheads="1"/>
            </p:cNvSpPr>
            <p:nvPr/>
          </p:nvSpPr>
          <p:spPr bwMode="auto">
            <a:xfrm>
              <a:off x="5607050" y="1966914"/>
              <a:ext cx="1082675" cy="4349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Rectangle 27"/>
            <p:cNvSpPr>
              <a:spLocks noChangeArrowheads="1"/>
            </p:cNvSpPr>
            <p:nvPr/>
          </p:nvSpPr>
          <p:spPr bwMode="auto">
            <a:xfrm>
              <a:off x="5607050" y="1966914"/>
              <a:ext cx="1082675" cy="434975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Rectangle 28"/>
            <p:cNvSpPr>
              <a:spLocks noChangeArrowheads="1"/>
            </p:cNvSpPr>
            <p:nvPr/>
          </p:nvSpPr>
          <p:spPr bwMode="auto">
            <a:xfrm>
              <a:off x="5986462" y="2103439"/>
              <a:ext cx="419100" cy="222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Data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73" name="Rectangle 29"/>
            <p:cNvSpPr>
              <a:spLocks noChangeArrowheads="1"/>
            </p:cNvSpPr>
            <p:nvPr/>
          </p:nvSpPr>
          <p:spPr bwMode="auto">
            <a:xfrm>
              <a:off x="6689725" y="1966914"/>
              <a:ext cx="541337" cy="4349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Rectangle 30"/>
            <p:cNvSpPr>
              <a:spLocks noChangeArrowheads="1"/>
            </p:cNvSpPr>
            <p:nvPr/>
          </p:nvSpPr>
          <p:spPr bwMode="auto">
            <a:xfrm>
              <a:off x="6689725" y="1966914"/>
              <a:ext cx="541337" cy="434975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Rectangle 31"/>
            <p:cNvSpPr>
              <a:spLocks noChangeArrowheads="1"/>
            </p:cNvSpPr>
            <p:nvPr/>
          </p:nvSpPr>
          <p:spPr bwMode="auto">
            <a:xfrm>
              <a:off x="6823075" y="2103439"/>
              <a:ext cx="363537" cy="222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Pad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76" name="Rectangle 32"/>
            <p:cNvSpPr>
              <a:spLocks noChangeArrowheads="1"/>
            </p:cNvSpPr>
            <p:nvPr/>
          </p:nvSpPr>
          <p:spPr bwMode="auto">
            <a:xfrm>
              <a:off x="7231062" y="1966914"/>
              <a:ext cx="792162" cy="4349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Rectangle 33"/>
            <p:cNvSpPr>
              <a:spLocks noChangeArrowheads="1"/>
            </p:cNvSpPr>
            <p:nvPr/>
          </p:nvSpPr>
          <p:spPr bwMode="auto">
            <a:xfrm>
              <a:off x="7231062" y="1966914"/>
              <a:ext cx="792162" cy="434975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Rectangle 34"/>
            <p:cNvSpPr>
              <a:spLocks noChangeArrowheads="1"/>
            </p:cNvSpPr>
            <p:nvPr/>
          </p:nvSpPr>
          <p:spPr bwMode="auto">
            <a:xfrm>
              <a:off x="7261225" y="2103439"/>
              <a:ext cx="852487" cy="222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Checksum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79" name="Rectangle 35"/>
            <p:cNvSpPr>
              <a:spLocks noChangeArrowheads="1"/>
            </p:cNvSpPr>
            <p:nvPr/>
          </p:nvSpPr>
          <p:spPr bwMode="auto">
            <a:xfrm>
              <a:off x="1671638" y="1966914"/>
              <a:ext cx="6343649" cy="434975"/>
            </a:xfrm>
            <a:prstGeom prst="rect">
              <a:avLst/>
            </a:prstGeom>
            <a:noFill/>
            <a:ln w="23813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36"/>
            <p:cNvSpPr>
              <a:spLocks/>
            </p:cNvSpPr>
            <p:nvPr/>
          </p:nvSpPr>
          <p:spPr bwMode="auto">
            <a:xfrm>
              <a:off x="6105525" y="2338389"/>
              <a:ext cx="87312" cy="138113"/>
            </a:xfrm>
            <a:custGeom>
              <a:avLst/>
              <a:gdLst/>
              <a:ahLst/>
              <a:cxnLst>
                <a:cxn ang="0">
                  <a:pos x="10" y="84"/>
                </a:cxn>
                <a:cxn ang="0">
                  <a:pos x="7" y="80"/>
                </a:cxn>
                <a:cxn ang="0">
                  <a:pos x="3" y="75"/>
                </a:cxn>
                <a:cxn ang="0">
                  <a:pos x="1" y="68"/>
                </a:cxn>
                <a:cxn ang="0">
                  <a:pos x="1" y="61"/>
                </a:cxn>
                <a:cxn ang="0">
                  <a:pos x="3" y="54"/>
                </a:cxn>
                <a:cxn ang="0">
                  <a:pos x="7" y="48"/>
                </a:cxn>
                <a:cxn ang="0">
                  <a:pos x="11" y="45"/>
                </a:cxn>
                <a:cxn ang="0">
                  <a:pos x="17" y="39"/>
                </a:cxn>
                <a:cxn ang="0">
                  <a:pos x="21" y="35"/>
                </a:cxn>
                <a:cxn ang="0">
                  <a:pos x="23" y="29"/>
                </a:cxn>
                <a:cxn ang="0">
                  <a:pos x="24" y="22"/>
                </a:cxn>
                <a:cxn ang="0">
                  <a:pos x="23" y="16"/>
                </a:cxn>
                <a:cxn ang="0">
                  <a:pos x="21" y="11"/>
                </a:cxn>
                <a:cxn ang="0">
                  <a:pos x="17" y="8"/>
                </a:cxn>
                <a:cxn ang="0">
                  <a:pos x="11" y="4"/>
                </a:cxn>
                <a:cxn ang="0">
                  <a:pos x="10" y="1"/>
                </a:cxn>
                <a:cxn ang="0">
                  <a:pos x="10" y="1"/>
                </a:cxn>
                <a:cxn ang="0">
                  <a:pos x="13" y="1"/>
                </a:cxn>
                <a:cxn ang="0">
                  <a:pos x="19" y="0"/>
                </a:cxn>
                <a:cxn ang="0">
                  <a:pos x="28" y="1"/>
                </a:cxn>
                <a:cxn ang="0">
                  <a:pos x="36" y="1"/>
                </a:cxn>
                <a:cxn ang="0">
                  <a:pos x="41" y="2"/>
                </a:cxn>
                <a:cxn ang="0">
                  <a:pos x="47" y="6"/>
                </a:cxn>
                <a:cxn ang="0">
                  <a:pos x="51" y="11"/>
                </a:cxn>
                <a:cxn ang="0">
                  <a:pos x="54" y="15"/>
                </a:cxn>
                <a:cxn ang="0">
                  <a:pos x="55" y="21"/>
                </a:cxn>
                <a:cxn ang="0">
                  <a:pos x="54" y="28"/>
                </a:cxn>
                <a:cxn ang="0">
                  <a:pos x="51" y="35"/>
                </a:cxn>
                <a:cxn ang="0">
                  <a:pos x="47" y="40"/>
                </a:cxn>
                <a:cxn ang="0">
                  <a:pos x="42" y="45"/>
                </a:cxn>
                <a:cxn ang="0">
                  <a:pos x="35" y="50"/>
                </a:cxn>
                <a:cxn ang="0">
                  <a:pos x="33" y="55"/>
                </a:cxn>
                <a:cxn ang="0">
                  <a:pos x="31" y="61"/>
                </a:cxn>
                <a:cxn ang="0">
                  <a:pos x="31" y="67"/>
                </a:cxn>
                <a:cxn ang="0">
                  <a:pos x="34" y="74"/>
                </a:cxn>
                <a:cxn ang="0">
                  <a:pos x="35" y="78"/>
                </a:cxn>
                <a:cxn ang="0">
                  <a:pos x="40" y="82"/>
                </a:cxn>
                <a:cxn ang="0">
                  <a:pos x="42" y="85"/>
                </a:cxn>
                <a:cxn ang="0">
                  <a:pos x="42" y="87"/>
                </a:cxn>
                <a:cxn ang="0">
                  <a:pos x="41" y="87"/>
                </a:cxn>
                <a:cxn ang="0">
                  <a:pos x="36" y="87"/>
                </a:cxn>
                <a:cxn ang="0">
                  <a:pos x="28" y="87"/>
                </a:cxn>
                <a:cxn ang="0">
                  <a:pos x="20" y="85"/>
                </a:cxn>
                <a:cxn ang="0">
                  <a:pos x="14" y="85"/>
                </a:cxn>
              </a:cxnLst>
              <a:rect l="0" t="0" r="r" b="b"/>
              <a:pathLst>
                <a:path w="55" h="87">
                  <a:moveTo>
                    <a:pt x="13" y="85"/>
                  </a:moveTo>
                  <a:lnTo>
                    <a:pt x="10" y="84"/>
                  </a:lnTo>
                  <a:lnTo>
                    <a:pt x="8" y="82"/>
                  </a:lnTo>
                  <a:lnTo>
                    <a:pt x="7" y="80"/>
                  </a:lnTo>
                  <a:lnTo>
                    <a:pt x="4" y="77"/>
                  </a:lnTo>
                  <a:lnTo>
                    <a:pt x="3" y="75"/>
                  </a:lnTo>
                  <a:lnTo>
                    <a:pt x="2" y="71"/>
                  </a:lnTo>
                  <a:lnTo>
                    <a:pt x="1" y="68"/>
                  </a:lnTo>
                  <a:lnTo>
                    <a:pt x="0" y="64"/>
                  </a:lnTo>
                  <a:lnTo>
                    <a:pt x="1" y="61"/>
                  </a:lnTo>
                  <a:lnTo>
                    <a:pt x="1" y="57"/>
                  </a:lnTo>
                  <a:lnTo>
                    <a:pt x="3" y="54"/>
                  </a:lnTo>
                  <a:lnTo>
                    <a:pt x="4" y="52"/>
                  </a:lnTo>
                  <a:lnTo>
                    <a:pt x="7" y="48"/>
                  </a:lnTo>
                  <a:lnTo>
                    <a:pt x="9" y="46"/>
                  </a:lnTo>
                  <a:lnTo>
                    <a:pt x="11" y="45"/>
                  </a:lnTo>
                  <a:lnTo>
                    <a:pt x="14" y="42"/>
                  </a:lnTo>
                  <a:lnTo>
                    <a:pt x="17" y="39"/>
                  </a:lnTo>
                  <a:lnTo>
                    <a:pt x="19" y="38"/>
                  </a:lnTo>
                  <a:lnTo>
                    <a:pt x="21" y="35"/>
                  </a:lnTo>
                  <a:lnTo>
                    <a:pt x="22" y="32"/>
                  </a:lnTo>
                  <a:lnTo>
                    <a:pt x="23" y="29"/>
                  </a:lnTo>
                  <a:lnTo>
                    <a:pt x="24" y="26"/>
                  </a:lnTo>
                  <a:lnTo>
                    <a:pt x="24" y="22"/>
                  </a:lnTo>
                  <a:lnTo>
                    <a:pt x="24" y="20"/>
                  </a:lnTo>
                  <a:lnTo>
                    <a:pt x="23" y="16"/>
                  </a:lnTo>
                  <a:lnTo>
                    <a:pt x="22" y="13"/>
                  </a:lnTo>
                  <a:lnTo>
                    <a:pt x="21" y="11"/>
                  </a:lnTo>
                  <a:lnTo>
                    <a:pt x="20" y="9"/>
                  </a:lnTo>
                  <a:lnTo>
                    <a:pt x="17" y="8"/>
                  </a:lnTo>
                  <a:lnTo>
                    <a:pt x="14" y="5"/>
                  </a:lnTo>
                  <a:lnTo>
                    <a:pt x="11" y="4"/>
                  </a:lnTo>
                  <a:lnTo>
                    <a:pt x="10" y="2"/>
                  </a:lnTo>
                  <a:lnTo>
                    <a:pt x="10" y="1"/>
                  </a:lnTo>
                  <a:lnTo>
                    <a:pt x="10" y="1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3" y="1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28" y="1"/>
                  </a:lnTo>
                  <a:lnTo>
                    <a:pt x="31" y="1"/>
                  </a:lnTo>
                  <a:lnTo>
                    <a:pt x="36" y="1"/>
                  </a:lnTo>
                  <a:lnTo>
                    <a:pt x="38" y="2"/>
                  </a:lnTo>
                  <a:lnTo>
                    <a:pt x="41" y="2"/>
                  </a:lnTo>
                  <a:lnTo>
                    <a:pt x="43" y="4"/>
                  </a:lnTo>
                  <a:lnTo>
                    <a:pt x="47" y="6"/>
                  </a:lnTo>
                  <a:lnTo>
                    <a:pt x="49" y="8"/>
                  </a:lnTo>
                  <a:lnTo>
                    <a:pt x="51" y="11"/>
                  </a:lnTo>
                  <a:lnTo>
                    <a:pt x="52" y="13"/>
                  </a:lnTo>
                  <a:lnTo>
                    <a:pt x="54" y="15"/>
                  </a:lnTo>
                  <a:lnTo>
                    <a:pt x="55" y="19"/>
                  </a:lnTo>
                  <a:lnTo>
                    <a:pt x="55" y="21"/>
                  </a:lnTo>
                  <a:lnTo>
                    <a:pt x="55" y="25"/>
                  </a:lnTo>
                  <a:lnTo>
                    <a:pt x="54" y="28"/>
                  </a:lnTo>
                  <a:lnTo>
                    <a:pt x="52" y="32"/>
                  </a:lnTo>
                  <a:lnTo>
                    <a:pt x="51" y="35"/>
                  </a:lnTo>
                  <a:lnTo>
                    <a:pt x="49" y="38"/>
                  </a:lnTo>
                  <a:lnTo>
                    <a:pt x="47" y="40"/>
                  </a:lnTo>
                  <a:lnTo>
                    <a:pt x="44" y="42"/>
                  </a:lnTo>
                  <a:lnTo>
                    <a:pt x="42" y="45"/>
                  </a:lnTo>
                  <a:lnTo>
                    <a:pt x="37" y="48"/>
                  </a:lnTo>
                  <a:lnTo>
                    <a:pt x="35" y="50"/>
                  </a:lnTo>
                  <a:lnTo>
                    <a:pt x="34" y="53"/>
                  </a:lnTo>
                  <a:lnTo>
                    <a:pt x="33" y="55"/>
                  </a:lnTo>
                  <a:lnTo>
                    <a:pt x="31" y="59"/>
                  </a:lnTo>
                  <a:lnTo>
                    <a:pt x="31" y="61"/>
                  </a:lnTo>
                  <a:lnTo>
                    <a:pt x="30" y="64"/>
                  </a:lnTo>
                  <a:lnTo>
                    <a:pt x="31" y="67"/>
                  </a:lnTo>
                  <a:lnTo>
                    <a:pt x="33" y="70"/>
                  </a:lnTo>
                  <a:lnTo>
                    <a:pt x="34" y="74"/>
                  </a:lnTo>
                  <a:lnTo>
                    <a:pt x="35" y="77"/>
                  </a:lnTo>
                  <a:lnTo>
                    <a:pt x="35" y="78"/>
                  </a:lnTo>
                  <a:lnTo>
                    <a:pt x="37" y="80"/>
                  </a:lnTo>
                  <a:lnTo>
                    <a:pt x="40" y="82"/>
                  </a:lnTo>
                  <a:lnTo>
                    <a:pt x="41" y="84"/>
                  </a:lnTo>
                  <a:lnTo>
                    <a:pt x="42" y="85"/>
                  </a:lnTo>
                  <a:lnTo>
                    <a:pt x="42" y="85"/>
                  </a:lnTo>
                  <a:lnTo>
                    <a:pt x="42" y="87"/>
                  </a:lnTo>
                  <a:lnTo>
                    <a:pt x="41" y="87"/>
                  </a:lnTo>
                  <a:lnTo>
                    <a:pt x="41" y="87"/>
                  </a:lnTo>
                  <a:lnTo>
                    <a:pt x="40" y="87"/>
                  </a:lnTo>
                  <a:lnTo>
                    <a:pt x="36" y="87"/>
                  </a:lnTo>
                  <a:lnTo>
                    <a:pt x="33" y="87"/>
                  </a:lnTo>
                  <a:lnTo>
                    <a:pt x="28" y="87"/>
                  </a:lnTo>
                  <a:lnTo>
                    <a:pt x="23" y="87"/>
                  </a:lnTo>
                  <a:lnTo>
                    <a:pt x="20" y="85"/>
                  </a:lnTo>
                  <a:lnTo>
                    <a:pt x="15" y="85"/>
                  </a:lnTo>
                  <a:lnTo>
                    <a:pt x="14" y="85"/>
                  </a:lnTo>
                  <a:lnTo>
                    <a:pt x="13" y="8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37"/>
            <p:cNvSpPr>
              <a:spLocks/>
            </p:cNvSpPr>
            <p:nvPr/>
          </p:nvSpPr>
          <p:spPr bwMode="auto">
            <a:xfrm>
              <a:off x="6103937" y="2339976"/>
              <a:ext cx="38100" cy="133350"/>
            </a:xfrm>
            <a:custGeom>
              <a:avLst/>
              <a:gdLst/>
              <a:ahLst/>
              <a:cxnLst>
                <a:cxn ang="0">
                  <a:pos x="12" y="84"/>
                </a:cxn>
                <a:cxn ang="0">
                  <a:pos x="11" y="83"/>
                </a:cxn>
                <a:cxn ang="0">
                  <a:pos x="10" y="83"/>
                </a:cxn>
                <a:cxn ang="0">
                  <a:pos x="8" y="81"/>
                </a:cxn>
                <a:cxn ang="0">
                  <a:pos x="5" y="79"/>
                </a:cxn>
                <a:cxn ang="0">
                  <a:pos x="4" y="76"/>
                </a:cxn>
                <a:cxn ang="0">
                  <a:pos x="2" y="73"/>
                </a:cxn>
                <a:cxn ang="0">
                  <a:pos x="1" y="69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0" y="60"/>
                </a:cxn>
                <a:cxn ang="0">
                  <a:pos x="1" y="56"/>
                </a:cxn>
                <a:cxn ang="0">
                  <a:pos x="2" y="54"/>
                </a:cxn>
                <a:cxn ang="0">
                  <a:pos x="3" y="52"/>
                </a:cxn>
                <a:cxn ang="0">
                  <a:pos x="5" y="49"/>
                </a:cxn>
                <a:cxn ang="0">
                  <a:pos x="8" y="47"/>
                </a:cxn>
                <a:cxn ang="0">
                  <a:pos x="10" y="45"/>
                </a:cxn>
                <a:cxn ang="0">
                  <a:pos x="12" y="42"/>
                </a:cxn>
                <a:cxn ang="0">
                  <a:pos x="15" y="40"/>
                </a:cxn>
                <a:cxn ang="0">
                  <a:pos x="17" y="38"/>
                </a:cxn>
                <a:cxn ang="0">
                  <a:pos x="18" y="35"/>
                </a:cxn>
                <a:cxn ang="0">
                  <a:pos x="21" y="33"/>
                </a:cxn>
                <a:cxn ang="0">
                  <a:pos x="22" y="31"/>
                </a:cxn>
                <a:cxn ang="0">
                  <a:pos x="23" y="27"/>
                </a:cxn>
                <a:cxn ang="0">
                  <a:pos x="24" y="24"/>
                </a:cxn>
                <a:cxn ang="0">
                  <a:pos x="24" y="20"/>
                </a:cxn>
                <a:cxn ang="0">
                  <a:pos x="24" y="17"/>
                </a:cxn>
                <a:cxn ang="0">
                  <a:pos x="23" y="14"/>
                </a:cxn>
                <a:cxn ang="0">
                  <a:pos x="22" y="12"/>
                </a:cxn>
                <a:cxn ang="0">
                  <a:pos x="20" y="10"/>
                </a:cxn>
                <a:cxn ang="0">
                  <a:pos x="20" y="8"/>
                </a:cxn>
                <a:cxn ang="0">
                  <a:pos x="17" y="6"/>
                </a:cxn>
                <a:cxn ang="0">
                  <a:pos x="15" y="4"/>
                </a:cxn>
                <a:cxn ang="0">
                  <a:pos x="11" y="1"/>
                </a:cxn>
                <a:cxn ang="0">
                  <a:pos x="10" y="1"/>
                </a:cxn>
                <a:cxn ang="0">
                  <a:pos x="9" y="0"/>
                </a:cxn>
              </a:cxnLst>
              <a:rect l="0" t="0" r="r" b="b"/>
              <a:pathLst>
                <a:path w="24" h="84">
                  <a:moveTo>
                    <a:pt x="12" y="84"/>
                  </a:moveTo>
                  <a:lnTo>
                    <a:pt x="11" y="83"/>
                  </a:lnTo>
                  <a:lnTo>
                    <a:pt x="10" y="83"/>
                  </a:lnTo>
                  <a:lnTo>
                    <a:pt x="8" y="81"/>
                  </a:lnTo>
                  <a:lnTo>
                    <a:pt x="5" y="79"/>
                  </a:lnTo>
                  <a:lnTo>
                    <a:pt x="4" y="76"/>
                  </a:lnTo>
                  <a:lnTo>
                    <a:pt x="2" y="73"/>
                  </a:lnTo>
                  <a:lnTo>
                    <a:pt x="1" y="69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0" y="60"/>
                  </a:lnTo>
                  <a:lnTo>
                    <a:pt x="1" y="56"/>
                  </a:lnTo>
                  <a:lnTo>
                    <a:pt x="2" y="54"/>
                  </a:lnTo>
                  <a:lnTo>
                    <a:pt x="3" y="52"/>
                  </a:lnTo>
                  <a:lnTo>
                    <a:pt x="5" y="49"/>
                  </a:lnTo>
                  <a:lnTo>
                    <a:pt x="8" y="47"/>
                  </a:lnTo>
                  <a:lnTo>
                    <a:pt x="10" y="45"/>
                  </a:lnTo>
                  <a:lnTo>
                    <a:pt x="12" y="42"/>
                  </a:lnTo>
                  <a:lnTo>
                    <a:pt x="15" y="40"/>
                  </a:lnTo>
                  <a:lnTo>
                    <a:pt x="17" y="38"/>
                  </a:lnTo>
                  <a:lnTo>
                    <a:pt x="18" y="35"/>
                  </a:lnTo>
                  <a:lnTo>
                    <a:pt x="21" y="33"/>
                  </a:lnTo>
                  <a:lnTo>
                    <a:pt x="22" y="31"/>
                  </a:lnTo>
                  <a:lnTo>
                    <a:pt x="23" y="27"/>
                  </a:lnTo>
                  <a:lnTo>
                    <a:pt x="24" y="24"/>
                  </a:lnTo>
                  <a:lnTo>
                    <a:pt x="24" y="20"/>
                  </a:lnTo>
                  <a:lnTo>
                    <a:pt x="24" y="17"/>
                  </a:lnTo>
                  <a:lnTo>
                    <a:pt x="23" y="14"/>
                  </a:lnTo>
                  <a:lnTo>
                    <a:pt x="22" y="12"/>
                  </a:lnTo>
                  <a:lnTo>
                    <a:pt x="20" y="10"/>
                  </a:lnTo>
                  <a:lnTo>
                    <a:pt x="20" y="8"/>
                  </a:lnTo>
                  <a:lnTo>
                    <a:pt x="17" y="6"/>
                  </a:lnTo>
                  <a:lnTo>
                    <a:pt x="15" y="4"/>
                  </a:lnTo>
                  <a:lnTo>
                    <a:pt x="11" y="1"/>
                  </a:lnTo>
                  <a:lnTo>
                    <a:pt x="10" y="1"/>
                  </a:lnTo>
                  <a:lnTo>
                    <a:pt x="9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38"/>
            <p:cNvSpPr>
              <a:spLocks/>
            </p:cNvSpPr>
            <p:nvPr/>
          </p:nvSpPr>
          <p:spPr bwMode="auto">
            <a:xfrm>
              <a:off x="6151562" y="2339976"/>
              <a:ext cx="39687" cy="133350"/>
            </a:xfrm>
            <a:custGeom>
              <a:avLst/>
              <a:gdLst/>
              <a:ahLst/>
              <a:cxnLst>
                <a:cxn ang="0">
                  <a:pos x="13" y="84"/>
                </a:cxn>
                <a:cxn ang="0">
                  <a:pos x="12" y="83"/>
                </a:cxn>
                <a:cxn ang="0">
                  <a:pos x="11" y="83"/>
                </a:cxn>
                <a:cxn ang="0">
                  <a:pos x="8" y="81"/>
                </a:cxn>
                <a:cxn ang="0">
                  <a:pos x="6" y="79"/>
                </a:cxn>
                <a:cxn ang="0">
                  <a:pos x="5" y="76"/>
                </a:cxn>
                <a:cxn ang="0">
                  <a:pos x="2" y="73"/>
                </a:cxn>
                <a:cxn ang="0">
                  <a:pos x="1" y="69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0" y="60"/>
                </a:cxn>
                <a:cxn ang="0">
                  <a:pos x="1" y="56"/>
                </a:cxn>
                <a:cxn ang="0">
                  <a:pos x="2" y="54"/>
                </a:cxn>
                <a:cxn ang="0">
                  <a:pos x="4" y="52"/>
                </a:cxn>
                <a:cxn ang="0">
                  <a:pos x="6" y="49"/>
                </a:cxn>
                <a:cxn ang="0">
                  <a:pos x="8" y="47"/>
                </a:cxn>
                <a:cxn ang="0">
                  <a:pos x="11" y="45"/>
                </a:cxn>
                <a:cxn ang="0">
                  <a:pos x="13" y="42"/>
                </a:cxn>
                <a:cxn ang="0">
                  <a:pos x="15" y="40"/>
                </a:cxn>
                <a:cxn ang="0">
                  <a:pos x="18" y="38"/>
                </a:cxn>
                <a:cxn ang="0">
                  <a:pos x="19" y="35"/>
                </a:cxn>
                <a:cxn ang="0">
                  <a:pos x="21" y="33"/>
                </a:cxn>
                <a:cxn ang="0">
                  <a:pos x="22" y="31"/>
                </a:cxn>
                <a:cxn ang="0">
                  <a:pos x="23" y="27"/>
                </a:cxn>
                <a:cxn ang="0">
                  <a:pos x="25" y="24"/>
                </a:cxn>
                <a:cxn ang="0">
                  <a:pos x="25" y="20"/>
                </a:cxn>
                <a:cxn ang="0">
                  <a:pos x="25" y="17"/>
                </a:cxn>
                <a:cxn ang="0">
                  <a:pos x="23" y="14"/>
                </a:cxn>
                <a:cxn ang="0">
                  <a:pos x="22" y="12"/>
                </a:cxn>
                <a:cxn ang="0">
                  <a:pos x="21" y="10"/>
                </a:cxn>
                <a:cxn ang="0">
                  <a:pos x="20" y="8"/>
                </a:cxn>
                <a:cxn ang="0">
                  <a:pos x="18" y="6"/>
                </a:cxn>
                <a:cxn ang="0">
                  <a:pos x="15" y="4"/>
                </a:cxn>
                <a:cxn ang="0">
                  <a:pos x="12" y="1"/>
                </a:cxn>
                <a:cxn ang="0">
                  <a:pos x="11" y="1"/>
                </a:cxn>
                <a:cxn ang="0">
                  <a:pos x="9" y="0"/>
                </a:cxn>
              </a:cxnLst>
              <a:rect l="0" t="0" r="r" b="b"/>
              <a:pathLst>
                <a:path w="25" h="84">
                  <a:moveTo>
                    <a:pt x="13" y="84"/>
                  </a:moveTo>
                  <a:lnTo>
                    <a:pt x="12" y="83"/>
                  </a:lnTo>
                  <a:lnTo>
                    <a:pt x="11" y="83"/>
                  </a:lnTo>
                  <a:lnTo>
                    <a:pt x="8" y="81"/>
                  </a:lnTo>
                  <a:lnTo>
                    <a:pt x="6" y="79"/>
                  </a:lnTo>
                  <a:lnTo>
                    <a:pt x="5" y="76"/>
                  </a:lnTo>
                  <a:lnTo>
                    <a:pt x="2" y="73"/>
                  </a:lnTo>
                  <a:lnTo>
                    <a:pt x="1" y="69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0" y="60"/>
                  </a:lnTo>
                  <a:lnTo>
                    <a:pt x="1" y="56"/>
                  </a:lnTo>
                  <a:lnTo>
                    <a:pt x="2" y="54"/>
                  </a:lnTo>
                  <a:lnTo>
                    <a:pt x="4" y="52"/>
                  </a:lnTo>
                  <a:lnTo>
                    <a:pt x="6" y="49"/>
                  </a:lnTo>
                  <a:lnTo>
                    <a:pt x="8" y="47"/>
                  </a:lnTo>
                  <a:lnTo>
                    <a:pt x="11" y="45"/>
                  </a:lnTo>
                  <a:lnTo>
                    <a:pt x="13" y="42"/>
                  </a:lnTo>
                  <a:lnTo>
                    <a:pt x="15" y="40"/>
                  </a:lnTo>
                  <a:lnTo>
                    <a:pt x="18" y="38"/>
                  </a:lnTo>
                  <a:lnTo>
                    <a:pt x="19" y="35"/>
                  </a:lnTo>
                  <a:lnTo>
                    <a:pt x="21" y="33"/>
                  </a:lnTo>
                  <a:lnTo>
                    <a:pt x="22" y="31"/>
                  </a:lnTo>
                  <a:lnTo>
                    <a:pt x="23" y="27"/>
                  </a:lnTo>
                  <a:lnTo>
                    <a:pt x="25" y="24"/>
                  </a:lnTo>
                  <a:lnTo>
                    <a:pt x="25" y="20"/>
                  </a:lnTo>
                  <a:lnTo>
                    <a:pt x="25" y="17"/>
                  </a:lnTo>
                  <a:lnTo>
                    <a:pt x="23" y="14"/>
                  </a:lnTo>
                  <a:lnTo>
                    <a:pt x="22" y="12"/>
                  </a:lnTo>
                  <a:lnTo>
                    <a:pt x="21" y="10"/>
                  </a:lnTo>
                  <a:lnTo>
                    <a:pt x="20" y="8"/>
                  </a:lnTo>
                  <a:lnTo>
                    <a:pt x="18" y="6"/>
                  </a:lnTo>
                  <a:lnTo>
                    <a:pt x="15" y="4"/>
                  </a:lnTo>
                  <a:lnTo>
                    <a:pt x="12" y="1"/>
                  </a:lnTo>
                  <a:lnTo>
                    <a:pt x="11" y="1"/>
                  </a:lnTo>
                  <a:lnTo>
                    <a:pt x="9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39"/>
            <p:cNvSpPr>
              <a:spLocks/>
            </p:cNvSpPr>
            <p:nvPr/>
          </p:nvSpPr>
          <p:spPr bwMode="auto">
            <a:xfrm>
              <a:off x="6105525" y="2338389"/>
              <a:ext cx="87312" cy="138113"/>
            </a:xfrm>
            <a:custGeom>
              <a:avLst/>
              <a:gdLst/>
              <a:ahLst/>
              <a:cxnLst>
                <a:cxn ang="0">
                  <a:pos x="10" y="84"/>
                </a:cxn>
                <a:cxn ang="0">
                  <a:pos x="7" y="80"/>
                </a:cxn>
                <a:cxn ang="0">
                  <a:pos x="3" y="75"/>
                </a:cxn>
                <a:cxn ang="0">
                  <a:pos x="1" y="68"/>
                </a:cxn>
                <a:cxn ang="0">
                  <a:pos x="1" y="61"/>
                </a:cxn>
                <a:cxn ang="0">
                  <a:pos x="3" y="54"/>
                </a:cxn>
                <a:cxn ang="0">
                  <a:pos x="7" y="48"/>
                </a:cxn>
                <a:cxn ang="0">
                  <a:pos x="11" y="45"/>
                </a:cxn>
                <a:cxn ang="0">
                  <a:pos x="17" y="39"/>
                </a:cxn>
                <a:cxn ang="0">
                  <a:pos x="21" y="35"/>
                </a:cxn>
                <a:cxn ang="0">
                  <a:pos x="23" y="29"/>
                </a:cxn>
                <a:cxn ang="0">
                  <a:pos x="24" y="22"/>
                </a:cxn>
                <a:cxn ang="0">
                  <a:pos x="23" y="16"/>
                </a:cxn>
                <a:cxn ang="0">
                  <a:pos x="21" y="11"/>
                </a:cxn>
                <a:cxn ang="0">
                  <a:pos x="17" y="8"/>
                </a:cxn>
                <a:cxn ang="0">
                  <a:pos x="11" y="4"/>
                </a:cxn>
                <a:cxn ang="0">
                  <a:pos x="10" y="1"/>
                </a:cxn>
                <a:cxn ang="0">
                  <a:pos x="10" y="1"/>
                </a:cxn>
                <a:cxn ang="0">
                  <a:pos x="13" y="1"/>
                </a:cxn>
                <a:cxn ang="0">
                  <a:pos x="19" y="0"/>
                </a:cxn>
                <a:cxn ang="0">
                  <a:pos x="28" y="1"/>
                </a:cxn>
                <a:cxn ang="0">
                  <a:pos x="36" y="1"/>
                </a:cxn>
                <a:cxn ang="0">
                  <a:pos x="41" y="2"/>
                </a:cxn>
                <a:cxn ang="0">
                  <a:pos x="47" y="6"/>
                </a:cxn>
                <a:cxn ang="0">
                  <a:pos x="51" y="11"/>
                </a:cxn>
                <a:cxn ang="0">
                  <a:pos x="54" y="15"/>
                </a:cxn>
                <a:cxn ang="0">
                  <a:pos x="55" y="21"/>
                </a:cxn>
                <a:cxn ang="0">
                  <a:pos x="54" y="28"/>
                </a:cxn>
                <a:cxn ang="0">
                  <a:pos x="51" y="35"/>
                </a:cxn>
                <a:cxn ang="0">
                  <a:pos x="47" y="40"/>
                </a:cxn>
                <a:cxn ang="0">
                  <a:pos x="42" y="45"/>
                </a:cxn>
                <a:cxn ang="0">
                  <a:pos x="35" y="50"/>
                </a:cxn>
                <a:cxn ang="0">
                  <a:pos x="33" y="55"/>
                </a:cxn>
                <a:cxn ang="0">
                  <a:pos x="31" y="61"/>
                </a:cxn>
                <a:cxn ang="0">
                  <a:pos x="31" y="67"/>
                </a:cxn>
                <a:cxn ang="0">
                  <a:pos x="34" y="74"/>
                </a:cxn>
                <a:cxn ang="0">
                  <a:pos x="35" y="78"/>
                </a:cxn>
                <a:cxn ang="0">
                  <a:pos x="40" y="82"/>
                </a:cxn>
                <a:cxn ang="0">
                  <a:pos x="42" y="85"/>
                </a:cxn>
                <a:cxn ang="0">
                  <a:pos x="42" y="87"/>
                </a:cxn>
                <a:cxn ang="0">
                  <a:pos x="41" y="87"/>
                </a:cxn>
                <a:cxn ang="0">
                  <a:pos x="36" y="87"/>
                </a:cxn>
                <a:cxn ang="0">
                  <a:pos x="28" y="87"/>
                </a:cxn>
                <a:cxn ang="0">
                  <a:pos x="20" y="85"/>
                </a:cxn>
                <a:cxn ang="0">
                  <a:pos x="14" y="85"/>
                </a:cxn>
              </a:cxnLst>
              <a:rect l="0" t="0" r="r" b="b"/>
              <a:pathLst>
                <a:path w="55" h="87">
                  <a:moveTo>
                    <a:pt x="13" y="85"/>
                  </a:moveTo>
                  <a:lnTo>
                    <a:pt x="10" y="84"/>
                  </a:lnTo>
                  <a:lnTo>
                    <a:pt x="8" y="82"/>
                  </a:lnTo>
                  <a:lnTo>
                    <a:pt x="7" y="80"/>
                  </a:lnTo>
                  <a:lnTo>
                    <a:pt x="4" y="77"/>
                  </a:lnTo>
                  <a:lnTo>
                    <a:pt x="3" y="75"/>
                  </a:lnTo>
                  <a:lnTo>
                    <a:pt x="2" y="71"/>
                  </a:lnTo>
                  <a:lnTo>
                    <a:pt x="1" y="68"/>
                  </a:lnTo>
                  <a:lnTo>
                    <a:pt x="0" y="64"/>
                  </a:lnTo>
                  <a:lnTo>
                    <a:pt x="1" y="61"/>
                  </a:lnTo>
                  <a:lnTo>
                    <a:pt x="1" y="57"/>
                  </a:lnTo>
                  <a:lnTo>
                    <a:pt x="3" y="54"/>
                  </a:lnTo>
                  <a:lnTo>
                    <a:pt x="4" y="52"/>
                  </a:lnTo>
                  <a:lnTo>
                    <a:pt x="7" y="48"/>
                  </a:lnTo>
                  <a:lnTo>
                    <a:pt x="9" y="46"/>
                  </a:lnTo>
                  <a:lnTo>
                    <a:pt x="11" y="45"/>
                  </a:lnTo>
                  <a:lnTo>
                    <a:pt x="14" y="42"/>
                  </a:lnTo>
                  <a:lnTo>
                    <a:pt x="17" y="39"/>
                  </a:lnTo>
                  <a:lnTo>
                    <a:pt x="19" y="38"/>
                  </a:lnTo>
                  <a:lnTo>
                    <a:pt x="21" y="35"/>
                  </a:lnTo>
                  <a:lnTo>
                    <a:pt x="22" y="32"/>
                  </a:lnTo>
                  <a:lnTo>
                    <a:pt x="23" y="29"/>
                  </a:lnTo>
                  <a:lnTo>
                    <a:pt x="24" y="26"/>
                  </a:lnTo>
                  <a:lnTo>
                    <a:pt x="24" y="22"/>
                  </a:lnTo>
                  <a:lnTo>
                    <a:pt x="24" y="20"/>
                  </a:lnTo>
                  <a:lnTo>
                    <a:pt x="23" y="16"/>
                  </a:lnTo>
                  <a:lnTo>
                    <a:pt x="22" y="13"/>
                  </a:lnTo>
                  <a:lnTo>
                    <a:pt x="21" y="11"/>
                  </a:lnTo>
                  <a:lnTo>
                    <a:pt x="20" y="9"/>
                  </a:lnTo>
                  <a:lnTo>
                    <a:pt x="17" y="8"/>
                  </a:lnTo>
                  <a:lnTo>
                    <a:pt x="14" y="5"/>
                  </a:lnTo>
                  <a:lnTo>
                    <a:pt x="11" y="4"/>
                  </a:lnTo>
                  <a:lnTo>
                    <a:pt x="10" y="2"/>
                  </a:lnTo>
                  <a:lnTo>
                    <a:pt x="10" y="1"/>
                  </a:lnTo>
                  <a:lnTo>
                    <a:pt x="10" y="1"/>
                  </a:lnTo>
                  <a:lnTo>
                    <a:pt x="10" y="1"/>
                  </a:lnTo>
                  <a:lnTo>
                    <a:pt x="11" y="1"/>
                  </a:lnTo>
                  <a:lnTo>
                    <a:pt x="13" y="1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28" y="1"/>
                  </a:lnTo>
                  <a:lnTo>
                    <a:pt x="31" y="1"/>
                  </a:lnTo>
                  <a:lnTo>
                    <a:pt x="36" y="1"/>
                  </a:lnTo>
                  <a:lnTo>
                    <a:pt x="38" y="2"/>
                  </a:lnTo>
                  <a:lnTo>
                    <a:pt x="41" y="2"/>
                  </a:lnTo>
                  <a:lnTo>
                    <a:pt x="43" y="4"/>
                  </a:lnTo>
                  <a:lnTo>
                    <a:pt x="47" y="6"/>
                  </a:lnTo>
                  <a:lnTo>
                    <a:pt x="49" y="8"/>
                  </a:lnTo>
                  <a:lnTo>
                    <a:pt x="51" y="11"/>
                  </a:lnTo>
                  <a:lnTo>
                    <a:pt x="52" y="13"/>
                  </a:lnTo>
                  <a:lnTo>
                    <a:pt x="54" y="15"/>
                  </a:lnTo>
                  <a:lnTo>
                    <a:pt x="55" y="19"/>
                  </a:lnTo>
                  <a:lnTo>
                    <a:pt x="55" y="21"/>
                  </a:lnTo>
                  <a:lnTo>
                    <a:pt x="55" y="25"/>
                  </a:lnTo>
                  <a:lnTo>
                    <a:pt x="54" y="28"/>
                  </a:lnTo>
                  <a:lnTo>
                    <a:pt x="52" y="32"/>
                  </a:lnTo>
                  <a:lnTo>
                    <a:pt x="51" y="35"/>
                  </a:lnTo>
                  <a:lnTo>
                    <a:pt x="49" y="38"/>
                  </a:lnTo>
                  <a:lnTo>
                    <a:pt x="47" y="40"/>
                  </a:lnTo>
                  <a:lnTo>
                    <a:pt x="44" y="42"/>
                  </a:lnTo>
                  <a:lnTo>
                    <a:pt x="42" y="45"/>
                  </a:lnTo>
                  <a:lnTo>
                    <a:pt x="37" y="48"/>
                  </a:lnTo>
                  <a:lnTo>
                    <a:pt x="35" y="50"/>
                  </a:lnTo>
                  <a:lnTo>
                    <a:pt x="34" y="53"/>
                  </a:lnTo>
                  <a:lnTo>
                    <a:pt x="33" y="55"/>
                  </a:lnTo>
                  <a:lnTo>
                    <a:pt x="31" y="59"/>
                  </a:lnTo>
                  <a:lnTo>
                    <a:pt x="31" y="61"/>
                  </a:lnTo>
                  <a:lnTo>
                    <a:pt x="30" y="64"/>
                  </a:lnTo>
                  <a:lnTo>
                    <a:pt x="31" y="67"/>
                  </a:lnTo>
                  <a:lnTo>
                    <a:pt x="33" y="70"/>
                  </a:lnTo>
                  <a:lnTo>
                    <a:pt x="34" y="74"/>
                  </a:lnTo>
                  <a:lnTo>
                    <a:pt x="35" y="77"/>
                  </a:lnTo>
                  <a:lnTo>
                    <a:pt x="35" y="78"/>
                  </a:lnTo>
                  <a:lnTo>
                    <a:pt x="37" y="80"/>
                  </a:lnTo>
                  <a:lnTo>
                    <a:pt x="40" y="82"/>
                  </a:lnTo>
                  <a:lnTo>
                    <a:pt x="41" y="84"/>
                  </a:lnTo>
                  <a:lnTo>
                    <a:pt x="42" y="85"/>
                  </a:lnTo>
                  <a:lnTo>
                    <a:pt x="42" y="85"/>
                  </a:lnTo>
                  <a:lnTo>
                    <a:pt x="42" y="87"/>
                  </a:lnTo>
                  <a:lnTo>
                    <a:pt x="41" y="87"/>
                  </a:lnTo>
                  <a:lnTo>
                    <a:pt x="41" y="87"/>
                  </a:lnTo>
                  <a:lnTo>
                    <a:pt x="40" y="87"/>
                  </a:lnTo>
                  <a:lnTo>
                    <a:pt x="36" y="87"/>
                  </a:lnTo>
                  <a:lnTo>
                    <a:pt x="33" y="87"/>
                  </a:lnTo>
                  <a:lnTo>
                    <a:pt x="28" y="87"/>
                  </a:lnTo>
                  <a:lnTo>
                    <a:pt x="23" y="87"/>
                  </a:lnTo>
                  <a:lnTo>
                    <a:pt x="20" y="85"/>
                  </a:lnTo>
                  <a:lnTo>
                    <a:pt x="15" y="85"/>
                  </a:lnTo>
                  <a:lnTo>
                    <a:pt x="14" y="85"/>
                  </a:lnTo>
                  <a:lnTo>
                    <a:pt x="13" y="8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40"/>
            <p:cNvSpPr>
              <a:spLocks/>
            </p:cNvSpPr>
            <p:nvPr/>
          </p:nvSpPr>
          <p:spPr bwMode="auto">
            <a:xfrm>
              <a:off x="6103937" y="2339976"/>
              <a:ext cx="38100" cy="133350"/>
            </a:xfrm>
            <a:custGeom>
              <a:avLst/>
              <a:gdLst/>
              <a:ahLst/>
              <a:cxnLst>
                <a:cxn ang="0">
                  <a:pos x="12" y="84"/>
                </a:cxn>
                <a:cxn ang="0">
                  <a:pos x="11" y="83"/>
                </a:cxn>
                <a:cxn ang="0">
                  <a:pos x="10" y="83"/>
                </a:cxn>
                <a:cxn ang="0">
                  <a:pos x="8" y="81"/>
                </a:cxn>
                <a:cxn ang="0">
                  <a:pos x="5" y="79"/>
                </a:cxn>
                <a:cxn ang="0">
                  <a:pos x="4" y="76"/>
                </a:cxn>
                <a:cxn ang="0">
                  <a:pos x="2" y="73"/>
                </a:cxn>
                <a:cxn ang="0">
                  <a:pos x="1" y="69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0" y="60"/>
                </a:cxn>
                <a:cxn ang="0">
                  <a:pos x="1" y="56"/>
                </a:cxn>
                <a:cxn ang="0">
                  <a:pos x="2" y="54"/>
                </a:cxn>
                <a:cxn ang="0">
                  <a:pos x="3" y="52"/>
                </a:cxn>
                <a:cxn ang="0">
                  <a:pos x="5" y="49"/>
                </a:cxn>
                <a:cxn ang="0">
                  <a:pos x="8" y="47"/>
                </a:cxn>
                <a:cxn ang="0">
                  <a:pos x="10" y="45"/>
                </a:cxn>
                <a:cxn ang="0">
                  <a:pos x="12" y="42"/>
                </a:cxn>
                <a:cxn ang="0">
                  <a:pos x="15" y="40"/>
                </a:cxn>
                <a:cxn ang="0">
                  <a:pos x="17" y="38"/>
                </a:cxn>
                <a:cxn ang="0">
                  <a:pos x="18" y="35"/>
                </a:cxn>
                <a:cxn ang="0">
                  <a:pos x="21" y="33"/>
                </a:cxn>
                <a:cxn ang="0">
                  <a:pos x="22" y="31"/>
                </a:cxn>
                <a:cxn ang="0">
                  <a:pos x="23" y="27"/>
                </a:cxn>
                <a:cxn ang="0">
                  <a:pos x="24" y="24"/>
                </a:cxn>
                <a:cxn ang="0">
                  <a:pos x="24" y="20"/>
                </a:cxn>
                <a:cxn ang="0">
                  <a:pos x="24" y="17"/>
                </a:cxn>
                <a:cxn ang="0">
                  <a:pos x="23" y="14"/>
                </a:cxn>
                <a:cxn ang="0">
                  <a:pos x="22" y="12"/>
                </a:cxn>
                <a:cxn ang="0">
                  <a:pos x="20" y="10"/>
                </a:cxn>
                <a:cxn ang="0">
                  <a:pos x="20" y="8"/>
                </a:cxn>
                <a:cxn ang="0">
                  <a:pos x="17" y="6"/>
                </a:cxn>
                <a:cxn ang="0">
                  <a:pos x="15" y="4"/>
                </a:cxn>
                <a:cxn ang="0">
                  <a:pos x="11" y="1"/>
                </a:cxn>
                <a:cxn ang="0">
                  <a:pos x="10" y="1"/>
                </a:cxn>
                <a:cxn ang="0">
                  <a:pos x="9" y="0"/>
                </a:cxn>
              </a:cxnLst>
              <a:rect l="0" t="0" r="r" b="b"/>
              <a:pathLst>
                <a:path w="24" h="84">
                  <a:moveTo>
                    <a:pt x="12" y="84"/>
                  </a:moveTo>
                  <a:lnTo>
                    <a:pt x="11" y="83"/>
                  </a:lnTo>
                  <a:lnTo>
                    <a:pt x="10" y="83"/>
                  </a:lnTo>
                  <a:lnTo>
                    <a:pt x="8" y="81"/>
                  </a:lnTo>
                  <a:lnTo>
                    <a:pt x="5" y="79"/>
                  </a:lnTo>
                  <a:lnTo>
                    <a:pt x="4" y="76"/>
                  </a:lnTo>
                  <a:lnTo>
                    <a:pt x="2" y="73"/>
                  </a:lnTo>
                  <a:lnTo>
                    <a:pt x="1" y="69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0" y="60"/>
                  </a:lnTo>
                  <a:lnTo>
                    <a:pt x="1" y="56"/>
                  </a:lnTo>
                  <a:lnTo>
                    <a:pt x="2" y="54"/>
                  </a:lnTo>
                  <a:lnTo>
                    <a:pt x="3" y="52"/>
                  </a:lnTo>
                  <a:lnTo>
                    <a:pt x="5" y="49"/>
                  </a:lnTo>
                  <a:lnTo>
                    <a:pt x="8" y="47"/>
                  </a:lnTo>
                  <a:lnTo>
                    <a:pt x="10" y="45"/>
                  </a:lnTo>
                  <a:lnTo>
                    <a:pt x="12" y="42"/>
                  </a:lnTo>
                  <a:lnTo>
                    <a:pt x="15" y="40"/>
                  </a:lnTo>
                  <a:lnTo>
                    <a:pt x="17" y="38"/>
                  </a:lnTo>
                  <a:lnTo>
                    <a:pt x="18" y="35"/>
                  </a:lnTo>
                  <a:lnTo>
                    <a:pt x="21" y="33"/>
                  </a:lnTo>
                  <a:lnTo>
                    <a:pt x="22" y="31"/>
                  </a:lnTo>
                  <a:lnTo>
                    <a:pt x="23" y="27"/>
                  </a:lnTo>
                  <a:lnTo>
                    <a:pt x="24" y="24"/>
                  </a:lnTo>
                  <a:lnTo>
                    <a:pt x="24" y="20"/>
                  </a:lnTo>
                  <a:lnTo>
                    <a:pt x="24" y="17"/>
                  </a:lnTo>
                  <a:lnTo>
                    <a:pt x="23" y="14"/>
                  </a:lnTo>
                  <a:lnTo>
                    <a:pt x="22" y="12"/>
                  </a:lnTo>
                  <a:lnTo>
                    <a:pt x="20" y="10"/>
                  </a:lnTo>
                  <a:lnTo>
                    <a:pt x="20" y="8"/>
                  </a:lnTo>
                  <a:lnTo>
                    <a:pt x="17" y="6"/>
                  </a:lnTo>
                  <a:lnTo>
                    <a:pt x="15" y="4"/>
                  </a:lnTo>
                  <a:lnTo>
                    <a:pt x="11" y="1"/>
                  </a:lnTo>
                  <a:lnTo>
                    <a:pt x="10" y="1"/>
                  </a:lnTo>
                  <a:lnTo>
                    <a:pt x="9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41"/>
            <p:cNvSpPr>
              <a:spLocks/>
            </p:cNvSpPr>
            <p:nvPr/>
          </p:nvSpPr>
          <p:spPr bwMode="auto">
            <a:xfrm>
              <a:off x="6151562" y="2339976"/>
              <a:ext cx="39687" cy="133350"/>
            </a:xfrm>
            <a:custGeom>
              <a:avLst/>
              <a:gdLst/>
              <a:ahLst/>
              <a:cxnLst>
                <a:cxn ang="0">
                  <a:pos x="13" y="84"/>
                </a:cxn>
                <a:cxn ang="0">
                  <a:pos x="12" y="83"/>
                </a:cxn>
                <a:cxn ang="0">
                  <a:pos x="11" y="83"/>
                </a:cxn>
                <a:cxn ang="0">
                  <a:pos x="8" y="81"/>
                </a:cxn>
                <a:cxn ang="0">
                  <a:pos x="6" y="79"/>
                </a:cxn>
                <a:cxn ang="0">
                  <a:pos x="5" y="76"/>
                </a:cxn>
                <a:cxn ang="0">
                  <a:pos x="2" y="73"/>
                </a:cxn>
                <a:cxn ang="0">
                  <a:pos x="1" y="69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0" y="60"/>
                </a:cxn>
                <a:cxn ang="0">
                  <a:pos x="1" y="56"/>
                </a:cxn>
                <a:cxn ang="0">
                  <a:pos x="2" y="54"/>
                </a:cxn>
                <a:cxn ang="0">
                  <a:pos x="4" y="52"/>
                </a:cxn>
                <a:cxn ang="0">
                  <a:pos x="6" y="49"/>
                </a:cxn>
                <a:cxn ang="0">
                  <a:pos x="8" y="47"/>
                </a:cxn>
                <a:cxn ang="0">
                  <a:pos x="11" y="45"/>
                </a:cxn>
                <a:cxn ang="0">
                  <a:pos x="13" y="42"/>
                </a:cxn>
                <a:cxn ang="0">
                  <a:pos x="15" y="40"/>
                </a:cxn>
                <a:cxn ang="0">
                  <a:pos x="18" y="38"/>
                </a:cxn>
                <a:cxn ang="0">
                  <a:pos x="19" y="35"/>
                </a:cxn>
                <a:cxn ang="0">
                  <a:pos x="21" y="33"/>
                </a:cxn>
                <a:cxn ang="0">
                  <a:pos x="22" y="31"/>
                </a:cxn>
                <a:cxn ang="0">
                  <a:pos x="23" y="27"/>
                </a:cxn>
                <a:cxn ang="0">
                  <a:pos x="25" y="24"/>
                </a:cxn>
                <a:cxn ang="0">
                  <a:pos x="25" y="20"/>
                </a:cxn>
                <a:cxn ang="0">
                  <a:pos x="25" y="17"/>
                </a:cxn>
                <a:cxn ang="0">
                  <a:pos x="23" y="14"/>
                </a:cxn>
                <a:cxn ang="0">
                  <a:pos x="22" y="12"/>
                </a:cxn>
                <a:cxn ang="0">
                  <a:pos x="21" y="10"/>
                </a:cxn>
                <a:cxn ang="0">
                  <a:pos x="20" y="8"/>
                </a:cxn>
                <a:cxn ang="0">
                  <a:pos x="18" y="6"/>
                </a:cxn>
                <a:cxn ang="0">
                  <a:pos x="15" y="4"/>
                </a:cxn>
                <a:cxn ang="0">
                  <a:pos x="12" y="1"/>
                </a:cxn>
                <a:cxn ang="0">
                  <a:pos x="11" y="1"/>
                </a:cxn>
                <a:cxn ang="0">
                  <a:pos x="9" y="0"/>
                </a:cxn>
              </a:cxnLst>
              <a:rect l="0" t="0" r="r" b="b"/>
              <a:pathLst>
                <a:path w="25" h="84">
                  <a:moveTo>
                    <a:pt x="13" y="84"/>
                  </a:moveTo>
                  <a:lnTo>
                    <a:pt x="12" y="83"/>
                  </a:lnTo>
                  <a:lnTo>
                    <a:pt x="11" y="83"/>
                  </a:lnTo>
                  <a:lnTo>
                    <a:pt x="8" y="81"/>
                  </a:lnTo>
                  <a:lnTo>
                    <a:pt x="6" y="79"/>
                  </a:lnTo>
                  <a:lnTo>
                    <a:pt x="5" y="76"/>
                  </a:lnTo>
                  <a:lnTo>
                    <a:pt x="2" y="73"/>
                  </a:lnTo>
                  <a:lnTo>
                    <a:pt x="1" y="69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0" y="60"/>
                  </a:lnTo>
                  <a:lnTo>
                    <a:pt x="1" y="56"/>
                  </a:lnTo>
                  <a:lnTo>
                    <a:pt x="2" y="54"/>
                  </a:lnTo>
                  <a:lnTo>
                    <a:pt x="4" y="52"/>
                  </a:lnTo>
                  <a:lnTo>
                    <a:pt x="6" y="49"/>
                  </a:lnTo>
                  <a:lnTo>
                    <a:pt x="8" y="47"/>
                  </a:lnTo>
                  <a:lnTo>
                    <a:pt x="11" y="45"/>
                  </a:lnTo>
                  <a:lnTo>
                    <a:pt x="13" y="42"/>
                  </a:lnTo>
                  <a:lnTo>
                    <a:pt x="15" y="40"/>
                  </a:lnTo>
                  <a:lnTo>
                    <a:pt x="18" y="38"/>
                  </a:lnTo>
                  <a:lnTo>
                    <a:pt x="19" y="35"/>
                  </a:lnTo>
                  <a:lnTo>
                    <a:pt x="21" y="33"/>
                  </a:lnTo>
                  <a:lnTo>
                    <a:pt x="22" y="31"/>
                  </a:lnTo>
                  <a:lnTo>
                    <a:pt x="23" y="27"/>
                  </a:lnTo>
                  <a:lnTo>
                    <a:pt x="25" y="24"/>
                  </a:lnTo>
                  <a:lnTo>
                    <a:pt x="25" y="20"/>
                  </a:lnTo>
                  <a:lnTo>
                    <a:pt x="25" y="17"/>
                  </a:lnTo>
                  <a:lnTo>
                    <a:pt x="23" y="14"/>
                  </a:lnTo>
                  <a:lnTo>
                    <a:pt x="22" y="12"/>
                  </a:lnTo>
                  <a:lnTo>
                    <a:pt x="21" y="10"/>
                  </a:lnTo>
                  <a:lnTo>
                    <a:pt x="20" y="8"/>
                  </a:lnTo>
                  <a:lnTo>
                    <a:pt x="18" y="6"/>
                  </a:lnTo>
                  <a:lnTo>
                    <a:pt x="15" y="4"/>
                  </a:lnTo>
                  <a:lnTo>
                    <a:pt x="12" y="1"/>
                  </a:lnTo>
                  <a:lnTo>
                    <a:pt x="11" y="1"/>
                  </a:lnTo>
                  <a:lnTo>
                    <a:pt x="9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42"/>
            <p:cNvSpPr>
              <a:spLocks/>
            </p:cNvSpPr>
            <p:nvPr/>
          </p:nvSpPr>
          <p:spPr bwMode="auto">
            <a:xfrm>
              <a:off x="6105525" y="1898651"/>
              <a:ext cx="87312" cy="138113"/>
            </a:xfrm>
            <a:custGeom>
              <a:avLst/>
              <a:gdLst/>
              <a:ahLst/>
              <a:cxnLst>
                <a:cxn ang="0">
                  <a:pos x="10" y="83"/>
                </a:cxn>
                <a:cxn ang="0">
                  <a:pos x="7" y="79"/>
                </a:cxn>
                <a:cxn ang="0">
                  <a:pos x="3" y="74"/>
                </a:cxn>
                <a:cxn ang="0">
                  <a:pos x="1" y="68"/>
                </a:cxn>
                <a:cxn ang="0">
                  <a:pos x="1" y="61"/>
                </a:cxn>
                <a:cxn ang="0">
                  <a:pos x="3" y="54"/>
                </a:cxn>
                <a:cxn ang="0">
                  <a:pos x="7" y="48"/>
                </a:cxn>
                <a:cxn ang="0">
                  <a:pos x="11" y="43"/>
                </a:cxn>
                <a:cxn ang="0">
                  <a:pos x="17" y="39"/>
                </a:cxn>
                <a:cxn ang="0">
                  <a:pos x="21" y="34"/>
                </a:cxn>
                <a:cxn ang="0">
                  <a:pos x="23" y="28"/>
                </a:cxn>
                <a:cxn ang="0">
                  <a:pos x="24" y="22"/>
                </a:cxn>
                <a:cxn ang="0">
                  <a:pos x="23" y="15"/>
                </a:cxn>
                <a:cxn ang="0">
                  <a:pos x="21" y="9"/>
                </a:cxn>
                <a:cxn ang="0">
                  <a:pos x="17" y="7"/>
                </a:cxn>
                <a:cxn ang="0">
                  <a:pos x="11" y="3"/>
                </a:cxn>
                <a:cxn ang="0">
                  <a:pos x="10" y="1"/>
                </a:cxn>
                <a:cxn ang="0">
                  <a:pos x="10" y="0"/>
                </a:cxn>
                <a:cxn ang="0">
                  <a:pos x="13" y="0"/>
                </a:cxn>
                <a:cxn ang="0">
                  <a:pos x="19" y="0"/>
                </a:cxn>
                <a:cxn ang="0">
                  <a:pos x="28" y="0"/>
                </a:cxn>
                <a:cxn ang="0">
                  <a:pos x="36" y="1"/>
                </a:cxn>
                <a:cxn ang="0">
                  <a:pos x="41" y="2"/>
                </a:cxn>
                <a:cxn ang="0">
                  <a:pos x="47" y="5"/>
                </a:cxn>
                <a:cxn ang="0">
                  <a:pos x="51" y="11"/>
                </a:cxn>
                <a:cxn ang="0">
                  <a:pos x="54" y="15"/>
                </a:cxn>
                <a:cxn ang="0">
                  <a:pos x="55" y="21"/>
                </a:cxn>
                <a:cxn ang="0">
                  <a:pos x="54" y="28"/>
                </a:cxn>
                <a:cxn ang="0">
                  <a:pos x="51" y="35"/>
                </a:cxn>
                <a:cxn ang="0">
                  <a:pos x="47" y="40"/>
                </a:cxn>
                <a:cxn ang="0">
                  <a:pos x="42" y="43"/>
                </a:cxn>
                <a:cxn ang="0">
                  <a:pos x="35" y="50"/>
                </a:cxn>
                <a:cxn ang="0">
                  <a:pos x="33" y="55"/>
                </a:cxn>
                <a:cxn ang="0">
                  <a:pos x="31" y="61"/>
                </a:cxn>
                <a:cxn ang="0">
                  <a:pos x="31" y="67"/>
                </a:cxn>
                <a:cxn ang="0">
                  <a:pos x="34" y="72"/>
                </a:cxn>
                <a:cxn ang="0">
                  <a:pos x="35" y="77"/>
                </a:cxn>
                <a:cxn ang="0">
                  <a:pos x="40" y="82"/>
                </a:cxn>
                <a:cxn ang="0">
                  <a:pos x="42" y="84"/>
                </a:cxn>
                <a:cxn ang="0">
                  <a:pos x="42" y="85"/>
                </a:cxn>
                <a:cxn ang="0">
                  <a:pos x="41" y="85"/>
                </a:cxn>
                <a:cxn ang="0">
                  <a:pos x="36" y="87"/>
                </a:cxn>
                <a:cxn ang="0">
                  <a:pos x="28" y="85"/>
                </a:cxn>
                <a:cxn ang="0">
                  <a:pos x="20" y="85"/>
                </a:cxn>
                <a:cxn ang="0">
                  <a:pos x="14" y="85"/>
                </a:cxn>
              </a:cxnLst>
              <a:rect l="0" t="0" r="r" b="b"/>
              <a:pathLst>
                <a:path w="55" h="87">
                  <a:moveTo>
                    <a:pt x="13" y="85"/>
                  </a:moveTo>
                  <a:lnTo>
                    <a:pt x="10" y="83"/>
                  </a:lnTo>
                  <a:lnTo>
                    <a:pt x="8" y="82"/>
                  </a:lnTo>
                  <a:lnTo>
                    <a:pt x="7" y="79"/>
                  </a:lnTo>
                  <a:lnTo>
                    <a:pt x="4" y="77"/>
                  </a:lnTo>
                  <a:lnTo>
                    <a:pt x="3" y="74"/>
                  </a:lnTo>
                  <a:lnTo>
                    <a:pt x="2" y="70"/>
                  </a:lnTo>
                  <a:lnTo>
                    <a:pt x="1" y="68"/>
                  </a:lnTo>
                  <a:lnTo>
                    <a:pt x="0" y="64"/>
                  </a:lnTo>
                  <a:lnTo>
                    <a:pt x="1" y="61"/>
                  </a:lnTo>
                  <a:lnTo>
                    <a:pt x="1" y="57"/>
                  </a:lnTo>
                  <a:lnTo>
                    <a:pt x="3" y="54"/>
                  </a:lnTo>
                  <a:lnTo>
                    <a:pt x="4" y="50"/>
                  </a:lnTo>
                  <a:lnTo>
                    <a:pt x="7" y="48"/>
                  </a:lnTo>
                  <a:lnTo>
                    <a:pt x="9" y="46"/>
                  </a:lnTo>
                  <a:lnTo>
                    <a:pt x="11" y="43"/>
                  </a:lnTo>
                  <a:lnTo>
                    <a:pt x="14" y="42"/>
                  </a:lnTo>
                  <a:lnTo>
                    <a:pt x="17" y="39"/>
                  </a:lnTo>
                  <a:lnTo>
                    <a:pt x="19" y="36"/>
                  </a:lnTo>
                  <a:lnTo>
                    <a:pt x="21" y="34"/>
                  </a:lnTo>
                  <a:lnTo>
                    <a:pt x="22" y="32"/>
                  </a:lnTo>
                  <a:lnTo>
                    <a:pt x="23" y="28"/>
                  </a:lnTo>
                  <a:lnTo>
                    <a:pt x="24" y="25"/>
                  </a:lnTo>
                  <a:lnTo>
                    <a:pt x="24" y="22"/>
                  </a:lnTo>
                  <a:lnTo>
                    <a:pt x="24" y="19"/>
                  </a:lnTo>
                  <a:lnTo>
                    <a:pt x="23" y="15"/>
                  </a:lnTo>
                  <a:lnTo>
                    <a:pt x="22" y="13"/>
                  </a:lnTo>
                  <a:lnTo>
                    <a:pt x="21" y="9"/>
                  </a:lnTo>
                  <a:lnTo>
                    <a:pt x="20" y="8"/>
                  </a:lnTo>
                  <a:lnTo>
                    <a:pt x="17" y="7"/>
                  </a:lnTo>
                  <a:lnTo>
                    <a:pt x="14" y="5"/>
                  </a:lnTo>
                  <a:lnTo>
                    <a:pt x="11" y="3"/>
                  </a:lnTo>
                  <a:lnTo>
                    <a:pt x="10" y="2"/>
                  </a:lnTo>
                  <a:lnTo>
                    <a:pt x="10" y="1"/>
                  </a:lnTo>
                  <a:lnTo>
                    <a:pt x="10" y="1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6" y="1"/>
                  </a:lnTo>
                  <a:lnTo>
                    <a:pt x="38" y="1"/>
                  </a:lnTo>
                  <a:lnTo>
                    <a:pt x="41" y="2"/>
                  </a:lnTo>
                  <a:lnTo>
                    <a:pt x="43" y="3"/>
                  </a:lnTo>
                  <a:lnTo>
                    <a:pt x="47" y="5"/>
                  </a:lnTo>
                  <a:lnTo>
                    <a:pt x="49" y="7"/>
                  </a:lnTo>
                  <a:lnTo>
                    <a:pt x="51" y="11"/>
                  </a:lnTo>
                  <a:lnTo>
                    <a:pt x="52" y="13"/>
                  </a:lnTo>
                  <a:lnTo>
                    <a:pt x="54" y="15"/>
                  </a:lnTo>
                  <a:lnTo>
                    <a:pt x="55" y="18"/>
                  </a:lnTo>
                  <a:lnTo>
                    <a:pt x="55" y="21"/>
                  </a:lnTo>
                  <a:lnTo>
                    <a:pt x="55" y="25"/>
                  </a:lnTo>
                  <a:lnTo>
                    <a:pt x="54" y="28"/>
                  </a:lnTo>
                  <a:lnTo>
                    <a:pt x="52" y="32"/>
                  </a:lnTo>
                  <a:lnTo>
                    <a:pt x="51" y="35"/>
                  </a:lnTo>
                  <a:lnTo>
                    <a:pt x="49" y="37"/>
                  </a:lnTo>
                  <a:lnTo>
                    <a:pt x="47" y="40"/>
                  </a:lnTo>
                  <a:lnTo>
                    <a:pt x="44" y="41"/>
                  </a:lnTo>
                  <a:lnTo>
                    <a:pt x="42" y="43"/>
                  </a:lnTo>
                  <a:lnTo>
                    <a:pt x="37" y="48"/>
                  </a:lnTo>
                  <a:lnTo>
                    <a:pt x="35" y="50"/>
                  </a:lnTo>
                  <a:lnTo>
                    <a:pt x="34" y="53"/>
                  </a:lnTo>
                  <a:lnTo>
                    <a:pt x="33" y="55"/>
                  </a:lnTo>
                  <a:lnTo>
                    <a:pt x="31" y="57"/>
                  </a:lnTo>
                  <a:lnTo>
                    <a:pt x="31" y="61"/>
                  </a:lnTo>
                  <a:lnTo>
                    <a:pt x="30" y="63"/>
                  </a:lnTo>
                  <a:lnTo>
                    <a:pt x="31" y="67"/>
                  </a:lnTo>
                  <a:lnTo>
                    <a:pt x="33" y="70"/>
                  </a:lnTo>
                  <a:lnTo>
                    <a:pt x="34" y="72"/>
                  </a:lnTo>
                  <a:lnTo>
                    <a:pt x="35" y="76"/>
                  </a:lnTo>
                  <a:lnTo>
                    <a:pt x="35" y="77"/>
                  </a:lnTo>
                  <a:lnTo>
                    <a:pt x="37" y="79"/>
                  </a:lnTo>
                  <a:lnTo>
                    <a:pt x="40" y="82"/>
                  </a:lnTo>
                  <a:lnTo>
                    <a:pt x="41" y="83"/>
                  </a:lnTo>
                  <a:lnTo>
                    <a:pt x="42" y="84"/>
                  </a:lnTo>
                  <a:lnTo>
                    <a:pt x="42" y="85"/>
                  </a:lnTo>
                  <a:lnTo>
                    <a:pt x="42" y="85"/>
                  </a:lnTo>
                  <a:lnTo>
                    <a:pt x="41" y="85"/>
                  </a:lnTo>
                  <a:lnTo>
                    <a:pt x="41" y="85"/>
                  </a:lnTo>
                  <a:lnTo>
                    <a:pt x="40" y="87"/>
                  </a:lnTo>
                  <a:lnTo>
                    <a:pt x="36" y="87"/>
                  </a:lnTo>
                  <a:lnTo>
                    <a:pt x="33" y="87"/>
                  </a:lnTo>
                  <a:lnTo>
                    <a:pt x="28" y="85"/>
                  </a:lnTo>
                  <a:lnTo>
                    <a:pt x="23" y="85"/>
                  </a:lnTo>
                  <a:lnTo>
                    <a:pt x="20" y="85"/>
                  </a:lnTo>
                  <a:lnTo>
                    <a:pt x="15" y="85"/>
                  </a:lnTo>
                  <a:lnTo>
                    <a:pt x="14" y="85"/>
                  </a:lnTo>
                  <a:lnTo>
                    <a:pt x="13" y="8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43"/>
            <p:cNvSpPr>
              <a:spLocks/>
            </p:cNvSpPr>
            <p:nvPr/>
          </p:nvSpPr>
          <p:spPr bwMode="auto">
            <a:xfrm>
              <a:off x="6103937" y="1898651"/>
              <a:ext cx="38100" cy="133350"/>
            </a:xfrm>
            <a:custGeom>
              <a:avLst/>
              <a:gdLst/>
              <a:ahLst/>
              <a:cxnLst>
                <a:cxn ang="0">
                  <a:pos x="12" y="84"/>
                </a:cxn>
                <a:cxn ang="0">
                  <a:pos x="11" y="84"/>
                </a:cxn>
                <a:cxn ang="0">
                  <a:pos x="10" y="83"/>
                </a:cxn>
                <a:cxn ang="0">
                  <a:pos x="8" y="81"/>
                </a:cxn>
                <a:cxn ang="0">
                  <a:pos x="5" y="78"/>
                </a:cxn>
                <a:cxn ang="0">
                  <a:pos x="4" y="76"/>
                </a:cxn>
                <a:cxn ang="0">
                  <a:pos x="2" y="74"/>
                </a:cxn>
                <a:cxn ang="0">
                  <a:pos x="1" y="70"/>
                </a:cxn>
                <a:cxn ang="0">
                  <a:pos x="0" y="67"/>
                </a:cxn>
                <a:cxn ang="0">
                  <a:pos x="0" y="63"/>
                </a:cxn>
                <a:cxn ang="0">
                  <a:pos x="0" y="61"/>
                </a:cxn>
                <a:cxn ang="0">
                  <a:pos x="1" y="57"/>
                </a:cxn>
                <a:cxn ang="0">
                  <a:pos x="2" y="54"/>
                </a:cxn>
                <a:cxn ang="0">
                  <a:pos x="3" y="51"/>
                </a:cxn>
                <a:cxn ang="0">
                  <a:pos x="5" y="49"/>
                </a:cxn>
                <a:cxn ang="0">
                  <a:pos x="8" y="47"/>
                </a:cxn>
                <a:cxn ang="0">
                  <a:pos x="10" y="44"/>
                </a:cxn>
                <a:cxn ang="0">
                  <a:pos x="12" y="42"/>
                </a:cxn>
                <a:cxn ang="0">
                  <a:pos x="15" y="40"/>
                </a:cxn>
                <a:cxn ang="0">
                  <a:pos x="17" y="39"/>
                </a:cxn>
                <a:cxn ang="0">
                  <a:pos x="18" y="36"/>
                </a:cxn>
                <a:cxn ang="0">
                  <a:pos x="21" y="34"/>
                </a:cxn>
                <a:cxn ang="0">
                  <a:pos x="22" y="30"/>
                </a:cxn>
                <a:cxn ang="0">
                  <a:pos x="23" y="27"/>
                </a:cxn>
                <a:cxn ang="0">
                  <a:pos x="24" y="23"/>
                </a:cxn>
                <a:cxn ang="0">
                  <a:pos x="24" y="20"/>
                </a:cxn>
                <a:cxn ang="0">
                  <a:pos x="24" y="18"/>
                </a:cxn>
                <a:cxn ang="0">
                  <a:pos x="23" y="14"/>
                </a:cxn>
                <a:cxn ang="0">
                  <a:pos x="22" y="12"/>
                </a:cxn>
                <a:cxn ang="0">
                  <a:pos x="20" y="9"/>
                </a:cxn>
                <a:cxn ang="0">
                  <a:pos x="20" y="8"/>
                </a:cxn>
                <a:cxn ang="0">
                  <a:pos x="17" y="7"/>
                </a:cxn>
                <a:cxn ang="0">
                  <a:pos x="15" y="5"/>
                </a:cxn>
                <a:cxn ang="0">
                  <a:pos x="11" y="2"/>
                </a:cxn>
                <a:cxn ang="0">
                  <a:pos x="10" y="1"/>
                </a:cxn>
                <a:cxn ang="0">
                  <a:pos x="9" y="0"/>
                </a:cxn>
              </a:cxnLst>
              <a:rect l="0" t="0" r="r" b="b"/>
              <a:pathLst>
                <a:path w="24" h="84">
                  <a:moveTo>
                    <a:pt x="12" y="84"/>
                  </a:moveTo>
                  <a:lnTo>
                    <a:pt x="11" y="84"/>
                  </a:lnTo>
                  <a:lnTo>
                    <a:pt x="10" y="83"/>
                  </a:lnTo>
                  <a:lnTo>
                    <a:pt x="8" y="81"/>
                  </a:lnTo>
                  <a:lnTo>
                    <a:pt x="5" y="78"/>
                  </a:lnTo>
                  <a:lnTo>
                    <a:pt x="4" y="76"/>
                  </a:lnTo>
                  <a:lnTo>
                    <a:pt x="2" y="74"/>
                  </a:lnTo>
                  <a:lnTo>
                    <a:pt x="1" y="70"/>
                  </a:lnTo>
                  <a:lnTo>
                    <a:pt x="0" y="67"/>
                  </a:lnTo>
                  <a:lnTo>
                    <a:pt x="0" y="63"/>
                  </a:lnTo>
                  <a:lnTo>
                    <a:pt x="0" y="61"/>
                  </a:lnTo>
                  <a:lnTo>
                    <a:pt x="1" y="57"/>
                  </a:lnTo>
                  <a:lnTo>
                    <a:pt x="2" y="54"/>
                  </a:lnTo>
                  <a:lnTo>
                    <a:pt x="3" y="51"/>
                  </a:lnTo>
                  <a:lnTo>
                    <a:pt x="5" y="49"/>
                  </a:lnTo>
                  <a:lnTo>
                    <a:pt x="8" y="47"/>
                  </a:lnTo>
                  <a:lnTo>
                    <a:pt x="10" y="44"/>
                  </a:lnTo>
                  <a:lnTo>
                    <a:pt x="12" y="42"/>
                  </a:lnTo>
                  <a:lnTo>
                    <a:pt x="15" y="40"/>
                  </a:lnTo>
                  <a:lnTo>
                    <a:pt x="17" y="39"/>
                  </a:lnTo>
                  <a:lnTo>
                    <a:pt x="18" y="36"/>
                  </a:lnTo>
                  <a:lnTo>
                    <a:pt x="21" y="34"/>
                  </a:lnTo>
                  <a:lnTo>
                    <a:pt x="22" y="30"/>
                  </a:lnTo>
                  <a:lnTo>
                    <a:pt x="23" y="27"/>
                  </a:lnTo>
                  <a:lnTo>
                    <a:pt x="24" y="23"/>
                  </a:lnTo>
                  <a:lnTo>
                    <a:pt x="24" y="20"/>
                  </a:lnTo>
                  <a:lnTo>
                    <a:pt x="24" y="18"/>
                  </a:lnTo>
                  <a:lnTo>
                    <a:pt x="23" y="14"/>
                  </a:lnTo>
                  <a:lnTo>
                    <a:pt x="22" y="12"/>
                  </a:lnTo>
                  <a:lnTo>
                    <a:pt x="20" y="9"/>
                  </a:lnTo>
                  <a:lnTo>
                    <a:pt x="20" y="8"/>
                  </a:lnTo>
                  <a:lnTo>
                    <a:pt x="17" y="7"/>
                  </a:lnTo>
                  <a:lnTo>
                    <a:pt x="15" y="5"/>
                  </a:lnTo>
                  <a:lnTo>
                    <a:pt x="11" y="2"/>
                  </a:lnTo>
                  <a:lnTo>
                    <a:pt x="10" y="1"/>
                  </a:lnTo>
                  <a:lnTo>
                    <a:pt x="9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44"/>
            <p:cNvSpPr>
              <a:spLocks/>
            </p:cNvSpPr>
            <p:nvPr/>
          </p:nvSpPr>
          <p:spPr bwMode="auto">
            <a:xfrm>
              <a:off x="6151562" y="1898651"/>
              <a:ext cx="39687" cy="133350"/>
            </a:xfrm>
            <a:custGeom>
              <a:avLst/>
              <a:gdLst/>
              <a:ahLst/>
              <a:cxnLst>
                <a:cxn ang="0">
                  <a:pos x="13" y="84"/>
                </a:cxn>
                <a:cxn ang="0">
                  <a:pos x="12" y="84"/>
                </a:cxn>
                <a:cxn ang="0">
                  <a:pos x="11" y="83"/>
                </a:cxn>
                <a:cxn ang="0">
                  <a:pos x="8" y="81"/>
                </a:cxn>
                <a:cxn ang="0">
                  <a:pos x="6" y="78"/>
                </a:cxn>
                <a:cxn ang="0">
                  <a:pos x="5" y="76"/>
                </a:cxn>
                <a:cxn ang="0">
                  <a:pos x="2" y="74"/>
                </a:cxn>
                <a:cxn ang="0">
                  <a:pos x="1" y="70"/>
                </a:cxn>
                <a:cxn ang="0">
                  <a:pos x="0" y="67"/>
                </a:cxn>
                <a:cxn ang="0">
                  <a:pos x="0" y="63"/>
                </a:cxn>
                <a:cxn ang="0">
                  <a:pos x="0" y="61"/>
                </a:cxn>
                <a:cxn ang="0">
                  <a:pos x="1" y="57"/>
                </a:cxn>
                <a:cxn ang="0">
                  <a:pos x="2" y="54"/>
                </a:cxn>
                <a:cxn ang="0">
                  <a:pos x="4" y="51"/>
                </a:cxn>
                <a:cxn ang="0">
                  <a:pos x="6" y="49"/>
                </a:cxn>
                <a:cxn ang="0">
                  <a:pos x="8" y="47"/>
                </a:cxn>
                <a:cxn ang="0">
                  <a:pos x="11" y="44"/>
                </a:cxn>
                <a:cxn ang="0">
                  <a:pos x="13" y="42"/>
                </a:cxn>
                <a:cxn ang="0">
                  <a:pos x="15" y="40"/>
                </a:cxn>
                <a:cxn ang="0">
                  <a:pos x="18" y="39"/>
                </a:cxn>
                <a:cxn ang="0">
                  <a:pos x="19" y="36"/>
                </a:cxn>
                <a:cxn ang="0">
                  <a:pos x="21" y="34"/>
                </a:cxn>
                <a:cxn ang="0">
                  <a:pos x="22" y="30"/>
                </a:cxn>
                <a:cxn ang="0">
                  <a:pos x="23" y="27"/>
                </a:cxn>
                <a:cxn ang="0">
                  <a:pos x="25" y="23"/>
                </a:cxn>
                <a:cxn ang="0">
                  <a:pos x="25" y="20"/>
                </a:cxn>
                <a:cxn ang="0">
                  <a:pos x="25" y="18"/>
                </a:cxn>
                <a:cxn ang="0">
                  <a:pos x="23" y="14"/>
                </a:cxn>
                <a:cxn ang="0">
                  <a:pos x="22" y="12"/>
                </a:cxn>
                <a:cxn ang="0">
                  <a:pos x="21" y="9"/>
                </a:cxn>
                <a:cxn ang="0">
                  <a:pos x="20" y="8"/>
                </a:cxn>
                <a:cxn ang="0">
                  <a:pos x="18" y="7"/>
                </a:cxn>
                <a:cxn ang="0">
                  <a:pos x="15" y="5"/>
                </a:cxn>
                <a:cxn ang="0">
                  <a:pos x="12" y="2"/>
                </a:cxn>
                <a:cxn ang="0">
                  <a:pos x="11" y="1"/>
                </a:cxn>
                <a:cxn ang="0">
                  <a:pos x="9" y="0"/>
                </a:cxn>
              </a:cxnLst>
              <a:rect l="0" t="0" r="r" b="b"/>
              <a:pathLst>
                <a:path w="25" h="84">
                  <a:moveTo>
                    <a:pt x="13" y="84"/>
                  </a:moveTo>
                  <a:lnTo>
                    <a:pt x="12" y="84"/>
                  </a:lnTo>
                  <a:lnTo>
                    <a:pt x="11" y="83"/>
                  </a:lnTo>
                  <a:lnTo>
                    <a:pt x="8" y="81"/>
                  </a:lnTo>
                  <a:lnTo>
                    <a:pt x="6" y="78"/>
                  </a:lnTo>
                  <a:lnTo>
                    <a:pt x="5" y="76"/>
                  </a:lnTo>
                  <a:lnTo>
                    <a:pt x="2" y="74"/>
                  </a:lnTo>
                  <a:lnTo>
                    <a:pt x="1" y="70"/>
                  </a:lnTo>
                  <a:lnTo>
                    <a:pt x="0" y="67"/>
                  </a:lnTo>
                  <a:lnTo>
                    <a:pt x="0" y="63"/>
                  </a:lnTo>
                  <a:lnTo>
                    <a:pt x="0" y="61"/>
                  </a:lnTo>
                  <a:lnTo>
                    <a:pt x="1" y="57"/>
                  </a:lnTo>
                  <a:lnTo>
                    <a:pt x="2" y="54"/>
                  </a:lnTo>
                  <a:lnTo>
                    <a:pt x="4" y="51"/>
                  </a:lnTo>
                  <a:lnTo>
                    <a:pt x="6" y="49"/>
                  </a:lnTo>
                  <a:lnTo>
                    <a:pt x="8" y="47"/>
                  </a:lnTo>
                  <a:lnTo>
                    <a:pt x="11" y="44"/>
                  </a:lnTo>
                  <a:lnTo>
                    <a:pt x="13" y="42"/>
                  </a:lnTo>
                  <a:lnTo>
                    <a:pt x="15" y="40"/>
                  </a:lnTo>
                  <a:lnTo>
                    <a:pt x="18" y="39"/>
                  </a:lnTo>
                  <a:lnTo>
                    <a:pt x="19" y="36"/>
                  </a:lnTo>
                  <a:lnTo>
                    <a:pt x="21" y="34"/>
                  </a:lnTo>
                  <a:lnTo>
                    <a:pt x="22" y="30"/>
                  </a:lnTo>
                  <a:lnTo>
                    <a:pt x="23" y="27"/>
                  </a:lnTo>
                  <a:lnTo>
                    <a:pt x="25" y="23"/>
                  </a:lnTo>
                  <a:lnTo>
                    <a:pt x="25" y="20"/>
                  </a:lnTo>
                  <a:lnTo>
                    <a:pt x="25" y="18"/>
                  </a:lnTo>
                  <a:lnTo>
                    <a:pt x="23" y="14"/>
                  </a:lnTo>
                  <a:lnTo>
                    <a:pt x="22" y="12"/>
                  </a:lnTo>
                  <a:lnTo>
                    <a:pt x="21" y="9"/>
                  </a:lnTo>
                  <a:lnTo>
                    <a:pt x="20" y="8"/>
                  </a:lnTo>
                  <a:lnTo>
                    <a:pt x="18" y="7"/>
                  </a:lnTo>
                  <a:lnTo>
                    <a:pt x="15" y="5"/>
                  </a:lnTo>
                  <a:lnTo>
                    <a:pt x="12" y="2"/>
                  </a:lnTo>
                  <a:lnTo>
                    <a:pt x="11" y="1"/>
                  </a:lnTo>
                  <a:lnTo>
                    <a:pt x="9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45"/>
            <p:cNvSpPr>
              <a:spLocks/>
            </p:cNvSpPr>
            <p:nvPr/>
          </p:nvSpPr>
          <p:spPr bwMode="auto">
            <a:xfrm>
              <a:off x="6105525" y="1898651"/>
              <a:ext cx="87312" cy="138113"/>
            </a:xfrm>
            <a:custGeom>
              <a:avLst/>
              <a:gdLst/>
              <a:ahLst/>
              <a:cxnLst>
                <a:cxn ang="0">
                  <a:pos x="10" y="83"/>
                </a:cxn>
                <a:cxn ang="0">
                  <a:pos x="7" y="79"/>
                </a:cxn>
                <a:cxn ang="0">
                  <a:pos x="3" y="74"/>
                </a:cxn>
                <a:cxn ang="0">
                  <a:pos x="1" y="68"/>
                </a:cxn>
                <a:cxn ang="0">
                  <a:pos x="1" y="61"/>
                </a:cxn>
                <a:cxn ang="0">
                  <a:pos x="3" y="54"/>
                </a:cxn>
                <a:cxn ang="0">
                  <a:pos x="7" y="48"/>
                </a:cxn>
                <a:cxn ang="0">
                  <a:pos x="11" y="43"/>
                </a:cxn>
                <a:cxn ang="0">
                  <a:pos x="17" y="39"/>
                </a:cxn>
                <a:cxn ang="0">
                  <a:pos x="21" y="34"/>
                </a:cxn>
                <a:cxn ang="0">
                  <a:pos x="23" y="28"/>
                </a:cxn>
                <a:cxn ang="0">
                  <a:pos x="24" y="22"/>
                </a:cxn>
                <a:cxn ang="0">
                  <a:pos x="23" y="15"/>
                </a:cxn>
                <a:cxn ang="0">
                  <a:pos x="21" y="9"/>
                </a:cxn>
                <a:cxn ang="0">
                  <a:pos x="17" y="7"/>
                </a:cxn>
                <a:cxn ang="0">
                  <a:pos x="11" y="3"/>
                </a:cxn>
                <a:cxn ang="0">
                  <a:pos x="10" y="1"/>
                </a:cxn>
                <a:cxn ang="0">
                  <a:pos x="10" y="0"/>
                </a:cxn>
                <a:cxn ang="0">
                  <a:pos x="13" y="0"/>
                </a:cxn>
                <a:cxn ang="0">
                  <a:pos x="19" y="0"/>
                </a:cxn>
                <a:cxn ang="0">
                  <a:pos x="28" y="0"/>
                </a:cxn>
                <a:cxn ang="0">
                  <a:pos x="36" y="1"/>
                </a:cxn>
                <a:cxn ang="0">
                  <a:pos x="41" y="2"/>
                </a:cxn>
                <a:cxn ang="0">
                  <a:pos x="47" y="5"/>
                </a:cxn>
                <a:cxn ang="0">
                  <a:pos x="51" y="11"/>
                </a:cxn>
                <a:cxn ang="0">
                  <a:pos x="54" y="15"/>
                </a:cxn>
                <a:cxn ang="0">
                  <a:pos x="55" y="21"/>
                </a:cxn>
                <a:cxn ang="0">
                  <a:pos x="54" y="28"/>
                </a:cxn>
                <a:cxn ang="0">
                  <a:pos x="51" y="35"/>
                </a:cxn>
                <a:cxn ang="0">
                  <a:pos x="47" y="40"/>
                </a:cxn>
                <a:cxn ang="0">
                  <a:pos x="42" y="43"/>
                </a:cxn>
                <a:cxn ang="0">
                  <a:pos x="35" y="50"/>
                </a:cxn>
                <a:cxn ang="0">
                  <a:pos x="33" y="55"/>
                </a:cxn>
                <a:cxn ang="0">
                  <a:pos x="31" y="61"/>
                </a:cxn>
                <a:cxn ang="0">
                  <a:pos x="31" y="67"/>
                </a:cxn>
                <a:cxn ang="0">
                  <a:pos x="34" y="72"/>
                </a:cxn>
                <a:cxn ang="0">
                  <a:pos x="35" y="77"/>
                </a:cxn>
                <a:cxn ang="0">
                  <a:pos x="40" y="82"/>
                </a:cxn>
                <a:cxn ang="0">
                  <a:pos x="42" y="84"/>
                </a:cxn>
                <a:cxn ang="0">
                  <a:pos x="42" y="85"/>
                </a:cxn>
                <a:cxn ang="0">
                  <a:pos x="41" y="85"/>
                </a:cxn>
                <a:cxn ang="0">
                  <a:pos x="36" y="87"/>
                </a:cxn>
                <a:cxn ang="0">
                  <a:pos x="28" y="85"/>
                </a:cxn>
                <a:cxn ang="0">
                  <a:pos x="20" y="85"/>
                </a:cxn>
                <a:cxn ang="0">
                  <a:pos x="14" y="85"/>
                </a:cxn>
              </a:cxnLst>
              <a:rect l="0" t="0" r="r" b="b"/>
              <a:pathLst>
                <a:path w="55" h="87">
                  <a:moveTo>
                    <a:pt x="13" y="85"/>
                  </a:moveTo>
                  <a:lnTo>
                    <a:pt x="10" y="83"/>
                  </a:lnTo>
                  <a:lnTo>
                    <a:pt x="8" y="82"/>
                  </a:lnTo>
                  <a:lnTo>
                    <a:pt x="7" y="79"/>
                  </a:lnTo>
                  <a:lnTo>
                    <a:pt x="4" y="77"/>
                  </a:lnTo>
                  <a:lnTo>
                    <a:pt x="3" y="74"/>
                  </a:lnTo>
                  <a:lnTo>
                    <a:pt x="2" y="70"/>
                  </a:lnTo>
                  <a:lnTo>
                    <a:pt x="1" y="68"/>
                  </a:lnTo>
                  <a:lnTo>
                    <a:pt x="0" y="64"/>
                  </a:lnTo>
                  <a:lnTo>
                    <a:pt x="1" y="61"/>
                  </a:lnTo>
                  <a:lnTo>
                    <a:pt x="1" y="57"/>
                  </a:lnTo>
                  <a:lnTo>
                    <a:pt x="3" y="54"/>
                  </a:lnTo>
                  <a:lnTo>
                    <a:pt x="4" y="50"/>
                  </a:lnTo>
                  <a:lnTo>
                    <a:pt x="7" y="48"/>
                  </a:lnTo>
                  <a:lnTo>
                    <a:pt x="9" y="46"/>
                  </a:lnTo>
                  <a:lnTo>
                    <a:pt x="11" y="43"/>
                  </a:lnTo>
                  <a:lnTo>
                    <a:pt x="14" y="42"/>
                  </a:lnTo>
                  <a:lnTo>
                    <a:pt x="17" y="39"/>
                  </a:lnTo>
                  <a:lnTo>
                    <a:pt x="19" y="36"/>
                  </a:lnTo>
                  <a:lnTo>
                    <a:pt x="21" y="34"/>
                  </a:lnTo>
                  <a:lnTo>
                    <a:pt x="22" y="32"/>
                  </a:lnTo>
                  <a:lnTo>
                    <a:pt x="23" y="28"/>
                  </a:lnTo>
                  <a:lnTo>
                    <a:pt x="24" y="25"/>
                  </a:lnTo>
                  <a:lnTo>
                    <a:pt x="24" y="22"/>
                  </a:lnTo>
                  <a:lnTo>
                    <a:pt x="24" y="19"/>
                  </a:lnTo>
                  <a:lnTo>
                    <a:pt x="23" y="15"/>
                  </a:lnTo>
                  <a:lnTo>
                    <a:pt x="22" y="13"/>
                  </a:lnTo>
                  <a:lnTo>
                    <a:pt x="21" y="9"/>
                  </a:lnTo>
                  <a:lnTo>
                    <a:pt x="20" y="8"/>
                  </a:lnTo>
                  <a:lnTo>
                    <a:pt x="17" y="7"/>
                  </a:lnTo>
                  <a:lnTo>
                    <a:pt x="14" y="5"/>
                  </a:lnTo>
                  <a:lnTo>
                    <a:pt x="11" y="3"/>
                  </a:lnTo>
                  <a:lnTo>
                    <a:pt x="10" y="2"/>
                  </a:lnTo>
                  <a:lnTo>
                    <a:pt x="10" y="1"/>
                  </a:lnTo>
                  <a:lnTo>
                    <a:pt x="10" y="1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6" y="1"/>
                  </a:lnTo>
                  <a:lnTo>
                    <a:pt x="38" y="1"/>
                  </a:lnTo>
                  <a:lnTo>
                    <a:pt x="41" y="2"/>
                  </a:lnTo>
                  <a:lnTo>
                    <a:pt x="43" y="3"/>
                  </a:lnTo>
                  <a:lnTo>
                    <a:pt x="47" y="5"/>
                  </a:lnTo>
                  <a:lnTo>
                    <a:pt x="49" y="7"/>
                  </a:lnTo>
                  <a:lnTo>
                    <a:pt x="51" y="11"/>
                  </a:lnTo>
                  <a:lnTo>
                    <a:pt x="52" y="13"/>
                  </a:lnTo>
                  <a:lnTo>
                    <a:pt x="54" y="15"/>
                  </a:lnTo>
                  <a:lnTo>
                    <a:pt x="55" y="18"/>
                  </a:lnTo>
                  <a:lnTo>
                    <a:pt x="55" y="21"/>
                  </a:lnTo>
                  <a:lnTo>
                    <a:pt x="55" y="25"/>
                  </a:lnTo>
                  <a:lnTo>
                    <a:pt x="54" y="28"/>
                  </a:lnTo>
                  <a:lnTo>
                    <a:pt x="52" y="32"/>
                  </a:lnTo>
                  <a:lnTo>
                    <a:pt x="51" y="35"/>
                  </a:lnTo>
                  <a:lnTo>
                    <a:pt x="49" y="37"/>
                  </a:lnTo>
                  <a:lnTo>
                    <a:pt x="47" y="40"/>
                  </a:lnTo>
                  <a:lnTo>
                    <a:pt x="44" y="41"/>
                  </a:lnTo>
                  <a:lnTo>
                    <a:pt x="42" y="43"/>
                  </a:lnTo>
                  <a:lnTo>
                    <a:pt x="37" y="48"/>
                  </a:lnTo>
                  <a:lnTo>
                    <a:pt x="35" y="50"/>
                  </a:lnTo>
                  <a:lnTo>
                    <a:pt x="34" y="53"/>
                  </a:lnTo>
                  <a:lnTo>
                    <a:pt x="33" y="55"/>
                  </a:lnTo>
                  <a:lnTo>
                    <a:pt x="31" y="57"/>
                  </a:lnTo>
                  <a:lnTo>
                    <a:pt x="31" y="61"/>
                  </a:lnTo>
                  <a:lnTo>
                    <a:pt x="30" y="63"/>
                  </a:lnTo>
                  <a:lnTo>
                    <a:pt x="31" y="67"/>
                  </a:lnTo>
                  <a:lnTo>
                    <a:pt x="33" y="70"/>
                  </a:lnTo>
                  <a:lnTo>
                    <a:pt x="34" y="72"/>
                  </a:lnTo>
                  <a:lnTo>
                    <a:pt x="35" y="76"/>
                  </a:lnTo>
                  <a:lnTo>
                    <a:pt x="35" y="77"/>
                  </a:lnTo>
                  <a:lnTo>
                    <a:pt x="37" y="79"/>
                  </a:lnTo>
                  <a:lnTo>
                    <a:pt x="40" y="82"/>
                  </a:lnTo>
                  <a:lnTo>
                    <a:pt x="41" y="83"/>
                  </a:lnTo>
                  <a:lnTo>
                    <a:pt x="42" y="84"/>
                  </a:lnTo>
                  <a:lnTo>
                    <a:pt x="42" y="85"/>
                  </a:lnTo>
                  <a:lnTo>
                    <a:pt x="42" y="85"/>
                  </a:lnTo>
                  <a:lnTo>
                    <a:pt x="41" y="85"/>
                  </a:lnTo>
                  <a:lnTo>
                    <a:pt x="41" y="85"/>
                  </a:lnTo>
                  <a:lnTo>
                    <a:pt x="40" y="87"/>
                  </a:lnTo>
                  <a:lnTo>
                    <a:pt x="36" y="87"/>
                  </a:lnTo>
                  <a:lnTo>
                    <a:pt x="33" y="87"/>
                  </a:lnTo>
                  <a:lnTo>
                    <a:pt x="28" y="85"/>
                  </a:lnTo>
                  <a:lnTo>
                    <a:pt x="23" y="85"/>
                  </a:lnTo>
                  <a:lnTo>
                    <a:pt x="20" y="85"/>
                  </a:lnTo>
                  <a:lnTo>
                    <a:pt x="15" y="85"/>
                  </a:lnTo>
                  <a:lnTo>
                    <a:pt x="14" y="85"/>
                  </a:lnTo>
                  <a:lnTo>
                    <a:pt x="13" y="8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46"/>
            <p:cNvSpPr>
              <a:spLocks/>
            </p:cNvSpPr>
            <p:nvPr/>
          </p:nvSpPr>
          <p:spPr bwMode="auto">
            <a:xfrm>
              <a:off x="6103937" y="1898651"/>
              <a:ext cx="38100" cy="133350"/>
            </a:xfrm>
            <a:custGeom>
              <a:avLst/>
              <a:gdLst/>
              <a:ahLst/>
              <a:cxnLst>
                <a:cxn ang="0">
                  <a:pos x="12" y="84"/>
                </a:cxn>
                <a:cxn ang="0">
                  <a:pos x="11" y="84"/>
                </a:cxn>
                <a:cxn ang="0">
                  <a:pos x="10" y="83"/>
                </a:cxn>
                <a:cxn ang="0">
                  <a:pos x="8" y="81"/>
                </a:cxn>
                <a:cxn ang="0">
                  <a:pos x="5" y="78"/>
                </a:cxn>
                <a:cxn ang="0">
                  <a:pos x="4" y="76"/>
                </a:cxn>
                <a:cxn ang="0">
                  <a:pos x="2" y="74"/>
                </a:cxn>
                <a:cxn ang="0">
                  <a:pos x="1" y="70"/>
                </a:cxn>
                <a:cxn ang="0">
                  <a:pos x="0" y="67"/>
                </a:cxn>
                <a:cxn ang="0">
                  <a:pos x="0" y="63"/>
                </a:cxn>
                <a:cxn ang="0">
                  <a:pos x="0" y="61"/>
                </a:cxn>
                <a:cxn ang="0">
                  <a:pos x="1" y="57"/>
                </a:cxn>
                <a:cxn ang="0">
                  <a:pos x="2" y="54"/>
                </a:cxn>
                <a:cxn ang="0">
                  <a:pos x="3" y="51"/>
                </a:cxn>
                <a:cxn ang="0">
                  <a:pos x="5" y="49"/>
                </a:cxn>
                <a:cxn ang="0">
                  <a:pos x="8" y="47"/>
                </a:cxn>
                <a:cxn ang="0">
                  <a:pos x="10" y="44"/>
                </a:cxn>
                <a:cxn ang="0">
                  <a:pos x="12" y="42"/>
                </a:cxn>
                <a:cxn ang="0">
                  <a:pos x="15" y="40"/>
                </a:cxn>
                <a:cxn ang="0">
                  <a:pos x="17" y="39"/>
                </a:cxn>
                <a:cxn ang="0">
                  <a:pos x="18" y="36"/>
                </a:cxn>
                <a:cxn ang="0">
                  <a:pos x="21" y="34"/>
                </a:cxn>
                <a:cxn ang="0">
                  <a:pos x="22" y="30"/>
                </a:cxn>
                <a:cxn ang="0">
                  <a:pos x="23" y="27"/>
                </a:cxn>
                <a:cxn ang="0">
                  <a:pos x="24" y="23"/>
                </a:cxn>
                <a:cxn ang="0">
                  <a:pos x="24" y="20"/>
                </a:cxn>
                <a:cxn ang="0">
                  <a:pos x="24" y="18"/>
                </a:cxn>
                <a:cxn ang="0">
                  <a:pos x="23" y="14"/>
                </a:cxn>
                <a:cxn ang="0">
                  <a:pos x="22" y="12"/>
                </a:cxn>
                <a:cxn ang="0">
                  <a:pos x="20" y="9"/>
                </a:cxn>
                <a:cxn ang="0">
                  <a:pos x="20" y="8"/>
                </a:cxn>
                <a:cxn ang="0">
                  <a:pos x="17" y="7"/>
                </a:cxn>
                <a:cxn ang="0">
                  <a:pos x="15" y="5"/>
                </a:cxn>
                <a:cxn ang="0">
                  <a:pos x="11" y="2"/>
                </a:cxn>
                <a:cxn ang="0">
                  <a:pos x="10" y="1"/>
                </a:cxn>
                <a:cxn ang="0">
                  <a:pos x="9" y="0"/>
                </a:cxn>
              </a:cxnLst>
              <a:rect l="0" t="0" r="r" b="b"/>
              <a:pathLst>
                <a:path w="24" h="84">
                  <a:moveTo>
                    <a:pt x="12" y="84"/>
                  </a:moveTo>
                  <a:lnTo>
                    <a:pt x="11" y="84"/>
                  </a:lnTo>
                  <a:lnTo>
                    <a:pt x="10" y="83"/>
                  </a:lnTo>
                  <a:lnTo>
                    <a:pt x="8" y="81"/>
                  </a:lnTo>
                  <a:lnTo>
                    <a:pt x="5" y="78"/>
                  </a:lnTo>
                  <a:lnTo>
                    <a:pt x="4" y="76"/>
                  </a:lnTo>
                  <a:lnTo>
                    <a:pt x="2" y="74"/>
                  </a:lnTo>
                  <a:lnTo>
                    <a:pt x="1" y="70"/>
                  </a:lnTo>
                  <a:lnTo>
                    <a:pt x="0" y="67"/>
                  </a:lnTo>
                  <a:lnTo>
                    <a:pt x="0" y="63"/>
                  </a:lnTo>
                  <a:lnTo>
                    <a:pt x="0" y="61"/>
                  </a:lnTo>
                  <a:lnTo>
                    <a:pt x="1" y="57"/>
                  </a:lnTo>
                  <a:lnTo>
                    <a:pt x="2" y="54"/>
                  </a:lnTo>
                  <a:lnTo>
                    <a:pt x="3" y="51"/>
                  </a:lnTo>
                  <a:lnTo>
                    <a:pt x="5" y="49"/>
                  </a:lnTo>
                  <a:lnTo>
                    <a:pt x="8" y="47"/>
                  </a:lnTo>
                  <a:lnTo>
                    <a:pt x="10" y="44"/>
                  </a:lnTo>
                  <a:lnTo>
                    <a:pt x="12" y="42"/>
                  </a:lnTo>
                  <a:lnTo>
                    <a:pt x="15" y="40"/>
                  </a:lnTo>
                  <a:lnTo>
                    <a:pt x="17" y="39"/>
                  </a:lnTo>
                  <a:lnTo>
                    <a:pt x="18" y="36"/>
                  </a:lnTo>
                  <a:lnTo>
                    <a:pt x="21" y="34"/>
                  </a:lnTo>
                  <a:lnTo>
                    <a:pt x="22" y="30"/>
                  </a:lnTo>
                  <a:lnTo>
                    <a:pt x="23" y="27"/>
                  </a:lnTo>
                  <a:lnTo>
                    <a:pt x="24" y="23"/>
                  </a:lnTo>
                  <a:lnTo>
                    <a:pt x="24" y="20"/>
                  </a:lnTo>
                  <a:lnTo>
                    <a:pt x="24" y="18"/>
                  </a:lnTo>
                  <a:lnTo>
                    <a:pt x="23" y="14"/>
                  </a:lnTo>
                  <a:lnTo>
                    <a:pt x="22" y="12"/>
                  </a:lnTo>
                  <a:lnTo>
                    <a:pt x="20" y="9"/>
                  </a:lnTo>
                  <a:lnTo>
                    <a:pt x="20" y="8"/>
                  </a:lnTo>
                  <a:lnTo>
                    <a:pt x="17" y="7"/>
                  </a:lnTo>
                  <a:lnTo>
                    <a:pt x="15" y="5"/>
                  </a:lnTo>
                  <a:lnTo>
                    <a:pt x="11" y="2"/>
                  </a:lnTo>
                  <a:lnTo>
                    <a:pt x="10" y="1"/>
                  </a:lnTo>
                  <a:lnTo>
                    <a:pt x="9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47"/>
            <p:cNvSpPr>
              <a:spLocks/>
            </p:cNvSpPr>
            <p:nvPr/>
          </p:nvSpPr>
          <p:spPr bwMode="auto">
            <a:xfrm>
              <a:off x="6151562" y="1898651"/>
              <a:ext cx="39687" cy="133350"/>
            </a:xfrm>
            <a:custGeom>
              <a:avLst/>
              <a:gdLst/>
              <a:ahLst/>
              <a:cxnLst>
                <a:cxn ang="0">
                  <a:pos x="13" y="84"/>
                </a:cxn>
                <a:cxn ang="0">
                  <a:pos x="12" y="84"/>
                </a:cxn>
                <a:cxn ang="0">
                  <a:pos x="11" y="83"/>
                </a:cxn>
                <a:cxn ang="0">
                  <a:pos x="8" y="81"/>
                </a:cxn>
                <a:cxn ang="0">
                  <a:pos x="6" y="78"/>
                </a:cxn>
                <a:cxn ang="0">
                  <a:pos x="5" y="76"/>
                </a:cxn>
                <a:cxn ang="0">
                  <a:pos x="2" y="74"/>
                </a:cxn>
                <a:cxn ang="0">
                  <a:pos x="1" y="70"/>
                </a:cxn>
                <a:cxn ang="0">
                  <a:pos x="0" y="67"/>
                </a:cxn>
                <a:cxn ang="0">
                  <a:pos x="0" y="63"/>
                </a:cxn>
                <a:cxn ang="0">
                  <a:pos x="0" y="61"/>
                </a:cxn>
                <a:cxn ang="0">
                  <a:pos x="1" y="57"/>
                </a:cxn>
                <a:cxn ang="0">
                  <a:pos x="2" y="54"/>
                </a:cxn>
                <a:cxn ang="0">
                  <a:pos x="4" y="51"/>
                </a:cxn>
                <a:cxn ang="0">
                  <a:pos x="6" y="49"/>
                </a:cxn>
                <a:cxn ang="0">
                  <a:pos x="8" y="47"/>
                </a:cxn>
                <a:cxn ang="0">
                  <a:pos x="11" y="44"/>
                </a:cxn>
                <a:cxn ang="0">
                  <a:pos x="13" y="42"/>
                </a:cxn>
                <a:cxn ang="0">
                  <a:pos x="15" y="40"/>
                </a:cxn>
                <a:cxn ang="0">
                  <a:pos x="18" y="39"/>
                </a:cxn>
                <a:cxn ang="0">
                  <a:pos x="19" y="36"/>
                </a:cxn>
                <a:cxn ang="0">
                  <a:pos x="21" y="34"/>
                </a:cxn>
                <a:cxn ang="0">
                  <a:pos x="22" y="30"/>
                </a:cxn>
                <a:cxn ang="0">
                  <a:pos x="23" y="27"/>
                </a:cxn>
                <a:cxn ang="0">
                  <a:pos x="25" y="23"/>
                </a:cxn>
                <a:cxn ang="0">
                  <a:pos x="25" y="20"/>
                </a:cxn>
                <a:cxn ang="0">
                  <a:pos x="25" y="18"/>
                </a:cxn>
                <a:cxn ang="0">
                  <a:pos x="23" y="14"/>
                </a:cxn>
                <a:cxn ang="0">
                  <a:pos x="22" y="12"/>
                </a:cxn>
                <a:cxn ang="0">
                  <a:pos x="21" y="9"/>
                </a:cxn>
                <a:cxn ang="0">
                  <a:pos x="20" y="8"/>
                </a:cxn>
                <a:cxn ang="0">
                  <a:pos x="18" y="7"/>
                </a:cxn>
                <a:cxn ang="0">
                  <a:pos x="15" y="5"/>
                </a:cxn>
                <a:cxn ang="0">
                  <a:pos x="12" y="2"/>
                </a:cxn>
                <a:cxn ang="0">
                  <a:pos x="11" y="1"/>
                </a:cxn>
                <a:cxn ang="0">
                  <a:pos x="9" y="0"/>
                </a:cxn>
              </a:cxnLst>
              <a:rect l="0" t="0" r="r" b="b"/>
              <a:pathLst>
                <a:path w="25" h="84">
                  <a:moveTo>
                    <a:pt x="13" y="84"/>
                  </a:moveTo>
                  <a:lnTo>
                    <a:pt x="12" y="84"/>
                  </a:lnTo>
                  <a:lnTo>
                    <a:pt x="11" y="83"/>
                  </a:lnTo>
                  <a:lnTo>
                    <a:pt x="8" y="81"/>
                  </a:lnTo>
                  <a:lnTo>
                    <a:pt x="6" y="78"/>
                  </a:lnTo>
                  <a:lnTo>
                    <a:pt x="5" y="76"/>
                  </a:lnTo>
                  <a:lnTo>
                    <a:pt x="2" y="74"/>
                  </a:lnTo>
                  <a:lnTo>
                    <a:pt x="1" y="70"/>
                  </a:lnTo>
                  <a:lnTo>
                    <a:pt x="0" y="67"/>
                  </a:lnTo>
                  <a:lnTo>
                    <a:pt x="0" y="63"/>
                  </a:lnTo>
                  <a:lnTo>
                    <a:pt x="0" y="61"/>
                  </a:lnTo>
                  <a:lnTo>
                    <a:pt x="1" y="57"/>
                  </a:lnTo>
                  <a:lnTo>
                    <a:pt x="2" y="54"/>
                  </a:lnTo>
                  <a:lnTo>
                    <a:pt x="4" y="51"/>
                  </a:lnTo>
                  <a:lnTo>
                    <a:pt x="6" y="49"/>
                  </a:lnTo>
                  <a:lnTo>
                    <a:pt x="8" y="47"/>
                  </a:lnTo>
                  <a:lnTo>
                    <a:pt x="11" y="44"/>
                  </a:lnTo>
                  <a:lnTo>
                    <a:pt x="13" y="42"/>
                  </a:lnTo>
                  <a:lnTo>
                    <a:pt x="15" y="40"/>
                  </a:lnTo>
                  <a:lnTo>
                    <a:pt x="18" y="39"/>
                  </a:lnTo>
                  <a:lnTo>
                    <a:pt x="19" y="36"/>
                  </a:lnTo>
                  <a:lnTo>
                    <a:pt x="21" y="34"/>
                  </a:lnTo>
                  <a:lnTo>
                    <a:pt x="22" y="30"/>
                  </a:lnTo>
                  <a:lnTo>
                    <a:pt x="23" y="27"/>
                  </a:lnTo>
                  <a:lnTo>
                    <a:pt x="25" y="23"/>
                  </a:lnTo>
                  <a:lnTo>
                    <a:pt x="25" y="20"/>
                  </a:lnTo>
                  <a:lnTo>
                    <a:pt x="25" y="18"/>
                  </a:lnTo>
                  <a:lnTo>
                    <a:pt x="23" y="14"/>
                  </a:lnTo>
                  <a:lnTo>
                    <a:pt x="22" y="12"/>
                  </a:lnTo>
                  <a:lnTo>
                    <a:pt x="21" y="9"/>
                  </a:lnTo>
                  <a:lnTo>
                    <a:pt x="20" y="8"/>
                  </a:lnTo>
                  <a:lnTo>
                    <a:pt x="18" y="7"/>
                  </a:lnTo>
                  <a:lnTo>
                    <a:pt x="15" y="5"/>
                  </a:lnTo>
                  <a:lnTo>
                    <a:pt x="12" y="2"/>
                  </a:lnTo>
                  <a:lnTo>
                    <a:pt x="11" y="1"/>
                  </a:lnTo>
                  <a:lnTo>
                    <a:pt x="9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152400"/>
            <a:ext cx="8001000" cy="1066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802.15.4 to 802.3 Adaptation or Bridging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Address bridging: </a:t>
            </a:r>
            <a:r>
              <a:rPr lang="en-US" dirty="0" smtClean="0"/>
              <a:t>802.15.4 MAC address long format is 64 bits or 8 octets, 802.3 supports 48 bit MAC address, i.e. 6 octets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MPDU bridging: </a:t>
            </a:r>
            <a:r>
              <a:rPr lang="en-US" dirty="0" smtClean="0"/>
              <a:t>Some 802.15.4 PHY limit MPDUs to 127 octets, 802.3 has 1500 octet MPDUs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Timing bridging: </a:t>
            </a:r>
            <a:r>
              <a:rPr lang="en-US" dirty="0" smtClean="0"/>
              <a:t>See later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A994C979-70EF-45AA-B95D-3A3902A9AAA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685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MAC address adaptation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7772400" cy="5562600"/>
          </a:xfrm>
        </p:spPr>
        <p:txBody>
          <a:bodyPr/>
          <a:lstStyle/>
          <a:p>
            <a:r>
              <a:rPr lang="en-US" sz="2800" dirty="0" smtClean="0"/>
              <a:t>48-bit MAC addresses can be converted (mapped) into 64-bit addresses as in IEEE Guidelines </a:t>
            </a:r>
            <a:r>
              <a:rPr lang="en-US" sz="2800" b="1" dirty="0" smtClean="0">
                <a:solidFill>
                  <a:schemeClr val="accent6"/>
                </a:solidFill>
              </a:rPr>
              <a:t>standards.ieee.org/develop/</a:t>
            </a:r>
            <a:r>
              <a:rPr lang="en-US" sz="2800" b="1" dirty="0" err="1" smtClean="0">
                <a:solidFill>
                  <a:schemeClr val="accent6"/>
                </a:solidFill>
              </a:rPr>
              <a:t>regauth</a:t>
            </a:r>
            <a:r>
              <a:rPr lang="en-US" sz="2800" b="1" dirty="0" smtClean="0">
                <a:solidFill>
                  <a:schemeClr val="accent6"/>
                </a:solidFill>
              </a:rPr>
              <a:t>/tut/eui64.pdf</a:t>
            </a:r>
            <a:endParaRPr lang="en-US" sz="2800" b="1" dirty="0" smtClean="0">
              <a:solidFill>
                <a:schemeClr val="accent6"/>
              </a:solidFill>
              <a:latin typeface="+mj-lt"/>
            </a:endParaRPr>
          </a:p>
          <a:p>
            <a:pPr marL="342900" lvl="1" indent="-342900">
              <a:buFontTx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Unfortunately</a:t>
            </a:r>
            <a:r>
              <a:rPr lang="en-US" sz="2400" dirty="0" smtClean="0"/>
              <a:t> it was found out that IEEE Guidelines was wrong, so no solution for 48-bit MAC to 64-bit MAC exists</a:t>
            </a:r>
            <a:endParaRPr lang="en-US" sz="2800" dirty="0" smtClean="0"/>
          </a:p>
          <a:p>
            <a:r>
              <a:rPr lang="en-US" sz="2800" dirty="0" smtClean="0"/>
              <a:t>No solution for 64-bit to 48-bit MAC address conversion</a:t>
            </a:r>
          </a:p>
          <a:p>
            <a:r>
              <a:rPr lang="en-US" sz="2800" dirty="0" smtClean="0"/>
              <a:t>New developments in this area include 802.1 PAR dealing with local addresses and Layer 2 Routing protocol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&lt;month year&gt;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A994C979-70EF-45AA-B95D-3A3902A9AAA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762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802.1 Local Address Study Group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7772400" cy="4953000"/>
          </a:xfrm>
        </p:spPr>
        <p:txBody>
          <a:bodyPr/>
          <a:lstStyle/>
          <a:p>
            <a:r>
              <a:rPr lang="en-US" sz="2700" dirty="0" smtClean="0"/>
              <a:t>IEEE 802.1 started a Study Group on Local addresses, </a:t>
            </a:r>
            <a:r>
              <a:rPr lang="en-US" sz="2700" dirty="0" smtClean="0">
                <a:hlinkClick r:id="rId2"/>
              </a:rPr>
              <a:t>http://www.ieee802.org/1/pages/lasg.html</a:t>
            </a:r>
            <a:endParaRPr lang="en-US" sz="2700" dirty="0" smtClean="0"/>
          </a:p>
          <a:p>
            <a:r>
              <a:rPr lang="en-US" sz="2700" dirty="0" smtClean="0"/>
              <a:t>48-bit MAC addresses are depleting like IPv4 addresses because of Data Center, </a:t>
            </a:r>
            <a:r>
              <a:rPr lang="en-US" sz="2700" dirty="0" err="1" smtClean="0"/>
              <a:t>IoT</a:t>
            </a:r>
            <a:r>
              <a:rPr lang="en-US" sz="2700" dirty="0" smtClean="0"/>
              <a:t>, etc.</a:t>
            </a:r>
          </a:p>
          <a:p>
            <a:r>
              <a:rPr lang="en-US" sz="2700" dirty="0" smtClean="0"/>
              <a:t>Local address SG will recommend how to use local addresses, 7</a:t>
            </a:r>
            <a:r>
              <a:rPr lang="en-US" sz="2700" baseline="30000" dirty="0" smtClean="0"/>
              <a:t>th</a:t>
            </a:r>
            <a:r>
              <a:rPr lang="en-US" sz="2700" dirty="0" smtClean="0"/>
              <a:t> bit in Byte 1 set to 1 </a:t>
            </a:r>
          </a:p>
          <a:p>
            <a:r>
              <a:rPr lang="en-US" sz="2700" dirty="0" smtClean="0"/>
              <a:t>Local address SG will develop protocols to acquire local addresses</a:t>
            </a:r>
          </a:p>
          <a:p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FF0000"/>
                </a:solidFill>
              </a:rPr>
              <a:t>Address Bridging: </a:t>
            </a:r>
            <a:r>
              <a:rPr lang="en-US" sz="2700" dirty="0" smtClean="0"/>
              <a:t>64-bit to 48-bit address adaptation work is needed in 802.1 </a:t>
            </a:r>
          </a:p>
          <a:p>
            <a:r>
              <a:rPr lang="en-US" sz="2700" dirty="0" smtClean="0"/>
              <a:t>Local addresses can be used by the bridge during address bridging</a:t>
            </a:r>
            <a:endParaRPr lang="en-US" sz="27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July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A994C979-70EF-45AA-B95D-3A3902A9AAA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76200"/>
            <a:ext cx="7772400" cy="838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L2R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5562600"/>
          </a:xfrm>
        </p:spPr>
        <p:txBody>
          <a:bodyPr/>
          <a:lstStyle/>
          <a:p>
            <a:r>
              <a:rPr lang="en-US" sz="2800" dirty="0" smtClean="0"/>
              <a:t>IEEE 802.15 Task Group 10 finished developing a new protocol on Layer 2 routing in Wireless Personal Area Network (WPAN)</a:t>
            </a:r>
          </a:p>
          <a:p>
            <a:r>
              <a:rPr lang="en-US" sz="2800" dirty="0" smtClean="0"/>
              <a:t>After the incoming frame if bridged to 802.15 network, L2R protocol can route it to the destination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378281"/>
            <a:ext cx="1600200" cy="215444"/>
          </a:xfrm>
        </p:spPr>
        <p:txBody>
          <a:bodyPr/>
          <a:lstStyle/>
          <a:p>
            <a:r>
              <a:rPr lang="en-US" dirty="0" smtClean="0"/>
              <a:t>July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A994C979-70EF-45AA-B95D-3A3902A9AAA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EEE-P802_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IEEE-P802_15</Template>
  <TotalTime>638</TotalTime>
  <Words>735</Words>
  <Application>Microsoft Office PowerPoint</Application>
  <PresentationFormat>On-screen Show (4:3)</PresentationFormat>
  <Paragraphs>116</Paragraphs>
  <Slides>13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IEEE-P802_15</vt:lpstr>
      <vt:lpstr>Custom Design</vt:lpstr>
      <vt:lpstr>Worksheet</vt:lpstr>
      <vt:lpstr>PowerPoint Presentation</vt:lpstr>
      <vt:lpstr>Current IoT Networking</vt:lpstr>
      <vt:lpstr>64-bit MACs vs 48-bit MACs</vt:lpstr>
      <vt:lpstr>Where to Bridge in the PAN? </vt:lpstr>
      <vt:lpstr>Frame Formats</vt:lpstr>
      <vt:lpstr>802.15.4 to 802.3 Adaptation or Bridging</vt:lpstr>
      <vt:lpstr>MAC address adaptation</vt:lpstr>
      <vt:lpstr>802.1 Local Address Study Group</vt:lpstr>
      <vt:lpstr>L2R</vt:lpstr>
      <vt:lpstr>MPDU Size Adaptation</vt:lpstr>
      <vt:lpstr>Timing Considerations</vt:lpstr>
      <vt:lpstr>MPDU Size for 802.15.4</vt:lpstr>
      <vt:lpstr>PowerPoint Presentation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IEEE 802.15 &lt;subject&gt;</dc:subject>
  <dc:creator>s73654</dc:creator>
  <dc:description>&lt;doc#&gt;</dc:description>
  <cp:lastModifiedBy>Stephen Haddock</cp:lastModifiedBy>
  <cp:revision>49</cp:revision>
  <cp:lastPrinted>1998-02-10T13:28:06Z</cp:lastPrinted>
  <dcterms:created xsi:type="dcterms:W3CDTF">2014-08-20T21:43:31Z</dcterms:created>
  <dcterms:modified xsi:type="dcterms:W3CDTF">2015-07-15T19:31:02Z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_ms_pID_72543">
    <vt:lpwstr>(3)kz38sj4TCPhsDN+c4DiEMA/ZNYq7o3uVfKW9zK/FUnSjNlR18Fd8yuvHYz8EfJ5eJ8ROPkoi
/E3KYawOOJBpCCNrzsX+xZ2Ws0ddiG7PiS2gIKMJ7tm5hFpyu+sNfOUVGxtHqLREaN1cEMDe
eAHK8yeXyf1WtiEYviBWa2aEfrYbDHASQBvKBrGmfiKNl+29VP0nTCuH0rD1Wvyh0Thgi/z+
KADbWXZtKCLr3FhcJk</vt:lpwstr>
  </property>
  <property fmtid="{D5CDD505-2E9C-101B-9397-08002B2CF9AE}" pid="3" name="_new_ms_pID_725431">
    <vt:lpwstr>oXhh7QCDHp8CikBNKJPOugOg7rn873j/+vAYOygVzMRQT2oUTkeG8v
lbXRUHCfLvnTrHxp5HyfVEqYiMoKlbt2HViwedHXjeUUuOpRLo8LpWymiljjGMCvfusNxB0y
JPt+/vT8NqWsvKSHXVWpBVlA9xAL6ij2TYiBO0LzOzA+FtvuKXLFuOKvi+GH2i06Kh2n5Kke
ZEBbgQMIjEH0Hvpwlf3dchSlpj14tkprlWxp</vt:lpwstr>
  </property>
  <property fmtid="{D5CDD505-2E9C-101B-9397-08002B2CF9AE}" pid="4" name="_new_ms_pID_725432">
    <vt:lpwstr>DgbziVbrMQkRlFNTsTVs7VMdjIEYDT9NJ/Mk
LS6KXtI6dDVq800MRHrYvanO9YAqcQ==</vt:lpwstr>
  </property>
  <property fmtid="{D5CDD505-2E9C-101B-9397-08002B2CF9AE}" pid="5" name="sflag">
    <vt:lpwstr>1436286410</vt:lpwstr>
  </property>
</Properties>
</file>