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94" r:id="rId2"/>
    <p:sldId id="276" r:id="rId3"/>
    <p:sldId id="289" r:id="rId4"/>
    <p:sldId id="290" r:id="rId5"/>
    <p:sldId id="278" r:id="rId6"/>
    <p:sldId id="291" r:id="rId7"/>
    <p:sldId id="295" r:id="rId8"/>
    <p:sldId id="293" r:id="rId9"/>
    <p:sldId id="292" r:id="rId10"/>
  </p:sldIdLst>
  <p:sldSz cx="9144000" cy="6858000" type="screen4x3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64" autoAdjust="0"/>
    <p:restoredTop sz="86444" autoAdjust="0"/>
  </p:normalViewPr>
  <p:slideViewPr>
    <p:cSldViewPr>
      <p:cViewPr varScale="1">
        <p:scale>
          <a:sx n="65" d="100"/>
          <a:sy n="65" d="100"/>
        </p:scale>
        <p:origin x="-576" y="-114"/>
      </p:cViewPr>
      <p:guideLst>
        <p:guide orient="horz" pos="2160"/>
        <p:guide pos="2880"/>
      </p:guideLst>
    </p:cSldViewPr>
  </p:slideViewPr>
  <p:outlineViewPr>
    <p:cViewPr varScale="1">
      <p:scale>
        <a:sx n="33" d="100"/>
        <a:sy n="33" d="100"/>
      </p:scale>
      <p:origin x="0" y="996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doc.: IEEE 802-11-15/0753r2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July 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Jon Rosdahl, CSR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smtClean="0"/>
              <a:t>doc.: IEEE 802-11-15/0753r2</a:t>
            </a: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smtClean="0"/>
              <a:t>July 2015</a:t>
            </a: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701675"/>
            <a:ext cx="4627563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smtClean="0"/>
              <a:t>Jon Rosdahl, CSR</a:t>
            </a: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4387" cy="3467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July 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3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47A7FEEB-9CD2-43FE-843C-C5350BEACB4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087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July 2015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Jon Rosdahl, CSR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Slide </a:t>
            </a:r>
            <a:fld id="{DE40C9FC-4879-4F20-9ECA-A574A90476B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July 2015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Jon Rosdahl, CSR</a:t>
            </a: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July 2015</a:t>
            </a:r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D09C756B-EB39-4236-ADBB-73052B179AE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July 2015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Jon Rosdahl, CSR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Slide </a:t>
            </a:r>
            <a:fld id="{1CD163DD-D5E7-41DA-95F2-71530C24F8C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buFont typeface="Times New Roman" pitchFamily="18" charset="0"/>
              <a:buNone/>
              <a:tabLst/>
              <a:defRPr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smtClean="0"/>
              <a:t>July 2015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5643563" y="6475413"/>
            <a:ext cx="2898775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Jon Rosdahl, CSR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Slide </a:t>
            </a:r>
            <a:fld id="{69B99EC4-A1FB-4C79-B9A5-C1FFD5A903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July 2015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Jon Rosdahl, CSR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Slide </a:t>
            </a:r>
            <a:fld id="{06B781AF-4CCF-49B0-A572-DE54FBE5D94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July 2015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Jon Rosdahl, CSR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Slide </a:t>
            </a:r>
            <a:fld id="{F5D8E26B-7BCF-4D25-9C89-0168A6618F1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July 2015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Jon Rosdahl, CSR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Slide </a:t>
            </a:r>
            <a:fld id="{6B5E41C2-EF12-4EF2-8280-F2B4208277C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1941513" cy="54086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5676900" cy="54086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July 2015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Jon Rosdahl, CSR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Slide </a:t>
            </a:r>
            <a:fld id="{9B0D65C8-A0CA-4DDA-83BB-89786621859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0813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title text format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96913" y="333375"/>
            <a:ext cx="1874837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</a:lstStyle>
          <a:p>
            <a:r>
              <a:rPr lang="en-US" smtClean="0"/>
              <a:t>July 2015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6475413"/>
            <a:ext cx="3184525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GB" smtClean="0"/>
              <a:t>Jon Rosdahl, CSR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4344988" y="6475413"/>
            <a:ext cx="528637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</a:lstStyle>
          <a:p>
            <a:r>
              <a:rPr lang="en-GB" smtClean="0"/>
              <a:t>Slide </a:t>
            </a:r>
            <a:fld id="{D09C756B-EB39-4236-ADBB-73052B179AE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685800" y="609600"/>
            <a:ext cx="77724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ea typeface="MS Gothic" charset="-128"/>
              <a:cs typeface="+mn-cs"/>
            </a:endParaRP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662933" y="6475412"/>
            <a:ext cx="1244771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1200" dirty="0" smtClean="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+mn-cs"/>
              </a:rPr>
              <a:t>Submission</a:t>
            </a:r>
            <a:endParaRPr lang="en-GB" sz="1200" dirty="0">
              <a:solidFill>
                <a:srgbClr val="000000"/>
              </a:solidFill>
              <a:latin typeface="Times New Roman" pitchFamily="16" charset="0"/>
              <a:ea typeface="MS Gothic" charset="-128"/>
              <a:cs typeface="+mn-cs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477000"/>
            <a:ext cx="78486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dirty="0">
              <a:latin typeface="Times New Roman" pitchFamily="16" charset="0"/>
              <a:ea typeface="MS Gothic" charset="-128"/>
              <a:cs typeface="+mn-cs"/>
            </a:endParaRPr>
          </a:p>
        </p:txBody>
      </p:sp>
      <p:sp>
        <p:nvSpPr>
          <p:cNvPr id="10" name="Date Placeholder 3"/>
          <p:cNvSpPr txBox="1">
            <a:spLocks/>
          </p:cNvSpPr>
          <p:nvPr/>
        </p:nvSpPr>
        <p:spPr bwMode="auto">
          <a:xfrm>
            <a:off x="3581400" y="357188"/>
            <a:ext cx="4872038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>
            <a:lvl1pPr>
              <a:defRPr/>
            </a:lvl1pPr>
          </a:lstStyle>
          <a:p>
            <a:pPr algn="r"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Times New Roman" pitchFamily="16" charset="0"/>
                <a:ea typeface="MS Gothic" charset="-128"/>
                <a:cs typeface="Arial Unicode MS" charset="0"/>
              </a:rPr>
              <a:t>doc.: IEEE 802.</a:t>
            </a:r>
            <a:r>
              <a:rPr lang="en-US" sz="1800" b="1" dirty="0" smtClean="0">
                <a:solidFill>
                  <a:schemeClr val="tx1"/>
                </a:solidFill>
                <a:effectLst/>
              </a:rPr>
              <a:t>11-15-00753r2</a:t>
            </a:r>
            <a:endParaRPr lang="en-GB" sz="1800" b="1" dirty="0" smtClean="0">
              <a:solidFill>
                <a:schemeClr val="tx1"/>
              </a:solidFill>
              <a:latin typeface="Times New Roman" pitchFamily="16" charset="0"/>
              <a:ea typeface="MS Gothic" charset="-128"/>
              <a:cs typeface="Arial Unicode M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 b="1">
          <a:solidFill>
            <a:srgbClr val="000000"/>
          </a:solidFill>
          <a:latin typeface="+mj-lt"/>
          <a:ea typeface="+mj-ea"/>
          <a:cs typeface="MS Gothic"/>
        </a:defRPr>
      </a:lvl1pPr>
      <a:lvl2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 b="1">
          <a:solidFill>
            <a:srgbClr val="000000"/>
          </a:solidFill>
          <a:latin typeface="Times New Roman" pitchFamily="16" charset="0"/>
          <a:ea typeface="MS Gothic" charset="-128"/>
          <a:cs typeface="MS Gothic"/>
        </a:defRPr>
      </a:lvl2pPr>
      <a:lvl3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 b="1">
          <a:solidFill>
            <a:srgbClr val="000000"/>
          </a:solidFill>
          <a:latin typeface="Times New Roman" pitchFamily="16" charset="0"/>
          <a:ea typeface="MS Gothic" charset="-128"/>
          <a:cs typeface="MS Gothic"/>
        </a:defRPr>
      </a:lvl3pPr>
      <a:lvl4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 b="1">
          <a:solidFill>
            <a:srgbClr val="000000"/>
          </a:solidFill>
          <a:latin typeface="Times New Roman" pitchFamily="16" charset="0"/>
          <a:ea typeface="MS Gothic" charset="-128"/>
          <a:cs typeface="MS Gothic"/>
        </a:defRPr>
      </a:lvl4pPr>
      <a:lvl5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 b="1">
          <a:solidFill>
            <a:srgbClr val="000000"/>
          </a:solidFill>
          <a:latin typeface="Times New Roman" pitchFamily="16" charset="0"/>
          <a:ea typeface="MS Gothic" charset="-128"/>
          <a:cs typeface="MS Gothic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>
          <a:solidFill>
            <a:srgbClr val="000000"/>
          </a:solidFill>
          <a:latin typeface="+mn-lt"/>
          <a:ea typeface="+mn-ea"/>
          <a:cs typeface="MS Gothic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MS Gothic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+mn-lt"/>
          <a:ea typeface="+mn-ea"/>
          <a:cs typeface="MS Gothic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600">
          <a:solidFill>
            <a:srgbClr val="000000"/>
          </a:solidFill>
          <a:latin typeface="+mn-lt"/>
          <a:ea typeface="+mn-ea"/>
          <a:cs typeface="MS Gothic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600">
          <a:solidFill>
            <a:srgbClr val="000000"/>
          </a:solidFill>
          <a:latin typeface="+mn-lt"/>
          <a:ea typeface="+mn-ea"/>
          <a:cs typeface="MS Gothic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r>
              <a:rPr lang="en-US" dirty="0" smtClean="0"/>
              <a:t>Comments From IEEE 802.11 with Resolution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>
          <a:xfrm>
            <a:off x="696913" y="333375"/>
            <a:ext cx="1874837" cy="273050"/>
          </a:xfrm>
        </p:spPr>
        <p:txBody>
          <a:bodyPr/>
          <a:lstStyle/>
          <a:p>
            <a:r>
              <a:rPr lang="en-US" smtClean="0"/>
              <a:t>July 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>
          <a:xfrm>
            <a:off x="4344988" y="6475413"/>
            <a:ext cx="528637" cy="363537"/>
          </a:xfrm>
        </p:spPr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625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1"/>
            <a:ext cx="7770813" cy="798983"/>
          </a:xfrm>
        </p:spPr>
        <p:txBody>
          <a:bodyPr/>
          <a:lstStyle/>
          <a:p>
            <a:pPr rtl="0" eaLnBrk="1" fontAlgn="base" hangingPunct="1"/>
            <a:r>
              <a:rPr lang="en-US" sz="2400" b="1" dirty="0" smtClean="0">
                <a:solidFill>
                  <a:srgbClr val="000000"/>
                </a:solidFill>
                <a:effectLst/>
              </a:rPr>
              <a:t>802.1Qcl- Amendment, YANG Data Model, PAR and CSD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28800"/>
            <a:ext cx="7774632" cy="4752528"/>
          </a:xfrm>
        </p:spPr>
        <p:txBody>
          <a:bodyPr/>
          <a:lstStyle/>
          <a:p>
            <a:r>
              <a:rPr lang="en-US" sz="2000" dirty="0" smtClean="0"/>
              <a:t>1.1 Project number – suggest that “l” not be used in the project number as it is often confused with “1”.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C00000"/>
                </a:solidFill>
              </a:rPr>
              <a:t>Changed to 802.1Qcp</a:t>
            </a:r>
          </a:p>
          <a:p>
            <a:endParaRPr lang="en-US" sz="1200" dirty="0" smtClean="0"/>
          </a:p>
          <a:p>
            <a:r>
              <a:rPr lang="en-US" sz="2000" dirty="0" smtClean="0"/>
              <a:t>8.1 -  include the full titles of standards called out in the PAR..</a:t>
            </a:r>
            <a:r>
              <a:rPr lang="en-US" sz="2000" dirty="0" err="1" smtClean="0"/>
              <a:t>i.e</a:t>
            </a:r>
            <a:r>
              <a:rPr lang="en-US" sz="2000" dirty="0" smtClean="0"/>
              <a:t> “IEEE </a:t>
            </a:r>
            <a:r>
              <a:rPr lang="en-US" sz="2000" dirty="0" err="1" smtClean="0"/>
              <a:t>Std</a:t>
            </a:r>
            <a:r>
              <a:rPr lang="en-US" sz="2000" dirty="0" smtClean="0"/>
              <a:t> 802.1Q, </a:t>
            </a:r>
            <a:r>
              <a:rPr lang="en-US" sz="2000" b="0" dirty="0" smtClean="0"/>
              <a:t>IEEE </a:t>
            </a:r>
            <a:r>
              <a:rPr lang="en-US" sz="2000" b="0" dirty="0" err="1" smtClean="0"/>
              <a:t>Std</a:t>
            </a:r>
            <a:r>
              <a:rPr lang="en-US" sz="2000" b="0" dirty="0" smtClean="0"/>
              <a:t> </a:t>
            </a:r>
            <a:r>
              <a:rPr lang="en-US" sz="2000" b="0" dirty="0"/>
              <a:t>802.1AX and IEEE </a:t>
            </a:r>
            <a:r>
              <a:rPr lang="en-US" sz="2000" b="0" dirty="0" err="1"/>
              <a:t>Std</a:t>
            </a:r>
            <a:r>
              <a:rPr lang="en-US" sz="2000" b="0" dirty="0"/>
              <a:t> 802.1X</a:t>
            </a:r>
            <a:r>
              <a:rPr lang="en-US" sz="2000" b="0" dirty="0" smtClean="0"/>
              <a:t>.”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C00000"/>
                </a:solidFill>
              </a:rPr>
              <a:t>IEEE </a:t>
            </a:r>
            <a:r>
              <a:rPr lang="en-US" dirty="0" err="1" smtClean="0">
                <a:solidFill>
                  <a:srgbClr val="C00000"/>
                </a:solidFill>
              </a:rPr>
              <a:t>Std</a:t>
            </a:r>
            <a:r>
              <a:rPr lang="en-US" dirty="0">
                <a:solidFill>
                  <a:srgbClr val="C00000"/>
                </a:solidFill>
              </a:rPr>
              <a:t> 802.1Q - IEEE Standard </a:t>
            </a:r>
            <a:r>
              <a:rPr lang="en-US" dirty="0" smtClean="0">
                <a:solidFill>
                  <a:srgbClr val="C00000"/>
                </a:solidFill>
              </a:rPr>
              <a:t>for Local </a:t>
            </a:r>
            <a:r>
              <a:rPr lang="en-US" dirty="0">
                <a:solidFill>
                  <a:srgbClr val="C00000"/>
                </a:solidFill>
              </a:rPr>
              <a:t>and metropolitan area </a:t>
            </a:r>
            <a:r>
              <a:rPr lang="en-US" dirty="0" smtClean="0">
                <a:solidFill>
                  <a:srgbClr val="C00000"/>
                </a:solidFill>
              </a:rPr>
              <a:t>networks — Bridges </a:t>
            </a:r>
            <a:r>
              <a:rPr lang="en-US" dirty="0">
                <a:solidFill>
                  <a:srgbClr val="C00000"/>
                </a:solidFill>
              </a:rPr>
              <a:t>and Bridged </a:t>
            </a:r>
            <a:r>
              <a:rPr lang="en-US" dirty="0" smtClean="0">
                <a:solidFill>
                  <a:srgbClr val="C00000"/>
                </a:solidFill>
              </a:rPr>
              <a:t>Networks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IEEE </a:t>
            </a:r>
            <a:r>
              <a:rPr lang="en-US" dirty="0" err="1" smtClean="0">
                <a:solidFill>
                  <a:srgbClr val="C00000"/>
                </a:solidFill>
              </a:rPr>
              <a:t>Std</a:t>
            </a:r>
            <a:r>
              <a:rPr lang="en-US" dirty="0" smtClean="0">
                <a:solidFill>
                  <a:srgbClr val="C00000"/>
                </a:solidFill>
              </a:rPr>
              <a:t> 802.1AX </a:t>
            </a:r>
            <a:r>
              <a:rPr lang="en-US" dirty="0">
                <a:solidFill>
                  <a:srgbClr val="C00000"/>
                </a:solidFill>
              </a:rPr>
              <a:t>- IEEE Standard </a:t>
            </a:r>
            <a:r>
              <a:rPr lang="en-US" dirty="0" smtClean="0">
                <a:solidFill>
                  <a:srgbClr val="C00000"/>
                </a:solidFill>
              </a:rPr>
              <a:t>for Local </a:t>
            </a:r>
            <a:r>
              <a:rPr lang="en-US" dirty="0">
                <a:solidFill>
                  <a:srgbClr val="C00000"/>
                </a:solidFill>
              </a:rPr>
              <a:t>and metropolitan area </a:t>
            </a:r>
            <a:r>
              <a:rPr lang="en-US" dirty="0" smtClean="0">
                <a:solidFill>
                  <a:srgbClr val="C00000"/>
                </a:solidFill>
              </a:rPr>
              <a:t>networks — Link Aggregation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dirty="0" smtClean="0">
                <a:solidFill>
                  <a:srgbClr val="C00000"/>
                </a:solidFill>
              </a:rPr>
              <a:t>IEEE </a:t>
            </a:r>
            <a:r>
              <a:rPr lang="en-US" b="0" dirty="0" err="1" smtClean="0">
                <a:solidFill>
                  <a:srgbClr val="C00000"/>
                </a:solidFill>
              </a:rPr>
              <a:t>Std</a:t>
            </a:r>
            <a:r>
              <a:rPr lang="en-US" b="0" dirty="0" smtClean="0">
                <a:solidFill>
                  <a:srgbClr val="C00000"/>
                </a:solidFill>
              </a:rPr>
              <a:t> 802.1X – IEEE Standard for Local and metropolitan area networks – Port-Based Network Access Control</a:t>
            </a:r>
          </a:p>
          <a:p>
            <a:endParaRPr lang="en-US" sz="1050" b="0" dirty="0" smtClean="0"/>
          </a:p>
          <a:p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July 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261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1"/>
            <a:ext cx="7770813" cy="798983"/>
          </a:xfrm>
        </p:spPr>
        <p:txBody>
          <a:bodyPr/>
          <a:lstStyle/>
          <a:p>
            <a:pPr rtl="0" eaLnBrk="1" fontAlgn="base" hangingPunct="1"/>
            <a:r>
              <a:rPr lang="en-US" sz="2400" b="1" dirty="0" smtClean="0">
                <a:solidFill>
                  <a:srgbClr val="000000"/>
                </a:solidFill>
                <a:effectLst/>
              </a:rPr>
              <a:t>802.1Qcl- Amendment, YANG Data Model, PAR and CSD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28800"/>
            <a:ext cx="7774632" cy="4752528"/>
          </a:xfrm>
        </p:spPr>
        <p:txBody>
          <a:bodyPr/>
          <a:lstStyle/>
          <a:p>
            <a:r>
              <a:rPr lang="en-US" sz="2000" b="0" dirty="0"/>
              <a:t>7.3a – does not show up in the PAR PDF</a:t>
            </a:r>
            <a:r>
              <a:rPr lang="en-US" sz="2000" dirty="0"/>
              <a:t> – This should have been marked with a yes, and then it might show up in the PDF?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dirty="0" smtClean="0">
                <a:solidFill>
                  <a:srgbClr val="C00000"/>
                </a:solidFill>
              </a:rPr>
              <a:t>Yes, item 7.3a is marked as Yes. However, it does not show up in the generated PDF form.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C00000"/>
                </a:solidFill>
              </a:rPr>
              <a:t>Additionally, we have contacted IEEE staff for assistance and resolution of the problem.</a:t>
            </a:r>
            <a:endParaRPr lang="en-US" b="0" dirty="0" smtClean="0">
              <a:solidFill>
                <a:srgbClr val="C00000"/>
              </a:solidFill>
            </a:endParaRPr>
          </a:p>
          <a:p>
            <a:r>
              <a:rPr lang="en-US" sz="2000" b="0" dirty="0" smtClean="0"/>
              <a:t>5.2b – expand acronyms on first use in PAR </a:t>
            </a:r>
            <a:br>
              <a:rPr lang="en-US" sz="2000" b="0" dirty="0" smtClean="0"/>
            </a:br>
            <a:r>
              <a:rPr lang="en-US" sz="2000" b="0" dirty="0" smtClean="0"/>
              <a:t>(TPMR, VLAN, UML, etc.)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Media Access Control (MAC)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C00000"/>
                </a:solidFill>
              </a:rPr>
              <a:t>Two-Port MAC Relay (TPMR)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Unified Modeling Language (UML)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C00000"/>
                </a:solidFill>
              </a:rPr>
              <a:t>Virtual Local Area Network (VLAN)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July 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356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1"/>
            <a:ext cx="7770813" cy="798983"/>
          </a:xfrm>
        </p:spPr>
        <p:txBody>
          <a:bodyPr/>
          <a:lstStyle/>
          <a:p>
            <a:pPr rtl="0" eaLnBrk="1" fontAlgn="base" hangingPunct="1"/>
            <a:r>
              <a:rPr lang="en-US" sz="2400" b="1" dirty="0" smtClean="0">
                <a:solidFill>
                  <a:srgbClr val="000000"/>
                </a:solidFill>
                <a:effectLst/>
              </a:rPr>
              <a:t>802.1Qcl- Amendment, YANG Data Model, PAR and CSD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28800"/>
            <a:ext cx="7774632" cy="4752528"/>
          </a:xfrm>
        </p:spPr>
        <p:txBody>
          <a:bodyPr/>
          <a:lstStyle/>
          <a:p>
            <a:r>
              <a:rPr lang="en-US" sz="2000" b="0" dirty="0" smtClean="0"/>
              <a:t>5.5 – expand acronyms on first use in PAR</a:t>
            </a:r>
          </a:p>
          <a:p>
            <a:r>
              <a:rPr lang="en-US" sz="2000" b="0" dirty="0"/>
              <a:t>	</a:t>
            </a:r>
            <a:r>
              <a:rPr lang="en-US" sz="2000" b="0" dirty="0" smtClean="0"/>
              <a:t>(SDO, IETF, RFC, etc.)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Will change SDO to standards development </a:t>
            </a:r>
            <a:r>
              <a:rPr lang="en-US" dirty="0" smtClean="0">
                <a:solidFill>
                  <a:srgbClr val="C00000"/>
                </a:solidFill>
              </a:rPr>
              <a:t>organization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C00000"/>
                </a:solidFill>
              </a:rPr>
              <a:t>Request For Comment (RFC)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C00000"/>
                </a:solidFill>
              </a:rPr>
              <a:t>Internet Engineering Task Force (IETF)</a:t>
            </a:r>
            <a:endParaRPr lang="en-US" dirty="0">
              <a:solidFill>
                <a:srgbClr val="C00000"/>
              </a:solidFill>
            </a:endParaRPr>
          </a:p>
          <a:p>
            <a:endParaRPr lang="en-US" sz="2000" b="0" dirty="0" smtClean="0"/>
          </a:p>
          <a:p>
            <a:r>
              <a:rPr lang="en-US" sz="2000" dirty="0" smtClean="0"/>
              <a:t>		Add explanation of what is “NETCONF” to 8.1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C00000"/>
                </a:solidFill>
              </a:rPr>
              <a:t>NETCONF (RFC6241) </a:t>
            </a:r>
            <a:r>
              <a:rPr lang="en-US" dirty="0">
                <a:solidFill>
                  <a:srgbClr val="C00000"/>
                </a:solidFill>
              </a:rPr>
              <a:t>is a network configuration protocol that provides mechanisms to install, manipulate, and delete </a:t>
            </a:r>
            <a:r>
              <a:rPr lang="en-US" dirty="0" smtClean="0">
                <a:solidFill>
                  <a:srgbClr val="C00000"/>
                </a:solidFill>
              </a:rPr>
              <a:t>the configuration </a:t>
            </a:r>
            <a:r>
              <a:rPr lang="en-US" dirty="0">
                <a:solidFill>
                  <a:srgbClr val="C00000"/>
                </a:solidFill>
              </a:rPr>
              <a:t>of network </a:t>
            </a:r>
            <a:r>
              <a:rPr lang="en-US" dirty="0" smtClean="0">
                <a:solidFill>
                  <a:srgbClr val="C00000"/>
                </a:solidFill>
              </a:rPr>
              <a:t>devices.</a:t>
            </a:r>
            <a:endParaRPr lang="en-US" dirty="0">
              <a:solidFill>
                <a:srgbClr val="C00000"/>
              </a:solidFill>
            </a:endParaRPr>
          </a:p>
          <a:p>
            <a:endParaRPr lang="en-US" sz="2000" dirty="0" smtClean="0"/>
          </a:p>
          <a:p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July 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181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685801"/>
            <a:ext cx="7920880" cy="438944"/>
          </a:xfrm>
        </p:spPr>
        <p:txBody>
          <a:bodyPr/>
          <a:lstStyle/>
          <a:p>
            <a:pPr rtl="0" eaLnBrk="1" fontAlgn="base" hangingPunct="1"/>
            <a:r>
              <a:rPr lang="en-US" sz="2400" b="1" dirty="0" smtClean="0">
                <a:solidFill>
                  <a:srgbClr val="000000"/>
                </a:solidFill>
                <a:effectLst/>
              </a:rPr>
              <a:t>802.1Xck- Amendment, YANG Data Model, PAR and CSD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40768"/>
            <a:ext cx="7770813" cy="4753645"/>
          </a:xfrm>
        </p:spPr>
        <p:txBody>
          <a:bodyPr/>
          <a:lstStyle/>
          <a:p>
            <a:r>
              <a:rPr lang="en-US" dirty="0"/>
              <a:t>8.1 -  include the full titles of standards called out in the PAR..</a:t>
            </a:r>
            <a:r>
              <a:rPr lang="en-US" dirty="0" err="1"/>
              <a:t>i.e</a:t>
            </a:r>
            <a:r>
              <a:rPr lang="en-US" dirty="0"/>
              <a:t> </a:t>
            </a:r>
            <a:r>
              <a:rPr lang="en-US" dirty="0" smtClean="0"/>
              <a:t>“</a:t>
            </a:r>
            <a:r>
              <a:rPr lang="en-US" b="0" dirty="0"/>
              <a:t>IEEE </a:t>
            </a:r>
            <a:r>
              <a:rPr lang="en-US" b="0" dirty="0" err="1"/>
              <a:t>Std</a:t>
            </a:r>
            <a:r>
              <a:rPr lang="en-US" b="0" dirty="0"/>
              <a:t> 802.1AE</a:t>
            </a:r>
            <a:r>
              <a:rPr lang="en-US" dirty="0" smtClean="0"/>
              <a:t>, </a:t>
            </a:r>
            <a:r>
              <a:rPr lang="en-US" b="0" dirty="0" smtClean="0"/>
              <a:t>and </a:t>
            </a:r>
            <a:r>
              <a:rPr lang="en-US" b="0" dirty="0"/>
              <a:t>IEEE </a:t>
            </a:r>
            <a:r>
              <a:rPr lang="en-US" b="0" dirty="0" err="1"/>
              <a:t>Std</a:t>
            </a:r>
            <a:r>
              <a:rPr lang="en-US" b="0" dirty="0"/>
              <a:t> 802.1X</a:t>
            </a:r>
            <a:r>
              <a:rPr lang="en-US" b="0" dirty="0" smtClean="0"/>
              <a:t>.”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C00000"/>
                </a:solidFill>
              </a:rPr>
              <a:t>IEEE </a:t>
            </a:r>
            <a:r>
              <a:rPr lang="en-US" dirty="0" err="1" smtClean="0">
                <a:solidFill>
                  <a:srgbClr val="C00000"/>
                </a:solidFill>
              </a:rPr>
              <a:t>Std</a:t>
            </a:r>
            <a:r>
              <a:rPr lang="en-US" dirty="0" smtClean="0">
                <a:solidFill>
                  <a:srgbClr val="C00000"/>
                </a:solidFill>
              </a:rPr>
              <a:t> 802.1AE </a:t>
            </a:r>
            <a:r>
              <a:rPr lang="en-US" dirty="0">
                <a:solidFill>
                  <a:srgbClr val="C00000"/>
                </a:solidFill>
              </a:rPr>
              <a:t>– IEEE Standard </a:t>
            </a:r>
            <a:r>
              <a:rPr lang="en-US" dirty="0" smtClean="0">
                <a:solidFill>
                  <a:srgbClr val="C00000"/>
                </a:solidFill>
              </a:rPr>
              <a:t>for Local </a:t>
            </a:r>
            <a:r>
              <a:rPr lang="en-US" dirty="0">
                <a:solidFill>
                  <a:srgbClr val="C00000"/>
                </a:solidFill>
              </a:rPr>
              <a:t>and metropolitan area </a:t>
            </a:r>
            <a:r>
              <a:rPr lang="en-US" dirty="0" smtClean="0">
                <a:solidFill>
                  <a:srgbClr val="C00000"/>
                </a:solidFill>
              </a:rPr>
              <a:t>networks Media </a:t>
            </a:r>
            <a:r>
              <a:rPr lang="en-US" dirty="0">
                <a:solidFill>
                  <a:srgbClr val="C00000"/>
                </a:solidFill>
              </a:rPr>
              <a:t>Access Control (MAC) </a:t>
            </a:r>
            <a:r>
              <a:rPr lang="en-US" dirty="0" smtClean="0">
                <a:solidFill>
                  <a:srgbClr val="C00000"/>
                </a:solidFill>
              </a:rPr>
              <a:t>Security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IEEE </a:t>
            </a:r>
            <a:r>
              <a:rPr lang="en-US" dirty="0" err="1">
                <a:solidFill>
                  <a:srgbClr val="C00000"/>
                </a:solidFill>
              </a:rPr>
              <a:t>Std</a:t>
            </a:r>
            <a:r>
              <a:rPr lang="en-US" dirty="0">
                <a:solidFill>
                  <a:srgbClr val="C00000"/>
                </a:solidFill>
              </a:rPr>
              <a:t> 802.1X – IEEE Standard for Local and metropolitan area networks – Port-Based Network Access </a:t>
            </a:r>
            <a:r>
              <a:rPr lang="en-US" dirty="0" smtClean="0">
                <a:solidFill>
                  <a:srgbClr val="C00000"/>
                </a:solidFill>
              </a:rPr>
              <a:t>Control</a:t>
            </a:r>
            <a:endParaRPr lang="en-US" b="0" dirty="0"/>
          </a:p>
          <a:p>
            <a:r>
              <a:rPr lang="en-US" b="0" dirty="0" smtClean="0"/>
              <a:t>7.3a – does not show up in the PAR PDF</a:t>
            </a:r>
            <a:r>
              <a:rPr lang="en-US" dirty="0" smtClean="0"/>
              <a:t> – This should have been marked with a yes, and then it might show up in the PDF?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Yes, item 7.3a is marked as Yes. However, it does not show up in the generated PDF form.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Additionally, we have contacted IEEE staff for assistance and resolution of the problem</a:t>
            </a:r>
            <a:r>
              <a:rPr lang="en-US" dirty="0" smtClean="0">
                <a:solidFill>
                  <a:srgbClr val="C00000"/>
                </a:solidFill>
              </a:rPr>
              <a:t>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July 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952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685801"/>
            <a:ext cx="7920880" cy="438944"/>
          </a:xfrm>
        </p:spPr>
        <p:txBody>
          <a:bodyPr/>
          <a:lstStyle/>
          <a:p>
            <a:pPr rtl="0" eaLnBrk="1" fontAlgn="base" hangingPunct="1"/>
            <a:r>
              <a:rPr lang="en-US" sz="2400" b="1" dirty="0" smtClean="0">
                <a:solidFill>
                  <a:srgbClr val="000000"/>
                </a:solidFill>
                <a:effectLst/>
              </a:rPr>
              <a:t>802.1Xck- Amendment, YANG Data Model, PAR and CSD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40768"/>
            <a:ext cx="7770813" cy="4753645"/>
          </a:xfrm>
        </p:spPr>
        <p:txBody>
          <a:bodyPr/>
          <a:lstStyle/>
          <a:p>
            <a:r>
              <a:rPr lang="en-US" b="0" dirty="0" smtClean="0"/>
              <a:t>5.5 </a:t>
            </a:r>
            <a:r>
              <a:rPr lang="en-US" b="0" dirty="0"/>
              <a:t>– expand acronyms on first use in PAR</a:t>
            </a:r>
          </a:p>
          <a:p>
            <a:r>
              <a:rPr lang="en-US" b="0" dirty="0"/>
              <a:t>	(SDO, IETF</a:t>
            </a:r>
            <a:r>
              <a:rPr lang="en-US" b="0" dirty="0" smtClean="0"/>
              <a:t>, </a:t>
            </a:r>
            <a:r>
              <a:rPr lang="en-US" b="0" dirty="0"/>
              <a:t>etc</a:t>
            </a:r>
            <a:r>
              <a:rPr lang="en-US" b="0" dirty="0" smtClean="0"/>
              <a:t>.)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Will change SDO to standards development organization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Request For Comment (RFC)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Internet Engineering Task Force (IETF</a:t>
            </a:r>
            <a:r>
              <a:rPr lang="en-US" dirty="0" smtClean="0">
                <a:solidFill>
                  <a:srgbClr val="C00000"/>
                </a:solidFill>
              </a:rPr>
              <a:t>)</a:t>
            </a:r>
            <a:endParaRPr lang="en-US" b="0" dirty="0"/>
          </a:p>
          <a:p>
            <a:r>
              <a:rPr lang="en-US" dirty="0"/>
              <a:t>		Add </a:t>
            </a:r>
            <a:r>
              <a:rPr lang="en-US" dirty="0" smtClean="0"/>
              <a:t>an explanation of </a:t>
            </a:r>
            <a:r>
              <a:rPr lang="en-US" dirty="0"/>
              <a:t>what is “NETCONF” to </a:t>
            </a:r>
            <a:r>
              <a:rPr lang="en-US" dirty="0" smtClean="0"/>
              <a:t>8.1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NETCONF (RFC6241) is a network configuration protocol that provides mechanisms to install, manipulate, and delete the configuration of network devices</a:t>
            </a:r>
            <a:r>
              <a:rPr lang="en-US" dirty="0" smtClean="0">
                <a:solidFill>
                  <a:srgbClr val="C00000"/>
                </a:solidFill>
              </a:rPr>
              <a:t>.</a:t>
            </a:r>
            <a:endParaRPr lang="en-US" dirty="0" smtClean="0"/>
          </a:p>
          <a:p>
            <a:r>
              <a:rPr lang="en-US" dirty="0" smtClean="0"/>
              <a:t>5.5 – Add “</a:t>
            </a:r>
            <a:r>
              <a:rPr lang="en-US" b="0" dirty="0"/>
              <a:t>(RFC 6020</a:t>
            </a:r>
            <a:r>
              <a:rPr lang="en-US" b="0" dirty="0" smtClean="0"/>
              <a:t>)” after YANG</a:t>
            </a:r>
            <a:r>
              <a:rPr lang="en-US" dirty="0" smtClean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C00000"/>
                </a:solidFill>
              </a:rPr>
              <a:t>RFC 6020 reference added.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July 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022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r>
              <a:rPr lang="en-US" dirty="0" smtClean="0"/>
              <a:t>Comments From IEEE 802.3 with Resolution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>
          <a:xfrm>
            <a:off x="696913" y="333375"/>
            <a:ext cx="1874837" cy="273050"/>
          </a:xfrm>
        </p:spPr>
        <p:txBody>
          <a:bodyPr/>
          <a:lstStyle/>
          <a:p>
            <a:r>
              <a:rPr lang="en-US" smtClean="0"/>
              <a:t>July 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>
          <a:xfrm>
            <a:off x="4344988" y="6475413"/>
            <a:ext cx="528637" cy="363537"/>
          </a:xfrm>
        </p:spPr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936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July 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196752"/>
            <a:ext cx="6400800" cy="198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4614822"/>
              </p:ext>
            </p:extLst>
          </p:nvPr>
        </p:nvGraphicFramePr>
        <p:xfrm>
          <a:off x="539552" y="3429000"/>
          <a:ext cx="7848872" cy="2164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24436"/>
                <a:gridCol w="3924436"/>
              </a:tblGrid>
              <a:tr h="36317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Before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After</a:t>
                      </a:r>
                      <a:endParaRPr lang="en-US" dirty="0"/>
                    </a:p>
                  </a:txBody>
                  <a:tcPr/>
                </a:tc>
              </a:tr>
              <a:tr h="172506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The additional implementation resources consumed by support of the YANG data model and NETCONF protocol in are those of an enhanced software protocol whose requirements are bounded, well-known, and of minimal impact on equipment cost in networks requiring management. The industry-wide effort to adopt NETCONF/YANG is largely driven by a need to reduce operational costs.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The additional implementation resources consumed by support of the YANG data model and NETCONF protocol are those of an enhanced software protocol whose requirements are bounded, well-known, and of minimal impact on equipment cost in networks requiring management. The industry-wide effort to adopt NETCONF/YANG is largely driven by a need to reduce operational costs.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543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July 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9</a:t>
            </a:fld>
            <a:endParaRPr lang="en-GB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340768"/>
            <a:ext cx="6400800" cy="185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6293564"/>
              </p:ext>
            </p:extLst>
          </p:nvPr>
        </p:nvGraphicFramePr>
        <p:xfrm>
          <a:off x="539552" y="3429000"/>
          <a:ext cx="7848872" cy="2164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24436"/>
                <a:gridCol w="3924436"/>
              </a:tblGrid>
              <a:tr h="36317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Before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After</a:t>
                      </a:r>
                      <a:endParaRPr lang="en-US" dirty="0"/>
                    </a:p>
                  </a:txBody>
                  <a:tcPr/>
                </a:tc>
              </a:tr>
              <a:tr h="172506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The additional implementation resources consumed by support of the YANG data model and NETCONF protocol in are those of an enhanced software protocol whose requirements are bounded, well-known, and of minimal impact on equipment cost in networks requiring management. The industry-wide effort to adopt NETCONF/YANG is largely driven by a need to reduce operational costs.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The additional implementation resources consumed by support of the YANG data model and NETCONF protocol are those of an enhanced software protocol whose requirements are bounded, well-known, and of minimal impact on equipment cost in networks requiring management. The industry-wide effort to adopt NETCONF/YANG is largely driven by a need to reduce operational costs.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180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02-11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 Theme</Template>
  <TotalTime>3547</TotalTime>
  <Words>622</Words>
  <Application>Microsoft Office PowerPoint</Application>
  <PresentationFormat>On-screen Show (4:3)</PresentationFormat>
  <Paragraphs>73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802-11 Theme</vt:lpstr>
      <vt:lpstr>Comments From IEEE 802.11 with Resolution</vt:lpstr>
      <vt:lpstr>802.1Qcl- Amendment, YANG Data Model, PAR and CSD</vt:lpstr>
      <vt:lpstr>802.1Qcl- Amendment, YANG Data Model, PAR and CSD</vt:lpstr>
      <vt:lpstr>802.1Qcl- Amendment, YANG Data Model, PAR and CSD</vt:lpstr>
      <vt:lpstr>802.1Xck- Amendment, YANG Data Model, PAR and CSD</vt:lpstr>
      <vt:lpstr>802.1Xck- Amendment, YANG Data Model, PAR and CSD</vt:lpstr>
      <vt:lpstr>Comments From IEEE 802.3 with Resolution</vt:lpstr>
      <vt:lpstr>PowerPoint Presentation</vt:lpstr>
      <vt:lpstr>PowerPoint Presentation</vt:lpstr>
    </vt:vector>
  </TitlesOfParts>
  <Company>Intel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802-11 PAR Review - Meeting slides and minutes - July 2015</dc:title>
  <dc:subject>July 2015</dc:subject>
  <dc:creator>Jon Rosdahl</dc:creator>
  <dc:description>Jon Rosdahl (CSR Technologies)</dc:description>
  <cp:lastModifiedBy>Glenn Parsons</cp:lastModifiedBy>
  <cp:revision>68</cp:revision>
  <cp:lastPrinted>1601-01-01T00:00:00Z</cp:lastPrinted>
  <dcterms:created xsi:type="dcterms:W3CDTF">2014-04-14T10:59:07Z</dcterms:created>
  <dcterms:modified xsi:type="dcterms:W3CDTF">2015-07-16T00:43:53Z</dcterms:modified>
</cp:coreProperties>
</file>