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64" r:id="rId4"/>
    <p:sldId id="265" r:id="rId5"/>
    <p:sldId id="266" r:id="rId6"/>
    <p:sldId id="267" r:id="rId7"/>
    <p:sldId id="268" r:id="rId8"/>
    <p:sldId id="269"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339" autoAdjust="0"/>
    <p:restoredTop sz="94660"/>
  </p:normalViewPr>
  <p:slideViewPr>
    <p:cSldViewPr>
      <p:cViewPr>
        <p:scale>
          <a:sx n="118" d="100"/>
          <a:sy n="118" d="100"/>
        </p:scale>
        <p:origin x="732" y="16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AE44A3-D02B-4C82-9750-E235A24F9AFA}" type="datetimeFigureOut">
              <a:rPr lang="en-US" smtClean="0"/>
              <a:t>3/11/2015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21D040-F97F-4116-8FD6-65880A84905D}" type="slidenum">
              <a:rPr lang="en-US" smtClean="0"/>
              <a:t>‹#›</a:t>
            </a:fld>
            <a:endParaRPr lang="en-US"/>
          </a:p>
        </p:txBody>
      </p:sp>
    </p:spTree>
    <p:extLst>
      <p:ext uri="{BB962C8B-B14F-4D97-AF65-F5344CB8AC3E}">
        <p14:creationId xmlns:p14="http://schemas.microsoft.com/office/powerpoint/2010/main" val="341416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F21D040-F97F-4116-8FD6-65880A84905D}" type="slidenum">
              <a:rPr lang="en-US" smtClean="0"/>
              <a:t>1</a:t>
            </a:fld>
            <a:endParaRPr lang="en-US"/>
          </a:p>
        </p:txBody>
      </p:sp>
    </p:spTree>
    <p:extLst>
      <p:ext uri="{BB962C8B-B14F-4D97-AF65-F5344CB8AC3E}">
        <p14:creationId xmlns:p14="http://schemas.microsoft.com/office/powerpoint/2010/main" val="2171327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pPr/>
              <a:t>11/03/2015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pPr/>
              <a:t>11/03/2015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pPr/>
              <a:t>11/03/2015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pPr/>
              <a:t>11/03/2015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D9B9A8-4272-48DC-B08E-8982EC3AF5E4}" type="datetimeFigureOut">
              <a:rPr lang="en-GB" smtClean="0"/>
              <a:pPr/>
              <a:t>11/03/2015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ED9B9A8-4272-48DC-B08E-8982EC3AF5E4}" type="datetimeFigureOut">
              <a:rPr lang="en-GB" smtClean="0"/>
              <a:pPr/>
              <a:t>11/03/2015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ED9B9A8-4272-48DC-B08E-8982EC3AF5E4}" type="datetimeFigureOut">
              <a:rPr lang="en-GB" smtClean="0"/>
              <a:pPr/>
              <a:t>11/03/2015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ED9B9A8-4272-48DC-B08E-8982EC3AF5E4}" type="datetimeFigureOut">
              <a:rPr lang="en-GB" smtClean="0"/>
              <a:pPr/>
              <a:t>11/03/2015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D9B9A8-4272-48DC-B08E-8982EC3AF5E4}" type="datetimeFigureOut">
              <a:rPr lang="en-GB" smtClean="0"/>
              <a:pPr/>
              <a:t>11/03/2015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D9B9A8-4272-48DC-B08E-8982EC3AF5E4}" type="datetimeFigureOut">
              <a:rPr lang="en-GB" smtClean="0"/>
              <a:pPr/>
              <a:t>11/03/2015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D9B9A8-4272-48DC-B08E-8982EC3AF5E4}" type="datetimeFigureOut">
              <a:rPr lang="en-GB" smtClean="0"/>
              <a:pPr/>
              <a:t>11/03/2015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9B9A8-4272-48DC-B08E-8982EC3AF5E4}" type="datetimeFigureOut">
              <a:rPr lang="en-GB" smtClean="0"/>
              <a:pPr/>
              <a:t>11/03/2015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8B3C97-51B2-4566-818E-4C33A84DAEEF}"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CSD for P802.1Qcj</a:t>
            </a:r>
            <a:endParaRPr lang="en-GB" dirty="0"/>
          </a:p>
        </p:txBody>
      </p:sp>
      <p:sp>
        <p:nvSpPr>
          <p:cNvPr id="3" name="Subtitle 2"/>
          <p:cNvSpPr>
            <a:spLocks noGrp="1"/>
          </p:cNvSpPr>
          <p:nvPr>
            <p:ph type="subTitle" idx="1"/>
          </p:nvPr>
        </p:nvSpPr>
        <p:spPr/>
        <p:txBody>
          <a:bodyPr/>
          <a:lstStyle/>
          <a:p>
            <a:r>
              <a:rPr lang="en-GB" dirty="0" smtClean="0"/>
              <a:t>802.1 WG</a:t>
            </a:r>
          </a:p>
          <a:p>
            <a:r>
              <a:rPr lang="en-GB" smtClean="0"/>
              <a:t>January 2015</a:t>
            </a: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Project process requirements</a:t>
            </a:r>
            <a:br>
              <a:rPr lang="en-GB" dirty="0" smtClean="0"/>
            </a:br>
            <a:endParaRPr lang="en-GB" dirty="0"/>
          </a:p>
        </p:txBody>
      </p:sp>
      <p:sp>
        <p:nvSpPr>
          <p:cNvPr id="3" name="Content Placeholder 2"/>
          <p:cNvSpPr>
            <a:spLocks noGrp="1"/>
          </p:cNvSpPr>
          <p:nvPr>
            <p:ph idx="1"/>
          </p:nvPr>
        </p:nvSpPr>
        <p:spPr>
          <a:xfrm>
            <a:off x="457200" y="1196752"/>
            <a:ext cx="8229600" cy="4929411"/>
          </a:xfrm>
        </p:spPr>
        <p:txBody>
          <a:bodyPr>
            <a:normAutofit fontScale="92500" lnSpcReduction="10000"/>
          </a:bodyPr>
          <a:lstStyle/>
          <a:p>
            <a:r>
              <a:rPr lang="en-GB" b="1" i="1" dirty="0" smtClean="0"/>
              <a:t>Managed objects</a:t>
            </a:r>
          </a:p>
          <a:p>
            <a:pPr lvl="1"/>
            <a:r>
              <a:rPr lang="en-GB" i="1" dirty="0" smtClean="0"/>
              <a:t>Describe the plan for developing a definition of managed objects. The plan shall specify one of the following:</a:t>
            </a:r>
          </a:p>
          <a:p>
            <a:pPr marL="1371600" lvl="2" indent="-457200">
              <a:buFont typeface="+mj-lt"/>
              <a:buAutoNum type="alphaLcParenR"/>
            </a:pPr>
            <a:r>
              <a:rPr lang="en-GB" i="1" dirty="0" smtClean="0"/>
              <a:t>The definitions will be part of this project.</a:t>
            </a:r>
          </a:p>
          <a:p>
            <a:pPr marL="1371600" lvl="2" indent="-457200">
              <a:buFont typeface="+mj-lt"/>
              <a:buAutoNum type="alphaLcParenR"/>
            </a:pPr>
            <a:r>
              <a:rPr lang="en-GB" i="1" dirty="0" smtClean="0"/>
              <a:t>The definitions will be part of a different project and provide the plan for that project or anticipated future project.</a:t>
            </a:r>
          </a:p>
          <a:p>
            <a:pPr marL="1371600" lvl="2" indent="-457200">
              <a:buFont typeface="+mj-lt"/>
              <a:buAutoNum type="alphaLcParenR"/>
            </a:pPr>
            <a:r>
              <a:rPr lang="en-GB" i="1" dirty="0" smtClean="0"/>
              <a:t>The definitions will not be developed and explain why such definitions are not needed.</a:t>
            </a:r>
          </a:p>
          <a:p>
            <a:pPr marL="571500" indent="-457200">
              <a:buFont typeface="+mj-lt"/>
              <a:buAutoNum type="alphaLcParenR"/>
            </a:pPr>
            <a:r>
              <a:rPr lang="en-GB" dirty="0" smtClean="0">
                <a:solidFill>
                  <a:srgbClr val="FF0000"/>
                </a:solidFill>
              </a:rPr>
              <a:t>The definitions of managed objects will be part of the project.</a:t>
            </a:r>
          </a:p>
          <a:p>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Project process requirements</a:t>
            </a:r>
            <a:br>
              <a:rPr lang="en-GB" dirty="0" smtClean="0"/>
            </a:br>
            <a:endParaRPr lang="en-GB" dirty="0"/>
          </a:p>
        </p:txBody>
      </p:sp>
      <p:sp>
        <p:nvSpPr>
          <p:cNvPr id="3" name="Content Placeholder 2"/>
          <p:cNvSpPr>
            <a:spLocks noGrp="1"/>
          </p:cNvSpPr>
          <p:nvPr>
            <p:ph idx="1"/>
          </p:nvPr>
        </p:nvSpPr>
        <p:spPr>
          <a:xfrm>
            <a:off x="457200" y="1196752"/>
            <a:ext cx="8229600" cy="4929411"/>
          </a:xfrm>
        </p:spPr>
        <p:txBody>
          <a:bodyPr>
            <a:normAutofit/>
          </a:bodyPr>
          <a:lstStyle/>
          <a:p>
            <a:r>
              <a:rPr lang="en-GB" b="1" i="1" dirty="0" smtClean="0"/>
              <a:t>Coexistence</a:t>
            </a:r>
          </a:p>
          <a:p>
            <a:pPr lvl="1"/>
            <a:r>
              <a:rPr lang="en-GB" i="1" dirty="0" smtClean="0"/>
              <a:t>A WG proposing a wireless project shall demonstrate coexistence through the preparation of a Coexistence Assurance (CA) document unless it is not applicable.</a:t>
            </a:r>
          </a:p>
          <a:p>
            <a:pPr marL="1371600" lvl="2" indent="-457200">
              <a:buFont typeface="+mj-lt"/>
              <a:buAutoNum type="alphaLcParenR"/>
            </a:pPr>
            <a:r>
              <a:rPr lang="en-GB" i="1" dirty="0" smtClean="0"/>
              <a:t>Will the WG create a CA document as part of the WG balloting process as described in Clause 13? (yes/no)</a:t>
            </a:r>
          </a:p>
          <a:p>
            <a:pPr marL="1371600" lvl="2" indent="-457200">
              <a:buFont typeface="+mj-lt"/>
              <a:buAutoNum type="alphaLcParenR"/>
            </a:pPr>
            <a:r>
              <a:rPr lang="en-GB" i="1" dirty="0" smtClean="0"/>
              <a:t>If not, explain why the CA document is not applicable.</a:t>
            </a:r>
          </a:p>
          <a:p>
            <a:pPr marL="571500" indent="-457200"/>
            <a:r>
              <a:rPr lang="en-GB" dirty="0" smtClean="0">
                <a:solidFill>
                  <a:srgbClr val="FF0000"/>
                </a:solidFill>
              </a:rPr>
              <a:t>Not applicable – this is not a wireless project.</a:t>
            </a:r>
            <a:endParaRPr lang="en-GB" dirty="0">
              <a:solidFill>
                <a:srgbClr val="FF0000"/>
              </a:solidFill>
            </a:endParaRPr>
          </a:p>
        </p:txBody>
      </p:sp>
    </p:spTree>
    <p:extLst>
      <p:ext uri="{BB962C8B-B14F-4D97-AF65-F5344CB8AC3E}">
        <p14:creationId xmlns:p14="http://schemas.microsoft.com/office/powerpoint/2010/main" val="13000594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1196752"/>
            <a:ext cx="8229600" cy="4929411"/>
          </a:xfrm>
        </p:spPr>
        <p:txBody>
          <a:bodyPr>
            <a:normAutofit fontScale="92500" lnSpcReduction="20000"/>
          </a:bodyPr>
          <a:lstStyle/>
          <a:p>
            <a:r>
              <a:rPr lang="en-GB" b="1" i="1" dirty="0" smtClean="0"/>
              <a:t>Broad market potential</a:t>
            </a:r>
          </a:p>
          <a:p>
            <a:pPr lvl="1"/>
            <a:r>
              <a:rPr lang="en-GB" i="1" dirty="0" smtClean="0"/>
              <a:t>Each proposed IEEE 802 LMSC standard shall have broad market potential. At a minimum, address the following areas:</a:t>
            </a:r>
          </a:p>
          <a:p>
            <a:pPr marL="1371600" lvl="2" indent="-457200">
              <a:buFont typeface="+mj-lt"/>
              <a:buAutoNum type="alphaLcParenR"/>
            </a:pPr>
            <a:r>
              <a:rPr lang="en-GB" i="1" dirty="0" smtClean="0"/>
              <a:t>Broad sets of applicability.</a:t>
            </a:r>
          </a:p>
          <a:p>
            <a:pPr marL="1371600" lvl="2" indent="-457200">
              <a:buFont typeface="+mj-lt"/>
              <a:buAutoNum type="alphaLcParenR"/>
            </a:pPr>
            <a:r>
              <a:rPr lang="en-GB" i="1" dirty="0" smtClean="0"/>
              <a:t>Multiple vendors and numerous users.</a:t>
            </a:r>
          </a:p>
          <a:p>
            <a:pPr marL="571500" indent="-457200">
              <a:buFont typeface="+mj-lt"/>
              <a:buAutoNum type="alphaLcParenR"/>
            </a:pPr>
            <a:r>
              <a:rPr lang="en-GB" dirty="0" smtClean="0">
                <a:solidFill>
                  <a:srgbClr val="FF0000"/>
                </a:solidFill>
              </a:rPr>
              <a:t>The </a:t>
            </a:r>
            <a:r>
              <a:rPr lang="en-GB" smtClean="0">
                <a:solidFill>
                  <a:srgbClr val="FF0000"/>
                </a:solidFill>
              </a:rPr>
              <a:t>proposed </a:t>
            </a:r>
            <a:r>
              <a:rPr lang="en-GB" smtClean="0">
                <a:solidFill>
                  <a:srgbClr val="FF0000"/>
                </a:solidFill>
              </a:rPr>
              <a:t>amendment </a:t>
            </a:r>
            <a:r>
              <a:rPr lang="en-GB" dirty="0" smtClean="0">
                <a:solidFill>
                  <a:srgbClr val="FF0000"/>
                </a:solidFill>
              </a:rPr>
              <a:t>would apply to all 802 networks that implement IEEE 802.1Q PBB and IEEE 802.1AB</a:t>
            </a:r>
          </a:p>
          <a:p>
            <a:pPr marL="571500" indent="-457200">
              <a:buFont typeface="+mj-lt"/>
              <a:buAutoNum type="alphaLcParenR"/>
            </a:pPr>
            <a:r>
              <a:rPr lang="en-GB" dirty="0" smtClean="0">
                <a:solidFill>
                  <a:srgbClr val="FF0000"/>
                </a:solidFill>
              </a:rPr>
              <a:t>Several vendors and users have expressed their support for these extensions and there are pre-standard implementations successfully deployed in the field.</a:t>
            </a:r>
            <a:endParaRPr lang="en-GB" dirty="0">
              <a:solidFill>
                <a:srgbClr val="FF0000"/>
              </a:solidFill>
            </a:endParaRPr>
          </a:p>
        </p:txBody>
      </p:sp>
    </p:spTree>
    <p:extLst>
      <p:ext uri="{BB962C8B-B14F-4D97-AF65-F5344CB8AC3E}">
        <p14:creationId xmlns:p14="http://schemas.microsoft.com/office/powerpoint/2010/main" val="39492129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fontScale="77500" lnSpcReduction="20000"/>
          </a:bodyPr>
          <a:lstStyle/>
          <a:p>
            <a:r>
              <a:rPr lang="en-GB" b="1" i="1" dirty="0" smtClean="0"/>
              <a:t>Compatibility</a:t>
            </a:r>
          </a:p>
          <a:p>
            <a:pPr lvl="1"/>
            <a:r>
              <a:rPr lang="en-GB" i="1" dirty="0" smtClean="0"/>
              <a:t>Each proposed IEEE 802 LMSC standard should be in conformance with IEEE Std 802, IEEE 802.1AC, and IEEE 802.1Q. If any variances in conformance emerge, they shall be thoroughly disclosed and reviewed with IEEE 802.1 WG prior to submitting a PAR to the Sponsor.</a:t>
            </a:r>
          </a:p>
          <a:p>
            <a:pPr marL="1371600" lvl="2" indent="-457200">
              <a:buFont typeface="+mj-lt"/>
              <a:buAutoNum type="alphaLcParenR"/>
            </a:pPr>
            <a:r>
              <a:rPr lang="en-GB" i="1" dirty="0" smtClean="0"/>
              <a:t>Will the proposed standard comply with IEEE Std 802, IEEE Std 802.1AC and IEEE Std 802.1Q?</a:t>
            </a:r>
          </a:p>
          <a:p>
            <a:pPr marL="1371600" lvl="2" indent="-457200">
              <a:buFont typeface="+mj-lt"/>
              <a:buAutoNum type="alphaLcParenR"/>
            </a:pPr>
            <a:r>
              <a:rPr lang="en-GB" i="1" dirty="0" smtClean="0"/>
              <a:t>If the answer to a) is no, supply the response from the IEEE 802.1 WG.</a:t>
            </a:r>
          </a:p>
          <a:p>
            <a:pPr marL="971550" lvl="1" indent="-457200"/>
            <a:r>
              <a:rPr lang="en-GB" i="1" dirty="0" smtClean="0"/>
              <a:t>The review and response is not required if the proposed standard is an amendment or revision to an existing standard for which it has been previously determined that compliance with the above IEEE 802 standards is not possible. In this case, the CSD statement shall state that this is the case.</a:t>
            </a:r>
          </a:p>
          <a:p>
            <a:pPr marL="628650" indent="-514350">
              <a:buFont typeface="+mj-lt"/>
              <a:buAutoNum type="alphaLcParenR"/>
            </a:pPr>
            <a:r>
              <a:rPr lang="en-GB" dirty="0" smtClean="0">
                <a:solidFill>
                  <a:srgbClr val="FF0000"/>
                </a:solidFill>
              </a:rPr>
              <a:t>Yes, it is an amendment to IEEE </a:t>
            </a:r>
            <a:r>
              <a:rPr lang="en-GB" dirty="0" err="1" smtClean="0">
                <a:solidFill>
                  <a:srgbClr val="FF0000"/>
                </a:solidFill>
              </a:rPr>
              <a:t>Std</a:t>
            </a:r>
            <a:r>
              <a:rPr lang="en-GB" dirty="0" smtClean="0">
                <a:solidFill>
                  <a:srgbClr val="FF0000"/>
                </a:solidFill>
              </a:rPr>
              <a:t> 802.1Q</a:t>
            </a:r>
          </a:p>
        </p:txBody>
      </p:sp>
    </p:spTree>
    <p:extLst>
      <p:ext uri="{BB962C8B-B14F-4D97-AF65-F5344CB8AC3E}">
        <p14:creationId xmlns:p14="http://schemas.microsoft.com/office/powerpoint/2010/main" val="34096605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a:bodyPr>
          <a:lstStyle/>
          <a:p>
            <a:r>
              <a:rPr lang="en-GB" b="1" i="1" dirty="0" smtClean="0"/>
              <a:t>Distinct Identity</a:t>
            </a:r>
          </a:p>
          <a:p>
            <a:pPr lvl="1"/>
            <a:r>
              <a:rPr lang="en-GB" i="1" dirty="0" smtClean="0"/>
              <a:t>Each proposed IEEE 802 LMSC standard shall provide evidence of a distinct identity. Identify standards and standards projects with similar scopes and for each one describe why the proposed project is substantially different.</a:t>
            </a:r>
          </a:p>
          <a:p>
            <a:r>
              <a:rPr lang="en-GB" dirty="0" smtClean="0">
                <a:solidFill>
                  <a:srgbClr val="FF0000"/>
                </a:solidFill>
              </a:rPr>
              <a:t>There is no other 802 standard or approved project that provides the same functionality for bridges or end stations. </a:t>
            </a:r>
          </a:p>
        </p:txBody>
      </p:sp>
    </p:spTree>
    <p:extLst>
      <p:ext uri="{BB962C8B-B14F-4D97-AF65-F5344CB8AC3E}">
        <p14:creationId xmlns:p14="http://schemas.microsoft.com/office/powerpoint/2010/main" val="36464742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fontScale="85000" lnSpcReduction="10000"/>
          </a:bodyPr>
          <a:lstStyle/>
          <a:p>
            <a:r>
              <a:rPr lang="en-GB" b="1" i="1" dirty="0" smtClean="0"/>
              <a:t>Technical Feasibility</a:t>
            </a:r>
          </a:p>
          <a:p>
            <a:pPr lvl="1"/>
            <a:r>
              <a:rPr lang="en-GB" i="1" dirty="0" smtClean="0"/>
              <a:t>Each proposed IEEE 802 LMSC standard shall provide evidence that the project is technically feasible within the time frame of the project. At a minimum, address the following items to demonstrate technical feasibility:</a:t>
            </a:r>
          </a:p>
          <a:p>
            <a:pPr marL="1371600" lvl="2" indent="-457200">
              <a:buFont typeface="+mj-lt"/>
              <a:buAutoNum type="alphaLcParenR"/>
            </a:pPr>
            <a:r>
              <a:rPr lang="en-GB" i="1" dirty="0" smtClean="0"/>
              <a:t>Demonstrated system feasibility.</a:t>
            </a:r>
          </a:p>
          <a:p>
            <a:pPr marL="1371600" lvl="2" indent="-457200">
              <a:buFont typeface="+mj-lt"/>
              <a:buAutoNum type="alphaLcParenR"/>
            </a:pPr>
            <a:r>
              <a:rPr lang="en-GB" i="1" dirty="0" smtClean="0"/>
              <a:t>Proven similar technology via testing, </a:t>
            </a:r>
            <a:r>
              <a:rPr lang="en-GB" i="1" dirty="0" err="1" smtClean="0"/>
              <a:t>modeling</a:t>
            </a:r>
            <a:r>
              <a:rPr lang="en-GB" i="1" dirty="0" smtClean="0"/>
              <a:t>, simulation, etc.</a:t>
            </a:r>
          </a:p>
          <a:p>
            <a:pPr marL="571500" indent="-457200">
              <a:buFont typeface="+mj-lt"/>
              <a:buAutoNum type="alphaLcParenR"/>
            </a:pPr>
            <a:r>
              <a:rPr lang="en-GB" dirty="0" smtClean="0">
                <a:solidFill>
                  <a:srgbClr val="FF0000"/>
                </a:solidFill>
              </a:rPr>
              <a:t>There are numerous implementations of IEEE </a:t>
            </a:r>
            <a:r>
              <a:rPr lang="en-GB" dirty="0" err="1" smtClean="0">
                <a:solidFill>
                  <a:srgbClr val="FF0000"/>
                </a:solidFill>
              </a:rPr>
              <a:t>Std</a:t>
            </a:r>
            <a:r>
              <a:rPr lang="en-GB" dirty="0" smtClean="0">
                <a:solidFill>
                  <a:srgbClr val="FF0000"/>
                </a:solidFill>
              </a:rPr>
              <a:t> 802.1Q PBB and </a:t>
            </a:r>
            <a:r>
              <a:rPr lang="en-GB" dirty="0">
                <a:solidFill>
                  <a:srgbClr val="FF0000"/>
                </a:solidFill>
              </a:rPr>
              <a:t>IEEE </a:t>
            </a:r>
            <a:r>
              <a:rPr lang="en-GB" dirty="0" err="1" smtClean="0">
                <a:solidFill>
                  <a:srgbClr val="FF0000"/>
                </a:solidFill>
              </a:rPr>
              <a:t>Std</a:t>
            </a:r>
            <a:r>
              <a:rPr lang="en-GB" dirty="0" smtClean="0">
                <a:solidFill>
                  <a:srgbClr val="FF0000"/>
                </a:solidFill>
              </a:rPr>
              <a:t> 802.1AB. The solution is based on new TLVs for LLDP, which was designed and proved for modular extensibility.</a:t>
            </a:r>
          </a:p>
          <a:p>
            <a:pPr marL="571500" indent="-457200">
              <a:buFont typeface="+mj-lt"/>
              <a:buAutoNum type="alphaLcParenR"/>
            </a:pPr>
            <a:r>
              <a:rPr lang="en-GB" dirty="0" smtClean="0">
                <a:solidFill>
                  <a:srgbClr val="FF0000"/>
                </a:solidFill>
              </a:rPr>
              <a:t>The technology has been proven in the field and in compatibility testing carried out in testing labs.</a:t>
            </a:r>
          </a:p>
        </p:txBody>
      </p:sp>
    </p:spTree>
    <p:extLst>
      <p:ext uri="{BB962C8B-B14F-4D97-AF65-F5344CB8AC3E}">
        <p14:creationId xmlns:p14="http://schemas.microsoft.com/office/powerpoint/2010/main" val="1328539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fontScale="55000" lnSpcReduction="20000"/>
          </a:bodyPr>
          <a:lstStyle/>
          <a:p>
            <a:r>
              <a:rPr lang="en-GB" b="1" i="1" dirty="0" smtClean="0"/>
              <a:t>Economic Feasibility</a:t>
            </a:r>
          </a:p>
          <a:p>
            <a:pPr lvl="1"/>
            <a:r>
              <a:rPr lang="en-GB" i="1" dirty="0" smtClean="0"/>
              <a:t>Each proposed IEEE 802 LMSC standard shall provide evidence of economic feasibility. Demonstrate, as far as can reasonably be estimated, the economic feasibility of the proposed project for its intended applications. Among the areas that may be addressed in the cost for performance analysis are the following:</a:t>
            </a:r>
          </a:p>
          <a:p>
            <a:pPr marL="1371600" lvl="2" indent="-457200">
              <a:buFont typeface="+mj-lt"/>
              <a:buAutoNum type="alphaLcParenR"/>
            </a:pPr>
            <a:r>
              <a:rPr lang="en-GB" i="1" dirty="0" smtClean="0"/>
              <a:t>Balanced costs (infrastructure versus attached stations).</a:t>
            </a:r>
          </a:p>
          <a:p>
            <a:pPr marL="1371600" lvl="2" indent="-457200">
              <a:buFont typeface="+mj-lt"/>
              <a:buAutoNum type="alphaLcParenR"/>
            </a:pPr>
            <a:r>
              <a:rPr lang="en-GB" i="1" dirty="0" smtClean="0"/>
              <a:t>Known cost factors.</a:t>
            </a:r>
          </a:p>
          <a:p>
            <a:pPr marL="1371600" lvl="2" indent="-457200">
              <a:buFont typeface="+mj-lt"/>
              <a:buAutoNum type="alphaLcParenR"/>
            </a:pPr>
            <a:r>
              <a:rPr lang="en-GB" i="1" dirty="0" smtClean="0"/>
              <a:t>Consideration of installation costs.</a:t>
            </a:r>
          </a:p>
          <a:p>
            <a:pPr marL="1371600" lvl="2" indent="-457200">
              <a:buFont typeface="+mj-lt"/>
              <a:buAutoNum type="alphaLcParenR"/>
            </a:pPr>
            <a:r>
              <a:rPr lang="en-GB" i="1" dirty="0" smtClean="0"/>
              <a:t>Consideration of operational costs (e.g., energy consumption).</a:t>
            </a:r>
          </a:p>
          <a:p>
            <a:pPr marL="1371600" lvl="2" indent="-457200">
              <a:buFont typeface="+mj-lt"/>
              <a:buAutoNum type="alphaLcParenR"/>
            </a:pPr>
            <a:r>
              <a:rPr lang="en-GB" i="1" dirty="0" smtClean="0"/>
              <a:t>Other areas, as appropriate.</a:t>
            </a:r>
          </a:p>
          <a:p>
            <a:pPr marL="571500" indent="-457200">
              <a:buFont typeface="+mj-lt"/>
              <a:buAutoNum type="alphaLcParenR"/>
            </a:pPr>
            <a:r>
              <a:rPr lang="en-GB" dirty="0" smtClean="0">
                <a:solidFill>
                  <a:srgbClr val="FF0000"/>
                </a:solidFill>
              </a:rPr>
              <a:t>The functionality needed to provide the features specified in this standard is essentially the same in bridges and end stations. The cost of providing these features in each type of device will not be significant.</a:t>
            </a:r>
          </a:p>
          <a:p>
            <a:pPr marL="571500" indent="-457200">
              <a:buFont typeface="+mj-lt"/>
              <a:buAutoNum type="alphaLcParenR"/>
            </a:pPr>
            <a:r>
              <a:rPr lang="en-GB" dirty="0" smtClean="0">
                <a:solidFill>
                  <a:srgbClr val="FF0000"/>
                </a:solidFill>
              </a:rPr>
              <a:t>The cost factors are well known from implementations of IEEE 802.1AB. It will be a software upgrade</a:t>
            </a:r>
          </a:p>
          <a:p>
            <a:pPr marL="571500" indent="-457200">
              <a:buFont typeface="+mj-lt"/>
              <a:buAutoNum type="alphaLcParenR"/>
            </a:pPr>
            <a:r>
              <a:rPr lang="en-GB" dirty="0" smtClean="0">
                <a:solidFill>
                  <a:srgbClr val="FF0000"/>
                </a:solidFill>
              </a:rPr>
              <a:t>There are no incremental installation costs relative to the existing costs associated with </a:t>
            </a:r>
            <a:r>
              <a:rPr lang="en-GB" dirty="0">
                <a:solidFill>
                  <a:srgbClr val="FF0000"/>
                </a:solidFill>
              </a:rPr>
              <a:t>IEEE 802.1AB and IEEE </a:t>
            </a:r>
            <a:r>
              <a:rPr lang="en-GB" dirty="0" smtClean="0">
                <a:solidFill>
                  <a:srgbClr val="FF0000"/>
                </a:solidFill>
              </a:rPr>
              <a:t>802.1Q</a:t>
            </a:r>
          </a:p>
          <a:p>
            <a:pPr marL="571500" indent="-457200">
              <a:buFont typeface="+mj-lt"/>
              <a:buAutoNum type="alphaLcParenR"/>
            </a:pPr>
            <a:r>
              <a:rPr lang="en-GB" dirty="0" smtClean="0">
                <a:solidFill>
                  <a:srgbClr val="FF0000"/>
                </a:solidFill>
              </a:rPr>
              <a:t>There are no incremental operational costs relative to the existing costs associated with </a:t>
            </a:r>
            <a:r>
              <a:rPr lang="en-GB" dirty="0">
                <a:solidFill>
                  <a:srgbClr val="FF0000"/>
                </a:solidFill>
              </a:rPr>
              <a:t>IEEE 802.1AB and IEEE </a:t>
            </a:r>
            <a:r>
              <a:rPr lang="en-GB" dirty="0" smtClean="0">
                <a:solidFill>
                  <a:srgbClr val="FF0000"/>
                </a:solidFill>
              </a:rPr>
              <a:t>802.1Q, and further, operational costs are expected to decrease as result of the automatic procedures put in place instead of manual configuration</a:t>
            </a:r>
          </a:p>
          <a:p>
            <a:pPr marL="571500" indent="-457200">
              <a:buFont typeface="+mj-lt"/>
              <a:buAutoNum type="alphaLcParenR"/>
            </a:pPr>
            <a:r>
              <a:rPr lang="en-GB" dirty="0" smtClean="0">
                <a:solidFill>
                  <a:srgbClr val="FF0000"/>
                </a:solidFill>
              </a:rPr>
              <a:t>No other areas have been identified.</a:t>
            </a:r>
          </a:p>
          <a:p>
            <a:pPr marL="571500" indent="-457200">
              <a:buFont typeface="+mj-lt"/>
              <a:buAutoNum type="alphaLcParenR"/>
            </a:pPr>
            <a:endParaRPr lang="en-GB" dirty="0" smtClean="0">
              <a:solidFill>
                <a:srgbClr val="FF0000"/>
              </a:solidFill>
            </a:endParaRPr>
          </a:p>
        </p:txBody>
      </p:sp>
    </p:spTree>
    <p:extLst>
      <p:ext uri="{BB962C8B-B14F-4D97-AF65-F5344CB8AC3E}">
        <p14:creationId xmlns:p14="http://schemas.microsoft.com/office/powerpoint/2010/main" val="11851631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3578</TotalTime>
  <Words>769</Words>
  <Application>Microsoft Office PowerPoint</Application>
  <PresentationFormat>On-screen Show (4:3)</PresentationFormat>
  <Paragraphs>55</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CSD for P802.1Qcj</vt:lpstr>
      <vt:lpstr>Project process requirements </vt:lpstr>
      <vt:lpstr>Project process requirements </vt:lpstr>
      <vt:lpstr>5C requirements </vt:lpstr>
      <vt:lpstr>5C requirements </vt:lpstr>
      <vt:lpstr>5C requirements </vt:lpstr>
      <vt:lpstr>5C requirements </vt:lpstr>
      <vt:lpstr>5C requirements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CSD for P802.1AB-REV</dc:title>
  <dc:creator>tony@jeffree.co.uk</dc:creator>
  <cp:lastModifiedBy>Windows SOE Manager</cp:lastModifiedBy>
  <cp:revision>22</cp:revision>
  <dcterms:created xsi:type="dcterms:W3CDTF">2014-05-14T13:31:12Z</dcterms:created>
  <dcterms:modified xsi:type="dcterms:W3CDTF">2015-03-11T14:49:04Z</dcterms:modified>
</cp:coreProperties>
</file>