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77" r:id="rId2"/>
    <p:sldId id="289" r:id="rId3"/>
    <p:sldId id="285" r:id="rId4"/>
    <p:sldId id="284" r:id="rId5"/>
    <p:sldId id="286" r:id="rId6"/>
    <p:sldId id="287" r:id="rId7"/>
    <p:sldId id="288" r:id="rId8"/>
    <p:sldId id="291" r:id="rId9"/>
    <p:sldId id="290" r:id="rId10"/>
    <p:sldId id="29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tephen Haddock" initials="SH" lastIdx="5"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22" autoAdjust="0"/>
    <p:restoredTop sz="94627" autoAdjust="0"/>
  </p:normalViewPr>
  <p:slideViewPr>
    <p:cSldViewPr>
      <p:cViewPr varScale="1">
        <p:scale>
          <a:sx n="63" d="100"/>
          <a:sy n="63" d="100"/>
        </p:scale>
        <p:origin x="73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1AA43C-EBF5-4A06-BE38-33FB2E4DC268}" type="datetimeFigureOut">
              <a:rPr lang="en-US" smtClean="0"/>
              <a:pPr/>
              <a:t>3/11/2015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FA0064-0B89-48BD-AB5E-2F975ABA4FB0}" type="slidenum">
              <a:rPr lang="en-US" smtClean="0"/>
              <a:pPr/>
              <a:t>‹#›</a:t>
            </a:fld>
            <a:endParaRPr lang="en-US"/>
          </a:p>
        </p:txBody>
      </p:sp>
    </p:spTree>
    <p:extLst>
      <p:ext uri="{BB962C8B-B14F-4D97-AF65-F5344CB8AC3E}">
        <p14:creationId xmlns:p14="http://schemas.microsoft.com/office/powerpoint/2010/main" val="3540764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3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9DC7FBE-A7F4-4A8A-AB66-EE2FE683F333}" type="slidenum">
              <a:rPr lang="en-US" smtClean="0"/>
              <a:pPr/>
              <a:t>1</a:t>
            </a:fld>
            <a:endParaRPr lang="en-US" smtClean="0"/>
          </a:p>
        </p:txBody>
      </p:sp>
    </p:spTree>
    <p:extLst>
      <p:ext uri="{BB962C8B-B14F-4D97-AF65-F5344CB8AC3E}">
        <p14:creationId xmlns:p14="http://schemas.microsoft.com/office/powerpoint/2010/main" val="2288181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3/11/2015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3/11/2015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3/11/2015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3/11/2015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597D54D-88F7-459D-ACE0-94825ABE4DE1}" type="datetimeFigureOut">
              <a:rPr lang="en-US" smtClean="0"/>
              <a:pPr/>
              <a:t>3/11/2015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597D54D-88F7-459D-ACE0-94825ABE4DE1}" type="datetimeFigureOut">
              <a:rPr lang="en-US" smtClean="0"/>
              <a:pPr/>
              <a:t>3/11/2015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597D54D-88F7-459D-ACE0-94825ABE4DE1}" type="datetimeFigureOut">
              <a:rPr lang="en-US" smtClean="0"/>
              <a:pPr/>
              <a:t>3/11/2015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597D54D-88F7-459D-ACE0-94825ABE4DE1}" type="datetimeFigureOut">
              <a:rPr lang="en-US" smtClean="0"/>
              <a:pPr/>
              <a:t>3/11/2015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97D54D-88F7-459D-ACE0-94825ABE4DE1}" type="datetimeFigureOut">
              <a:rPr lang="en-US" smtClean="0"/>
              <a:pPr/>
              <a:t>3/11/2015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97D54D-88F7-459D-ACE0-94825ABE4DE1}" type="datetimeFigureOut">
              <a:rPr lang="en-US" smtClean="0"/>
              <a:pPr/>
              <a:t>3/11/2015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97D54D-88F7-459D-ACE0-94825ABE4DE1}" type="datetimeFigureOut">
              <a:rPr lang="en-US" smtClean="0"/>
              <a:pPr/>
              <a:t>3/11/2015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97D54D-88F7-459D-ACE0-94825ABE4DE1}" type="datetimeFigureOut">
              <a:rPr lang="en-US" smtClean="0"/>
              <a:pPr/>
              <a:t>3/11/2015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0D080B-F5C7-461C-BC56-86E1D15D9F7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ieee802.org/1/files/public/docs2015/lasg-marks-p802c-csd-comments-01.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ieee802.org/1/files/public/docs2015/lasg-mjt-802c-CSD-0115-v02.pdf" TargetMode="External"/><Relationship Id="rId2" Type="http://schemas.openxmlformats.org/officeDocument/2006/relationships/hyperlink" Target="http://www.ieee802.org/1/files/public/docs2015/new-addresses-thaler-local-address-usage-par-0115-v1.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ieee802.org/1/files/public/docs2015/new-addresses-thaler-local-address-usage-par-0115-v1.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ieee802.org/1/files/public/docs2015/lasg-mjt-802c-CSD-0115-v02.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Date Placeholder 3"/>
          <p:cNvSpPr txBox="1">
            <a:spLocks noGrp="1"/>
          </p:cNvSpPr>
          <p:nvPr/>
        </p:nvSpPr>
        <p:spPr bwMode="auto">
          <a:xfrm>
            <a:off x="685800" y="6248400"/>
            <a:ext cx="1905000" cy="457200"/>
          </a:xfrm>
          <a:prstGeom prst="rect">
            <a:avLst/>
          </a:prstGeom>
          <a:noFill/>
          <a:ln w="9525">
            <a:noFill/>
            <a:miter lim="800000"/>
            <a:headEnd/>
            <a:tailEnd/>
          </a:ln>
        </p:spPr>
        <p:txBody>
          <a:bodyPr/>
          <a:lstStyle/>
          <a:p>
            <a:endParaRPr lang="en-US" sz="1400"/>
          </a:p>
        </p:txBody>
      </p:sp>
      <p:sp>
        <p:nvSpPr>
          <p:cNvPr id="2051" name="Footer Placeholder 4"/>
          <p:cNvSpPr txBox="1">
            <a:spLocks noGrp="1"/>
          </p:cNvSpPr>
          <p:nvPr/>
        </p:nvSpPr>
        <p:spPr bwMode="auto">
          <a:xfrm>
            <a:off x="3124200" y="6248400"/>
            <a:ext cx="2895600" cy="457200"/>
          </a:xfrm>
          <a:prstGeom prst="rect">
            <a:avLst/>
          </a:prstGeom>
          <a:noFill/>
          <a:ln w="9525">
            <a:noFill/>
            <a:miter lim="800000"/>
            <a:headEnd/>
            <a:tailEnd/>
          </a:ln>
        </p:spPr>
        <p:txBody>
          <a:bodyPr/>
          <a:lstStyle/>
          <a:p>
            <a:pPr algn="ctr"/>
            <a:endParaRPr lang="en-US" sz="1400"/>
          </a:p>
        </p:txBody>
      </p:sp>
      <p:sp>
        <p:nvSpPr>
          <p:cNvPr id="2052" name="Rectangle 2"/>
          <p:cNvSpPr>
            <a:spLocks noGrp="1" noChangeArrowheads="1"/>
          </p:cNvSpPr>
          <p:nvPr>
            <p:ph type="ctrTitle"/>
          </p:nvPr>
        </p:nvSpPr>
        <p:spPr>
          <a:xfrm>
            <a:off x="685800" y="2286000"/>
            <a:ext cx="7772400" cy="1143000"/>
          </a:xfrm>
        </p:spPr>
        <p:txBody>
          <a:bodyPr>
            <a:normAutofit fontScale="90000"/>
          </a:bodyPr>
          <a:lstStyle/>
          <a:p>
            <a:pPr eaLnBrk="1" hangingPunct="1"/>
            <a:r>
              <a:rPr lang="en-US" dirty="0" smtClean="0"/>
              <a:t>Consolidated comments on LASG 802c PAR and CSD</a:t>
            </a:r>
            <a:br>
              <a:rPr lang="en-US" dirty="0" smtClean="0"/>
            </a:br>
            <a:r>
              <a:rPr lang="en-US" sz="2400" dirty="0" smtClean="0"/>
              <a:t/>
            </a:r>
            <a:br>
              <a:rPr lang="en-US" sz="2400" dirty="0" smtClean="0"/>
            </a:br>
            <a:r>
              <a:rPr lang="en-US" sz="2400" dirty="0" smtClean="0"/>
              <a:t/>
            </a:r>
            <a:br>
              <a:rPr lang="en-US" sz="2400" dirty="0" smtClean="0"/>
            </a:br>
            <a:endParaRPr lang="en-US" dirty="0" smtClean="0"/>
          </a:p>
        </p:txBody>
      </p:sp>
      <p:sp>
        <p:nvSpPr>
          <p:cNvPr id="2053" name="Rectangle 3"/>
          <p:cNvSpPr>
            <a:spLocks noGrp="1" noChangeArrowheads="1"/>
          </p:cNvSpPr>
          <p:nvPr>
            <p:ph type="subTitle" idx="1"/>
          </p:nvPr>
        </p:nvSpPr>
        <p:spPr/>
        <p:txBody>
          <a:bodyPr/>
          <a:lstStyle/>
          <a:p>
            <a:pPr eaLnBrk="1" hangingPunct="1"/>
            <a:endParaRPr lang="en-US" sz="2000" dirty="0" smtClean="0"/>
          </a:p>
          <a:p>
            <a:pPr eaLnBrk="1" hangingPunct="1"/>
            <a:r>
              <a:rPr lang="en-US" sz="2000" dirty="0" smtClean="0"/>
              <a:t>Stephen Haddock</a:t>
            </a:r>
          </a:p>
          <a:p>
            <a:pPr eaLnBrk="1" hangingPunct="1"/>
            <a:endParaRPr lang="en-US" sz="2000" dirty="0" smtClean="0"/>
          </a:p>
          <a:p>
            <a:pPr eaLnBrk="1" hangingPunct="1"/>
            <a:r>
              <a:rPr lang="en-US" sz="2000" dirty="0" smtClean="0"/>
              <a:t>March 11,  2015</a:t>
            </a:r>
          </a:p>
        </p:txBody>
      </p:sp>
      <p:sp>
        <p:nvSpPr>
          <p:cNvPr id="2054" name="Slide Number Placeholder 5"/>
          <p:cNvSpPr>
            <a:spLocks noGrp="1"/>
          </p:cNvSpPr>
          <p:nvPr>
            <p:ph type="sldNum" sz="quarter" idx="12"/>
          </p:nvPr>
        </p:nvSpPr>
        <p:spPr>
          <a:noFill/>
        </p:spPr>
        <p:txBody>
          <a:bodyPr/>
          <a:lstStyle/>
          <a:p>
            <a:endParaRPr lang="en-US" smtClean="0"/>
          </a:p>
          <a:p>
            <a:fld id="{B79864EF-63EB-468D-8377-8E8CFFA15094}" type="slidenum">
              <a:rPr lang="en-US" smtClean="0"/>
              <a:pPr/>
              <a:t>1</a:t>
            </a:fld>
            <a:endParaRPr 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Roger Marks</a:t>
            </a:r>
            <a:endParaRPr lang="en-US" dirty="0"/>
          </a:p>
        </p:txBody>
      </p:sp>
      <p:sp>
        <p:nvSpPr>
          <p:cNvPr id="3" name="Content Placeholder 2"/>
          <p:cNvSpPr>
            <a:spLocks noGrp="1"/>
          </p:cNvSpPr>
          <p:nvPr>
            <p:ph idx="1"/>
          </p:nvPr>
        </p:nvSpPr>
        <p:spPr>
          <a:xfrm>
            <a:off x="457200" y="2362200"/>
            <a:ext cx="8229600" cy="3763963"/>
          </a:xfrm>
        </p:spPr>
        <p:txBody>
          <a:bodyPr>
            <a:normAutofit/>
          </a:bodyPr>
          <a:lstStyle/>
          <a:p>
            <a:pPr marL="0" indent="0">
              <a:buNone/>
            </a:pPr>
            <a:r>
              <a:rPr lang="en-US" sz="2000" dirty="0">
                <a:hlinkClick r:id="rId2"/>
              </a:rPr>
              <a:t>http://</a:t>
            </a:r>
            <a:r>
              <a:rPr lang="en-US" sz="2000" dirty="0" smtClean="0">
                <a:hlinkClick r:id="rId2"/>
              </a:rPr>
              <a:t>www.ieee802.org/1/files/public/docs2015/lasg-marks-p802c-csd-comments-01.pdf</a:t>
            </a:r>
            <a:endParaRPr lang="en-US" sz="2000" dirty="0" smtClean="0"/>
          </a:p>
          <a:p>
            <a:endParaRPr lang="en-US" sz="2000" dirty="0"/>
          </a:p>
        </p:txBody>
      </p:sp>
    </p:spTree>
    <p:extLst>
      <p:ext uri="{BB962C8B-B14F-4D97-AF65-F5344CB8AC3E}">
        <p14:creationId xmlns:p14="http://schemas.microsoft.com/office/powerpoint/2010/main" val="3042420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802.3</a:t>
            </a:r>
            <a:endParaRPr lang="en-US" dirty="0"/>
          </a:p>
        </p:txBody>
      </p:sp>
      <p:sp>
        <p:nvSpPr>
          <p:cNvPr id="3" name="Content Placeholder 2"/>
          <p:cNvSpPr>
            <a:spLocks noGrp="1"/>
          </p:cNvSpPr>
          <p:nvPr>
            <p:ph idx="1"/>
          </p:nvPr>
        </p:nvSpPr>
        <p:spPr/>
        <p:txBody>
          <a:bodyPr>
            <a:normAutofit/>
          </a:bodyPr>
          <a:lstStyle/>
          <a:p>
            <a:endParaRPr lang="en-US" sz="2000" dirty="0"/>
          </a:p>
        </p:txBody>
      </p:sp>
    </p:spTree>
    <p:extLst>
      <p:ext uri="{BB962C8B-B14F-4D97-AF65-F5344CB8AC3E}">
        <p14:creationId xmlns:p14="http://schemas.microsoft.com/office/powerpoint/2010/main" val="3732677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6200" y="340682"/>
            <a:ext cx="8915400" cy="6532558"/>
          </a:xfrm>
          <a:prstGeom prst="rect">
            <a:avLst/>
          </a:prstGeom>
        </p:spPr>
        <p:txBody>
          <a:bodyPr wrap="square">
            <a:spAutoFit/>
          </a:bodyPr>
          <a:lstStyle/>
          <a:p>
            <a:endParaRPr lang="en-US" sz="1050" dirty="0">
              <a:latin typeface="Times New Roman" panose="02020603050405020304" pitchFamily="18" charset="0"/>
            </a:endParaRPr>
          </a:p>
          <a:p>
            <a:r>
              <a:rPr lang="en-US" sz="4800" dirty="0" smtClean="0">
                <a:latin typeface="Calibri" panose="020F0502020204030204" pitchFamily="34" charset="0"/>
              </a:rPr>
              <a:t>802.3 comments P802c</a:t>
            </a:r>
            <a:r>
              <a:rPr lang="en-US" sz="4800" dirty="0">
                <a:latin typeface="Calibri" panose="020F0502020204030204" pitchFamily="34" charset="0"/>
              </a:rPr>
              <a:t>, PAR &amp; </a:t>
            </a:r>
            <a:r>
              <a:rPr lang="en-US" sz="4800" dirty="0" smtClean="0">
                <a:latin typeface="Calibri" panose="020F0502020204030204" pitchFamily="34" charset="0"/>
              </a:rPr>
              <a:t>CSD </a:t>
            </a:r>
            <a:endParaRPr lang="en-US" sz="4800" dirty="0">
              <a:latin typeface="Calibri" panose="020F0502020204030204" pitchFamily="34" charset="0"/>
            </a:endParaRPr>
          </a:p>
          <a:p>
            <a:r>
              <a:rPr lang="en-US" b="1" dirty="0">
                <a:latin typeface="Calibri" panose="020F0502020204030204" pitchFamily="34" charset="0"/>
              </a:rPr>
              <a:t>Amendment: Local MAC Address Usage</a:t>
            </a:r>
            <a:endParaRPr lang="en-US" dirty="0">
              <a:latin typeface="Calibri" panose="020F0502020204030204" pitchFamily="34" charset="0"/>
            </a:endParaRPr>
          </a:p>
          <a:p>
            <a:r>
              <a:rPr lang="en-US" dirty="0">
                <a:latin typeface="Calibri" panose="020F0502020204030204" pitchFamily="34" charset="0"/>
              </a:rPr>
              <a:t>PAR, no comments.</a:t>
            </a:r>
          </a:p>
          <a:p>
            <a:pPr marR="1820"/>
            <a:r>
              <a:rPr lang="en-US" dirty="0">
                <a:latin typeface="Calibri" panose="020F0502020204030204" pitchFamily="34" charset="0"/>
              </a:rPr>
              <a:t>CSD, General — The CSD does not seem to have been updated recognizing the </a:t>
            </a:r>
            <a:r>
              <a:rPr lang="en-US" dirty="0" smtClean="0">
                <a:latin typeface="Calibri" panose="020F0502020204030204" pitchFamily="34" charset="0"/>
              </a:rPr>
              <a:t>potential </a:t>
            </a:r>
            <a:r>
              <a:rPr lang="en-US" dirty="0">
                <a:latin typeface="Calibri" panose="020F0502020204030204" pitchFamily="34" charset="0"/>
              </a:rPr>
              <a:t>for use of the local address space for other needs like privacy.  For example, thought not technically the focus of </a:t>
            </a:r>
            <a:r>
              <a:rPr lang="en-US" dirty="0" smtClean="0">
                <a:latin typeface="Calibri" panose="020F0502020204030204" pitchFamily="34" charset="0"/>
              </a:rPr>
              <a:t>Compatibility</a:t>
            </a:r>
            <a:r>
              <a:rPr lang="en-US" dirty="0">
                <a:latin typeface="Calibri" panose="020F0502020204030204" pitchFamily="34" charset="0"/>
              </a:rPr>
              <a:t>, the project as an </a:t>
            </a:r>
            <a:r>
              <a:rPr lang="en-US" dirty="0" smtClean="0">
                <a:latin typeface="Calibri" panose="020F0502020204030204" pitchFamily="34" charset="0"/>
              </a:rPr>
              <a:t>addition </a:t>
            </a:r>
            <a:r>
              <a:rPr lang="en-US" dirty="0">
                <a:latin typeface="Calibri" panose="020F0502020204030204" pitchFamily="34" charset="0"/>
              </a:rPr>
              <a:t>to </a:t>
            </a:r>
            <a:r>
              <a:rPr lang="en-US" dirty="0" err="1">
                <a:latin typeface="Calibri" panose="020F0502020204030204" pitchFamily="34" charset="0"/>
              </a:rPr>
              <a:t>Std</a:t>
            </a:r>
            <a:r>
              <a:rPr lang="en-US" dirty="0">
                <a:latin typeface="Calibri" panose="020F0502020204030204" pitchFamily="34" charset="0"/>
              </a:rPr>
              <a:t> 802 will provide the architecture for </a:t>
            </a:r>
            <a:r>
              <a:rPr lang="en-US" dirty="0" smtClean="0">
                <a:latin typeface="Calibri" panose="020F0502020204030204" pitchFamily="34" charset="0"/>
              </a:rPr>
              <a:t>compatible operation </a:t>
            </a:r>
            <a:r>
              <a:rPr lang="en-US" dirty="0">
                <a:latin typeface="Calibri" panose="020F0502020204030204" pitchFamily="34" charset="0"/>
              </a:rPr>
              <a:t>of </a:t>
            </a:r>
            <a:r>
              <a:rPr lang="en-US" dirty="0" smtClean="0">
                <a:latin typeface="Calibri" panose="020F0502020204030204" pitchFamily="34" charset="0"/>
              </a:rPr>
              <a:t>multiple </a:t>
            </a:r>
            <a:r>
              <a:rPr lang="en-US" dirty="0">
                <a:latin typeface="Calibri" panose="020F0502020204030204" pitchFamily="34" charset="0"/>
              </a:rPr>
              <a:t>local address </a:t>
            </a:r>
            <a:r>
              <a:rPr lang="en-US" dirty="0" smtClean="0">
                <a:latin typeface="Calibri" panose="020F0502020204030204" pitchFamily="34" charset="0"/>
              </a:rPr>
              <a:t>administration </a:t>
            </a:r>
            <a:r>
              <a:rPr lang="en-US" dirty="0">
                <a:latin typeface="Calibri" panose="020F0502020204030204" pitchFamily="34" charset="0"/>
              </a:rPr>
              <a:t>techniques / local address </a:t>
            </a:r>
            <a:r>
              <a:rPr lang="en-US" dirty="0" smtClean="0">
                <a:latin typeface="Calibri" panose="020F0502020204030204" pitchFamily="34" charset="0"/>
              </a:rPr>
              <a:t>administration functions</a:t>
            </a:r>
            <a:r>
              <a:rPr lang="en-US" dirty="0">
                <a:latin typeface="Calibri" panose="020F0502020204030204" pitchFamily="34" charset="0"/>
              </a:rPr>
              <a:t>.  Thus, make it easier for other projects to be </a:t>
            </a:r>
            <a:r>
              <a:rPr lang="en-US" dirty="0" smtClean="0">
                <a:latin typeface="Calibri" panose="020F0502020204030204" pitchFamily="34" charset="0"/>
              </a:rPr>
              <a:t>compatible </a:t>
            </a:r>
            <a:r>
              <a:rPr lang="en-US" dirty="0">
                <a:latin typeface="Calibri" panose="020F0502020204030204" pitchFamily="34" charset="0"/>
              </a:rPr>
              <a:t>with </a:t>
            </a:r>
            <a:r>
              <a:rPr lang="en-US" dirty="0" err="1">
                <a:latin typeface="Calibri" panose="020F0502020204030204" pitchFamily="34" charset="0"/>
              </a:rPr>
              <a:t>Std</a:t>
            </a:r>
            <a:r>
              <a:rPr lang="en-US" dirty="0">
                <a:latin typeface="Calibri" panose="020F0502020204030204" pitchFamily="34" charset="0"/>
              </a:rPr>
              <a:t> 802 addressing.</a:t>
            </a:r>
          </a:p>
          <a:p>
            <a:pPr marR="1060"/>
            <a:r>
              <a:rPr lang="en-US" dirty="0">
                <a:latin typeface="Calibri" panose="020F0502020204030204" pitchFamily="34" charset="0"/>
              </a:rPr>
              <a:t>CSD, Broad Market — While probably suﬃcient </a:t>
            </a:r>
            <a:r>
              <a:rPr lang="en-US" dirty="0" smtClean="0">
                <a:latin typeface="Calibri" panose="020F0502020204030204" pitchFamily="34" charset="0"/>
              </a:rPr>
              <a:t>justiﬁcation</a:t>
            </a:r>
            <a:r>
              <a:rPr lang="en-US" dirty="0">
                <a:latin typeface="Calibri" panose="020F0502020204030204" pitchFamily="34" charset="0"/>
              </a:rPr>
              <a:t>, there are other ephemeral devices under </a:t>
            </a:r>
            <a:r>
              <a:rPr lang="en-US" dirty="0" smtClean="0">
                <a:latin typeface="Calibri" panose="020F0502020204030204" pitchFamily="34" charset="0"/>
              </a:rPr>
              <a:t>consideration </a:t>
            </a:r>
            <a:r>
              <a:rPr lang="en-US" dirty="0">
                <a:latin typeface="Calibri" panose="020F0502020204030204" pitchFamily="34" charset="0"/>
              </a:rPr>
              <a:t>perhaps it is considered that these things are encompassed by </a:t>
            </a:r>
            <a:r>
              <a:rPr lang="en-US" dirty="0" err="1">
                <a:latin typeface="Calibri" panose="020F0502020204030204" pitchFamily="34" charset="0"/>
              </a:rPr>
              <a:t>IoT</a:t>
            </a:r>
            <a:r>
              <a:rPr lang="en-US" dirty="0">
                <a:latin typeface="Calibri" panose="020F0502020204030204" pitchFamily="34" charset="0"/>
              </a:rPr>
              <a:t>, but the list of </a:t>
            </a:r>
            <a:r>
              <a:rPr lang="en-US" dirty="0" err="1">
                <a:latin typeface="Calibri" panose="020F0502020204030204" pitchFamily="34" charset="0"/>
              </a:rPr>
              <a:t>IoT</a:t>
            </a:r>
            <a:r>
              <a:rPr lang="en-US" dirty="0">
                <a:latin typeface="Calibri" panose="020F0502020204030204" pitchFamily="34" charset="0"/>
              </a:rPr>
              <a:t> devices are mostly longer lived than single use. Single use examples include things like </a:t>
            </a:r>
            <a:r>
              <a:rPr lang="en-US" dirty="0" smtClean="0">
                <a:latin typeface="Calibri" panose="020F0502020204030204" pitchFamily="34" charset="0"/>
              </a:rPr>
              <a:t>medication </a:t>
            </a:r>
            <a:r>
              <a:rPr lang="en-US" dirty="0">
                <a:latin typeface="Calibri" panose="020F0502020204030204" pitchFamily="34" charset="0"/>
              </a:rPr>
              <a:t>compliance devices, disposable personal sensors, etc., enhance Broad Market, and should be addressed before massive numbers of globally unique addresses are consumed by these devices.</a:t>
            </a:r>
          </a:p>
          <a:p>
            <a:pPr marR="1820"/>
            <a:r>
              <a:rPr lang="en-US" dirty="0">
                <a:latin typeface="Calibri" panose="020F0502020204030204" pitchFamily="34" charset="0"/>
              </a:rPr>
              <a:t>CSD, </a:t>
            </a:r>
            <a:r>
              <a:rPr lang="en-US" dirty="0" smtClean="0">
                <a:latin typeface="Calibri" panose="020F0502020204030204" pitchFamily="34" charset="0"/>
              </a:rPr>
              <a:t>Distinct Identity </a:t>
            </a:r>
            <a:r>
              <a:rPr lang="en-US" dirty="0">
                <a:latin typeface="Calibri" panose="020F0502020204030204" pitchFamily="34" charset="0"/>
              </a:rPr>
              <a:t>—IEEE </a:t>
            </a:r>
            <a:r>
              <a:rPr lang="en-US" dirty="0" err="1">
                <a:latin typeface="Calibri" panose="020F0502020204030204" pitchFamily="34" charset="0"/>
              </a:rPr>
              <a:t>Std</a:t>
            </a:r>
            <a:r>
              <a:rPr lang="en-US" dirty="0">
                <a:latin typeface="Calibri" panose="020F0502020204030204" pitchFamily="34" charset="0"/>
              </a:rPr>
              <a:t> 802 does not suﬃciently describe local address </a:t>
            </a:r>
            <a:r>
              <a:rPr lang="en-US" dirty="0" smtClean="0">
                <a:latin typeface="Calibri" panose="020F0502020204030204" pitchFamily="34" charset="0"/>
              </a:rPr>
              <a:t>administration </a:t>
            </a:r>
            <a:r>
              <a:rPr lang="en-US" dirty="0">
                <a:latin typeface="Calibri" panose="020F0502020204030204" pitchFamily="34" charset="0"/>
              </a:rPr>
              <a:t>(there is less in 2014 there was in 2001).  There are small pieces of local address use in limited environments, but not a general architecture. The response should highlight that the amendment will facilitate </a:t>
            </a:r>
            <a:r>
              <a:rPr lang="en-US" dirty="0" smtClean="0">
                <a:latin typeface="Calibri" panose="020F0502020204030204" pitchFamily="34" charset="0"/>
              </a:rPr>
              <a:t>compatibility </a:t>
            </a:r>
            <a:r>
              <a:rPr lang="en-US" dirty="0">
                <a:latin typeface="Calibri" panose="020F0502020204030204" pitchFamily="34" charset="0"/>
              </a:rPr>
              <a:t>and interoperability of emerging </a:t>
            </a:r>
            <a:r>
              <a:rPr lang="en-US" dirty="0" smtClean="0">
                <a:latin typeface="Calibri" panose="020F0502020204030204" pitchFamily="34" charset="0"/>
              </a:rPr>
              <a:t>recommendations </a:t>
            </a:r>
            <a:r>
              <a:rPr lang="en-US" dirty="0">
                <a:latin typeface="Calibri" panose="020F0502020204030204" pitchFamily="34" charset="0"/>
              </a:rPr>
              <a:t>for local address </a:t>
            </a:r>
            <a:r>
              <a:rPr lang="en-US" dirty="0" smtClean="0">
                <a:latin typeface="Calibri" panose="020F0502020204030204" pitchFamily="34" charset="0"/>
              </a:rPr>
              <a:t>utilization </a:t>
            </a:r>
            <a:r>
              <a:rPr lang="en-US" dirty="0">
                <a:latin typeface="Calibri" panose="020F0502020204030204" pitchFamily="34" charset="0"/>
              </a:rPr>
              <a:t>for networking technologies using 802 addressing.</a:t>
            </a:r>
          </a:p>
        </p:txBody>
      </p:sp>
    </p:spTree>
    <p:extLst>
      <p:ext uri="{BB962C8B-B14F-4D97-AF65-F5344CB8AC3E}">
        <p14:creationId xmlns:p14="http://schemas.microsoft.com/office/powerpoint/2010/main" val="1062050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802.11</a:t>
            </a:r>
            <a:endParaRPr lang="en-US" dirty="0"/>
          </a:p>
        </p:txBody>
      </p:sp>
      <p:sp>
        <p:nvSpPr>
          <p:cNvPr id="3" name="Content Placeholder 2"/>
          <p:cNvSpPr>
            <a:spLocks noGrp="1"/>
          </p:cNvSpPr>
          <p:nvPr>
            <p:ph idx="1"/>
          </p:nvPr>
        </p:nvSpPr>
        <p:spPr/>
        <p:txBody>
          <a:bodyPr>
            <a:normAutofit/>
          </a:bodyPr>
          <a:lstStyle/>
          <a:p>
            <a:endParaRPr lang="en-US" sz="2000" dirty="0"/>
          </a:p>
        </p:txBody>
      </p:sp>
    </p:spTree>
    <p:extLst>
      <p:ext uri="{BB962C8B-B14F-4D97-AF65-F5344CB8AC3E}">
        <p14:creationId xmlns:p14="http://schemas.microsoft.com/office/powerpoint/2010/main" val="389231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802c- Amendment: Local Media Access Control (MAC) Addressing, </a:t>
            </a:r>
            <a:r>
              <a:rPr lang="en-US" sz="2400" dirty="0" smtClean="0">
                <a:hlinkClick r:id="rId2"/>
              </a:rPr>
              <a:t>PAR</a:t>
            </a:r>
            <a:r>
              <a:rPr lang="en-US" sz="2400" dirty="0" smtClean="0"/>
              <a:t> and </a:t>
            </a:r>
            <a:r>
              <a:rPr lang="en-US" sz="2400" dirty="0" smtClean="0">
                <a:hlinkClick r:id="rId3"/>
              </a:rPr>
              <a:t>CSD</a:t>
            </a:r>
            <a:r>
              <a:rPr lang="en-US" sz="2400" dirty="0" smtClean="0"/>
              <a:t> </a:t>
            </a:r>
            <a:endParaRPr lang="en-US" sz="4000" dirty="0"/>
          </a:p>
        </p:txBody>
      </p:sp>
      <p:sp>
        <p:nvSpPr>
          <p:cNvPr id="3" name="Content Placeholder 2"/>
          <p:cNvSpPr>
            <a:spLocks noGrp="1"/>
          </p:cNvSpPr>
          <p:nvPr>
            <p:ph idx="1"/>
          </p:nvPr>
        </p:nvSpPr>
        <p:spPr>
          <a:xfrm>
            <a:off x="685800" y="1988840"/>
            <a:ext cx="7846640" cy="4176464"/>
          </a:xfrm>
        </p:spPr>
        <p:txBody>
          <a:bodyPr>
            <a:normAutofit lnSpcReduction="10000"/>
          </a:bodyPr>
          <a:lstStyle/>
          <a:p>
            <a:r>
              <a:rPr lang="en-US" dirty="0" smtClean="0"/>
              <a:t>2.1</a:t>
            </a:r>
            <a:r>
              <a:rPr lang="en-US" b="0" dirty="0" smtClean="0"/>
              <a:t> Expand Acronym “MAC” – “Media Access Control (MAC)”</a:t>
            </a:r>
          </a:p>
          <a:p>
            <a:r>
              <a:rPr lang="en-US" dirty="0" smtClean="0"/>
              <a:t>5.2b</a:t>
            </a:r>
            <a:r>
              <a:rPr lang="en-US" b="0" dirty="0" smtClean="0"/>
              <a:t> Change “local address space” to “local MAC address space”</a:t>
            </a:r>
          </a:p>
          <a:p>
            <a:r>
              <a:rPr lang="en-US" dirty="0" smtClean="0"/>
              <a:t>5.4</a:t>
            </a:r>
            <a:r>
              <a:rPr lang="en-US" b="0" dirty="0" smtClean="0"/>
              <a:t> – Change “unique addresses” to “unique MAC addresses” – </a:t>
            </a:r>
          </a:p>
          <a:p>
            <a:r>
              <a:rPr lang="en-US" b="0" dirty="0" smtClean="0"/>
              <a:t>Change “local address” to “local MAC address”- 3 places.</a:t>
            </a:r>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a:t>
            </a:fld>
            <a:endParaRPr lang="en-GB" dirty="0"/>
          </a:p>
        </p:txBody>
      </p:sp>
      <p:sp>
        <p:nvSpPr>
          <p:cNvPr id="5" name="Footer Placeholder 4"/>
          <p:cNvSpPr>
            <a:spLocks noGrp="1"/>
          </p:cNvSpPr>
          <p:nvPr>
            <p:ph type="ftr" idx="4294967295"/>
          </p:nvPr>
        </p:nvSpPr>
        <p:spPr>
          <a:xfrm>
            <a:off x="5357818" y="6475413"/>
            <a:ext cx="3184520" cy="180975"/>
          </a:xfrm>
          <a:prstGeom prst="rect">
            <a:avLst/>
          </a:prstGeom>
        </p:spPr>
        <p:txBody>
          <a:bodyPr/>
          <a:lstStyle/>
          <a:p>
            <a:r>
              <a:rPr lang="en-GB" smtClean="0"/>
              <a:t>Jon Rosdahl, CSR</a:t>
            </a:r>
            <a:endParaRPr lang="en-GB" dirty="0"/>
          </a:p>
        </p:txBody>
      </p:sp>
      <p:sp>
        <p:nvSpPr>
          <p:cNvPr id="6" name="Date Placeholder 5"/>
          <p:cNvSpPr>
            <a:spLocks noGrp="1"/>
          </p:cNvSpPr>
          <p:nvPr>
            <p:ph type="dt" idx="4294967295"/>
          </p:nvPr>
        </p:nvSpPr>
        <p:spPr>
          <a:xfrm>
            <a:off x="696912" y="333375"/>
            <a:ext cx="1874823" cy="273050"/>
          </a:xfrm>
          <a:prstGeom prst="rect">
            <a:avLst/>
          </a:prstGeom>
        </p:spPr>
        <p:txBody>
          <a:bodyPr/>
          <a:lstStyle/>
          <a:p>
            <a:r>
              <a:rPr lang="en-US" smtClean="0"/>
              <a:t>March 2015</a:t>
            </a:r>
            <a:endParaRPr lang="en-GB" dirty="0"/>
          </a:p>
        </p:txBody>
      </p:sp>
    </p:spTree>
    <p:extLst>
      <p:ext uri="{BB962C8B-B14F-4D97-AF65-F5344CB8AC3E}">
        <p14:creationId xmlns:p14="http://schemas.microsoft.com/office/powerpoint/2010/main" val="27993217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802c- Amendment: Local Media Access Control (MAC) Addressing, </a:t>
            </a:r>
            <a:r>
              <a:rPr lang="en-US" sz="2400" dirty="0" smtClean="0">
                <a:hlinkClick r:id="rId2"/>
              </a:rPr>
              <a:t>PAR</a:t>
            </a:r>
            <a:r>
              <a:rPr lang="en-US" sz="2400" dirty="0" smtClean="0"/>
              <a:t> (</a:t>
            </a:r>
            <a:r>
              <a:rPr lang="en-US" sz="2400" dirty="0" err="1" smtClean="0"/>
              <a:t>cont</a:t>
            </a:r>
            <a:r>
              <a:rPr lang="en-US" sz="2400" dirty="0" smtClean="0"/>
              <a:t>)</a:t>
            </a:r>
            <a:endParaRPr lang="en-US" sz="2400" dirty="0"/>
          </a:p>
        </p:txBody>
      </p:sp>
      <p:sp>
        <p:nvSpPr>
          <p:cNvPr id="3" name="Content Placeholder 2"/>
          <p:cNvSpPr>
            <a:spLocks noGrp="1"/>
          </p:cNvSpPr>
          <p:nvPr>
            <p:ph idx="1"/>
          </p:nvPr>
        </p:nvSpPr>
        <p:spPr/>
        <p:txBody>
          <a:bodyPr>
            <a:normAutofit fontScale="92500" lnSpcReduction="20000"/>
          </a:bodyPr>
          <a:lstStyle/>
          <a:p>
            <a:r>
              <a:rPr lang="en-US" dirty="0"/>
              <a:t>5.4</a:t>
            </a:r>
            <a:r>
              <a:rPr lang="en-US" b="0" dirty="0"/>
              <a:t> – Problem statement not clearly defined in the need statement. </a:t>
            </a:r>
            <a:r>
              <a:rPr lang="en-US" b="0" dirty="0" smtClean="0"/>
              <a:t> “</a:t>
            </a:r>
            <a:r>
              <a:rPr lang="en-US" b="0" dirty="0"/>
              <a:t>While we agree that the number of </a:t>
            </a:r>
            <a:r>
              <a:rPr lang="en-US" b="0" dirty="0" err="1"/>
              <a:t>IoT</a:t>
            </a:r>
            <a:r>
              <a:rPr lang="en-US" b="0" dirty="0"/>
              <a:t> devices may use more of the </a:t>
            </a:r>
            <a:r>
              <a:rPr lang="en-US" b="0" dirty="0" smtClean="0"/>
              <a:t>Local MAC Address space, please explain in the need section why the Local MAC Address space requires the simultaneous use of Multiple Local MAC Address Administrators.”</a:t>
            </a:r>
          </a:p>
          <a:p>
            <a:r>
              <a:rPr lang="en-US" dirty="0" smtClean="0"/>
              <a:t>6.1b</a:t>
            </a:r>
            <a:r>
              <a:rPr lang="en-US" b="0" dirty="0" smtClean="0"/>
              <a:t> – CID is not defined and is only used once…just spell it out “Company Identifier ”</a:t>
            </a:r>
          </a:p>
          <a:p>
            <a:r>
              <a:rPr lang="en-US" dirty="0" smtClean="0"/>
              <a:t>5.2b and 6.1b </a:t>
            </a:r>
            <a:r>
              <a:rPr lang="en-US" b="0" dirty="0" smtClean="0"/>
              <a:t>– “Company ID” – Should be “Company Identifier” (2 instances)</a:t>
            </a:r>
          </a:p>
          <a:p>
            <a:endParaRPr lang="en-US" b="0" dirty="0" smtClean="0"/>
          </a:p>
          <a:p>
            <a:endParaRPr lang="en-US" b="0" dirty="0"/>
          </a:p>
          <a:p>
            <a:endParaRPr lang="en-US" b="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a:t>
            </a:fld>
            <a:endParaRPr lang="en-GB" dirty="0"/>
          </a:p>
        </p:txBody>
      </p:sp>
      <p:sp>
        <p:nvSpPr>
          <p:cNvPr id="5" name="Footer Placeholder 4"/>
          <p:cNvSpPr>
            <a:spLocks noGrp="1"/>
          </p:cNvSpPr>
          <p:nvPr>
            <p:ph type="ftr" idx="4294967295"/>
          </p:nvPr>
        </p:nvSpPr>
        <p:spPr>
          <a:xfrm>
            <a:off x="5357818" y="6475413"/>
            <a:ext cx="3184520" cy="180975"/>
          </a:xfrm>
          <a:prstGeom prst="rect">
            <a:avLst/>
          </a:prstGeom>
        </p:spPr>
        <p:txBody>
          <a:bodyPr/>
          <a:lstStyle/>
          <a:p>
            <a:r>
              <a:rPr lang="en-GB" smtClean="0"/>
              <a:t>Jon Rosdahl, CSR</a:t>
            </a:r>
            <a:endParaRPr lang="en-GB" dirty="0"/>
          </a:p>
        </p:txBody>
      </p:sp>
      <p:sp>
        <p:nvSpPr>
          <p:cNvPr id="6" name="Date Placeholder 5"/>
          <p:cNvSpPr>
            <a:spLocks noGrp="1"/>
          </p:cNvSpPr>
          <p:nvPr>
            <p:ph type="dt" idx="4294967295"/>
          </p:nvPr>
        </p:nvSpPr>
        <p:spPr>
          <a:xfrm>
            <a:off x="696912" y="333375"/>
            <a:ext cx="1874823" cy="273050"/>
          </a:xfrm>
          <a:prstGeom prst="rect">
            <a:avLst/>
          </a:prstGeom>
        </p:spPr>
        <p:txBody>
          <a:bodyPr/>
          <a:lstStyle/>
          <a:p>
            <a:r>
              <a:rPr lang="en-US" smtClean="0"/>
              <a:t>March 2015</a:t>
            </a:r>
            <a:endParaRPr lang="en-GB" dirty="0"/>
          </a:p>
        </p:txBody>
      </p:sp>
    </p:spTree>
    <p:extLst>
      <p:ext uri="{BB962C8B-B14F-4D97-AF65-F5344CB8AC3E}">
        <p14:creationId xmlns:p14="http://schemas.microsoft.com/office/powerpoint/2010/main" val="9458241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802c- Amendment: Local Media Access Control (MAC) Addressing, </a:t>
            </a:r>
            <a:r>
              <a:rPr lang="en-US" sz="2400" dirty="0" smtClean="0">
                <a:hlinkClick r:id="rId2"/>
              </a:rPr>
              <a:t>CSD</a:t>
            </a:r>
            <a:r>
              <a:rPr lang="en-US" sz="2400" dirty="0" smtClean="0"/>
              <a:t> </a:t>
            </a:r>
            <a:endParaRPr lang="en-US" sz="2400" dirty="0"/>
          </a:p>
        </p:txBody>
      </p:sp>
      <p:sp>
        <p:nvSpPr>
          <p:cNvPr id="3" name="Content Placeholder 2"/>
          <p:cNvSpPr>
            <a:spLocks noGrp="1"/>
          </p:cNvSpPr>
          <p:nvPr>
            <p:ph idx="1"/>
          </p:nvPr>
        </p:nvSpPr>
        <p:spPr>
          <a:xfrm>
            <a:off x="685800" y="1981200"/>
            <a:ext cx="7774632" cy="4400128"/>
          </a:xfrm>
        </p:spPr>
        <p:txBody>
          <a:bodyPr>
            <a:normAutofit fontScale="92500" lnSpcReduction="20000"/>
          </a:bodyPr>
          <a:lstStyle/>
          <a:p>
            <a:r>
              <a:rPr lang="en-US" dirty="0" smtClean="0"/>
              <a:t>Compatibility</a:t>
            </a:r>
            <a:r>
              <a:rPr lang="en-US" b="0" dirty="0" smtClean="0"/>
              <a:t> – Just say “Yes”, delete the rest.</a:t>
            </a:r>
          </a:p>
          <a:p>
            <a:r>
              <a:rPr lang="en-US" dirty="0" smtClean="0"/>
              <a:t>Distinct Identity </a:t>
            </a:r>
            <a:r>
              <a:rPr lang="en-US" b="0" dirty="0" smtClean="0"/>
              <a:t>– Suggested change: “There are </a:t>
            </a:r>
            <a:r>
              <a:rPr lang="en-US" b="0" dirty="0"/>
              <a:t>no </a:t>
            </a:r>
            <a:r>
              <a:rPr lang="en-US" b="0" dirty="0" smtClean="0"/>
              <a:t>guidelines </a:t>
            </a:r>
            <a:r>
              <a:rPr lang="en-US" b="0" dirty="0"/>
              <a:t>for </a:t>
            </a:r>
            <a:r>
              <a:rPr lang="en-US" b="0" dirty="0" smtClean="0"/>
              <a:t>using </a:t>
            </a:r>
            <a:r>
              <a:rPr lang="en-US" b="0" dirty="0"/>
              <a:t>the Local </a:t>
            </a:r>
            <a:r>
              <a:rPr lang="en-US" b="0" dirty="0" smtClean="0"/>
              <a:t>MAC Address space in existing standards.” </a:t>
            </a:r>
            <a:endParaRPr lang="en-US" b="0" dirty="0"/>
          </a:p>
          <a:p>
            <a:r>
              <a:rPr lang="en-US" dirty="0" smtClean="0"/>
              <a:t>Technical Feasibility </a:t>
            </a:r>
            <a:r>
              <a:rPr lang="en-US" b="0" dirty="0" smtClean="0"/>
              <a:t>– Check the cited standard (possibly incorrect citation format) and include the full name of standard inline or as a note.</a:t>
            </a:r>
          </a:p>
          <a:p>
            <a:r>
              <a:rPr lang="en-US" dirty="0" smtClean="0"/>
              <a:t>Economic Feasibility </a:t>
            </a:r>
            <a:r>
              <a:rPr lang="en-US" b="0" dirty="0" smtClean="0"/>
              <a:t>– change “...local address distribution or claiming…”  to “…local MAC Address distribution or claiming…”</a:t>
            </a:r>
          </a:p>
          <a:p>
            <a:endParaRPr lang="en-US" b="0" dirty="0" smtClean="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a:t>
            </a:fld>
            <a:endParaRPr lang="en-GB" dirty="0"/>
          </a:p>
        </p:txBody>
      </p:sp>
      <p:sp>
        <p:nvSpPr>
          <p:cNvPr id="5" name="Footer Placeholder 4"/>
          <p:cNvSpPr>
            <a:spLocks noGrp="1"/>
          </p:cNvSpPr>
          <p:nvPr>
            <p:ph type="ftr" idx="4294967295"/>
          </p:nvPr>
        </p:nvSpPr>
        <p:spPr>
          <a:xfrm>
            <a:off x="5357818" y="6475413"/>
            <a:ext cx="3184520" cy="180975"/>
          </a:xfrm>
          <a:prstGeom prst="rect">
            <a:avLst/>
          </a:prstGeom>
        </p:spPr>
        <p:txBody>
          <a:bodyPr/>
          <a:lstStyle/>
          <a:p>
            <a:r>
              <a:rPr lang="en-GB" dirty="0" smtClean="0"/>
              <a:t>Jon Rosdahl, CSR”…</a:t>
            </a:r>
            <a:endParaRPr lang="en-GB" dirty="0"/>
          </a:p>
        </p:txBody>
      </p:sp>
      <p:sp>
        <p:nvSpPr>
          <p:cNvPr id="6" name="Date Placeholder 5"/>
          <p:cNvSpPr>
            <a:spLocks noGrp="1"/>
          </p:cNvSpPr>
          <p:nvPr>
            <p:ph type="dt" idx="4294967295"/>
          </p:nvPr>
        </p:nvSpPr>
        <p:spPr>
          <a:xfrm>
            <a:off x="696912" y="333375"/>
            <a:ext cx="1874823" cy="273050"/>
          </a:xfrm>
          <a:prstGeom prst="rect">
            <a:avLst/>
          </a:prstGeom>
        </p:spPr>
        <p:txBody>
          <a:bodyPr/>
          <a:lstStyle/>
          <a:p>
            <a:r>
              <a:rPr lang="en-US" smtClean="0"/>
              <a:t>March 2015</a:t>
            </a:r>
            <a:endParaRPr lang="en-GB" dirty="0"/>
          </a:p>
        </p:txBody>
      </p:sp>
    </p:spTree>
    <p:extLst>
      <p:ext uri="{BB962C8B-B14F-4D97-AF65-F5344CB8AC3E}">
        <p14:creationId xmlns:p14="http://schemas.microsoft.com/office/powerpoint/2010/main" val="34372218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Paul </a:t>
            </a:r>
            <a:r>
              <a:rPr lang="en-US" dirty="0" err="1" smtClean="0"/>
              <a:t>Nikolich</a:t>
            </a:r>
            <a:endParaRPr lang="en-US" dirty="0"/>
          </a:p>
        </p:txBody>
      </p:sp>
    </p:spTree>
    <p:extLst>
      <p:ext uri="{BB962C8B-B14F-4D97-AF65-F5344CB8AC3E}">
        <p14:creationId xmlns:p14="http://schemas.microsoft.com/office/powerpoint/2010/main" val="1800844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Paul </a:t>
            </a:r>
            <a:r>
              <a:rPr lang="en-US" dirty="0" err="1" smtClean="0"/>
              <a:t>Nikolich</a:t>
            </a:r>
            <a:endParaRPr lang="en-US" dirty="0"/>
          </a:p>
        </p:txBody>
      </p:sp>
      <p:sp>
        <p:nvSpPr>
          <p:cNvPr id="3" name="Content Placeholder 2"/>
          <p:cNvSpPr>
            <a:spLocks noGrp="1"/>
          </p:cNvSpPr>
          <p:nvPr>
            <p:ph idx="1"/>
          </p:nvPr>
        </p:nvSpPr>
        <p:spPr/>
        <p:txBody>
          <a:bodyPr>
            <a:normAutofit/>
          </a:bodyPr>
          <a:lstStyle/>
          <a:p>
            <a:r>
              <a:rPr lang="en-US" sz="2000" dirty="0"/>
              <a:t>5.5 Need for Project.</a:t>
            </a:r>
            <a:br>
              <a:rPr lang="en-US" sz="2000" dirty="0"/>
            </a:br>
            <a:r>
              <a:rPr lang="en-US" sz="2000" dirty="0"/>
              <a:t>Please consider appending "when multiple administrations choose to share a local address space" to the sentence "This project will provide conventions and enable protocols that will allow multiple stations or servers to automatically configure and use local addresses." to clarify the intended application of the amendment.</a:t>
            </a:r>
            <a:br>
              <a:rPr lang="en-US" sz="2000" dirty="0"/>
            </a:br>
            <a:r>
              <a:rPr lang="en-US" sz="2000" dirty="0"/>
              <a:t/>
            </a:r>
            <a:br>
              <a:rPr lang="en-US" sz="2000" dirty="0"/>
            </a:br>
            <a:r>
              <a:rPr lang="en-US" sz="2000" dirty="0"/>
              <a:t>The sentence then reads as follows:</a:t>
            </a:r>
            <a:br>
              <a:rPr lang="en-US" sz="2000" dirty="0"/>
            </a:br>
            <a:r>
              <a:rPr lang="en-US" sz="2000" dirty="0"/>
              <a:t/>
            </a:r>
            <a:br>
              <a:rPr lang="en-US" sz="2000" dirty="0"/>
            </a:br>
            <a:r>
              <a:rPr lang="en-US" sz="2000" dirty="0"/>
              <a:t>  "This project will provide conventions and enable protocols that will allow multiple stations or servers to automatically configure and use local addresses when multiple administrations choose to share a local address space."</a:t>
            </a:r>
            <a:br>
              <a:rPr lang="en-US" sz="2000" dirty="0"/>
            </a:br>
            <a:endParaRPr lang="en-US" sz="2000" dirty="0"/>
          </a:p>
        </p:txBody>
      </p:sp>
    </p:spTree>
    <p:extLst>
      <p:ext uri="{BB962C8B-B14F-4D97-AF65-F5344CB8AC3E}">
        <p14:creationId xmlns:p14="http://schemas.microsoft.com/office/powerpoint/2010/main" val="1778070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18972</TotalTime>
  <Words>543</Words>
  <Application>Microsoft Office PowerPoint</Application>
  <PresentationFormat>On-screen Show (4:3)</PresentationFormat>
  <Paragraphs>46</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Times New Roman</vt:lpstr>
      <vt:lpstr>Office Theme</vt:lpstr>
      <vt:lpstr>Consolidated comments on LASG 802c PAR and CSD   </vt:lpstr>
      <vt:lpstr>From 802.3</vt:lpstr>
      <vt:lpstr>PowerPoint Presentation</vt:lpstr>
      <vt:lpstr>From 802.11</vt:lpstr>
      <vt:lpstr>802c- Amendment: Local Media Access Control (MAC) Addressing, PAR and CSD </vt:lpstr>
      <vt:lpstr>802c- Amendment: Local Media Access Control (MAC) Addressing, PAR (cont)</vt:lpstr>
      <vt:lpstr>802c- Amendment: Local Media Access Control (MAC) Addressing, CSD </vt:lpstr>
      <vt:lpstr>From Paul Nikolich</vt:lpstr>
      <vt:lpstr>From Paul Nikolich</vt:lpstr>
      <vt:lpstr>From Roger Marks</vt:lpstr>
    </vt:vector>
  </TitlesOfParts>
  <Company>Stephen Haddock Consulting, LLC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Haddock</dc:creator>
  <cp:lastModifiedBy>Stephen Haddock</cp:lastModifiedBy>
  <cp:revision>93</cp:revision>
  <dcterms:created xsi:type="dcterms:W3CDTF">2013-11-13T15:32:23Z</dcterms:created>
  <dcterms:modified xsi:type="dcterms:W3CDTF">2015-03-11T08:01:01Z</dcterms:modified>
</cp:coreProperties>
</file>