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4" r:id="rId4"/>
    <p:sldId id="265" r:id="rId5"/>
    <p:sldId id="267" r:id="rId6"/>
    <p:sldId id="266" r:id="rId7"/>
    <p:sldId id="258" r:id="rId8"/>
    <p:sldId id="259" r:id="rId9"/>
    <p:sldId id="260" r:id="rId10"/>
    <p:sldId id="261" r:id="rId11"/>
    <p:sldId id="262" r:id="rId12"/>
    <p:sldId id="263"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5044" autoAdjust="0"/>
  </p:normalViewPr>
  <p:slideViewPr>
    <p:cSldViewPr>
      <p:cViewPr>
        <p:scale>
          <a:sx n="118" d="100"/>
          <a:sy n="118" d="100"/>
        </p:scale>
        <p:origin x="-1368" y="-20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printerSettings" Target="printerSettings/printerSettings1.bin"/><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7ED9B9A8-4272-48DC-B08E-8982EC3AF5E4}" type="datetimeFigureOut">
              <a:rPr lang="en-GB" smtClean="0"/>
              <a:t>9/11/14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68B3C97-51B2-4566-818E-4C33A84DAEEF}"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ED9B9A8-4272-48DC-B08E-8982EC3AF5E4}" type="datetimeFigureOut">
              <a:rPr lang="en-GB" smtClean="0"/>
              <a:t>9/11/14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68B3C97-51B2-4566-818E-4C33A84DAEEF}"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ED9B9A8-4272-48DC-B08E-8982EC3AF5E4}" type="datetimeFigureOut">
              <a:rPr lang="en-GB" smtClean="0"/>
              <a:t>9/11/14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68B3C97-51B2-4566-818E-4C33A84DAEEF}"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ED9B9A8-4272-48DC-B08E-8982EC3AF5E4}" type="datetimeFigureOut">
              <a:rPr lang="en-GB" smtClean="0"/>
              <a:t>9/11/14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68B3C97-51B2-4566-818E-4C33A84DAEEF}"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ED9B9A8-4272-48DC-B08E-8982EC3AF5E4}" type="datetimeFigureOut">
              <a:rPr lang="en-GB" smtClean="0"/>
              <a:t>9/11/14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68B3C97-51B2-4566-818E-4C33A84DAEEF}" type="slidenum">
              <a:rPr lang="en-GB" smtClean="0"/>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7ED9B9A8-4272-48DC-B08E-8982EC3AF5E4}" type="datetimeFigureOut">
              <a:rPr lang="en-GB" smtClean="0"/>
              <a:t>9/11/14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68B3C97-51B2-4566-818E-4C33A84DAEEF}" type="slidenum">
              <a:rPr lang="en-GB" smtClean="0"/>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7ED9B9A8-4272-48DC-B08E-8982EC3AF5E4}" type="datetimeFigureOut">
              <a:rPr lang="en-GB" smtClean="0"/>
              <a:t>9/11/14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68B3C97-51B2-4566-818E-4C33A84DAEEF}"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7ED9B9A8-4272-48DC-B08E-8982EC3AF5E4}" type="datetimeFigureOut">
              <a:rPr lang="en-GB" smtClean="0"/>
              <a:t>9/11/14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68B3C97-51B2-4566-818E-4C33A84DAEEF}"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ED9B9A8-4272-48DC-B08E-8982EC3AF5E4}" type="datetimeFigureOut">
              <a:rPr lang="en-GB" smtClean="0"/>
              <a:t>9/11/14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68B3C97-51B2-4566-818E-4C33A84DAEEF}"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ED9B9A8-4272-48DC-B08E-8982EC3AF5E4}" type="datetimeFigureOut">
              <a:rPr lang="en-GB" smtClean="0"/>
              <a:t>9/11/14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68B3C97-51B2-4566-818E-4C33A84DAEEF}" type="slidenum">
              <a:rPr lang="en-GB" smtClean="0"/>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ED9B9A8-4272-48DC-B08E-8982EC3AF5E4}" type="datetimeFigureOut">
              <a:rPr lang="en-GB" smtClean="0"/>
              <a:t>9/11/14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68B3C97-51B2-4566-818E-4C33A84DAEEF}" type="slidenum">
              <a:rPr lang="en-GB" smtClean="0"/>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D9B9A8-4272-48DC-B08E-8982EC3AF5E4}" type="datetimeFigureOut">
              <a:rPr lang="en-GB" smtClean="0"/>
              <a:t>9/11/14</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8B3C97-51B2-4566-818E-4C33A84DAEEF}"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IEEE 802.1ABrev Extension for Auto Attach </a:t>
            </a:r>
            <a:endParaRPr lang="en-GB" dirty="0"/>
          </a:p>
        </p:txBody>
      </p:sp>
      <p:sp>
        <p:nvSpPr>
          <p:cNvPr id="3" name="Subtitle 2"/>
          <p:cNvSpPr>
            <a:spLocks noGrp="1"/>
          </p:cNvSpPr>
          <p:nvPr>
            <p:ph type="subTitle" idx="1"/>
          </p:nvPr>
        </p:nvSpPr>
        <p:spPr/>
        <p:txBody>
          <a:bodyPr>
            <a:normAutofit/>
          </a:bodyPr>
          <a:lstStyle/>
          <a:p>
            <a:r>
              <a:rPr lang="en-GB" dirty="0"/>
              <a:t>Nigel </a:t>
            </a:r>
            <a:r>
              <a:rPr lang="en-GB" dirty="0" smtClean="0"/>
              <a:t>Bragg</a:t>
            </a:r>
          </a:p>
          <a:p>
            <a:r>
              <a:rPr lang="en-GB" dirty="0"/>
              <a:t>Dan </a:t>
            </a:r>
            <a:r>
              <a:rPr lang="en-GB" dirty="0" err="1"/>
              <a:t>Romascanu</a:t>
            </a:r>
            <a:endParaRPr lang="en-GB" dirty="0"/>
          </a:p>
          <a:p>
            <a:r>
              <a:rPr lang="en-GB" dirty="0" smtClean="0"/>
              <a:t>Paul </a:t>
            </a:r>
            <a:r>
              <a:rPr lang="en-GB" dirty="0" smtClean="0"/>
              <a:t>Unbehagen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6672"/>
            <a:ext cx="8229600" cy="504056"/>
          </a:xfrm>
        </p:spPr>
        <p:txBody>
          <a:bodyPr>
            <a:normAutofit fontScale="90000"/>
          </a:bodyPr>
          <a:lstStyle/>
          <a:p>
            <a:r>
              <a:rPr lang="en-GB" dirty="0" smtClean="0"/>
              <a:t>5C requirements</a:t>
            </a:r>
            <a:br>
              <a:rPr lang="en-GB" dirty="0" smtClean="0"/>
            </a:br>
            <a:endParaRPr lang="en-GB" dirty="0"/>
          </a:p>
        </p:txBody>
      </p:sp>
      <p:sp>
        <p:nvSpPr>
          <p:cNvPr id="3" name="Content Placeholder 2"/>
          <p:cNvSpPr>
            <a:spLocks noGrp="1"/>
          </p:cNvSpPr>
          <p:nvPr>
            <p:ph idx="1"/>
          </p:nvPr>
        </p:nvSpPr>
        <p:spPr>
          <a:xfrm>
            <a:off x="457200" y="836712"/>
            <a:ext cx="8229600" cy="5289451"/>
          </a:xfrm>
        </p:spPr>
        <p:txBody>
          <a:bodyPr>
            <a:normAutofit/>
          </a:bodyPr>
          <a:lstStyle/>
          <a:p>
            <a:r>
              <a:rPr lang="en-GB" b="1" i="1" dirty="0" smtClean="0"/>
              <a:t>Distinct Identity</a:t>
            </a:r>
          </a:p>
          <a:p>
            <a:pPr lvl="1"/>
            <a:r>
              <a:rPr lang="en-GB" i="1" dirty="0" smtClean="0"/>
              <a:t>Each proposed IEEE 802 LMSC standard shall provide evidence of a distinct identity. Identify standards and standards projects with similar scopes and for each one describe why the proposed project is substantially different.</a:t>
            </a:r>
          </a:p>
          <a:p>
            <a:r>
              <a:rPr lang="en-GB" dirty="0" smtClean="0">
                <a:solidFill>
                  <a:srgbClr val="FF0000"/>
                </a:solidFill>
              </a:rPr>
              <a:t>There is no other 802 standard or approved project that provides the same functionality for bridges or end stations.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6672"/>
            <a:ext cx="8229600" cy="504056"/>
          </a:xfrm>
        </p:spPr>
        <p:txBody>
          <a:bodyPr>
            <a:normAutofit fontScale="90000"/>
          </a:bodyPr>
          <a:lstStyle/>
          <a:p>
            <a:r>
              <a:rPr lang="en-GB" dirty="0" smtClean="0"/>
              <a:t>5C requirements</a:t>
            </a:r>
            <a:br>
              <a:rPr lang="en-GB" dirty="0" smtClean="0"/>
            </a:br>
            <a:endParaRPr lang="en-GB" dirty="0"/>
          </a:p>
        </p:txBody>
      </p:sp>
      <p:sp>
        <p:nvSpPr>
          <p:cNvPr id="3" name="Content Placeholder 2"/>
          <p:cNvSpPr>
            <a:spLocks noGrp="1"/>
          </p:cNvSpPr>
          <p:nvPr>
            <p:ph idx="1"/>
          </p:nvPr>
        </p:nvSpPr>
        <p:spPr>
          <a:xfrm>
            <a:off x="457200" y="836712"/>
            <a:ext cx="8229600" cy="5289451"/>
          </a:xfrm>
        </p:spPr>
        <p:txBody>
          <a:bodyPr>
            <a:normAutofit fontScale="85000" lnSpcReduction="10000"/>
          </a:bodyPr>
          <a:lstStyle/>
          <a:p>
            <a:r>
              <a:rPr lang="en-GB" b="1" i="1" dirty="0" smtClean="0"/>
              <a:t>Technical Feasibility</a:t>
            </a:r>
          </a:p>
          <a:p>
            <a:pPr lvl="1"/>
            <a:r>
              <a:rPr lang="en-GB" i="1" dirty="0" smtClean="0"/>
              <a:t>Each proposed IEEE 802 LMSC standard shall provide evidence that the project is technically feasible within the time frame of the project. At a minimum, address the following items to demonstrate technical feasibility:</a:t>
            </a:r>
          </a:p>
          <a:p>
            <a:pPr marL="1371600" lvl="2" indent="-457200">
              <a:buFont typeface="+mj-lt"/>
              <a:buAutoNum type="alphaLcParenR"/>
            </a:pPr>
            <a:r>
              <a:rPr lang="en-GB" i="1" dirty="0" smtClean="0"/>
              <a:t>Demonstrated system feasibility.</a:t>
            </a:r>
          </a:p>
          <a:p>
            <a:pPr marL="1371600" lvl="2" indent="-457200">
              <a:buFont typeface="+mj-lt"/>
              <a:buAutoNum type="alphaLcParenR"/>
            </a:pPr>
            <a:r>
              <a:rPr lang="en-GB" i="1" dirty="0" smtClean="0"/>
              <a:t>Proven similar technology via testing, </a:t>
            </a:r>
            <a:r>
              <a:rPr lang="en-GB" i="1" dirty="0" err="1" smtClean="0"/>
              <a:t>modeling</a:t>
            </a:r>
            <a:r>
              <a:rPr lang="en-GB" i="1" dirty="0" smtClean="0"/>
              <a:t>, simulation, etc.</a:t>
            </a:r>
          </a:p>
          <a:p>
            <a:pPr marL="571500" indent="-457200">
              <a:buFont typeface="+mj-lt"/>
              <a:buAutoNum type="alphaLcParenR"/>
            </a:pPr>
            <a:r>
              <a:rPr lang="en-GB" dirty="0" smtClean="0">
                <a:solidFill>
                  <a:srgbClr val="FF0000"/>
                </a:solidFill>
              </a:rPr>
              <a:t>There are numerous implementations of the </a:t>
            </a:r>
            <a:r>
              <a:rPr lang="en-GB" dirty="0">
                <a:solidFill>
                  <a:srgbClr val="FF0000"/>
                </a:solidFill>
              </a:rPr>
              <a:t>IEEE 802.1AB and IEEE </a:t>
            </a:r>
            <a:r>
              <a:rPr lang="en-GB" dirty="0" smtClean="0">
                <a:solidFill>
                  <a:srgbClr val="FF0000"/>
                </a:solidFill>
              </a:rPr>
              <a:t>802.1aq standards. This proposal represents an extension of the first</a:t>
            </a:r>
            <a:endParaRPr lang="en-GB" dirty="0">
              <a:solidFill>
                <a:srgbClr val="FF0000"/>
              </a:solidFill>
            </a:endParaRPr>
          </a:p>
          <a:p>
            <a:pPr marL="571500" indent="-457200">
              <a:buFont typeface="+mj-lt"/>
              <a:buAutoNum type="alphaLcParenR"/>
            </a:pPr>
            <a:r>
              <a:rPr lang="en-GB" dirty="0" smtClean="0">
                <a:solidFill>
                  <a:srgbClr val="FF0000"/>
                </a:solidFill>
              </a:rPr>
              <a:t>The technology has been proven in the field and in compatibility testing carried out in testing labs.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6672"/>
            <a:ext cx="8229600" cy="504056"/>
          </a:xfrm>
        </p:spPr>
        <p:txBody>
          <a:bodyPr>
            <a:normAutofit fontScale="90000"/>
          </a:bodyPr>
          <a:lstStyle/>
          <a:p>
            <a:r>
              <a:rPr lang="en-GB" dirty="0" smtClean="0"/>
              <a:t>5C requirements</a:t>
            </a:r>
            <a:br>
              <a:rPr lang="en-GB" dirty="0" smtClean="0"/>
            </a:br>
            <a:endParaRPr lang="en-GB" dirty="0"/>
          </a:p>
        </p:txBody>
      </p:sp>
      <p:sp>
        <p:nvSpPr>
          <p:cNvPr id="3" name="Content Placeholder 2"/>
          <p:cNvSpPr>
            <a:spLocks noGrp="1"/>
          </p:cNvSpPr>
          <p:nvPr>
            <p:ph idx="1"/>
          </p:nvPr>
        </p:nvSpPr>
        <p:spPr>
          <a:xfrm>
            <a:off x="457200" y="836712"/>
            <a:ext cx="8229600" cy="5289451"/>
          </a:xfrm>
        </p:spPr>
        <p:txBody>
          <a:bodyPr>
            <a:normAutofit fontScale="55000" lnSpcReduction="20000"/>
          </a:bodyPr>
          <a:lstStyle/>
          <a:p>
            <a:r>
              <a:rPr lang="en-GB" b="1" i="1" dirty="0" smtClean="0"/>
              <a:t>Economic Feasibility</a:t>
            </a:r>
          </a:p>
          <a:p>
            <a:pPr lvl="1"/>
            <a:r>
              <a:rPr lang="en-GB" i="1" dirty="0" smtClean="0"/>
              <a:t>Each proposed IEEE 802 LMSC standard shall provide evidence of economic feasibility. Demonstrate, as far as can reasonably be estimated, the economic feasibility of the proposed project for its intended applications. Among the areas that may be addressed in the cost for performance analysis are the following:</a:t>
            </a:r>
          </a:p>
          <a:p>
            <a:pPr marL="1371600" lvl="2" indent="-457200">
              <a:buFont typeface="+mj-lt"/>
              <a:buAutoNum type="alphaLcParenR"/>
            </a:pPr>
            <a:r>
              <a:rPr lang="en-GB" i="1" dirty="0" smtClean="0"/>
              <a:t>Balanced costs (infrastructure versus attached stations).</a:t>
            </a:r>
          </a:p>
          <a:p>
            <a:pPr marL="1371600" lvl="2" indent="-457200">
              <a:buFont typeface="+mj-lt"/>
              <a:buAutoNum type="alphaLcParenR"/>
            </a:pPr>
            <a:r>
              <a:rPr lang="en-GB" i="1" dirty="0" smtClean="0"/>
              <a:t>Known cost factors.</a:t>
            </a:r>
          </a:p>
          <a:p>
            <a:pPr marL="1371600" lvl="2" indent="-457200">
              <a:buFont typeface="+mj-lt"/>
              <a:buAutoNum type="alphaLcParenR"/>
            </a:pPr>
            <a:r>
              <a:rPr lang="en-GB" i="1" dirty="0" smtClean="0"/>
              <a:t>Consideration of installation costs.</a:t>
            </a:r>
          </a:p>
          <a:p>
            <a:pPr marL="1371600" lvl="2" indent="-457200">
              <a:buFont typeface="+mj-lt"/>
              <a:buAutoNum type="alphaLcParenR"/>
            </a:pPr>
            <a:r>
              <a:rPr lang="en-GB" i="1" dirty="0" smtClean="0"/>
              <a:t>Consideration of operational costs (e.g., energy consumption).</a:t>
            </a:r>
          </a:p>
          <a:p>
            <a:pPr marL="1371600" lvl="2" indent="-457200">
              <a:buFont typeface="+mj-lt"/>
              <a:buAutoNum type="alphaLcParenR"/>
            </a:pPr>
            <a:r>
              <a:rPr lang="en-GB" i="1" dirty="0" smtClean="0"/>
              <a:t>Other areas, as appropriate.</a:t>
            </a:r>
          </a:p>
          <a:p>
            <a:pPr marL="571500" indent="-457200">
              <a:buFont typeface="+mj-lt"/>
              <a:buAutoNum type="alphaLcParenR"/>
            </a:pPr>
            <a:r>
              <a:rPr lang="en-GB" dirty="0" smtClean="0">
                <a:solidFill>
                  <a:srgbClr val="FF0000"/>
                </a:solidFill>
              </a:rPr>
              <a:t>The functionality needed to provide the features specified in this standard is essentially the same in bridges and end stations. The cost of providing these features in each type of device will not be significant, given the expected large volumes.</a:t>
            </a:r>
          </a:p>
          <a:p>
            <a:pPr marL="571500" indent="-457200">
              <a:buFont typeface="+mj-lt"/>
              <a:buAutoNum type="alphaLcParenR"/>
            </a:pPr>
            <a:r>
              <a:rPr lang="en-GB" dirty="0" smtClean="0">
                <a:solidFill>
                  <a:srgbClr val="FF0000"/>
                </a:solidFill>
              </a:rPr>
              <a:t>The cost factors are well known from implementations of IEEE 802.1AB. We are basically talking about a software upgrade</a:t>
            </a:r>
          </a:p>
          <a:p>
            <a:pPr marL="571500" indent="-457200">
              <a:buFont typeface="+mj-lt"/>
              <a:buAutoNum type="alphaLcParenR"/>
            </a:pPr>
            <a:r>
              <a:rPr lang="en-GB" dirty="0" smtClean="0">
                <a:solidFill>
                  <a:srgbClr val="FF0000"/>
                </a:solidFill>
              </a:rPr>
              <a:t>There are no incremental installation costs relative to the existing costs associated with </a:t>
            </a:r>
            <a:r>
              <a:rPr lang="en-GB" dirty="0">
                <a:solidFill>
                  <a:srgbClr val="FF0000"/>
                </a:solidFill>
              </a:rPr>
              <a:t>IEEE 802.1AB and IEEE </a:t>
            </a:r>
            <a:r>
              <a:rPr lang="en-GB" dirty="0" smtClean="0">
                <a:solidFill>
                  <a:srgbClr val="FF0000"/>
                </a:solidFill>
              </a:rPr>
              <a:t>802.1aq</a:t>
            </a:r>
          </a:p>
          <a:p>
            <a:pPr marL="571500" indent="-457200">
              <a:buFont typeface="+mj-lt"/>
              <a:buAutoNum type="alphaLcParenR"/>
            </a:pPr>
            <a:r>
              <a:rPr lang="en-GB" dirty="0" smtClean="0">
                <a:solidFill>
                  <a:srgbClr val="FF0000"/>
                </a:solidFill>
              </a:rPr>
              <a:t>There are no incremental operational costs relative to the existing costs associated with </a:t>
            </a:r>
            <a:r>
              <a:rPr lang="en-GB" dirty="0">
                <a:solidFill>
                  <a:srgbClr val="FF0000"/>
                </a:solidFill>
              </a:rPr>
              <a:t>IEEE 802.1AB and IEEE </a:t>
            </a:r>
            <a:r>
              <a:rPr lang="en-GB" dirty="0" smtClean="0">
                <a:solidFill>
                  <a:srgbClr val="FF0000"/>
                </a:solidFill>
              </a:rPr>
              <a:t>802.1aq</a:t>
            </a:r>
          </a:p>
          <a:p>
            <a:pPr marL="571500" indent="-457200">
              <a:buFont typeface="+mj-lt"/>
              <a:buAutoNum type="alphaLcParenR"/>
            </a:pPr>
            <a:r>
              <a:rPr lang="en-GB" dirty="0" smtClean="0">
                <a:solidFill>
                  <a:srgbClr val="FF0000"/>
                </a:solidFill>
              </a:rPr>
              <a:t>No other areas </a:t>
            </a:r>
            <a:r>
              <a:rPr lang="en-GB" smtClean="0">
                <a:solidFill>
                  <a:srgbClr val="FF0000"/>
                </a:solidFill>
              </a:rPr>
              <a:t>have been </a:t>
            </a:r>
            <a:r>
              <a:rPr lang="en-GB" dirty="0" smtClean="0">
                <a:solidFill>
                  <a:srgbClr val="FF0000"/>
                </a:solidFill>
              </a:rPr>
              <a:t>identified.</a:t>
            </a:r>
          </a:p>
          <a:p>
            <a:pPr marL="571500" indent="-457200">
              <a:buFont typeface="+mj-lt"/>
              <a:buAutoNum type="alphaLcParenR"/>
            </a:pPr>
            <a:endParaRPr lang="en-GB" dirty="0" smtClean="0">
              <a:solidFill>
                <a:srgbClr val="FF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6672"/>
            <a:ext cx="8229600" cy="504056"/>
          </a:xfrm>
        </p:spPr>
        <p:txBody>
          <a:bodyPr>
            <a:normAutofit fontScale="90000"/>
          </a:bodyPr>
          <a:lstStyle/>
          <a:p>
            <a:r>
              <a:rPr lang="en-GB" dirty="0" smtClean="0"/>
              <a:t>Scope</a:t>
            </a:r>
            <a:endParaRPr lang="en-GB" dirty="0"/>
          </a:p>
        </p:txBody>
      </p:sp>
      <p:sp>
        <p:nvSpPr>
          <p:cNvPr id="3" name="Content Placeholder 2"/>
          <p:cNvSpPr>
            <a:spLocks noGrp="1"/>
          </p:cNvSpPr>
          <p:nvPr>
            <p:ph idx="1"/>
          </p:nvPr>
        </p:nvSpPr>
        <p:spPr>
          <a:xfrm>
            <a:off x="457200" y="1196752"/>
            <a:ext cx="8229600" cy="4929411"/>
          </a:xfrm>
        </p:spPr>
        <p:txBody>
          <a:bodyPr>
            <a:normAutofit fontScale="92500" lnSpcReduction="20000"/>
          </a:bodyPr>
          <a:lstStyle/>
          <a:p>
            <a:r>
              <a:rPr lang="en-US" dirty="0" smtClean="0"/>
              <a:t>Define a method </a:t>
            </a:r>
            <a:r>
              <a:rPr lang="en-US" dirty="0"/>
              <a:t>of using IEEE 802.1AB Link Layer Discovery Protocol (LLDP) with IEEE 802.1aq Shortest Path Bridging (SPB) network to automatically attach network devices not supporting IEEE 802.1ah to individual services in a SPB network</a:t>
            </a:r>
            <a:r>
              <a:rPr lang="en-US" dirty="0" smtClean="0"/>
              <a:t>.</a:t>
            </a:r>
          </a:p>
          <a:p>
            <a:pPr lvl="1"/>
            <a:r>
              <a:rPr lang="en-US" dirty="0"/>
              <a:t>These network devices typically do not support SPBM, MAC- in-MAC (802.1ah), nor I-SID usage and therefore cannot easily take advantage of the SPB infrastructure without manual configuration of attachment of VLANs to I-SIDs in multiple </a:t>
            </a:r>
            <a:r>
              <a:rPr lang="en-US" dirty="0" smtClean="0"/>
              <a:t>locations</a:t>
            </a:r>
            <a:endParaRPr lang="en-US" dirty="0"/>
          </a:p>
          <a:p>
            <a:r>
              <a:rPr lang="en-US" dirty="0" smtClean="0"/>
              <a:t>Develop the extra MIB objects to the LLDP MIB as needed </a:t>
            </a:r>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Conceptual SPB Auto Attach Model</a:t>
            </a:r>
            <a:endParaRPr lang="en-US" dirty="0"/>
          </a:p>
        </p:txBody>
      </p:sp>
      <p:sp>
        <p:nvSpPr>
          <p:cNvPr id="4" name="Rectangle 3"/>
          <p:cNvSpPr/>
          <p:nvPr/>
        </p:nvSpPr>
        <p:spPr>
          <a:xfrm>
            <a:off x="683568" y="2487175"/>
            <a:ext cx="2160240" cy="165618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3635896" y="2487175"/>
            <a:ext cx="2160240" cy="165618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6444208" y="2487175"/>
            <a:ext cx="2160240" cy="165618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971600" y="3140968"/>
            <a:ext cx="1584176" cy="369332"/>
          </a:xfrm>
          <a:prstGeom prst="rect">
            <a:avLst/>
          </a:prstGeom>
          <a:noFill/>
        </p:spPr>
        <p:txBody>
          <a:bodyPr wrap="square" rtlCol="0">
            <a:spAutoFit/>
          </a:bodyPr>
          <a:lstStyle/>
          <a:p>
            <a:r>
              <a:rPr lang="en-US" dirty="0" smtClean="0"/>
              <a:t>   SPB Network</a:t>
            </a:r>
            <a:endParaRPr lang="en-US" dirty="0"/>
          </a:p>
        </p:txBody>
      </p:sp>
      <p:sp>
        <p:nvSpPr>
          <p:cNvPr id="8" name="TextBox 7"/>
          <p:cNvSpPr txBox="1"/>
          <p:nvPr/>
        </p:nvSpPr>
        <p:spPr>
          <a:xfrm>
            <a:off x="3995936" y="3140968"/>
            <a:ext cx="1512168" cy="369332"/>
          </a:xfrm>
          <a:prstGeom prst="rect">
            <a:avLst/>
          </a:prstGeom>
          <a:noFill/>
        </p:spPr>
        <p:txBody>
          <a:bodyPr wrap="square" rtlCol="0">
            <a:spAutoFit/>
          </a:bodyPr>
          <a:lstStyle/>
          <a:p>
            <a:r>
              <a:rPr lang="en-US" dirty="0" smtClean="0"/>
              <a:t>    BEB Server</a:t>
            </a:r>
            <a:endParaRPr lang="en-US" dirty="0"/>
          </a:p>
        </p:txBody>
      </p:sp>
      <p:sp>
        <p:nvSpPr>
          <p:cNvPr id="9" name="TextBox 8"/>
          <p:cNvSpPr txBox="1"/>
          <p:nvPr/>
        </p:nvSpPr>
        <p:spPr>
          <a:xfrm>
            <a:off x="7020272" y="3102586"/>
            <a:ext cx="1224136" cy="369332"/>
          </a:xfrm>
          <a:prstGeom prst="rect">
            <a:avLst/>
          </a:prstGeom>
          <a:noFill/>
        </p:spPr>
        <p:txBody>
          <a:bodyPr wrap="square" rtlCol="0">
            <a:spAutoFit/>
          </a:bodyPr>
          <a:lstStyle/>
          <a:p>
            <a:r>
              <a:rPr lang="en-US" dirty="0" smtClean="0"/>
              <a:t>     Client</a:t>
            </a:r>
            <a:endParaRPr lang="en-US" dirty="0"/>
          </a:p>
        </p:txBody>
      </p:sp>
      <p:cxnSp>
        <p:nvCxnSpPr>
          <p:cNvPr id="11" name="Straight Connector 10"/>
          <p:cNvCxnSpPr>
            <a:stCxn id="4" idx="3"/>
            <a:endCxn id="5" idx="1"/>
          </p:cNvCxnSpPr>
          <p:nvPr/>
        </p:nvCxnSpPr>
        <p:spPr>
          <a:xfrm>
            <a:off x="2843808" y="3315267"/>
            <a:ext cx="792088" cy="0"/>
          </a:xfrm>
          <a:prstGeom prst="line">
            <a:avLst/>
          </a:prstGeom>
          <a:ln w="3810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a:stCxn id="5" idx="3"/>
            <a:endCxn id="6" idx="1"/>
          </p:cNvCxnSpPr>
          <p:nvPr/>
        </p:nvCxnSpPr>
        <p:spPr>
          <a:xfrm>
            <a:off x="5796136" y="3315267"/>
            <a:ext cx="648072" cy="0"/>
          </a:xfrm>
          <a:prstGeom prst="line">
            <a:avLst/>
          </a:prstGeom>
          <a:ln w="3810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a:off x="683568" y="5085184"/>
            <a:ext cx="3905200" cy="0"/>
          </a:xfrm>
          <a:prstGeom prst="straightConnector1">
            <a:avLst/>
          </a:prstGeom>
          <a:ln w="28575">
            <a:solidFill>
              <a:schemeClr val="accent2"/>
            </a:solidFill>
            <a:prstDash val="dash"/>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a:off x="4860032" y="5085184"/>
            <a:ext cx="3704825" cy="0"/>
          </a:xfrm>
          <a:prstGeom prst="straightConnector1">
            <a:avLst/>
          </a:prstGeom>
          <a:ln w="28575">
            <a:solidFill>
              <a:schemeClr val="accent2"/>
            </a:solidFill>
            <a:prstDash val="dash"/>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a:off x="683568" y="5732596"/>
            <a:ext cx="3905200" cy="660"/>
          </a:xfrm>
          <a:prstGeom prst="straightConnector1">
            <a:avLst/>
          </a:prstGeom>
          <a:ln w="28575">
            <a:solidFill>
              <a:schemeClr val="accent2"/>
            </a:solidFill>
            <a:prstDash val="dash"/>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a:off x="4860032" y="5732596"/>
            <a:ext cx="3704825" cy="0"/>
          </a:xfrm>
          <a:prstGeom prst="straightConnector1">
            <a:avLst/>
          </a:prstGeom>
          <a:ln w="28575">
            <a:solidFill>
              <a:schemeClr val="accent2"/>
            </a:solidFill>
            <a:prstDash val="dash"/>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2339752" y="4653136"/>
            <a:ext cx="792088" cy="369332"/>
          </a:xfrm>
          <a:prstGeom prst="rect">
            <a:avLst/>
          </a:prstGeom>
          <a:noFill/>
        </p:spPr>
        <p:txBody>
          <a:bodyPr wrap="square" rtlCol="0">
            <a:spAutoFit/>
          </a:bodyPr>
          <a:lstStyle/>
          <a:p>
            <a:r>
              <a:rPr lang="en-US" dirty="0" smtClean="0"/>
              <a:t>SPBM</a:t>
            </a:r>
            <a:endParaRPr lang="en-US" dirty="0"/>
          </a:p>
        </p:txBody>
      </p:sp>
      <p:sp>
        <p:nvSpPr>
          <p:cNvPr id="27" name="TextBox 26"/>
          <p:cNvSpPr txBox="1"/>
          <p:nvPr/>
        </p:nvSpPr>
        <p:spPr>
          <a:xfrm>
            <a:off x="6327530" y="5285573"/>
            <a:ext cx="792088" cy="369332"/>
          </a:xfrm>
          <a:prstGeom prst="rect">
            <a:avLst/>
          </a:prstGeom>
          <a:noFill/>
        </p:spPr>
        <p:txBody>
          <a:bodyPr wrap="square" rtlCol="0">
            <a:spAutoFit/>
          </a:bodyPr>
          <a:lstStyle/>
          <a:p>
            <a:r>
              <a:rPr lang="en-US" dirty="0" smtClean="0"/>
              <a:t>VLAN</a:t>
            </a:r>
            <a:endParaRPr lang="en-US" dirty="0"/>
          </a:p>
        </p:txBody>
      </p:sp>
      <p:sp>
        <p:nvSpPr>
          <p:cNvPr id="28" name="TextBox 27"/>
          <p:cNvSpPr txBox="1"/>
          <p:nvPr/>
        </p:nvSpPr>
        <p:spPr>
          <a:xfrm>
            <a:off x="2414269" y="5327268"/>
            <a:ext cx="792088" cy="369332"/>
          </a:xfrm>
          <a:prstGeom prst="rect">
            <a:avLst/>
          </a:prstGeom>
          <a:noFill/>
        </p:spPr>
        <p:txBody>
          <a:bodyPr wrap="square" rtlCol="0">
            <a:spAutoFit/>
          </a:bodyPr>
          <a:lstStyle/>
          <a:p>
            <a:r>
              <a:rPr lang="en-US" dirty="0" smtClean="0"/>
              <a:t>ISID</a:t>
            </a:r>
            <a:endParaRPr lang="en-US" dirty="0"/>
          </a:p>
        </p:txBody>
      </p:sp>
      <p:sp>
        <p:nvSpPr>
          <p:cNvPr id="29" name="TextBox 28"/>
          <p:cNvSpPr txBox="1"/>
          <p:nvPr/>
        </p:nvSpPr>
        <p:spPr>
          <a:xfrm>
            <a:off x="6316400" y="4588604"/>
            <a:ext cx="792088" cy="369332"/>
          </a:xfrm>
          <a:prstGeom prst="rect">
            <a:avLst/>
          </a:prstGeom>
          <a:noFill/>
        </p:spPr>
        <p:txBody>
          <a:bodyPr wrap="square" rtlCol="0">
            <a:spAutoFit/>
          </a:bodyPr>
          <a:lstStyle/>
          <a:p>
            <a:r>
              <a:rPr lang="en-US" dirty="0" smtClean="0"/>
              <a:t>LLDP</a:t>
            </a:r>
            <a:endParaRPr lang="en-US" dirty="0"/>
          </a:p>
        </p:txBody>
      </p:sp>
    </p:spTree>
    <p:extLst>
      <p:ext uri="{BB962C8B-B14F-4D97-AF65-F5344CB8AC3E}">
        <p14:creationId xmlns:p14="http://schemas.microsoft.com/office/powerpoint/2010/main" val="33401559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LLDP Extensions</a:t>
            </a:r>
            <a:endParaRPr lang="en-US" dirty="0"/>
          </a:p>
        </p:txBody>
      </p:sp>
      <p:sp>
        <p:nvSpPr>
          <p:cNvPr id="3" name="Rectangle 2"/>
          <p:cNvSpPr/>
          <p:nvPr/>
        </p:nvSpPr>
        <p:spPr>
          <a:xfrm>
            <a:off x="779476" y="1484784"/>
            <a:ext cx="3240360" cy="41764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5011097" y="1484784"/>
            <a:ext cx="3240360" cy="41764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Connector 5"/>
          <p:cNvCxnSpPr/>
          <p:nvPr/>
        </p:nvCxnSpPr>
        <p:spPr>
          <a:xfrm>
            <a:off x="779476" y="2060848"/>
            <a:ext cx="324036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779476" y="2564904"/>
            <a:ext cx="324036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779476" y="3212976"/>
            <a:ext cx="324036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779476" y="3886471"/>
            <a:ext cx="324036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779476" y="4509120"/>
            <a:ext cx="324036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779476" y="5157192"/>
            <a:ext cx="324036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5011097" y="2005608"/>
            <a:ext cx="324036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5011097" y="2495074"/>
            <a:ext cx="324036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5011097" y="3067386"/>
            <a:ext cx="3240359" cy="10866"/>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5035283" y="3638217"/>
            <a:ext cx="324036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5011096" y="4130140"/>
            <a:ext cx="324036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011097" y="5157192"/>
            <a:ext cx="324036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1043608" y="1700808"/>
            <a:ext cx="2808312" cy="369332"/>
          </a:xfrm>
          <a:prstGeom prst="rect">
            <a:avLst/>
          </a:prstGeom>
          <a:noFill/>
        </p:spPr>
        <p:txBody>
          <a:bodyPr wrap="square" rtlCol="0">
            <a:spAutoFit/>
          </a:bodyPr>
          <a:lstStyle/>
          <a:p>
            <a:r>
              <a:rPr lang="en-US" dirty="0" smtClean="0"/>
              <a:t>Type: 127 (7 bits)</a:t>
            </a:r>
            <a:endParaRPr lang="en-US" dirty="0"/>
          </a:p>
        </p:txBody>
      </p:sp>
      <p:sp>
        <p:nvSpPr>
          <p:cNvPr id="21" name="TextBox 20"/>
          <p:cNvSpPr txBox="1"/>
          <p:nvPr/>
        </p:nvSpPr>
        <p:spPr>
          <a:xfrm>
            <a:off x="1011906" y="2125742"/>
            <a:ext cx="2808312" cy="369332"/>
          </a:xfrm>
          <a:prstGeom prst="rect">
            <a:avLst/>
          </a:prstGeom>
          <a:noFill/>
        </p:spPr>
        <p:txBody>
          <a:bodyPr wrap="square" rtlCol="0">
            <a:spAutoFit/>
          </a:bodyPr>
          <a:lstStyle/>
          <a:p>
            <a:r>
              <a:rPr lang="en-US" dirty="0" smtClean="0"/>
              <a:t>Length: 16 octets (9 bits)</a:t>
            </a:r>
            <a:endParaRPr lang="en-US" dirty="0"/>
          </a:p>
        </p:txBody>
      </p:sp>
      <p:sp>
        <p:nvSpPr>
          <p:cNvPr id="22" name="TextBox 21"/>
          <p:cNvSpPr txBox="1"/>
          <p:nvPr/>
        </p:nvSpPr>
        <p:spPr>
          <a:xfrm>
            <a:off x="995500" y="2708920"/>
            <a:ext cx="2808312" cy="369332"/>
          </a:xfrm>
          <a:prstGeom prst="rect">
            <a:avLst/>
          </a:prstGeom>
          <a:noFill/>
        </p:spPr>
        <p:txBody>
          <a:bodyPr wrap="square" rtlCol="0">
            <a:spAutoFit/>
          </a:bodyPr>
          <a:lstStyle/>
          <a:p>
            <a:r>
              <a:rPr lang="en-US" dirty="0" smtClean="0"/>
              <a:t>OUI: 3 octets</a:t>
            </a:r>
            <a:endParaRPr lang="en-US" dirty="0"/>
          </a:p>
        </p:txBody>
      </p:sp>
      <p:sp>
        <p:nvSpPr>
          <p:cNvPr id="23" name="TextBox 22"/>
          <p:cNvSpPr txBox="1"/>
          <p:nvPr/>
        </p:nvSpPr>
        <p:spPr>
          <a:xfrm>
            <a:off x="1043608" y="3441740"/>
            <a:ext cx="2808312" cy="369332"/>
          </a:xfrm>
          <a:prstGeom prst="rect">
            <a:avLst/>
          </a:prstGeom>
          <a:noFill/>
        </p:spPr>
        <p:txBody>
          <a:bodyPr wrap="square" rtlCol="0">
            <a:spAutoFit/>
          </a:bodyPr>
          <a:lstStyle/>
          <a:p>
            <a:r>
              <a:rPr lang="en-US" dirty="0" smtClean="0"/>
              <a:t>Subtype: 8 (1 octet)</a:t>
            </a:r>
            <a:endParaRPr lang="en-US" dirty="0"/>
          </a:p>
        </p:txBody>
      </p:sp>
      <p:sp>
        <p:nvSpPr>
          <p:cNvPr id="24" name="TextBox 23"/>
          <p:cNvSpPr txBox="1"/>
          <p:nvPr/>
        </p:nvSpPr>
        <p:spPr>
          <a:xfrm>
            <a:off x="1047000" y="4089138"/>
            <a:ext cx="2808312" cy="369332"/>
          </a:xfrm>
          <a:prstGeom prst="rect">
            <a:avLst/>
          </a:prstGeom>
          <a:noFill/>
        </p:spPr>
        <p:txBody>
          <a:bodyPr wrap="square" rtlCol="0">
            <a:spAutoFit/>
          </a:bodyPr>
          <a:lstStyle/>
          <a:p>
            <a:r>
              <a:rPr lang="en-US" dirty="0" smtClean="0"/>
              <a:t>Element Type: 4 bits</a:t>
            </a:r>
            <a:endParaRPr lang="en-US" dirty="0"/>
          </a:p>
        </p:txBody>
      </p:sp>
      <p:sp>
        <p:nvSpPr>
          <p:cNvPr id="25" name="TextBox 24"/>
          <p:cNvSpPr txBox="1"/>
          <p:nvPr/>
        </p:nvSpPr>
        <p:spPr>
          <a:xfrm>
            <a:off x="1088225" y="4653136"/>
            <a:ext cx="2808312" cy="369332"/>
          </a:xfrm>
          <a:prstGeom prst="rect">
            <a:avLst/>
          </a:prstGeom>
          <a:noFill/>
        </p:spPr>
        <p:txBody>
          <a:bodyPr wrap="square" rtlCol="0">
            <a:spAutoFit/>
          </a:bodyPr>
          <a:lstStyle/>
          <a:p>
            <a:r>
              <a:rPr lang="en-US" dirty="0" smtClean="0"/>
              <a:t>Mgmt VLAN: 12 bits</a:t>
            </a:r>
            <a:endParaRPr lang="en-US" dirty="0"/>
          </a:p>
        </p:txBody>
      </p:sp>
      <p:sp>
        <p:nvSpPr>
          <p:cNvPr id="26" name="TextBox 25"/>
          <p:cNvSpPr txBox="1"/>
          <p:nvPr/>
        </p:nvSpPr>
        <p:spPr>
          <a:xfrm>
            <a:off x="1088225" y="5166560"/>
            <a:ext cx="2808312" cy="369332"/>
          </a:xfrm>
          <a:prstGeom prst="rect">
            <a:avLst/>
          </a:prstGeom>
          <a:noFill/>
        </p:spPr>
        <p:txBody>
          <a:bodyPr wrap="square" rtlCol="0">
            <a:spAutoFit/>
          </a:bodyPr>
          <a:lstStyle/>
          <a:p>
            <a:r>
              <a:rPr lang="en-US" dirty="0" smtClean="0"/>
              <a:t>System ID: 10 octets</a:t>
            </a:r>
            <a:endParaRPr lang="en-US" dirty="0"/>
          </a:p>
        </p:txBody>
      </p:sp>
      <p:sp>
        <p:nvSpPr>
          <p:cNvPr id="27" name="TextBox 26"/>
          <p:cNvSpPr txBox="1"/>
          <p:nvPr/>
        </p:nvSpPr>
        <p:spPr>
          <a:xfrm>
            <a:off x="5304051" y="1636276"/>
            <a:ext cx="2808312" cy="369332"/>
          </a:xfrm>
          <a:prstGeom prst="rect">
            <a:avLst/>
          </a:prstGeom>
          <a:noFill/>
        </p:spPr>
        <p:txBody>
          <a:bodyPr wrap="square" rtlCol="0">
            <a:spAutoFit/>
          </a:bodyPr>
          <a:lstStyle/>
          <a:p>
            <a:r>
              <a:rPr lang="en-US" dirty="0" smtClean="0"/>
              <a:t>Type: 127 (7 bits)</a:t>
            </a:r>
            <a:endParaRPr lang="en-US" dirty="0"/>
          </a:p>
        </p:txBody>
      </p:sp>
      <p:sp>
        <p:nvSpPr>
          <p:cNvPr id="28" name="TextBox 27"/>
          <p:cNvSpPr txBox="1"/>
          <p:nvPr/>
        </p:nvSpPr>
        <p:spPr>
          <a:xfrm>
            <a:off x="5283543" y="2060848"/>
            <a:ext cx="2808312" cy="369332"/>
          </a:xfrm>
          <a:prstGeom prst="rect">
            <a:avLst/>
          </a:prstGeom>
          <a:noFill/>
        </p:spPr>
        <p:txBody>
          <a:bodyPr wrap="square" rtlCol="0">
            <a:spAutoFit/>
          </a:bodyPr>
          <a:lstStyle/>
          <a:p>
            <a:r>
              <a:rPr lang="en-US" dirty="0"/>
              <a:t>Length: </a:t>
            </a:r>
            <a:r>
              <a:rPr lang="en-US" dirty="0" smtClean="0"/>
              <a:t>41-506 octets</a:t>
            </a:r>
            <a:endParaRPr lang="en-US" dirty="0"/>
          </a:p>
        </p:txBody>
      </p:sp>
      <p:sp>
        <p:nvSpPr>
          <p:cNvPr id="29" name="TextBox 28"/>
          <p:cNvSpPr txBox="1"/>
          <p:nvPr/>
        </p:nvSpPr>
        <p:spPr>
          <a:xfrm>
            <a:off x="5304051" y="2562164"/>
            <a:ext cx="2808312" cy="369332"/>
          </a:xfrm>
          <a:prstGeom prst="rect">
            <a:avLst/>
          </a:prstGeom>
          <a:noFill/>
        </p:spPr>
        <p:txBody>
          <a:bodyPr wrap="square" rtlCol="0">
            <a:spAutoFit/>
          </a:bodyPr>
          <a:lstStyle/>
          <a:p>
            <a:r>
              <a:rPr lang="en-US" dirty="0"/>
              <a:t>OUI: 3 octets</a:t>
            </a:r>
          </a:p>
        </p:txBody>
      </p:sp>
      <p:sp>
        <p:nvSpPr>
          <p:cNvPr id="30" name="TextBox 29"/>
          <p:cNvSpPr txBox="1"/>
          <p:nvPr/>
        </p:nvSpPr>
        <p:spPr>
          <a:xfrm>
            <a:off x="5206968" y="3203684"/>
            <a:ext cx="2808312" cy="369332"/>
          </a:xfrm>
          <a:prstGeom prst="rect">
            <a:avLst/>
          </a:prstGeom>
          <a:noFill/>
        </p:spPr>
        <p:txBody>
          <a:bodyPr wrap="square" rtlCol="0">
            <a:spAutoFit/>
          </a:bodyPr>
          <a:lstStyle/>
          <a:p>
            <a:r>
              <a:rPr lang="en-US" dirty="0"/>
              <a:t>Subtype: </a:t>
            </a:r>
            <a:r>
              <a:rPr lang="en-US" dirty="0" smtClean="0"/>
              <a:t>9 </a:t>
            </a:r>
            <a:r>
              <a:rPr lang="en-US" dirty="0"/>
              <a:t>(1 octet)</a:t>
            </a:r>
          </a:p>
        </p:txBody>
      </p:sp>
      <p:sp>
        <p:nvSpPr>
          <p:cNvPr id="31" name="TextBox 30"/>
          <p:cNvSpPr txBox="1"/>
          <p:nvPr/>
        </p:nvSpPr>
        <p:spPr>
          <a:xfrm>
            <a:off x="5108535" y="3734676"/>
            <a:ext cx="3175401" cy="369332"/>
          </a:xfrm>
          <a:prstGeom prst="rect">
            <a:avLst/>
          </a:prstGeom>
          <a:noFill/>
        </p:spPr>
        <p:txBody>
          <a:bodyPr wrap="square" rtlCol="0">
            <a:spAutoFit/>
          </a:bodyPr>
          <a:lstStyle/>
          <a:p>
            <a:r>
              <a:rPr lang="en-US" dirty="0" smtClean="0"/>
              <a:t>HMAC-SHA256 Digest: 32 octets</a:t>
            </a:r>
            <a:endParaRPr lang="en-US" dirty="0"/>
          </a:p>
        </p:txBody>
      </p:sp>
      <p:sp>
        <p:nvSpPr>
          <p:cNvPr id="32" name="TextBox 31"/>
          <p:cNvSpPr txBox="1"/>
          <p:nvPr/>
        </p:nvSpPr>
        <p:spPr>
          <a:xfrm>
            <a:off x="5304051" y="4725144"/>
            <a:ext cx="2808312" cy="369332"/>
          </a:xfrm>
          <a:prstGeom prst="rect">
            <a:avLst/>
          </a:prstGeom>
          <a:noFill/>
        </p:spPr>
        <p:txBody>
          <a:bodyPr wrap="square" rtlCol="0">
            <a:spAutoFit/>
          </a:bodyPr>
          <a:lstStyle/>
          <a:p>
            <a:r>
              <a:rPr lang="en-US" dirty="0"/>
              <a:t>VLAN: 12 bits</a:t>
            </a:r>
          </a:p>
        </p:txBody>
      </p:sp>
      <p:sp>
        <p:nvSpPr>
          <p:cNvPr id="33" name="TextBox 32"/>
          <p:cNvSpPr txBox="1"/>
          <p:nvPr/>
        </p:nvSpPr>
        <p:spPr>
          <a:xfrm>
            <a:off x="5292080" y="5229200"/>
            <a:ext cx="2808312" cy="369332"/>
          </a:xfrm>
          <a:prstGeom prst="rect">
            <a:avLst/>
          </a:prstGeom>
          <a:noFill/>
        </p:spPr>
        <p:txBody>
          <a:bodyPr wrap="square" rtlCol="0">
            <a:spAutoFit/>
          </a:bodyPr>
          <a:lstStyle/>
          <a:p>
            <a:r>
              <a:rPr lang="en-US" dirty="0" smtClean="0"/>
              <a:t>I-SID: 3 octets</a:t>
            </a:r>
            <a:endParaRPr lang="en-US" dirty="0"/>
          </a:p>
        </p:txBody>
      </p:sp>
      <p:sp>
        <p:nvSpPr>
          <p:cNvPr id="34" name="TextBox 33"/>
          <p:cNvSpPr txBox="1"/>
          <p:nvPr/>
        </p:nvSpPr>
        <p:spPr>
          <a:xfrm>
            <a:off x="899592" y="5836622"/>
            <a:ext cx="2808312" cy="461665"/>
          </a:xfrm>
          <a:prstGeom prst="rect">
            <a:avLst/>
          </a:prstGeom>
          <a:noFill/>
        </p:spPr>
        <p:txBody>
          <a:bodyPr wrap="square" rtlCol="0">
            <a:spAutoFit/>
          </a:bodyPr>
          <a:lstStyle/>
          <a:p>
            <a:r>
              <a:rPr lang="en-US" sz="2400" dirty="0" smtClean="0"/>
              <a:t>AA Element TLV</a:t>
            </a:r>
            <a:endParaRPr lang="en-US" sz="2400" dirty="0"/>
          </a:p>
        </p:txBody>
      </p:sp>
      <p:sp>
        <p:nvSpPr>
          <p:cNvPr id="35" name="TextBox 34"/>
          <p:cNvSpPr txBox="1"/>
          <p:nvPr/>
        </p:nvSpPr>
        <p:spPr>
          <a:xfrm>
            <a:off x="5108534" y="5836622"/>
            <a:ext cx="3567921" cy="461665"/>
          </a:xfrm>
          <a:prstGeom prst="rect">
            <a:avLst/>
          </a:prstGeom>
          <a:noFill/>
        </p:spPr>
        <p:txBody>
          <a:bodyPr wrap="square" rtlCol="0">
            <a:spAutoFit/>
          </a:bodyPr>
          <a:lstStyle/>
          <a:p>
            <a:r>
              <a:rPr lang="en-US" sz="2400" dirty="0" smtClean="0"/>
              <a:t>Service Assignment TLV</a:t>
            </a:r>
            <a:endParaRPr lang="en-US" sz="2400" dirty="0"/>
          </a:p>
        </p:txBody>
      </p:sp>
      <p:cxnSp>
        <p:nvCxnSpPr>
          <p:cNvPr id="38" name="Straight Connector 37"/>
          <p:cNvCxnSpPr/>
          <p:nvPr/>
        </p:nvCxnSpPr>
        <p:spPr>
          <a:xfrm>
            <a:off x="5011097" y="4648753"/>
            <a:ext cx="324036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41" name="TextBox 40"/>
          <p:cNvSpPr txBox="1"/>
          <p:nvPr/>
        </p:nvSpPr>
        <p:spPr>
          <a:xfrm>
            <a:off x="5206968" y="4273804"/>
            <a:ext cx="2884887" cy="369332"/>
          </a:xfrm>
          <a:prstGeom prst="rect">
            <a:avLst/>
          </a:prstGeom>
          <a:noFill/>
        </p:spPr>
        <p:txBody>
          <a:bodyPr wrap="square" rtlCol="0">
            <a:spAutoFit/>
          </a:bodyPr>
          <a:lstStyle/>
          <a:p>
            <a:r>
              <a:rPr lang="en-US" dirty="0" smtClean="0"/>
              <a:t>Assignment Status: 4 bits</a:t>
            </a:r>
            <a:endParaRPr lang="en-US" dirty="0"/>
          </a:p>
        </p:txBody>
      </p:sp>
    </p:spTree>
    <p:extLst>
      <p:ext uri="{BB962C8B-B14F-4D97-AF65-F5344CB8AC3E}">
        <p14:creationId xmlns:p14="http://schemas.microsoft.com/office/powerpoint/2010/main" val="27594913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Applications</a:t>
            </a:r>
            <a:endParaRPr lang="en-US" dirty="0"/>
          </a:p>
        </p:txBody>
      </p:sp>
      <p:sp>
        <p:nvSpPr>
          <p:cNvPr id="4" name="Content Placeholder 3"/>
          <p:cNvSpPr>
            <a:spLocks noGrp="1"/>
          </p:cNvSpPr>
          <p:nvPr>
            <p:ph idx="1"/>
          </p:nvPr>
        </p:nvSpPr>
        <p:spPr/>
        <p:txBody>
          <a:bodyPr>
            <a:normAutofit fontScale="92500" lnSpcReduction="20000"/>
          </a:bodyPr>
          <a:lstStyle/>
          <a:p>
            <a:r>
              <a:rPr lang="en-US" dirty="0" smtClean="0"/>
              <a:t>Uses for Auto Attach (AA) have been identified for numerous cases where end devices need to signal the need to associate itself with specific virtual networks identified by an ISID</a:t>
            </a:r>
          </a:p>
          <a:p>
            <a:r>
              <a:rPr lang="en-US" dirty="0"/>
              <a:t>A prototype functional model was created using Open </a:t>
            </a:r>
            <a:r>
              <a:rPr lang="en-US" dirty="0" err="1"/>
              <a:t>vSwitch</a:t>
            </a:r>
            <a:r>
              <a:rPr lang="en-US" dirty="0"/>
              <a:t> (OVS</a:t>
            </a:r>
            <a:r>
              <a:rPr lang="en-US" dirty="0" smtClean="0"/>
              <a:t>)</a:t>
            </a:r>
          </a:p>
          <a:p>
            <a:pPr lvl="1"/>
            <a:r>
              <a:rPr lang="en-US" dirty="0" smtClean="0"/>
              <a:t>Using a Standard 1U switch, OVS with LLDP TLV extensions, and a state machine to manage the communication of </a:t>
            </a:r>
            <a:r>
              <a:rPr lang="en-US" dirty="0" err="1" smtClean="0"/>
              <a:t>tlv’s</a:t>
            </a:r>
            <a:r>
              <a:rPr lang="en-US" dirty="0" smtClean="0"/>
              <a:t>.</a:t>
            </a:r>
          </a:p>
          <a:p>
            <a:pPr lvl="1"/>
            <a:r>
              <a:rPr lang="en-US" dirty="0" smtClean="0"/>
              <a:t>Creation and movement of VM’s triggered the creation of AA LLDP TLV’s to the </a:t>
            </a:r>
            <a:r>
              <a:rPr lang="en-US" dirty="0" err="1" smtClean="0"/>
              <a:t>ToR’s</a:t>
            </a:r>
            <a:r>
              <a:rPr lang="en-US" dirty="0" smtClean="0"/>
              <a:t> from one server to another.</a:t>
            </a:r>
            <a:endParaRPr lang="en-US" dirty="0"/>
          </a:p>
        </p:txBody>
      </p:sp>
    </p:spTree>
    <p:extLst>
      <p:ext uri="{BB962C8B-B14F-4D97-AF65-F5344CB8AC3E}">
        <p14:creationId xmlns:p14="http://schemas.microsoft.com/office/powerpoint/2010/main" val="26296040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Options</a:t>
            </a:r>
            <a:endParaRPr lang="en-US" dirty="0"/>
          </a:p>
        </p:txBody>
      </p:sp>
      <p:sp>
        <p:nvSpPr>
          <p:cNvPr id="4" name="Content Placeholder 3"/>
          <p:cNvSpPr>
            <a:spLocks noGrp="1"/>
          </p:cNvSpPr>
          <p:nvPr>
            <p:ph idx="1"/>
          </p:nvPr>
        </p:nvSpPr>
        <p:spPr/>
        <p:txBody>
          <a:bodyPr/>
          <a:lstStyle/>
          <a:p>
            <a:r>
              <a:rPr lang="en-US" dirty="0" smtClean="0"/>
              <a:t>Do nothing in IEEE 802.1 </a:t>
            </a:r>
          </a:p>
          <a:p>
            <a:pPr lvl="1"/>
            <a:r>
              <a:rPr lang="en-US" dirty="0"/>
              <a:t>may follow </a:t>
            </a:r>
            <a:r>
              <a:rPr lang="en-US" dirty="0" smtClean="0"/>
              <a:t>draft-</a:t>
            </a:r>
            <a:r>
              <a:rPr lang="en-US" dirty="0" err="1" smtClean="0"/>
              <a:t>unbehagen</a:t>
            </a:r>
            <a:r>
              <a:rPr lang="en-US" dirty="0" smtClean="0"/>
              <a:t>-</a:t>
            </a:r>
            <a:r>
              <a:rPr lang="en-US" dirty="0" err="1" smtClean="0"/>
              <a:t>lldp-spb</a:t>
            </a:r>
            <a:r>
              <a:rPr lang="en-US" dirty="0" smtClean="0"/>
              <a:t> as Informational RFC</a:t>
            </a:r>
          </a:p>
          <a:p>
            <a:r>
              <a:rPr lang="en-US" dirty="0" smtClean="0"/>
              <a:t>As part of </a:t>
            </a:r>
            <a:r>
              <a:rPr lang="en-US" dirty="0" smtClean="0"/>
              <a:t>IEEE </a:t>
            </a:r>
            <a:r>
              <a:rPr lang="en-US" dirty="0" smtClean="0"/>
              <a:t>802.1AB-REV</a:t>
            </a:r>
            <a:endParaRPr lang="en-US" dirty="0" smtClean="0"/>
          </a:p>
          <a:p>
            <a:r>
              <a:rPr lang="en-US" dirty="0" smtClean="0"/>
              <a:t>New (small) project to amend IEEE 802.1AB</a:t>
            </a:r>
          </a:p>
          <a:p>
            <a:pPr lvl="1"/>
            <a:r>
              <a:rPr lang="en-US" dirty="0" smtClean="0"/>
              <a:t>… in which case the coming slides apply</a:t>
            </a:r>
            <a:endParaRPr lang="en-US" dirty="0"/>
          </a:p>
        </p:txBody>
      </p:sp>
    </p:spTree>
    <p:extLst>
      <p:ext uri="{BB962C8B-B14F-4D97-AF65-F5344CB8AC3E}">
        <p14:creationId xmlns:p14="http://schemas.microsoft.com/office/powerpoint/2010/main" val="5712956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6672"/>
            <a:ext cx="8229600" cy="504056"/>
          </a:xfrm>
        </p:spPr>
        <p:txBody>
          <a:bodyPr>
            <a:normAutofit fontScale="90000"/>
          </a:bodyPr>
          <a:lstStyle/>
          <a:p>
            <a:r>
              <a:rPr lang="en-GB" dirty="0" smtClean="0"/>
              <a:t>Project process requirements</a:t>
            </a:r>
            <a:br>
              <a:rPr lang="en-GB" dirty="0" smtClean="0"/>
            </a:br>
            <a:endParaRPr lang="en-GB" dirty="0"/>
          </a:p>
        </p:txBody>
      </p:sp>
      <p:sp>
        <p:nvSpPr>
          <p:cNvPr id="3" name="Content Placeholder 2"/>
          <p:cNvSpPr>
            <a:spLocks noGrp="1"/>
          </p:cNvSpPr>
          <p:nvPr>
            <p:ph idx="1"/>
          </p:nvPr>
        </p:nvSpPr>
        <p:spPr>
          <a:xfrm>
            <a:off x="457200" y="1196752"/>
            <a:ext cx="8229600" cy="4929411"/>
          </a:xfrm>
        </p:spPr>
        <p:txBody>
          <a:bodyPr>
            <a:normAutofit/>
          </a:bodyPr>
          <a:lstStyle/>
          <a:p>
            <a:r>
              <a:rPr lang="en-GB" b="1" i="1" dirty="0" smtClean="0"/>
              <a:t>Coexistence</a:t>
            </a:r>
          </a:p>
          <a:p>
            <a:pPr lvl="1"/>
            <a:r>
              <a:rPr lang="en-GB" i="1" dirty="0" smtClean="0"/>
              <a:t>A WG proposing a wireless project shall demonstrate coexistence through the preparation of a Coexistence Assurance (CA) document unless it is not applicable.</a:t>
            </a:r>
          </a:p>
          <a:p>
            <a:pPr marL="1371600" lvl="2" indent="-457200">
              <a:buFont typeface="+mj-lt"/>
              <a:buAutoNum type="alphaLcParenR"/>
            </a:pPr>
            <a:r>
              <a:rPr lang="en-GB" i="1" dirty="0" smtClean="0"/>
              <a:t>Will the WG create a CA document as part of the WG balloting process as described in Clause 13? (yes/no)</a:t>
            </a:r>
          </a:p>
          <a:p>
            <a:pPr marL="1371600" lvl="2" indent="-457200">
              <a:buFont typeface="+mj-lt"/>
              <a:buAutoNum type="alphaLcParenR"/>
            </a:pPr>
            <a:r>
              <a:rPr lang="en-GB" i="1" dirty="0" smtClean="0"/>
              <a:t>If not, explain why the CA document is not applicable.</a:t>
            </a:r>
          </a:p>
          <a:p>
            <a:pPr marL="571500" indent="-457200"/>
            <a:r>
              <a:rPr lang="en-GB" dirty="0" smtClean="0">
                <a:solidFill>
                  <a:srgbClr val="FF0000"/>
                </a:solidFill>
              </a:rPr>
              <a:t>Not applicable – this is not a wireless project.</a:t>
            </a:r>
            <a:endParaRPr lang="en-GB" dirty="0">
              <a:solidFill>
                <a:srgbClr val="FF000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6672"/>
            <a:ext cx="8229600" cy="504056"/>
          </a:xfrm>
        </p:spPr>
        <p:txBody>
          <a:bodyPr>
            <a:normAutofit fontScale="90000"/>
          </a:bodyPr>
          <a:lstStyle/>
          <a:p>
            <a:r>
              <a:rPr lang="en-GB" dirty="0" smtClean="0"/>
              <a:t>5C requirements</a:t>
            </a:r>
            <a:br>
              <a:rPr lang="en-GB" dirty="0" smtClean="0"/>
            </a:br>
            <a:endParaRPr lang="en-GB" dirty="0"/>
          </a:p>
        </p:txBody>
      </p:sp>
      <p:sp>
        <p:nvSpPr>
          <p:cNvPr id="3" name="Content Placeholder 2"/>
          <p:cNvSpPr>
            <a:spLocks noGrp="1"/>
          </p:cNvSpPr>
          <p:nvPr>
            <p:ph idx="1"/>
          </p:nvPr>
        </p:nvSpPr>
        <p:spPr>
          <a:xfrm>
            <a:off x="457200" y="1196752"/>
            <a:ext cx="8229600" cy="4929411"/>
          </a:xfrm>
        </p:spPr>
        <p:txBody>
          <a:bodyPr>
            <a:normAutofit fontScale="92500" lnSpcReduction="20000"/>
          </a:bodyPr>
          <a:lstStyle/>
          <a:p>
            <a:r>
              <a:rPr lang="en-GB" b="1" i="1" dirty="0" smtClean="0"/>
              <a:t>Broad market potential</a:t>
            </a:r>
          </a:p>
          <a:p>
            <a:pPr lvl="1"/>
            <a:r>
              <a:rPr lang="en-GB" i="1" dirty="0" smtClean="0"/>
              <a:t>Each proposed IEEE 802 LMSC standard shall have broad market potential. At a minimum, address the following areas:</a:t>
            </a:r>
          </a:p>
          <a:p>
            <a:pPr marL="1371600" lvl="2" indent="-457200">
              <a:buFont typeface="+mj-lt"/>
              <a:buAutoNum type="alphaLcParenR"/>
            </a:pPr>
            <a:r>
              <a:rPr lang="en-GB" i="1" dirty="0" smtClean="0"/>
              <a:t>Broad sets of applicability.</a:t>
            </a:r>
          </a:p>
          <a:p>
            <a:pPr marL="1371600" lvl="2" indent="-457200">
              <a:buFont typeface="+mj-lt"/>
              <a:buAutoNum type="alphaLcParenR"/>
            </a:pPr>
            <a:r>
              <a:rPr lang="en-GB" i="1" dirty="0" smtClean="0"/>
              <a:t>Multiple vendors and numerous users.</a:t>
            </a:r>
          </a:p>
          <a:p>
            <a:pPr marL="571500" indent="-457200">
              <a:buFont typeface="+mj-lt"/>
              <a:buAutoNum type="alphaLcParenR"/>
            </a:pPr>
            <a:r>
              <a:rPr lang="en-GB" dirty="0" smtClean="0">
                <a:solidFill>
                  <a:srgbClr val="FF0000"/>
                </a:solidFill>
              </a:rPr>
              <a:t>The proposed revision would apply to all 802 networks that implement IEEE 802.1AB and IEEE 802.1aq</a:t>
            </a:r>
          </a:p>
          <a:p>
            <a:pPr marL="571500" indent="-457200">
              <a:buFont typeface="+mj-lt"/>
              <a:buAutoNum type="alphaLcParenR"/>
            </a:pPr>
            <a:r>
              <a:rPr lang="en-GB" dirty="0" smtClean="0">
                <a:solidFill>
                  <a:srgbClr val="FF0000"/>
                </a:solidFill>
              </a:rPr>
              <a:t>Some vendors and users have expressed their support for this extensions and there are a number of implementations successfully deployed in the field.</a:t>
            </a:r>
            <a:endParaRPr lang="en-GB" dirty="0">
              <a:solidFill>
                <a:srgbClr val="FF000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6672"/>
            <a:ext cx="8229600" cy="504056"/>
          </a:xfrm>
        </p:spPr>
        <p:txBody>
          <a:bodyPr>
            <a:normAutofit fontScale="90000"/>
          </a:bodyPr>
          <a:lstStyle/>
          <a:p>
            <a:r>
              <a:rPr lang="en-GB" dirty="0" smtClean="0"/>
              <a:t>5C requirements</a:t>
            </a:r>
            <a:br>
              <a:rPr lang="en-GB" dirty="0" smtClean="0"/>
            </a:br>
            <a:endParaRPr lang="en-GB" dirty="0"/>
          </a:p>
        </p:txBody>
      </p:sp>
      <p:sp>
        <p:nvSpPr>
          <p:cNvPr id="3" name="Content Placeholder 2"/>
          <p:cNvSpPr>
            <a:spLocks noGrp="1"/>
          </p:cNvSpPr>
          <p:nvPr>
            <p:ph idx="1"/>
          </p:nvPr>
        </p:nvSpPr>
        <p:spPr>
          <a:xfrm>
            <a:off x="457200" y="836712"/>
            <a:ext cx="8229600" cy="5289451"/>
          </a:xfrm>
        </p:spPr>
        <p:txBody>
          <a:bodyPr>
            <a:normAutofit fontScale="77500" lnSpcReduction="20000"/>
          </a:bodyPr>
          <a:lstStyle/>
          <a:p>
            <a:r>
              <a:rPr lang="en-GB" b="1" i="1" dirty="0" smtClean="0"/>
              <a:t>Compatibility</a:t>
            </a:r>
          </a:p>
          <a:p>
            <a:pPr lvl="1"/>
            <a:r>
              <a:rPr lang="en-GB" i="1" dirty="0" smtClean="0"/>
              <a:t>Each proposed IEEE 802 LMSC standard should be in conformance with IEEE Std 802, IEEE 802.1AC, and IEEE 802.1Q. If any variances in conformance emerge, they shall be thoroughly disclosed and reviewed with IEEE 802.1 WG prior to submitting a PAR to the Sponsor.</a:t>
            </a:r>
          </a:p>
          <a:p>
            <a:pPr marL="1371600" lvl="2" indent="-457200">
              <a:buFont typeface="+mj-lt"/>
              <a:buAutoNum type="alphaLcParenR"/>
            </a:pPr>
            <a:r>
              <a:rPr lang="en-GB" i="1" dirty="0" smtClean="0"/>
              <a:t>Will the proposed standard comply with IEEE Std 802, IEEE Std 802.1AC and IEEE Std 802.1Q?</a:t>
            </a:r>
          </a:p>
          <a:p>
            <a:pPr marL="1371600" lvl="2" indent="-457200">
              <a:buFont typeface="+mj-lt"/>
              <a:buAutoNum type="alphaLcParenR"/>
            </a:pPr>
            <a:r>
              <a:rPr lang="en-GB" i="1" dirty="0" smtClean="0"/>
              <a:t>If the answer to a) is no, supply the response from the IEEE 802.1 WG.</a:t>
            </a:r>
          </a:p>
          <a:p>
            <a:pPr marL="971550" lvl="1" indent="-457200"/>
            <a:r>
              <a:rPr lang="en-GB" i="1" dirty="0" smtClean="0"/>
              <a:t>The review and response is not required if the proposed standard is an amendment or revision to an existing standard for which it has been previously determined that compliance with the above IEEE 802 standards is not possible. In this case, the CSD statement shall state that this is the case.</a:t>
            </a:r>
          </a:p>
          <a:p>
            <a:pPr marL="628650" indent="-514350">
              <a:buFont typeface="+mj-lt"/>
              <a:buAutoNum type="alphaLcParenR"/>
            </a:pPr>
            <a:r>
              <a:rPr lang="en-GB" dirty="0" smtClean="0">
                <a:solidFill>
                  <a:srgbClr val="FF0000"/>
                </a:solidFill>
              </a:rPr>
              <a:t>Yes.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3421</TotalTime>
  <Words>1005</Words>
  <Application>Microsoft Macintosh PowerPoint</Application>
  <PresentationFormat>On-screen Show (4:3)</PresentationFormat>
  <Paragraphs>89</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IEEE 802.1ABrev Extension for Auto Attach </vt:lpstr>
      <vt:lpstr>Scope</vt:lpstr>
      <vt:lpstr>Conceptual SPB Auto Attach Model</vt:lpstr>
      <vt:lpstr>LLDP Extensions</vt:lpstr>
      <vt:lpstr>Applications</vt:lpstr>
      <vt:lpstr>Options</vt:lpstr>
      <vt:lpstr>Project process requirements </vt:lpstr>
      <vt:lpstr>5C requirements </vt:lpstr>
      <vt:lpstr>5C requirements </vt:lpstr>
      <vt:lpstr>5C requirements </vt:lpstr>
      <vt:lpstr>5C requirements </vt:lpstr>
      <vt:lpstr>5C requirements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CSD for P802.1AB-REV</dc:title>
  <dc:creator>tony@jeffree.co.uk</dc:creator>
  <cp:lastModifiedBy>Paul Unbehagen</cp:lastModifiedBy>
  <cp:revision>17</cp:revision>
  <dcterms:created xsi:type="dcterms:W3CDTF">2014-05-14T13:31:12Z</dcterms:created>
  <dcterms:modified xsi:type="dcterms:W3CDTF">2014-09-11T14:47:59Z</dcterms:modified>
</cp:coreProperties>
</file>