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5" r:id="rId6"/>
    <p:sldId id="264" r:id="rId7"/>
    <p:sldId id="260" r:id="rId8"/>
    <p:sldId id="261" r:id="rId9"/>
    <p:sldId id="271" r:id="rId10"/>
    <p:sldId id="262" r:id="rId11"/>
    <p:sldId id="273" r:id="rId12"/>
    <p:sldId id="266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white">
          <a:xfrm>
            <a:off x="0" y="0"/>
            <a:ext cx="9144000" cy="66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3733800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057400" y="4680289"/>
            <a:ext cx="5047488" cy="420624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9756" y="5302870"/>
            <a:ext cx="5047488" cy="332399"/>
          </a:xfrm>
        </p:spPr>
        <p:txBody>
          <a:bodyPr lIns="0" tIns="0" rIns="0" bIns="0"/>
          <a:lstStyle>
            <a:lvl1pPr marL="0" marR="0" indent="0" algn="l">
              <a:spcBef>
                <a:spcPts val="400"/>
              </a:spcBef>
              <a:spcAft>
                <a:spcPts val="0"/>
              </a:spcAft>
              <a:buNone/>
              <a:defRPr sz="2400" b="0">
                <a:solidFill>
                  <a:srgbClr val="C4123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07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8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white">
          <a:xfrm>
            <a:off x="0" y="0"/>
            <a:ext cx="9144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87766267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i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14538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914400" y="1316051"/>
            <a:ext cx="7315200" cy="4939469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630650" y="3411837"/>
            <a:ext cx="5966022" cy="747897"/>
          </a:xfrm>
        </p:spPr>
        <p:txBody>
          <a:bodyPr lIns="0" tIns="0" rIns="0" bIns="0" anchor="ctr"/>
          <a:lstStyle>
            <a:lvl1pPr marL="228600" marR="0" indent="-22860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325482"/>
            <a:ext cx="891540" cy="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40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in Red Backgroun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1"/>
            <a:ext cx="9143999" cy="68580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055051"/>
            <a:ext cx="5943602" cy="747897"/>
          </a:xfrm>
        </p:spPr>
        <p:txBody>
          <a:bodyPr lIns="0" tIns="0" rIns="0" bIns="0" anchor="ctr"/>
          <a:lstStyle>
            <a:lvl1pPr marL="228600" marR="0" indent="-228600" algn="l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3" name="TextBox 22"/>
          <p:cNvSpPr txBox="1">
            <a:spLocks/>
          </p:cNvSpPr>
          <p:nvPr/>
        </p:nvSpPr>
        <p:spPr bwMode="gray"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2821"/>
            <a:ext cx="898864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751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DEDCEC-7BA1-436D-B09F-B340CF1D5C90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6BCE27-E6BE-4056-B8AF-332D29B7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hi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0" y="1"/>
            <a:ext cx="9144000" cy="6581775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279404" y="4067724"/>
            <a:ext cx="5435846" cy="415498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404" y="4993685"/>
            <a:ext cx="5435846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C4123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6" name="Picture 5" descr="logos-chi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" y="4217479"/>
            <a:ext cx="1442303" cy="2046437"/>
          </a:xfrm>
          <a:prstGeom prst="rect">
            <a:avLst/>
          </a:prstGeom>
          <a:effectLst>
            <a:outerShdw blurRad="177800" dist="76200" dir="16200000" rotWithShape="0">
              <a:srgbClr val="4B0912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5392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white">
          <a:xfrm>
            <a:off x="0" y="1"/>
            <a:ext cx="9144000" cy="90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66"/>
            <a:ext cx="9144000" cy="35218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28800" y="4299685"/>
            <a:ext cx="5486399" cy="415498"/>
          </a:xfrm>
        </p:spPr>
        <p:txBody>
          <a:bodyPr lIns="0" tIns="0" rIns="0" bIns="0" anchor="t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98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 bwMode="white">
          <a:xfrm>
            <a:off x="0" y="1"/>
            <a:ext cx="9144000" cy="90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9204"/>
            <a:ext cx="9144000" cy="277891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713492" y="4685625"/>
            <a:ext cx="4001759" cy="415498"/>
          </a:xfrm>
        </p:spPr>
        <p:txBody>
          <a:bodyPr lIns="0" tIns="0" rIns="0" bIns="0" anchor="t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085851" y="1401763"/>
            <a:ext cx="2153840" cy="3597527"/>
          </a:xfr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0" r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photo icon to insert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5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292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C41230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9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8575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05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439060" y="1385412"/>
            <a:ext cx="2609504" cy="474707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457200" rIns="0" bIns="0">
            <a:noAutofit/>
          </a:bodyPr>
          <a:lstStyle>
            <a:lvl1pPr marL="0" marR="0" indent="0" algn="ctr">
              <a:spcBef>
                <a:spcPts val="120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the photo icon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3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C41230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46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2214" cy="8216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285750" y="275581"/>
            <a:ext cx="74295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71600"/>
            <a:ext cx="8115300" cy="142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8382605" y="201023"/>
            <a:ext cx="613936" cy="4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400" b="1" kern="1200" cap="all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ieee802.org/1/files/public/docs2014/ca-farkas-small-nets-0514-v02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github.com/sbyx/hnetd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57400" y="4116028"/>
            <a:ext cx="6096000" cy="984885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homenet</a:t>
            </a:r>
            <a:r>
              <a:rPr lang="en-US" dirty="0" smtClean="0"/>
              <a:t> meets IEEE</a:t>
            </a:r>
          </a:p>
          <a:p>
            <a:r>
              <a:rPr lang="en-US" dirty="0" smtClean="0"/>
              <a:t>Draft 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9756" y="5302870"/>
            <a:ext cx="5047488" cy="716093"/>
          </a:xfrm>
        </p:spPr>
        <p:txBody>
          <a:bodyPr/>
          <a:lstStyle/>
          <a:p>
            <a:r>
              <a:rPr lang="en-US" dirty="0" smtClean="0"/>
              <a:t>Jouni Korhonen, Philippe Klein</a:t>
            </a:r>
          </a:p>
          <a:p>
            <a:r>
              <a:rPr lang="en-US" dirty="0" smtClean="0"/>
              <a:t>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6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1"/>
            <a:ext cx="8115300" cy="4978799"/>
          </a:xfrm>
        </p:spPr>
        <p:txBody>
          <a:bodyPr/>
          <a:lstStyle/>
          <a:p>
            <a:r>
              <a:rPr lang="en-US" dirty="0"/>
              <a:t>Flexible TLV-only message structure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Each router has:</a:t>
            </a:r>
          </a:p>
          <a:p>
            <a:pPr lvl="1"/>
            <a:r>
              <a:rPr lang="en-US" dirty="0" smtClean="0"/>
              <a:t>An unique identity, </a:t>
            </a:r>
            <a:r>
              <a:rPr lang="en-US" dirty="0"/>
              <a:t>for example, </a:t>
            </a:r>
            <a:r>
              <a:rPr lang="en-US" dirty="0" smtClean="0"/>
              <a:t>it </a:t>
            </a:r>
            <a:r>
              <a:rPr lang="en-US" dirty="0"/>
              <a:t>may be a public key, unique hardware ID, or some other unique blob of binary </a:t>
            </a:r>
            <a:r>
              <a:rPr lang="en-US" dirty="0" smtClean="0"/>
              <a:t>data.</a:t>
            </a:r>
          </a:p>
          <a:p>
            <a:pPr lvl="1"/>
            <a:r>
              <a:rPr lang="en-US" dirty="0" smtClean="0"/>
              <a:t>A synchronized configuration data set (ordered set of TLVs), with:</a:t>
            </a:r>
          </a:p>
          <a:p>
            <a:pPr lvl="2"/>
            <a:r>
              <a:rPr lang="en-US" dirty="0" smtClean="0"/>
              <a:t>Latest update sequence number.</a:t>
            </a:r>
            <a:endParaRPr lang="en-US" dirty="0"/>
          </a:p>
          <a:p>
            <a:pPr lvl="2"/>
            <a:r>
              <a:rPr lang="en-US" dirty="0" smtClean="0"/>
              <a:t>Relative time, in milliseconds, since last publishing of the current TLV data set.</a:t>
            </a:r>
          </a:p>
          <a:p>
            <a:pPr lvl="2"/>
            <a:r>
              <a:rPr lang="en-US" dirty="0" smtClean="0"/>
              <a:t>Hash over the set for fast comparison.</a:t>
            </a:r>
          </a:p>
          <a:p>
            <a:pPr lvl="1"/>
            <a:r>
              <a:rPr lang="en-US" dirty="0" smtClean="0"/>
              <a:t>A public/private key-pair for authentication.</a:t>
            </a:r>
          </a:p>
          <a:p>
            <a:pPr lvl="1"/>
            <a:endParaRPr lang="en-US" dirty="0"/>
          </a:p>
          <a:p>
            <a:r>
              <a:rPr lang="en-US" dirty="0" smtClean="0"/>
              <a:t>Change in state / data noticed when the hash calculated (and advertised) over the data changes..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HNCP data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18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Recent  Autonomic Networking” (AV) activity and non-WG </a:t>
            </a:r>
            <a:r>
              <a:rPr lang="en-US" dirty="0" smtClean="0"/>
              <a:t>forming </a:t>
            </a:r>
            <a:r>
              <a:rPr lang="en-US" dirty="0" err="1" smtClean="0"/>
              <a:t>BoF</a:t>
            </a:r>
            <a:r>
              <a:rPr lang="en-US" dirty="0" smtClean="0"/>
              <a:t> on UCAN steps into </a:t>
            </a:r>
            <a:r>
              <a:rPr lang="en-US" dirty="0" smtClean="0"/>
              <a:t>home networking </a:t>
            </a:r>
            <a:r>
              <a:rPr lang="en-US" dirty="0" smtClean="0"/>
              <a:t>area as well:</a:t>
            </a:r>
          </a:p>
          <a:p>
            <a:pPr lvl="1"/>
            <a:r>
              <a:rPr lang="en-US" dirty="0" smtClean="0"/>
              <a:t>Aims at self-management</a:t>
            </a:r>
            <a:r>
              <a:rPr lang="en-US" dirty="0"/>
              <a:t>, including self-configuration, self-optimization, self-healing and </a:t>
            </a:r>
            <a:r>
              <a:rPr lang="en-US" dirty="0" smtClean="0"/>
              <a:t>self-protection of the network.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will need to discover information about the surrounding network and to negotiate parameter settings with their neighbors and other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Possible a </a:t>
            </a:r>
            <a:r>
              <a:rPr lang="en-US" dirty="0"/>
              <a:t>learning and cognitive capability, i.e. the ability for distributed entities to self-adapt their decision making process based on information and knowledge gained from their environment (sensing).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Defines a new “</a:t>
            </a:r>
            <a:r>
              <a:rPr lang="en-US" dirty="0"/>
              <a:t>Configuration Discovery and Negotiation Protocol for Network </a:t>
            </a:r>
            <a:r>
              <a:rPr lang="en-US" dirty="0" smtClean="0"/>
              <a:t>Devices” (CDNP).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HNCP </a:t>
            </a:r>
            <a:r>
              <a:rPr lang="en-US" dirty="0"/>
              <a:t>is a database synchronization protocol while CDNP is a generic negotiation </a:t>
            </a:r>
            <a:r>
              <a:rPr lang="en-US" dirty="0" smtClean="0"/>
              <a:t>protocol.. but can be used to achieve the same thing..</a:t>
            </a:r>
          </a:p>
          <a:p>
            <a:pPr lvl="1"/>
            <a:endParaRPr lang="en-US" dirty="0"/>
          </a:p>
          <a:p>
            <a:r>
              <a:rPr lang="en-US" dirty="0" smtClean="0"/>
              <a:t>AN and CDNP targets larger networks than </a:t>
            </a:r>
            <a:r>
              <a:rPr lang="en-US" dirty="0" smtClean="0"/>
              <a:t>home networks </a:t>
            </a:r>
            <a:r>
              <a:rPr lang="en-US" dirty="0" smtClean="0"/>
              <a:t>but..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there is more in the pipe..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49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468642"/>
          </a:xfrm>
        </p:spPr>
        <p:txBody>
          <a:bodyPr/>
          <a:lstStyle/>
          <a:p>
            <a:r>
              <a:rPr lang="en-US" dirty="0" smtClean="0"/>
              <a:t>In certain </a:t>
            </a:r>
            <a:r>
              <a:rPr lang="en-US" dirty="0" smtClean="0"/>
              <a:t>deployments, </a:t>
            </a:r>
            <a:r>
              <a:rPr lang="en-US" dirty="0" smtClean="0"/>
              <a:t>like, </a:t>
            </a:r>
            <a:r>
              <a:rPr lang="en-US" dirty="0" smtClean="0"/>
              <a:t>home networking </a:t>
            </a:r>
            <a:r>
              <a:rPr lang="en-US" dirty="0" smtClean="0"/>
              <a:t>environment:</a:t>
            </a:r>
          </a:p>
          <a:p>
            <a:pPr lvl="1"/>
            <a:r>
              <a:rPr lang="en-US" dirty="0" smtClean="0"/>
              <a:t>L3 and L2 are developing their own.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should be a standard way to make these two layers to </a:t>
            </a:r>
            <a:r>
              <a:rPr lang="en-US" dirty="0" smtClean="0"/>
              <a:t>communicate; for </a:t>
            </a:r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When doing path computation and reservation over multiple L3 segments.</a:t>
            </a:r>
          </a:p>
          <a:p>
            <a:pPr lvl="1"/>
            <a:r>
              <a:rPr lang="en-US" dirty="0" smtClean="0"/>
              <a:t>When segmenting the network for different purposes so that both layers have the same view of the topology.</a:t>
            </a:r>
          </a:p>
          <a:p>
            <a:pPr lvl="1"/>
            <a:endParaRPr lang="en-US" dirty="0"/>
          </a:p>
          <a:p>
            <a:r>
              <a:rPr lang="en-US" dirty="0" smtClean="0"/>
              <a:t>The list goes on.. Basically ensuring alignment.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how this relates to 802.1Qca et al..?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6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considerations for .1Qca</a:t>
            </a:r>
            <a:endParaRPr lang="en-US" dirty="0"/>
          </a:p>
        </p:txBody>
      </p:sp>
      <p:sp>
        <p:nvSpPr>
          <p:cNvPr id="78" name="Content Placeholder 19"/>
          <p:cNvSpPr>
            <a:spLocks noGrp="1"/>
          </p:cNvSpPr>
          <p:nvPr>
            <p:ph sz="quarter" idx="10"/>
          </p:nvPr>
        </p:nvSpPr>
        <p:spPr>
          <a:xfrm>
            <a:off x="341312" y="4953000"/>
            <a:ext cx="8345487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Path reservation over multiple L3 segments:</a:t>
            </a:r>
          </a:p>
          <a:p>
            <a:pPr lvl="1"/>
            <a:r>
              <a:rPr lang="en-US" dirty="0" smtClean="0"/>
              <a:t>L2 may still have arbitrary non-loop-free cabling..</a:t>
            </a:r>
          </a:p>
          <a:p>
            <a:pPr lvl="1"/>
            <a:r>
              <a:rPr lang="en-US" dirty="0" smtClean="0"/>
              <a:t>L2 area in a L3 segment may contain arbitrary switched topology..</a:t>
            </a:r>
          </a:p>
          <a:p>
            <a:r>
              <a:rPr lang="en-US" dirty="0" smtClean="0"/>
              <a:t>L2 using IS-IS SPB, whereas L3 can be e.g. IS-IS, OSPFv3 or nothing..</a:t>
            </a:r>
          </a:p>
          <a:p>
            <a:r>
              <a:rPr lang="en-US" dirty="0" smtClean="0"/>
              <a:t>Need for a L3 to L2 communication for path reservation and coordinated network segmentation?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9" y="4204757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063644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CPE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0455"/>
            <a:ext cx="0" cy="2260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495882"/>
            <a:ext cx="2133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88388"/>
            <a:ext cx="561975" cy="4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267768"/>
            <a:ext cx="1221488" cy="4647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</a:t>
            </a:r>
            <a:endParaRPr lang="en-US" sz="14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DHCPv6-PD -&gt;</a:t>
            </a:r>
          </a:p>
        </p:txBody>
      </p:sp>
      <p:sp>
        <p:nvSpPr>
          <p:cNvPr id="16" name="Lightning Bolt 15"/>
          <p:cNvSpPr/>
          <p:nvPr/>
        </p:nvSpPr>
        <p:spPr>
          <a:xfrm>
            <a:off x="4885459" y="3983083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9" y="1733550"/>
            <a:ext cx="2809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391400" y="1733550"/>
            <a:ext cx="44563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TV </a:t>
            </a:r>
            <a:r>
              <a:rPr lang="en-US" sz="1200" dirty="0" err="1" smtClean="0"/>
              <a:t>etc</a:t>
            </a:r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32227" y="2211777"/>
            <a:ext cx="83561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e.g. TV feed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828059" y="18256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149152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2828059" y="22828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52" y="2038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819400" y="3026016"/>
            <a:ext cx="54950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19400" y="3740410"/>
            <a:ext cx="3830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75821" y="3702310"/>
            <a:ext cx="0" cy="866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5821" y="4492671"/>
            <a:ext cx="7586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79" y="4006896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28006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5142955" y="1733550"/>
            <a:ext cx="21002" cy="1292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05" y="1266825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354991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6551023" y="1331618"/>
            <a:ext cx="10836" cy="16943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9" y="28006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5156185" y="2663871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9" y="2382884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54" y="1535635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ghtning Bolt 65"/>
          <p:cNvSpPr/>
          <p:nvPr/>
        </p:nvSpPr>
        <p:spPr>
          <a:xfrm>
            <a:off x="5298989" y="1295400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561859" y="2033587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loud 68"/>
          <p:cNvSpPr/>
          <p:nvPr/>
        </p:nvSpPr>
        <p:spPr>
          <a:xfrm>
            <a:off x="7567124" y="2511471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Home Automation</a:t>
            </a:r>
          </a:p>
        </p:txBody>
      </p:sp>
      <p:sp>
        <p:nvSpPr>
          <p:cNvPr id="70" name="Cloud 69"/>
          <p:cNvSpPr/>
          <p:nvPr/>
        </p:nvSpPr>
        <p:spPr>
          <a:xfrm>
            <a:off x="6120052" y="3476743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Remote managed</a:t>
            </a:r>
            <a:r>
              <a:rPr lang="en-US" sz="900" b="1" dirty="0"/>
              <a:t> </a:t>
            </a:r>
            <a:r>
              <a:rPr lang="en-US" sz="900" b="1" dirty="0" smtClean="0"/>
              <a:t>utilities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78200" y="280068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38205" y="3523435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44890" y="4266440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321911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29755" y="2301924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0927" y="2291697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2080" y="2098205"/>
            <a:ext cx="460062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Public </a:t>
            </a:r>
          </a:p>
          <a:p>
            <a:r>
              <a:rPr lang="en-US" sz="1200" dirty="0" smtClean="0"/>
              <a:t>server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553200" y="1443036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6" y="121443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333474" y="1334571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NAS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1845" y="2635618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8600" y="33466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29400" y="25846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8" name="Oval 87"/>
          <p:cNvSpPr/>
          <p:nvPr/>
        </p:nvSpPr>
        <p:spPr>
          <a:xfrm>
            <a:off x="3481148" y="3816610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89" name="TextBox 88"/>
          <p:cNvSpPr txBox="1"/>
          <p:nvPr/>
        </p:nvSpPr>
        <p:spPr>
          <a:xfrm>
            <a:off x="4488451" y="4724400"/>
            <a:ext cx="492122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Visitor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0" name="Oval 89"/>
          <p:cNvSpPr/>
          <p:nvPr/>
        </p:nvSpPr>
        <p:spPr>
          <a:xfrm>
            <a:off x="5731669" y="3302212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1" name="TextBox 90"/>
          <p:cNvSpPr txBox="1"/>
          <p:nvPr/>
        </p:nvSpPr>
        <p:spPr>
          <a:xfrm>
            <a:off x="7508878" y="3810000"/>
            <a:ext cx="617157" cy="2985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3</a:t>
            </a:r>
            <a:r>
              <a:rPr lang="en-US" sz="800" b="1" baseline="30000" dirty="0" smtClean="0"/>
              <a:t>rd</a:t>
            </a:r>
            <a:r>
              <a:rPr lang="en-US" sz="800" b="1" dirty="0" smtClean="0"/>
              <a:t> party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Managed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2" name="Oval 91"/>
          <p:cNvSpPr/>
          <p:nvPr/>
        </p:nvSpPr>
        <p:spPr>
          <a:xfrm>
            <a:off x="7083233" y="2286000"/>
            <a:ext cx="1984567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3" name="TextBox 92"/>
          <p:cNvSpPr txBox="1"/>
          <p:nvPr/>
        </p:nvSpPr>
        <p:spPr>
          <a:xfrm>
            <a:off x="7652541" y="2356737"/>
            <a:ext cx="468077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IoT</a:t>
            </a:r>
            <a:endParaRPr lang="en-US" sz="800" b="1" dirty="0" smtClean="0"/>
          </a:p>
        </p:txBody>
      </p:sp>
      <p:sp>
        <p:nvSpPr>
          <p:cNvPr id="94" name="Oval 93"/>
          <p:cNvSpPr/>
          <p:nvPr/>
        </p:nvSpPr>
        <p:spPr>
          <a:xfrm>
            <a:off x="6300548" y="762001"/>
            <a:ext cx="1700452" cy="165013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5" name="TextBox 94"/>
          <p:cNvSpPr txBox="1"/>
          <p:nvPr/>
        </p:nvSpPr>
        <p:spPr>
          <a:xfrm>
            <a:off x="6851932" y="879800"/>
            <a:ext cx="463268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Media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6" name="Oval 95"/>
          <p:cNvSpPr/>
          <p:nvPr/>
        </p:nvSpPr>
        <p:spPr>
          <a:xfrm>
            <a:off x="4700348" y="1143000"/>
            <a:ext cx="1600200" cy="203868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7" name="TextBox 96"/>
          <p:cNvSpPr txBox="1"/>
          <p:nvPr/>
        </p:nvSpPr>
        <p:spPr>
          <a:xfrm>
            <a:off x="5222977" y="2105193"/>
            <a:ext cx="456856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0" name="Oval 99"/>
          <p:cNvSpPr/>
          <p:nvPr/>
        </p:nvSpPr>
        <p:spPr>
          <a:xfrm>
            <a:off x="3401940" y="1321663"/>
            <a:ext cx="1322460" cy="1497737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3712460" y="1331618"/>
            <a:ext cx="615553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Common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3" name="Freeform 102"/>
          <p:cNvSpPr/>
          <p:nvPr/>
        </p:nvSpPr>
        <p:spPr>
          <a:xfrm>
            <a:off x="148046" y="1935480"/>
            <a:ext cx="6888480" cy="1256956"/>
          </a:xfrm>
          <a:custGeom>
            <a:avLst/>
            <a:gdLst>
              <a:gd name="connsiteX0" fmla="*/ 0 w 6888480"/>
              <a:gd name="connsiteY0" fmla="*/ 513806 h 1256956"/>
              <a:gd name="connsiteX1" fmla="*/ 60960 w 6888480"/>
              <a:gd name="connsiteY1" fmla="*/ 513806 h 1256956"/>
              <a:gd name="connsiteX2" fmla="*/ 2508068 w 6888480"/>
              <a:gd name="connsiteY2" fmla="*/ 522514 h 1256956"/>
              <a:gd name="connsiteX3" fmla="*/ 2804160 w 6888480"/>
              <a:gd name="connsiteY3" fmla="*/ 1088571 h 1256956"/>
              <a:gd name="connsiteX4" fmla="*/ 6261463 w 6888480"/>
              <a:gd name="connsiteY4" fmla="*/ 1193074 h 1256956"/>
              <a:gd name="connsiteX5" fmla="*/ 6217920 w 6888480"/>
              <a:gd name="connsiteY5" fmla="*/ 200297 h 1256956"/>
              <a:gd name="connsiteX6" fmla="*/ 6888480 w 6888480"/>
              <a:gd name="connsiteY6" fmla="*/ 0 h 12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480" h="1256956">
                <a:moveTo>
                  <a:pt x="0" y="513806"/>
                </a:moveTo>
                <a:lnTo>
                  <a:pt x="60960" y="513806"/>
                </a:lnTo>
                <a:cubicBezTo>
                  <a:pt x="478971" y="515257"/>
                  <a:pt x="2050868" y="426720"/>
                  <a:pt x="2508068" y="522514"/>
                </a:cubicBezTo>
                <a:cubicBezTo>
                  <a:pt x="2965268" y="618308"/>
                  <a:pt x="2178594" y="976811"/>
                  <a:pt x="2804160" y="1088571"/>
                </a:cubicBezTo>
                <a:cubicBezTo>
                  <a:pt x="3429726" y="1200331"/>
                  <a:pt x="5692503" y="1341120"/>
                  <a:pt x="6261463" y="1193074"/>
                </a:cubicBezTo>
                <a:cubicBezTo>
                  <a:pt x="6830423" y="1045028"/>
                  <a:pt x="6113417" y="399143"/>
                  <a:pt x="6217920" y="200297"/>
                </a:cubicBezTo>
                <a:cubicBezTo>
                  <a:pt x="6322423" y="1451"/>
                  <a:pt x="6605451" y="725"/>
                  <a:pt x="6888480" y="0"/>
                </a:cubicBezTo>
              </a:path>
            </a:pathLst>
          </a:custGeom>
          <a:noFill/>
          <a:ln w="15875">
            <a:solidFill>
              <a:srgbClr val="0070C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390070" y="1303509"/>
            <a:ext cx="716124" cy="608564"/>
          </a:xfrm>
          <a:custGeom>
            <a:avLst/>
            <a:gdLst>
              <a:gd name="connsiteX0" fmla="*/ 446159 w 716124"/>
              <a:gd name="connsiteY0" fmla="*/ 13662 h 608564"/>
              <a:gd name="connsiteX1" fmla="*/ 36856 w 716124"/>
              <a:gd name="connsiteY1" fmla="*/ 74622 h 608564"/>
              <a:gd name="connsiteX2" fmla="*/ 71690 w 716124"/>
              <a:gd name="connsiteY2" fmla="*/ 588428 h 608564"/>
              <a:gd name="connsiteX3" fmla="*/ 498410 w 716124"/>
              <a:gd name="connsiteY3" fmla="*/ 510051 h 608564"/>
              <a:gd name="connsiteX4" fmla="*/ 716124 w 716124"/>
              <a:gd name="connsiteY4" fmla="*/ 562302 h 60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24" h="608564">
                <a:moveTo>
                  <a:pt x="446159" y="13662"/>
                </a:moveTo>
                <a:cubicBezTo>
                  <a:pt x="272713" y="-3755"/>
                  <a:pt x="99267" y="-21172"/>
                  <a:pt x="36856" y="74622"/>
                </a:cubicBezTo>
                <a:cubicBezTo>
                  <a:pt x="-25555" y="170416"/>
                  <a:pt x="-5235" y="515857"/>
                  <a:pt x="71690" y="588428"/>
                </a:cubicBezTo>
                <a:cubicBezTo>
                  <a:pt x="148615" y="660999"/>
                  <a:pt x="391004" y="514405"/>
                  <a:pt x="498410" y="510051"/>
                </a:cubicBezTo>
                <a:cubicBezTo>
                  <a:pt x="605816" y="505697"/>
                  <a:pt x="660970" y="533999"/>
                  <a:pt x="716124" y="562302"/>
                </a:cubicBezTo>
              </a:path>
            </a:pathLst>
          </a:custGeom>
          <a:noFill/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046651" y="1293119"/>
            <a:ext cx="1850538" cy="1683097"/>
          </a:xfrm>
          <a:custGeom>
            <a:avLst/>
            <a:gdLst>
              <a:gd name="connsiteX0" fmla="*/ 1850538 w 1850538"/>
              <a:gd name="connsiteY0" fmla="*/ 111138 h 1683097"/>
              <a:gd name="connsiteX1" fmla="*/ 1510903 w 1850538"/>
              <a:gd name="connsiteY1" fmla="*/ 145972 h 1683097"/>
              <a:gd name="connsiteX2" fmla="*/ 1415109 w 1850538"/>
              <a:gd name="connsiteY2" fmla="*/ 1539344 h 1683097"/>
              <a:gd name="connsiteX3" fmla="*/ 117532 w 1850538"/>
              <a:gd name="connsiteY3" fmla="*/ 1609012 h 1683097"/>
              <a:gd name="connsiteX4" fmla="*/ 100115 w 1850538"/>
              <a:gd name="connsiteY4" fmla="*/ 1278087 h 1683097"/>
              <a:gd name="connsiteX5" fmla="*/ 465875 w 1850538"/>
              <a:gd name="connsiteY5" fmla="*/ 1225835 h 168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38" h="1683097">
                <a:moveTo>
                  <a:pt x="1850538" y="111138"/>
                </a:moveTo>
                <a:cubicBezTo>
                  <a:pt x="1717006" y="9538"/>
                  <a:pt x="1583474" y="-92062"/>
                  <a:pt x="1510903" y="145972"/>
                </a:cubicBezTo>
                <a:cubicBezTo>
                  <a:pt x="1438331" y="384006"/>
                  <a:pt x="1647337" y="1295504"/>
                  <a:pt x="1415109" y="1539344"/>
                </a:cubicBezTo>
                <a:cubicBezTo>
                  <a:pt x="1182881" y="1783184"/>
                  <a:pt x="336698" y="1652555"/>
                  <a:pt x="117532" y="1609012"/>
                </a:cubicBezTo>
                <a:cubicBezTo>
                  <a:pt x="-101634" y="1565469"/>
                  <a:pt x="42058" y="1341950"/>
                  <a:pt x="100115" y="1278087"/>
                </a:cubicBezTo>
                <a:cubicBezTo>
                  <a:pt x="158172" y="1214224"/>
                  <a:pt x="312023" y="1220029"/>
                  <a:pt x="465875" y="1225835"/>
                </a:cubicBezTo>
              </a:path>
            </a:pathLst>
          </a:custGeom>
          <a:noFill/>
          <a:ln w="19050">
            <a:solidFill>
              <a:srgbClr val="78A22F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4642142" y="3026016"/>
            <a:ext cx="3029" cy="714394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720165" y="3290501"/>
            <a:ext cx="118942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? (unintentional loop)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30592" y="3920323"/>
            <a:ext cx="1066800" cy="692234"/>
          </a:xfrm>
          <a:prstGeom prst="borderCallout1">
            <a:avLst>
              <a:gd name="adj1" fmla="val -21779"/>
              <a:gd name="adj2" fmla="val 83226"/>
              <a:gd name="adj3" fmla="val -90144"/>
              <a:gd name="adj4" fmla="val 167187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How does .1Qca fit here?</a:t>
            </a:r>
          </a:p>
        </p:txBody>
      </p:sp>
    </p:spTree>
    <p:extLst>
      <p:ext uri="{BB962C8B-B14F-4D97-AF65-F5344CB8AC3E}">
        <p14:creationId xmlns:p14="http://schemas.microsoft.com/office/powerpoint/2010/main" val="2707986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85750" y="5370211"/>
            <a:ext cx="8115300" cy="878189"/>
          </a:xfrm>
        </p:spPr>
        <p:txBody>
          <a:bodyPr/>
          <a:lstStyle/>
          <a:p>
            <a:r>
              <a:rPr lang="en-US" dirty="0" smtClean="0"/>
              <a:t>How would 802.1Qca with PCE – PE architecture fit here..</a:t>
            </a:r>
          </a:p>
          <a:p>
            <a:pPr lvl="1"/>
            <a:r>
              <a:rPr lang="en-US" dirty="0" smtClean="0"/>
              <a:t>Multiple PCEs and </a:t>
            </a:r>
            <a:r>
              <a:rPr lang="en-US" dirty="0" err="1" smtClean="0"/>
              <a:t>Pes</a:t>
            </a:r>
            <a:r>
              <a:rPr lang="en-US" dirty="0" smtClean="0"/>
              <a:t>. Also PCE to PCE communication..</a:t>
            </a:r>
          </a:p>
          <a:p>
            <a:pPr lvl="1"/>
            <a:r>
              <a:rPr lang="en-US" dirty="0"/>
              <a:t>See </a:t>
            </a:r>
            <a:r>
              <a:rPr lang="en-US" dirty="0" smtClean="0">
                <a:hlinkClick r:id="rId2"/>
              </a:rPr>
              <a:t>ca-farkas-small-nets-0514-v02.pdf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considerations for </a:t>
            </a:r>
            <a:r>
              <a:rPr lang="en-US" dirty="0" smtClean="0"/>
              <a:t>.1Qca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60398" y="3096164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6474" y="3096599"/>
            <a:ext cx="411739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05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5554461" y="1648799"/>
            <a:ext cx="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58974" y="1626501"/>
            <a:ext cx="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54" y="2105999"/>
            <a:ext cx="561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27099" y="1939800"/>
            <a:ext cx="820738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ISP#1 CPE 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74" y="2105998"/>
            <a:ext cx="561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112919" y="1939800"/>
            <a:ext cx="820738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ISP#2 CPE </a:t>
            </a:r>
          </a:p>
        </p:txBody>
      </p:sp>
      <p:sp>
        <p:nvSpPr>
          <p:cNvPr id="38" name="Cloud 37"/>
          <p:cNvSpPr/>
          <p:nvPr/>
        </p:nvSpPr>
        <p:spPr>
          <a:xfrm>
            <a:off x="2987474" y="1039199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#1</a:t>
            </a:r>
          </a:p>
        </p:txBody>
      </p:sp>
      <p:sp>
        <p:nvSpPr>
          <p:cNvPr id="39" name="Cloud 38"/>
          <p:cNvSpPr/>
          <p:nvPr/>
        </p:nvSpPr>
        <p:spPr>
          <a:xfrm>
            <a:off x="4982961" y="1111827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6732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114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96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111674" y="3096599"/>
            <a:ext cx="0" cy="1066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87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4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74" y="3480628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57" y="353301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loud 54"/>
          <p:cNvSpPr/>
          <p:nvPr/>
        </p:nvSpPr>
        <p:spPr>
          <a:xfrm>
            <a:off x="5349674" y="4114800"/>
            <a:ext cx="1547813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Internal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network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2257" y="3449915"/>
            <a:ext cx="77194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HNET RTR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0425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98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480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100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28" name="Oval 27"/>
          <p:cNvSpPr/>
          <p:nvPr/>
        </p:nvSpPr>
        <p:spPr>
          <a:xfrm>
            <a:off x="2438400" y="1766705"/>
            <a:ext cx="2362200" cy="2652895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29" name="Oval 28"/>
          <p:cNvSpPr/>
          <p:nvPr/>
        </p:nvSpPr>
        <p:spPr>
          <a:xfrm>
            <a:off x="4130474" y="1784274"/>
            <a:ext cx="2860184" cy="324492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3" name="Line Callout 1 2"/>
          <p:cNvSpPr/>
          <p:nvPr/>
        </p:nvSpPr>
        <p:spPr>
          <a:xfrm>
            <a:off x="1219200" y="1784274"/>
            <a:ext cx="838200" cy="566127"/>
          </a:xfrm>
          <a:prstGeom prst="borderCallout1">
            <a:avLst>
              <a:gd name="adj1" fmla="val 48117"/>
              <a:gd name="adj2" fmla="val 124312"/>
              <a:gd name="adj3" fmla="val 90475"/>
              <a:gd name="adj4" fmla="val 239353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PCE1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6571558" y="1540845"/>
            <a:ext cx="838200" cy="566127"/>
          </a:xfrm>
          <a:prstGeom prst="borderCallout1">
            <a:avLst>
              <a:gd name="adj1" fmla="val 44446"/>
              <a:gd name="adj2" fmla="val -10812"/>
              <a:gd name="adj3" fmla="val 119842"/>
              <a:gd name="adj4" fmla="val -69325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PCE2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540327" y="3333050"/>
            <a:ext cx="838200" cy="566127"/>
          </a:xfrm>
          <a:prstGeom prst="borderCallout1">
            <a:avLst>
              <a:gd name="adj1" fmla="val 48117"/>
              <a:gd name="adj2" fmla="val 124312"/>
              <a:gd name="adj3" fmla="val 24399"/>
              <a:gd name="adj4" fmla="val 252989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PEs for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PCE1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7315200" y="3548673"/>
            <a:ext cx="838200" cy="566127"/>
          </a:xfrm>
          <a:prstGeom prst="borderCallout1">
            <a:avLst>
              <a:gd name="adj1" fmla="val -21630"/>
              <a:gd name="adj2" fmla="val -7093"/>
              <a:gd name="adj3" fmla="val -52689"/>
              <a:gd name="adj4" fmla="val -113953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PEs for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PCE2</a:t>
            </a:r>
          </a:p>
        </p:txBody>
      </p:sp>
      <p:sp>
        <p:nvSpPr>
          <p:cNvPr id="4" name="Freeform 3"/>
          <p:cNvSpPr/>
          <p:nvPr/>
        </p:nvSpPr>
        <p:spPr>
          <a:xfrm>
            <a:off x="3927764" y="2067767"/>
            <a:ext cx="1298863" cy="187060"/>
          </a:xfrm>
          <a:custGeom>
            <a:avLst/>
            <a:gdLst>
              <a:gd name="connsiteX0" fmla="*/ 0 w 1298863"/>
              <a:gd name="connsiteY0" fmla="*/ 176669 h 187060"/>
              <a:gd name="connsiteX1" fmla="*/ 706581 w 1298863"/>
              <a:gd name="connsiteY1" fmla="*/ 24 h 187060"/>
              <a:gd name="connsiteX2" fmla="*/ 1298863 w 1298863"/>
              <a:gd name="connsiteY2" fmla="*/ 187060 h 1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863" h="187060">
                <a:moveTo>
                  <a:pt x="0" y="176669"/>
                </a:moveTo>
                <a:cubicBezTo>
                  <a:pt x="245052" y="87480"/>
                  <a:pt x="490104" y="-1708"/>
                  <a:pt x="706581" y="24"/>
                </a:cubicBezTo>
                <a:cubicBezTo>
                  <a:pt x="923058" y="1756"/>
                  <a:pt x="1110960" y="94408"/>
                  <a:pt x="1298863" y="187060"/>
                </a:cubicBezTo>
              </a:path>
            </a:pathLst>
          </a:custGeom>
          <a:noFill/>
          <a:ln>
            <a:solidFill>
              <a:srgbClr val="C4123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19600" y="1697629"/>
            <a:ext cx="589905" cy="3323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.1Qca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(</a:t>
            </a:r>
            <a:r>
              <a:rPr lang="en-US" sz="1200" dirty="0" err="1" smtClean="0"/>
              <a:t>br</a:t>
            </a:r>
            <a:r>
              <a:rPr lang="en-US" sz="1200" dirty="0" smtClean="0"/>
              <a:t> to </a:t>
            </a:r>
            <a:r>
              <a:rPr lang="en-US" sz="1200" dirty="0" err="1" smtClean="0"/>
              <a:t>br</a:t>
            </a:r>
            <a:r>
              <a:rPr lang="en-US" sz="1200" dirty="0" smtClean="0"/>
              <a:t>)</a:t>
            </a:r>
          </a:p>
        </p:txBody>
      </p:sp>
      <p:sp>
        <p:nvSpPr>
          <p:cNvPr id="6" name="Freeform 5"/>
          <p:cNvSpPr/>
          <p:nvPr/>
        </p:nvSpPr>
        <p:spPr>
          <a:xfrm>
            <a:off x="2975977" y="2514600"/>
            <a:ext cx="307550" cy="862445"/>
          </a:xfrm>
          <a:custGeom>
            <a:avLst/>
            <a:gdLst>
              <a:gd name="connsiteX0" fmla="*/ 26996 w 307550"/>
              <a:gd name="connsiteY0" fmla="*/ 862445 h 862445"/>
              <a:gd name="connsiteX1" fmla="*/ 26996 w 307550"/>
              <a:gd name="connsiteY1" fmla="*/ 436418 h 862445"/>
              <a:gd name="connsiteX2" fmla="*/ 307550 w 307550"/>
              <a:gd name="connsiteY2" fmla="*/ 0 h 8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550" h="862445">
                <a:moveTo>
                  <a:pt x="26996" y="862445"/>
                </a:moveTo>
                <a:cubicBezTo>
                  <a:pt x="3616" y="721302"/>
                  <a:pt x="-19763" y="580159"/>
                  <a:pt x="26996" y="436418"/>
                </a:cubicBezTo>
                <a:cubicBezTo>
                  <a:pt x="73755" y="292677"/>
                  <a:pt x="190652" y="146338"/>
                  <a:pt x="307550" y="0"/>
                </a:cubicBezTo>
              </a:path>
            </a:pathLst>
          </a:custGeom>
          <a:noFill/>
          <a:ln>
            <a:solidFill>
              <a:srgbClr val="C41230"/>
            </a:solidFill>
            <a:prstDash val="sysDash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9800" y="2563201"/>
            <a:ext cx="735779" cy="3323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.1Qca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PCE to PE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2179537" y="4572000"/>
            <a:ext cx="1615874" cy="740264"/>
          </a:xfrm>
          <a:prstGeom prst="borderCallout1">
            <a:avLst>
              <a:gd name="adj1" fmla="val 16912"/>
              <a:gd name="adj2" fmla="val 105630"/>
              <a:gd name="adj3" fmla="val -92638"/>
              <a:gd name="adj4" fmla="val 134663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What if a host belongs to two CPEs? A PE belongs still to one PCE..</a:t>
            </a:r>
          </a:p>
        </p:txBody>
      </p:sp>
    </p:spTree>
    <p:extLst>
      <p:ext uri="{BB962C8B-B14F-4D97-AF65-F5344CB8AC3E}">
        <p14:creationId xmlns:p14="http://schemas.microsoft.com/office/powerpoint/2010/main" val="149937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17495"/>
              </p:ext>
            </p:extLst>
          </p:nvPr>
        </p:nvGraphicFramePr>
        <p:xfrm>
          <a:off x="1371600" y="1762475"/>
          <a:ext cx="6173788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3" imgW="6173348" imgH="2841750" progId="Visio.Drawing.11">
                  <p:embed/>
                </p:oleObj>
              </mc:Choice>
              <mc:Fallback>
                <p:oleObj name="Visio" r:id="rId3" imgW="6173348" imgH="28417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762475"/>
                        <a:ext cx="6173788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04800" y="5415915"/>
            <a:ext cx="8534400" cy="1261884"/>
          </a:xfrm>
        </p:spPr>
        <p:txBody>
          <a:bodyPr/>
          <a:lstStyle/>
          <a:p>
            <a:r>
              <a:rPr lang="en-US" dirty="0" smtClean="0"/>
              <a:t>L2 </a:t>
            </a:r>
            <a:r>
              <a:rPr lang="en-US" dirty="0"/>
              <a:t>protocols exports service points to the L3 protocols to allow these protocols to be deterministic while network agnostic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Ok.. The architecture applies to </a:t>
            </a:r>
            <a:r>
              <a:rPr lang="en-US" u="sng" dirty="0" smtClean="0"/>
              <a:t>larger or </a:t>
            </a:r>
            <a:r>
              <a:rPr lang="en-US" u="sng" dirty="0" smtClean="0"/>
              <a:t>smaller</a:t>
            </a:r>
            <a:r>
              <a:rPr lang="en-US" dirty="0" smtClean="0"/>
              <a:t> scale networks than a home network; it </a:t>
            </a:r>
            <a:r>
              <a:rPr lang="en-US" dirty="0"/>
              <a:t> </a:t>
            </a:r>
            <a:r>
              <a:rPr lang="en-US" dirty="0" smtClean="0"/>
              <a:t>just </a:t>
            </a:r>
            <a:r>
              <a:rPr lang="en-US" dirty="0" smtClean="0"/>
              <a:t>serves a good starting point..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proposal forming..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1701922" y="4429475"/>
            <a:ext cx="1517073" cy="629350"/>
          </a:xfrm>
          <a:prstGeom prst="borderCallout1">
            <a:avLst>
              <a:gd name="adj1" fmla="val -14355"/>
              <a:gd name="adj2" fmla="val 83902"/>
              <a:gd name="adj3" fmla="val -68956"/>
              <a:gd name="adj4" fmla="val 71182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PCE ”part of” the router or CPE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24200" y="3667476"/>
            <a:ext cx="1676400" cy="609599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4267200" y="4277075"/>
            <a:ext cx="1517073" cy="781750"/>
          </a:xfrm>
          <a:prstGeom prst="borderCallout1">
            <a:avLst>
              <a:gd name="adj1" fmla="val 28179"/>
              <a:gd name="adj2" fmla="val 108559"/>
              <a:gd name="adj3" fmla="val -56994"/>
              <a:gd name="adj4" fmla="val 144469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PEs agnostic to the multiple PCEs and L3 segments </a:t>
            </a:r>
          </a:p>
        </p:txBody>
      </p:sp>
      <p:sp>
        <p:nvSpPr>
          <p:cNvPr id="14" name="Freeform 13"/>
          <p:cNvSpPr/>
          <p:nvPr/>
        </p:nvSpPr>
        <p:spPr>
          <a:xfrm>
            <a:off x="2057401" y="1305275"/>
            <a:ext cx="2743199" cy="1371600"/>
          </a:xfrm>
          <a:custGeom>
            <a:avLst/>
            <a:gdLst>
              <a:gd name="connsiteX0" fmla="*/ 0 w 1298863"/>
              <a:gd name="connsiteY0" fmla="*/ 176669 h 187060"/>
              <a:gd name="connsiteX1" fmla="*/ 706581 w 1298863"/>
              <a:gd name="connsiteY1" fmla="*/ 24 h 187060"/>
              <a:gd name="connsiteX2" fmla="*/ 1298863 w 1298863"/>
              <a:gd name="connsiteY2" fmla="*/ 187060 h 1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863" h="187060">
                <a:moveTo>
                  <a:pt x="0" y="176669"/>
                </a:moveTo>
                <a:cubicBezTo>
                  <a:pt x="245052" y="87480"/>
                  <a:pt x="490104" y="-1708"/>
                  <a:pt x="706581" y="24"/>
                </a:cubicBezTo>
                <a:cubicBezTo>
                  <a:pt x="923058" y="1756"/>
                  <a:pt x="1110960" y="94408"/>
                  <a:pt x="1298863" y="187060"/>
                </a:cubicBezTo>
              </a:path>
            </a:pathLst>
          </a:custGeom>
          <a:noFill/>
          <a:ln>
            <a:solidFill>
              <a:srgbClr val="C41230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5178136" y="914400"/>
            <a:ext cx="1756063" cy="781750"/>
          </a:xfrm>
          <a:prstGeom prst="borderCallout1">
            <a:avLst>
              <a:gd name="adj1" fmla="val 50775"/>
              <a:gd name="adj2" fmla="val -7195"/>
              <a:gd name="adj3" fmla="val 85229"/>
              <a:gd name="adj4" fmla="val -53724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L3 PCE to PCE link missing..? .1Qca </a:t>
            </a:r>
            <a:r>
              <a:rPr lang="en-US" sz="1200" smtClean="0">
                <a:solidFill>
                  <a:schemeClr val="tx1"/>
                </a:solidFill>
              </a:rPr>
              <a:t>or something else..?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2910245">
            <a:off x="1722271" y="3352782"/>
            <a:ext cx="755072" cy="309962"/>
          </a:xfrm>
          <a:custGeom>
            <a:avLst/>
            <a:gdLst>
              <a:gd name="connsiteX0" fmla="*/ 0 w 1298863"/>
              <a:gd name="connsiteY0" fmla="*/ 176669 h 187060"/>
              <a:gd name="connsiteX1" fmla="*/ 706581 w 1298863"/>
              <a:gd name="connsiteY1" fmla="*/ 24 h 187060"/>
              <a:gd name="connsiteX2" fmla="*/ 1298863 w 1298863"/>
              <a:gd name="connsiteY2" fmla="*/ 187060 h 18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863" h="187060">
                <a:moveTo>
                  <a:pt x="0" y="176669"/>
                </a:moveTo>
                <a:cubicBezTo>
                  <a:pt x="245052" y="87480"/>
                  <a:pt x="490104" y="-1708"/>
                  <a:pt x="706581" y="24"/>
                </a:cubicBezTo>
                <a:cubicBezTo>
                  <a:pt x="923058" y="1756"/>
                  <a:pt x="1110960" y="94408"/>
                  <a:pt x="1298863" y="187060"/>
                </a:cubicBezTo>
              </a:path>
            </a:pathLst>
          </a:custGeom>
          <a:noFill/>
          <a:ln>
            <a:solidFill>
              <a:srgbClr val="C41230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Callout 1 21"/>
          <p:cNvSpPr/>
          <p:nvPr/>
        </p:nvSpPr>
        <p:spPr>
          <a:xfrm>
            <a:off x="152400" y="3507763"/>
            <a:ext cx="1143000" cy="663633"/>
          </a:xfrm>
          <a:prstGeom prst="borderCallout1">
            <a:avLst>
              <a:gd name="adj1" fmla="val 36683"/>
              <a:gd name="adj2" fmla="val 108259"/>
              <a:gd name="adj3" fmla="val -6476"/>
              <a:gd name="adj4" fmla="val 147632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L3-L2 “PCE” service point missing..?</a:t>
            </a:r>
          </a:p>
        </p:txBody>
      </p:sp>
    </p:spTree>
    <p:extLst>
      <p:ext uri="{BB962C8B-B14F-4D97-AF65-F5344CB8AC3E}">
        <p14:creationId xmlns:p14="http://schemas.microsoft.com/office/powerpoint/2010/main" val="3178739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4614597"/>
          </a:xfrm>
        </p:spPr>
        <p:txBody>
          <a:bodyPr/>
          <a:lstStyle/>
          <a:p>
            <a:r>
              <a:rPr lang="en-US" dirty="0" smtClean="0"/>
              <a:t>Need for alignment with L2 and L3 efforts:</a:t>
            </a:r>
          </a:p>
          <a:p>
            <a:pPr lvl="1"/>
            <a:r>
              <a:rPr lang="en-US" dirty="0" smtClean="0"/>
              <a:t>For example in </a:t>
            </a:r>
            <a:r>
              <a:rPr lang="en-US" dirty="0" smtClean="0"/>
              <a:t>home networking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Solution for L2 and L3 cooperation for e.g. path reservations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Expose required service points.</a:t>
            </a:r>
          </a:p>
          <a:p>
            <a:pPr lvl="1"/>
            <a:r>
              <a:rPr lang="en-US" dirty="0" smtClean="0"/>
              <a:t>Agree on minimum set of required information elements passed between functions and layers.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Fitting the (.1Qca) PCE – PE model with L3 developments.</a:t>
            </a:r>
          </a:p>
          <a:p>
            <a:endParaRPr lang="en-US" dirty="0"/>
          </a:p>
          <a:p>
            <a:r>
              <a:rPr lang="en-US" dirty="0" smtClean="0"/>
              <a:t>The same architecture principles should work for:</a:t>
            </a:r>
          </a:p>
          <a:p>
            <a:pPr lvl="1"/>
            <a:r>
              <a:rPr lang="en-US" dirty="0" smtClean="0"/>
              <a:t>Large networks (with added bells and whistles); and</a:t>
            </a:r>
          </a:p>
          <a:p>
            <a:pPr lvl="1"/>
            <a:r>
              <a:rPr lang="en-US" dirty="0" smtClean="0"/>
              <a:t>Smaller networks (with </a:t>
            </a:r>
            <a:r>
              <a:rPr lang="en-US" dirty="0" smtClean="0"/>
              <a:t>reduced </a:t>
            </a:r>
            <a:r>
              <a:rPr lang="en-US" dirty="0" smtClean="0"/>
              <a:t>“dynamic” parts).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0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324850" cy="4820807"/>
          </a:xfrm>
        </p:spPr>
        <p:txBody>
          <a:bodyPr/>
          <a:lstStyle/>
          <a:p>
            <a:r>
              <a:rPr lang="en-US" dirty="0" smtClean="0"/>
              <a:t>IETF </a:t>
            </a:r>
            <a:r>
              <a:rPr lang="en-US" dirty="0" err="1" smtClean="0"/>
              <a:t>Homenet</a:t>
            </a:r>
            <a:r>
              <a:rPr lang="en-US" dirty="0" smtClean="0"/>
              <a:t> WG works an a set of solutions to enable “next generation” IPv6 </a:t>
            </a:r>
            <a:r>
              <a:rPr lang="en-US" dirty="0" smtClean="0"/>
              <a:t>home networking </a:t>
            </a:r>
            <a:r>
              <a:rPr lang="en-US" dirty="0" smtClean="0"/>
              <a:t>environment, where multiple </a:t>
            </a:r>
            <a:r>
              <a:rPr lang="en-US" u="sng" dirty="0" smtClean="0"/>
              <a:t>routers</a:t>
            </a:r>
            <a:r>
              <a:rPr lang="en-US" dirty="0" smtClean="0"/>
              <a:t> and devices can be plugged together in an </a:t>
            </a:r>
            <a:r>
              <a:rPr lang="en-US" dirty="0" smtClean="0"/>
              <a:t>ad-hoc </a:t>
            </a:r>
            <a:r>
              <a:rPr lang="en-US" dirty="0" smtClean="0"/>
              <a:t>manner by hopelessly non-technical people.</a:t>
            </a:r>
          </a:p>
          <a:p>
            <a:endParaRPr lang="en-US" dirty="0"/>
          </a:p>
          <a:p>
            <a:r>
              <a:rPr lang="en-US" dirty="0" smtClean="0"/>
              <a:t>Entirely a Layer 3 only, IP centric, solution – it is assumed Layer 2 just works.. (*)</a:t>
            </a:r>
          </a:p>
          <a:p>
            <a:endParaRPr lang="en-US" dirty="0" smtClean="0"/>
          </a:p>
          <a:p>
            <a:r>
              <a:rPr lang="en-US" dirty="0" err="1"/>
              <a:t>Homenet</a:t>
            </a:r>
            <a:r>
              <a:rPr lang="en-US" dirty="0"/>
              <a:t> must support:</a:t>
            </a:r>
          </a:p>
          <a:p>
            <a:pPr lvl="1"/>
            <a:r>
              <a:rPr lang="en-US" dirty="0" smtClean="0"/>
              <a:t>Routing, Prefix </a:t>
            </a:r>
            <a:r>
              <a:rPr lang="en-US" dirty="0"/>
              <a:t>configuration for </a:t>
            </a:r>
            <a:r>
              <a:rPr lang="en-US" dirty="0" smtClean="0"/>
              <a:t>routers, Name resolution, Service discovery, and Network security.</a:t>
            </a:r>
          </a:p>
          <a:p>
            <a:pPr lvl="1"/>
            <a:endParaRPr lang="en-US" dirty="0"/>
          </a:p>
          <a:p>
            <a:r>
              <a:rPr lang="en-US" dirty="0" smtClean="0"/>
              <a:t>Architecture and requirements are documented:</a:t>
            </a:r>
          </a:p>
          <a:p>
            <a:pPr lvl="1"/>
            <a:r>
              <a:rPr lang="en-US" dirty="0" smtClean="0"/>
              <a:t>draft-ietf-homenet-arch-17 (in IESG already..)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Homenet</a:t>
            </a:r>
            <a:r>
              <a:rPr lang="en-US" dirty="0" smtClean="0"/>
              <a:t> activities - IETF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586646" cy="1938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(*) not quite right in reality.. This is where TSN &amp; IWK can give a hand and cooperation needed across layers.</a:t>
            </a:r>
          </a:p>
        </p:txBody>
      </p:sp>
    </p:spTree>
    <p:extLst>
      <p:ext uri="{BB962C8B-B14F-4D97-AF65-F5344CB8AC3E}">
        <p14:creationId xmlns:p14="http://schemas.microsoft.com/office/powerpoint/2010/main" val="2197687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724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Solutions </a:t>
            </a:r>
            <a:r>
              <a:rPr lang="en-US" dirty="0"/>
              <a:t>MUST work with IPv6, and IPv4 support is a bonus</a:t>
            </a:r>
            <a:r>
              <a:rPr lang="en-US" dirty="0" smtClean="0"/>
              <a:t>..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support multiple routers and arbitrary topologies with any </a:t>
            </a:r>
            <a:r>
              <a:rPr lang="en-US" dirty="0" smtClean="0"/>
              <a:t>number </a:t>
            </a:r>
            <a:r>
              <a:rPr lang="en-US" dirty="0"/>
              <a:t>of subnets/prefixes/links.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for multiple ISPs and/or multiple CPEs.</a:t>
            </a:r>
          </a:p>
          <a:p>
            <a:endParaRPr lang="en-US" dirty="0" smtClean="0"/>
          </a:p>
          <a:p>
            <a:r>
              <a:rPr lang="en-US" dirty="0" err="1" smtClean="0"/>
              <a:t>Plug’n’play</a:t>
            </a:r>
            <a:r>
              <a:rPr lang="en-US" dirty="0" smtClean="0"/>
              <a:t> auto/</a:t>
            </a:r>
            <a:r>
              <a:rPr lang="en-US" dirty="0" err="1" smtClean="0"/>
              <a:t>zeroconf</a:t>
            </a:r>
            <a:r>
              <a:rPr lang="en-US" dirty="0" smtClean="0"/>
              <a:t>; e.g. loops </a:t>
            </a:r>
            <a:r>
              <a:rPr lang="en-US" dirty="0"/>
              <a:t>must not confuse the system.</a:t>
            </a:r>
          </a:p>
          <a:p>
            <a:endParaRPr lang="en-US" dirty="0" smtClean="0"/>
          </a:p>
          <a:p>
            <a:r>
              <a:rPr lang="en-US" dirty="0" smtClean="0"/>
              <a:t>Adequate </a:t>
            </a:r>
            <a:r>
              <a:rPr lang="en-US" dirty="0"/>
              <a:t>default </a:t>
            </a:r>
            <a:r>
              <a:rPr lang="en-US" dirty="0" smtClean="0"/>
              <a:t>security; from outside the network and within the network.</a:t>
            </a:r>
          </a:p>
          <a:p>
            <a:endParaRPr lang="en-US" dirty="0" smtClean="0"/>
          </a:p>
          <a:p>
            <a:r>
              <a:rPr lang="en-US" dirty="0" smtClean="0"/>
              <a:t>Possibility </a:t>
            </a:r>
            <a:r>
              <a:rPr lang="en-US" dirty="0"/>
              <a:t>to isolate parts of the network e.g. for own, visitor, utility, </a:t>
            </a:r>
            <a:r>
              <a:rPr lang="en-US" dirty="0" err="1"/>
              <a:t>IoT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party managed network segments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8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</a:t>
            </a:r>
            <a:r>
              <a:rPr lang="en-US" dirty="0" smtClean="0"/>
              <a:t>example..</a:t>
            </a:r>
            <a:endParaRPr lang="en-US" dirty="0"/>
          </a:p>
        </p:txBody>
      </p:sp>
      <p:sp>
        <p:nvSpPr>
          <p:cNvPr id="78" name="Content Placeholder 19"/>
          <p:cNvSpPr>
            <a:spLocks noGrp="1"/>
          </p:cNvSpPr>
          <p:nvPr>
            <p:ph sz="quarter" idx="10"/>
          </p:nvPr>
        </p:nvSpPr>
        <p:spPr>
          <a:xfrm>
            <a:off x="341313" y="5105400"/>
            <a:ext cx="8115300" cy="1423988"/>
          </a:xfrm>
        </p:spPr>
        <p:txBody>
          <a:bodyPr/>
          <a:lstStyle/>
          <a:p>
            <a:r>
              <a:rPr lang="en-US" dirty="0" smtClean="0"/>
              <a:t>Network segmented for different uses </a:t>
            </a:r>
          </a:p>
          <a:p>
            <a:pPr lvl="1"/>
            <a:r>
              <a:rPr lang="en-US" dirty="0" smtClean="0"/>
              <a:t>Using L3 addressing</a:t>
            </a:r>
          </a:p>
          <a:p>
            <a:pPr lvl="1"/>
            <a:r>
              <a:rPr lang="en-US" dirty="0" smtClean="0"/>
              <a:t>Each segment _may_ have further switched L2</a:t>
            </a:r>
          </a:p>
          <a:p>
            <a:r>
              <a:rPr lang="en-US" dirty="0" smtClean="0"/>
              <a:t>L3 routing essential to make the </a:t>
            </a:r>
            <a:r>
              <a:rPr lang="en-US" dirty="0" err="1" smtClean="0"/>
              <a:t>homenet</a:t>
            </a:r>
            <a:r>
              <a:rPr lang="en-US" dirty="0" smtClean="0"/>
              <a:t> topology to work..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9" y="4280957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139844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CPE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746655"/>
            <a:ext cx="0" cy="2260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572082"/>
            <a:ext cx="2133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364588"/>
            <a:ext cx="561975" cy="4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343968"/>
            <a:ext cx="1221488" cy="4647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</a:t>
            </a:r>
            <a:endParaRPr lang="en-US" sz="14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DHCPv6-PD -&gt;</a:t>
            </a:r>
          </a:p>
        </p:txBody>
      </p:sp>
      <p:sp>
        <p:nvSpPr>
          <p:cNvPr id="16" name="Lightning Bolt 15"/>
          <p:cNvSpPr/>
          <p:nvPr/>
        </p:nvSpPr>
        <p:spPr>
          <a:xfrm>
            <a:off x="4885459" y="4059283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9" y="1809750"/>
            <a:ext cx="2809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391400" y="1809750"/>
            <a:ext cx="44563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TV </a:t>
            </a:r>
            <a:r>
              <a:rPr lang="en-US" sz="1200" dirty="0" err="1" smtClean="0"/>
              <a:t>etc</a:t>
            </a:r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32227" y="2287977"/>
            <a:ext cx="83561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e.g. TV feed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828059" y="19018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156772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2828059" y="23590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52" y="21143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819400" y="3102216"/>
            <a:ext cx="54950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19400" y="3816610"/>
            <a:ext cx="3830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75821" y="3778510"/>
            <a:ext cx="0" cy="866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5821" y="4568871"/>
            <a:ext cx="7586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79" y="4083096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28768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5142955" y="1809750"/>
            <a:ext cx="21002" cy="1292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05" y="1343025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362611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6551023" y="1407818"/>
            <a:ext cx="10836" cy="16943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9" y="28768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5156185" y="2740071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9" y="2459084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54" y="1611835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ghtning Bolt 65"/>
          <p:cNvSpPr/>
          <p:nvPr/>
        </p:nvSpPr>
        <p:spPr>
          <a:xfrm>
            <a:off x="5298989" y="1371600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561859" y="2109787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loud 68"/>
          <p:cNvSpPr/>
          <p:nvPr/>
        </p:nvSpPr>
        <p:spPr>
          <a:xfrm>
            <a:off x="7567124" y="2587671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Home Automation</a:t>
            </a:r>
          </a:p>
        </p:txBody>
      </p:sp>
      <p:sp>
        <p:nvSpPr>
          <p:cNvPr id="70" name="Cloud 69"/>
          <p:cNvSpPr/>
          <p:nvPr/>
        </p:nvSpPr>
        <p:spPr>
          <a:xfrm>
            <a:off x="6120052" y="3552943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Remote managed</a:t>
            </a:r>
            <a:r>
              <a:rPr lang="en-US" sz="900" b="1" dirty="0"/>
              <a:t> </a:t>
            </a:r>
            <a:r>
              <a:rPr lang="en-US" sz="900" b="1" dirty="0" smtClean="0"/>
              <a:t>utilities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78200" y="287688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38205" y="3599635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44890" y="4342640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329531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29755" y="2378124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0927" y="2367897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2080" y="2174405"/>
            <a:ext cx="460062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Public </a:t>
            </a:r>
          </a:p>
          <a:p>
            <a:r>
              <a:rPr lang="en-US" sz="1200" dirty="0" smtClean="0"/>
              <a:t>server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553200" y="1519236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6" y="129063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333474" y="1410771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NAS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1845" y="2711818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8600" y="34228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29400" y="26608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8" name="Oval 87"/>
          <p:cNvSpPr/>
          <p:nvPr/>
        </p:nvSpPr>
        <p:spPr>
          <a:xfrm>
            <a:off x="3481148" y="3892810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89" name="TextBox 88"/>
          <p:cNvSpPr txBox="1"/>
          <p:nvPr/>
        </p:nvSpPr>
        <p:spPr>
          <a:xfrm>
            <a:off x="4488451" y="4800600"/>
            <a:ext cx="492122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Visitor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0" name="Oval 89"/>
          <p:cNvSpPr/>
          <p:nvPr/>
        </p:nvSpPr>
        <p:spPr>
          <a:xfrm>
            <a:off x="5731669" y="3378412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1" name="TextBox 90"/>
          <p:cNvSpPr txBox="1"/>
          <p:nvPr/>
        </p:nvSpPr>
        <p:spPr>
          <a:xfrm>
            <a:off x="7508878" y="3886200"/>
            <a:ext cx="617157" cy="2985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3</a:t>
            </a:r>
            <a:r>
              <a:rPr lang="en-US" sz="800" b="1" baseline="30000" dirty="0" smtClean="0"/>
              <a:t>rd</a:t>
            </a:r>
            <a:r>
              <a:rPr lang="en-US" sz="800" b="1" dirty="0" smtClean="0"/>
              <a:t> party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Managed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2" name="Oval 91"/>
          <p:cNvSpPr/>
          <p:nvPr/>
        </p:nvSpPr>
        <p:spPr>
          <a:xfrm>
            <a:off x="7083233" y="2362200"/>
            <a:ext cx="1984567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3" name="TextBox 92"/>
          <p:cNvSpPr txBox="1"/>
          <p:nvPr/>
        </p:nvSpPr>
        <p:spPr>
          <a:xfrm>
            <a:off x="7652541" y="2432937"/>
            <a:ext cx="468077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IoT</a:t>
            </a:r>
            <a:endParaRPr lang="en-US" sz="800" b="1" dirty="0" smtClean="0"/>
          </a:p>
        </p:txBody>
      </p:sp>
      <p:sp>
        <p:nvSpPr>
          <p:cNvPr id="94" name="Oval 93"/>
          <p:cNvSpPr/>
          <p:nvPr/>
        </p:nvSpPr>
        <p:spPr>
          <a:xfrm>
            <a:off x="6300548" y="838201"/>
            <a:ext cx="1700452" cy="165013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5" name="TextBox 94"/>
          <p:cNvSpPr txBox="1"/>
          <p:nvPr/>
        </p:nvSpPr>
        <p:spPr>
          <a:xfrm>
            <a:off x="6851932" y="956000"/>
            <a:ext cx="463268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Media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6" name="Oval 95"/>
          <p:cNvSpPr/>
          <p:nvPr/>
        </p:nvSpPr>
        <p:spPr>
          <a:xfrm>
            <a:off x="4700348" y="1219200"/>
            <a:ext cx="1600200" cy="203868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7" name="TextBox 96"/>
          <p:cNvSpPr txBox="1"/>
          <p:nvPr/>
        </p:nvSpPr>
        <p:spPr>
          <a:xfrm>
            <a:off x="5222977" y="2181393"/>
            <a:ext cx="456856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0" name="Oval 99"/>
          <p:cNvSpPr/>
          <p:nvPr/>
        </p:nvSpPr>
        <p:spPr>
          <a:xfrm>
            <a:off x="3401940" y="1397863"/>
            <a:ext cx="1322460" cy="1497737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3712460" y="1407818"/>
            <a:ext cx="615553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Common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3" name="Freeform 102"/>
          <p:cNvSpPr/>
          <p:nvPr/>
        </p:nvSpPr>
        <p:spPr>
          <a:xfrm>
            <a:off x="148046" y="2011680"/>
            <a:ext cx="6888480" cy="1256956"/>
          </a:xfrm>
          <a:custGeom>
            <a:avLst/>
            <a:gdLst>
              <a:gd name="connsiteX0" fmla="*/ 0 w 6888480"/>
              <a:gd name="connsiteY0" fmla="*/ 513806 h 1256956"/>
              <a:gd name="connsiteX1" fmla="*/ 60960 w 6888480"/>
              <a:gd name="connsiteY1" fmla="*/ 513806 h 1256956"/>
              <a:gd name="connsiteX2" fmla="*/ 2508068 w 6888480"/>
              <a:gd name="connsiteY2" fmla="*/ 522514 h 1256956"/>
              <a:gd name="connsiteX3" fmla="*/ 2804160 w 6888480"/>
              <a:gd name="connsiteY3" fmla="*/ 1088571 h 1256956"/>
              <a:gd name="connsiteX4" fmla="*/ 6261463 w 6888480"/>
              <a:gd name="connsiteY4" fmla="*/ 1193074 h 1256956"/>
              <a:gd name="connsiteX5" fmla="*/ 6217920 w 6888480"/>
              <a:gd name="connsiteY5" fmla="*/ 200297 h 1256956"/>
              <a:gd name="connsiteX6" fmla="*/ 6888480 w 6888480"/>
              <a:gd name="connsiteY6" fmla="*/ 0 h 12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480" h="1256956">
                <a:moveTo>
                  <a:pt x="0" y="513806"/>
                </a:moveTo>
                <a:lnTo>
                  <a:pt x="60960" y="513806"/>
                </a:lnTo>
                <a:cubicBezTo>
                  <a:pt x="478971" y="515257"/>
                  <a:pt x="2050868" y="426720"/>
                  <a:pt x="2508068" y="522514"/>
                </a:cubicBezTo>
                <a:cubicBezTo>
                  <a:pt x="2965268" y="618308"/>
                  <a:pt x="2178594" y="976811"/>
                  <a:pt x="2804160" y="1088571"/>
                </a:cubicBezTo>
                <a:cubicBezTo>
                  <a:pt x="3429726" y="1200331"/>
                  <a:pt x="5692503" y="1341120"/>
                  <a:pt x="6261463" y="1193074"/>
                </a:cubicBezTo>
                <a:cubicBezTo>
                  <a:pt x="6830423" y="1045028"/>
                  <a:pt x="6113417" y="399143"/>
                  <a:pt x="6217920" y="200297"/>
                </a:cubicBezTo>
                <a:cubicBezTo>
                  <a:pt x="6322423" y="1451"/>
                  <a:pt x="6605451" y="725"/>
                  <a:pt x="6888480" y="0"/>
                </a:cubicBezTo>
              </a:path>
            </a:pathLst>
          </a:custGeom>
          <a:noFill/>
          <a:ln w="15875">
            <a:solidFill>
              <a:srgbClr val="C4123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390070" y="1379709"/>
            <a:ext cx="716124" cy="608564"/>
          </a:xfrm>
          <a:custGeom>
            <a:avLst/>
            <a:gdLst>
              <a:gd name="connsiteX0" fmla="*/ 446159 w 716124"/>
              <a:gd name="connsiteY0" fmla="*/ 13662 h 608564"/>
              <a:gd name="connsiteX1" fmla="*/ 36856 w 716124"/>
              <a:gd name="connsiteY1" fmla="*/ 74622 h 608564"/>
              <a:gd name="connsiteX2" fmla="*/ 71690 w 716124"/>
              <a:gd name="connsiteY2" fmla="*/ 588428 h 608564"/>
              <a:gd name="connsiteX3" fmla="*/ 498410 w 716124"/>
              <a:gd name="connsiteY3" fmla="*/ 510051 h 608564"/>
              <a:gd name="connsiteX4" fmla="*/ 716124 w 716124"/>
              <a:gd name="connsiteY4" fmla="*/ 562302 h 60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24" h="608564">
                <a:moveTo>
                  <a:pt x="446159" y="13662"/>
                </a:moveTo>
                <a:cubicBezTo>
                  <a:pt x="272713" y="-3755"/>
                  <a:pt x="99267" y="-21172"/>
                  <a:pt x="36856" y="74622"/>
                </a:cubicBezTo>
                <a:cubicBezTo>
                  <a:pt x="-25555" y="170416"/>
                  <a:pt x="-5235" y="515857"/>
                  <a:pt x="71690" y="588428"/>
                </a:cubicBezTo>
                <a:cubicBezTo>
                  <a:pt x="148615" y="660999"/>
                  <a:pt x="391004" y="514405"/>
                  <a:pt x="498410" y="510051"/>
                </a:cubicBezTo>
                <a:cubicBezTo>
                  <a:pt x="605816" y="505697"/>
                  <a:pt x="660970" y="533999"/>
                  <a:pt x="716124" y="562302"/>
                </a:cubicBezTo>
              </a:path>
            </a:pathLst>
          </a:custGeom>
          <a:noFill/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046651" y="1369319"/>
            <a:ext cx="1850538" cy="1683097"/>
          </a:xfrm>
          <a:custGeom>
            <a:avLst/>
            <a:gdLst>
              <a:gd name="connsiteX0" fmla="*/ 1850538 w 1850538"/>
              <a:gd name="connsiteY0" fmla="*/ 111138 h 1683097"/>
              <a:gd name="connsiteX1" fmla="*/ 1510903 w 1850538"/>
              <a:gd name="connsiteY1" fmla="*/ 145972 h 1683097"/>
              <a:gd name="connsiteX2" fmla="*/ 1415109 w 1850538"/>
              <a:gd name="connsiteY2" fmla="*/ 1539344 h 1683097"/>
              <a:gd name="connsiteX3" fmla="*/ 117532 w 1850538"/>
              <a:gd name="connsiteY3" fmla="*/ 1609012 h 1683097"/>
              <a:gd name="connsiteX4" fmla="*/ 100115 w 1850538"/>
              <a:gd name="connsiteY4" fmla="*/ 1278087 h 1683097"/>
              <a:gd name="connsiteX5" fmla="*/ 465875 w 1850538"/>
              <a:gd name="connsiteY5" fmla="*/ 1225835 h 168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38" h="1683097">
                <a:moveTo>
                  <a:pt x="1850538" y="111138"/>
                </a:moveTo>
                <a:cubicBezTo>
                  <a:pt x="1717006" y="9538"/>
                  <a:pt x="1583474" y="-92062"/>
                  <a:pt x="1510903" y="145972"/>
                </a:cubicBezTo>
                <a:cubicBezTo>
                  <a:pt x="1438331" y="384006"/>
                  <a:pt x="1647337" y="1295504"/>
                  <a:pt x="1415109" y="1539344"/>
                </a:cubicBezTo>
                <a:cubicBezTo>
                  <a:pt x="1182881" y="1783184"/>
                  <a:pt x="336698" y="1652555"/>
                  <a:pt x="117532" y="1609012"/>
                </a:cubicBezTo>
                <a:cubicBezTo>
                  <a:pt x="-101634" y="1565469"/>
                  <a:pt x="42058" y="1341950"/>
                  <a:pt x="100115" y="1278087"/>
                </a:cubicBezTo>
                <a:cubicBezTo>
                  <a:pt x="158172" y="1214224"/>
                  <a:pt x="312023" y="1220029"/>
                  <a:pt x="465875" y="1225835"/>
                </a:cubicBezTo>
              </a:path>
            </a:pathLst>
          </a:custGeom>
          <a:noFill/>
          <a:ln w="19050">
            <a:solidFill>
              <a:srgbClr val="78A22F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4642142" y="3102216"/>
            <a:ext cx="3029" cy="714394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73048" y="3366701"/>
            <a:ext cx="1118896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? (</a:t>
            </a:r>
            <a:r>
              <a:rPr lang="en-US" sz="1000" dirty="0" err="1" smtClean="0"/>
              <a:t>unintentinal</a:t>
            </a:r>
            <a:r>
              <a:rPr lang="en-US" sz="1000" dirty="0" smtClean="0"/>
              <a:t> loop)</a:t>
            </a:r>
          </a:p>
        </p:txBody>
      </p:sp>
    </p:spTree>
    <p:extLst>
      <p:ext uri="{BB962C8B-B14F-4D97-AF65-F5344CB8AC3E}">
        <p14:creationId xmlns:p14="http://schemas.microsoft.com/office/powerpoint/2010/main" val="1493054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85750" y="5181600"/>
            <a:ext cx="8115300" cy="1405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 address selection becomes essential</a:t>
            </a:r>
          </a:p>
          <a:p>
            <a:pPr lvl="1"/>
            <a:r>
              <a:rPr lang="en-US" dirty="0" smtClean="0"/>
              <a:t>IP packets with ISP#1 configured source address are not routable via ISP#2 CPE (ingress filtering is common).</a:t>
            </a:r>
          </a:p>
          <a:p>
            <a:r>
              <a:rPr lang="en-US" dirty="0" smtClean="0"/>
              <a:t>It is possible that a host configures addresses from both ISPs</a:t>
            </a:r>
          </a:p>
          <a:p>
            <a:pPr lvl="1"/>
            <a:r>
              <a:rPr lang="en-US" dirty="0" smtClean="0"/>
              <a:t>Would be “normal” with IPv6 when SLAAC is used..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example – Two ISP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60398" y="3096164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6474" y="3096599"/>
            <a:ext cx="411739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05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5554461" y="1648799"/>
            <a:ext cx="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58974" y="1626501"/>
            <a:ext cx="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54" y="2105999"/>
            <a:ext cx="561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27099" y="1939800"/>
            <a:ext cx="820738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ISP#1 CPE 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74" y="2105998"/>
            <a:ext cx="561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112919" y="1939800"/>
            <a:ext cx="820738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ISP#2 CPE </a:t>
            </a:r>
          </a:p>
        </p:txBody>
      </p:sp>
      <p:sp>
        <p:nvSpPr>
          <p:cNvPr id="38" name="Cloud 37"/>
          <p:cNvSpPr/>
          <p:nvPr/>
        </p:nvSpPr>
        <p:spPr>
          <a:xfrm>
            <a:off x="2987474" y="1039199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#1</a:t>
            </a:r>
          </a:p>
        </p:txBody>
      </p:sp>
      <p:sp>
        <p:nvSpPr>
          <p:cNvPr id="39" name="Cloud 38"/>
          <p:cNvSpPr/>
          <p:nvPr/>
        </p:nvSpPr>
        <p:spPr>
          <a:xfrm>
            <a:off x="4982961" y="1111827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6732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114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9674" y="3096599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111674" y="3096599"/>
            <a:ext cx="0" cy="1066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87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4" y="34806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74" y="3480628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57" y="353301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loud 54"/>
          <p:cNvSpPr/>
          <p:nvPr/>
        </p:nvSpPr>
        <p:spPr>
          <a:xfrm>
            <a:off x="5349674" y="4114800"/>
            <a:ext cx="1547813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Internal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network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2257" y="3449915"/>
            <a:ext cx="77194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HNET RTR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0425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98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480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10082" y="3934799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28" name="Oval 27"/>
          <p:cNvSpPr/>
          <p:nvPr/>
        </p:nvSpPr>
        <p:spPr>
          <a:xfrm>
            <a:off x="2438400" y="1766705"/>
            <a:ext cx="2362200" cy="2652895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29" name="Oval 28"/>
          <p:cNvSpPr/>
          <p:nvPr/>
        </p:nvSpPr>
        <p:spPr>
          <a:xfrm>
            <a:off x="4130474" y="1784274"/>
            <a:ext cx="2860184" cy="324492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93797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5581"/>
            <a:ext cx="7791450" cy="313932"/>
          </a:xfrm>
        </p:spPr>
        <p:txBody>
          <a:bodyPr/>
          <a:lstStyle/>
          <a:p>
            <a:r>
              <a:rPr lang="en-US" dirty="0" smtClean="0"/>
              <a:t>Architecture example – two </a:t>
            </a:r>
            <a:r>
              <a:rPr lang="en-US" dirty="0" err="1" smtClean="0"/>
              <a:t>isp</a:t>
            </a:r>
            <a:r>
              <a:rPr lang="en-US" dirty="0" smtClean="0"/>
              <a:t> one </a:t>
            </a:r>
            <a:r>
              <a:rPr lang="en-US" dirty="0" err="1" smtClean="0"/>
              <a:t>cpe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844724" y="3047565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28031" y="3037174"/>
            <a:ext cx="411739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31" y="3432030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4572000" y="2324100"/>
            <a:ext cx="0" cy="723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057400"/>
            <a:ext cx="561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92463" y="1856565"/>
            <a:ext cx="35907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CPE </a:t>
            </a:r>
          </a:p>
        </p:txBody>
      </p:sp>
      <p:sp>
        <p:nvSpPr>
          <p:cNvPr id="45" name="Cloud 44"/>
          <p:cNvSpPr/>
          <p:nvPr/>
        </p:nvSpPr>
        <p:spPr>
          <a:xfrm>
            <a:off x="2971800" y="990600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#1</a:t>
            </a:r>
          </a:p>
        </p:txBody>
      </p:sp>
      <p:sp>
        <p:nvSpPr>
          <p:cNvPr id="46" name="Cloud 45"/>
          <p:cNvSpPr/>
          <p:nvPr/>
        </p:nvSpPr>
        <p:spPr>
          <a:xfrm>
            <a:off x="4967287" y="1063228"/>
            <a:ext cx="1143000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 #2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657600" y="3048000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95800" y="3048000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34000" y="3048000"/>
            <a:ext cx="0" cy="60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048000"/>
            <a:ext cx="0" cy="1066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432030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32030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2029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83" y="3484416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loud 54"/>
          <p:cNvSpPr/>
          <p:nvPr/>
        </p:nvSpPr>
        <p:spPr>
          <a:xfrm>
            <a:off x="5334000" y="4066201"/>
            <a:ext cx="1547813" cy="609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Internal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network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46583" y="3401316"/>
            <a:ext cx="77194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HNET RTR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94751" y="3886200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94208" y="3886200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32408" y="3886200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4408" y="3886200"/>
            <a:ext cx="315792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Host</a:t>
            </a:r>
          </a:p>
        </p:txBody>
      </p:sp>
      <p:cxnSp>
        <p:nvCxnSpPr>
          <p:cNvPr id="62" name="Elbow Connector 61"/>
          <p:cNvCxnSpPr>
            <a:stCxn id="45" idx="1"/>
            <a:endCxn id="41" idx="1"/>
          </p:cNvCxnSpPr>
          <p:nvPr/>
        </p:nvCxnSpPr>
        <p:spPr>
          <a:xfrm rot="16200000" flipH="1">
            <a:off x="3597744" y="1545106"/>
            <a:ext cx="662637" cy="77152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6" idx="1"/>
            <a:endCxn id="41" idx="3"/>
          </p:cNvCxnSpPr>
          <p:nvPr/>
        </p:nvCxnSpPr>
        <p:spPr>
          <a:xfrm rot="5400000">
            <a:off x="4912790" y="1636190"/>
            <a:ext cx="590009" cy="661987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7"/>
          <p:cNvSpPr txBox="1">
            <a:spLocks/>
          </p:cNvSpPr>
          <p:nvPr/>
        </p:nvSpPr>
        <p:spPr>
          <a:xfrm>
            <a:off x="342900" y="5105400"/>
            <a:ext cx="8115300" cy="14059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14350" marR="0" indent="-22701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725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14300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2875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 address selection “complexity” in a different form</a:t>
            </a:r>
          </a:p>
          <a:p>
            <a:pPr lvl="1"/>
            <a:r>
              <a:rPr lang="en-US" dirty="0" smtClean="0"/>
              <a:t>IP packets with ISP#1 configured source address are not routable via ISP#2 CPE (ingress filtering is common).</a:t>
            </a:r>
          </a:p>
          <a:p>
            <a:pPr lvl="1"/>
            <a:r>
              <a:rPr lang="en-US" dirty="0" smtClean="0"/>
              <a:t>End hosts see only one CPE and source for addressing.. However.. only certain range of source addresses can be used to reach e.g. ISP#2 services..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6973340" y="1822321"/>
            <a:ext cx="1505642" cy="783255"/>
          </a:xfrm>
          <a:prstGeom prst="borderCallout1">
            <a:avLst>
              <a:gd name="adj1" fmla="val 44446"/>
              <a:gd name="adj2" fmla="val -10812"/>
              <a:gd name="adj3" fmla="val -1297"/>
              <a:gd name="adj4" fmla="val -59408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“Content” services accessible only via ISP#2.. (TV etc..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914400" y="2213948"/>
            <a:ext cx="1505642" cy="783255"/>
          </a:xfrm>
          <a:prstGeom prst="borderCallout1">
            <a:avLst>
              <a:gd name="adj1" fmla="val 44446"/>
              <a:gd name="adj2" fmla="val 111341"/>
              <a:gd name="adj3" fmla="val 34522"/>
              <a:gd name="adj4" fmla="val 220785"/>
            </a:avLst>
          </a:prstGeom>
          <a:noFill/>
          <a:ln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CPE provides “aggregate” of configuration information..</a:t>
            </a:r>
          </a:p>
        </p:txBody>
      </p:sp>
    </p:spTree>
    <p:extLst>
      <p:ext uri="{BB962C8B-B14F-4D97-AF65-F5344CB8AC3E}">
        <p14:creationId xmlns:p14="http://schemas.microsoft.com/office/powerpoint/2010/main" val="3169892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1"/>
            <a:ext cx="81153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changes to end hosts -&gt; existing host configuration protocols remains unchanged (SLAAC, DHCPv6, DNS(SD),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Minimal changes to existing management/infra protocols:</a:t>
            </a:r>
          </a:p>
          <a:p>
            <a:pPr lvl="1"/>
            <a:r>
              <a:rPr lang="en-US" dirty="0" smtClean="0"/>
              <a:t>New protocols or extensions may be introduced if seen necessary.</a:t>
            </a:r>
          </a:p>
          <a:p>
            <a:pPr lvl="1"/>
            <a:r>
              <a:rPr lang="en-US" dirty="0" smtClean="0"/>
              <a:t>On the table: </a:t>
            </a:r>
            <a:r>
              <a:rPr lang="en-US" b="1" dirty="0" smtClean="0"/>
              <a:t>Source Address Dependent Routing</a:t>
            </a:r>
            <a:r>
              <a:rPr lang="en-US" dirty="0" smtClean="0"/>
              <a:t>, </a:t>
            </a:r>
            <a:r>
              <a:rPr lang="en-US" b="1" dirty="0" smtClean="0"/>
              <a:t>Prefix Coloring &amp; Assignment</a:t>
            </a:r>
            <a:r>
              <a:rPr lang="en-US" dirty="0" smtClean="0"/>
              <a:t> and </a:t>
            </a:r>
            <a:r>
              <a:rPr lang="en-US" b="1" dirty="0" smtClean="0"/>
              <a:t>Boundary Detection </a:t>
            </a:r>
            <a:r>
              <a:rPr lang="en-US" dirty="0" smtClean="0"/>
              <a:t>etc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 requirement for a “</a:t>
            </a:r>
            <a:r>
              <a:rPr lang="en-US" dirty="0" err="1" smtClean="0"/>
              <a:t>homenet</a:t>
            </a:r>
            <a:r>
              <a:rPr lang="en-US" dirty="0" smtClean="0"/>
              <a:t> wide” routing protocol:</a:t>
            </a:r>
          </a:p>
          <a:p>
            <a:pPr lvl="1"/>
            <a:r>
              <a:rPr lang="en-US" dirty="0" smtClean="0"/>
              <a:t>Plug-ins for OSPFv3</a:t>
            </a:r>
            <a:r>
              <a:rPr lang="en-US" dirty="0"/>
              <a:t> </a:t>
            </a:r>
            <a:r>
              <a:rPr lang="en-US" dirty="0" smtClean="0"/>
              <a:t>do exist already to assist </a:t>
            </a:r>
            <a:r>
              <a:rPr lang="en-US" dirty="0" err="1" smtClean="0"/>
              <a:t>zeroconf</a:t>
            </a:r>
            <a:r>
              <a:rPr lang="en-US" dirty="0" smtClean="0"/>
              <a:t>..</a:t>
            </a:r>
          </a:p>
          <a:p>
            <a:pPr lvl="1"/>
            <a:endParaRPr lang="en-US" dirty="0"/>
          </a:p>
          <a:p>
            <a:r>
              <a:rPr lang="en-US" dirty="0" smtClean="0"/>
              <a:t>Routers synchronize state across home network using the using the </a:t>
            </a:r>
            <a:r>
              <a:rPr lang="en-US" dirty="0" smtClean="0"/>
              <a:t>Home networking </a:t>
            </a:r>
            <a:r>
              <a:rPr lang="en-US" dirty="0" smtClean="0"/>
              <a:t>Control Protocol (HNCP) in order to facilitate automated configuration and use of routing protocols without </a:t>
            </a:r>
            <a:r>
              <a:rPr lang="en-US" dirty="0" err="1" smtClean="0"/>
              <a:t>homenet</a:t>
            </a:r>
            <a:r>
              <a:rPr lang="en-US" dirty="0" smtClean="0"/>
              <a:t> specific extension:</a:t>
            </a:r>
          </a:p>
          <a:p>
            <a:pPr lvl="1"/>
            <a:r>
              <a:rPr lang="en-US" dirty="0" smtClean="0"/>
              <a:t>Automated configuration requires support for host configuring &amp; serving “daemons” to be HNCP aware.</a:t>
            </a:r>
          </a:p>
          <a:p>
            <a:pPr lvl="1"/>
            <a:r>
              <a:rPr lang="en-US" dirty="0" smtClean="0"/>
              <a:t>Must allow mixing “legacy” CPEs </a:t>
            </a:r>
            <a:r>
              <a:rPr lang="en-US" dirty="0" err="1" smtClean="0"/>
              <a:t>a’la</a:t>
            </a:r>
            <a:r>
              <a:rPr lang="en-US" dirty="0" smtClean="0"/>
              <a:t> RFC7084.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38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291157"/>
          </a:xfrm>
        </p:spPr>
        <p:txBody>
          <a:bodyPr/>
          <a:lstStyle/>
          <a:p>
            <a:r>
              <a:rPr lang="en-US" dirty="0" smtClean="0"/>
              <a:t>A Trickle-driven [RFC6206] multicast state flooding + unicast state synchronization protocol on top of UDP.</a:t>
            </a:r>
          </a:p>
          <a:p>
            <a:pPr lvl="1"/>
            <a:r>
              <a:rPr lang="en-US" dirty="0" smtClean="0"/>
              <a:t>Link scope and IPv6 link-local addressing.</a:t>
            </a:r>
          </a:p>
          <a:p>
            <a:pPr lvl="1"/>
            <a:r>
              <a:rPr lang="en-US" dirty="0" smtClean="0"/>
              <a:t>Trickle (per each link) makes sure the flooding is not too babbling and not everybody floods at the same time.. Rapid propagation, low maintenance.</a:t>
            </a:r>
          </a:p>
          <a:p>
            <a:pPr lvl="1"/>
            <a:r>
              <a:rPr lang="en-US" dirty="0" smtClean="0"/>
              <a:t>Protocol documented in [draft-ietf-homenet-hncp-01].</a:t>
            </a:r>
          </a:p>
          <a:p>
            <a:pPr lvl="1"/>
            <a:r>
              <a:rPr lang="en-US" dirty="0" smtClean="0"/>
              <a:t>Download implementation: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github.com/sbyx/hnetd</a:t>
            </a:r>
            <a:r>
              <a:rPr lang="en-US" dirty="0" smtClean="0"/>
              <a:t>	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Configuration information (e.g. originally received by the CPE facing ISP network via </a:t>
            </a:r>
            <a:r>
              <a:rPr lang="en-US" dirty="0" smtClean="0"/>
              <a:t>DHCPv6-PD, etc...) </a:t>
            </a:r>
            <a:r>
              <a:rPr lang="en-US" dirty="0" smtClean="0"/>
              <a:t>distributed to </a:t>
            </a:r>
            <a:r>
              <a:rPr lang="en-US" dirty="0" err="1" smtClean="0"/>
              <a:t>homenet</a:t>
            </a:r>
            <a:r>
              <a:rPr lang="en-US" dirty="0" smtClean="0"/>
              <a:t> aware routers..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homenetworking</a:t>
            </a:r>
            <a:r>
              <a:rPr lang="en-US" dirty="0" smtClean="0"/>
              <a:t> control protocol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62658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2455" y="6363021"/>
            <a:ext cx="857607" cy="3816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MC=Multicast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UC=Unicast</a:t>
            </a:r>
          </a:p>
        </p:txBody>
      </p:sp>
    </p:spTree>
    <p:extLst>
      <p:ext uri="{BB962C8B-B14F-4D97-AF65-F5344CB8AC3E}">
        <p14:creationId xmlns:p14="http://schemas.microsoft.com/office/powerpoint/2010/main" val="1571304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 (i.e. database) </a:t>
            </a:r>
            <a:r>
              <a:rPr lang="en-US" dirty="0"/>
              <a:t>synchronization between </a:t>
            </a:r>
            <a:r>
              <a:rPr lang="en-US" dirty="0" smtClean="0"/>
              <a:t>routers </a:t>
            </a:r>
          </a:p>
          <a:p>
            <a:pPr lvl="1"/>
            <a:r>
              <a:rPr lang="en-US" dirty="0" smtClean="0"/>
              <a:t>link-local </a:t>
            </a:r>
            <a:r>
              <a:rPr lang="en-US" dirty="0"/>
              <a:t>multicast </a:t>
            </a:r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unicast </a:t>
            </a:r>
            <a:r>
              <a:rPr lang="en-US" dirty="0"/>
              <a:t>fallback for bulk </a:t>
            </a:r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collision </a:t>
            </a:r>
            <a:r>
              <a:rPr lang="en-US" dirty="0"/>
              <a:t>and conflict detection and </a:t>
            </a:r>
            <a:r>
              <a:rPr lang="en-US" dirty="0" smtClean="0"/>
              <a:t>resolving</a:t>
            </a:r>
          </a:p>
          <a:p>
            <a:r>
              <a:rPr lang="en-US" dirty="0" smtClean="0"/>
              <a:t>Prefix </a:t>
            </a:r>
            <a:r>
              <a:rPr lang="en-US" dirty="0"/>
              <a:t>distribution and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IPv6 </a:t>
            </a:r>
            <a:r>
              <a:rPr lang="en-US" dirty="0"/>
              <a:t>prefix </a:t>
            </a:r>
            <a:r>
              <a:rPr lang="en-US" dirty="0" smtClean="0"/>
              <a:t>delegation</a:t>
            </a:r>
          </a:p>
          <a:p>
            <a:pPr lvl="1"/>
            <a:r>
              <a:rPr lang="en-US" dirty="0" smtClean="0"/>
              <a:t>IPv4 </a:t>
            </a:r>
            <a:r>
              <a:rPr lang="en-US" dirty="0"/>
              <a:t>prefix </a:t>
            </a:r>
            <a:r>
              <a:rPr lang="en-US" dirty="0" smtClean="0"/>
              <a:t>allocation</a:t>
            </a:r>
          </a:p>
          <a:p>
            <a:r>
              <a:rPr lang="en-US" dirty="0" smtClean="0"/>
              <a:t>Routing setup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of a shared routing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Fallback </a:t>
            </a:r>
            <a:r>
              <a:rPr lang="en-US" dirty="0"/>
              <a:t>mechanism to setup routes </a:t>
            </a:r>
            <a:r>
              <a:rPr lang="en-US" dirty="0" smtClean="0"/>
              <a:t>autonomously</a:t>
            </a:r>
          </a:p>
          <a:p>
            <a:r>
              <a:rPr lang="en-US" dirty="0" smtClean="0"/>
              <a:t>Dynamic </a:t>
            </a:r>
            <a:r>
              <a:rPr lang="en-US" dirty="0"/>
              <a:t>border-detection for IPv4 and </a:t>
            </a:r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On-demand </a:t>
            </a:r>
            <a:r>
              <a:rPr lang="en-US" dirty="0"/>
              <a:t>firewall </a:t>
            </a:r>
            <a:r>
              <a:rPr lang="en-US" dirty="0" smtClean="0"/>
              <a:t>reconfiguration</a:t>
            </a:r>
          </a:p>
          <a:p>
            <a:pPr lvl="1"/>
            <a:r>
              <a:rPr lang="en-US" dirty="0" smtClean="0"/>
              <a:t>On-demand </a:t>
            </a:r>
            <a:r>
              <a:rPr lang="en-US" dirty="0"/>
              <a:t>RA/DHCP/DHCPv6 server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fixed external connections (e.g. PPP, 6rd, </a:t>
            </a:r>
            <a:r>
              <a:rPr lang="en-US" dirty="0" smtClean="0"/>
              <a:t>...)</a:t>
            </a:r>
          </a:p>
          <a:p>
            <a:r>
              <a:rPr lang="en-US" dirty="0" smtClean="0"/>
              <a:t>Sharing </a:t>
            </a:r>
            <a:r>
              <a:rPr lang="en-US" dirty="0"/>
              <a:t>of DNS and Service Discovery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DNS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err="1" smtClean="0"/>
              <a:t>mDNS</a:t>
            </a:r>
            <a:r>
              <a:rPr lang="en-US" dirty="0" smtClean="0"/>
              <a:t> </a:t>
            </a:r>
            <a:r>
              <a:rPr lang="en-US" dirty="0"/>
              <a:t>/ DNS-SD hybrid proxy configuration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HNCP features – more detailed rundown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adcom">
  <a:themeElements>
    <a:clrScheme name="Broadcom_New_Brand">
      <a:dk1>
        <a:sysClr val="windowText" lastClr="000000"/>
      </a:dk1>
      <a:lt1>
        <a:sysClr val="window" lastClr="FFFFFF"/>
      </a:lt1>
      <a:dk2>
        <a:srgbClr val="E31837"/>
      </a:dk2>
      <a:lt2>
        <a:srgbClr val="5F5F5F"/>
      </a:lt2>
      <a:accent1>
        <a:srgbClr val="005568"/>
      </a:accent1>
      <a:accent2>
        <a:srgbClr val="4B721D"/>
      </a:accent2>
      <a:accent3>
        <a:srgbClr val="FFD457"/>
      </a:accent3>
      <a:accent4>
        <a:srgbClr val="781D7E"/>
      </a:accent4>
      <a:accent5>
        <a:srgbClr val="ADAFB2"/>
      </a:accent5>
      <a:accent6>
        <a:srgbClr val="008BB0"/>
      </a:accent6>
      <a:hlink>
        <a:srgbClr val="008BB0"/>
      </a:hlink>
      <a:folHlink>
        <a:srgbClr val="A921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41230"/>
        </a:solidFill>
        <a:ln>
          <a:solidFill>
            <a:srgbClr val="C41230"/>
          </a:solidFill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/>
        </a:defPPr>
      </a:lstStyle>
    </a:txDef>
  </a:objectDefaults>
  <a:extraClrSchemeLst>
    <a:extraClrScheme>
      <a:clrScheme name="Broadcom">
        <a:dk1>
          <a:sysClr val="windowText" lastClr="000000"/>
        </a:dk1>
        <a:lt1>
          <a:sysClr val="window" lastClr="FFFFFF"/>
        </a:lt1>
        <a:dk2>
          <a:srgbClr val="E31936"/>
        </a:dk2>
        <a:lt2>
          <a:srgbClr val="5F5F5F"/>
        </a:lt2>
        <a:accent1>
          <a:srgbClr val="005568"/>
        </a:accent1>
        <a:accent2>
          <a:srgbClr val="4C721D"/>
        </a:accent2>
        <a:accent3>
          <a:srgbClr val="FFD457"/>
        </a:accent3>
        <a:accent4>
          <a:srgbClr val="791D7E"/>
        </a:accent4>
        <a:accent5>
          <a:srgbClr val="ADAFB2"/>
        </a:accent5>
        <a:accent6>
          <a:srgbClr val="008AB0"/>
        </a:accent6>
        <a:hlink>
          <a:srgbClr val="008AB0"/>
        </a:hlink>
        <a:folHlink>
          <a:srgbClr val="A9218E"/>
        </a:folHlink>
      </a:clrScheme>
    </a:extraClrScheme>
  </a:extraClrSchemeLst>
  <a:custClrLst>
    <a:custClr name="Secondary Gray">
      <a:srgbClr val="ADAFB2"/>
    </a:custClr>
    <a:custClr name="Secondary Red">
      <a:srgbClr val="C41230"/>
    </a:custClr>
    <a:custClr name="Secondary Blue">
      <a:srgbClr val="008AB0"/>
    </a:custClr>
    <a:custClr name="Secondary Green">
      <a:srgbClr val="78A22F"/>
    </a:custClr>
    <a:custClr name="Secondary Purple">
      <a:srgbClr val="A9218E"/>
    </a:custClr>
    <a:custClr name="Secondary Yellow">
      <a:srgbClr val="FDEF42"/>
    </a:custClr>
    <a:custClr name="Tertiary Gray">
      <a:srgbClr val="4C5B52"/>
    </a:custClr>
    <a:custClr name="Tertiary Red">
      <a:srgbClr val="BF311A"/>
    </a:custClr>
    <a:custClr name="Tertiary Blue">
      <a:srgbClr val="003F5F"/>
    </a:custClr>
    <a:custClr name="Tertiary Green">
      <a:srgbClr val="455A21"/>
    </a:custClr>
    <a:custClr name="Tertiary Purple">
      <a:srgbClr val="56004E"/>
    </a:custClr>
    <a:custClr name="Tertiary Gold">
      <a:srgbClr val="EC891D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Broadcom</Template>
  <TotalTime>10328</TotalTime>
  <Words>1509</Words>
  <Application>Microsoft Office PowerPoint</Application>
  <PresentationFormat>On-screen Show (4:3)</PresentationFormat>
  <Paragraphs>250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Broadcom</vt:lpstr>
      <vt:lpstr>Visio</vt:lpstr>
      <vt:lpstr>PowerPoint Presentation</vt:lpstr>
      <vt:lpstr>Future Homenet activities - IETF</vt:lpstr>
      <vt:lpstr>Goals and principles</vt:lpstr>
      <vt:lpstr>Architecture example..</vt:lpstr>
      <vt:lpstr>Architecture example – Two ISP</vt:lpstr>
      <vt:lpstr>Architecture example – two isp one cpe</vt:lpstr>
      <vt:lpstr>The solution space</vt:lpstr>
      <vt:lpstr>The homenetworking control protocol</vt:lpstr>
      <vt:lpstr>HNCP features – more detailed rundown</vt:lpstr>
      <vt:lpstr>HNCP data model</vt:lpstr>
      <vt:lpstr>Actually there is more in the pipe..</vt:lpstr>
      <vt:lpstr>And how this relates to 802.1Qca et al..?</vt:lpstr>
      <vt:lpstr>Architecture considerations for .1Qca</vt:lpstr>
      <vt:lpstr>Architecture considerations for .1Qca</vt:lpstr>
      <vt:lpstr>Architecture proposal forming..</vt:lpstr>
      <vt:lpstr>conclusions</vt:lpstr>
    </vt:vector>
  </TitlesOfParts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Jouni Korhonen</dc:creator>
  <cp:lastModifiedBy>Philippe Klein</cp:lastModifiedBy>
  <cp:revision>141</cp:revision>
  <dcterms:created xsi:type="dcterms:W3CDTF">2014-06-03T07:59:12Z</dcterms:created>
  <dcterms:modified xsi:type="dcterms:W3CDTF">2014-07-15T00:33:00Z</dcterms:modified>
</cp:coreProperties>
</file>