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76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CC51F-D300-4059-913C-333E382E79C6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43BFC-FBDB-4B13-88F8-78237A8C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white">
          <a:xfrm>
            <a:off x="0" y="0"/>
            <a:ext cx="9144000" cy="66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3999" cy="3733800"/>
          </a:xfrm>
          <a:prstGeom prst="rect">
            <a:avLst/>
          </a:prstGeom>
        </p:spPr>
      </p:pic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2057400" y="4680289"/>
            <a:ext cx="5047488" cy="420624"/>
          </a:xfrm>
        </p:spPr>
        <p:txBody>
          <a:bodyPr lIns="0" tIns="0" rIns="0" bIns="0" anchor="b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3000" b="1" cap="all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9756" y="5302870"/>
            <a:ext cx="5047488" cy="332399"/>
          </a:xfrm>
        </p:spPr>
        <p:txBody>
          <a:bodyPr lIns="0" tIns="0" rIns="0" bIns="0"/>
          <a:lstStyle>
            <a:lvl1pPr marL="0" marR="0" indent="0" algn="l">
              <a:spcBef>
                <a:spcPts val="400"/>
              </a:spcBef>
              <a:spcAft>
                <a:spcPts val="0"/>
              </a:spcAft>
              <a:buNone/>
              <a:defRPr sz="2400" b="0">
                <a:solidFill>
                  <a:srgbClr val="C4123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07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8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white">
          <a:xfrm>
            <a:off x="0" y="0"/>
            <a:ext cx="91440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87766267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i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14538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914400" y="1316051"/>
            <a:ext cx="7315200" cy="4939469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smtClean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630650" y="3411837"/>
            <a:ext cx="5966022" cy="747897"/>
          </a:xfrm>
        </p:spPr>
        <p:txBody>
          <a:bodyPr lIns="0" tIns="0" rIns="0" bIns="0" anchor="ctr"/>
          <a:lstStyle>
            <a:lvl1pPr marL="228600" marR="0" indent="-22860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defRPr sz="54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700" y="325482"/>
            <a:ext cx="891540" cy="5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40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in Red Backgroun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1"/>
            <a:ext cx="9143999" cy="68580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3055051"/>
            <a:ext cx="5943602" cy="747897"/>
          </a:xfrm>
        </p:spPr>
        <p:txBody>
          <a:bodyPr lIns="0" tIns="0" rIns="0" bIns="0" anchor="ctr"/>
          <a:lstStyle>
            <a:lvl1pPr marL="228600" marR="0" indent="-228600" algn="l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defRPr sz="5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3" name="TextBox 22"/>
          <p:cNvSpPr txBox="1">
            <a:spLocks/>
          </p:cNvSpPr>
          <p:nvPr/>
        </p:nvSpPr>
        <p:spPr bwMode="gray">
          <a:xfrm>
            <a:off x="8877972" y="6687484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</a:pPr>
            <a:fld id="{33A2A773-C618-4A5E-A908-2C5FB33DF7E5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pPr marL="0" marR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kern="1200" dirty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2821"/>
            <a:ext cx="898864" cy="5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8751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B9FBD-840F-45B4-A32F-DAA24AE469F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A8167F-9C2A-49D9-81D8-AA72FED3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8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2364A4-F7A2-462B-BBF5-FA733B63F908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471F4-69A9-4656-87BB-A2AFE3AA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hi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>
          <a:xfrm>
            <a:off x="0" y="1"/>
            <a:ext cx="9144000" cy="6581775"/>
          </a:xfrm>
          <a:prstGeom prst="rect">
            <a:avLst/>
          </a:prstGeom>
        </p:spPr>
      </p:pic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279404" y="4067724"/>
            <a:ext cx="5435846" cy="415498"/>
          </a:xfrm>
        </p:spPr>
        <p:txBody>
          <a:bodyPr lIns="0" tIns="0" rIns="0" bIns="0" anchor="b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30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404" y="4993685"/>
            <a:ext cx="5435846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C4123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6" name="Picture 5" descr="logos-chip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" y="4217479"/>
            <a:ext cx="1442303" cy="2046437"/>
          </a:xfrm>
          <a:prstGeom prst="rect">
            <a:avLst/>
          </a:prstGeom>
          <a:effectLst>
            <a:outerShdw blurRad="177800" dist="76200" dir="16200000" rotWithShape="0">
              <a:srgbClr val="4B0912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53926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white">
          <a:xfrm>
            <a:off x="0" y="1"/>
            <a:ext cx="9144000" cy="90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266"/>
            <a:ext cx="9144000" cy="352186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28800" y="4299685"/>
            <a:ext cx="5486399" cy="415498"/>
          </a:xfrm>
        </p:spPr>
        <p:txBody>
          <a:bodyPr lIns="0" tIns="0" rIns="0" bIns="0" anchor="t"/>
          <a:lstStyle>
            <a:lvl1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98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/>
        </p:nvSpPr>
        <p:spPr bwMode="white">
          <a:xfrm>
            <a:off x="0" y="1"/>
            <a:ext cx="9144000" cy="90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9204"/>
            <a:ext cx="9144000" cy="277891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713492" y="4685625"/>
            <a:ext cx="4001759" cy="415498"/>
          </a:xfrm>
        </p:spPr>
        <p:txBody>
          <a:bodyPr lIns="0" tIns="0" rIns="0" bIns="0" anchor="t"/>
          <a:lstStyle>
            <a:lvl1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085851" y="1401763"/>
            <a:ext cx="2153840" cy="3597527"/>
          </a:xfrm>
          <a:solidFill>
            <a:schemeClr val="accent5"/>
          </a:solidFill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0" rIns="9144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 smtClean="0"/>
              <a:t>Click photo icon to insert photo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25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1423980"/>
          </a:xfrm>
        </p:spPr>
        <p:txBody>
          <a:bodyPr wrap="square" lIns="0" tIns="0" rIns="0" bIns="0">
            <a:spAutoFit/>
          </a:bodyPr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4292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5750" y="895844"/>
            <a:ext cx="8115300" cy="332399"/>
          </a:xfrm>
        </p:spPr>
        <p:txBody>
          <a:bodyPr lIns="0" tIns="0" rIns="0" bIns="0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C41230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3"/>
          </p:nvPr>
        </p:nvSpPr>
        <p:spPr>
          <a:xfrm>
            <a:off x="285750" y="1371600"/>
            <a:ext cx="8115300" cy="1423980"/>
          </a:xfrm>
        </p:spPr>
        <p:txBody>
          <a:bodyPr wrap="square" lIns="0" tIns="0" rIns="0" bIns="0">
            <a:spAutoFit/>
          </a:bodyPr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9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4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85750" y="1371600"/>
            <a:ext cx="4114800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0" y="1371600"/>
            <a:ext cx="4114800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05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439060" y="1385412"/>
            <a:ext cx="2609504" cy="474707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lIns="0" tIns="457200" rIns="0" bIns="0">
            <a:noAutofit/>
          </a:bodyPr>
          <a:lstStyle>
            <a:lvl1pPr marL="0" marR="0" indent="0" algn="ctr">
              <a:spcBef>
                <a:spcPts val="120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the photo icon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0" y="1371600"/>
            <a:ext cx="4114800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43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5750" y="895844"/>
            <a:ext cx="8115300" cy="332399"/>
          </a:xfrm>
        </p:spPr>
        <p:txBody>
          <a:bodyPr lIns="0" tIns="0" rIns="0" bIns="0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C41230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46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9142214" cy="8216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285750" y="275581"/>
            <a:ext cx="7429500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371600"/>
            <a:ext cx="8115300" cy="142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8877972" y="6687484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</a:pPr>
            <a:fld id="{33A2A773-C618-4A5E-A908-2C5FB33DF7E5}" type="slidenum">
              <a:rPr lang="en-US" sz="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pPr marL="0" marR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8382605" y="201023"/>
            <a:ext cx="613936" cy="4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fade/>
  </p:transition>
  <p:txStyles>
    <p:titleStyle>
      <a:lvl1pPr marL="0" marR="0" indent="0" algn="l" defTabSz="914400" rtl="0" eaLnBrk="1" latinLnBrk="0" hangingPunct="1">
        <a:lnSpc>
          <a:spcPct val="85000"/>
        </a:lnSpc>
        <a:spcBef>
          <a:spcPct val="0"/>
        </a:spcBef>
        <a:spcAft>
          <a:spcPts val="0"/>
        </a:spcAft>
        <a:buNone/>
        <a:defRPr sz="2400" b="1" kern="1200" cap="all" baseline="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14350" marR="0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72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287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Layer 3 TSN – draft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69756" y="5302870"/>
            <a:ext cx="5047488" cy="716093"/>
          </a:xfrm>
        </p:spPr>
        <p:txBody>
          <a:bodyPr/>
          <a:lstStyle/>
          <a:p>
            <a:r>
              <a:rPr lang="en-US" dirty="0" smtClean="0"/>
              <a:t>Jouni Korhonen, Philippe Klein</a:t>
            </a:r>
          </a:p>
          <a:p>
            <a:r>
              <a:rPr lang="en-US" dirty="0" smtClean="0"/>
              <a:t>July 2014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4298950"/>
            <a:ext cx="5486400" cy="415925"/>
          </a:xfrm>
        </p:spPr>
        <p:txBody>
          <a:bodyPr/>
          <a:lstStyle/>
          <a:p>
            <a:r>
              <a:rPr lang="en-US" dirty="0" smtClean="0"/>
              <a:t>Layer 3 for TSN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6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497572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illustrated</a:t>
            </a:r>
            <a:r>
              <a:rPr lang="fi-FI" dirty="0" smtClean="0"/>
              <a:t> </a:t>
            </a:r>
            <a:r>
              <a:rPr lang="fi-FI" dirty="0" err="1" smtClean="0"/>
              <a:t>solution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r>
              <a:rPr lang="fi-FI" dirty="0" smtClean="0"/>
              <a:t> is for </a:t>
            </a:r>
            <a:r>
              <a:rPr lang="fi-FI" dirty="0" err="1" smtClean="0"/>
              <a:t>layer</a:t>
            </a:r>
            <a:r>
              <a:rPr lang="fi-FI" dirty="0" smtClean="0"/>
              <a:t> 3 </a:t>
            </a:r>
            <a:r>
              <a:rPr lang="fi-FI" dirty="0" err="1" smtClean="0"/>
              <a:t>traffic</a:t>
            </a:r>
            <a:r>
              <a:rPr lang="fi-FI" dirty="0" smtClean="0"/>
              <a:t>. </a:t>
            </a:r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differentiate</a:t>
            </a:r>
            <a:r>
              <a:rPr lang="fi-FI" dirty="0" smtClean="0"/>
              <a:t> </a:t>
            </a:r>
            <a:r>
              <a:rPr lang="fi-FI" dirty="0" err="1" smtClean="0"/>
              <a:t>flows</a:t>
            </a:r>
            <a:r>
              <a:rPr lang="fi-FI" dirty="0" smtClean="0"/>
              <a:t> for </a:t>
            </a:r>
            <a:r>
              <a:rPr lang="fi-FI" dirty="0" err="1" smtClean="0"/>
              <a:t>differentiated</a:t>
            </a:r>
            <a:r>
              <a:rPr lang="fi-FI" dirty="0" smtClean="0"/>
              <a:t> </a:t>
            </a:r>
            <a:r>
              <a:rPr lang="fi-FI" dirty="0" err="1" smtClean="0"/>
              <a:t>treatment</a:t>
            </a:r>
            <a:r>
              <a:rPr lang="fi-FI" dirty="0" smtClean="0"/>
              <a:t>?</a:t>
            </a:r>
          </a:p>
          <a:p>
            <a:pPr lvl="1"/>
            <a:r>
              <a:rPr lang="fi-FI" dirty="0" smtClean="0"/>
              <a:t>A </a:t>
            </a:r>
            <a:r>
              <a:rPr lang="fi-FI" dirty="0" err="1" smtClean="0"/>
              <a:t>typical</a:t>
            </a:r>
            <a:r>
              <a:rPr lang="fi-FI" dirty="0" smtClean="0"/>
              <a:t> </a:t>
            </a:r>
            <a:r>
              <a:rPr lang="fi-FI" dirty="0" err="1" smtClean="0"/>
              <a:t>layer</a:t>
            </a:r>
            <a:r>
              <a:rPr lang="fi-FI" dirty="0" smtClean="0"/>
              <a:t> 3 </a:t>
            </a:r>
            <a:r>
              <a:rPr lang="fi-FI" dirty="0" err="1" smtClean="0"/>
              <a:t>five-tupple</a:t>
            </a:r>
            <a:r>
              <a:rPr lang="fi-FI" dirty="0" smtClean="0"/>
              <a:t> </a:t>
            </a:r>
            <a:r>
              <a:rPr lang="fi-FI" dirty="0" err="1" smtClean="0"/>
              <a:t>lookup</a:t>
            </a:r>
            <a:r>
              <a:rPr lang="fi-FI" dirty="0" smtClean="0"/>
              <a:t> </a:t>
            </a:r>
            <a:r>
              <a:rPr lang="fi-FI" dirty="0" err="1" smtClean="0"/>
              <a:t>sufficient</a:t>
            </a:r>
            <a:r>
              <a:rPr lang="fi-FI" dirty="0" smtClean="0"/>
              <a:t>? DSCP </a:t>
            </a:r>
            <a:r>
              <a:rPr lang="fi-FI" dirty="0" err="1" smtClean="0"/>
              <a:t>QoS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r>
              <a:rPr lang="fi-FI" dirty="0" smtClean="0"/>
              <a:t>?</a:t>
            </a:r>
          </a:p>
          <a:p>
            <a:pPr lvl="1"/>
            <a:r>
              <a:rPr lang="fi-FI" dirty="0" smtClean="0"/>
              <a:t>Would VLANs or input/ouput ports as a </a:t>
            </a:r>
            <a:r>
              <a:rPr lang="fi-FI" dirty="0" smtClean="0"/>
              <a:t>differentiator </a:t>
            </a:r>
            <a:r>
              <a:rPr lang="fi-FI" dirty="0" smtClean="0"/>
              <a:t>suffice? </a:t>
            </a:r>
          </a:p>
          <a:p>
            <a:pPr lvl="1"/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solutions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possible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applicability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evaluated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layer 2 (or non-IP) transmission is needed, then layer 2 frames need to be tunneled over layer 3 network:</a:t>
            </a:r>
          </a:p>
          <a:p>
            <a:pPr lvl="1"/>
            <a:r>
              <a:rPr lang="fi-FI" dirty="0" err="1" smtClean="0"/>
              <a:t>PseudoWire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</a:t>
            </a:r>
            <a:r>
              <a:rPr lang="fi-FI" dirty="0" err="1" smtClean="0"/>
              <a:t>fit</a:t>
            </a:r>
            <a:r>
              <a:rPr lang="fi-FI" dirty="0" smtClean="0"/>
              <a:t> in </a:t>
            </a:r>
            <a:r>
              <a:rPr lang="fi-FI" dirty="0" err="1" smtClean="0"/>
              <a:t>there</a:t>
            </a:r>
            <a:r>
              <a:rPr lang="fi-FI" dirty="0" smtClean="0"/>
              <a:t>..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require</a:t>
            </a:r>
            <a:r>
              <a:rPr lang="fi-FI" dirty="0" smtClean="0"/>
              <a:t> MPLS </a:t>
            </a:r>
            <a:r>
              <a:rPr lang="fi-FI" dirty="0" err="1" smtClean="0"/>
              <a:t>support</a:t>
            </a:r>
            <a:r>
              <a:rPr lang="fi-FI" dirty="0" smtClean="0"/>
              <a:t>.. which is not necessarily  a fit for </a:t>
            </a:r>
            <a:r>
              <a:rPr lang="fi-FI" dirty="0" smtClean="0"/>
              <a:t>small </a:t>
            </a:r>
            <a:r>
              <a:rPr lang="fi-FI" dirty="0" smtClean="0"/>
              <a:t>networks.</a:t>
            </a:r>
          </a:p>
          <a:p>
            <a:pPr lvl="1"/>
            <a:r>
              <a:rPr lang="fi-FI" dirty="0" smtClean="0"/>
              <a:t>PCE </a:t>
            </a:r>
            <a:r>
              <a:rPr lang="fi-FI" dirty="0" err="1" smtClean="0"/>
              <a:t>initiated</a:t>
            </a:r>
            <a:r>
              <a:rPr lang="fi-FI" dirty="0" smtClean="0"/>
              <a:t> LSP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allow</a:t>
            </a:r>
            <a:r>
              <a:rPr lang="fi-FI" dirty="0" smtClean="0"/>
              <a:t> the </a:t>
            </a:r>
            <a:r>
              <a:rPr lang="fi-FI" dirty="0" err="1" smtClean="0"/>
              <a:t>use</a:t>
            </a:r>
            <a:r>
              <a:rPr lang="fi-FI" dirty="0" smtClean="0"/>
              <a:t> of </a:t>
            </a:r>
            <a:r>
              <a:rPr lang="fi-FI" dirty="0" err="1" smtClean="0"/>
              <a:t>segment</a:t>
            </a:r>
            <a:r>
              <a:rPr lang="fi-FI" dirty="0" smtClean="0"/>
              <a:t> </a:t>
            </a:r>
            <a:r>
              <a:rPr lang="fi-FI" dirty="0" err="1" smtClean="0"/>
              <a:t>routing</a:t>
            </a:r>
            <a:r>
              <a:rPr lang="fi-FI" dirty="0" smtClean="0"/>
              <a:t> -&gt; no LSP </a:t>
            </a:r>
            <a:r>
              <a:rPr lang="fi-FI" dirty="0" err="1" smtClean="0"/>
              <a:t>setup</a:t>
            </a:r>
            <a:r>
              <a:rPr lang="fi-FI" dirty="0" smtClean="0"/>
              <a:t> </a:t>
            </a:r>
            <a:r>
              <a:rPr lang="fi-FI" dirty="0" err="1" smtClean="0"/>
              <a:t>signaling/reservation</a:t>
            </a:r>
            <a:r>
              <a:rPr lang="fi-FI" dirty="0" smtClean="0"/>
              <a:t>.</a:t>
            </a:r>
          </a:p>
          <a:p>
            <a:pPr lvl="1"/>
            <a:endParaRPr lang="fi-FI" dirty="0"/>
          </a:p>
          <a:p>
            <a:r>
              <a:rPr lang="fi-FI" dirty="0" err="1" smtClean="0"/>
              <a:t>Listener/talker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/>
              <a:t> </a:t>
            </a:r>
            <a:r>
              <a:rPr lang="fi-FI" dirty="0" smtClean="0"/>
              <a:t>in case of PCEP as the </a:t>
            </a:r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r>
              <a:rPr lang="fi-FI" dirty="0" smtClean="0"/>
              <a:t>?</a:t>
            </a:r>
          </a:p>
          <a:p>
            <a:pPr lvl="1"/>
            <a:r>
              <a:rPr lang="fi-FI" dirty="0" err="1" smtClean="0"/>
              <a:t>TAs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notified</a:t>
            </a:r>
            <a:r>
              <a:rPr lang="fi-FI" dirty="0" smtClean="0"/>
              <a:t> to L2 </a:t>
            </a:r>
            <a:r>
              <a:rPr lang="fi-FI" dirty="0" err="1" smtClean="0"/>
              <a:t>PCEs</a:t>
            </a:r>
            <a:r>
              <a:rPr lang="fi-FI" dirty="0" smtClean="0"/>
              <a:t> and the L3 PCE.</a:t>
            </a:r>
          </a:p>
          <a:p>
            <a:pPr lvl="1"/>
            <a:r>
              <a:rPr lang="fi-FI" dirty="0" smtClean="0"/>
              <a:t>LRs to trigger L2 PCEs for part </a:t>
            </a:r>
            <a:r>
              <a:rPr lang="fi-FI" dirty="0" smtClean="0"/>
              <a:t>management </a:t>
            </a:r>
            <a:r>
              <a:rPr lang="fi-FI" dirty="0" smtClean="0"/>
              <a:t>&amp; reservations and possibly also L3 PCE for ”circuit” </a:t>
            </a:r>
            <a:r>
              <a:rPr lang="fi-FI" dirty="0" smtClean="0"/>
              <a:t>management </a:t>
            </a:r>
            <a:r>
              <a:rPr lang="fi-FI" dirty="0"/>
              <a:t>&amp; </a:t>
            </a:r>
            <a:r>
              <a:rPr lang="fi-FI" dirty="0" smtClean="0"/>
              <a:t>reservation.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thoughts..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3654334"/>
          </a:xfrm>
        </p:spPr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comprehensive</a:t>
            </a:r>
            <a:r>
              <a:rPr lang="fi-FI" dirty="0" smtClean="0"/>
              <a:t> L3 and L2 PCE </a:t>
            </a:r>
            <a:r>
              <a:rPr lang="fi-FI" dirty="0" err="1" smtClean="0"/>
              <a:t>model</a:t>
            </a:r>
            <a:r>
              <a:rPr lang="fi-FI" dirty="0" smtClean="0"/>
              <a:t> with a </a:t>
            </a:r>
            <a:r>
              <a:rPr lang="fi-FI" dirty="0" err="1" smtClean="0"/>
              <a:t>clear</a:t>
            </a:r>
            <a:r>
              <a:rPr lang="fi-FI" dirty="0" smtClean="0"/>
              <a:t> </a:t>
            </a:r>
            <a:r>
              <a:rPr lang="fi-FI" dirty="0" err="1" smtClean="0"/>
              <a:t>layer</a:t>
            </a:r>
            <a:r>
              <a:rPr lang="fi-FI" dirty="0" smtClean="0"/>
              <a:t> </a:t>
            </a:r>
            <a:r>
              <a:rPr lang="fi-FI" dirty="0" err="1" smtClean="0"/>
              <a:t>separation</a:t>
            </a:r>
            <a:r>
              <a:rPr lang="fi-FI" dirty="0" smtClean="0"/>
              <a:t> is a </a:t>
            </a:r>
            <a:r>
              <a:rPr lang="fi-FI" dirty="0" err="1" smtClean="0"/>
              <a:t>must</a:t>
            </a:r>
            <a:r>
              <a:rPr lang="fi-FI" dirty="0"/>
              <a:t>:</a:t>
            </a:r>
            <a:endParaRPr lang="fi-FI" dirty="0" smtClean="0"/>
          </a:p>
          <a:p>
            <a:pPr lvl="1"/>
            <a:r>
              <a:rPr lang="fi-FI" dirty="0" smtClean="0"/>
              <a:t>We cannot let </a:t>
            </a:r>
            <a:r>
              <a:rPr lang="fi-FI" dirty="0" smtClean="0"/>
              <a:t>homenet </a:t>
            </a:r>
            <a:r>
              <a:rPr lang="fi-FI" dirty="0" smtClean="0"/>
              <a:t>and equivalent run ahead without putting enough considerations on L2.</a:t>
            </a:r>
          </a:p>
          <a:p>
            <a:pPr lvl="1"/>
            <a:r>
              <a:rPr lang="fi-FI" dirty="0" smtClean="0"/>
              <a:t>L2 TSN </a:t>
            </a:r>
            <a:r>
              <a:rPr lang="fi-FI" dirty="0" err="1" smtClean="0"/>
              <a:t>alone</a:t>
            </a:r>
            <a:r>
              <a:rPr lang="fi-FI" dirty="0" smtClean="0"/>
              <a:t> </a:t>
            </a:r>
            <a:r>
              <a:rPr lang="fi-FI" dirty="0" err="1" smtClean="0"/>
              <a:t>without</a:t>
            </a:r>
            <a:r>
              <a:rPr lang="fi-FI" dirty="0" smtClean="0"/>
              <a:t> a </a:t>
            </a:r>
            <a:r>
              <a:rPr lang="fi-FI" dirty="0" err="1" smtClean="0"/>
              <a:t>comprehensive</a:t>
            </a:r>
            <a:r>
              <a:rPr lang="fi-FI" dirty="0" smtClean="0"/>
              <a:t> L3 </a:t>
            </a:r>
            <a:r>
              <a:rPr lang="fi-FI" dirty="0" err="1" smtClean="0"/>
              <a:t>solution</a:t>
            </a:r>
            <a:r>
              <a:rPr lang="fi-FI" dirty="0" smtClean="0"/>
              <a:t> is at </a:t>
            </a:r>
            <a:r>
              <a:rPr lang="fi-FI" dirty="0" err="1" smtClean="0"/>
              <a:t>risk</a:t>
            </a:r>
            <a:r>
              <a:rPr lang="fi-FI" dirty="0" smtClean="0"/>
              <a:t> to </a:t>
            </a:r>
            <a:r>
              <a:rPr lang="fi-FI" dirty="0" err="1" smtClean="0"/>
              <a:t>achieve</a:t>
            </a:r>
            <a:r>
              <a:rPr lang="fi-FI" dirty="0" smtClean="0"/>
              <a:t>  </a:t>
            </a:r>
            <a:r>
              <a:rPr lang="fi-FI" dirty="0" err="1" smtClean="0"/>
              <a:t>limited</a:t>
            </a:r>
            <a:r>
              <a:rPr lang="fi-FI" dirty="0" smtClean="0"/>
              <a:t> adoption </a:t>
            </a:r>
            <a:r>
              <a:rPr lang="fi-FI" dirty="0" err="1" smtClean="0"/>
              <a:t>only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Allows plumming </a:t>
            </a:r>
            <a:r>
              <a:rPr lang="fi-FI" dirty="0" smtClean="0"/>
              <a:t>together, arbitrary </a:t>
            </a:r>
            <a:r>
              <a:rPr lang="fi-FI" dirty="0" smtClean="0"/>
              <a:t>layer 3 networks with support for path management &amp; reservation at layer 2 as well.</a:t>
            </a:r>
          </a:p>
          <a:p>
            <a:endParaRPr lang="fi-FI" dirty="0"/>
          </a:p>
          <a:p>
            <a:r>
              <a:rPr lang="fi-FI" dirty="0" smtClean="0"/>
              <a:t>Aims to maximize protocol &amp; prior work </a:t>
            </a:r>
            <a:r>
              <a:rPr lang="fi-FI" dirty="0" smtClean="0"/>
              <a:t>re-use</a:t>
            </a:r>
            <a:r>
              <a:rPr lang="fi-FI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10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1138773"/>
          </a:xfrm>
        </p:spPr>
        <p:txBody>
          <a:bodyPr/>
          <a:lstStyle/>
          <a:p>
            <a:r>
              <a:rPr lang="en-US" dirty="0" smtClean="0"/>
              <a:t>Pick up a protocol and start executing?</a:t>
            </a:r>
          </a:p>
          <a:p>
            <a:endParaRPr lang="en-US" dirty="0" smtClean="0"/>
          </a:p>
          <a:p>
            <a:r>
              <a:rPr lang="en-US" dirty="0" smtClean="0"/>
              <a:t>Thank you..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 and next steps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3331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3539430"/>
          </a:xfrm>
        </p:spPr>
        <p:txBody>
          <a:bodyPr/>
          <a:lstStyle/>
          <a:p>
            <a:r>
              <a:rPr lang="en-US" dirty="0" smtClean="0"/>
              <a:t>This presentation looks at the “Layer 3 TSN” from the </a:t>
            </a:r>
            <a:r>
              <a:rPr lang="en-US" dirty="0" err="1" smtClean="0"/>
              <a:t>SoHo</a:t>
            </a:r>
            <a:r>
              <a:rPr lang="en-US" dirty="0" smtClean="0"/>
              <a:t> or larger </a:t>
            </a:r>
            <a:r>
              <a:rPr lang="en-US" dirty="0" smtClean="0"/>
              <a:t> networks </a:t>
            </a:r>
            <a:r>
              <a:rPr lang="en-US" dirty="0" smtClean="0"/>
              <a:t>point of view. However, the solution space is not constrained to those. This is just a start for the discussion and proposing a set of protocols.</a:t>
            </a:r>
          </a:p>
          <a:p>
            <a:endParaRPr lang="en-US" dirty="0" smtClean="0"/>
          </a:p>
          <a:p>
            <a:r>
              <a:rPr lang="en-US" dirty="0" smtClean="0"/>
              <a:t>There are no considerations for virtualized network infrastructure </a:t>
            </a:r>
            <a:r>
              <a:rPr lang="en-US" dirty="0"/>
              <a:t>a</a:t>
            </a:r>
            <a:r>
              <a:rPr lang="en-US" dirty="0" smtClean="0"/>
              <a:t>s of now.</a:t>
            </a:r>
          </a:p>
          <a:p>
            <a:endParaRPr lang="en-US" dirty="0"/>
          </a:p>
          <a:p>
            <a:r>
              <a:rPr lang="en-US" dirty="0" smtClean="0"/>
              <a:t>There are no considerations for redundancy as of now..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for the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159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“</a:t>
            </a:r>
            <a:r>
              <a:rPr lang="en-US" dirty="0" err="1" smtClean="0"/>
              <a:t>homenet</a:t>
            </a:r>
            <a:r>
              <a:rPr lang="en-US" dirty="0" smtClean="0"/>
              <a:t>” architecture ?</a:t>
            </a:r>
            <a:endParaRPr lang="en-US" dirty="0"/>
          </a:p>
        </p:txBody>
      </p:sp>
      <p:sp>
        <p:nvSpPr>
          <p:cNvPr id="78" name="Content Placeholder 19"/>
          <p:cNvSpPr>
            <a:spLocks noGrp="1"/>
          </p:cNvSpPr>
          <p:nvPr>
            <p:ph sz="quarter" idx="10"/>
          </p:nvPr>
        </p:nvSpPr>
        <p:spPr>
          <a:xfrm>
            <a:off x="341312" y="5257800"/>
            <a:ext cx="8574088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L3 routers are connected by multiple L2 segments not managed by L3.</a:t>
            </a:r>
          </a:p>
          <a:p>
            <a:r>
              <a:rPr lang="en-US" dirty="0" smtClean="0"/>
              <a:t>The challenge:</a:t>
            </a:r>
          </a:p>
          <a:p>
            <a:pPr lvl="1"/>
            <a:r>
              <a:rPr lang="en-US" dirty="0" smtClean="0"/>
              <a:t>How to manage path selection &amp; reservation between L3 devices?</a:t>
            </a:r>
          </a:p>
          <a:p>
            <a:pPr lvl="1"/>
            <a:r>
              <a:rPr lang="en-US" dirty="0" smtClean="0"/>
              <a:t>How to manage path selection &amp; reservation across L2/L3 boundaries?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89" y="4204757"/>
            <a:ext cx="375735" cy="3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2063644"/>
            <a:ext cx="370294" cy="1938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 smtClean="0"/>
              <a:t>CPE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670455"/>
            <a:ext cx="0" cy="22604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2495882"/>
            <a:ext cx="2133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88388"/>
            <a:ext cx="561975" cy="4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267768"/>
            <a:ext cx="1221488" cy="4647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ISP</a:t>
            </a:r>
            <a:endParaRPr lang="en-US" sz="1400" b="1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dirty="0" smtClean="0"/>
              <a:t>DHCPv6-PD -&gt;</a:t>
            </a:r>
          </a:p>
        </p:txBody>
      </p:sp>
      <p:sp>
        <p:nvSpPr>
          <p:cNvPr id="16" name="Lightning Bolt 15"/>
          <p:cNvSpPr/>
          <p:nvPr/>
        </p:nvSpPr>
        <p:spPr>
          <a:xfrm>
            <a:off x="4885459" y="3983083"/>
            <a:ext cx="556996" cy="304800"/>
          </a:xfrm>
          <a:prstGeom prst="lightningBolt">
            <a:avLst/>
          </a:prstGeom>
          <a:solidFill>
            <a:srgbClr val="FFFF0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89" y="1733550"/>
            <a:ext cx="2809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391400" y="1733550"/>
            <a:ext cx="445635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TV </a:t>
            </a:r>
            <a:r>
              <a:rPr lang="en-US" sz="1200" dirty="0" err="1" smtClean="0"/>
              <a:t>etc</a:t>
            </a:r>
            <a:endParaRPr lang="en-U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932227" y="2211777"/>
            <a:ext cx="835613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e.g. TV feed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828059" y="1825671"/>
            <a:ext cx="11477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59" y="1491523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2828059" y="2282871"/>
            <a:ext cx="11477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52" y="2038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2819400" y="3026016"/>
            <a:ext cx="549505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819400" y="3740410"/>
            <a:ext cx="3830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75821" y="3702310"/>
            <a:ext cx="0" cy="8665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5821" y="4492671"/>
            <a:ext cx="7586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79" y="4006896"/>
            <a:ext cx="190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1" y="2800682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>
          <a:xfrm>
            <a:off x="5142955" y="1733550"/>
            <a:ext cx="21002" cy="12924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05" y="1266825"/>
            <a:ext cx="190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1" y="354991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6551023" y="1331618"/>
            <a:ext cx="10836" cy="16943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59" y="2800682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5156185" y="2663871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59" y="2382884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54" y="1535635"/>
            <a:ext cx="375735" cy="3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Lightning Bolt 65"/>
          <p:cNvSpPr/>
          <p:nvPr/>
        </p:nvSpPr>
        <p:spPr>
          <a:xfrm>
            <a:off x="5298989" y="1295400"/>
            <a:ext cx="556996" cy="304800"/>
          </a:xfrm>
          <a:prstGeom prst="lightningBolt">
            <a:avLst/>
          </a:prstGeom>
          <a:solidFill>
            <a:srgbClr val="FFFF0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561859" y="2033587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loud 68"/>
          <p:cNvSpPr/>
          <p:nvPr/>
        </p:nvSpPr>
        <p:spPr>
          <a:xfrm>
            <a:off x="7567124" y="2511471"/>
            <a:ext cx="1272076" cy="711128"/>
          </a:xfrm>
          <a:prstGeom prst="cloud">
            <a:avLst/>
          </a:prstGeom>
          <a:solidFill>
            <a:srgbClr val="C4123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900" b="1" dirty="0" smtClean="0"/>
              <a:t>Home Automation</a:t>
            </a:r>
          </a:p>
        </p:txBody>
      </p:sp>
      <p:sp>
        <p:nvSpPr>
          <p:cNvPr id="70" name="Cloud 69"/>
          <p:cNvSpPr/>
          <p:nvPr/>
        </p:nvSpPr>
        <p:spPr>
          <a:xfrm>
            <a:off x="6120052" y="3476743"/>
            <a:ext cx="1272076" cy="711128"/>
          </a:xfrm>
          <a:prstGeom prst="cloud">
            <a:avLst/>
          </a:prstGeom>
          <a:solidFill>
            <a:srgbClr val="C4123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900" b="1" dirty="0" smtClean="0"/>
              <a:t>Remote managed</a:t>
            </a:r>
            <a:r>
              <a:rPr lang="en-US" sz="900" b="1" dirty="0"/>
              <a:t> </a:t>
            </a:r>
            <a:r>
              <a:rPr lang="en-US" sz="900" b="1" dirty="0" smtClean="0"/>
              <a:t>utilities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78200" y="2800682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38205" y="3523435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44890" y="4266440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3219112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29755" y="2301924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90927" y="2291697"/>
            <a:ext cx="213200" cy="1661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 smtClean="0"/>
              <a:t>/64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82080" y="2098205"/>
            <a:ext cx="460062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200" dirty="0" smtClean="0"/>
              <a:t>Public </a:t>
            </a:r>
          </a:p>
          <a:p>
            <a:r>
              <a:rPr lang="en-US" sz="1200" dirty="0" smtClean="0"/>
              <a:t>server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6553200" y="1443036"/>
            <a:ext cx="6262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6" y="1214437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7333474" y="1334571"/>
            <a:ext cx="315792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200" dirty="0" smtClean="0"/>
              <a:t>NAS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01845" y="2635618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38600" y="3346694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29400" y="2584694"/>
            <a:ext cx="34945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000" dirty="0" smtClean="0"/>
              <a:t>HNET</a:t>
            </a:r>
          </a:p>
          <a:p>
            <a:r>
              <a:rPr lang="en-US" sz="1000" dirty="0" smtClean="0"/>
              <a:t>RTR</a:t>
            </a:r>
          </a:p>
        </p:txBody>
      </p:sp>
      <p:sp>
        <p:nvSpPr>
          <p:cNvPr id="88" name="Oval 87"/>
          <p:cNvSpPr/>
          <p:nvPr/>
        </p:nvSpPr>
        <p:spPr>
          <a:xfrm>
            <a:off x="3481148" y="3816610"/>
            <a:ext cx="2614852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89" name="TextBox 88"/>
          <p:cNvSpPr txBox="1"/>
          <p:nvPr/>
        </p:nvSpPr>
        <p:spPr>
          <a:xfrm>
            <a:off x="4488451" y="4724400"/>
            <a:ext cx="492122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Visitor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0" name="Oval 89"/>
          <p:cNvSpPr/>
          <p:nvPr/>
        </p:nvSpPr>
        <p:spPr>
          <a:xfrm>
            <a:off x="5731669" y="3302212"/>
            <a:ext cx="2614852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1" name="TextBox 90"/>
          <p:cNvSpPr txBox="1"/>
          <p:nvPr/>
        </p:nvSpPr>
        <p:spPr>
          <a:xfrm>
            <a:off x="7508878" y="3810000"/>
            <a:ext cx="617157" cy="2985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3</a:t>
            </a:r>
            <a:r>
              <a:rPr lang="en-US" sz="800" b="1" baseline="30000" dirty="0" smtClean="0"/>
              <a:t>rd</a:t>
            </a:r>
            <a:r>
              <a:rPr lang="en-US" sz="800" b="1" dirty="0" smtClean="0"/>
              <a:t> party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Managed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2" name="Oval 91"/>
          <p:cNvSpPr/>
          <p:nvPr/>
        </p:nvSpPr>
        <p:spPr>
          <a:xfrm>
            <a:off x="7083233" y="2286000"/>
            <a:ext cx="1984567" cy="106019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3" name="TextBox 92"/>
          <p:cNvSpPr txBox="1"/>
          <p:nvPr/>
        </p:nvSpPr>
        <p:spPr>
          <a:xfrm>
            <a:off x="7652541" y="2356737"/>
            <a:ext cx="468077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Home </a:t>
            </a:r>
            <a:r>
              <a:rPr lang="en-US" sz="800" b="1" dirty="0" err="1" smtClean="0"/>
              <a:t>IoT</a:t>
            </a:r>
            <a:endParaRPr lang="en-US" sz="800" b="1" dirty="0" smtClean="0"/>
          </a:p>
        </p:txBody>
      </p:sp>
      <p:sp>
        <p:nvSpPr>
          <p:cNvPr id="94" name="Oval 93"/>
          <p:cNvSpPr/>
          <p:nvPr/>
        </p:nvSpPr>
        <p:spPr>
          <a:xfrm>
            <a:off x="6300548" y="762001"/>
            <a:ext cx="1700452" cy="1650136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5" name="TextBox 94"/>
          <p:cNvSpPr txBox="1"/>
          <p:nvPr/>
        </p:nvSpPr>
        <p:spPr>
          <a:xfrm>
            <a:off x="6851932" y="879800"/>
            <a:ext cx="463268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Media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96" name="Oval 95"/>
          <p:cNvSpPr/>
          <p:nvPr/>
        </p:nvSpPr>
        <p:spPr>
          <a:xfrm>
            <a:off x="4700348" y="1143000"/>
            <a:ext cx="1600200" cy="2038682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97" name="TextBox 96"/>
          <p:cNvSpPr txBox="1"/>
          <p:nvPr/>
        </p:nvSpPr>
        <p:spPr>
          <a:xfrm>
            <a:off x="5222977" y="2105193"/>
            <a:ext cx="456856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Home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100" name="Oval 99"/>
          <p:cNvSpPr/>
          <p:nvPr/>
        </p:nvSpPr>
        <p:spPr>
          <a:xfrm>
            <a:off x="3401940" y="1321663"/>
            <a:ext cx="1322460" cy="1497737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3712460" y="1331618"/>
            <a:ext cx="615553" cy="11080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800" b="1" dirty="0" smtClean="0"/>
              <a:t>Common </a:t>
            </a:r>
            <a:r>
              <a:rPr lang="en-US" sz="800" b="1" dirty="0" err="1" smtClean="0"/>
              <a:t>nw</a:t>
            </a:r>
            <a:endParaRPr lang="en-US" sz="800" b="1" dirty="0" smtClean="0"/>
          </a:p>
        </p:txBody>
      </p:sp>
      <p:sp>
        <p:nvSpPr>
          <p:cNvPr id="103" name="Freeform 102"/>
          <p:cNvSpPr/>
          <p:nvPr/>
        </p:nvSpPr>
        <p:spPr>
          <a:xfrm>
            <a:off x="148046" y="1935480"/>
            <a:ext cx="6888480" cy="1256956"/>
          </a:xfrm>
          <a:custGeom>
            <a:avLst/>
            <a:gdLst>
              <a:gd name="connsiteX0" fmla="*/ 0 w 6888480"/>
              <a:gd name="connsiteY0" fmla="*/ 513806 h 1256956"/>
              <a:gd name="connsiteX1" fmla="*/ 60960 w 6888480"/>
              <a:gd name="connsiteY1" fmla="*/ 513806 h 1256956"/>
              <a:gd name="connsiteX2" fmla="*/ 2508068 w 6888480"/>
              <a:gd name="connsiteY2" fmla="*/ 522514 h 1256956"/>
              <a:gd name="connsiteX3" fmla="*/ 2804160 w 6888480"/>
              <a:gd name="connsiteY3" fmla="*/ 1088571 h 1256956"/>
              <a:gd name="connsiteX4" fmla="*/ 6261463 w 6888480"/>
              <a:gd name="connsiteY4" fmla="*/ 1193074 h 1256956"/>
              <a:gd name="connsiteX5" fmla="*/ 6217920 w 6888480"/>
              <a:gd name="connsiteY5" fmla="*/ 200297 h 1256956"/>
              <a:gd name="connsiteX6" fmla="*/ 6888480 w 6888480"/>
              <a:gd name="connsiteY6" fmla="*/ 0 h 125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480" h="1256956">
                <a:moveTo>
                  <a:pt x="0" y="513806"/>
                </a:moveTo>
                <a:lnTo>
                  <a:pt x="60960" y="513806"/>
                </a:lnTo>
                <a:cubicBezTo>
                  <a:pt x="478971" y="515257"/>
                  <a:pt x="2050868" y="426720"/>
                  <a:pt x="2508068" y="522514"/>
                </a:cubicBezTo>
                <a:cubicBezTo>
                  <a:pt x="2965268" y="618308"/>
                  <a:pt x="2178594" y="976811"/>
                  <a:pt x="2804160" y="1088571"/>
                </a:cubicBezTo>
                <a:cubicBezTo>
                  <a:pt x="3429726" y="1200331"/>
                  <a:pt x="5692503" y="1341120"/>
                  <a:pt x="6261463" y="1193074"/>
                </a:cubicBezTo>
                <a:cubicBezTo>
                  <a:pt x="6830423" y="1045028"/>
                  <a:pt x="6113417" y="399143"/>
                  <a:pt x="6217920" y="200297"/>
                </a:cubicBezTo>
                <a:cubicBezTo>
                  <a:pt x="6322423" y="1451"/>
                  <a:pt x="6605451" y="725"/>
                  <a:pt x="6888480" y="0"/>
                </a:cubicBezTo>
              </a:path>
            </a:pathLst>
          </a:custGeom>
          <a:noFill/>
          <a:ln w="15875">
            <a:solidFill>
              <a:srgbClr val="0070C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390070" y="1303509"/>
            <a:ext cx="716124" cy="608564"/>
          </a:xfrm>
          <a:custGeom>
            <a:avLst/>
            <a:gdLst>
              <a:gd name="connsiteX0" fmla="*/ 446159 w 716124"/>
              <a:gd name="connsiteY0" fmla="*/ 13662 h 608564"/>
              <a:gd name="connsiteX1" fmla="*/ 36856 w 716124"/>
              <a:gd name="connsiteY1" fmla="*/ 74622 h 608564"/>
              <a:gd name="connsiteX2" fmla="*/ 71690 w 716124"/>
              <a:gd name="connsiteY2" fmla="*/ 588428 h 608564"/>
              <a:gd name="connsiteX3" fmla="*/ 498410 w 716124"/>
              <a:gd name="connsiteY3" fmla="*/ 510051 h 608564"/>
              <a:gd name="connsiteX4" fmla="*/ 716124 w 716124"/>
              <a:gd name="connsiteY4" fmla="*/ 562302 h 60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24" h="608564">
                <a:moveTo>
                  <a:pt x="446159" y="13662"/>
                </a:moveTo>
                <a:cubicBezTo>
                  <a:pt x="272713" y="-3755"/>
                  <a:pt x="99267" y="-21172"/>
                  <a:pt x="36856" y="74622"/>
                </a:cubicBezTo>
                <a:cubicBezTo>
                  <a:pt x="-25555" y="170416"/>
                  <a:pt x="-5235" y="515857"/>
                  <a:pt x="71690" y="588428"/>
                </a:cubicBezTo>
                <a:cubicBezTo>
                  <a:pt x="148615" y="660999"/>
                  <a:pt x="391004" y="514405"/>
                  <a:pt x="498410" y="510051"/>
                </a:cubicBezTo>
                <a:cubicBezTo>
                  <a:pt x="605816" y="505697"/>
                  <a:pt x="660970" y="533999"/>
                  <a:pt x="716124" y="562302"/>
                </a:cubicBezTo>
              </a:path>
            </a:pathLst>
          </a:custGeom>
          <a:noFill/>
          <a:ln w="15875">
            <a:solidFill>
              <a:schemeClr val="accent4">
                <a:lumMod val="60000"/>
                <a:lumOff val="40000"/>
              </a:schemeClr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046651" y="1293119"/>
            <a:ext cx="1850538" cy="1683097"/>
          </a:xfrm>
          <a:custGeom>
            <a:avLst/>
            <a:gdLst>
              <a:gd name="connsiteX0" fmla="*/ 1850538 w 1850538"/>
              <a:gd name="connsiteY0" fmla="*/ 111138 h 1683097"/>
              <a:gd name="connsiteX1" fmla="*/ 1510903 w 1850538"/>
              <a:gd name="connsiteY1" fmla="*/ 145972 h 1683097"/>
              <a:gd name="connsiteX2" fmla="*/ 1415109 w 1850538"/>
              <a:gd name="connsiteY2" fmla="*/ 1539344 h 1683097"/>
              <a:gd name="connsiteX3" fmla="*/ 117532 w 1850538"/>
              <a:gd name="connsiteY3" fmla="*/ 1609012 h 1683097"/>
              <a:gd name="connsiteX4" fmla="*/ 100115 w 1850538"/>
              <a:gd name="connsiteY4" fmla="*/ 1278087 h 1683097"/>
              <a:gd name="connsiteX5" fmla="*/ 465875 w 1850538"/>
              <a:gd name="connsiteY5" fmla="*/ 1225835 h 168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38" h="1683097">
                <a:moveTo>
                  <a:pt x="1850538" y="111138"/>
                </a:moveTo>
                <a:cubicBezTo>
                  <a:pt x="1717006" y="9538"/>
                  <a:pt x="1583474" y="-92062"/>
                  <a:pt x="1510903" y="145972"/>
                </a:cubicBezTo>
                <a:cubicBezTo>
                  <a:pt x="1438331" y="384006"/>
                  <a:pt x="1647337" y="1295504"/>
                  <a:pt x="1415109" y="1539344"/>
                </a:cubicBezTo>
                <a:cubicBezTo>
                  <a:pt x="1182881" y="1783184"/>
                  <a:pt x="336698" y="1652555"/>
                  <a:pt x="117532" y="1609012"/>
                </a:cubicBezTo>
                <a:cubicBezTo>
                  <a:pt x="-101634" y="1565469"/>
                  <a:pt x="42058" y="1341950"/>
                  <a:pt x="100115" y="1278087"/>
                </a:cubicBezTo>
                <a:cubicBezTo>
                  <a:pt x="158172" y="1214224"/>
                  <a:pt x="312023" y="1220029"/>
                  <a:pt x="465875" y="1225835"/>
                </a:cubicBezTo>
              </a:path>
            </a:pathLst>
          </a:custGeom>
          <a:noFill/>
          <a:ln w="19050">
            <a:solidFill>
              <a:srgbClr val="78A22F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4642142" y="3026016"/>
            <a:ext cx="3029" cy="714394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720165" y="3290501"/>
            <a:ext cx="118942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 smtClean="0"/>
              <a:t>? (unintentional loop)</a:t>
            </a:r>
          </a:p>
        </p:txBody>
      </p:sp>
    </p:spTree>
    <p:extLst>
      <p:ext uri="{BB962C8B-B14F-4D97-AF65-F5344CB8AC3E}">
        <p14:creationId xmlns:p14="http://schemas.microsoft.com/office/powerpoint/2010/main" val="2058917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143000"/>
            <a:ext cx="8115300" cy="2891048"/>
          </a:xfrm>
        </p:spPr>
        <p:txBody>
          <a:bodyPr/>
          <a:lstStyle/>
          <a:p>
            <a:r>
              <a:rPr lang="en-US" dirty="0" smtClean="0"/>
              <a:t>Clear separation of “independent” but </a:t>
            </a:r>
            <a:r>
              <a:rPr lang="en-US" u="sng" dirty="0" smtClean="0"/>
              <a:t>cooperating</a:t>
            </a:r>
            <a:r>
              <a:rPr lang="en-US" dirty="0" smtClean="0"/>
              <a:t> layers:</a:t>
            </a:r>
          </a:p>
          <a:p>
            <a:pPr lvl="1"/>
            <a:r>
              <a:rPr lang="en-US" dirty="0" smtClean="0"/>
              <a:t>Layer 3 topology and (non-)adjacent layer 2 topologies are handled separately.</a:t>
            </a:r>
          </a:p>
          <a:p>
            <a:r>
              <a:rPr lang="en-US" dirty="0" smtClean="0"/>
              <a:t>Role separation for layer 3 router:</a:t>
            </a:r>
          </a:p>
          <a:p>
            <a:pPr lvl="1"/>
            <a:r>
              <a:rPr lang="en-US" dirty="0" smtClean="0"/>
              <a:t>“L3 PCE + L2 PCE” or “L3 PCC + L2 PCE”.</a:t>
            </a:r>
          </a:p>
          <a:p>
            <a:pPr lvl="1"/>
            <a:r>
              <a:rPr lang="en-US" dirty="0" smtClean="0"/>
              <a:t>One router is an elected or preconfigured g0d-box.</a:t>
            </a:r>
          </a:p>
          <a:p>
            <a:r>
              <a:rPr lang="en-US" dirty="0" smtClean="0"/>
              <a:t>One L2 PCE per Layer 2 topology.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based on PCE-PE model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304600"/>
              </p:ext>
            </p:extLst>
          </p:nvPr>
        </p:nvGraphicFramePr>
        <p:xfrm>
          <a:off x="594458" y="3455987"/>
          <a:ext cx="7635142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Visio" r:id="rId3" imgW="11173779" imgH="4979880" progId="Visio.Drawing.11">
                  <p:embed/>
                </p:oleObj>
              </mc:Choice>
              <mc:Fallback>
                <p:oleObj name="Visio" r:id="rId3" imgW="11173779" imgH="49798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458" y="3455987"/>
                        <a:ext cx="7635142" cy="340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709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112851"/>
            <a:ext cx="8115300" cy="2697149"/>
          </a:xfrm>
        </p:spPr>
        <p:txBody>
          <a:bodyPr/>
          <a:lstStyle/>
          <a:p>
            <a:r>
              <a:rPr lang="en-US" dirty="0" smtClean="0"/>
              <a:t>PCEs for both layer 3 and layer 2 purposes:</a:t>
            </a:r>
          </a:p>
          <a:p>
            <a:pPr lvl="1"/>
            <a:r>
              <a:rPr lang="en-US" dirty="0" smtClean="0"/>
              <a:t>They have different topology view..</a:t>
            </a:r>
          </a:p>
          <a:p>
            <a:pPr lvl="1"/>
            <a:r>
              <a:rPr lang="en-US" dirty="0" smtClean="0"/>
              <a:t>An L3 PCE knows L2 circuits (logical paths) to the next L3 hop(s) and an L2 PCE knows its own network links/hops.</a:t>
            </a:r>
          </a:p>
          <a:p>
            <a:r>
              <a:rPr lang="en-US" dirty="0" smtClean="0"/>
              <a:t>Layer 2 could use any standard link-state protocol (e.g</a:t>
            </a:r>
            <a:r>
              <a:rPr lang="en-US" dirty="0"/>
              <a:t>.</a:t>
            </a:r>
            <a:r>
              <a:rPr lang="en-US" dirty="0" smtClean="0"/>
              <a:t> IS-IS or equivalent) for path management.</a:t>
            </a:r>
          </a:p>
          <a:p>
            <a:r>
              <a:rPr lang="en-US" dirty="0" smtClean="0"/>
              <a:t>Layer 2 circuits computed based on Layer 3 path requests.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75581"/>
            <a:ext cx="8248650" cy="313932"/>
          </a:xfrm>
        </p:spPr>
        <p:txBody>
          <a:bodyPr/>
          <a:lstStyle/>
          <a:p>
            <a:r>
              <a:rPr lang="en-US" dirty="0" smtClean="0"/>
              <a:t>Router model with L3 AND l2 PCE capabilities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38935"/>
              </p:ext>
            </p:extLst>
          </p:nvPr>
        </p:nvGraphicFramePr>
        <p:xfrm>
          <a:off x="304800" y="3429000"/>
          <a:ext cx="3352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Visio" r:id="rId3" imgW="4724355" imgH="4724460" progId="Visio.Drawing.11">
                  <p:embed/>
                </p:oleObj>
              </mc:Choice>
              <mc:Fallback>
                <p:oleObj name="Visio" r:id="rId3" imgW="4724355" imgH="47244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429000"/>
                        <a:ext cx="33528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5410200"/>
            <a:ext cx="5395708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PEs are managed by an L2 PCE..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PEs do not have any access to L3 information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PEs do not perform any local path computation.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270" y="3733800"/>
            <a:ext cx="4996752" cy="133882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 smtClean="0"/>
              <a:t>Assumption</a:t>
            </a:r>
            <a:r>
              <a:rPr lang="en-US" sz="2000" dirty="0" smtClean="0"/>
              <a:t>: A PE (switch or bridge):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Does not necessarily feature an IP stack.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Allows </a:t>
            </a:r>
            <a:r>
              <a:rPr lang="en-US" sz="2000" dirty="0" smtClean="0"/>
              <a:t>remote management of FIB.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07699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477250" cy="4121128"/>
          </a:xfrm>
        </p:spPr>
        <p:txBody>
          <a:bodyPr/>
          <a:lstStyle/>
          <a:p>
            <a:r>
              <a:rPr lang="en-US" dirty="0" smtClean="0"/>
              <a:t>It must know the layer 2 topology it manages:</a:t>
            </a:r>
          </a:p>
          <a:p>
            <a:pPr lvl="1"/>
            <a:r>
              <a:rPr lang="en-US" dirty="0" smtClean="0"/>
              <a:t>Either it learns it dynamically or it is pre-configured.</a:t>
            </a:r>
          </a:p>
          <a:p>
            <a:r>
              <a:rPr lang="en-US" dirty="0" smtClean="0"/>
              <a:t>It must manage the switch/bridge (PE) </a:t>
            </a:r>
            <a:r>
              <a:rPr lang="en-US" dirty="0" err="1" smtClean="0"/>
              <a:t>QoS</a:t>
            </a:r>
            <a:r>
              <a:rPr lang="en-US" dirty="0" smtClean="0"/>
              <a:t> &amp; reservations:</a:t>
            </a:r>
          </a:p>
          <a:p>
            <a:pPr lvl="1"/>
            <a:r>
              <a:rPr lang="en-US" dirty="0" smtClean="0"/>
              <a:t>The PCE must be informed of the any PE locally originated configurations, initial configuration and obviously its own configuration commands.</a:t>
            </a:r>
          </a:p>
          <a:p>
            <a:r>
              <a:rPr lang="en-US" dirty="0" smtClean="0"/>
              <a:t>Service the L3 PCE for a path computation and selection:</a:t>
            </a:r>
          </a:p>
          <a:p>
            <a:pPr lvl="1"/>
            <a:r>
              <a:rPr lang="en-US" dirty="0" smtClean="0"/>
              <a:t>L3 circuit establishment request is serviced by L2 PCE computation and path selection.</a:t>
            </a:r>
          </a:p>
          <a:p>
            <a:pPr lvl="1"/>
            <a:r>
              <a:rPr lang="en-US" dirty="0" smtClean="0"/>
              <a:t>L2 PCE provides an aggregated summary of L2 information.</a:t>
            </a:r>
          </a:p>
          <a:p>
            <a:r>
              <a:rPr lang="en-US" dirty="0" smtClean="0"/>
              <a:t>Layer 2 path management and reservation:</a:t>
            </a:r>
          </a:p>
          <a:p>
            <a:pPr lvl="1"/>
            <a:r>
              <a:rPr lang="en-US" dirty="0" smtClean="0"/>
              <a:t>Independent of the protocol solutions at the L3!</a:t>
            </a:r>
          </a:p>
          <a:p>
            <a:pPr lvl="1"/>
            <a:r>
              <a:rPr lang="en-US" dirty="0" smtClean="0"/>
              <a:t>Could use .1Qca (/w ECTs) or other adequate protocol such as </a:t>
            </a:r>
            <a:r>
              <a:rPr lang="en-US" dirty="0" err="1" smtClean="0"/>
              <a:t>Netconf</a:t>
            </a:r>
            <a:r>
              <a:rPr lang="en-US" dirty="0" smtClean="0"/>
              <a:t> over SSH,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 PCE (as a part of the router)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8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4603311"/>
          </a:xfrm>
        </p:spPr>
        <p:txBody>
          <a:bodyPr/>
          <a:lstStyle/>
          <a:p>
            <a:r>
              <a:rPr lang="en-US" dirty="0" smtClean="0"/>
              <a:t>Layer 3 routers have a dual role:</a:t>
            </a:r>
          </a:p>
          <a:p>
            <a:pPr lvl="1"/>
            <a:r>
              <a:rPr lang="en-US" dirty="0" smtClean="0"/>
              <a:t>Either an L3 PCE Client (PCC) or a g0d-box (PCE).</a:t>
            </a:r>
          </a:p>
          <a:p>
            <a:pPr lvl="1"/>
            <a:r>
              <a:rPr lang="fi-FI" dirty="0" err="1" smtClean="0"/>
              <a:t>Based</a:t>
            </a:r>
            <a:r>
              <a:rPr lang="fi-FI" dirty="0" smtClean="0"/>
              <a:t> on the IETF PCE </a:t>
            </a:r>
            <a:r>
              <a:rPr lang="fi-FI" dirty="0" err="1" smtClean="0"/>
              <a:t>architecture</a:t>
            </a:r>
            <a:r>
              <a:rPr lang="fi-FI" dirty="0" smtClean="0"/>
              <a:t> and </a:t>
            </a:r>
            <a:r>
              <a:rPr lang="fi-FI" dirty="0" err="1" smtClean="0"/>
              <a:t>model</a:t>
            </a:r>
            <a:r>
              <a:rPr lang="fi-FI" dirty="0" smtClean="0"/>
              <a:t>.</a:t>
            </a:r>
            <a:endParaRPr lang="en-US" dirty="0" smtClean="0"/>
          </a:p>
          <a:p>
            <a:r>
              <a:rPr lang="en-US" dirty="0" smtClean="0"/>
              <a:t>PCE </a:t>
            </a:r>
            <a:r>
              <a:rPr lang="en-US" dirty="0"/>
              <a:t>must know the layer </a:t>
            </a:r>
            <a:r>
              <a:rPr lang="en-US" dirty="0" smtClean="0"/>
              <a:t>3 </a:t>
            </a:r>
            <a:r>
              <a:rPr lang="en-US" dirty="0"/>
              <a:t>topology:</a:t>
            </a:r>
          </a:p>
          <a:p>
            <a:pPr lvl="1"/>
            <a:r>
              <a:rPr lang="en-US" dirty="0"/>
              <a:t>Either </a:t>
            </a:r>
            <a:r>
              <a:rPr lang="en-US" dirty="0" smtClean="0"/>
              <a:t>PCE learns </a:t>
            </a:r>
            <a:r>
              <a:rPr lang="en-US" dirty="0"/>
              <a:t>it dynamically (e.g., </a:t>
            </a:r>
            <a:r>
              <a:rPr lang="en-US" dirty="0" smtClean="0"/>
              <a:t>IS-IS, HNCP, OSPF) </a:t>
            </a:r>
            <a:r>
              <a:rPr lang="en-US" dirty="0"/>
              <a:t>or it is pre-configured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Layer 2 topology knowledge is not relevant beyond “circuits”.</a:t>
            </a:r>
            <a:endParaRPr lang="en-US" dirty="0"/>
          </a:p>
          <a:p>
            <a:r>
              <a:rPr lang="en-US" dirty="0" smtClean="0"/>
              <a:t>PCE </a:t>
            </a:r>
            <a:r>
              <a:rPr lang="en-US" dirty="0"/>
              <a:t>must know </a:t>
            </a:r>
            <a:r>
              <a:rPr lang="en-US" dirty="0" smtClean="0"/>
              <a:t>both layer 3 and layer 2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/>
              <a:t>&amp; reservations:</a:t>
            </a:r>
          </a:p>
          <a:p>
            <a:pPr lvl="1"/>
            <a:r>
              <a:rPr lang="en-US" dirty="0" smtClean="0"/>
              <a:t>Reporting </a:t>
            </a:r>
            <a:r>
              <a:rPr lang="en-US" dirty="0"/>
              <a:t>from </a:t>
            </a:r>
            <a:r>
              <a:rPr lang="en-US" dirty="0" smtClean="0"/>
              <a:t>other L3 PCCs /w L2 summaries  or</a:t>
            </a:r>
            <a:r>
              <a:rPr lang="en-US" dirty="0"/>
              <a:t>.. </a:t>
            </a:r>
            <a:r>
              <a:rPr lang="en-US" dirty="0" smtClean="0"/>
              <a:t>L3 PCE </a:t>
            </a:r>
            <a:r>
              <a:rPr lang="en-US" dirty="0"/>
              <a:t>just knows..</a:t>
            </a:r>
          </a:p>
          <a:p>
            <a:r>
              <a:rPr lang="en-US" dirty="0" smtClean="0"/>
              <a:t>Layer 3 “circuit” management and </a:t>
            </a:r>
            <a:r>
              <a:rPr lang="en-US" dirty="0"/>
              <a:t>reservation:</a:t>
            </a:r>
          </a:p>
          <a:p>
            <a:pPr lvl="1"/>
            <a:r>
              <a:rPr lang="en-US" dirty="0"/>
              <a:t>Independent of the protocol solutions at the </a:t>
            </a:r>
            <a:r>
              <a:rPr lang="en-US" dirty="0" smtClean="0"/>
              <a:t>L2!</a:t>
            </a:r>
            <a:endParaRPr lang="en-US" dirty="0"/>
          </a:p>
          <a:p>
            <a:pPr lvl="1"/>
            <a:r>
              <a:rPr lang="en-US" dirty="0" smtClean="0"/>
              <a:t>Proposal to use IETF “PCE initiated LSP model” (with modification) to push the layer 3 path to other L3 routers that then take care of the layer 2 path.</a:t>
            </a:r>
          </a:p>
          <a:p>
            <a:r>
              <a:rPr lang="en-US" dirty="0" smtClean="0"/>
              <a:t>No path reservation protocol like RSVP-TE in this proposal..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PCE / PCC </a:t>
            </a:r>
            <a:r>
              <a:rPr lang="en-US" dirty="0"/>
              <a:t>(as a part of the router)</a:t>
            </a:r>
          </a:p>
        </p:txBody>
      </p:sp>
    </p:spTree>
    <p:extLst>
      <p:ext uri="{BB962C8B-B14F-4D97-AF65-F5344CB8AC3E}">
        <p14:creationId xmlns:p14="http://schemas.microsoft.com/office/powerpoint/2010/main" val="1419829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3049040"/>
          </a:xfrm>
        </p:spPr>
        <p:txBody>
          <a:bodyPr/>
          <a:lstStyle/>
          <a:p>
            <a:r>
              <a:rPr lang="en-US" dirty="0" smtClean="0"/>
              <a:t>Simple device.. hopefully..</a:t>
            </a:r>
          </a:p>
          <a:p>
            <a:pPr lvl="1"/>
            <a:r>
              <a:rPr lang="en-US" dirty="0" smtClean="0"/>
              <a:t>Remote management of FIB must be possible. </a:t>
            </a:r>
          </a:p>
          <a:p>
            <a:pPr lvl="1"/>
            <a:r>
              <a:rPr lang="fi-FI" dirty="0" smtClean="0"/>
              <a:t>PE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accomodate</a:t>
            </a:r>
            <a:r>
              <a:rPr lang="fi-FI" dirty="0" smtClean="0"/>
              <a:t> </a:t>
            </a:r>
            <a:r>
              <a:rPr lang="fi-FI" dirty="0" err="1" smtClean="0"/>
              <a:t>static</a:t>
            </a:r>
            <a:r>
              <a:rPr lang="fi-FI" dirty="0"/>
              <a:t> </a:t>
            </a:r>
            <a:r>
              <a:rPr lang="fi-FI" dirty="0" err="1" smtClean="0"/>
              <a:t>FIBs</a:t>
            </a:r>
            <a:r>
              <a:rPr lang="fi-FI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Proper security must be in place..</a:t>
            </a:r>
          </a:p>
          <a:p>
            <a:r>
              <a:rPr lang="en-US" dirty="0" smtClean="0"/>
              <a:t>Unaware what happens at layer 3 circuit computation and most likely also on layer 2 path computation:</a:t>
            </a:r>
          </a:p>
          <a:p>
            <a:pPr lvl="1"/>
            <a:r>
              <a:rPr lang="en-US" dirty="0" smtClean="0"/>
              <a:t>However, it may needs to report its own capabilities &amp; status to L2 PCE..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(switch/bridge)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55345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Layer 3 – IETF protocols could &amp; should be reused but unfortunately not possible without being extended:</a:t>
            </a:r>
          </a:p>
          <a:p>
            <a:pPr lvl="1"/>
            <a:r>
              <a:rPr lang="en-US" dirty="0" smtClean="0"/>
              <a:t>PCE architecture – [RFC4655].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PCE – [draft-</a:t>
            </a:r>
            <a:r>
              <a:rPr lang="en-US" dirty="0" err="1" smtClean="0"/>
              <a:t>ietf</a:t>
            </a:r>
            <a:r>
              <a:rPr lang="en-US" dirty="0" smtClean="0"/>
              <a:t>-</a:t>
            </a:r>
            <a:r>
              <a:rPr lang="en-US" dirty="0" err="1" smtClean="0"/>
              <a:t>pce-stateful-pce</a:t>
            </a:r>
            <a:r>
              <a:rPr lang="en-US" dirty="0" smtClean="0"/>
              <a:t>].</a:t>
            </a:r>
          </a:p>
          <a:p>
            <a:pPr lvl="1"/>
            <a:r>
              <a:rPr lang="en-US" dirty="0" smtClean="0"/>
              <a:t>PCE initiated LSP + delegation – [draft-</a:t>
            </a:r>
            <a:r>
              <a:rPr lang="en-US" dirty="0" err="1" smtClean="0"/>
              <a:t>ietf</a:t>
            </a:r>
            <a:r>
              <a:rPr lang="en-US" dirty="0" smtClean="0"/>
              <a:t>-</a:t>
            </a:r>
            <a:r>
              <a:rPr lang="en-US" dirty="0" err="1" smtClean="0"/>
              <a:t>pce</a:t>
            </a:r>
            <a:r>
              <a:rPr lang="en-US" dirty="0" smtClean="0"/>
              <a:t>-</a:t>
            </a:r>
            <a:r>
              <a:rPr lang="en-US" dirty="0" err="1" smtClean="0"/>
              <a:t>pce</a:t>
            </a:r>
            <a:r>
              <a:rPr lang="en-US" dirty="0" smtClean="0"/>
              <a:t>-initiated] </a:t>
            </a:r>
          </a:p>
          <a:p>
            <a:pPr lvl="2"/>
            <a:r>
              <a:rPr lang="fi-FI" dirty="0" err="1" smtClean="0"/>
              <a:t>Apply</a:t>
            </a:r>
            <a:r>
              <a:rPr lang="fi-FI" dirty="0" smtClean="0"/>
              <a:t> to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context</a:t>
            </a:r>
            <a:r>
              <a:rPr lang="fi-FI" dirty="0" smtClean="0"/>
              <a:t> TBD. (</a:t>
            </a:r>
            <a:r>
              <a:rPr lang="fi-FI" dirty="0" err="1" smtClean="0"/>
              <a:t>since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have/assume</a:t>
            </a:r>
            <a:r>
              <a:rPr lang="fi-FI" dirty="0" smtClean="0"/>
              <a:t> no MPLS </a:t>
            </a:r>
            <a:r>
              <a:rPr lang="fi-FI" dirty="0" err="1" smtClean="0"/>
              <a:t>here</a:t>
            </a:r>
            <a:r>
              <a:rPr lang="fi-FI" dirty="0" smtClean="0"/>
              <a:t>..)</a:t>
            </a:r>
            <a:endParaRPr lang="en-US" dirty="0" smtClean="0"/>
          </a:p>
          <a:p>
            <a:pPr lvl="1"/>
            <a:r>
              <a:rPr lang="en-US" dirty="0" smtClean="0"/>
              <a:t>PCEP – [RFC5440]</a:t>
            </a:r>
          </a:p>
          <a:p>
            <a:pPr lvl="2"/>
            <a:r>
              <a:rPr lang="en-US" dirty="0" smtClean="0"/>
              <a:t>Capability indication TBD.</a:t>
            </a:r>
          </a:p>
          <a:p>
            <a:pPr lvl="2"/>
            <a:r>
              <a:rPr lang="en-US" u="sng" dirty="0" smtClean="0"/>
              <a:t>Adding the listener/talker models TBD.</a:t>
            </a:r>
          </a:p>
          <a:p>
            <a:pPr lvl="2"/>
            <a:r>
              <a:rPr lang="en-US" dirty="0" smtClean="0"/>
              <a:t>Dynamic reporting TBD.</a:t>
            </a:r>
          </a:p>
          <a:p>
            <a:pPr lvl="1"/>
            <a:r>
              <a:rPr lang="en-US" dirty="0" smtClean="0"/>
              <a:t>PCE discovery – e.g. [RFC5088, 5089] for IS-IS &amp; OSPF.	</a:t>
            </a:r>
          </a:p>
          <a:p>
            <a:pPr lvl="1"/>
            <a:r>
              <a:rPr lang="en-US" dirty="0" smtClean="0"/>
              <a:t>Possibly </a:t>
            </a:r>
            <a:r>
              <a:rPr lang="en-US" dirty="0" err="1" smtClean="0"/>
              <a:t>Netconf</a:t>
            </a:r>
            <a:r>
              <a:rPr lang="en-US" dirty="0" smtClean="0"/>
              <a:t> over HTTP or SSH – e.g. [RFC5539, 6242].</a:t>
            </a:r>
          </a:p>
          <a:p>
            <a:r>
              <a:rPr lang="en-US" dirty="0" smtClean="0"/>
              <a:t>Layer 2:</a:t>
            </a:r>
          </a:p>
          <a:p>
            <a:pPr lvl="1"/>
            <a:r>
              <a:rPr lang="en-US" dirty="0" smtClean="0"/>
              <a:t>Minimal changes..  e.g. 1Qca + ECT sound promising (for .1aq capable PEs).</a:t>
            </a:r>
            <a:endParaRPr lang="en-US" dirty="0"/>
          </a:p>
          <a:p>
            <a:r>
              <a:rPr lang="en-US" dirty="0" smtClean="0"/>
              <a:t>Data model:</a:t>
            </a:r>
          </a:p>
          <a:p>
            <a:pPr lvl="1"/>
            <a:r>
              <a:rPr lang="en-US" dirty="0" smtClean="0"/>
              <a:t>For exchanging specs and etc..</a:t>
            </a:r>
          </a:p>
          <a:p>
            <a:pPr lvl="1"/>
            <a:r>
              <a:rPr lang="en-US" dirty="0" smtClean="0"/>
              <a:t>Could be YANG.. At the same time transportation over PCEP should also be considered!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75581"/>
            <a:ext cx="7429500" cy="313932"/>
          </a:xfrm>
        </p:spPr>
        <p:txBody>
          <a:bodyPr/>
          <a:lstStyle/>
          <a:p>
            <a:r>
              <a:rPr lang="en-US" dirty="0" smtClean="0"/>
              <a:t>Protocol considerations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8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adcom">
  <a:themeElements>
    <a:clrScheme name="Broadcom_New_Brand">
      <a:dk1>
        <a:sysClr val="windowText" lastClr="000000"/>
      </a:dk1>
      <a:lt1>
        <a:sysClr val="window" lastClr="FFFFFF"/>
      </a:lt1>
      <a:dk2>
        <a:srgbClr val="E31837"/>
      </a:dk2>
      <a:lt2>
        <a:srgbClr val="5F5F5F"/>
      </a:lt2>
      <a:accent1>
        <a:srgbClr val="005568"/>
      </a:accent1>
      <a:accent2>
        <a:srgbClr val="4B721D"/>
      </a:accent2>
      <a:accent3>
        <a:srgbClr val="FFD457"/>
      </a:accent3>
      <a:accent4>
        <a:srgbClr val="781D7E"/>
      </a:accent4>
      <a:accent5>
        <a:srgbClr val="ADAFB2"/>
      </a:accent5>
      <a:accent6>
        <a:srgbClr val="008BB0"/>
      </a:accent6>
      <a:hlink>
        <a:srgbClr val="008BB0"/>
      </a:hlink>
      <a:folHlink>
        <a:srgbClr val="A921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41230"/>
        </a:solidFill>
        <a:ln>
          <a:solidFill>
            <a:srgbClr val="C41230"/>
          </a:solidFill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/>
        </a:defPPr>
      </a:lstStyle>
    </a:txDef>
  </a:objectDefaults>
  <a:extraClrSchemeLst>
    <a:extraClrScheme>
      <a:clrScheme name="Broadcom">
        <a:dk1>
          <a:sysClr val="windowText" lastClr="000000"/>
        </a:dk1>
        <a:lt1>
          <a:sysClr val="window" lastClr="FFFFFF"/>
        </a:lt1>
        <a:dk2>
          <a:srgbClr val="E31936"/>
        </a:dk2>
        <a:lt2>
          <a:srgbClr val="5F5F5F"/>
        </a:lt2>
        <a:accent1>
          <a:srgbClr val="005568"/>
        </a:accent1>
        <a:accent2>
          <a:srgbClr val="4C721D"/>
        </a:accent2>
        <a:accent3>
          <a:srgbClr val="FFD457"/>
        </a:accent3>
        <a:accent4>
          <a:srgbClr val="791D7E"/>
        </a:accent4>
        <a:accent5>
          <a:srgbClr val="ADAFB2"/>
        </a:accent5>
        <a:accent6>
          <a:srgbClr val="008AB0"/>
        </a:accent6>
        <a:hlink>
          <a:srgbClr val="008AB0"/>
        </a:hlink>
        <a:folHlink>
          <a:srgbClr val="A9218E"/>
        </a:folHlink>
      </a:clrScheme>
    </a:extraClrScheme>
  </a:extraClrSchemeLst>
  <a:custClrLst>
    <a:custClr name="Secondary Gray">
      <a:srgbClr val="ADAFB2"/>
    </a:custClr>
    <a:custClr name="Secondary Red">
      <a:srgbClr val="C41230"/>
    </a:custClr>
    <a:custClr name="Secondary Blue">
      <a:srgbClr val="008AB0"/>
    </a:custClr>
    <a:custClr name="Secondary Green">
      <a:srgbClr val="78A22F"/>
    </a:custClr>
    <a:custClr name="Secondary Purple">
      <a:srgbClr val="A9218E"/>
    </a:custClr>
    <a:custClr name="Secondary Yellow">
      <a:srgbClr val="FDEF42"/>
    </a:custClr>
    <a:custClr name="Tertiary Gray">
      <a:srgbClr val="4C5B52"/>
    </a:custClr>
    <a:custClr name="Tertiary Red">
      <a:srgbClr val="BF311A"/>
    </a:custClr>
    <a:custClr name="Tertiary Blue">
      <a:srgbClr val="003F5F"/>
    </a:custClr>
    <a:custClr name="Tertiary Green">
      <a:srgbClr val="455A21"/>
    </a:custClr>
    <a:custClr name="Tertiary Purple">
      <a:srgbClr val="56004E"/>
    </a:custClr>
    <a:custClr name="Tertiary Gold">
      <a:srgbClr val="EC891D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Broadcom</Template>
  <TotalTime>3029</TotalTime>
  <Words>1109</Words>
  <Application>Microsoft Office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Broadcom</vt:lpstr>
      <vt:lpstr>Visio</vt:lpstr>
      <vt:lpstr>Layer 3 for TSN</vt:lpstr>
      <vt:lpstr>Scoping for the discussion</vt:lpstr>
      <vt:lpstr>Remember the “homenet” architecture ?</vt:lpstr>
      <vt:lpstr>Architecture based on PCE-PE model</vt:lpstr>
      <vt:lpstr>Router model with L3 AND l2 PCE capabilities</vt:lpstr>
      <vt:lpstr>L2 PCE (as a part of the router)</vt:lpstr>
      <vt:lpstr>L3 PCE / PCC (as a part of the router)</vt:lpstr>
      <vt:lpstr>PE (switch/bridge)</vt:lpstr>
      <vt:lpstr>Protocol considerations </vt:lpstr>
      <vt:lpstr>Additional thoughts..</vt:lpstr>
      <vt:lpstr>Summary</vt:lpstr>
      <vt:lpstr>Questions, comments and next steps ?</vt:lpstr>
    </vt:vector>
  </TitlesOfParts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 3 for TSN</dc:title>
  <dc:creator>Jouni Korhonen</dc:creator>
  <cp:lastModifiedBy>Philippe Klein</cp:lastModifiedBy>
  <cp:revision>176</cp:revision>
  <cp:lastPrinted>2014-06-25T11:31:46Z</cp:lastPrinted>
  <dcterms:created xsi:type="dcterms:W3CDTF">2014-06-09T11:50:14Z</dcterms:created>
  <dcterms:modified xsi:type="dcterms:W3CDTF">2014-07-15T00:39:18Z</dcterms:modified>
</cp:coreProperties>
</file>