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4"/>
  </p:notesMasterIdLst>
  <p:handoutMasterIdLst>
    <p:handoutMasterId r:id="rId25"/>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42" r:id="rId13"/>
    <p:sldId id="1221" r:id="rId14"/>
    <p:sldId id="1250" r:id="rId15"/>
    <p:sldId id="1222" r:id="rId16"/>
    <p:sldId id="1252" r:id="rId17"/>
    <p:sldId id="1244" r:id="rId18"/>
    <p:sldId id="1245" r:id="rId19"/>
    <p:sldId id="1246" r:id="rId20"/>
    <p:sldId id="1248" r:id="rId21"/>
    <p:sldId id="1253" r:id="rId22"/>
    <p:sldId id="1227" r:id="rId23"/>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08" autoAdjust="0"/>
    <p:restoredTop sz="94660" autoAdjust="0"/>
  </p:normalViewPr>
  <p:slideViewPr>
    <p:cSldViewPr>
      <p:cViewPr varScale="1">
        <p:scale>
          <a:sx n="74" d="100"/>
          <a:sy n="74" d="100"/>
        </p:scale>
        <p:origin x="-906" y="-102"/>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802.1AR</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smtClean="0">
                <a:solidFill>
                  <a:schemeClr val="accent2">
                    <a:lumMod val="75000"/>
                  </a:schemeClr>
                </a:solidFill>
              </a:rPr>
              <a:t>19 February </a:t>
            </a:r>
            <a:r>
              <a:rPr lang="en-US" b="0" dirty="0" smtClean="0">
                <a:solidFill>
                  <a:schemeClr val="accent2">
                    <a:lumMod val="75000"/>
                  </a:schemeClr>
                </a:solidFill>
              </a:rPr>
              <a:t>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2 </a:t>
            </a:r>
            <a:r>
              <a:rPr lang="en-AU" dirty="0"/>
              <a:t>on </a:t>
            </a:r>
            <a:r>
              <a:rPr lang="en-AU" dirty="0" smtClean="0"/>
              <a:t>IEEE 802.1AR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CH.2 on IEEE 802.1AR</a:t>
            </a:r>
            <a:endParaRPr lang="en-AU" dirty="0"/>
          </a:p>
          <a:p>
            <a:pPr lvl="1"/>
            <a:r>
              <a:rPr lang="en-AU" dirty="0"/>
              <a:t>IEEE 802.1AR 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apply</a:t>
            </a:r>
            <a:r>
              <a:rPr lang="en-AU" dirty="0" smtClean="0"/>
              <a:t>.</a:t>
            </a:r>
          </a:p>
          <a:p>
            <a:pPr lvl="1"/>
            <a:r>
              <a:rPr lang="en-US" dirty="0"/>
              <a:t>As part of the normal maintenance process for IEEE 802.1AR, the IEEE 802.1 WG will review the references to ensure that only required references are included, RFC references are up to date, and normative RFC references have an appropriate status.</a:t>
            </a:r>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p14="http://schemas.microsoft.com/office/powerpoint/2010/main"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3 </a:t>
            </a:r>
            <a:r>
              <a:rPr lang="en-AU" dirty="0"/>
              <a:t>on </a:t>
            </a:r>
            <a:r>
              <a:rPr lang="en-AU" dirty="0" smtClean="0"/>
              <a:t>IEEE 802.1AR</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a:t>Switzerland </a:t>
            </a:r>
            <a:r>
              <a:rPr lang="en-AU" dirty="0" smtClean="0"/>
              <a:t>comment 3 on IEEE 802.1AR</a:t>
            </a:r>
          </a:p>
          <a:p>
            <a:pPr marL="342900" lvl="1" indent="-342900">
              <a:buFont typeface="Arial" panose="020B0604020202020204" pitchFamily="34" charset="0"/>
              <a:buChar char="•"/>
            </a:pPr>
            <a:r>
              <a:rPr lang="en-AU" i="1" dirty="0"/>
              <a:t>Clause 2</a:t>
            </a:r>
          </a:p>
          <a:p>
            <a:pPr>
              <a:buFont typeface="Arial" panose="020B0604020202020204" pitchFamily="34" charset="0"/>
              <a:buChar char="•"/>
            </a:pPr>
            <a:r>
              <a:rPr lang="en-US" b="0" i="1" dirty="0" smtClean="0"/>
              <a:t>The </a:t>
            </a:r>
            <a:r>
              <a:rPr lang="en-US" b="0" i="1" dirty="0"/>
              <a:t>reference to FIPS 140 does not comply with </a:t>
            </a:r>
            <a:r>
              <a:rPr lang="en-US" b="0" i="1" dirty="0" smtClean="0"/>
              <a:t>JTC1 Standing </a:t>
            </a:r>
            <a:r>
              <a:rPr lang="en-US" b="0" i="1" dirty="0"/>
              <a:t>Document N5</a:t>
            </a:r>
            <a:r>
              <a:rPr lang="en-US" b="0" i="1" dirty="0" smtClean="0"/>
              <a:t>.</a:t>
            </a:r>
          </a:p>
          <a:p>
            <a:pPr marL="342900" lvl="1" indent="-342900">
              <a:buFont typeface="Arial" panose="020B0604020202020204" pitchFamily="34" charset="0"/>
              <a:buChar char="•"/>
            </a:pPr>
            <a:r>
              <a:rPr lang="en-AU" dirty="0"/>
              <a:t>Same as Switzerland comment </a:t>
            </a:r>
            <a:r>
              <a:rPr lang="en-AU" dirty="0" smtClean="0"/>
              <a:t>2 </a:t>
            </a:r>
            <a:r>
              <a:rPr lang="en-AU" dirty="0"/>
              <a:t>on IEEE </a:t>
            </a:r>
            <a:r>
              <a:rPr lang="en-AU" dirty="0" smtClean="0"/>
              <a:t>802.1AR</a:t>
            </a:r>
            <a:endParaRPr lang="en-US" b="0" i="1" dirty="0" smtClean="0"/>
          </a:p>
          <a:p>
            <a:r>
              <a:rPr lang="en-US" dirty="0"/>
              <a:t>Switzerland NB proposed change 3</a:t>
            </a:r>
            <a:r>
              <a:rPr lang="en-US" dirty="0" smtClean="0"/>
              <a:t> </a:t>
            </a:r>
            <a:r>
              <a:rPr lang="en-US" dirty="0"/>
              <a:t>on IEEE 802.1AR</a:t>
            </a:r>
          </a:p>
          <a:p>
            <a:pPr>
              <a:buFont typeface="Arial" panose="020B0604020202020204" pitchFamily="34" charset="0"/>
              <a:buChar char="•"/>
            </a:pPr>
            <a:r>
              <a:rPr lang="en-US" b="0" i="1" dirty="0"/>
              <a:t>Choose one of the following alternative actions:</a:t>
            </a:r>
          </a:p>
          <a:p>
            <a:r>
              <a:rPr lang="en-US" b="0" i="1" dirty="0" smtClean="0"/>
              <a:t>	- </a:t>
            </a:r>
            <a:r>
              <a:rPr lang="en-US" b="0" i="1" dirty="0"/>
              <a:t>Produce an RER according to </a:t>
            </a:r>
            <a:r>
              <a:rPr lang="en-US" b="0" i="1" dirty="0" smtClean="0"/>
              <a:t>JTC1 Standing </a:t>
            </a:r>
            <a:r>
              <a:rPr lang="en-US" b="0" i="1" dirty="0"/>
              <a:t>Document N5.</a:t>
            </a:r>
          </a:p>
          <a:p>
            <a:r>
              <a:rPr lang="en-US" b="0" i="1" dirty="0" smtClean="0"/>
              <a:t>	- </a:t>
            </a:r>
            <a:r>
              <a:rPr lang="en-US" b="0" i="1" dirty="0"/>
              <a:t>Reference ISO/IEC 15408 </a:t>
            </a:r>
            <a:r>
              <a:rPr lang="en-US" b="0" i="1" dirty="0" smtClean="0"/>
              <a:t>and incorporate </a:t>
            </a:r>
            <a:r>
              <a:rPr lang="en-US" b="0" i="1" dirty="0"/>
              <a:t>a generic PP (</a:t>
            </a:r>
            <a:r>
              <a:rPr lang="en-US" b="0" i="1" dirty="0" smtClean="0"/>
              <a:t>Protection Profile</a:t>
            </a:r>
            <a:r>
              <a:rPr lang="en-US" b="0" i="1" dirty="0"/>
              <a:t>) into the standard text</a:t>
            </a:r>
            <a:r>
              <a:rPr lang="en-US" b="0" i="1" dirty="0" smtClean="0"/>
              <a:t>.</a:t>
            </a:r>
          </a:p>
          <a:p>
            <a:r>
              <a:rPr lang="en-AU" dirty="0"/>
              <a:t>Proposed IEEE 802 </a:t>
            </a:r>
            <a:r>
              <a:rPr lang="en-AU" dirty="0" smtClean="0"/>
              <a:t>response to CH.3 on IEEE 802.1AR</a:t>
            </a:r>
            <a:endParaRPr lang="en-AU" dirty="0"/>
          </a:p>
          <a:p>
            <a:pPr lvl="1"/>
            <a:r>
              <a:rPr lang="en-AU" dirty="0"/>
              <a:t>See response </a:t>
            </a:r>
            <a:r>
              <a:rPr lang="en-AU" dirty="0" smtClean="0"/>
              <a:t>2</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p14="http://schemas.microsoft.com/office/powerpoint/2010/main"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4 on IEEE 802.1AR</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4 on IEEE 802.1AR</a:t>
            </a:r>
          </a:p>
          <a:p>
            <a:pPr marL="342900" lvl="1" indent="-342900">
              <a:buFont typeface="Arial" panose="020B0604020202020204" pitchFamily="34" charset="0"/>
              <a:buChar char="•"/>
            </a:pPr>
            <a:r>
              <a:rPr lang="en-AU" sz="1600" i="1" dirty="0"/>
              <a:t>Clause 2</a:t>
            </a:r>
          </a:p>
          <a:p>
            <a:pPr>
              <a:buFont typeface="Arial" panose="020B0604020202020204" pitchFamily="34" charset="0"/>
              <a:buChar char="•"/>
            </a:pPr>
            <a:r>
              <a:rPr lang="en-US" sz="1600" b="0" i="1" dirty="0" smtClean="0"/>
              <a:t>RFC </a:t>
            </a:r>
            <a:r>
              <a:rPr lang="en-US" sz="1600" b="0" i="1" dirty="0"/>
              <a:t>2986, 3410, 3447, 3647, 4492, 4949, 5008 and</a:t>
            </a:r>
            <a:r>
              <a:rPr lang="en-AU" sz="1600" b="0" i="1" dirty="0" smtClean="0"/>
              <a:t> </a:t>
            </a:r>
            <a:r>
              <a:rPr lang="en-US" sz="1600" b="0" i="1" dirty="0"/>
              <a:t>5289 have only INFORMATIONAL status.</a:t>
            </a:r>
          </a:p>
          <a:p>
            <a:pPr>
              <a:buFont typeface="Arial" panose="020B0604020202020204" pitchFamily="34" charset="0"/>
              <a:buChar char="•"/>
            </a:pPr>
            <a:r>
              <a:rPr lang="en-US" sz="1600" b="0" i="1" dirty="0"/>
              <a:t>According to RFC 2026 a specification </a:t>
            </a:r>
            <a:r>
              <a:rPr lang="en-US" sz="1600" b="0" i="1" dirty="0" smtClean="0"/>
              <a:t>of INFORMATIONAL </a:t>
            </a:r>
            <a:r>
              <a:rPr lang="en-US" sz="1600" b="0" i="1" dirty="0"/>
              <a:t>status is a non-standard-track </a:t>
            </a:r>
            <a:r>
              <a:rPr lang="en-US" sz="1600" b="0" i="1" dirty="0" smtClean="0"/>
              <a:t>document which </a:t>
            </a:r>
            <a:r>
              <a:rPr lang="en-US" sz="1600" b="0" i="1" dirty="0"/>
              <a:t>is (cit.) “”not subject to the rules of </a:t>
            </a:r>
            <a:r>
              <a:rPr lang="en-US" sz="1600" b="0" i="1" dirty="0" smtClean="0"/>
              <a:t>Internet standardization</a:t>
            </a:r>
            <a:r>
              <a:rPr lang="en-US" sz="1600" b="0" i="1" dirty="0"/>
              <a:t>” and (cit.) “published for the </a:t>
            </a:r>
            <a:r>
              <a:rPr lang="en-US" sz="1600" b="0" i="1" dirty="0" smtClean="0"/>
              <a:t>general information </a:t>
            </a:r>
            <a:r>
              <a:rPr lang="en-US" sz="1600" b="0" i="1" dirty="0"/>
              <a:t>of the Internet community and does </a:t>
            </a:r>
            <a:r>
              <a:rPr lang="en-US" sz="1600" b="0" i="1" dirty="0" smtClean="0"/>
              <a:t>not represent </a:t>
            </a:r>
            <a:r>
              <a:rPr lang="en-US" sz="1600" b="0" i="1" dirty="0"/>
              <a:t>an Internet community consensus or recommendation</a:t>
            </a:r>
            <a:r>
              <a:rPr lang="en-US" sz="1600" b="0" i="1" dirty="0" smtClean="0"/>
              <a:t>. … </a:t>
            </a:r>
            <a:r>
              <a:rPr lang="en-US" sz="1600" b="0" i="1" dirty="0"/>
              <a:t>Standards track specifications </a:t>
            </a:r>
            <a:r>
              <a:rPr lang="en-US" sz="1600" b="0" i="1" dirty="0" smtClean="0"/>
              <a:t>normally must </a:t>
            </a:r>
            <a:r>
              <a:rPr lang="en-US" sz="1600" b="0" i="1" dirty="0"/>
              <a:t>not depend on other standards track </a:t>
            </a:r>
            <a:r>
              <a:rPr lang="en-US" sz="1600" b="0" i="1" dirty="0" smtClean="0"/>
              <a:t>specifications which </a:t>
            </a:r>
            <a:r>
              <a:rPr lang="en-US" sz="1600" b="0" i="1" dirty="0"/>
              <a:t>are at a lower maturity level or on non </a:t>
            </a:r>
            <a:r>
              <a:rPr lang="en-US" sz="1600" b="0" i="1" dirty="0" smtClean="0"/>
              <a:t>standards track </a:t>
            </a:r>
            <a:r>
              <a:rPr lang="en-US" sz="1600" b="0" i="1" dirty="0"/>
              <a:t>specifications other than referenced </a:t>
            </a:r>
            <a:r>
              <a:rPr lang="en-US" sz="1600" b="0" i="1" dirty="0" smtClean="0"/>
              <a:t>specifications from </a:t>
            </a:r>
            <a:r>
              <a:rPr lang="en-US" sz="1600" b="0" i="1" dirty="0"/>
              <a:t>other standards bodies.” (citation end)</a:t>
            </a:r>
          </a:p>
          <a:p>
            <a:pPr>
              <a:buFont typeface="Arial" panose="020B0604020202020204" pitchFamily="34" charset="0"/>
              <a:buChar char="•"/>
            </a:pPr>
            <a:r>
              <a:rPr lang="en-US" sz="1600" b="0" i="1" dirty="0"/>
              <a:t>Therefore these documents do not qualify for </a:t>
            </a:r>
            <a:r>
              <a:rPr lang="en-US" sz="1600" b="0" i="1" dirty="0" smtClean="0"/>
              <a:t>normative referencing.</a:t>
            </a:r>
            <a:endParaRPr lang="en-AU"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4 on IEEE 802.1AR (continued)</a:t>
            </a:r>
            <a:endParaRPr lang="en-AU" dirty="0"/>
          </a:p>
        </p:txBody>
      </p:sp>
      <p:sp>
        <p:nvSpPr>
          <p:cNvPr id="3" name="Content Placeholder 2"/>
          <p:cNvSpPr>
            <a:spLocks noGrp="1"/>
          </p:cNvSpPr>
          <p:nvPr>
            <p:ph idx="1"/>
          </p:nvPr>
        </p:nvSpPr>
        <p:spPr/>
        <p:txBody>
          <a:bodyPr/>
          <a:lstStyle/>
          <a:p>
            <a:r>
              <a:rPr lang="en-AU" dirty="0" smtClean="0"/>
              <a:t>Switzerland proposed change 4 on IEEE 802.1AR </a:t>
            </a:r>
          </a:p>
          <a:p>
            <a:pPr>
              <a:buFont typeface="Arial" panose="020B0604020202020204" pitchFamily="34" charset="0"/>
              <a:buChar char="•"/>
            </a:pPr>
            <a:r>
              <a:rPr lang="en-US" b="0" i="1" dirty="0" smtClean="0"/>
              <a:t>Resolve the issue by any combination of the following:</a:t>
            </a:r>
          </a:p>
          <a:p>
            <a:pPr marL="0" indent="0"/>
            <a:r>
              <a:rPr lang="en-US" b="0" i="1" dirty="0" smtClean="0"/>
              <a:t>     - </a:t>
            </a:r>
            <a:r>
              <a:rPr lang="en-US" b="0" i="1" dirty="0"/>
              <a:t>Placing the reference into the </a:t>
            </a:r>
            <a:r>
              <a:rPr lang="en-US" b="0" i="1" dirty="0" smtClean="0"/>
              <a:t>Informative References </a:t>
            </a:r>
            <a:r>
              <a:rPr lang="en-US" b="0" i="1" dirty="0"/>
              <a:t>section.</a:t>
            </a:r>
          </a:p>
          <a:p>
            <a:pPr marL="0" indent="0"/>
            <a:r>
              <a:rPr lang="en-US" b="0" i="1" dirty="0" smtClean="0"/>
              <a:t>     - </a:t>
            </a:r>
            <a:r>
              <a:rPr lang="en-US" b="0" i="1" dirty="0"/>
              <a:t>Referencing of published standards</a:t>
            </a:r>
            <a:r>
              <a:rPr lang="en-US" b="0" i="1" dirty="0" smtClean="0"/>
              <a:t>, preferably </a:t>
            </a:r>
            <a:r>
              <a:rPr lang="en-US" b="0" i="1" dirty="0"/>
              <a:t>ISO/IEC standards,</a:t>
            </a:r>
          </a:p>
          <a:p>
            <a:pPr marL="0" indent="0"/>
            <a:r>
              <a:rPr lang="en-US" b="0" i="1" dirty="0" smtClean="0"/>
              <a:t>     - </a:t>
            </a:r>
            <a:r>
              <a:rPr lang="en-US" b="0" i="1" dirty="0"/>
              <a:t>Incorporation of technical </a:t>
            </a:r>
            <a:r>
              <a:rPr lang="en-US" b="0" i="1" dirty="0" smtClean="0"/>
              <a:t>requirements into </a:t>
            </a:r>
            <a:r>
              <a:rPr lang="en-US" b="0" i="1" dirty="0"/>
              <a:t>the standard text.</a:t>
            </a:r>
            <a:endParaRPr lang="en-AU" i="1" dirty="0" smtClean="0"/>
          </a:p>
          <a:p>
            <a:endParaRPr lang="en-US"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p14="http://schemas.microsoft.com/office/powerpoint/2010/main" val="384323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4 on IEEE 802.1AR (continued)</a:t>
            </a:r>
            <a:endParaRPr lang="en-AU" dirty="0"/>
          </a:p>
        </p:txBody>
      </p:sp>
      <p:sp>
        <p:nvSpPr>
          <p:cNvPr id="3" name="Content Placeholder 2"/>
          <p:cNvSpPr>
            <a:spLocks noGrp="1"/>
          </p:cNvSpPr>
          <p:nvPr>
            <p:ph idx="1"/>
          </p:nvPr>
        </p:nvSpPr>
        <p:spPr>
          <a:xfrm>
            <a:off x="685800" y="1828800"/>
            <a:ext cx="7772400" cy="4495800"/>
          </a:xfrm>
        </p:spPr>
        <p:txBody>
          <a:bodyPr/>
          <a:lstStyle/>
          <a:p>
            <a:r>
              <a:rPr lang="en-AU" dirty="0" smtClean="0"/>
              <a:t>Proposed IEEE 802 response to CH.4 on IEEE 802.1AR</a:t>
            </a:r>
          </a:p>
          <a:p>
            <a:pPr lvl="1"/>
            <a:r>
              <a:rPr lang="en-US" sz="1600" dirty="0"/>
              <a:t>As part of the normal maintenance process for IEEE </a:t>
            </a:r>
            <a:r>
              <a:rPr lang="en-US" sz="1600" dirty="0" smtClean="0"/>
              <a:t>802.1AR, </a:t>
            </a:r>
            <a:r>
              <a:rPr lang="en-US" sz="1600" dirty="0"/>
              <a:t>the IEEE 802.1 WG will review the references to ensure that only required references are included, RFC references are up to date, and normative RFC references have an appropriate status.</a:t>
            </a:r>
          </a:p>
          <a:p>
            <a:pPr lvl="1"/>
            <a:r>
              <a:rPr lang="en-US" sz="1600" dirty="0"/>
              <a:t>According 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p>
          <a:p>
            <a:pPr lvl="1"/>
            <a:r>
              <a:rPr lang="en-US" sz="1600" dirty="0"/>
              <a:t>It is appropriate to reference these published specifications in IEEE Standards.</a:t>
            </a:r>
          </a:p>
          <a:p>
            <a:pPr lvl="1"/>
            <a:r>
              <a:rPr lang="en-US" sz="1600" dirty="0"/>
              <a:t>Additionally, the IETF has defined a </a:t>
            </a:r>
            <a:r>
              <a:rPr lang="en-US" sz="1600" dirty="0" err="1"/>
              <a:t>DownRef</a:t>
            </a:r>
            <a:r>
              <a:rPr lang="en-US" sz="1600" dirty="0"/>
              <a:t> Registry, </a:t>
            </a:r>
            <a:r>
              <a:rPr lang="en-US" sz="1600" dirty="0">
                <a:hlinkClick r:id="rId2"/>
              </a:rPr>
              <a:t>RFC 3967 (BCP 97)</a:t>
            </a:r>
            <a:r>
              <a:rPr lang="en-US" sz="1600" dirty="0"/>
              <a:t>, "</a:t>
            </a:r>
            <a:r>
              <a:rPr lang="en-US" sz="1600" i="1" dirty="0"/>
              <a:t>Clarifying when Standards Track Documents may Refer Normatively to Documents at a Lower Level</a:t>
            </a:r>
            <a:r>
              <a:rPr lang="en-US" sz="1600" dirty="0"/>
              <a:t>". Documents added to the Registry are considered Normative by the IETF, and thus are considered as standards by the IETF.</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p14="http://schemas.microsoft.com/office/powerpoint/2010/main" val="4149959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5 on IEEE 802.1AR</a:t>
            </a:r>
            <a:endParaRPr lang="en-AU" dirty="0"/>
          </a:p>
        </p:txBody>
      </p:sp>
      <p:sp>
        <p:nvSpPr>
          <p:cNvPr id="3" name="Content Placeholder 2"/>
          <p:cNvSpPr>
            <a:spLocks noGrp="1"/>
          </p:cNvSpPr>
          <p:nvPr>
            <p:ph idx="1"/>
          </p:nvPr>
        </p:nvSpPr>
        <p:spPr/>
        <p:txBody>
          <a:bodyPr/>
          <a:lstStyle/>
          <a:p>
            <a:r>
              <a:rPr lang="en-AU" dirty="0" smtClean="0"/>
              <a:t>Switzerland comment 5 on IEEE 802.1AR</a:t>
            </a:r>
          </a:p>
          <a:p>
            <a:pPr lvl="1"/>
            <a:r>
              <a:rPr lang="en-AU" i="1" dirty="0" smtClean="0"/>
              <a:t>Clause 2</a:t>
            </a:r>
          </a:p>
          <a:p>
            <a:pPr lvl="1"/>
            <a:r>
              <a:rPr lang="en-US" i="1" dirty="0"/>
              <a:t>While expressing a standardized IETF practice, </a:t>
            </a:r>
            <a:r>
              <a:rPr lang="en-US" i="1" dirty="0" smtClean="0"/>
              <a:t>BCP 4086 </a:t>
            </a:r>
            <a:r>
              <a:rPr lang="en-US" i="1" dirty="0"/>
              <a:t>is not a standards-track document</a:t>
            </a:r>
            <a:r>
              <a:rPr lang="en-AU" i="1" dirty="0" smtClean="0"/>
              <a:t> </a:t>
            </a:r>
          </a:p>
          <a:p>
            <a:r>
              <a:rPr lang="en-AU" dirty="0" smtClean="0"/>
              <a:t>Switzerland proposed change 5 on IEEE 802.1AR</a:t>
            </a:r>
          </a:p>
          <a:p>
            <a:pPr lvl="1"/>
            <a:r>
              <a:rPr lang="en-US" i="1" dirty="0"/>
              <a:t>Move the reference to the informative </a:t>
            </a:r>
            <a:r>
              <a:rPr lang="en-US" i="1" dirty="0" smtClean="0"/>
              <a:t>references section </a:t>
            </a:r>
            <a:r>
              <a:rPr lang="en-US" i="1" dirty="0"/>
              <a:t>and insert a normative reference </a:t>
            </a:r>
            <a:r>
              <a:rPr lang="en-US" i="1" dirty="0" smtClean="0"/>
              <a:t>to ISO/IEC </a:t>
            </a:r>
            <a:r>
              <a:rPr lang="en-US" i="1" dirty="0"/>
              <a:t>18031</a:t>
            </a:r>
            <a:r>
              <a:rPr lang="en-US" i="1" dirty="0" smtClean="0"/>
              <a:t>.</a:t>
            </a:r>
            <a:endParaRPr lang="en-AU" i="1" dirty="0" smtClean="0"/>
          </a:p>
          <a:p>
            <a:endParaRPr lang="en-AU"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val="3163590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5 on IEEE 802.1AR (continued)</a:t>
            </a:r>
            <a:endParaRPr lang="en-AU" dirty="0"/>
          </a:p>
        </p:txBody>
      </p:sp>
      <p:sp>
        <p:nvSpPr>
          <p:cNvPr id="3" name="Content Placeholder 2"/>
          <p:cNvSpPr>
            <a:spLocks noGrp="1"/>
          </p:cNvSpPr>
          <p:nvPr>
            <p:ph idx="1"/>
          </p:nvPr>
        </p:nvSpPr>
        <p:spPr/>
        <p:txBody>
          <a:bodyPr/>
          <a:lstStyle/>
          <a:p>
            <a:r>
              <a:rPr lang="en-AU" dirty="0" smtClean="0"/>
              <a:t>Proposed IEEE 802 response to CH.5 on IEEE 802.1AR</a:t>
            </a:r>
          </a:p>
          <a:p>
            <a:pPr lvl="1"/>
            <a:r>
              <a:rPr lang="en-US" dirty="0"/>
              <a:t>As part of the normal maintenance process for IEEE 802.1AR, the IEEE 802.1 WG will review the references to ensure that only required references are included, RFC references are up to date, and normative RFC references have an appropriate status.</a:t>
            </a:r>
          </a:p>
          <a:p>
            <a:pPr lvl="1"/>
            <a:r>
              <a:rPr lang="en-AU" dirty="0" smtClean="0"/>
              <a:t>IEEE 802.1AR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t>
            </a:r>
            <a:r>
              <a:rPr lang="en-AU" dirty="0" smtClean="0"/>
              <a:t>apply.</a:t>
            </a:r>
            <a:endParaRPr lang="en-AU"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p14="http://schemas.microsoft.com/office/powerpoint/2010/main" val="19427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6 on IEEE 802.1AR</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6 on IEEE 802.1AR</a:t>
            </a:r>
          </a:p>
          <a:p>
            <a:pPr marL="342900" lvl="1" indent="-342900">
              <a:buFont typeface="Arial" panose="020B0604020202020204" pitchFamily="34" charset="0"/>
              <a:buChar char="•"/>
            </a:pPr>
            <a:r>
              <a:rPr lang="en-US" sz="1600" i="1" dirty="0"/>
              <a:t>RFC 3279, 4133, 5280 and 5480 have been </a:t>
            </a:r>
            <a:r>
              <a:rPr lang="en-US" sz="1600" i="1" dirty="0" smtClean="0"/>
              <a:t>published between </a:t>
            </a:r>
            <a:r>
              <a:rPr lang="en-US" sz="1600" i="1" dirty="0"/>
              <a:t>the year 2000 and 2008, respectively, but </a:t>
            </a:r>
            <a:r>
              <a:rPr lang="en-US" sz="1600" i="1" dirty="0" smtClean="0"/>
              <a:t>are still </a:t>
            </a:r>
            <a:r>
              <a:rPr lang="en-US" sz="1600" i="1" dirty="0"/>
              <a:t>at PROPOSED STANDARD status</a:t>
            </a:r>
            <a:r>
              <a:rPr lang="en-US" sz="1600" i="1" dirty="0" smtClean="0"/>
              <a:t>. </a:t>
            </a:r>
          </a:p>
          <a:p>
            <a:pPr marL="342900" lvl="1" indent="-342900">
              <a:buFont typeface="Arial" panose="020B0604020202020204" pitchFamily="34" charset="0"/>
              <a:buChar char="•"/>
            </a:pPr>
            <a:r>
              <a:rPr lang="en-US" sz="1600" i="1" dirty="0" smtClean="0"/>
              <a:t>According </a:t>
            </a:r>
            <a:r>
              <a:rPr lang="en-US" sz="1600" i="1" dirty="0"/>
              <a:t>to 4.1.1 of RFC 2026 (cit.) “a </a:t>
            </a:r>
            <a:r>
              <a:rPr lang="en-US" sz="1600" i="1" dirty="0" smtClean="0"/>
              <a:t>Proposed Standard </a:t>
            </a:r>
            <a:r>
              <a:rPr lang="en-US" sz="1600" i="1" dirty="0"/>
              <a:t>specification is generally stable, has </a:t>
            </a:r>
            <a:r>
              <a:rPr lang="en-US" sz="1600" i="1" dirty="0" smtClean="0"/>
              <a:t>resolved known </a:t>
            </a:r>
            <a:r>
              <a:rPr lang="en-US" sz="1600" i="1" dirty="0"/>
              <a:t>design choices, is believed to be well-understood</a:t>
            </a:r>
            <a:r>
              <a:rPr lang="en-US" sz="1600" i="1" dirty="0" smtClean="0"/>
              <a:t>, has </a:t>
            </a:r>
            <a:r>
              <a:rPr lang="en-US" sz="1600" i="1" dirty="0"/>
              <a:t>received significant community review, </a:t>
            </a:r>
            <a:r>
              <a:rPr lang="en-US" sz="1600" i="1" dirty="0" smtClean="0"/>
              <a:t>and appears </a:t>
            </a:r>
            <a:r>
              <a:rPr lang="en-US" sz="1600" i="1" dirty="0"/>
              <a:t>to enjoy enough community interest to </a:t>
            </a:r>
            <a:r>
              <a:rPr lang="en-US" sz="1600" i="1" dirty="0" smtClean="0"/>
              <a:t>be considered </a:t>
            </a:r>
            <a:r>
              <a:rPr lang="en-US" sz="1600" i="1" dirty="0"/>
              <a:t>valuable. However, further experience </a:t>
            </a:r>
            <a:r>
              <a:rPr lang="en-US" sz="1600" i="1" dirty="0" smtClean="0"/>
              <a:t>might result </a:t>
            </a:r>
            <a:r>
              <a:rPr lang="en-US" sz="1600" i="1" dirty="0"/>
              <a:t>in a change or even retraction of the </a:t>
            </a:r>
            <a:r>
              <a:rPr lang="en-US" sz="1600" i="1" dirty="0" smtClean="0"/>
              <a:t>specification before </a:t>
            </a:r>
            <a:r>
              <a:rPr lang="en-US" sz="1600" i="1" dirty="0"/>
              <a:t>it advances. … Implementers should </a:t>
            </a:r>
            <a:r>
              <a:rPr lang="en-US" sz="1600" i="1" dirty="0" smtClean="0"/>
              <a:t>treat Proposed </a:t>
            </a:r>
            <a:r>
              <a:rPr lang="en-US" sz="1600" i="1" dirty="0"/>
              <a:t>Standards as immature specifications.” (</a:t>
            </a:r>
            <a:r>
              <a:rPr lang="en-US" sz="1600" i="1" dirty="0" smtClean="0"/>
              <a:t>citation end).</a:t>
            </a:r>
          </a:p>
          <a:p>
            <a:pPr marL="342900" lvl="1" indent="-342900">
              <a:buFont typeface="Arial" panose="020B0604020202020204" pitchFamily="34" charset="0"/>
              <a:buChar char="•"/>
            </a:pPr>
            <a:r>
              <a:rPr lang="en-US" sz="1600" i="1" dirty="0"/>
              <a:t>By 2.2 of RFC 6410 (cit.) “An Internet Standard is characterized by a high degree of technical maturity and by a generally held belief that the specified protocol or service provides significant benefit to the Internet community.</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17</a:t>
            </a:fld>
            <a:endParaRPr lang="en-US"/>
          </a:p>
        </p:txBody>
      </p:sp>
    </p:spTree>
    <p:extLst>
      <p:ext uri="{BB962C8B-B14F-4D97-AF65-F5344CB8AC3E}">
        <p14:creationId xmlns:p14="http://schemas.microsoft.com/office/powerpoint/2010/main" val="18937797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6 on IEEE 802.1AR (continued)</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6 on IEEE 802.1AR (continued)</a:t>
            </a:r>
          </a:p>
          <a:p>
            <a:pPr marL="342900" lvl="1" indent="-342900">
              <a:buFont typeface="Arial" panose="020B0604020202020204" pitchFamily="34" charset="0"/>
              <a:buChar char="•"/>
            </a:pPr>
            <a:r>
              <a:rPr lang="en-US" i="1" dirty="0" smtClean="0"/>
              <a:t>The </a:t>
            </a:r>
            <a:r>
              <a:rPr lang="en-US" i="1" dirty="0"/>
              <a:t>IESG, in an IETF-wide Last Call of at least </a:t>
            </a:r>
            <a:r>
              <a:rPr lang="en-US" i="1" dirty="0" smtClean="0"/>
              <a:t>four weeks</a:t>
            </a:r>
            <a:r>
              <a:rPr lang="en-US" i="1" dirty="0"/>
              <a:t>, confirms that a document advances </a:t>
            </a:r>
            <a:r>
              <a:rPr lang="en-US" i="1" dirty="0" smtClean="0"/>
              <a:t>from Proposed </a:t>
            </a:r>
            <a:r>
              <a:rPr lang="en-US" i="1" dirty="0"/>
              <a:t>Standard to Internet Standard. The request </a:t>
            </a:r>
            <a:r>
              <a:rPr lang="en-US" i="1" dirty="0" smtClean="0"/>
              <a:t>for reclassification </a:t>
            </a:r>
            <a:r>
              <a:rPr lang="en-US" i="1" dirty="0"/>
              <a:t>is sent to the IESG along with </a:t>
            </a:r>
            <a:r>
              <a:rPr lang="en-US" i="1" dirty="0" smtClean="0"/>
              <a:t>an explanation </a:t>
            </a:r>
            <a:r>
              <a:rPr lang="en-US" i="1" dirty="0"/>
              <a:t>of how the criteria have been met. </a:t>
            </a:r>
            <a:r>
              <a:rPr lang="en-US" i="1" dirty="0" smtClean="0"/>
              <a:t>The criteria </a:t>
            </a:r>
            <a:r>
              <a:rPr lang="en-US" i="1" dirty="0"/>
              <a:t>are</a:t>
            </a:r>
            <a:r>
              <a:rPr lang="en-US" i="1" dirty="0" smtClean="0"/>
              <a:t>: </a:t>
            </a:r>
          </a:p>
          <a:p>
            <a:pPr marL="468312" lvl="2" indent="-285750"/>
            <a:r>
              <a:rPr lang="en-US" i="1" dirty="0"/>
              <a:t>(1) There are at least two independent </a:t>
            </a:r>
            <a:r>
              <a:rPr lang="en-US" i="1" dirty="0" smtClean="0"/>
              <a:t>interoperating implementations </a:t>
            </a:r>
            <a:r>
              <a:rPr lang="en-US" i="1" dirty="0"/>
              <a:t>with widespread deployment </a:t>
            </a:r>
            <a:r>
              <a:rPr lang="en-US" i="1" dirty="0" smtClean="0"/>
              <a:t>and successful </a:t>
            </a:r>
            <a:r>
              <a:rPr lang="en-US" i="1" dirty="0"/>
              <a:t>operational experience.</a:t>
            </a:r>
          </a:p>
          <a:p>
            <a:pPr marL="468312" lvl="2" indent="-285750"/>
            <a:r>
              <a:rPr lang="en-US" i="1" dirty="0"/>
              <a:t>(2) There are no errata </a:t>
            </a:r>
            <a:r>
              <a:rPr lang="en-US" i="1" dirty="0" smtClean="0"/>
              <a:t>against </a:t>
            </a:r>
            <a:r>
              <a:rPr lang="en-US" i="1" dirty="0"/>
              <a:t>the specification </a:t>
            </a:r>
            <a:r>
              <a:rPr lang="en-US" i="1" dirty="0" smtClean="0"/>
              <a:t>that would </a:t>
            </a:r>
            <a:r>
              <a:rPr lang="en-US" i="1" dirty="0"/>
              <a:t>cause a new implementation to fail </a:t>
            </a:r>
            <a:r>
              <a:rPr lang="en-US" i="1" dirty="0" smtClean="0"/>
              <a:t>to interoperate </a:t>
            </a:r>
            <a:r>
              <a:rPr lang="en-US" i="1" dirty="0"/>
              <a:t>with deployed ones</a:t>
            </a:r>
            <a:r>
              <a:rPr lang="en-US" i="1" dirty="0" smtClean="0"/>
              <a:t>. </a:t>
            </a:r>
          </a:p>
          <a:p>
            <a:pPr marL="468312" lvl="2" indent="-285750"/>
            <a:r>
              <a:rPr lang="en-US" i="1" dirty="0"/>
              <a:t>(3) There are no unused features in the specification that greatly increase implementation complexity. </a:t>
            </a:r>
          </a:p>
          <a:p>
            <a:pPr marL="468312" lvl="2" indent="-285750"/>
            <a:r>
              <a:rPr lang="en-US" i="1" dirty="0"/>
              <a:t>(4) If the technology required to implement the specification requires patented or otherwise controlled technology, then the set of implementations must demonstrate at least two independent, separate and successful uses of the licensing process.” (citation end)</a:t>
            </a:r>
            <a:endParaRPr lang="en-AU" i="1" dirty="0"/>
          </a:p>
          <a:p>
            <a:pPr marL="182562" lvl="2" indent="0">
              <a:buNone/>
            </a:pPr>
            <a:endParaRPr lang="en-US" i="1"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18</a:t>
            </a:fld>
            <a:endParaRPr lang="en-US"/>
          </a:p>
        </p:txBody>
      </p:sp>
    </p:spTree>
    <p:extLst>
      <p:ext uri="{BB962C8B-B14F-4D97-AF65-F5344CB8AC3E}">
        <p14:creationId xmlns:p14="http://schemas.microsoft.com/office/powerpoint/2010/main" val="1456566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6 on IEEE 802.1AR (continued)</a:t>
            </a:r>
            <a:endParaRPr lang="en-AU" dirty="0"/>
          </a:p>
        </p:txBody>
      </p:sp>
      <p:sp>
        <p:nvSpPr>
          <p:cNvPr id="3" name="Content Placeholder 2"/>
          <p:cNvSpPr>
            <a:spLocks noGrp="1"/>
          </p:cNvSpPr>
          <p:nvPr>
            <p:ph idx="1"/>
          </p:nvPr>
        </p:nvSpPr>
        <p:spPr>
          <a:xfrm>
            <a:off x="762000" y="1600200"/>
            <a:ext cx="7772400" cy="4495800"/>
          </a:xfrm>
        </p:spPr>
        <p:txBody>
          <a:bodyPr/>
          <a:lstStyle/>
          <a:p>
            <a:r>
              <a:rPr lang="en-AU" dirty="0" smtClean="0"/>
              <a:t>Switzerland comment 6 on IEEE 802.1AR (continued)</a:t>
            </a:r>
          </a:p>
          <a:p>
            <a:pPr marL="285750" lvl="1" indent="-285750"/>
            <a:r>
              <a:rPr lang="en-US" i="1" dirty="0" smtClean="0"/>
              <a:t>Specifications </a:t>
            </a:r>
            <a:r>
              <a:rPr lang="en-US" i="1" dirty="0"/>
              <a:t>will remain at PROPOSED </a:t>
            </a:r>
            <a:r>
              <a:rPr lang="en-US" i="1" dirty="0" smtClean="0"/>
              <a:t>STANDARD level </a:t>
            </a:r>
            <a:r>
              <a:rPr lang="en-US" i="1" dirty="0"/>
              <a:t>if either no request to reclassify them as </a:t>
            </a:r>
            <a:r>
              <a:rPr lang="en-US" i="1" dirty="0" smtClean="0"/>
              <a:t>INTERNET STANDARD </a:t>
            </a:r>
            <a:r>
              <a:rPr lang="en-US" i="1" dirty="0"/>
              <a:t>is sent to the IESG or they fail to meet </a:t>
            </a:r>
            <a:r>
              <a:rPr lang="en-US" i="1" dirty="0" smtClean="0"/>
              <a:t>one or </a:t>
            </a:r>
            <a:r>
              <a:rPr lang="en-US" i="1" dirty="0"/>
              <a:t>more of these requirements</a:t>
            </a:r>
            <a:r>
              <a:rPr lang="en-US" i="1" dirty="0" smtClean="0"/>
              <a:t>. </a:t>
            </a:r>
          </a:p>
          <a:p>
            <a:pPr marL="285750" lvl="1" indent="-285750"/>
            <a:r>
              <a:rPr lang="en-US" i="1" dirty="0" smtClean="0"/>
              <a:t>Specifications </a:t>
            </a:r>
            <a:r>
              <a:rPr lang="en-US" i="1" dirty="0"/>
              <a:t>remaining at PROPOSED </a:t>
            </a:r>
            <a:r>
              <a:rPr lang="en-US" i="1" dirty="0" smtClean="0"/>
              <a:t>STANDARD level </a:t>
            </a:r>
            <a:r>
              <a:rPr lang="en-US" i="1" dirty="0"/>
              <a:t>for more than four years are either not known </a:t>
            </a:r>
            <a:r>
              <a:rPr lang="en-US" i="1" dirty="0" smtClean="0"/>
              <a:t>to meet </a:t>
            </a:r>
            <a:r>
              <a:rPr lang="en-US" i="1" dirty="0"/>
              <a:t>the criteria for the INTERNET STANDARD level </a:t>
            </a:r>
            <a:r>
              <a:rPr lang="en-US" i="1" dirty="0" smtClean="0"/>
              <a:t>or known </a:t>
            </a:r>
            <a:r>
              <a:rPr lang="en-US" i="1" dirty="0"/>
              <a:t>to fail to meet some of them</a:t>
            </a:r>
            <a:r>
              <a:rPr lang="en-US" i="1" dirty="0" smtClean="0"/>
              <a:t>.</a:t>
            </a:r>
          </a:p>
          <a:p>
            <a:pPr>
              <a:buFont typeface="Arial" panose="020B0604020202020204" pitchFamily="34" charset="0"/>
              <a:buChar char="•"/>
            </a:pPr>
            <a:r>
              <a:rPr lang="en-US" b="0" i="1" dirty="0"/>
              <a:t>According the Note in 4.2.4 to RFC 2026 (cit.) “Standards</a:t>
            </a:r>
            <a:r>
              <a:rPr lang="en-US" i="1" dirty="0"/>
              <a:t> </a:t>
            </a:r>
            <a:r>
              <a:rPr lang="en-US" b="0" i="1" dirty="0"/>
              <a:t>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a:buFont typeface="Arial" panose="020B0604020202020204" pitchFamily="34" charset="0"/>
              <a:buChar char="•"/>
            </a:pPr>
            <a:r>
              <a:rPr lang="en-US" b="0" i="1" dirty="0"/>
              <a:t>Therefore the PROPOSED STANDARD level is not a sufficient qualification for normative referencing.</a:t>
            </a:r>
          </a:p>
          <a:p>
            <a:pPr marL="285750" lvl="1" indent="-285750"/>
            <a:endParaRPr lang="en-US"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19</a:t>
            </a:fld>
            <a:endParaRPr lang="en-US"/>
          </a:p>
        </p:txBody>
      </p:sp>
    </p:spTree>
    <p:extLst>
      <p:ext uri="{BB962C8B-B14F-4D97-AF65-F5344CB8AC3E}">
        <p14:creationId xmlns:p14="http://schemas.microsoft.com/office/powerpoint/2010/main" val="4146502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802.1AR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802.1AR </a:t>
            </a:r>
            <a:r>
              <a:rPr lang="en-AU" dirty="0"/>
              <a:t>in </a:t>
            </a:r>
            <a:r>
              <a:rPr lang="en-AU" dirty="0" smtClean="0"/>
              <a:t>N15830</a:t>
            </a:r>
            <a:endParaRPr lang="en-AU" dirty="0"/>
          </a:p>
          <a:p>
            <a:pPr lvl="2"/>
            <a:r>
              <a:rPr lang="en-AU" dirty="0" smtClean="0"/>
              <a:t>It passed 15/2/16 </a:t>
            </a:r>
            <a:r>
              <a:rPr lang="en-AU" dirty="0"/>
              <a:t>(</a:t>
            </a:r>
            <a:r>
              <a:rPr lang="en-AU" dirty="0" smtClean="0"/>
              <a:t>China NB and Switzerland NB 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val="1593706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6 on IEEE 802.1AR (continued)</a:t>
            </a:r>
            <a:endParaRPr lang="en-AU" dirty="0"/>
          </a:p>
        </p:txBody>
      </p:sp>
      <p:sp>
        <p:nvSpPr>
          <p:cNvPr id="3" name="Content Placeholder 2"/>
          <p:cNvSpPr>
            <a:spLocks noGrp="1"/>
          </p:cNvSpPr>
          <p:nvPr>
            <p:ph idx="1"/>
          </p:nvPr>
        </p:nvSpPr>
        <p:spPr>
          <a:xfrm>
            <a:off x="762000" y="1752600"/>
            <a:ext cx="7772400" cy="4495800"/>
          </a:xfrm>
        </p:spPr>
        <p:txBody>
          <a:bodyPr/>
          <a:lstStyle/>
          <a:p>
            <a:pPr marL="0" indent="0"/>
            <a:r>
              <a:rPr lang="en-AU" dirty="0" smtClean="0"/>
              <a:t>Switzerland </a:t>
            </a:r>
            <a:r>
              <a:rPr lang="en-AU" dirty="0"/>
              <a:t>proposed change </a:t>
            </a:r>
            <a:r>
              <a:rPr lang="en-AU" dirty="0" smtClean="0"/>
              <a:t>6 </a:t>
            </a:r>
            <a:r>
              <a:rPr lang="en-AU" dirty="0"/>
              <a:t>on IEEE </a:t>
            </a:r>
            <a:r>
              <a:rPr lang="en-AU" dirty="0" smtClean="0"/>
              <a:t>802.1AR </a:t>
            </a:r>
            <a:endParaRPr lang="en-AU" dirty="0"/>
          </a:p>
          <a:p>
            <a:pPr marL="125413" lvl="1" indent="-285750">
              <a:buFont typeface="Arial" panose="020B0604020202020204" pitchFamily="34" charset="0"/>
              <a:buChar char="•"/>
            </a:pPr>
            <a:r>
              <a:rPr lang="en-US" i="1" dirty="0"/>
              <a:t>For each of these RFCs, chose one of </a:t>
            </a:r>
            <a:r>
              <a:rPr lang="en-US" i="1" dirty="0" smtClean="0"/>
              <a:t>the following </a:t>
            </a:r>
            <a:r>
              <a:rPr lang="en-US" i="1" dirty="0"/>
              <a:t>alternative actions:</a:t>
            </a:r>
          </a:p>
          <a:p>
            <a:pPr marL="463550" lvl="1" indent="-115888">
              <a:buNone/>
            </a:pPr>
            <a:r>
              <a:rPr lang="en-US" i="1" dirty="0"/>
              <a:t>- Produce an RER according to </a:t>
            </a:r>
            <a:r>
              <a:rPr lang="en-US" i="1" dirty="0" smtClean="0"/>
              <a:t>JTC1 Standing </a:t>
            </a:r>
            <a:r>
              <a:rPr lang="en-US" i="1" dirty="0"/>
              <a:t>Document N5, </a:t>
            </a:r>
            <a:r>
              <a:rPr lang="en-US" i="1" dirty="0" smtClean="0"/>
              <a:t>explaining whether </a:t>
            </a:r>
            <a:r>
              <a:rPr lang="en-US" i="1" dirty="0"/>
              <a:t>or not the RFC has </a:t>
            </a:r>
            <a:r>
              <a:rPr lang="en-US" i="1" dirty="0" smtClean="0"/>
              <a:t>been formally </a:t>
            </a:r>
            <a:r>
              <a:rPr lang="en-US" i="1" dirty="0"/>
              <a:t>evaluated against the criteria </a:t>
            </a:r>
            <a:r>
              <a:rPr lang="en-US" i="1" dirty="0" smtClean="0"/>
              <a:t>for the </a:t>
            </a:r>
            <a:r>
              <a:rPr lang="en-US" i="1" dirty="0"/>
              <a:t>INTERNET STANDARD level, and </a:t>
            </a:r>
            <a:r>
              <a:rPr lang="en-US" i="1" dirty="0" smtClean="0"/>
              <a:t>if it </a:t>
            </a:r>
            <a:r>
              <a:rPr lang="en-US" i="1" dirty="0"/>
              <a:t>has been evaluated, which criteria </a:t>
            </a:r>
            <a:r>
              <a:rPr lang="en-US" i="1" dirty="0" smtClean="0"/>
              <a:t>the RFC </a:t>
            </a:r>
            <a:r>
              <a:rPr lang="en-US" i="1" dirty="0"/>
              <a:t>fails to meet, furthermore why it </a:t>
            </a:r>
            <a:r>
              <a:rPr lang="en-US" i="1" dirty="0" smtClean="0"/>
              <a:t>is needed </a:t>
            </a:r>
            <a:r>
              <a:rPr lang="en-US" i="1" dirty="0"/>
              <a:t>as a normative reference in </a:t>
            </a:r>
            <a:r>
              <a:rPr lang="en-US" i="1" dirty="0" smtClean="0"/>
              <a:t>the IEEE </a:t>
            </a:r>
            <a:r>
              <a:rPr lang="en-US" i="1" dirty="0"/>
              <a:t>802.1X standard and how it </a:t>
            </a:r>
            <a:r>
              <a:rPr lang="en-US" i="1" dirty="0" smtClean="0"/>
              <a:t>is justified </a:t>
            </a:r>
            <a:r>
              <a:rPr lang="en-US" i="1" dirty="0"/>
              <a:t>to allow a normative </a:t>
            </a:r>
            <a:r>
              <a:rPr lang="en-US" i="1" dirty="0" smtClean="0"/>
              <a:t>reference though </a:t>
            </a:r>
            <a:r>
              <a:rPr lang="en-US" i="1" dirty="0"/>
              <a:t>IETF does not award </a:t>
            </a:r>
            <a:r>
              <a:rPr lang="en-US" i="1" dirty="0" smtClean="0"/>
              <a:t>it INTERNET </a:t>
            </a:r>
            <a:r>
              <a:rPr lang="en-US" i="1" dirty="0"/>
              <a:t>STANDARD level</a:t>
            </a:r>
            <a:r>
              <a:rPr lang="en-US" i="1" dirty="0" smtClean="0"/>
              <a:t>. </a:t>
            </a:r>
          </a:p>
          <a:p>
            <a:pPr marL="463550" lvl="1" indent="-115888">
              <a:buFontTx/>
              <a:buChar char="-"/>
            </a:pPr>
            <a:r>
              <a:rPr lang="en-US" i="1" dirty="0" smtClean="0"/>
              <a:t> Reference </a:t>
            </a:r>
            <a:r>
              <a:rPr lang="en-US" i="1" dirty="0"/>
              <a:t>published standards</a:t>
            </a:r>
            <a:r>
              <a:rPr lang="en-US" i="1" dirty="0" smtClean="0"/>
              <a:t>, preferably </a:t>
            </a:r>
            <a:r>
              <a:rPr lang="en-US" i="1" dirty="0"/>
              <a:t>ISO/IEC standards, </a:t>
            </a:r>
            <a:endParaRPr lang="en-US" i="1" dirty="0" smtClean="0"/>
          </a:p>
          <a:p>
            <a:pPr marL="463550" lvl="1" indent="-115888">
              <a:buFontTx/>
              <a:buChar char="-"/>
            </a:pPr>
            <a:r>
              <a:rPr lang="en-US" i="1" dirty="0" smtClean="0"/>
              <a:t> Incorporate </a:t>
            </a:r>
            <a:r>
              <a:rPr lang="en-US" i="1" dirty="0"/>
              <a:t>technical requirements </a:t>
            </a:r>
            <a:r>
              <a:rPr lang="en-US" i="1" dirty="0" smtClean="0"/>
              <a:t>into the </a:t>
            </a:r>
            <a:r>
              <a:rPr lang="en-US" i="1" dirty="0"/>
              <a:t>standard text,</a:t>
            </a:r>
          </a:p>
          <a:p>
            <a:pPr marL="285750" lvl="1" indent="-285750"/>
            <a:r>
              <a:rPr lang="en-US" i="1" dirty="0"/>
              <a:t>Place the reference into the </a:t>
            </a:r>
            <a:r>
              <a:rPr lang="en-US" i="1" dirty="0" smtClean="0"/>
              <a:t>Informative References </a:t>
            </a:r>
            <a:r>
              <a:rPr lang="en-US" i="1" dirty="0"/>
              <a:t>section.</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20</a:t>
            </a:fld>
            <a:endParaRPr lang="en-US"/>
          </a:p>
        </p:txBody>
      </p:sp>
    </p:spTree>
    <p:extLst>
      <p:ext uri="{BB962C8B-B14F-4D97-AF65-F5344CB8AC3E}">
        <p14:creationId xmlns:p14="http://schemas.microsoft.com/office/powerpoint/2010/main" val="3339633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 6 on IEEE 802.1AR (continued)</a:t>
            </a:r>
            <a:endParaRPr lang="en-AU" dirty="0"/>
          </a:p>
        </p:txBody>
      </p:sp>
      <p:sp>
        <p:nvSpPr>
          <p:cNvPr id="3" name="Content Placeholder 2"/>
          <p:cNvSpPr>
            <a:spLocks noGrp="1"/>
          </p:cNvSpPr>
          <p:nvPr>
            <p:ph idx="1"/>
          </p:nvPr>
        </p:nvSpPr>
        <p:spPr>
          <a:xfrm>
            <a:off x="685800" y="1676400"/>
            <a:ext cx="7772400" cy="4800600"/>
          </a:xfrm>
        </p:spPr>
        <p:txBody>
          <a:bodyPr/>
          <a:lstStyle/>
          <a:p>
            <a:r>
              <a:rPr lang="en-AU" dirty="0" smtClean="0"/>
              <a:t>IEEE </a:t>
            </a:r>
            <a:r>
              <a:rPr lang="en-AU" dirty="0"/>
              <a:t>802 response to comment </a:t>
            </a:r>
            <a:r>
              <a:rPr lang="en-AU" dirty="0" smtClean="0"/>
              <a:t>CH.6 </a:t>
            </a:r>
            <a:r>
              <a:rPr lang="en-AU" dirty="0"/>
              <a:t>on IEEE </a:t>
            </a:r>
            <a:r>
              <a:rPr lang="en-AU" dirty="0" smtClean="0"/>
              <a:t>802.1AR</a:t>
            </a:r>
            <a:endParaRPr lang="en-AU" dirty="0"/>
          </a:p>
          <a:p>
            <a:pPr lvl="1"/>
            <a:r>
              <a:rPr lang="en-US" dirty="0" smtClean="0"/>
              <a:t>IEEE 802.1AR does not and cannot specify normative references in IEEE 802.1X. The proposed change to justify a normative reference in IEEE 802.1X is improper. </a:t>
            </a:r>
          </a:p>
          <a:p>
            <a:pPr lvl="1"/>
            <a:r>
              <a:rPr lang="en-US" dirty="0"/>
              <a:t>RFC 7127, </a:t>
            </a:r>
            <a:r>
              <a:rPr lang="en-US" i="1" dirty="0"/>
              <a:t>Characterization of Proposed Standards</a:t>
            </a:r>
            <a:r>
              <a:rPr lang="en-US" dirty="0"/>
              <a:t>, clarifies that an IETF Proposed Standard is mature, has no technical omissions, and are such quality that implementations can be deployed on the Internet. Thus, a Proposed Standard RFC is suitable for as a Reference Specification of the IETF</a:t>
            </a:r>
            <a:r>
              <a:rPr lang="en-US" dirty="0" smtClean="0"/>
              <a:t>.</a:t>
            </a:r>
            <a:endParaRPr lang="en-AU" dirty="0"/>
          </a:p>
          <a:p>
            <a:pPr lvl="1"/>
            <a:r>
              <a:rPr lang="en-US" dirty="0" smtClean="0"/>
              <a:t>Additionally, as </a:t>
            </a:r>
            <a:r>
              <a:rPr lang="en-US" dirty="0"/>
              <a:t>part of the normal maintenance process for IEEE </a:t>
            </a:r>
            <a:r>
              <a:rPr lang="en-US" dirty="0" smtClean="0"/>
              <a:t>802.1AR, </a:t>
            </a:r>
            <a:r>
              <a:rPr lang="en-US" dirty="0"/>
              <a:t>the IEEE 802.1 WG will review the references to ensure that only required references are included, RFC references are up to date, and normative RFC references have an appropriate status</a:t>
            </a:r>
            <a:r>
              <a:rPr lang="en-US" dirty="0" smtClean="0"/>
              <a:t>.</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21</a:t>
            </a:fld>
            <a:endParaRPr lang="en-US"/>
          </a:p>
        </p:txBody>
      </p:sp>
    </p:spTree>
    <p:extLst>
      <p:ext uri="{BB962C8B-B14F-4D97-AF65-F5344CB8AC3E}">
        <p14:creationId xmlns:p14="http://schemas.microsoft.com/office/powerpoint/2010/main" val="29235374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7 on IEEE 802.1AR</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7 on IEEE 802.1AR</a:t>
            </a:r>
          </a:p>
          <a:p>
            <a:pPr lvl="1"/>
            <a:r>
              <a:rPr lang="en-AU" dirty="0" smtClean="0"/>
              <a:t>Clause 3</a:t>
            </a:r>
          </a:p>
          <a:p>
            <a:pPr lvl="1"/>
            <a:r>
              <a:rPr lang="en-AU" i="1" dirty="0"/>
              <a:t>The phrasing of most definitions does not conform to </a:t>
            </a:r>
            <a:r>
              <a:rPr lang="en-AU" i="1" dirty="0" smtClean="0"/>
              <a:t>the ISO/IEC </a:t>
            </a:r>
            <a:r>
              <a:rPr lang="en-AU" i="1" dirty="0"/>
              <a:t>Directives, Part 2</a:t>
            </a:r>
            <a:endParaRPr lang="en-AU" i="1" dirty="0" smtClean="0"/>
          </a:p>
          <a:p>
            <a:r>
              <a:rPr lang="en-AU" dirty="0" smtClean="0"/>
              <a:t>Switzerland proposed change 7 on IEEE 802.1AR</a:t>
            </a:r>
          </a:p>
          <a:p>
            <a:pPr lvl="1"/>
            <a:r>
              <a:rPr lang="en-AU" i="1" dirty="0"/>
              <a:t>Discard articles (“a”, “the”) at the beginning of </a:t>
            </a:r>
            <a:r>
              <a:rPr lang="en-AU" i="1" dirty="0" smtClean="0"/>
              <a:t>the definition</a:t>
            </a:r>
            <a:r>
              <a:rPr lang="en-AU" i="1" dirty="0"/>
              <a:t>. Avoid two or more sentences (such </a:t>
            </a:r>
            <a:r>
              <a:rPr lang="en-AU" i="1" dirty="0" smtClean="0"/>
              <a:t>as in </a:t>
            </a:r>
            <a:r>
              <a:rPr lang="en-AU" i="1" dirty="0"/>
              <a:t>3.13). Discard </a:t>
            </a:r>
            <a:r>
              <a:rPr lang="en-AU" i="1" dirty="0" smtClean="0"/>
              <a:t>Notes.</a:t>
            </a:r>
          </a:p>
          <a:p>
            <a:r>
              <a:rPr lang="en-AU" dirty="0" smtClean="0"/>
              <a:t>Proposed IEEE 802 response to CH.7 on IEEE 802.1AR</a:t>
            </a:r>
          </a:p>
          <a:p>
            <a:pPr lvl="1"/>
            <a:r>
              <a:rPr lang="en-US" dirty="0"/>
              <a:t>IEEE </a:t>
            </a:r>
            <a:r>
              <a:rPr lang="en-US" dirty="0" smtClean="0"/>
              <a:t>802.1AR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22</a:t>
            </a:fld>
            <a:endParaRPr lang="en-US"/>
          </a:p>
        </p:txBody>
      </p:sp>
    </p:spTree>
    <p:extLst>
      <p:ext uri="{BB962C8B-B14F-4D97-AF65-F5344CB8AC3E}">
        <p14:creationId xmlns:p14="http://schemas.microsoft.com/office/powerpoint/2010/main" val="2768573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802.1AR</a:t>
            </a:r>
            <a:endParaRPr lang="en-AU" dirty="0"/>
          </a:p>
        </p:txBody>
      </p:sp>
      <p:sp>
        <p:nvSpPr>
          <p:cNvPr id="3" name="Content Placeholder 2"/>
          <p:cNvSpPr>
            <a:spLocks noGrp="1"/>
          </p:cNvSpPr>
          <p:nvPr>
            <p:ph idx="1"/>
          </p:nvPr>
        </p:nvSpPr>
        <p:spPr/>
        <p:txBody>
          <a:bodyPr/>
          <a:lstStyle/>
          <a:p>
            <a:r>
              <a:rPr lang="en-AU" dirty="0" smtClean="0"/>
              <a:t>China NB comment 1 on IEEE 802.1AR</a:t>
            </a:r>
          </a:p>
          <a:p>
            <a:pPr lvl="1"/>
            <a:r>
              <a:rPr lang="en-US" i="1" dirty="0"/>
              <a:t>Since the procedural and technical </a:t>
            </a:r>
            <a:r>
              <a:rPr lang="en-US" i="1" dirty="0" smtClean="0"/>
              <a:t>concerns  China </a:t>
            </a:r>
            <a:r>
              <a:rPr lang="en-US" i="1" dirty="0"/>
              <a:t>NB proposed in 6N15627 still haven’t </a:t>
            </a:r>
            <a:r>
              <a:rPr lang="en-US" i="1" dirty="0" smtClean="0"/>
              <a:t>been reasonably </a:t>
            </a:r>
            <a:r>
              <a:rPr lang="en-US" i="1" dirty="0"/>
              <a:t>disposed in this FDIS text, </a:t>
            </a:r>
            <a:r>
              <a:rPr lang="en-US" i="1" dirty="0" smtClean="0"/>
              <a:t>and referencing </a:t>
            </a:r>
            <a:r>
              <a:rPr lang="en-US" i="1" dirty="0"/>
              <a:t>issues mentioned below exist in </a:t>
            </a:r>
            <a:r>
              <a:rPr lang="en-US" i="1" dirty="0" smtClean="0"/>
              <a:t>this text</a:t>
            </a:r>
            <a:r>
              <a:rPr lang="en-US" i="1" dirty="0"/>
              <a:t>, so China NB has to vote against on this </a:t>
            </a:r>
            <a:r>
              <a:rPr lang="en-US" i="1" dirty="0" smtClean="0"/>
              <a:t>FDIS ballot</a:t>
            </a:r>
            <a:r>
              <a:rPr lang="en-US" i="1" dirty="0"/>
              <a:t>. If these issues could not be </a:t>
            </a:r>
            <a:r>
              <a:rPr lang="en-US" i="1" dirty="0" smtClean="0"/>
              <a:t>disposed reasonably </a:t>
            </a:r>
            <a:r>
              <a:rPr lang="en-US" i="1" dirty="0"/>
              <a:t>and this proposal would have </a:t>
            </a:r>
            <a:r>
              <a:rPr lang="en-US" i="1" dirty="0" smtClean="0"/>
              <a:t>been passing </a:t>
            </a:r>
            <a:r>
              <a:rPr lang="en-US" i="1" dirty="0"/>
              <a:t>the FDIS ballot, it is regretful for China </a:t>
            </a:r>
            <a:r>
              <a:rPr lang="en-US" i="1" dirty="0" smtClean="0"/>
              <a:t>to be </a:t>
            </a:r>
            <a:r>
              <a:rPr lang="en-US" i="1" dirty="0"/>
              <a:t>obliged to lose the responsibility and </a:t>
            </a:r>
            <a:r>
              <a:rPr lang="en-US" i="1" dirty="0" smtClean="0"/>
              <a:t>obligation of </a:t>
            </a:r>
            <a:r>
              <a:rPr lang="en-US" i="1" dirty="0"/>
              <a:t>complying with and adopting the </a:t>
            </a:r>
            <a:r>
              <a:rPr lang="en-US" i="1" dirty="0" smtClean="0"/>
              <a:t>standard. Furthermore</a:t>
            </a:r>
            <a:r>
              <a:rPr lang="en-US" i="1" dirty="0"/>
              <a:t>, China NB wishes to state for </a:t>
            </a:r>
            <a:r>
              <a:rPr lang="en-US" i="1" dirty="0" smtClean="0"/>
              <a:t>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802.1AR (continued)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802.1AR</a:t>
            </a:r>
          </a:p>
          <a:p>
            <a:pPr lvl="1"/>
            <a:r>
              <a:rPr lang="en-AU" dirty="0" smtClean="0"/>
              <a:t>IEEE </a:t>
            </a:r>
            <a:r>
              <a:rPr lang="en-AU" dirty="0"/>
              <a:t>thanks the China NB for its carefully considered comments on the </a:t>
            </a:r>
            <a:r>
              <a:rPr lang="en-AU" dirty="0" smtClean="0"/>
              <a:t>802.1AR </a:t>
            </a:r>
            <a:r>
              <a:rPr lang="en-AU" dirty="0"/>
              <a:t>FDIS ballot</a:t>
            </a:r>
          </a:p>
          <a:p>
            <a:pPr lvl="1"/>
            <a:r>
              <a:rPr lang="en-AU" dirty="0"/>
              <a:t>We note that the IEEE 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AU" dirty="0"/>
              <a:t>The IEEE 802 is unable to respond to the China NB comment that they are “obliged to lose the responsibility and obligation of complying with and adopting the standard” because the IEEE 802 is not party to any treaty or other obligations of China.</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2 </a:t>
            </a:r>
            <a:r>
              <a:rPr lang="en-AU" dirty="0"/>
              <a:t>on </a:t>
            </a:r>
            <a:r>
              <a:rPr lang="en-AU" dirty="0" smtClean="0"/>
              <a:t>IEEE 802.1AR</a:t>
            </a:r>
            <a:endParaRPr lang="en-AU" dirty="0"/>
          </a:p>
        </p:txBody>
      </p:sp>
      <p:sp>
        <p:nvSpPr>
          <p:cNvPr id="3" name="Content Placeholder 2"/>
          <p:cNvSpPr>
            <a:spLocks noGrp="1"/>
          </p:cNvSpPr>
          <p:nvPr>
            <p:ph idx="1"/>
          </p:nvPr>
        </p:nvSpPr>
        <p:spPr/>
        <p:txBody>
          <a:bodyPr/>
          <a:lstStyle/>
          <a:p>
            <a:r>
              <a:rPr lang="en-AU" dirty="0" smtClean="0"/>
              <a:t>China NB comment 2 on IEEE 802.1AR</a:t>
            </a:r>
          </a:p>
          <a:p>
            <a:pPr lvl="1"/>
            <a:r>
              <a:rPr lang="en-AU" i="1" dirty="0"/>
              <a:t>The referenced RFC 2986, RFC 3410, RFC 3447</a:t>
            </a:r>
            <a:r>
              <a:rPr lang="en-AU" i="1" dirty="0" smtClean="0"/>
              <a:t>, RFC </a:t>
            </a:r>
            <a:r>
              <a:rPr lang="en-AU" i="1" dirty="0"/>
              <a:t>3647, RFC 4086, RFC 4492, RFC 4949</a:t>
            </a:r>
            <a:r>
              <a:rPr lang="en-AU" i="1" dirty="0" smtClean="0"/>
              <a:t>, RFC </a:t>
            </a:r>
            <a:r>
              <a:rPr lang="en-AU" i="1" dirty="0"/>
              <a:t>5008, RFC 5289 are </a:t>
            </a:r>
            <a:r>
              <a:rPr lang="en-AU" i="1" dirty="0" smtClean="0"/>
              <a:t>informational standards. The </a:t>
            </a:r>
            <a:r>
              <a:rPr lang="en-AU" i="1" dirty="0"/>
              <a:t>referenced RFC 3279, RFC 4133, RFC 5280</a:t>
            </a:r>
            <a:r>
              <a:rPr lang="en-AU" i="1" dirty="0" smtClean="0"/>
              <a:t>, RFC </a:t>
            </a:r>
            <a:r>
              <a:rPr lang="en-AU" i="1" dirty="0"/>
              <a:t>5480 are unknown type of standards</a:t>
            </a:r>
            <a:r>
              <a:rPr lang="en-AU" i="1" dirty="0" smtClean="0"/>
              <a:t>. All </a:t>
            </a:r>
            <a:r>
              <a:rPr lang="en-AU" i="1" dirty="0"/>
              <a:t>of above listed RFC standards are </a:t>
            </a:r>
            <a:r>
              <a:rPr lang="en-AU" i="1" dirty="0" smtClean="0"/>
              <a:t>unqualified for </a:t>
            </a:r>
            <a:r>
              <a:rPr lang="en-AU" i="1" dirty="0"/>
              <a:t>normative references in ISO standards</a:t>
            </a:r>
            <a:r>
              <a:rPr lang="en-AU" i="1" dirty="0" smtClean="0"/>
              <a:t>. </a:t>
            </a:r>
          </a:p>
          <a:p>
            <a:pPr marL="1588" lvl="1" indent="0">
              <a:buNone/>
            </a:pPr>
            <a:r>
              <a:rPr lang="en-AU" b="1" dirty="0" smtClean="0"/>
              <a:t>China NB proposed </a:t>
            </a:r>
            <a:r>
              <a:rPr lang="en-AU" b="1" dirty="0"/>
              <a:t>change </a:t>
            </a:r>
            <a:r>
              <a:rPr lang="en-AU" b="1" dirty="0" smtClean="0"/>
              <a:t>2 on IEEE 802.1AR</a:t>
            </a:r>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2 </a:t>
            </a:r>
            <a:r>
              <a:rPr lang="en-AU" dirty="0"/>
              <a:t>on </a:t>
            </a:r>
            <a:r>
              <a:rPr lang="en-AU" dirty="0" smtClean="0"/>
              <a:t>IEEE 802.1AR (continued)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CN.2 on IEEE 802.1AR</a:t>
            </a:r>
          </a:p>
          <a:p>
            <a:pPr lvl="1"/>
            <a:r>
              <a:rPr lang="en-US" sz="1600" dirty="0" smtClean="0"/>
              <a:t>As </a:t>
            </a:r>
            <a:r>
              <a:rPr lang="en-US" sz="1600" dirty="0"/>
              <a:t>part of the normal maintenance process for IEEE </a:t>
            </a:r>
            <a:r>
              <a:rPr lang="en-US" sz="1600" dirty="0" smtClean="0"/>
              <a:t>802.1AR, </a:t>
            </a:r>
            <a:r>
              <a:rPr lang="en-US" sz="1600" dirty="0"/>
              <a:t>the IEEE 802.1 WG will review </a:t>
            </a:r>
            <a:r>
              <a:rPr lang="en-US" sz="1600" dirty="0" smtClean="0"/>
              <a:t>the references </a:t>
            </a:r>
            <a:r>
              <a:rPr lang="en-US" sz="1600" dirty="0"/>
              <a:t>to ensure that only required references are included, RFC references are up to date, and normative RFC references have an appropriate status.</a:t>
            </a:r>
          </a:p>
          <a:p>
            <a:pPr lvl="1"/>
            <a:r>
              <a:rPr lang="en-US" sz="1600" dirty="0" smtClean="0"/>
              <a:t>According </a:t>
            </a:r>
            <a:r>
              <a:rPr lang="en-US" sz="1600" dirty="0"/>
              <a:t>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p>
          <a:p>
            <a:pPr lvl="1"/>
            <a:r>
              <a:rPr lang="en-US" sz="1600" dirty="0"/>
              <a:t>It is appropriate to reference these published specifications in IEEE Standards.</a:t>
            </a:r>
          </a:p>
          <a:p>
            <a:pPr lvl="1"/>
            <a:r>
              <a:rPr lang="en-US" sz="1600" dirty="0" smtClean="0"/>
              <a:t>Additionally</a:t>
            </a:r>
            <a:r>
              <a:rPr lang="en-US" sz="1600" dirty="0"/>
              <a:t>, </a:t>
            </a:r>
            <a:r>
              <a:rPr lang="en-US" sz="1600" dirty="0" smtClean="0"/>
              <a:t>the </a:t>
            </a:r>
            <a:r>
              <a:rPr lang="en-US" sz="1600" dirty="0"/>
              <a:t>IETF has defined a </a:t>
            </a:r>
            <a:r>
              <a:rPr lang="en-US" sz="1600" dirty="0" err="1"/>
              <a:t>DownRef</a:t>
            </a:r>
            <a:r>
              <a:rPr lang="en-US" sz="1600" dirty="0"/>
              <a:t> Registry, </a:t>
            </a:r>
            <a:r>
              <a:rPr lang="en-US" sz="1600" dirty="0" smtClean="0">
                <a:hlinkClick r:id="rId2"/>
              </a:rPr>
              <a:t>RFC 3967 (BCP 97)</a:t>
            </a:r>
            <a:r>
              <a:rPr lang="en-US" sz="1600" dirty="0" smtClean="0"/>
              <a:t>, "</a:t>
            </a:r>
            <a:r>
              <a:rPr lang="en-US" sz="1600" i="1" dirty="0"/>
              <a:t>Clarifying when Standards Track Documents may Refer Normatively to Documents at a Lower Level</a:t>
            </a:r>
            <a:r>
              <a:rPr lang="en-US" sz="1600" dirty="0"/>
              <a:t>". Documents added to the Registry are considered Normative by the IETF, and thus are considered as standards by the IETF</a:t>
            </a:r>
            <a:r>
              <a:rPr lang="en-US" sz="1600" dirty="0" smtClean="0"/>
              <a:t>.</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a:t>1</a:t>
            </a:r>
            <a:r>
              <a:rPr lang="en-AU" dirty="0" smtClean="0"/>
              <a:t> </a:t>
            </a:r>
            <a:r>
              <a:rPr lang="en-AU" dirty="0"/>
              <a:t>on </a:t>
            </a:r>
            <a:r>
              <a:rPr lang="en-AU" dirty="0" smtClean="0"/>
              <a:t>IEEE 802.1AR</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1 on IEEE 802.1AR</a:t>
            </a:r>
          </a:p>
          <a:p>
            <a:pPr>
              <a:buFont typeface="Arial" panose="020B0604020202020204" pitchFamily="34" charset="0"/>
              <a:buChar char="•"/>
            </a:pPr>
            <a:r>
              <a:rPr lang="en-US" sz="1600" b="0" i="1" dirty="0"/>
              <a:t>This specification is of very unsatisfactory quality</a:t>
            </a:r>
            <a:r>
              <a:rPr lang="en-US" sz="1600" b="0" i="1" dirty="0" smtClean="0"/>
              <a:t>:</a:t>
            </a:r>
            <a:br>
              <a:rPr lang="en-US" sz="1600" b="0" i="1" dirty="0" smtClean="0"/>
            </a:br>
            <a:r>
              <a:rPr lang="en-US" sz="1600" b="0" i="1" dirty="0" smtClean="0"/>
              <a:t/>
            </a:r>
            <a:br>
              <a:rPr lang="en-US" sz="1600" b="0" i="1" dirty="0" smtClean="0"/>
            </a:br>
            <a:r>
              <a:rPr lang="en-US" sz="1600" b="0" i="1" dirty="0" smtClean="0"/>
              <a:t>- </a:t>
            </a:r>
            <a:r>
              <a:rPr lang="en-US" sz="1600" b="0" i="1" dirty="0"/>
              <a:t>It widely duplicates terms and definitions, </a:t>
            </a:r>
            <a:r>
              <a:rPr lang="en-US" sz="1600" b="0" i="1" dirty="0" smtClean="0"/>
              <a:t>which are </a:t>
            </a:r>
            <a:r>
              <a:rPr lang="en-US" sz="1600" b="0" i="1" dirty="0"/>
              <a:t>in the scope of other specifications, in a </a:t>
            </a:r>
            <a:r>
              <a:rPr lang="en-US" sz="1600" b="0" i="1" dirty="0" smtClean="0"/>
              <a:t>way creating </a:t>
            </a:r>
            <a:r>
              <a:rPr lang="en-US" sz="1600" b="0" i="1" dirty="0"/>
              <a:t>equivocation</a:t>
            </a:r>
            <a:r>
              <a:rPr lang="en-US" sz="1600" b="0" i="1" dirty="0" smtClean="0"/>
              <a:t>.</a:t>
            </a:r>
            <a:br>
              <a:rPr lang="en-US" sz="1600" b="0" i="1" dirty="0" smtClean="0"/>
            </a:br>
            <a:r>
              <a:rPr lang="en-US" sz="800" b="0" i="1" dirty="0" smtClean="0"/>
              <a:t/>
            </a:r>
            <a:br>
              <a:rPr lang="en-US" sz="800" b="0" i="1" dirty="0" smtClean="0"/>
            </a:br>
            <a:r>
              <a:rPr lang="en-US" sz="1600" b="0" i="1" dirty="0" smtClean="0"/>
              <a:t>- </a:t>
            </a:r>
            <a:r>
              <a:rPr lang="en-US" sz="1600" b="0" i="1" dirty="0"/>
              <a:t>It makes vast reference to specifications </a:t>
            </a:r>
            <a:r>
              <a:rPr lang="en-US" sz="1600" b="0" i="1" dirty="0" smtClean="0"/>
              <a:t>which have </a:t>
            </a:r>
            <a:r>
              <a:rPr lang="en-US" sz="1600" b="0" i="1" dirty="0"/>
              <a:t>not been approved by any </a:t>
            </a:r>
            <a:r>
              <a:rPr lang="en-US" sz="1600" b="0" i="1" dirty="0" smtClean="0"/>
              <a:t>SDO (</a:t>
            </a:r>
            <a:r>
              <a:rPr lang="en-US" sz="1600" b="0" i="1" dirty="0"/>
              <a:t>INFORMATIONAL RFCs) and/or </a:t>
            </a:r>
            <a:r>
              <a:rPr lang="en-US" sz="1600" b="0" i="1" dirty="0" smtClean="0"/>
              <a:t>duplicate International </a:t>
            </a:r>
            <a:r>
              <a:rPr lang="en-US" sz="1600" b="0" i="1" dirty="0"/>
              <a:t>Standards.</a:t>
            </a:r>
          </a:p>
          <a:p>
            <a:pPr>
              <a:buFont typeface="Arial" panose="020B0604020202020204" pitchFamily="34" charset="0"/>
              <a:buChar char="•"/>
            </a:pPr>
            <a:r>
              <a:rPr lang="en-US" sz="1600" b="0" i="1" dirty="0"/>
              <a:t>Specifications submitted for approval as </a:t>
            </a:r>
            <a:r>
              <a:rPr lang="en-US" sz="1600" b="0" i="1" dirty="0" smtClean="0"/>
              <a:t>International Standards </a:t>
            </a:r>
            <a:r>
              <a:rPr lang="en-US" sz="1600" b="0" i="1" dirty="0"/>
              <a:t>must respect the International </a:t>
            </a:r>
            <a:r>
              <a:rPr lang="en-US" sz="1600" b="0" i="1" dirty="0" smtClean="0"/>
              <a:t>Standardization System </a:t>
            </a:r>
            <a:r>
              <a:rPr lang="en-US" sz="1600" b="0" i="1" dirty="0"/>
              <a:t>and adopt its rules and habits.</a:t>
            </a:r>
          </a:p>
          <a:p>
            <a:pPr>
              <a:buFont typeface="Arial" panose="020B0604020202020204" pitchFamily="34" charset="0"/>
              <a:buChar char="•"/>
            </a:pPr>
            <a:r>
              <a:rPr lang="en-US" sz="1600" b="0" i="1" dirty="0"/>
              <a:t>This specification does not do so and is </a:t>
            </a:r>
            <a:r>
              <a:rPr lang="en-US" sz="1600" b="0" i="1" dirty="0" smtClean="0"/>
              <a:t>therefore DISAPPROVED </a:t>
            </a:r>
            <a:r>
              <a:rPr lang="en-US" sz="1600" b="0" i="1" dirty="0"/>
              <a:t>by Switzerland</a:t>
            </a:r>
            <a:r>
              <a:rPr lang="en-US" sz="1600" b="0" i="1" dirty="0" smtClean="0"/>
              <a:t>.</a:t>
            </a:r>
          </a:p>
          <a:p>
            <a:r>
              <a:rPr lang="en-US" dirty="0" smtClean="0"/>
              <a:t>Switzerland NB </a:t>
            </a:r>
            <a:r>
              <a:rPr lang="en-US" dirty="0"/>
              <a:t>proposed change </a:t>
            </a:r>
            <a:r>
              <a:rPr lang="en-US" dirty="0" smtClean="0"/>
              <a:t>1 </a:t>
            </a:r>
            <a:r>
              <a:rPr lang="en-US" dirty="0"/>
              <a:t>on IEEE 802.1AR</a:t>
            </a:r>
            <a:endParaRPr lang="en-US" sz="1600" dirty="0"/>
          </a:p>
          <a:p>
            <a:pPr>
              <a:buFont typeface="Arial" panose="020B0604020202020204" pitchFamily="34" charset="0"/>
              <a:buChar char="•"/>
            </a:pPr>
            <a:r>
              <a:rPr lang="en-US" sz="1600" b="0" dirty="0" smtClean="0"/>
              <a:t> </a:t>
            </a:r>
            <a:r>
              <a:rPr lang="en-US" sz="1600" b="0" i="1" dirty="0"/>
              <a:t>Revise the specification using terms and </a:t>
            </a:r>
            <a:r>
              <a:rPr lang="en-US" sz="1600" b="0" i="1" dirty="0" smtClean="0"/>
              <a:t>concepts from </a:t>
            </a:r>
            <a:r>
              <a:rPr lang="en-US" sz="1600" b="0" i="1" dirty="0"/>
              <a:t>International </a:t>
            </a:r>
            <a:r>
              <a:rPr lang="en-US" sz="1600" b="0" i="1" dirty="0" smtClean="0"/>
              <a:t>Standards.</a:t>
            </a:r>
          </a:p>
          <a:p>
            <a:endParaRPr lang="en-US" sz="1600" b="0" i="1" dirty="0" smtClean="0"/>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a:t>1</a:t>
            </a:r>
            <a:r>
              <a:rPr lang="en-AU" dirty="0" smtClean="0"/>
              <a:t> </a:t>
            </a:r>
            <a:r>
              <a:rPr lang="en-AU" dirty="0"/>
              <a:t>on </a:t>
            </a:r>
            <a:r>
              <a:rPr lang="en-AU" dirty="0" smtClean="0"/>
              <a:t>IEEE 802.1AR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CH.1 on IEEE 802.1AR</a:t>
            </a:r>
            <a:endParaRPr lang="en-AU" dirty="0"/>
          </a:p>
          <a:p>
            <a:pPr lvl="1"/>
            <a:r>
              <a:rPr lang="en-AU" dirty="0"/>
              <a:t>IEEE 802 thanks the Switzerland NB for its carefully considered comments on the IEEE </a:t>
            </a:r>
            <a:r>
              <a:rPr lang="en-AU" dirty="0" smtClean="0"/>
              <a:t>802.AR </a:t>
            </a:r>
            <a:r>
              <a:rPr lang="en-AU" dirty="0"/>
              <a:t>FDIS ballot, and assures the Switzerland NB that its comments will be processed in a timely manner by the IEEE 802.1 WG using the mechanisms defined and agreed in </a:t>
            </a:r>
            <a:r>
              <a:rPr lang="en-AU" dirty="0" smtClean="0"/>
              <a:t>6N15606</a:t>
            </a:r>
            <a:r>
              <a:rPr lang="en-AU" dirty="0"/>
              <a:t>. Swiss NB representatives are invited to participate in the comment resolution process. </a:t>
            </a:r>
            <a:r>
              <a:rPr lang="en-AU" dirty="0" smtClean="0"/>
              <a:t> </a:t>
            </a:r>
          </a:p>
          <a:p>
            <a:pPr lvl="1"/>
            <a:r>
              <a:rPr lang="en-AU" dirty="0" smtClean="0"/>
              <a:t>The </a:t>
            </a:r>
            <a:r>
              <a:rPr lang="en-AU" dirty="0"/>
              <a:t>mechanisms defined and agreed in </a:t>
            </a:r>
            <a:r>
              <a:rPr lang="en-AU" dirty="0" smtClean="0"/>
              <a:t>6N15606 apply.</a:t>
            </a:r>
            <a:r>
              <a:rPr lang="en-AU" dirty="0"/>
              <a:t> </a:t>
            </a:r>
            <a:r>
              <a:rPr lang="en-AU" dirty="0" smtClean="0"/>
              <a:t>Editing </a:t>
            </a:r>
            <a:r>
              <a:rPr lang="en-AU" dirty="0"/>
              <a:t>and maintenance will continue to be the responsibility of IEEE 802 and will conform to the IEEE policies and procedures. </a:t>
            </a:r>
            <a:endParaRPr lang="en-AU" dirty="0">
              <a:solidFill>
                <a:srgbClr val="FFC000"/>
              </a:solidFill>
            </a:endParaRPr>
          </a:p>
          <a:p>
            <a:pPr marL="1588" lvl="1" indent="0">
              <a:buNone/>
            </a:pPr>
            <a:endParaRPr lang="en-AU"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2 </a:t>
            </a:r>
            <a:r>
              <a:rPr lang="en-AU" dirty="0"/>
              <a:t>on </a:t>
            </a:r>
            <a:r>
              <a:rPr lang="en-AU" dirty="0" smtClean="0"/>
              <a:t>IEEE 802.1AR</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2 on IEEE 802.1AR</a:t>
            </a:r>
          </a:p>
          <a:p>
            <a:pPr marL="342900" lvl="1" indent="-342900">
              <a:buFont typeface="Arial" panose="020B0604020202020204" pitchFamily="34" charset="0"/>
              <a:buChar char="•"/>
            </a:pPr>
            <a:r>
              <a:rPr lang="en-AU" i="1" dirty="0"/>
              <a:t>Clause 2</a:t>
            </a:r>
          </a:p>
          <a:p>
            <a:pPr>
              <a:buFont typeface="Arial" panose="020B0604020202020204" pitchFamily="34" charset="0"/>
              <a:buChar char="•"/>
            </a:pPr>
            <a:r>
              <a:rPr lang="en-US" b="0" i="1" dirty="0" smtClean="0"/>
              <a:t>ANSI </a:t>
            </a:r>
            <a:r>
              <a:rPr lang="en-US" b="0" i="1" dirty="0"/>
              <a:t>and NIST aren’t AROs, therefore he references </a:t>
            </a:r>
            <a:r>
              <a:rPr lang="en-US" b="0" i="1" dirty="0" smtClean="0"/>
              <a:t>to the </a:t>
            </a:r>
            <a:r>
              <a:rPr lang="en-US" b="0" i="1" dirty="0"/>
              <a:t>cryptography standards do not comply with </a:t>
            </a:r>
            <a:r>
              <a:rPr lang="en-US" b="0" i="1" dirty="0" smtClean="0"/>
              <a:t>JTC1 Standing </a:t>
            </a:r>
            <a:r>
              <a:rPr lang="en-US" b="0" i="1" dirty="0"/>
              <a:t>Document N5</a:t>
            </a:r>
            <a:r>
              <a:rPr lang="en-US" b="0" i="1" dirty="0" smtClean="0"/>
              <a:t>.</a:t>
            </a:r>
          </a:p>
          <a:p>
            <a:r>
              <a:rPr lang="en-US" dirty="0"/>
              <a:t>Switzerland NB proposed change </a:t>
            </a:r>
            <a:r>
              <a:rPr lang="en-US" dirty="0" smtClean="0"/>
              <a:t>2 </a:t>
            </a:r>
            <a:r>
              <a:rPr lang="en-US" dirty="0"/>
              <a:t>on IEEE 802.1AR</a:t>
            </a:r>
          </a:p>
          <a:p>
            <a:pPr>
              <a:buFont typeface="Arial" panose="020B0604020202020204" pitchFamily="34" charset="0"/>
              <a:buChar char="•"/>
            </a:pPr>
            <a:r>
              <a:rPr lang="en-US" sz="1600" b="0" i="1" dirty="0"/>
              <a:t> </a:t>
            </a:r>
            <a:r>
              <a:rPr lang="en-US" b="0" i="1" dirty="0"/>
              <a:t>For each of the cryptography standards, </a:t>
            </a:r>
            <a:r>
              <a:rPr lang="en-US" b="0" i="1" dirty="0" smtClean="0"/>
              <a:t>chose one </a:t>
            </a:r>
            <a:r>
              <a:rPr lang="en-US" b="0" i="1" dirty="0"/>
              <a:t>of the following alternative actions:</a:t>
            </a:r>
          </a:p>
          <a:p>
            <a:r>
              <a:rPr lang="en-US" b="0" i="1" dirty="0" smtClean="0"/>
              <a:t>	- </a:t>
            </a:r>
            <a:r>
              <a:rPr lang="en-US" b="0" i="1" dirty="0"/>
              <a:t>Produce an RER according to </a:t>
            </a:r>
            <a:r>
              <a:rPr lang="en-US" b="0" i="1" dirty="0" smtClean="0"/>
              <a:t>JTC1Standing </a:t>
            </a:r>
            <a:r>
              <a:rPr lang="en-US" b="0" i="1" dirty="0"/>
              <a:t>Document N5</a:t>
            </a:r>
            <a:r>
              <a:rPr lang="en-US" b="0" i="1" dirty="0" smtClean="0"/>
              <a:t>.</a:t>
            </a:r>
            <a:br>
              <a:rPr lang="en-US" b="0" i="1" dirty="0" smtClean="0"/>
            </a:br>
            <a:r>
              <a:rPr lang="en-US" b="0" i="1" dirty="0" smtClean="0"/>
              <a:t>- </a:t>
            </a:r>
            <a:r>
              <a:rPr lang="en-US" b="0" i="1" dirty="0"/>
              <a:t>Reference published standards</a:t>
            </a:r>
            <a:r>
              <a:rPr lang="en-US" b="0" i="1" dirty="0" smtClean="0"/>
              <a:t>, preferably </a:t>
            </a:r>
            <a:r>
              <a:rPr lang="en-US" b="0" i="1" dirty="0"/>
              <a:t>ISO/IEC standards (</a:t>
            </a:r>
            <a:r>
              <a:rPr lang="en-US" b="0" i="1" dirty="0" smtClean="0"/>
              <a:t>ISO/IEC 15946-2</a:t>
            </a:r>
            <a:r>
              <a:rPr lang="en-US" b="0" i="1" dirty="0"/>
              <a:t>, ISO/IEC 10118-3 and </a:t>
            </a:r>
            <a:r>
              <a:rPr lang="en-US" b="0" i="1" dirty="0" smtClean="0"/>
              <a:t>ISO/IEC 14888-3). </a:t>
            </a:r>
            <a:br>
              <a:rPr lang="en-US" b="0" i="1" dirty="0" smtClean="0"/>
            </a:br>
            <a:r>
              <a:rPr lang="en-US" b="0" i="1" dirty="0" smtClean="0"/>
              <a:t>- Incorporate </a:t>
            </a:r>
            <a:r>
              <a:rPr lang="en-US" b="0" i="1" dirty="0"/>
              <a:t>technical requirements </a:t>
            </a:r>
            <a:r>
              <a:rPr lang="en-US" b="0" i="1" dirty="0" smtClean="0"/>
              <a:t>into the </a:t>
            </a:r>
            <a:r>
              <a:rPr lang="en-US" b="0" i="1" dirty="0"/>
              <a:t>standard text</a:t>
            </a:r>
            <a:r>
              <a:rPr lang="en-US" b="0" i="1" dirty="0" smtClean="0"/>
              <a:t>.</a:t>
            </a:r>
            <a:endParaRPr lang="en-US" b="0" i="1" dirty="0"/>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2490</Words>
  <Application>Microsoft Office PowerPoint</Application>
  <PresentationFormat>On-screen Show (4:3)</PresentationFormat>
  <Paragraphs>157</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802-11-Submission</vt:lpstr>
      <vt:lpstr>IEEE 802 Response to FDIS comments  on IEEE 802.1AR</vt:lpstr>
      <vt:lpstr>This presentation provides responses to comments on IEEE 802.1AR during FDIS ballot</vt:lpstr>
      <vt:lpstr>China NB comment 1 on IEEE 802.1AR</vt:lpstr>
      <vt:lpstr>China NB comment 1 on IEEE 802.1AR (continued)</vt:lpstr>
      <vt:lpstr>China NB comment 2 on IEEE 802.1AR</vt:lpstr>
      <vt:lpstr>China NB comment 2 on IEEE 802.1AR (continued)</vt:lpstr>
      <vt:lpstr>Switzerland comment 1 on IEEE 802.1AR</vt:lpstr>
      <vt:lpstr>Switzerland comment 1 on IEEE 802.1AR (continued)</vt:lpstr>
      <vt:lpstr>Switzerland comment 2 on IEEE 802.1AR</vt:lpstr>
      <vt:lpstr>Switzerland comment 2 on IEEE 802.1AR (continued)</vt:lpstr>
      <vt:lpstr>Switzerland comment 3 on IEEE 802.1AR</vt:lpstr>
      <vt:lpstr>Switzerland comment 4 on IEEE 802.1AR</vt:lpstr>
      <vt:lpstr>Switzerland comment 4 on IEEE 802.1AR (continued)</vt:lpstr>
      <vt:lpstr>Switzerland comment 4 on IEEE 802.1AR (continued)</vt:lpstr>
      <vt:lpstr>Switzerland comment 5 on IEEE 802.1AR</vt:lpstr>
      <vt:lpstr>Switzerland comment 5 on IEEE 802.1AR (continued)</vt:lpstr>
      <vt:lpstr>Switzerland comment 6 on IEEE 802.1AR</vt:lpstr>
      <vt:lpstr>Switzerland comment 6 on IEEE 802.1AR (continued)</vt:lpstr>
      <vt:lpstr>Switzerland comment 6 on IEEE 802.1AR (continued)</vt:lpstr>
      <vt:lpstr>Switzerland comment 6 on IEEE 802.1AR (continued)</vt:lpstr>
      <vt:lpstr>Switzerland NB comment CH. 6 on IEEE 802.1AR (continued)</vt:lpstr>
      <vt:lpstr>Switzerland comment 7 on IEEE 802.1AR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2014-02-20T12:19:56Z</dcterms:modified>
</cp:coreProperties>
</file>