
<file path=[Content_Types].xml><?xml version="1.0" encoding="utf-8"?>
<Types xmlns="http://schemas.openxmlformats.org/package/2006/content-types">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6"/>
  </p:notesMasterIdLst>
  <p:handoutMasterIdLst>
    <p:handoutMasterId r:id="rId7"/>
  </p:handoutMasterIdLst>
  <p:sldIdLst>
    <p:sldId id="269" r:id="rId2"/>
    <p:sldId id="1251" r:id="rId3"/>
    <p:sldId id="1215" r:id="rId4"/>
    <p:sldId id="1216" r:id="rId5"/>
  </p:sldIdLst>
  <p:sldSz cx="9144000" cy="6858000" type="screen4x3"/>
  <p:notesSz cx="6934200" cy="9280525"/>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82" autoAdjust="0"/>
    <p:restoredTop sz="94660" autoAdjust="0"/>
  </p:normalViewPr>
  <p:slideViewPr>
    <p:cSldViewPr>
      <p:cViewPr varScale="1">
        <p:scale>
          <a:sx n="87" d="100"/>
          <a:sy n="87" d="100"/>
        </p:scale>
        <p:origin x="-1603" y="-77"/>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100" d="100"/>
        <a:sy n="100" d="100"/>
      </p:scale>
      <p:origin x="0" y="390"/>
    </p:cViewPr>
  </p:sorterViewPr>
  <p:notesViewPr>
    <p:cSldViewPr>
      <p:cViewPr>
        <p:scale>
          <a:sx n="100" d="100"/>
          <a:sy n="100" d="100"/>
        </p:scale>
        <p:origin x="-1782" y="-72"/>
      </p:cViewPr>
      <p:guideLst>
        <p:guide orient="horz" pos="2160"/>
        <p:guide pos="288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224349" y="177284"/>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a:latin typeface="Arial" pitchFamily="34" charset="0"/>
                <a:cs typeface="Arial" pitchFamily="34" charset="0"/>
              </a:defRPr>
            </a:lvl1pPr>
          </a:lstStyle>
          <a:p>
            <a:pPr>
              <a:defRPr/>
            </a:pPr>
            <a:endParaRPr lang="en-US" dirty="0"/>
          </a:p>
        </p:txBody>
      </p:sp>
      <p:sp>
        <p:nvSpPr>
          <p:cNvPr id="3075" name="Rectangle 3"/>
          <p:cNvSpPr>
            <a:spLocks noGrp="1" noChangeArrowheads="1"/>
          </p:cNvSpPr>
          <p:nvPr>
            <p:ph type="dt" sz="quarter" idx="1"/>
          </p:nvPr>
        </p:nvSpPr>
        <p:spPr bwMode="auto">
          <a:xfrm>
            <a:off x="695325" y="177284"/>
            <a:ext cx="67326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smtClean="0"/>
              <a:t>January 2014</a:t>
            </a:r>
            <a:endParaRPr lang="en-US" dirty="0"/>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endParaRPr lang="en-US"/>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cs typeface="+mn-cs"/>
              </a:defRPr>
            </a:lvl1pPr>
          </a:lstStyle>
          <a:p>
            <a:pPr>
              <a:defRPr/>
            </a:pPr>
            <a:r>
              <a:rPr lang="en-US"/>
              <a:t>Page </a:t>
            </a:r>
            <a:fld id="{0AC92585-5460-48EC-A28F-298482A080F4}" type="slidenum">
              <a:rPr lang="en-US"/>
              <a:pPr>
                <a:defRPr/>
              </a:pPr>
              <a:t>‹#›</a:t>
            </a:fld>
            <a:endParaRPr lang="en-US"/>
          </a:p>
        </p:txBody>
      </p:sp>
      <p:sp>
        <p:nvSpPr>
          <p:cNvPr id="9114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AU"/>
          </a:p>
        </p:txBody>
      </p:sp>
      <p:sp>
        <p:nvSpPr>
          <p:cNvPr id="91143"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defTabSz="933450" eaLnBrk="0" hangingPunct="0"/>
            <a:r>
              <a:rPr lang="en-US"/>
              <a:t>Submission</a:t>
            </a:r>
          </a:p>
        </p:txBody>
      </p:sp>
      <p:sp>
        <p:nvSpPr>
          <p:cNvPr id="91144"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AU"/>
          </a:p>
        </p:txBody>
      </p:sp>
    </p:spTree>
    <p:extLst>
      <p:ext uri="{BB962C8B-B14F-4D97-AF65-F5344CB8AC3E}">
        <p14:creationId xmlns="" xmlns:p14="http://schemas.microsoft.com/office/powerpoint/2010/main" val="10214944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267212" y="97909"/>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smtClean="0">
                <a:latin typeface="Arial" pitchFamily="34" charset="0"/>
                <a:cs typeface="Arial" pitchFamily="34" charset="0"/>
              </a:defRPr>
            </a:lvl1pPr>
          </a:lstStyle>
          <a:p>
            <a:pPr>
              <a:defRPr/>
            </a:pPr>
            <a:endParaRPr lang="en-US" dirty="0"/>
          </a:p>
        </p:txBody>
      </p:sp>
      <p:sp>
        <p:nvSpPr>
          <p:cNvPr id="2051" name="Rectangle 3"/>
          <p:cNvSpPr>
            <a:spLocks noGrp="1" noChangeArrowheads="1"/>
          </p:cNvSpPr>
          <p:nvPr>
            <p:ph type="dt" idx="1"/>
          </p:nvPr>
        </p:nvSpPr>
        <p:spPr bwMode="auto">
          <a:xfrm>
            <a:off x="654050" y="97909"/>
            <a:ext cx="67326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smtClean="0"/>
              <a:t>January 2014</a:t>
            </a:r>
            <a:endParaRPr lang="en-US" dirty="0"/>
          </a:p>
        </p:txBody>
      </p:sp>
      <p:sp>
        <p:nvSpPr>
          <p:cNvPr id="6758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xtLst>
            <a:ext uri="{909E8E84-426E-40DD-AFC4-6F175D3DCCD1}">
              <a14:hiddenFill xmlns=""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cs typeface="+mn-cs"/>
              </a:defRPr>
            </a:lvl5pPr>
          </a:lstStyle>
          <a:p>
            <a:pPr lvl="4">
              <a:defRPr/>
            </a:pPr>
            <a:endParaRPr lang="en-US"/>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Page </a:t>
            </a:r>
            <a:fld id="{18D10512-F400-46E6-9813-0191A717DA9A}" type="slidenum">
              <a:rPr lang="en-US"/>
              <a:pPr>
                <a:defRPr/>
              </a:pPr>
              <a:t>‹#›</a:t>
            </a:fld>
            <a:endParaRPr lang="en-US"/>
          </a:p>
        </p:txBody>
      </p:sp>
      <p:sp>
        <p:nvSpPr>
          <p:cNvPr id="67592"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a:t>Submission</a:t>
            </a:r>
          </a:p>
        </p:txBody>
      </p:sp>
      <p:sp>
        <p:nvSpPr>
          <p:cNvPr id="67593"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AU"/>
          </a:p>
        </p:txBody>
      </p:sp>
      <p:sp>
        <p:nvSpPr>
          <p:cNvPr id="67594"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AU"/>
          </a:p>
        </p:txBody>
      </p:sp>
    </p:spTree>
    <p:extLst>
      <p:ext uri="{BB962C8B-B14F-4D97-AF65-F5344CB8AC3E}">
        <p14:creationId xmlns="" xmlns:p14="http://schemas.microsoft.com/office/powerpoint/2010/main" val="936411493"/>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endParaRPr lang="en-US">
              <a:latin typeface="Arial" pitchFamily="34" charset="0"/>
            </a:endParaRPr>
          </a:p>
        </p:txBody>
      </p:sp>
      <p:sp>
        <p:nvSpPr>
          <p:cNvPr id="68611" name="Rectangle 3"/>
          <p:cNvSpPr>
            <a:spLocks noGrp="1" noChangeArrowheads="1"/>
          </p:cNvSpPr>
          <p:nvPr>
            <p:ph type="dt" sz="quarter"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smtClean="0">
                <a:latin typeface="Arial" pitchFamily="34" charset="0"/>
              </a:rPr>
              <a:t>January 2014</a:t>
            </a:r>
          </a:p>
        </p:txBody>
      </p:sp>
      <p:sp>
        <p:nvSpPr>
          <p:cNvPr id="51204" name="Rectangle 6"/>
          <p:cNvSpPr>
            <a:spLocks noGrp="1" noChangeArrowheads="1"/>
          </p:cNvSpPr>
          <p:nvPr>
            <p:ph type="ftr" sz="quarter" idx="4"/>
          </p:nvPr>
        </p:nvSpPr>
        <p:spPr/>
        <p:txBody>
          <a:bodyPr/>
          <a:lstStyle/>
          <a:p>
            <a:pPr lvl="4">
              <a:defRPr/>
            </a:pPr>
            <a:endParaRPr lang="en-US" smtClean="0"/>
          </a:p>
        </p:txBody>
      </p:sp>
      <p:sp>
        <p:nvSpPr>
          <p:cNvPr id="51205" name="Rectangle 7"/>
          <p:cNvSpPr>
            <a:spLocks noGrp="1" noChangeArrowheads="1"/>
          </p:cNvSpPr>
          <p:nvPr>
            <p:ph type="sldNum" sz="quarter" idx="5"/>
          </p:nvPr>
        </p:nvSpPr>
        <p:spPr/>
        <p:txBody>
          <a:bodyPr/>
          <a:lstStyle/>
          <a:p>
            <a:pPr>
              <a:defRPr/>
            </a:pPr>
            <a:r>
              <a:rPr lang="en-US" smtClean="0"/>
              <a:t>Page </a:t>
            </a:r>
            <a:fld id="{BFD8823A-E707-449B-AE25-47FA80230A05}" type="slidenum">
              <a:rPr lang="en-US" smtClean="0"/>
              <a:pPr>
                <a:defRPr/>
              </a:pPr>
              <a:t>1</a:t>
            </a:fld>
            <a:endParaRPr lang="en-US" smtClean="0"/>
          </a:p>
        </p:txBody>
      </p:sp>
      <p:sp>
        <p:nvSpPr>
          <p:cNvPr id="68614" name="Rectangle 2"/>
          <p:cNvSpPr>
            <a:spLocks noGrp="1" noRot="1" noChangeAspect="1" noChangeArrowheads="1" noTextEdit="1"/>
          </p:cNvSpPr>
          <p:nvPr>
            <p:ph type="sldImg"/>
          </p:nvPr>
        </p:nvSpPr>
        <p:spPr>
          <a:xfrm>
            <a:off x="1154113" y="701675"/>
            <a:ext cx="4625975" cy="3468688"/>
          </a:xfrm>
          <a:ln/>
        </p:spPr>
      </p:sp>
      <p:sp>
        <p:nvSpPr>
          <p:cNvPr id="6861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A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AU"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EF4002E7-DB4D-4CC3-8382-1939D19420D8}" type="slidenum">
              <a:rPr lang="en-US"/>
              <a:pPr>
                <a:defRPr/>
              </a:pPr>
              <a:t>‹#›</a:t>
            </a:fld>
            <a:endParaRPr lang="en-US"/>
          </a:p>
        </p:txBody>
      </p:sp>
    </p:spTree>
    <p:extLst>
      <p:ext uri="{BB962C8B-B14F-4D97-AF65-F5344CB8AC3E}">
        <p14:creationId xmlns="" xmlns:p14="http://schemas.microsoft.com/office/powerpoint/2010/main" val="386694568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858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Content Placeholder 3"/>
          <p:cNvSpPr>
            <a:spLocks noGrp="1"/>
          </p:cNvSpPr>
          <p:nvPr>
            <p:ph sz="half" idx="2"/>
          </p:nvPr>
        </p:nvSpPr>
        <p:spPr>
          <a:xfrm>
            <a:off x="46482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t>Slide </a:t>
            </a:r>
            <a:fld id="{FCE5288C-F87B-4810-A6B2-740CE13BD34D}" type="slidenum">
              <a:rPr lang="en-US"/>
              <a:pPr>
                <a:defRPr/>
              </a:pPr>
              <a:t>‹#›</a:t>
            </a:fld>
            <a:endParaRPr lang="en-US"/>
          </a:p>
        </p:txBody>
      </p:sp>
    </p:spTree>
    <p:extLst>
      <p:ext uri="{BB962C8B-B14F-4D97-AF65-F5344CB8AC3E}">
        <p14:creationId xmlns="" xmlns:p14="http://schemas.microsoft.com/office/powerpoint/2010/main" val="139935167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30" name="Rectangle 6"/>
          <p:cNvSpPr>
            <a:spLocks noGrp="1" noChangeArrowheads="1"/>
          </p:cNvSpPr>
          <p:nvPr>
            <p:ph type="sldNum" sz="quarter" idx="4"/>
          </p:nvPr>
        </p:nvSpPr>
        <p:spPr bwMode="auto">
          <a:xfrm>
            <a:off x="4327525" y="6475413"/>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atin typeface="+mn-lt"/>
                <a:cs typeface="+mn-cs"/>
              </a:defRPr>
            </a:lvl1pPr>
          </a:lstStyle>
          <a:p>
            <a:pPr>
              <a:defRPr/>
            </a:pPr>
            <a:r>
              <a:rPr lang="en-US"/>
              <a:t>Slide </a:t>
            </a:r>
            <a:fld id="{A469A3A6-7083-48BA-9D7E-342D6AB96B4F}" type="slidenum">
              <a:rPr lang="en-US"/>
              <a:pPr>
                <a:defRPr/>
              </a:pPr>
              <a:t>‹#›</a:t>
            </a:fld>
            <a:endParaRPr lang="en-US"/>
          </a:p>
        </p:txBody>
      </p:sp>
      <p:sp>
        <p:nvSpPr>
          <p:cNvPr id="1031"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AU"/>
          </a:p>
        </p:txBody>
      </p:sp>
      <p:sp>
        <p:nvSpPr>
          <p:cNvPr id="1032" name="Rectangle 9"/>
          <p:cNvSpPr>
            <a:spLocks noChangeArrowheads="1"/>
          </p:cNvSpPr>
          <p:nvPr/>
        </p:nvSpPr>
        <p:spPr bwMode="auto">
          <a:xfrm>
            <a:off x="685800" y="6475413"/>
            <a:ext cx="784225" cy="1825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dirty="0">
                <a:latin typeface="Arial" pitchFamily="34" charset="0"/>
              </a:rPr>
              <a:t>Submission</a:t>
            </a:r>
          </a:p>
        </p:txBody>
      </p:sp>
      <p:sp>
        <p:nvSpPr>
          <p:cNvPr id="1033"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n-AU"/>
          </a:p>
        </p:txBody>
      </p:sp>
      <p:sp>
        <p:nvSpPr>
          <p:cNvPr id="1034" name="Rectangle 7"/>
          <p:cNvSpPr>
            <a:spLocks noChangeArrowheads="1"/>
          </p:cNvSpPr>
          <p:nvPr/>
        </p:nvSpPr>
        <p:spPr bwMode="auto">
          <a:xfrm>
            <a:off x="685800" y="380842"/>
            <a:ext cx="1389804" cy="2462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0" tIns="0" rIns="0" bIns="0" anchor="b">
            <a:spAutoFit/>
          </a:bodyPr>
          <a:lstStyle/>
          <a:p>
            <a:pPr marL="0" lvl="3" eaLnBrk="0" hangingPunct="0"/>
            <a:r>
              <a:rPr lang="en-US" sz="1600" b="1" dirty="0" smtClean="0">
                <a:latin typeface="Arial" pitchFamily="34" charset="0"/>
              </a:rPr>
              <a:t>February</a:t>
            </a:r>
            <a:r>
              <a:rPr lang="en-US" sz="1600" b="1" baseline="0" dirty="0" smtClean="0">
                <a:latin typeface="Arial" pitchFamily="34" charset="0"/>
              </a:rPr>
              <a:t> </a:t>
            </a:r>
            <a:r>
              <a:rPr lang="en-US" sz="1600" b="1" dirty="0" smtClean="0">
                <a:latin typeface="Arial" pitchFamily="34" charset="0"/>
              </a:rPr>
              <a:t>2014</a:t>
            </a:r>
            <a:endParaRPr lang="en-US" sz="1600" b="1"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dt="0"/>
  <p:txStyles>
    <p:titleStyle>
      <a:lvl1pPr algn="l" rtl="0" eaLnBrk="0" fontAlgn="base" hangingPunct="0">
        <a:spcBef>
          <a:spcPct val="0"/>
        </a:spcBef>
        <a:spcAft>
          <a:spcPct val="0"/>
        </a:spcAft>
        <a:defRPr sz="2400" b="1">
          <a:solidFill>
            <a:schemeClr val="accent2"/>
          </a:solidFill>
          <a:latin typeface="+mj-lt"/>
          <a:ea typeface="+mj-ea"/>
          <a:cs typeface="+mj-cs"/>
        </a:defRPr>
      </a:lvl1pPr>
      <a:lvl2pPr algn="l" rtl="0" eaLnBrk="0" fontAlgn="base" hangingPunct="0">
        <a:spcBef>
          <a:spcPct val="0"/>
        </a:spcBef>
        <a:spcAft>
          <a:spcPct val="0"/>
        </a:spcAft>
        <a:defRPr sz="2400" b="1">
          <a:solidFill>
            <a:schemeClr val="accent2"/>
          </a:solidFill>
          <a:latin typeface="Arial" charset="0"/>
        </a:defRPr>
      </a:lvl2pPr>
      <a:lvl3pPr algn="l" rtl="0" eaLnBrk="0" fontAlgn="base" hangingPunct="0">
        <a:spcBef>
          <a:spcPct val="0"/>
        </a:spcBef>
        <a:spcAft>
          <a:spcPct val="0"/>
        </a:spcAft>
        <a:defRPr sz="2400" b="1">
          <a:solidFill>
            <a:schemeClr val="accent2"/>
          </a:solidFill>
          <a:latin typeface="Arial" charset="0"/>
        </a:defRPr>
      </a:lvl3pPr>
      <a:lvl4pPr algn="l" rtl="0" eaLnBrk="0" fontAlgn="base" hangingPunct="0">
        <a:spcBef>
          <a:spcPct val="0"/>
        </a:spcBef>
        <a:spcAft>
          <a:spcPct val="0"/>
        </a:spcAft>
        <a:defRPr sz="2400" b="1">
          <a:solidFill>
            <a:schemeClr val="accent2"/>
          </a:solidFill>
          <a:latin typeface="Arial" charset="0"/>
        </a:defRPr>
      </a:lvl4pPr>
      <a:lvl5pPr algn="l" rtl="0" eaLnBrk="0" fontAlgn="base" hangingPunct="0">
        <a:spcBef>
          <a:spcPct val="0"/>
        </a:spcBef>
        <a:spcAft>
          <a:spcPct val="0"/>
        </a:spcAft>
        <a:defRPr sz="2400" b="1">
          <a:solidFill>
            <a:schemeClr val="accent2"/>
          </a:solidFill>
          <a:latin typeface="Arial" charset="0"/>
        </a:defRPr>
      </a:lvl5pPr>
      <a:lvl6pPr marL="457200" algn="l" rtl="0" eaLnBrk="0" fontAlgn="base" hangingPunct="0">
        <a:spcBef>
          <a:spcPct val="0"/>
        </a:spcBef>
        <a:spcAft>
          <a:spcPct val="0"/>
        </a:spcAft>
        <a:defRPr sz="2400" b="1">
          <a:solidFill>
            <a:schemeClr val="accent2"/>
          </a:solidFill>
          <a:latin typeface="Arial" charset="0"/>
        </a:defRPr>
      </a:lvl6pPr>
      <a:lvl7pPr marL="914400" algn="l" rtl="0" eaLnBrk="0" fontAlgn="base" hangingPunct="0">
        <a:spcBef>
          <a:spcPct val="0"/>
        </a:spcBef>
        <a:spcAft>
          <a:spcPct val="0"/>
        </a:spcAft>
        <a:defRPr sz="2400" b="1">
          <a:solidFill>
            <a:schemeClr val="accent2"/>
          </a:solidFill>
          <a:latin typeface="Arial" charset="0"/>
        </a:defRPr>
      </a:lvl7pPr>
      <a:lvl8pPr marL="1371600" algn="l" rtl="0" eaLnBrk="0" fontAlgn="base" hangingPunct="0">
        <a:spcBef>
          <a:spcPct val="0"/>
        </a:spcBef>
        <a:spcAft>
          <a:spcPct val="0"/>
        </a:spcAft>
        <a:defRPr sz="2400" b="1">
          <a:solidFill>
            <a:schemeClr val="accent2"/>
          </a:solidFill>
          <a:latin typeface="Arial" charset="0"/>
        </a:defRPr>
      </a:lvl8pPr>
      <a:lvl9pPr marL="1828800" algn="l" rtl="0" eaLnBrk="0" fontAlgn="base" hangingPunct="0">
        <a:spcBef>
          <a:spcPct val="0"/>
        </a:spcBef>
        <a:spcAft>
          <a:spcPct val="0"/>
        </a:spcAft>
        <a:defRPr sz="2400" b="1">
          <a:solidFill>
            <a:schemeClr val="accent2"/>
          </a:solidFill>
          <a:latin typeface="Arial" charset="0"/>
        </a:defRPr>
      </a:lvl9pPr>
    </p:titleStyle>
    <p:body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Slide Number Placeholder 5"/>
          <p:cNvSpPr>
            <a:spLocks noGrp="1"/>
          </p:cNvSpPr>
          <p:nvPr>
            <p:ph type="sldNum" sz="quarter" idx="11"/>
          </p:nvPr>
        </p:nvSpPr>
        <p:spPr/>
        <p:txBody>
          <a:bodyPr/>
          <a:lstStyle/>
          <a:p>
            <a:pPr>
              <a:defRPr/>
            </a:pPr>
            <a:r>
              <a:rPr lang="en-US" smtClean="0"/>
              <a:t>Slide </a:t>
            </a:r>
            <a:fld id="{C81347C9-C12F-43D2-B3D1-D523E0829A79}" type="slidenum">
              <a:rPr lang="en-US" smtClean="0"/>
              <a:pPr>
                <a:defRPr/>
              </a:pPr>
              <a:t>1</a:t>
            </a:fld>
            <a:endParaRPr lang="en-US"/>
          </a:p>
        </p:txBody>
      </p:sp>
      <p:sp>
        <p:nvSpPr>
          <p:cNvPr id="1029" name="Rectangle 2"/>
          <p:cNvSpPr>
            <a:spLocks noGrp="1" noChangeArrowheads="1"/>
          </p:cNvSpPr>
          <p:nvPr>
            <p:ph type="title"/>
          </p:nvPr>
        </p:nvSpPr>
        <p:spPr/>
        <p:txBody>
          <a:bodyPr anchor="ctr"/>
          <a:lstStyle/>
          <a:p>
            <a:pPr algn="ctr">
              <a:defRPr/>
            </a:pPr>
            <a:r>
              <a:rPr lang="en-US" dirty="0" smtClean="0">
                <a:solidFill>
                  <a:schemeClr val="accent2">
                    <a:lumMod val="75000"/>
                  </a:schemeClr>
                </a:solidFill>
              </a:rPr>
              <a:t>IEEE 802 Response to </a:t>
            </a:r>
            <a:r>
              <a:rPr lang="en-US" dirty="0" smtClean="0">
                <a:solidFill>
                  <a:schemeClr val="accent2">
                    <a:lumMod val="75000"/>
                  </a:schemeClr>
                </a:solidFill>
              </a:rPr>
              <a:t>Submission </a:t>
            </a:r>
            <a:r>
              <a:rPr lang="en-US" dirty="0" smtClean="0">
                <a:solidFill>
                  <a:schemeClr val="accent2">
                    <a:lumMod val="75000"/>
                  </a:schemeClr>
                </a:solidFill>
              </a:rPr>
              <a:t>comments </a:t>
            </a:r>
            <a:br>
              <a:rPr lang="en-US" dirty="0" smtClean="0">
                <a:solidFill>
                  <a:schemeClr val="accent2">
                    <a:lumMod val="75000"/>
                  </a:schemeClr>
                </a:solidFill>
              </a:rPr>
            </a:br>
            <a:r>
              <a:rPr lang="en-US" dirty="0" smtClean="0">
                <a:solidFill>
                  <a:schemeClr val="accent2">
                    <a:lumMod val="75000"/>
                  </a:schemeClr>
                </a:solidFill>
              </a:rPr>
              <a:t>on IEEE </a:t>
            </a:r>
            <a:r>
              <a:rPr lang="en-US" dirty="0" smtClean="0">
                <a:solidFill>
                  <a:schemeClr val="accent2">
                    <a:lumMod val="75000"/>
                  </a:schemeClr>
                </a:solidFill>
              </a:rPr>
              <a:t>802.1AEbw</a:t>
            </a:r>
            <a:endParaRPr lang="en-US" dirty="0" smtClean="0">
              <a:solidFill>
                <a:schemeClr val="accent2">
                  <a:lumMod val="75000"/>
                </a:schemeClr>
              </a:solidFill>
            </a:endParaRPr>
          </a:p>
        </p:txBody>
      </p:sp>
      <p:sp>
        <p:nvSpPr>
          <p:cNvPr id="1030" name="Rectangle 6"/>
          <p:cNvSpPr>
            <a:spLocks noGrp="1" noChangeArrowheads="1"/>
          </p:cNvSpPr>
          <p:nvPr>
            <p:ph type="body" idx="1"/>
          </p:nvPr>
        </p:nvSpPr>
        <p:spPr>
          <a:xfrm>
            <a:off x="685800" y="2330450"/>
            <a:ext cx="7772400" cy="381000"/>
          </a:xfrm>
        </p:spPr>
        <p:txBody>
          <a:bodyPr/>
          <a:lstStyle/>
          <a:p>
            <a:pPr marL="0" indent="0" algn="ctr">
              <a:defRPr/>
            </a:pPr>
            <a:r>
              <a:rPr lang="en-US" b="0" dirty="0" smtClean="0">
                <a:solidFill>
                  <a:schemeClr val="accent2">
                    <a:lumMod val="75000"/>
                  </a:schemeClr>
                </a:solidFill>
              </a:rPr>
              <a:t>20 March 2014</a:t>
            </a:r>
          </a:p>
        </p:txBody>
      </p:sp>
      <p:sp>
        <p:nvSpPr>
          <p:cNvPr id="2054" name="Rectangle 12"/>
          <p:cNvSpPr>
            <a:spLocks noChangeArrowheads="1"/>
          </p:cNvSpPr>
          <p:nvPr/>
        </p:nvSpPr>
        <p:spPr bwMode="auto">
          <a:xfrm>
            <a:off x="533400" y="2746375"/>
            <a:ext cx="1447800" cy="381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075" tIns="46038" rIns="92075" bIns="46038"/>
          <a:lstStyle/>
          <a:p>
            <a:pPr eaLnBrk="0" hangingPunct="0">
              <a:spcBef>
                <a:spcPct val="50000"/>
              </a:spcBef>
            </a:pPr>
            <a:r>
              <a:rPr lang="en-US" sz="1600" b="1">
                <a:latin typeface="Arial" pitchFamily="34" charset="0"/>
              </a:rPr>
              <a:t>Authors:</a:t>
            </a:r>
            <a:endParaRPr lang="en-US" sz="1600">
              <a:latin typeface="Arial" pitchFamily="34" charset="0"/>
            </a:endParaRPr>
          </a:p>
        </p:txBody>
      </p:sp>
      <p:graphicFrame>
        <p:nvGraphicFramePr>
          <p:cNvPr id="2" name="Table 1"/>
          <p:cNvGraphicFramePr>
            <a:graphicFrameLocks noGrp="1"/>
          </p:cNvGraphicFramePr>
          <p:nvPr>
            <p:extLst>
              <p:ext uri="{D42A27DB-BD31-4B8C-83A1-F6EECF244321}">
                <p14:modId xmlns="" xmlns:p14="http://schemas.microsoft.com/office/powerpoint/2010/main" val="3136959949"/>
              </p:ext>
            </p:extLst>
          </p:nvPr>
        </p:nvGraphicFramePr>
        <p:xfrm>
          <a:off x="685800" y="3429000"/>
          <a:ext cx="7696200" cy="741364"/>
        </p:xfrm>
        <a:graphic>
          <a:graphicData uri="http://schemas.openxmlformats.org/drawingml/2006/table">
            <a:tbl>
              <a:tblPr firstRow="1" bandRow="1">
                <a:tableStyleId>{5C22544A-7EE6-4342-B048-85BDC9FD1C3A}</a:tableStyleId>
              </a:tblPr>
              <a:tblGrid>
                <a:gridCol w="1924050"/>
                <a:gridCol w="1924050"/>
                <a:gridCol w="1924050"/>
                <a:gridCol w="1924050"/>
              </a:tblGrid>
              <a:tr h="370682">
                <a:tc>
                  <a:txBody>
                    <a:bodyPr/>
                    <a:lstStyle/>
                    <a:p>
                      <a:pPr>
                        <a:spcAft>
                          <a:spcPts val="0"/>
                        </a:spcAft>
                      </a:pPr>
                      <a:r>
                        <a:rPr lang="en-US" sz="1200" b="1" kern="0" dirty="0">
                          <a:effectLst/>
                          <a:latin typeface="Arial"/>
                        </a:rPr>
                        <a:t>Name</a:t>
                      </a:r>
                      <a:endParaRPr lang="en-AU" sz="1200" b="1" kern="0" dirty="0">
                        <a:effectLst/>
                        <a:latin typeface="Times New Roman"/>
                      </a:endParaRPr>
                    </a:p>
                  </a:txBody>
                  <a:tcPr marL="68580" marR="68580" marT="0" marB="0" anchor="ctr"/>
                </a:tc>
                <a:tc>
                  <a:txBody>
                    <a:bodyPr/>
                    <a:lstStyle/>
                    <a:p>
                      <a:pPr>
                        <a:spcAft>
                          <a:spcPts val="0"/>
                        </a:spcAft>
                      </a:pPr>
                      <a:r>
                        <a:rPr lang="en-US" sz="1200" b="1">
                          <a:effectLst/>
                          <a:latin typeface="Arial"/>
                          <a:ea typeface="Times New Roman"/>
                        </a:rPr>
                        <a:t>Company</a:t>
                      </a:r>
                      <a:endParaRPr lang="en-AU" sz="1200">
                        <a:effectLst/>
                        <a:latin typeface="Times New Roman"/>
                        <a:ea typeface="Times New Roman"/>
                      </a:endParaRPr>
                    </a:p>
                  </a:txBody>
                  <a:tcPr marL="68580" marR="68580" marT="0" marB="0" anchor="ctr"/>
                </a:tc>
                <a:tc>
                  <a:txBody>
                    <a:bodyPr/>
                    <a:lstStyle/>
                    <a:p>
                      <a:pPr>
                        <a:spcAft>
                          <a:spcPts val="0"/>
                        </a:spcAft>
                      </a:pPr>
                      <a:r>
                        <a:rPr lang="en-US" sz="1200" b="1">
                          <a:effectLst/>
                          <a:latin typeface="Arial"/>
                          <a:ea typeface="Times New Roman"/>
                        </a:rPr>
                        <a:t>Phone</a:t>
                      </a:r>
                      <a:endParaRPr lang="en-AU" sz="1200">
                        <a:effectLst/>
                        <a:latin typeface="Times New Roman"/>
                        <a:ea typeface="Times New Roman"/>
                      </a:endParaRPr>
                    </a:p>
                  </a:txBody>
                  <a:tcPr marL="68580" marR="68580" marT="0" marB="0" anchor="ctr"/>
                </a:tc>
                <a:tc>
                  <a:txBody>
                    <a:bodyPr/>
                    <a:lstStyle/>
                    <a:p>
                      <a:pPr>
                        <a:spcAft>
                          <a:spcPts val="0"/>
                        </a:spcAft>
                      </a:pPr>
                      <a:r>
                        <a:rPr lang="en-US" sz="1200" b="1">
                          <a:effectLst/>
                          <a:latin typeface="Arial"/>
                          <a:ea typeface="Times New Roman"/>
                        </a:rPr>
                        <a:t>email</a:t>
                      </a:r>
                      <a:endParaRPr lang="en-AU" sz="1200">
                        <a:effectLst/>
                        <a:latin typeface="Times New Roman"/>
                        <a:ea typeface="Times New Roman"/>
                      </a:endParaRPr>
                    </a:p>
                  </a:txBody>
                  <a:tcPr marL="68580" marR="68580" marT="0" marB="0" anchor="ctr"/>
                </a:tc>
              </a:tr>
              <a:tr h="370682">
                <a:tc>
                  <a:txBody>
                    <a:bodyPr/>
                    <a:lstStyle/>
                    <a:p>
                      <a:pPr>
                        <a:spcAft>
                          <a:spcPts val="0"/>
                        </a:spcAft>
                      </a:pPr>
                      <a:endParaRPr lang="en-AU" sz="1200" dirty="0">
                        <a:effectLst/>
                        <a:latin typeface="Times New Roman"/>
                        <a:ea typeface="Times New Roman"/>
                      </a:endParaRPr>
                    </a:p>
                  </a:txBody>
                  <a:tcPr marL="68580" marR="68580" marT="0" marB="0" anchor="ctr"/>
                </a:tc>
                <a:tc>
                  <a:txBody>
                    <a:bodyPr/>
                    <a:lstStyle/>
                    <a:p>
                      <a:pPr>
                        <a:spcAft>
                          <a:spcPts val="0"/>
                        </a:spcAft>
                      </a:pPr>
                      <a:endParaRPr lang="en-AU" sz="1200" dirty="0">
                        <a:effectLst/>
                        <a:latin typeface="Times New Roman"/>
                        <a:ea typeface="Times New Roman"/>
                      </a:endParaRPr>
                    </a:p>
                  </a:txBody>
                  <a:tcPr marL="68580" marR="68580" marT="0" marB="0" anchor="ctr"/>
                </a:tc>
                <a:tc>
                  <a:txBody>
                    <a:bodyPr/>
                    <a:lstStyle/>
                    <a:p>
                      <a:pPr marL="21590" indent="-21590">
                        <a:spcAft>
                          <a:spcPts val="0"/>
                        </a:spcAft>
                      </a:pPr>
                      <a:endParaRPr lang="en-AU" sz="1200" dirty="0">
                        <a:effectLst/>
                        <a:latin typeface="Times New Roman"/>
                        <a:ea typeface="Times New Roman"/>
                      </a:endParaRPr>
                    </a:p>
                  </a:txBody>
                  <a:tcPr marL="68580" marR="68580" marT="0" marB="0" anchor="ctr"/>
                </a:tc>
                <a:tc>
                  <a:txBody>
                    <a:bodyPr/>
                    <a:lstStyle/>
                    <a:p>
                      <a:pPr>
                        <a:spcAft>
                          <a:spcPts val="0"/>
                        </a:spcAft>
                      </a:pPr>
                      <a:endParaRPr lang="en-AU" sz="1200" dirty="0">
                        <a:effectLst/>
                        <a:latin typeface="Times New Roman"/>
                        <a:ea typeface="Times New Roman"/>
                      </a:endParaRPr>
                    </a:p>
                  </a:txBody>
                  <a:tcPr marL="68580" marR="68580" marT="0" marB="0" anchor="ct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This presentation provides responses to comments on IEEE </a:t>
            </a:r>
            <a:r>
              <a:rPr lang="en-AU" dirty="0" smtClean="0"/>
              <a:t>802.1AEbw </a:t>
            </a:r>
            <a:r>
              <a:rPr lang="en-AU" dirty="0" smtClean="0"/>
              <a:t>during FDIS ballot</a:t>
            </a:r>
            <a:endParaRPr lang="en-AU" dirty="0"/>
          </a:p>
        </p:txBody>
      </p:sp>
      <p:sp>
        <p:nvSpPr>
          <p:cNvPr id="3" name="Content Placeholder 2"/>
          <p:cNvSpPr>
            <a:spLocks noGrp="1"/>
          </p:cNvSpPr>
          <p:nvPr>
            <p:ph idx="1"/>
          </p:nvPr>
        </p:nvSpPr>
        <p:spPr/>
        <p:txBody>
          <a:bodyPr/>
          <a:lstStyle/>
          <a:p>
            <a:pPr lvl="1"/>
            <a:r>
              <a:rPr lang="en-AU" dirty="0" smtClean="0"/>
              <a:t>The FDIS </a:t>
            </a:r>
            <a:r>
              <a:rPr lang="en-AU" dirty="0"/>
              <a:t>voting </a:t>
            </a:r>
            <a:r>
              <a:rPr lang="en-AU" dirty="0" smtClean="0"/>
              <a:t>results </a:t>
            </a:r>
            <a:r>
              <a:rPr lang="en-AU" dirty="0"/>
              <a:t>on IEEE </a:t>
            </a:r>
            <a:r>
              <a:rPr lang="en-AU" dirty="0" smtClean="0"/>
              <a:t>802.1AEbw </a:t>
            </a:r>
            <a:r>
              <a:rPr lang="en-AU" dirty="0"/>
              <a:t>in </a:t>
            </a:r>
            <a:r>
              <a:rPr lang="en-AU" dirty="0" smtClean="0"/>
              <a:t>N15858</a:t>
            </a:r>
            <a:endParaRPr lang="en-AU" dirty="0"/>
          </a:p>
          <a:p>
            <a:pPr lvl="2"/>
            <a:r>
              <a:rPr lang="en-AU" dirty="0" smtClean="0"/>
              <a:t>It passed </a:t>
            </a:r>
            <a:r>
              <a:rPr lang="en-AU" dirty="0" smtClean="0"/>
              <a:t>16 Approve,1 Disapprove </a:t>
            </a:r>
            <a:r>
              <a:rPr lang="en-AU" dirty="0"/>
              <a:t>(</a:t>
            </a:r>
            <a:r>
              <a:rPr lang="en-AU" dirty="0" smtClean="0"/>
              <a:t>China NB voted </a:t>
            </a:r>
            <a:r>
              <a:rPr lang="en-AU" dirty="0"/>
              <a:t>negative)</a:t>
            </a:r>
          </a:p>
          <a:p>
            <a:pPr lvl="2"/>
            <a:r>
              <a:rPr lang="en-AU" dirty="0"/>
              <a:t>Comments were received </a:t>
            </a:r>
            <a:r>
              <a:rPr lang="en-AU" dirty="0" smtClean="0"/>
              <a:t>from China </a:t>
            </a:r>
            <a:r>
              <a:rPr lang="en-AU" dirty="0" smtClean="0"/>
              <a:t>NB</a:t>
            </a:r>
            <a:endParaRPr lang="en-AU" dirty="0" smtClean="0"/>
          </a:p>
          <a:p>
            <a:pPr lvl="1"/>
            <a:r>
              <a:rPr lang="en-AU" dirty="0" smtClean="0"/>
              <a:t>This </a:t>
            </a:r>
            <a:r>
              <a:rPr lang="en-AU" dirty="0" smtClean="0"/>
              <a:t>presentation provides the proposed responses from IEEE 802 to </a:t>
            </a:r>
            <a:r>
              <a:rPr lang="en-AU" dirty="0" smtClean="0"/>
              <a:t>the comments </a:t>
            </a:r>
            <a:r>
              <a:rPr lang="en-AU" dirty="0" smtClean="0"/>
              <a:t>by China </a:t>
            </a:r>
            <a:r>
              <a:rPr lang="en-AU" dirty="0" smtClean="0"/>
              <a:t>NB.</a:t>
            </a:r>
            <a:endParaRPr lang="en-AU" dirty="0"/>
          </a:p>
          <a:p>
            <a:pPr lvl="2"/>
            <a:endParaRPr lang="en-AU" dirty="0"/>
          </a:p>
          <a:p>
            <a:endParaRPr lang="en-AU"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2</a:t>
            </a:fld>
            <a:endParaRPr lang="en-US"/>
          </a:p>
        </p:txBody>
      </p:sp>
    </p:spTree>
    <p:extLst>
      <p:ext uri="{BB962C8B-B14F-4D97-AF65-F5344CB8AC3E}">
        <p14:creationId xmlns="" xmlns:p14="http://schemas.microsoft.com/office/powerpoint/2010/main" val="15937066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CN1 </a:t>
            </a:r>
            <a:r>
              <a:rPr lang="en-AU" dirty="0"/>
              <a:t>on </a:t>
            </a:r>
            <a:r>
              <a:rPr lang="en-AU" dirty="0" smtClean="0"/>
              <a:t>IEEE </a:t>
            </a:r>
            <a:r>
              <a:rPr lang="en-AU" dirty="0" smtClean="0"/>
              <a:t>802.1AEbw</a:t>
            </a:r>
            <a:endParaRPr lang="en-AU" dirty="0"/>
          </a:p>
        </p:txBody>
      </p:sp>
      <p:sp>
        <p:nvSpPr>
          <p:cNvPr id="3" name="Content Placeholder 2"/>
          <p:cNvSpPr>
            <a:spLocks noGrp="1"/>
          </p:cNvSpPr>
          <p:nvPr>
            <p:ph idx="1"/>
          </p:nvPr>
        </p:nvSpPr>
        <p:spPr/>
        <p:txBody>
          <a:bodyPr/>
          <a:lstStyle/>
          <a:p>
            <a:r>
              <a:rPr lang="en-AU" dirty="0" smtClean="0"/>
              <a:t>China NB comment CN1 on IEEE </a:t>
            </a:r>
            <a:r>
              <a:rPr lang="en-AU" dirty="0" smtClean="0"/>
              <a:t>802.1AEbw</a:t>
            </a:r>
            <a:endParaRPr lang="en-AU" dirty="0" smtClean="0"/>
          </a:p>
          <a:p>
            <a:pPr lvl="1"/>
            <a:r>
              <a:rPr lang="en-GB" i="1" dirty="0" smtClean="0"/>
              <a:t>Since the procedural and technical concerns China NB proposed in 6N15626 still haven’t been reasonably disposed in this FDIS text, and referencing issues mentioned below exist in this text, so China NB has to vote against on this FDIS ballot. If these issues could not be disposed reasonably and this proposal would have been passing the FDIS ballot, it is regretful for China to be obliged to lose the responsibility and obligation of complying with and adopting the standard. Furthermore, China NB wishes to state for the record.</a:t>
            </a:r>
            <a:endParaRPr lang="en-AU" i="1"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a:t>
            </a:fld>
            <a:endParaRPr lang="en-US"/>
          </a:p>
        </p:txBody>
      </p:sp>
    </p:spTree>
    <p:extLst>
      <p:ext uri="{BB962C8B-B14F-4D97-AF65-F5344CB8AC3E}">
        <p14:creationId xmlns="" xmlns:p14="http://schemas.microsoft.com/office/powerpoint/2010/main" val="1948873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CN1 </a:t>
            </a:r>
            <a:r>
              <a:rPr lang="en-AU" dirty="0"/>
              <a:t>on </a:t>
            </a:r>
            <a:r>
              <a:rPr lang="en-AU" dirty="0" smtClean="0"/>
              <a:t>IEEE </a:t>
            </a:r>
            <a:r>
              <a:rPr lang="en-AU" dirty="0" smtClean="0"/>
              <a:t>802.1AEbw </a:t>
            </a:r>
            <a:r>
              <a:rPr lang="en-AU" dirty="0" smtClean="0"/>
              <a:t>(continued)</a:t>
            </a:r>
            <a:endParaRPr lang="en-AU" dirty="0"/>
          </a:p>
        </p:txBody>
      </p:sp>
      <p:sp>
        <p:nvSpPr>
          <p:cNvPr id="3" name="Content Placeholder 2"/>
          <p:cNvSpPr>
            <a:spLocks noGrp="1"/>
          </p:cNvSpPr>
          <p:nvPr>
            <p:ph idx="1"/>
          </p:nvPr>
        </p:nvSpPr>
        <p:spPr/>
        <p:txBody>
          <a:bodyPr/>
          <a:lstStyle/>
          <a:p>
            <a:r>
              <a:rPr lang="en-AU" dirty="0" smtClean="0"/>
              <a:t>Proposed IEEE 802 response to CN1 on IEEE </a:t>
            </a:r>
            <a:r>
              <a:rPr lang="en-AU" dirty="0" smtClean="0"/>
              <a:t>802.1AEbw</a:t>
            </a:r>
            <a:endParaRPr lang="en-AU" dirty="0" smtClean="0"/>
          </a:p>
          <a:p>
            <a:pPr lvl="1"/>
            <a:r>
              <a:rPr lang="en-AU" dirty="0" smtClean="0"/>
              <a:t>IEEE 802 thanks </a:t>
            </a:r>
            <a:r>
              <a:rPr lang="en-AU" dirty="0"/>
              <a:t>the China NB for its carefully considered comments on the </a:t>
            </a:r>
            <a:r>
              <a:rPr lang="en-AU" dirty="0" smtClean="0"/>
              <a:t>802.1AEbw submission ballot</a:t>
            </a:r>
            <a:endParaRPr lang="en-AU" dirty="0"/>
          </a:p>
          <a:p>
            <a:pPr lvl="1"/>
            <a:r>
              <a:rPr lang="en-AU" dirty="0" smtClean="0"/>
              <a:t>Per </a:t>
            </a:r>
            <a:r>
              <a:rPr lang="en-AU" dirty="0" smtClean="0"/>
              <a:t>the agreement in 6N15606, China </a:t>
            </a:r>
            <a:r>
              <a:rPr lang="en-AU" dirty="0"/>
              <a:t>NB representatives are invited to participate in </a:t>
            </a:r>
            <a:r>
              <a:rPr lang="en-AU" dirty="0" smtClean="0"/>
              <a:t>the IEEE 802 </a:t>
            </a:r>
            <a:r>
              <a:rPr lang="en-AU" dirty="0"/>
              <a:t>comment resolution process. </a:t>
            </a:r>
          </a:p>
          <a:p>
            <a:pPr lvl="1"/>
            <a:r>
              <a:rPr lang="en-GB" dirty="0" smtClean="0"/>
              <a:t>We have noted the comment that the China NB is </a:t>
            </a:r>
            <a:r>
              <a:rPr lang="en-GB" i="1" dirty="0" smtClean="0"/>
              <a:t>“obliged to lose the responsibility and obligation of complying with and adopting the standard”</a:t>
            </a:r>
            <a:r>
              <a:rPr lang="en-GB" dirty="0" smtClean="0"/>
              <a:t>. It is out of scope for IEEE 802 and therefore we will forward it to ISO Central Secretariat.</a:t>
            </a:r>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a:t>
            </a:fld>
            <a:endParaRPr lang="en-US"/>
          </a:p>
        </p:txBody>
      </p:sp>
    </p:spTree>
    <p:extLst>
      <p:ext uri="{BB962C8B-B14F-4D97-AF65-F5344CB8AC3E}">
        <p14:creationId xmlns="" xmlns:p14="http://schemas.microsoft.com/office/powerpoint/2010/main" val="2042026702"/>
      </p:ext>
    </p:extLst>
  </p:cSld>
  <p:clrMapOvr>
    <a:masterClrMapping/>
  </p:clrMapOvr>
  <p:timing>
    <p:tnLst>
      <p:par>
        <p:cT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Settings\dstanley\My Documents\2005Jan\802-11-Submission.pot</Template>
  <TotalTime>0</TotalTime>
  <Words>291</Words>
  <Application>Microsoft Office PowerPoint</Application>
  <PresentationFormat>On-screen Show (4:3)</PresentationFormat>
  <Paragraphs>26</Paragraphs>
  <Slides>4</Slides>
  <Notes>1</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802-11-Submission</vt:lpstr>
      <vt:lpstr>IEEE 802 Response to Submission comments  on IEEE 802.1AEbw</vt:lpstr>
      <vt:lpstr>This presentation provides responses to comments on IEEE 802.1AEbw during FDIS ballot</vt:lpstr>
      <vt:lpstr>China NB comment CN1 on IEEE 802.1AEbw</vt:lpstr>
      <vt:lpstr>China NB comment CN1 on IEEE 802.1AEbw (continued)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2011-09-19T06:02:14Z</dcterms:created>
  <dcterms:modified xsi:type="dcterms:W3CDTF">2014-03-20T01:45:27Z</dcterms:modified>
</cp:coreProperties>
</file>