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lvl1pPr>
      <a:defRPr sz="1200">
        <a:latin typeface="Arial"/>
        <a:ea typeface="Arial"/>
        <a:cs typeface="Arial"/>
        <a:sym typeface="Arial"/>
      </a:defRPr>
    </a:lvl1pPr>
    <a:lvl2pPr indent="457200">
      <a:defRPr sz="1200">
        <a:latin typeface="Arial"/>
        <a:ea typeface="Arial"/>
        <a:cs typeface="Arial"/>
        <a:sym typeface="Arial"/>
      </a:defRPr>
    </a:lvl2pPr>
    <a:lvl3pPr indent="914400">
      <a:defRPr sz="1200">
        <a:latin typeface="Arial"/>
        <a:ea typeface="Arial"/>
        <a:cs typeface="Arial"/>
        <a:sym typeface="Arial"/>
      </a:defRPr>
    </a:lvl3pPr>
    <a:lvl4pPr indent="1371600">
      <a:defRPr sz="1200">
        <a:latin typeface="Arial"/>
        <a:ea typeface="Arial"/>
        <a:cs typeface="Arial"/>
        <a:sym typeface="Arial"/>
      </a:defRPr>
    </a:lvl4pPr>
    <a:lvl5pPr indent="1828800">
      <a:defRPr sz="1200">
        <a:latin typeface="Arial"/>
        <a:ea typeface="Arial"/>
        <a:cs typeface="Arial"/>
        <a:sym typeface="Arial"/>
      </a:defRPr>
    </a:lvl5pPr>
    <a:lvl6pPr indent="2286000">
      <a:defRPr sz="1200">
        <a:latin typeface="Arial"/>
        <a:ea typeface="Arial"/>
        <a:cs typeface="Arial"/>
        <a:sym typeface="Arial"/>
      </a:defRPr>
    </a:lvl6pPr>
    <a:lvl7pPr indent="2743200">
      <a:defRPr sz="1200">
        <a:latin typeface="Arial"/>
        <a:ea typeface="Arial"/>
        <a:cs typeface="Arial"/>
        <a:sym typeface="Arial"/>
      </a:defRPr>
    </a:lvl7pPr>
    <a:lvl8pPr indent="3200400">
      <a:defRPr sz="1200">
        <a:latin typeface="Arial"/>
        <a:ea typeface="Arial"/>
        <a:cs typeface="Arial"/>
        <a:sym typeface="Arial"/>
      </a:defRPr>
    </a:lvl8pPr>
    <a:lvl9pPr indent="3657600">
      <a:defRPr sz="1200"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47126966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755775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1F497D"/>
                </a:solidFill>
              </a:rPr>
              <a:t>Click to edit Master title style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</a:lstStyle>
          <a:p>
            <a:pPr lvl="0">
              <a:defRPr sz="1800"/>
            </a:pPr>
            <a:r>
              <a:rPr sz="3200"/>
              <a:t>Click to edit Master subtitle style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1F497D"/>
                </a:solidFill>
              </a:rPr>
              <a:t>Click to edit Master title style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Click to edit Master text styles</a:t>
            </a:r>
          </a:p>
          <a:p>
            <a:pPr lvl="1">
              <a:defRPr sz="1800"/>
            </a:pPr>
            <a:r>
              <a:rPr sz="3200"/>
              <a:t>Second level</a:t>
            </a:r>
          </a:p>
          <a:p>
            <a:pPr lvl="2">
              <a:defRPr sz="1800"/>
            </a:pPr>
            <a:r>
              <a:rPr sz="3200"/>
              <a:t>Third level</a:t>
            </a:r>
          </a:p>
          <a:p>
            <a:pPr lvl="3">
              <a:defRPr sz="1800"/>
            </a:pPr>
            <a:r>
              <a:rPr sz="3200"/>
              <a:t>Fourth level</a:t>
            </a:r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sz="1800" b="0" cap="none">
                <a:solidFill>
                  <a:srgbClr val="000000"/>
                </a:solidFill>
              </a:defRPr>
            </a:pPr>
            <a:r>
              <a:rPr sz="4000" b="1" cap="all">
                <a:solidFill>
                  <a:srgbClr val="1F497D"/>
                </a:solidFill>
              </a:rPr>
              <a:t>Click to edit Master title style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None/>
              <a:defRPr sz="2000"/>
            </a:lvl1pPr>
          </a:lstStyle>
          <a:p>
            <a:pPr lvl="0">
              <a:defRPr sz="1800"/>
            </a:pPr>
            <a:r>
              <a:rPr sz="200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3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1F497D"/>
                </a:solidFill>
              </a:rPr>
              <a:t>Click to edit Master title style</a:t>
            </a:r>
          </a:p>
        </p:txBody>
      </p:sp>
      <p:sp>
        <p:nvSpPr>
          <p:cNvPr id="17" name="Shape 17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177289" indent="-320039">
              <a:spcBef>
                <a:spcPts val="600"/>
              </a:spcBef>
              <a:defRPr sz="2800"/>
            </a:lvl3pPr>
            <a:lvl4pPr marL="1555750" indent="-355600">
              <a:spcBef>
                <a:spcPts val="600"/>
              </a:spcBef>
              <a:defRPr sz="2800"/>
            </a:lvl4pPr>
            <a:lvl5pPr marL="189865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Click to edit Master text styles</a:t>
            </a:r>
          </a:p>
          <a:p>
            <a:pPr lvl="1">
              <a:defRPr sz="1800"/>
            </a:pPr>
            <a:r>
              <a:rPr sz="2800"/>
              <a:t>Second level</a:t>
            </a:r>
          </a:p>
          <a:p>
            <a:pPr lvl="2">
              <a:defRPr sz="1800"/>
            </a:pPr>
            <a:r>
              <a:rPr sz="2800"/>
              <a:t>Third level</a:t>
            </a:r>
          </a:p>
          <a:p>
            <a:pPr lvl="3">
              <a:defRPr sz="1800"/>
            </a:pPr>
            <a:r>
              <a:rPr sz="2800"/>
              <a:t>Fourth level</a:t>
            </a:r>
          </a:p>
          <a:p>
            <a:pPr lvl="4">
              <a:defRPr sz="1800"/>
            </a:pPr>
            <a:r>
              <a:rPr sz="2800"/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4980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1F497D"/>
                </a:solidFill>
              </a:rPr>
              <a:t>Click to edit Master title style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457200" y="1479617"/>
            <a:ext cx="4040188" cy="69525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lvl="0">
              <a:defRPr sz="1800" b="0"/>
            </a:pPr>
            <a:r>
              <a:rPr sz="2400" b="1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3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1F497D"/>
                </a:solidFill>
              </a:rPr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1F497D"/>
                </a:solidFill>
              </a:rPr>
              <a:t>Click to edit Master title style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Click to edit Master text styles</a:t>
            </a:r>
          </a:p>
          <a:p>
            <a:pPr lvl="1">
              <a:defRPr sz="1800"/>
            </a:pPr>
            <a:r>
              <a:rPr sz="3200"/>
              <a:t>Second level</a:t>
            </a:r>
          </a:p>
          <a:p>
            <a:pPr lvl="2">
              <a:defRPr sz="1800"/>
            </a:pPr>
            <a:r>
              <a:rPr sz="3200"/>
              <a:t>Third level</a:t>
            </a:r>
          </a:p>
          <a:p>
            <a:pPr lvl="3">
              <a:defRPr sz="1800"/>
            </a:pPr>
            <a:r>
              <a:rPr sz="3200"/>
              <a:t>Fourth level</a:t>
            </a:r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1F497D"/>
                </a:solidFill>
              </a:rPr>
              <a:t>Click to edit Master title style</a:t>
            </a:r>
          </a:p>
        </p:txBody>
      </p:sp>
      <p:sp>
        <p:nvSpPr>
          <p:cNvPr id="29" name="Shape 29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</a:lstStyle>
          <a:p>
            <a:pPr lvl="0">
              <a:defRPr sz="1800"/>
            </a:pPr>
            <a:r>
              <a:rPr sz="140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6869008" y="76200"/>
            <a:ext cx="2046392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 b="1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/>
            </a:pPr>
            <a:r>
              <a:rPr sz="1400" b="1" dirty="0" smtClean="0"/>
              <a:t>privecsg-14-</a:t>
            </a:r>
            <a:r>
              <a:rPr lang="en-US" sz="1400" b="1" dirty="0" smtClean="0"/>
              <a:t>0020</a:t>
            </a:r>
            <a:r>
              <a:rPr sz="1400" b="1" dirty="0" smtClean="0"/>
              <a:t>-00-0000</a:t>
            </a:r>
            <a:endParaRPr sz="1400" b="1" dirty="0"/>
          </a:p>
        </p:txBody>
      </p:sp>
      <p:sp>
        <p:nvSpPr>
          <p:cNvPr id="3" name="Shape 3"/>
          <p:cNvSpPr/>
          <p:nvPr/>
        </p:nvSpPr>
        <p:spPr>
          <a:xfrm>
            <a:off x="8615998" y="6400800"/>
            <a:ext cx="311459" cy="2870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sz="1400"/>
              <a:t>‹#›</a:t>
            </a: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1F497D"/>
                </a:solidFill>
              </a:rPr>
              <a:t>Click to edit Master title style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/>
            </a:pPr>
            <a:r>
              <a:rPr sz="3200"/>
              <a:t>Click to edit Master text styles</a:t>
            </a:r>
          </a:p>
          <a:p>
            <a:pPr lvl="1">
              <a:defRPr sz="1800"/>
            </a:pPr>
            <a:r>
              <a:rPr sz="3200"/>
              <a:t>Second level</a:t>
            </a:r>
          </a:p>
          <a:p>
            <a:pPr lvl="2">
              <a:defRPr sz="1800"/>
            </a:pPr>
            <a:r>
              <a:rPr sz="3200"/>
              <a:t>Third level</a:t>
            </a:r>
          </a:p>
          <a:p>
            <a:pPr lvl="3">
              <a:defRPr sz="1800"/>
            </a:pPr>
            <a:r>
              <a:rPr sz="3200"/>
              <a:t>Fourth level</a:t>
            </a:r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algn="ctr">
        <a:defRPr sz="3200">
          <a:solidFill>
            <a:srgbClr val="1F497D"/>
          </a:solidFill>
          <a:latin typeface="Arial"/>
          <a:ea typeface="Arial"/>
          <a:cs typeface="Arial"/>
          <a:sym typeface="Arial"/>
        </a:defRPr>
      </a:lvl1pPr>
      <a:lvl2pPr algn="ctr">
        <a:defRPr sz="3200">
          <a:solidFill>
            <a:srgbClr val="1F497D"/>
          </a:solidFill>
          <a:latin typeface="Arial"/>
          <a:ea typeface="Arial"/>
          <a:cs typeface="Arial"/>
          <a:sym typeface="Arial"/>
        </a:defRPr>
      </a:lvl2pPr>
      <a:lvl3pPr algn="ctr">
        <a:defRPr sz="3200">
          <a:solidFill>
            <a:srgbClr val="1F497D"/>
          </a:solidFill>
          <a:latin typeface="Arial"/>
          <a:ea typeface="Arial"/>
          <a:cs typeface="Arial"/>
          <a:sym typeface="Arial"/>
        </a:defRPr>
      </a:lvl3pPr>
      <a:lvl4pPr algn="ctr">
        <a:defRPr sz="3200">
          <a:solidFill>
            <a:srgbClr val="1F497D"/>
          </a:solidFill>
          <a:latin typeface="Arial"/>
          <a:ea typeface="Arial"/>
          <a:cs typeface="Arial"/>
          <a:sym typeface="Arial"/>
        </a:defRPr>
      </a:lvl4pPr>
      <a:lvl5pPr algn="ctr">
        <a:defRPr sz="3200">
          <a:solidFill>
            <a:srgbClr val="1F497D"/>
          </a:solidFill>
          <a:latin typeface="Arial"/>
          <a:ea typeface="Arial"/>
          <a:cs typeface="Arial"/>
          <a:sym typeface="Arial"/>
        </a:defRPr>
      </a:lvl5pPr>
      <a:lvl6pPr indent="457200" algn="ctr">
        <a:defRPr sz="3200">
          <a:solidFill>
            <a:srgbClr val="1F497D"/>
          </a:solidFill>
          <a:latin typeface="Arial"/>
          <a:ea typeface="Arial"/>
          <a:cs typeface="Arial"/>
          <a:sym typeface="Arial"/>
        </a:defRPr>
      </a:lvl6pPr>
      <a:lvl7pPr indent="914400" algn="ctr">
        <a:defRPr sz="3200">
          <a:solidFill>
            <a:srgbClr val="1F497D"/>
          </a:solidFill>
          <a:latin typeface="Arial"/>
          <a:ea typeface="Arial"/>
          <a:cs typeface="Arial"/>
          <a:sym typeface="Arial"/>
        </a:defRPr>
      </a:lvl7pPr>
      <a:lvl8pPr indent="1371600" algn="ctr">
        <a:defRPr sz="3200">
          <a:solidFill>
            <a:srgbClr val="1F497D"/>
          </a:solidFill>
          <a:latin typeface="Arial"/>
          <a:ea typeface="Arial"/>
          <a:cs typeface="Arial"/>
          <a:sym typeface="Arial"/>
        </a:defRPr>
      </a:lvl8pPr>
      <a:lvl9pPr indent="1828800" algn="ctr">
        <a:defRPr sz="3200">
          <a:solidFill>
            <a:srgbClr val="1F497D"/>
          </a:solidFill>
          <a:latin typeface="Arial"/>
          <a:ea typeface="Arial"/>
          <a:cs typeface="Arial"/>
          <a:sym typeface="Arial"/>
        </a:defRPr>
      </a:lvl9pPr>
    </p:titleStyle>
    <p:bodyStyle>
      <a:lvl1pPr marL="342900" indent="-3429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1pPr>
      <a:lvl2pPr marL="783771" indent="-326571">
        <a:spcBef>
          <a:spcPts val="700"/>
        </a:spcBef>
        <a:buSzPct val="100000"/>
        <a:buChar char="–"/>
        <a:defRPr sz="3200">
          <a:latin typeface="Arial"/>
          <a:ea typeface="Arial"/>
          <a:cs typeface="Arial"/>
          <a:sym typeface="Arial"/>
        </a:defRPr>
      </a:lvl2pPr>
      <a:lvl3pPr marL="1162050" indent="-3048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3pPr>
      <a:lvl4pPr marL="1565910" indent="-365760">
        <a:spcBef>
          <a:spcPts val="700"/>
        </a:spcBef>
        <a:buSzPct val="100000"/>
        <a:buChar char="–"/>
        <a:defRPr sz="3200">
          <a:latin typeface="Arial"/>
          <a:ea typeface="Arial"/>
          <a:cs typeface="Arial"/>
          <a:sym typeface="Arial"/>
        </a:defRPr>
      </a:lvl4pPr>
      <a:lvl5pPr marL="1908810" indent="-36576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5pPr>
      <a:lvl6pPr marL="2366010" indent="-36576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6pPr>
      <a:lvl7pPr marL="2823210" indent="-36576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7pPr>
      <a:lvl8pPr marL="3280409" indent="-365759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8pPr>
      <a:lvl9pPr marL="3737609" indent="-365759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tandards.ieee.org/IPR/copyrightpolicy.html" TargetMode="External"/><Relationship Id="rId2" Type="http://schemas.openxmlformats.org/officeDocument/2006/relationships/hyperlink" Target="mailto:j.c.zuniga@ieee.org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standards.ieee.org/guides/opman/sect6.html" TargetMode="External"/><Relationship Id="rId4" Type="http://schemas.openxmlformats.org/officeDocument/2006/relationships/hyperlink" Target="http://standards.ieee.org/guides/bylaws/sect6-7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grouper.ieee.org/groups/802/PrivRecsg/email/index.html" TargetMode="External"/><Relationship Id="rId2" Type="http://schemas.openxmlformats.org/officeDocument/2006/relationships/hyperlink" Target="http://www.ieee802.org/PrivRecs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3"/>
          <p:cNvGraphicFramePr/>
          <p:nvPr/>
        </p:nvGraphicFramePr>
        <p:xfrm>
          <a:off x="533400" y="483089"/>
          <a:ext cx="8077201" cy="337868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056015"/>
                <a:gridCol w="2056015"/>
                <a:gridCol w="1679170"/>
                <a:gridCol w="2286001"/>
              </a:tblGrid>
              <a:tr h="399499">
                <a:tc gridSpan="4">
                  <a:txBody>
                    <a:bodyPr/>
                    <a:lstStyle/>
                    <a:p>
                      <a:pPr lvl="0" algn="ctr" defTabSz="457200">
                        <a:defRPr sz="1800" b="0" i="0"/>
                      </a:pPr>
                      <a:r>
                        <a:rPr sz="2000">
                          <a:solidFill>
                            <a:srgbClr val="1F497D"/>
                          </a:solidFill>
                          <a:sym typeface="Arial"/>
                        </a:rPr>
                        <a:t>IEEE 802 Privacy concerns about 802c PAR</a:t>
                      </a:r>
                    </a:p>
                  </a:txBody>
                  <a:tcPr marL="36000" marR="36000" marT="36000" marB="360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0234">
                <a:tc gridSpan="4">
                  <a:txBody>
                    <a:bodyPr/>
                    <a:lstStyle/>
                    <a:p>
                      <a:pPr lvl="0" algn="ctr" defTabSz="457200">
                        <a:defRPr sz="1800" b="0" i="0"/>
                      </a:pPr>
                      <a:r>
                        <a:rPr sz="1200">
                          <a:sym typeface="Arial"/>
                        </a:rPr>
                        <a:t>Date: [2014-11-03]</a:t>
                      </a:r>
                    </a:p>
                  </a:txBody>
                  <a:tcPr marL="36000" marR="36000" marT="36000" marB="36000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3897">
                <a:tc gridSpan="4"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200" b="1" i="1">
                          <a:sym typeface="Arial"/>
                        </a:rPr>
                        <a:t>Authors: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280"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000" i="1">
                          <a:sym typeface="Arial"/>
                        </a:rPr>
                        <a:t>Name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000" i="1">
                          <a:sym typeface="Arial"/>
                        </a:rPr>
                        <a:t>Affiliation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000" i="1">
                          <a:sym typeface="Arial"/>
                        </a:rPr>
                        <a:t>Phone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000" i="1">
                          <a:sym typeface="Arial"/>
                        </a:rPr>
                        <a:t>Email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400">
                          <a:sym typeface="Arial"/>
                        </a:rPr>
                        <a:t>Juan Carlos Zuniga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400">
                          <a:sym typeface="Arial"/>
                        </a:rPr>
                        <a:t>InterDigital Labs 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400">
                          <a:sym typeface="Arial"/>
                          <a:hlinkClick r:id="rId2"/>
                        </a:rPr>
                        <a:t>j.c.zuniga@ieee.org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635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635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635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646323">
                <a:tc gridSpan="4"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000" b="1" i="1">
                          <a:sym typeface="Arial"/>
                        </a:rPr>
                        <a:t>Notice:</a:t>
                      </a:r>
                      <a:endParaRPr>
                        <a:sym typeface="Arial"/>
                      </a:endParaRPr>
                    </a:p>
                    <a:p>
                      <a:pPr lvl="0" algn="l" defTabSz="457200">
                        <a:defRPr sz="1800" b="0" i="0"/>
                      </a:pPr>
                      <a:r>
                        <a:rPr sz="1000">
                          <a:sym typeface="Arial"/>
                        </a:rPr>
                        <a:t>This document does not represent the agreed view of the IEEE 802 EC Privacy Recommendation SG. It represents only the views of the participants listed in the ‘Authors:’ field above. It is offered as a basis for discussion. It is not binding on the contributor, who reserve the right to add, amend or withdraw material contained herein.</a:t>
                      </a:r>
                    </a:p>
                  </a:txBody>
                  <a:tcPr marL="0" marR="0" marT="0" marB="0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3754">
                <a:tc gridSpan="4"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000" b="1" i="1">
                          <a:sym typeface="Arial"/>
                        </a:rPr>
                        <a:t>Copyright policy:</a:t>
                      </a:r>
                      <a:endParaRPr>
                        <a:sym typeface="Arial"/>
                      </a:endParaRPr>
                    </a:p>
                    <a:p>
                      <a:pPr lvl="0" algn="l" defTabSz="457200">
                        <a:defRPr sz="1800" b="0" i="0"/>
                      </a:pPr>
                      <a:r>
                        <a:rPr sz="1000">
                          <a:sym typeface="Arial"/>
                        </a:rPr>
                        <a:t>The contributor is familiar with the IEEE-SA Copyright Policy &lt;</a:t>
                      </a:r>
                      <a:r>
                        <a:rPr sz="1000">
                          <a:sym typeface="Arial"/>
                          <a:hlinkClick r:id="rId3"/>
                        </a:rPr>
                        <a:t>http://standards.ieee.org/IPR/copyrightpolicy.html</a:t>
                      </a:r>
                      <a:r>
                        <a:rPr sz="1000">
                          <a:sym typeface="Arial"/>
                        </a:rPr>
                        <a:t>&gt;.</a:t>
                      </a:r>
                    </a:p>
                  </a:txBody>
                  <a:tcPr marL="0" marR="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742">
                <a:tc gridSpan="4"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000" b="1" i="1">
                          <a:sym typeface="Arial"/>
                        </a:rPr>
                        <a:t>Patent policy:</a:t>
                      </a:r>
                      <a:endParaRPr sz="1000">
                        <a:sym typeface="Arial"/>
                      </a:endParaRPr>
                    </a:p>
                    <a:p>
                      <a:pPr lvl="0" algn="l" defTabSz="457200">
                        <a:defRPr sz="1800" b="0" i="0"/>
                      </a:pPr>
                      <a:r>
                        <a:rPr sz="1000">
                          <a:sym typeface="Arial"/>
                        </a:rPr>
                        <a:t>The contributor is familiar with the IEEE-SA Patent Policy and Procedures:</a:t>
                      </a:r>
                      <a:endParaRPr>
                        <a:sym typeface="Arial"/>
                      </a:endParaRPr>
                    </a:p>
                    <a:p>
                      <a:pPr lvl="0" algn="l" defTabSz="457200">
                        <a:defRPr sz="1800" b="0" i="0"/>
                      </a:pPr>
                      <a:r>
                        <a:rPr sz="1000">
                          <a:sym typeface="Arial"/>
                        </a:rPr>
                        <a:t>&lt;</a:t>
                      </a:r>
                      <a:r>
                        <a:rPr sz="1000">
                          <a:sym typeface="Arial"/>
                          <a:hlinkClick r:id="rId4"/>
                        </a:rPr>
                        <a:t>http://standards.ieee.org/guides/bylaws/sect6-7.html#6</a:t>
                      </a:r>
                      <a:r>
                        <a:rPr sz="1000">
                          <a:sym typeface="Arial"/>
                        </a:rPr>
                        <a:t>&gt; and &lt;</a:t>
                      </a:r>
                      <a:r>
                        <a:rPr sz="1000">
                          <a:sym typeface="Arial"/>
                          <a:hlinkClick r:id="rId5"/>
                        </a:rPr>
                        <a:t>http://standards.ieee.org/guides/opman/sect6.html#6.3</a:t>
                      </a:r>
                      <a:r>
                        <a:rPr sz="1000">
                          <a:sym typeface="Arial"/>
                        </a:rPr>
                        <a:t>&gt;.</a:t>
                      </a:r>
                    </a:p>
                  </a:txBody>
                  <a:tcPr marL="0" marR="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" name="Shape 34"/>
          <p:cNvSpPr/>
          <p:nvPr/>
        </p:nvSpPr>
        <p:spPr>
          <a:xfrm>
            <a:off x="1371600" y="3886200"/>
            <a:ext cx="6400800" cy="2362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6000" tIns="36000" rIns="36000" bIns="36000">
            <a:normAutofit/>
          </a:bodyPr>
          <a:lstStyle/>
          <a:p>
            <a:pPr lvl="0" algn="ctr">
              <a:defRPr sz="1800"/>
            </a:pPr>
            <a:r>
              <a:rPr sz="2000"/>
              <a:t>Abstract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defRPr sz="1800"/>
            </a:pP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defRPr sz="1800"/>
            </a:pPr>
            <a:r>
              <a:rPr sz="1600"/>
              <a:t>The present document aims to summarize the Privacy SG discussions related to the 802c PAR.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1F497D"/>
                </a:solidFill>
              </a:rPr>
              <a:t>IEEE 802c - Privacy Concerns</a:t>
            </a:r>
          </a:p>
        </p:txBody>
      </p:sp>
      <p:sp>
        <p:nvSpPr>
          <p:cNvPr id="37" name="Shape 3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/>
            </a:pPr>
            <a:r>
              <a:rPr sz="3200"/>
              <a:t>Juan Carlos Zúñiga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1F497D"/>
                </a:solidFill>
              </a:rPr>
              <a:t>Privacy and 802c PAR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305800" cy="452596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00037" lvl="0" indent="-300037">
              <a:spcBef>
                <a:spcPts val="600"/>
              </a:spcBef>
              <a:defRPr sz="1800"/>
            </a:pPr>
            <a:r>
              <a:rPr sz="2800" dirty="0"/>
              <a:t>Long lived </a:t>
            </a:r>
            <a:r>
              <a:rPr sz="2800" dirty="0">
                <a:solidFill>
                  <a:schemeClr val="tx1"/>
                </a:solidFill>
              </a:rPr>
              <a:t>identifiers associated with a user, such as MAC addresses, have been identified as </a:t>
            </a:r>
            <a:r>
              <a:rPr sz="2800" dirty="0"/>
              <a:t>privacy risks in 802 protocols</a:t>
            </a:r>
          </a:p>
          <a:p>
            <a:pPr lvl="0">
              <a:defRPr sz="1800"/>
            </a:pPr>
            <a:endParaRPr sz="2800" dirty="0"/>
          </a:p>
          <a:p>
            <a:pPr marL="300037" lvl="0" indent="-300037">
              <a:spcBef>
                <a:spcPts val="600"/>
              </a:spcBef>
              <a:defRPr sz="1800"/>
            </a:pPr>
            <a:r>
              <a:rPr sz="2800" dirty="0"/>
              <a:t>The potential 802c recommendations and rules for the use of the local address space would have direct implications on privacy issues and possible solutions being considered in the group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1F497D"/>
                </a:solidFill>
              </a:rPr>
              <a:t>802c PAR Proposal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305800" cy="452596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00037" lvl="0" indent="-300037">
              <a:spcBef>
                <a:spcPts val="600"/>
              </a:spcBef>
              <a:defRPr sz="1800"/>
            </a:pPr>
            <a:r>
              <a:rPr sz="2800"/>
              <a:t>The amendment proposes allocating a portion of the address space for protocols using an IEEE Registration Authority assigned Company ID (CID)</a:t>
            </a:r>
          </a:p>
          <a:p>
            <a:pPr lvl="0">
              <a:defRPr sz="1800"/>
            </a:pPr>
            <a:endParaRPr sz="2800"/>
          </a:p>
          <a:p>
            <a:pPr marL="300037" lvl="0" indent="-300037">
              <a:spcBef>
                <a:spcPts val="600"/>
              </a:spcBef>
              <a:defRPr sz="1800"/>
            </a:pPr>
            <a:r>
              <a:rPr sz="2800"/>
              <a:t>Another portion of the local address space will be allocated for assignment by local administrators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1F497D"/>
                </a:solidFill>
              </a:rPr>
              <a:t>MAC Address Randomization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381000" y="1600200"/>
            <a:ext cx="8534400" cy="452596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00037" lvl="0" indent="-300037">
              <a:spcBef>
                <a:spcPts val="600"/>
              </a:spcBef>
              <a:defRPr sz="1800"/>
            </a:pPr>
            <a:r>
              <a:rPr sz="2800"/>
              <a:t>MAC address randomization has been identified as a potential solution to the surveillance privacy threat related to the use of clear globally unique MAC addresses for over the air transmissions</a:t>
            </a:r>
          </a:p>
          <a:p>
            <a:pPr lvl="0">
              <a:defRPr sz="1800"/>
            </a:pPr>
            <a:endParaRPr sz="2800"/>
          </a:p>
          <a:p>
            <a:pPr marL="300037" lvl="0" indent="-300037">
              <a:spcBef>
                <a:spcPts val="600"/>
              </a:spcBef>
              <a:defRPr sz="1800"/>
            </a:pPr>
            <a:r>
              <a:rPr sz="2800"/>
              <a:t>In some cases, these transmissions take place before full L2 network data connectivity is achieved (e.g. network scanning), making it impossible to coordinate with a network entity before transmitting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chemeClr val="tx1"/>
                </a:solidFill>
              </a:rPr>
              <a:t>Collision </a:t>
            </a:r>
            <a:r>
              <a:rPr sz="3200" dirty="0" smtClean="0">
                <a:solidFill>
                  <a:schemeClr val="tx1"/>
                </a:solidFill>
              </a:rPr>
              <a:t>Probability</a:t>
            </a:r>
            <a:endParaRPr sz="3200" strike="sngStrike" dirty="0">
              <a:solidFill>
                <a:schemeClr val="tx1"/>
              </a:solidFill>
            </a:endParaRPr>
          </a:p>
        </p:txBody>
      </p:sp>
      <p:pic>
        <p:nvPicPr>
          <p:cNvPr id="49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5800" y="1905000"/>
            <a:ext cx="7848600" cy="4343400"/>
          </a:xfrm>
          <a:prstGeom prst="rect">
            <a:avLst/>
          </a:prstGeom>
          <a:ln w="12700">
            <a:miter lim="400000"/>
          </a:ln>
        </p:spPr>
      </p:pic>
      <p:sp>
        <p:nvSpPr>
          <p:cNvPr id="50" name="Shape 50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305800" cy="5257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300"/>
              </a:spcBef>
              <a:buSzTx/>
              <a:buNone/>
              <a:defRPr sz="1600"/>
            </a:lvl1pPr>
          </a:lstStyle>
          <a:p>
            <a:pPr lvl="0">
              <a:defRPr sz="1800"/>
            </a:pPr>
            <a:r>
              <a:rPr sz="1600"/>
              <a:t>Collision probability as a function of the size of the network, for 24, 44 and 46 bits</a:t>
            </a:r>
          </a:p>
        </p:txBody>
      </p:sp>
      <p:sp>
        <p:nvSpPr>
          <p:cNvPr id="51" name="Shape 51"/>
          <p:cNvSpPr/>
          <p:nvPr/>
        </p:nvSpPr>
        <p:spPr>
          <a:xfrm>
            <a:off x="2895600" y="6324599"/>
            <a:ext cx="5638800" cy="237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 i="1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i="0"/>
            </a:pPr>
            <a:r>
              <a:rPr sz="1100" i="1"/>
              <a:t>Source: Christian Huitema http://grouper.ieee.org/groups/802/PrivRecsg/email/msg00102.html</a:t>
            </a:r>
          </a:p>
        </p:txBody>
      </p:sp>
      <p:grpSp>
        <p:nvGrpSpPr>
          <p:cNvPr id="54" name="Group 54"/>
          <p:cNvGrpSpPr/>
          <p:nvPr/>
        </p:nvGrpSpPr>
        <p:grpSpPr>
          <a:xfrm>
            <a:off x="1523999" y="1828800"/>
            <a:ext cx="3581402" cy="4419600"/>
            <a:chOff x="0" y="0"/>
            <a:chExt cx="3581400" cy="4419600"/>
          </a:xfrm>
        </p:grpSpPr>
        <p:sp>
          <p:nvSpPr>
            <p:cNvPr id="52" name="Shape 52"/>
            <p:cNvSpPr/>
            <p:nvPr/>
          </p:nvSpPr>
          <p:spPr>
            <a:xfrm>
              <a:off x="2667000" y="0"/>
              <a:ext cx="914401" cy="4419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3175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-1" y="1732746"/>
              <a:ext cx="2865120" cy="11016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>
                <a:defRPr sz="1800"/>
              </a:pPr>
              <a:r>
                <a:rPr sz="1400">
                  <a:solidFill>
                    <a:srgbClr val="FF0000"/>
                  </a:solidFill>
                </a:rPr>
                <a:t>Large WiFi deployments in the order of 30k STAs:</a:t>
              </a:r>
              <a:endParaRPr sz="1200"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lvl="0">
                <a:defRPr sz="1800"/>
              </a:pPr>
              <a:endParaRPr sz="1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lvl="0">
                <a:defRPr sz="1800"/>
              </a:pPr>
              <a:r>
                <a:rPr sz="1400">
                  <a:solidFill>
                    <a:srgbClr val="FF0000"/>
                  </a:solidFill>
                </a:rPr>
                <a:t>Very high probability of address collision with 24 bits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1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chemeClr val="tx1"/>
                </a:solidFill>
              </a:rPr>
              <a:t>Collision Probability </a:t>
            </a:r>
            <a:r>
              <a:rPr lang="en-US" sz="3200" dirty="0" smtClean="0">
                <a:solidFill>
                  <a:schemeClr val="tx1"/>
                </a:solidFill>
              </a:rPr>
              <a:t>–</a:t>
            </a:r>
            <a:r>
              <a:rPr sz="3200" dirty="0" smtClean="0">
                <a:solidFill>
                  <a:schemeClr val="tx1"/>
                </a:solidFill>
              </a:rPr>
              <a:t> Detail</a:t>
            </a:r>
            <a:endParaRPr sz="3200" strike="sngStrike" dirty="0">
              <a:solidFill>
                <a:schemeClr val="tx1"/>
              </a:solidFill>
            </a:endParaRP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305800" cy="45259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300"/>
              </a:spcBef>
              <a:buSzTx/>
              <a:buNone/>
              <a:defRPr sz="1600"/>
            </a:lvl1pPr>
          </a:lstStyle>
          <a:p>
            <a:pPr lvl="0">
              <a:defRPr sz="1800"/>
            </a:pPr>
            <a:r>
              <a:rPr sz="1600"/>
              <a:t>Magnification between 10,000 and 100,000 nodes</a:t>
            </a:r>
          </a:p>
        </p:txBody>
      </p:sp>
      <p:pic>
        <p:nvPicPr>
          <p:cNvPr id="58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9598" y="1681851"/>
            <a:ext cx="7924802" cy="4378536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Shape 59"/>
          <p:cNvSpPr/>
          <p:nvPr/>
        </p:nvSpPr>
        <p:spPr>
          <a:xfrm>
            <a:off x="2895600" y="6324599"/>
            <a:ext cx="5638800" cy="237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 i="1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i="0"/>
            </a:pPr>
            <a:r>
              <a:rPr sz="1100" i="1"/>
              <a:t>Source: Christian Huitema http://grouper.ieee.org/groups/802/PrivRecsg/email/msg00102.html</a:t>
            </a:r>
          </a:p>
        </p:txBody>
      </p:sp>
      <p:grpSp>
        <p:nvGrpSpPr>
          <p:cNvPr id="62" name="Group 62"/>
          <p:cNvGrpSpPr/>
          <p:nvPr/>
        </p:nvGrpSpPr>
        <p:grpSpPr>
          <a:xfrm>
            <a:off x="1676398" y="2989157"/>
            <a:ext cx="4267205" cy="3259243"/>
            <a:chOff x="0" y="0"/>
            <a:chExt cx="4267203" cy="3259242"/>
          </a:xfrm>
        </p:grpSpPr>
        <p:sp>
          <p:nvSpPr>
            <p:cNvPr id="60" name="Shape 60"/>
            <p:cNvSpPr/>
            <p:nvPr/>
          </p:nvSpPr>
          <p:spPr>
            <a:xfrm>
              <a:off x="-1" y="1354242"/>
              <a:ext cx="2362199" cy="1905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3175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/>
            </a:p>
          </p:txBody>
        </p:sp>
        <p:sp>
          <p:nvSpPr>
            <p:cNvPr id="61" name="Shape 61"/>
            <p:cNvSpPr/>
            <p:nvPr/>
          </p:nvSpPr>
          <p:spPr>
            <a:xfrm>
              <a:off x="-1" y="-1"/>
              <a:ext cx="4267205" cy="12277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>
                <a:defRPr sz="1800"/>
              </a:pPr>
              <a:r>
                <a:rPr sz="1600">
                  <a:solidFill>
                    <a:srgbClr val="FF0000"/>
                  </a:solidFill>
                </a:rPr>
                <a:t>Large WiFi deployments in the order of 30k STAs:</a:t>
              </a:r>
              <a:endParaRPr sz="1200"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lvl="0">
                <a:defRPr sz="1800"/>
              </a:pPr>
              <a:endParaRPr sz="1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lvl="0">
                <a:defRPr sz="1800"/>
              </a:pPr>
              <a:r>
                <a:rPr sz="1600">
                  <a:solidFill>
                    <a:srgbClr val="FF0000"/>
                  </a:solidFill>
                </a:rPr>
                <a:t>Significant difference in probability of collision between 44 and 46 bits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1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1F497D"/>
                </a:solidFill>
              </a:rPr>
              <a:t>Resources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610600" cy="452596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/>
            </a:pPr>
            <a:endParaRPr sz="2800"/>
          </a:p>
          <a:p>
            <a:pPr marL="300037" lvl="0" indent="-300037">
              <a:spcBef>
                <a:spcPts val="600"/>
              </a:spcBef>
              <a:defRPr sz="1800"/>
            </a:pPr>
            <a:r>
              <a:rPr sz="2800"/>
              <a:t>EC Privacy Recommendation SG Info</a:t>
            </a:r>
          </a:p>
          <a:p>
            <a:pPr marL="702128" lvl="1" indent="-244928">
              <a:spcBef>
                <a:spcPts val="500"/>
              </a:spcBef>
              <a:defRPr sz="1800"/>
            </a:pPr>
            <a:r>
              <a:rPr sz="2400">
                <a:hlinkClick r:id="rId2"/>
              </a:rPr>
              <a:t>http://www.ieee802.org/PrivRecsg/</a:t>
            </a:r>
            <a:endParaRPr sz="2400"/>
          </a:p>
          <a:p>
            <a:pPr lvl="0">
              <a:defRPr sz="1800"/>
            </a:pPr>
            <a:endParaRPr sz="2800"/>
          </a:p>
          <a:p>
            <a:pPr marL="300037" lvl="0" indent="-300037">
              <a:spcBef>
                <a:spcPts val="600"/>
              </a:spcBef>
              <a:defRPr sz="1800"/>
            </a:pPr>
            <a:r>
              <a:rPr sz="2800"/>
              <a:t>Email archive</a:t>
            </a:r>
          </a:p>
          <a:p>
            <a:pPr marL="702128" lvl="1" indent="-244928">
              <a:spcBef>
                <a:spcPts val="500"/>
              </a:spcBef>
              <a:defRPr sz="1800"/>
            </a:pPr>
            <a:r>
              <a:rPr sz="2400">
                <a:hlinkClick r:id="rId3"/>
              </a:rPr>
              <a:t>http://grouper.ieee.org/groups/802/PrivRecsg/email/index.html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Helvetica Neue</vt:lpstr>
      <vt:lpstr>Times New Roman</vt:lpstr>
      <vt:lpstr>Default</vt:lpstr>
      <vt:lpstr>PowerPoint Presentation</vt:lpstr>
      <vt:lpstr>IEEE 802c - Privacy Concerns</vt:lpstr>
      <vt:lpstr>Privacy and 802c PAR</vt:lpstr>
      <vt:lpstr>802c PAR Proposal</vt:lpstr>
      <vt:lpstr>MAC Address Randomization</vt:lpstr>
      <vt:lpstr>Collision Probability</vt:lpstr>
      <vt:lpstr>Collision Probability – Detail</vt:lpstr>
      <vt:lpstr>Resources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Zuniga, Juan Carlos</dc:creator>
  <cp:lastModifiedBy>Zuniga, Juan Carlos</cp:lastModifiedBy>
  <cp:revision>2</cp:revision>
  <dcterms:modified xsi:type="dcterms:W3CDTF">2014-11-03T16:57:12Z</dcterms:modified>
</cp:coreProperties>
</file>