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handoutMasterIdLst>
    <p:handoutMasterId r:id="rId19"/>
  </p:handoutMasterIdLst>
  <p:sldIdLst>
    <p:sldId id="298" r:id="rId2"/>
    <p:sldId id="262" r:id="rId3"/>
    <p:sldId id="283" r:id="rId4"/>
    <p:sldId id="279" r:id="rId5"/>
    <p:sldId id="287" r:id="rId6"/>
    <p:sldId id="289" r:id="rId7"/>
    <p:sldId id="286" r:id="rId8"/>
    <p:sldId id="290" r:id="rId9"/>
    <p:sldId id="288" r:id="rId10"/>
    <p:sldId id="278" r:id="rId11"/>
    <p:sldId id="274" r:id="rId12"/>
    <p:sldId id="296" r:id="rId13"/>
    <p:sldId id="263" r:id="rId14"/>
    <p:sldId id="282" r:id="rId15"/>
    <p:sldId id="273" r:id="rId16"/>
    <p:sldId id="297" r:id="rId17"/>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 charset="0"/>
        <a:ea typeface="+mn-ea"/>
        <a:cs typeface="+mn-cs"/>
      </a:defRPr>
    </a:lvl5pPr>
    <a:lvl6pPr marL="2286000" algn="l" defTabSz="457200" rtl="0" eaLnBrk="1" latinLnBrk="0" hangingPunct="1">
      <a:defRPr sz="1200" kern="1200">
        <a:solidFill>
          <a:schemeClr val="tx1"/>
        </a:solidFill>
        <a:latin typeface="Times New Roman" pitchFamily="1" charset="0"/>
        <a:ea typeface="+mn-ea"/>
        <a:cs typeface="+mn-cs"/>
      </a:defRPr>
    </a:lvl6pPr>
    <a:lvl7pPr marL="2743200" algn="l" defTabSz="457200" rtl="0" eaLnBrk="1" latinLnBrk="0" hangingPunct="1">
      <a:defRPr sz="1200" kern="1200">
        <a:solidFill>
          <a:schemeClr val="tx1"/>
        </a:solidFill>
        <a:latin typeface="Times New Roman" pitchFamily="1" charset="0"/>
        <a:ea typeface="+mn-ea"/>
        <a:cs typeface="+mn-cs"/>
      </a:defRPr>
    </a:lvl7pPr>
    <a:lvl8pPr marL="3200400" algn="l" defTabSz="457200" rtl="0" eaLnBrk="1" latinLnBrk="0" hangingPunct="1">
      <a:defRPr sz="1200" kern="1200">
        <a:solidFill>
          <a:schemeClr val="tx1"/>
        </a:solidFill>
        <a:latin typeface="Times New Roman" pitchFamily="1" charset="0"/>
        <a:ea typeface="+mn-ea"/>
        <a:cs typeface="+mn-cs"/>
      </a:defRPr>
    </a:lvl8pPr>
    <a:lvl9pPr marL="3657600" algn="l" defTabSz="457200" rtl="0" eaLnBrk="1" latinLnBrk="0" hangingPunct="1">
      <a:defRPr sz="1200" kern="1200">
        <a:solidFill>
          <a:schemeClr val="tx1"/>
        </a:solidFill>
        <a:latin typeface="Times New Roman"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040"/>
    <a:srgbClr val="7600A0"/>
    <a:srgbClr val="9900CC"/>
    <a:srgbClr val="9900FF"/>
    <a:srgbClr val="6600CC"/>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81" autoAdjust="0"/>
    <p:restoredTop sz="99233" autoAdjust="0"/>
  </p:normalViewPr>
  <p:slideViewPr>
    <p:cSldViewPr>
      <p:cViewPr varScale="1">
        <p:scale>
          <a:sx n="111" d="100"/>
          <a:sy n="111" d="100"/>
        </p:scale>
        <p:origin x="-42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Grp="1" noChangeArrowheads="1"/>
          </p:cNvSpPr>
          <p:nvPr>
            <p:ph type="sldNum" sz="quarter" idx="3"/>
          </p:nvPr>
        </p:nvSpPr>
        <p:spPr bwMode="auto">
          <a:xfrm>
            <a:off x="3276600" y="8915400"/>
            <a:ext cx="2159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charset="0"/>
              </a:defRPr>
            </a:lvl1pPr>
          </a:lstStyle>
          <a:p>
            <a:pPr>
              <a:defRPr/>
            </a:pPr>
            <a:r>
              <a:rPr lang="en-US"/>
              <a:t> </a:t>
            </a:r>
            <a:fld id="{FB19A1F6-4CBA-3045-A103-578AB249C5A6}"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0" name="Line 8"/>
          <p:cNvSpPr>
            <a:spLocks noChangeShapeType="1"/>
          </p:cNvSpPr>
          <p:nvPr/>
        </p:nvSpPr>
        <p:spPr bwMode="auto">
          <a:xfrm>
            <a:off x="685800" y="8915400"/>
            <a:ext cx="5700713"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2" name="Text Box 10"/>
          <p:cNvSpPr txBox="1">
            <a:spLocks noChangeArrowheads="1"/>
          </p:cNvSpPr>
          <p:nvPr/>
        </p:nvSpPr>
        <p:spPr bwMode="auto">
          <a:xfrm>
            <a:off x="609600" y="8915400"/>
            <a:ext cx="720725"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3083" name="Text Box 11"/>
          <p:cNvSpPr txBox="1">
            <a:spLocks noChangeArrowheads="1"/>
          </p:cNvSpPr>
          <p:nvPr/>
        </p:nvSpPr>
        <p:spPr bwMode="auto">
          <a:xfrm>
            <a:off x="441325" y="1127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3084" name="Text Box 12"/>
          <p:cNvSpPr txBox="1">
            <a:spLocks noChangeArrowheads="1"/>
          </p:cNvSpPr>
          <p:nvPr/>
        </p:nvSpPr>
        <p:spPr bwMode="auto">
          <a:xfrm>
            <a:off x="4937125" y="1127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802.16xx-99/xxx</a:t>
            </a:r>
          </a:p>
        </p:txBody>
      </p:sp>
      <p:sp>
        <p:nvSpPr>
          <p:cNvPr id="3085" name="Text Box 13"/>
          <p:cNvSpPr txBox="1">
            <a:spLocks noChangeArrowheads="1"/>
          </p:cNvSpPr>
          <p:nvPr/>
        </p:nvSpPr>
        <p:spPr bwMode="auto">
          <a:xfrm>
            <a:off x="4724400" y="89154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70357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p:cNvSpPr>
            <a:spLocks noGrp="1" noChangeArrowheads="1"/>
          </p:cNvSpPr>
          <p:nvPr>
            <p:ph type="sldNum" sz="quarter" idx="5"/>
          </p:nvPr>
        </p:nvSpPr>
        <p:spPr bwMode="auto">
          <a:xfrm>
            <a:off x="3352800" y="8839200"/>
            <a:ext cx="1778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charset="0"/>
              </a:defRPr>
            </a:lvl1pPr>
          </a:lstStyle>
          <a:p>
            <a:pPr>
              <a:defRPr/>
            </a:pPr>
            <a:fld id="{AFD3B331-72B1-F946-AF7D-D265CAA405DE}" type="slidenum">
              <a:rPr lang="en-US"/>
              <a:pPr>
                <a:defRPr/>
              </a:pPr>
              <a:t>‹#›</a:t>
            </a:fld>
            <a:endParaRPr lang="en-US"/>
          </a:p>
        </p:txBody>
      </p:sp>
      <p:sp>
        <p:nvSpPr>
          <p:cNvPr id="2057" name="Line 9"/>
          <p:cNvSpPr>
            <a:spLocks noChangeShapeType="1"/>
          </p:cNvSpPr>
          <p:nvPr/>
        </p:nvSpPr>
        <p:spPr bwMode="auto">
          <a:xfrm>
            <a:off x="685800" y="8839200"/>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9" name="Text Box 11"/>
          <p:cNvSpPr txBox="1">
            <a:spLocks noChangeArrowheads="1"/>
          </p:cNvSpPr>
          <p:nvPr/>
        </p:nvSpPr>
        <p:spPr bwMode="auto">
          <a:xfrm>
            <a:off x="822325" y="8799513"/>
            <a:ext cx="7207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2060" name="Text Box 12"/>
          <p:cNvSpPr txBox="1">
            <a:spLocks noChangeArrowheads="1"/>
          </p:cNvSpPr>
          <p:nvPr/>
        </p:nvSpPr>
        <p:spPr bwMode="auto">
          <a:xfrm>
            <a:off x="593725" y="365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2061" name="Text Box 13"/>
          <p:cNvSpPr txBox="1">
            <a:spLocks noChangeArrowheads="1"/>
          </p:cNvSpPr>
          <p:nvPr/>
        </p:nvSpPr>
        <p:spPr bwMode="auto">
          <a:xfrm>
            <a:off x="4632325" y="365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801.16xx-99/xxx</a:t>
            </a:r>
          </a:p>
        </p:txBody>
      </p:sp>
      <p:sp>
        <p:nvSpPr>
          <p:cNvPr id="2063" name="Text Box 15"/>
          <p:cNvSpPr txBox="1">
            <a:spLocks noChangeArrowheads="1"/>
          </p:cNvSpPr>
          <p:nvPr/>
        </p:nvSpPr>
        <p:spPr bwMode="auto">
          <a:xfrm>
            <a:off x="4267200" y="88392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2600344236"/>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nchor="ctr" anchorCtr="1"/>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5076751" y="76200"/>
            <a:ext cx="3838649" cy="307777"/>
          </a:xfrm>
          <a:prstGeom prst="rect">
            <a:avLst/>
          </a:prstGeom>
        </p:spPr>
        <p:txBody>
          <a:bodyPr wrap="none">
            <a:spAutoFit/>
          </a:bodyPr>
          <a:lstStyle/>
          <a:p>
            <a:pPr algn="r"/>
            <a:r>
              <a:rPr lang="hr-HR" sz="1200" b="1" dirty="0" smtClean="0">
                <a:latin typeface="+mn-lt"/>
              </a:rPr>
              <a:t>(omniran-14-0059-00-00TG)</a:t>
            </a:r>
            <a:r>
              <a:rPr lang="hr-HR" sz="1200" b="1" baseline="0" dirty="0" smtClean="0">
                <a:latin typeface="+mn-lt"/>
              </a:rPr>
              <a:t> </a:t>
            </a:r>
            <a:r>
              <a:rPr lang="en-US" sz="1400" b="1" kern="1200" smtClean="0">
                <a:solidFill>
                  <a:schemeClr val="tx1"/>
                </a:solidFill>
                <a:latin typeface="+mn-lt"/>
                <a:ea typeface="+mn-ea"/>
                <a:cs typeface="+mn-cs"/>
              </a:rPr>
              <a:t>11-14-0940-00-0000</a:t>
            </a:r>
          </a:p>
        </p:txBody>
      </p:sp>
      <p:sp>
        <p:nvSpPr>
          <p:cNvPr id="3" name="TextBox 2"/>
          <p:cNvSpPr txBox="1"/>
          <p:nvPr/>
        </p:nvSpPr>
        <p:spPr>
          <a:xfrm>
            <a:off x="8534400" y="6400800"/>
            <a:ext cx="393056" cy="307777"/>
          </a:xfrm>
          <a:prstGeom prst="rect">
            <a:avLst/>
          </a:prstGeom>
          <a:noFill/>
        </p:spPr>
        <p:txBody>
          <a:bodyPr wrap="none" rtlCol="0">
            <a:spAutoFit/>
          </a:bodyPr>
          <a:lstStyle/>
          <a:p>
            <a:pPr algn="r"/>
            <a:fld id="{3A4FC69D-D438-4AD9-846B-37793AD4330F}"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ctr" rtl="0" eaLnBrk="1" fontAlgn="base" hangingPunct="1">
        <a:spcBef>
          <a:spcPct val="0"/>
        </a:spcBef>
        <a:spcAft>
          <a:spcPct val="0"/>
        </a:spcAft>
        <a:defRPr sz="32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2pPr>
      <a:lvl3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3pPr>
      <a:lvl4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4pPr>
      <a:lvl5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5pPr>
      <a:lvl6pPr marL="457200" algn="ctr" rtl="0" eaLnBrk="1" fontAlgn="base" hangingPunct="1">
        <a:spcBef>
          <a:spcPct val="0"/>
        </a:spcBef>
        <a:spcAft>
          <a:spcPct val="0"/>
        </a:spcAft>
        <a:defRPr sz="3200">
          <a:solidFill>
            <a:schemeClr val="tx2"/>
          </a:solidFill>
          <a:latin typeface="Times" charset="0"/>
        </a:defRPr>
      </a:lvl6pPr>
      <a:lvl7pPr marL="914400" algn="ctr" rtl="0" eaLnBrk="1" fontAlgn="base" hangingPunct="1">
        <a:spcBef>
          <a:spcPct val="0"/>
        </a:spcBef>
        <a:spcAft>
          <a:spcPct val="0"/>
        </a:spcAft>
        <a:defRPr sz="3200">
          <a:solidFill>
            <a:schemeClr val="tx2"/>
          </a:solidFill>
          <a:latin typeface="Times" charset="0"/>
        </a:defRPr>
      </a:lvl7pPr>
      <a:lvl8pPr marL="1371600" algn="ctr" rtl="0" eaLnBrk="1" fontAlgn="base" hangingPunct="1">
        <a:spcBef>
          <a:spcPct val="0"/>
        </a:spcBef>
        <a:spcAft>
          <a:spcPct val="0"/>
        </a:spcAft>
        <a:defRPr sz="3200">
          <a:solidFill>
            <a:schemeClr val="tx2"/>
          </a:solidFill>
          <a:latin typeface="Times" charset="0"/>
        </a:defRPr>
      </a:lvl8pPr>
      <a:lvl9pPr marL="1828800" algn="ctr" rtl="0" eaLnBrk="1" fontAlgn="base" hangingPunct="1">
        <a:spcBef>
          <a:spcPct val="0"/>
        </a:spcBef>
        <a:spcAft>
          <a:spcPct val="0"/>
        </a:spcAft>
        <a:defRPr sz="3200">
          <a:solidFill>
            <a:schemeClr val="tx2"/>
          </a:solidFill>
          <a:latin typeface="Times"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charset="-128"/>
        </a:defRPr>
      </a:lvl2pPr>
      <a:lvl3pPr marL="1085850" indent="-228600" algn="l" rtl="0" eaLnBrk="1" fontAlgn="base" hangingPunct="1">
        <a:spcBef>
          <a:spcPct val="20000"/>
        </a:spcBef>
        <a:spcAft>
          <a:spcPct val="0"/>
        </a:spcAft>
        <a:buChar char="•"/>
        <a:defRPr sz="2400">
          <a:solidFill>
            <a:schemeClr val="tx1"/>
          </a:solidFill>
          <a:latin typeface="+mn-lt"/>
          <a:ea typeface="ＭＳ Ｐゴシック" charset="-128"/>
        </a:defRPr>
      </a:lvl3pPr>
      <a:lvl4pPr marL="1428750" indent="-228600" algn="l" rtl="0" eaLnBrk="1" fontAlgn="base" hangingPunct="1">
        <a:spcBef>
          <a:spcPct val="20000"/>
        </a:spcBef>
        <a:spcAft>
          <a:spcPct val="0"/>
        </a:spcAft>
        <a:buChar char="–"/>
        <a:defRPr sz="2000">
          <a:solidFill>
            <a:schemeClr val="tx1"/>
          </a:solidFill>
          <a:latin typeface="+mn-lt"/>
          <a:ea typeface="ＭＳ Ｐゴシック" charset="-128"/>
        </a:defRPr>
      </a:lvl4pPr>
      <a:lvl5pPr marL="1771650" indent="-228600" algn="l" rtl="0" eaLnBrk="1" fontAlgn="base" hangingPunct="1">
        <a:spcBef>
          <a:spcPct val="20000"/>
        </a:spcBef>
        <a:spcAft>
          <a:spcPct val="0"/>
        </a:spcAft>
        <a:buChar char="•"/>
        <a:defRPr sz="2000">
          <a:solidFill>
            <a:schemeClr val="tx1"/>
          </a:solidFill>
          <a:latin typeface="+mn-lt"/>
          <a:ea typeface="ＭＳ Ｐゴシック" charset="-128"/>
        </a:defRPr>
      </a:lvl5pPr>
      <a:lvl6pPr marL="222885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68605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14325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60045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andards.ieee.org/guides/bylaws/sect6-7.html" TargetMode="External"/><Relationship Id="rId4" Type="http://schemas.openxmlformats.org/officeDocument/2006/relationships/hyperlink" Target="http://standards.ieee.org/guides/opman/sect6.html" TargetMode="External"/><Relationship Id="rId1" Type="http://schemas.openxmlformats.org/officeDocument/2006/relationships/slideLayout" Target="../slideLayouts/slideLayout7.xml"/><Relationship Id="rId2" Type="http://schemas.openxmlformats.org/officeDocument/2006/relationships/hyperlink" Target="http://standards.ieee.org/IPR/copyrightpolicy.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wmf"/><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wmf"/><Relationship Id="rId7" Type="http://schemas.openxmlformats.org/officeDocument/2006/relationships/image" Target="../media/image10.wmf"/><Relationship Id="rId8" Type="http://schemas.openxmlformats.org/officeDocument/2006/relationships/image" Target="../media/image19.png"/><Relationship Id="rId9"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mentor.ieee.org/omniran/bp/StartPag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4" Type="http://schemas.openxmlformats.org/officeDocument/2006/relationships/image" Target="../media/image9.emf"/><Relationship Id="rId5" Type="http://schemas.openxmlformats.org/officeDocument/2006/relationships/image" Target="../media/image10.wmf"/><Relationship Id="rId1" Type="http://schemas.openxmlformats.org/officeDocument/2006/relationships/slideLayout" Target="../slideLayouts/slideLayout2.xml"/><Relationship Id="rId2" Type="http://schemas.openxmlformats.org/officeDocument/2006/relationships/image" Target="../media/image7.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4254241560"/>
              </p:ext>
            </p:extLst>
          </p:nvPr>
        </p:nvGraphicFramePr>
        <p:xfrm>
          <a:off x="533400" y="483090"/>
          <a:ext cx="8077201" cy="3241529"/>
        </p:xfrm>
        <a:graphic>
          <a:graphicData uri="http://schemas.openxmlformats.org/drawingml/2006/table">
            <a:tbl>
              <a:tblPr firstRow="1" bandRow="1">
                <a:tableStyleId>{5940675A-B579-460E-94D1-54222C63F5DA}</a:tableStyleId>
              </a:tblPr>
              <a:tblGrid>
                <a:gridCol w="2056015"/>
                <a:gridCol w="1847570"/>
                <a:gridCol w="1710190"/>
                <a:gridCol w="2463426"/>
              </a:tblGrid>
              <a:tr h="399499">
                <a:tc gridSpan="4">
                  <a:txBody>
                    <a:bodyPr/>
                    <a:lstStyle/>
                    <a:p>
                      <a:pPr algn="ctr"/>
                      <a:r>
                        <a:rPr lang="en-US" sz="2000" dirty="0"/>
                        <a:t>Short introduction into</a:t>
                      </a:r>
                      <a:r>
                        <a:rPr lang="en-US" sz="2000" baseline="0" dirty="0"/>
                        <a:t> </a:t>
                      </a:r>
                      <a:r>
                        <a:rPr lang="en-US" sz="2000" dirty="0"/>
                        <a:t>OmniRAN P802.1CF</a:t>
                      </a:r>
                      <a:endParaRPr lang="en-US" sz="2000" dirty="0">
                        <a:solidFill>
                          <a:schemeClr val="tx2"/>
                        </a:solidFill>
                        <a:latin typeface="+mj-lt"/>
                      </a:endParaRPr>
                    </a:p>
                  </a:txBody>
                  <a:tcPr marL="36000" marR="36000" marT="36000" marB="36000"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r>
              <a:tr h="270234">
                <a:tc gridSpan="4">
                  <a:txBody>
                    <a:bodyPr/>
                    <a:lstStyle/>
                    <a:p>
                      <a:pPr algn="ctr"/>
                      <a:r>
                        <a:rPr lang="en-US" sz="1200" dirty="0" smtClean="0"/>
                        <a:t>Date: 2014-07-16</a:t>
                      </a:r>
                      <a:endParaRPr lang="en-US" sz="1200" dirty="0"/>
                    </a:p>
                  </a:txBody>
                  <a:tcPr marL="36000" marR="36000" marT="36000" marB="3600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tc>
              </a:tr>
              <a:tr h="193897">
                <a:tc gridSpan="4">
                  <a:txBody>
                    <a:bodyPr/>
                    <a:lstStyle/>
                    <a:p>
                      <a:r>
                        <a:rPr lang="en-US" sz="1200" b="1" i="1" dirty="0" smtClean="0"/>
                        <a:t>Authors:</a:t>
                      </a:r>
                      <a:endParaRPr lang="en-US" sz="1200" b="1" i="1" dirty="0"/>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tc>
              </a:tr>
              <a:tr h="177280">
                <a:tc>
                  <a:txBody>
                    <a:bodyPr/>
                    <a:lstStyle/>
                    <a:p>
                      <a:r>
                        <a:rPr lang="en-US" sz="1000" b="0" i="1" dirty="0" smtClean="0"/>
                        <a:t>Name</a:t>
                      </a:r>
                      <a:endParaRPr lang="en-US" sz="1000" b="0" i="1"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Affiliation</a:t>
                      </a:r>
                      <a:endParaRPr lang="en-US" sz="1000" b="0" i="1"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Phone</a:t>
                      </a:r>
                      <a:endParaRPr lang="en-US" sz="1000" b="0" i="1"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Email</a:t>
                      </a:r>
                      <a:endParaRPr lang="en-US" sz="1000" b="0" i="1"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r>
                        <a:rPr lang="en-US" sz="1400" dirty="0"/>
                        <a:t>Max Riegel</a:t>
                      </a:r>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400" dirty="0"/>
                        <a:t>Nokia Networks</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400" dirty="0"/>
                        <a:t>+49 173 293 8240</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400" dirty="0"/>
                        <a:t>maximilian.riegel@nsn.com</a:t>
                      </a:r>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endParaRPr lang="en-US" sz="1400"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endParaRPr lang="en-US" sz="1400"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6323">
                <a:tc gridSpan="4">
                  <a:txBody>
                    <a:bodyPr/>
                    <a:lstStyle/>
                    <a:p>
                      <a:r>
                        <a:rPr lang="en-US" sz="1000" b="1" i="1" dirty="0" smtClean="0"/>
                        <a:t>Notice:</a:t>
                      </a:r>
                    </a:p>
                    <a:p>
                      <a:r>
                        <a:rPr lang="en-US" sz="1000" i="0" kern="1200" dirty="0" smtClean="0">
                          <a:solidFill>
                            <a:schemeClr val="tx1"/>
                          </a:solidFill>
                          <a:latin typeface="+mn-lt"/>
                          <a:ea typeface="+mn-ea"/>
                          <a:cs typeface="+mn-cs"/>
                        </a:rPr>
                        <a:t>This document does not represent the agreed view</a:t>
                      </a:r>
                      <a:r>
                        <a:rPr lang="en-US" sz="1000" i="0" kern="1200" baseline="0" dirty="0" smtClean="0">
                          <a:solidFill>
                            <a:schemeClr val="tx1"/>
                          </a:solidFill>
                          <a:latin typeface="+mn-lt"/>
                          <a:ea typeface="+mn-ea"/>
                          <a:cs typeface="+mn-cs"/>
                        </a:rPr>
                        <a:t> of the IEEE 802.1 OmniRAN TG</a:t>
                      </a:r>
                      <a:r>
                        <a:rPr lang="en-US" sz="1000" i="0" kern="1200" dirty="0" smtClean="0">
                          <a:solidFill>
                            <a:schemeClr val="tx1"/>
                          </a:solidFill>
                          <a:latin typeface="+mn-lt"/>
                          <a:ea typeface="+mn-ea"/>
                          <a:cs typeface="+mn-cs"/>
                        </a:rPr>
                        <a:t>. It represents only the views of the participants listed in the ‘Authors:’ field above. It is offered as a basis for discussion. It is not binding on the contributor, who reserve the right to add, amend or withdraw material contained herein.</a:t>
                      </a:r>
                      <a:endParaRPr lang="en-US" sz="1000" i="0" dirty="0"/>
                    </a:p>
                  </a:txBody>
                  <a:tcPr marL="36000" marR="36000" marT="0" marB="0" anchor="ctr">
                    <a:lnT w="12700" cap="flat" cmpd="sng" algn="ctr">
                      <a:solidFill>
                        <a:schemeClr val="tx1"/>
                      </a:solidFill>
                      <a:prstDash val="solid"/>
                      <a:round/>
                      <a:headEnd type="none" w="med" len="med"/>
                      <a:tailEnd type="none" w="med" len="med"/>
                    </a:lnT>
                  </a:tcPr>
                </a:tc>
                <a:tc hMerge="1">
                  <a:txBody>
                    <a:bodyPr/>
                    <a:lstStyle/>
                    <a:p>
                      <a:endParaRPr lang="en-US" sz="1200" dirty="0"/>
                    </a:p>
                  </a:txBody>
                  <a:tcPr marL="36000" marR="36000" marT="0" marB="0" anchor="ctr"/>
                </a:tc>
                <a:tc hMerge="1">
                  <a:txBody>
                    <a:bodyPr/>
                    <a:lstStyle/>
                    <a:p>
                      <a:endParaRPr lang="en-US" dirty="0"/>
                    </a:p>
                  </a:txBody>
                  <a:tcPr/>
                </a:tc>
                <a:tc hMerge="1">
                  <a:txBody>
                    <a:bodyPr/>
                    <a:lstStyle/>
                    <a:p>
                      <a:endParaRPr lang="en-US" dirty="0"/>
                    </a:p>
                  </a:txBody>
                  <a:tcPr/>
                </a:tc>
              </a:tr>
              <a:tr h="383754">
                <a:tc gridSpan="4">
                  <a:txBody>
                    <a:bodyPr/>
                    <a:lstStyle/>
                    <a:p>
                      <a:r>
                        <a:rPr lang="en-US" sz="1000" b="1" i="1" dirty="0" smtClean="0"/>
                        <a:t>Copyright policy:</a:t>
                      </a:r>
                    </a:p>
                    <a:p>
                      <a:r>
                        <a:rPr lang="en-US" sz="1000" kern="1200" dirty="0" smtClean="0">
                          <a:solidFill>
                            <a:schemeClr val="tx1"/>
                          </a:solidFill>
                          <a:latin typeface="+mn-lt"/>
                          <a:ea typeface="+mn-ea"/>
                          <a:cs typeface="+mn-cs"/>
                        </a:rPr>
                        <a:t>The contributor is familiar with the IEEE-SA Copyright Policy &lt;</a:t>
                      </a:r>
                      <a:r>
                        <a:rPr lang="en-US" sz="1000" kern="1200" dirty="0" smtClean="0">
                          <a:solidFill>
                            <a:schemeClr val="tx1"/>
                          </a:solidFill>
                          <a:latin typeface="+mn-lt"/>
                          <a:ea typeface="+mn-ea"/>
                          <a:cs typeface="+mn-cs"/>
                          <a:hlinkClick r:id="rId2"/>
                        </a:rPr>
                        <a:t>http://standards.ieee.org/IPR/copyrightpolicy.html</a:t>
                      </a:r>
                      <a:r>
                        <a:rPr lang="en-US" sz="1000" kern="1200" dirty="0" smtClean="0">
                          <a:solidFill>
                            <a:schemeClr val="tx1"/>
                          </a:solidFill>
                          <a:latin typeface="+mn-lt"/>
                          <a:ea typeface="+mn-ea"/>
                          <a:cs typeface="+mn-cs"/>
                        </a:rPr>
                        <a:t>&gt;.</a:t>
                      </a:r>
                      <a:endParaRPr lang="en-US" sz="1000" dirty="0"/>
                    </a:p>
                  </a:txBody>
                  <a:tcPr marL="36000" marR="36000" marT="0" marB="0" anchor="ctr"/>
                </a:tc>
                <a:tc hMerge="1">
                  <a:txBody>
                    <a:bodyPr/>
                    <a:lstStyle/>
                    <a:p>
                      <a:endParaRPr lang="en-US" sz="1200" dirty="0"/>
                    </a:p>
                  </a:txBody>
                  <a:tcPr marL="36000" marR="36000" marT="0" marB="0" anchor="ctr"/>
                </a:tc>
                <a:tc hMerge="1">
                  <a:txBody>
                    <a:bodyPr/>
                    <a:lstStyle/>
                    <a:p>
                      <a:endParaRPr lang="en-US" dirty="0"/>
                    </a:p>
                  </a:txBody>
                  <a:tcPr/>
                </a:tc>
                <a:tc hMerge="1">
                  <a:txBody>
                    <a:bodyPr/>
                    <a:lstStyle/>
                    <a:p>
                      <a:endParaRPr lang="en-US" dirty="0"/>
                    </a:p>
                  </a:txBody>
                  <a:tcPr/>
                </a:tc>
              </a:tr>
              <a:tr h="484742">
                <a:tc gridSpan="4">
                  <a:txBody>
                    <a:bodyPr/>
                    <a:lstStyle/>
                    <a:p>
                      <a:r>
                        <a:rPr lang="en-US" sz="1000" b="1" i="1" dirty="0" smtClean="0"/>
                        <a:t>Patent policy:</a:t>
                      </a:r>
                      <a:endParaRPr lang="en-US" sz="1000" b="1" i="1" dirty="0"/>
                    </a:p>
                    <a:p>
                      <a:r>
                        <a:rPr lang="en-US" sz="1000" kern="1200" dirty="0" smtClean="0">
                          <a:solidFill>
                            <a:schemeClr val="tx1"/>
                          </a:solidFill>
                          <a:latin typeface="+mn-lt"/>
                          <a:ea typeface="+mn-ea"/>
                          <a:cs typeface="+mn-cs"/>
                        </a:rPr>
                        <a:t>The contributor is familiar with the IEEE-SA Patent Policy and Procedures:</a:t>
                      </a:r>
                    </a:p>
                    <a:p>
                      <a:r>
                        <a:rPr lang="en-US" sz="1000" kern="1200" dirty="0" smtClean="0">
                          <a:solidFill>
                            <a:schemeClr val="tx1"/>
                          </a:solidFill>
                          <a:latin typeface="+mn-lt"/>
                          <a:ea typeface="+mn-ea"/>
                          <a:cs typeface="+mn-cs"/>
                        </a:rPr>
                        <a:t>&lt;</a:t>
                      </a:r>
                      <a:r>
                        <a:rPr lang="en-US" sz="1000" u="none" strike="noStrike" kern="1200" dirty="0" smtClean="0">
                          <a:solidFill>
                            <a:schemeClr val="tx1"/>
                          </a:solidFill>
                          <a:latin typeface="+mn-lt"/>
                          <a:ea typeface="+mn-ea"/>
                          <a:cs typeface="+mn-cs"/>
                          <a:hlinkClick r:id="rId3"/>
                        </a:rPr>
                        <a:t>http://standards.ieee.org/guides/bylaws/sect6-7.html#6</a:t>
                      </a:r>
                      <a:r>
                        <a:rPr lang="en-US" sz="1000" kern="1200" dirty="0" smtClean="0">
                          <a:solidFill>
                            <a:schemeClr val="tx1"/>
                          </a:solidFill>
                          <a:latin typeface="+mn-lt"/>
                          <a:ea typeface="+mn-ea"/>
                          <a:cs typeface="+mn-cs"/>
                        </a:rPr>
                        <a:t>&gt; and &lt;</a:t>
                      </a:r>
                      <a:r>
                        <a:rPr lang="en-US" sz="1000" u="none" strike="noStrike" kern="1200" dirty="0" smtClean="0">
                          <a:solidFill>
                            <a:schemeClr val="tx1"/>
                          </a:solidFill>
                          <a:latin typeface="+mn-lt"/>
                          <a:ea typeface="+mn-ea"/>
                          <a:cs typeface="+mn-cs"/>
                          <a:hlinkClick r:id="rId4"/>
                        </a:rPr>
                        <a:t>http://standards.ieee.org/guides/opman/sect6.html#6.3</a:t>
                      </a:r>
                      <a:r>
                        <a:rPr lang="en-US" sz="1000" kern="1200" dirty="0" smtClean="0">
                          <a:solidFill>
                            <a:schemeClr val="tx1"/>
                          </a:solidFill>
                          <a:latin typeface="+mn-lt"/>
                          <a:ea typeface="+mn-ea"/>
                          <a:cs typeface="+mn-cs"/>
                        </a:rPr>
                        <a:t>&gt;.</a:t>
                      </a:r>
                    </a:p>
                  </a:txBody>
                  <a:tcPr marL="36000" marR="36000" marT="0" marB="0" anchor="ctr"/>
                </a:tc>
                <a:tc hMerge="1">
                  <a:txBody>
                    <a:bodyPr/>
                    <a:lstStyle/>
                    <a:p>
                      <a:endParaRPr lang="en-US" sz="1200" kern="1200" dirty="0" smtClean="0">
                        <a:solidFill>
                          <a:schemeClr val="tx1"/>
                        </a:solidFill>
                        <a:latin typeface="+mn-lt"/>
                        <a:ea typeface="+mn-ea"/>
                        <a:cs typeface="+mn-cs"/>
                      </a:endParaRPr>
                    </a:p>
                  </a:txBody>
                  <a:tcPr marL="36000" marR="36000" marT="0" marB="0" anchor="ctr"/>
                </a:tc>
                <a:tc hMerge="1">
                  <a:txBody>
                    <a:bodyPr/>
                    <a:lstStyle/>
                    <a:p>
                      <a:endParaRPr lang="en-US" dirty="0"/>
                    </a:p>
                  </a:txBody>
                  <a:tcPr/>
                </a:tc>
                <a:tc hMerge="1">
                  <a:txBody>
                    <a:bodyPr/>
                    <a:lstStyle/>
                    <a:p>
                      <a:endParaRPr lang="en-US" dirty="0"/>
                    </a:p>
                  </a:txBody>
                  <a:tcPr/>
                </a:tc>
              </a:tr>
            </a:tbl>
          </a:graphicData>
        </a:graphic>
      </p:graphicFrame>
      <p:sp>
        <p:nvSpPr>
          <p:cNvPr id="8" name="TextBox 7"/>
          <p:cNvSpPr txBox="1"/>
          <p:nvPr/>
        </p:nvSpPr>
        <p:spPr>
          <a:xfrm>
            <a:off x="533400" y="3886200"/>
            <a:ext cx="8077200" cy="2362200"/>
          </a:xfrm>
          <a:prstGeom prst="rect">
            <a:avLst/>
          </a:prstGeom>
          <a:noFill/>
        </p:spPr>
        <p:txBody>
          <a:bodyPr wrap="square" lIns="36000" tIns="36000" rIns="36000" bIns="36000" rtlCol="0">
            <a:normAutofit/>
          </a:bodyPr>
          <a:lstStyle/>
          <a:p>
            <a:pPr algn="ctr"/>
            <a:r>
              <a:rPr lang="en-US" sz="2000" dirty="0" smtClean="0">
                <a:latin typeface="+mn-lt"/>
              </a:rPr>
              <a:t>Abstract</a:t>
            </a:r>
          </a:p>
          <a:p>
            <a:endParaRPr lang="en-US" sz="1600" dirty="0" smtClean="0">
              <a:latin typeface="+mn-lt"/>
            </a:endParaRPr>
          </a:p>
          <a:p>
            <a:r>
              <a:rPr lang="en-US" sz="1600" dirty="0">
                <a:latin typeface="+mn-lt"/>
              </a:rPr>
              <a:t>The presentation provides an introduction into the scope and approach of the P802.1CF project and asks for support by subject matter experts of the IEEE 802 WGs. </a:t>
            </a:r>
            <a:endParaRPr lang="en-US" sz="1600" dirty="0">
              <a:latin typeface="+mn-lt"/>
            </a:endParaRPr>
          </a:p>
        </p:txBody>
      </p:sp>
    </p:spTree>
    <p:extLst>
      <p:ext uri="{BB962C8B-B14F-4D97-AF65-F5344CB8AC3E}">
        <p14:creationId xmlns:p14="http://schemas.microsoft.com/office/powerpoint/2010/main" val="3534265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Chapter Structure</a:t>
            </a:r>
          </a:p>
        </p:txBody>
      </p:sp>
      <p:sp>
        <p:nvSpPr>
          <p:cNvPr id="3" name="Content Placeholder 2"/>
          <p:cNvSpPr>
            <a:spLocks noGrp="1"/>
          </p:cNvSpPr>
          <p:nvPr>
            <p:ph idx="1"/>
          </p:nvPr>
        </p:nvSpPr>
        <p:spPr>
          <a:xfrm>
            <a:off x="457200" y="1448780"/>
            <a:ext cx="8229600" cy="4860540"/>
          </a:xfrm>
        </p:spPr>
        <p:txBody>
          <a:bodyPr>
            <a:normAutofit fontScale="77500" lnSpcReduction="20000"/>
          </a:bodyPr>
          <a:lstStyle/>
          <a:p>
            <a:r>
              <a:rPr lang="en-US" dirty="0"/>
              <a:t>Functional Design and Decomposition</a:t>
            </a:r>
          </a:p>
          <a:p>
            <a:pPr lvl="1"/>
            <a:r>
              <a:rPr lang="en-US" dirty="0"/>
              <a:t>Dynamic Spectrum Access </a:t>
            </a:r>
          </a:p>
          <a:p>
            <a:pPr lvl="1"/>
            <a:r>
              <a:rPr lang="en-US" dirty="0"/>
              <a:t>Network Discovery and Selection</a:t>
            </a:r>
          </a:p>
          <a:p>
            <a:pPr lvl="2"/>
            <a:r>
              <a:rPr lang="en-US" dirty="0"/>
              <a:t>Generic functional requirements and information flows</a:t>
            </a:r>
          </a:p>
          <a:p>
            <a:pPr lvl="2"/>
            <a:r>
              <a:rPr lang="en-US" dirty="0"/>
              <a:t>Ethernet functional design	&lt;- 802.3</a:t>
            </a:r>
          </a:p>
          <a:p>
            <a:pPr lvl="2"/>
            <a:r>
              <a:rPr lang="en-US" dirty="0"/>
              <a:t>WPAN functional design	&lt;- 802.15</a:t>
            </a:r>
          </a:p>
          <a:p>
            <a:pPr lvl="2"/>
            <a:r>
              <a:rPr lang="en-US" dirty="0"/>
              <a:t>WLAN functional design	&lt;- 802.11</a:t>
            </a:r>
          </a:p>
          <a:p>
            <a:pPr lvl="2"/>
            <a:r>
              <a:rPr lang="en-US" dirty="0"/>
              <a:t>WMAN functional design	&lt;- 802.16</a:t>
            </a:r>
          </a:p>
          <a:p>
            <a:pPr lvl="2"/>
            <a:r>
              <a:rPr lang="en-US" dirty="0"/>
              <a:t>WRAN functional design	&lt;- 802.22</a:t>
            </a:r>
          </a:p>
          <a:p>
            <a:pPr lvl="1"/>
            <a:r>
              <a:rPr lang="en-US" dirty="0"/>
              <a:t>Association and Disassociaiton</a:t>
            </a:r>
          </a:p>
          <a:p>
            <a:pPr lvl="1"/>
            <a:r>
              <a:rPr lang="en-US" dirty="0"/>
              <a:t>Authentication and Trust Establishment</a:t>
            </a:r>
          </a:p>
          <a:p>
            <a:pPr lvl="1"/>
            <a:r>
              <a:rPr lang="en-US" dirty="0" err="1"/>
              <a:t>Datapath</a:t>
            </a:r>
            <a:r>
              <a:rPr lang="en-US" dirty="0"/>
              <a:t> establishment, </a:t>
            </a:r>
            <a:br>
              <a:rPr lang="en-US" dirty="0"/>
            </a:br>
            <a:r>
              <a:rPr lang="en-US" dirty="0"/>
              <a:t>relocation and teardown</a:t>
            </a:r>
          </a:p>
          <a:p>
            <a:pPr lvl="1"/>
            <a:r>
              <a:rPr lang="en-US" dirty="0"/>
              <a:t>Authorization, QoS and policy control</a:t>
            </a:r>
          </a:p>
          <a:p>
            <a:pPr lvl="1"/>
            <a:r>
              <a:rPr lang="en-US" dirty="0"/>
              <a:t>Accounting and monitoring</a:t>
            </a:r>
          </a:p>
        </p:txBody>
      </p:sp>
      <p:sp>
        <p:nvSpPr>
          <p:cNvPr id="4" name="Rounded Rectangle 3"/>
          <p:cNvSpPr/>
          <p:nvPr/>
        </p:nvSpPr>
        <p:spPr bwMode="auto">
          <a:xfrm>
            <a:off x="566554" y="2168860"/>
            <a:ext cx="8010891" cy="2070230"/>
          </a:xfrm>
          <a:prstGeom prst="roundRect">
            <a:avLst/>
          </a:prstGeom>
          <a:noFill/>
          <a:ln w="38100" cap="flat" cmpd="sng" algn="ctr">
            <a:solidFill>
              <a:schemeClr val="accent2"/>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Tree>
    <p:extLst>
      <p:ext uri="{BB962C8B-B14F-4D97-AF65-F5344CB8AC3E}">
        <p14:creationId xmlns:p14="http://schemas.microsoft.com/office/powerpoint/2010/main" val="337011576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NDS Functional Requirements</a:t>
            </a:r>
          </a:p>
        </p:txBody>
      </p:sp>
      <p:sp>
        <p:nvSpPr>
          <p:cNvPr id="3" name="Content Placeholder 2"/>
          <p:cNvSpPr>
            <a:spLocks noGrp="1"/>
          </p:cNvSpPr>
          <p:nvPr>
            <p:ph idx="1"/>
          </p:nvPr>
        </p:nvSpPr>
        <p:spPr>
          <a:xfrm>
            <a:off x="457200" y="1313765"/>
            <a:ext cx="8229600" cy="2565285"/>
          </a:xfrm>
        </p:spPr>
        <p:txBody>
          <a:bodyPr>
            <a:normAutofit fontScale="77500" lnSpcReduction="20000"/>
          </a:bodyPr>
          <a:lstStyle/>
          <a:p>
            <a:r>
              <a:rPr lang="en-US"/>
              <a:t>IEEE 802 network discovery and selection should support more complex scenarios: </a:t>
            </a:r>
          </a:p>
          <a:p>
            <a:pPr lvl="1"/>
            <a:r>
              <a:rPr lang="en-US"/>
              <a:t>Multiple access technologies</a:t>
            </a:r>
          </a:p>
          <a:p>
            <a:pPr lvl="1"/>
            <a:r>
              <a:rPr lang="en-US"/>
              <a:t>Multiple different access networks</a:t>
            </a:r>
          </a:p>
          <a:p>
            <a:pPr lvl="1"/>
            <a:r>
              <a:rPr lang="en-US"/>
              <a:t>Multiple subscriptions</a:t>
            </a:r>
          </a:p>
          <a:p>
            <a:pPr lvl="1"/>
            <a:r>
              <a:rPr lang="en-US"/>
              <a:t>Specific service requirements</a:t>
            </a:r>
          </a:p>
          <a:p>
            <a:pPr lvl="1"/>
            <a:r>
              <a:rPr lang="en-US"/>
              <a:t>No a-priori knowledge about offered services</a:t>
            </a:r>
          </a:p>
        </p:txBody>
      </p:sp>
      <p:pic>
        <p:nvPicPr>
          <p:cNvPr id="4" name="Picture 3" descr="MC900432683.PNG"/>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746575" y="3979040"/>
            <a:ext cx="515629" cy="515629"/>
          </a:xfrm>
          <a:prstGeom prst="rect">
            <a:avLst/>
          </a:prstGeom>
        </p:spPr>
      </p:pic>
      <p:pic>
        <p:nvPicPr>
          <p:cNvPr id="5" name="Picture 4" descr="j0223598.wm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2877" y="4356657"/>
            <a:ext cx="793275" cy="732968"/>
          </a:xfrm>
          <a:prstGeom prst="rect">
            <a:avLst/>
          </a:prstGeom>
        </p:spPr>
      </p:pic>
      <p:sp>
        <p:nvSpPr>
          <p:cNvPr id="10" name="Cloud 9"/>
          <p:cNvSpPr/>
          <p:nvPr/>
        </p:nvSpPr>
        <p:spPr bwMode="auto">
          <a:xfrm>
            <a:off x="4977045" y="3879050"/>
            <a:ext cx="977651" cy="872602"/>
          </a:xfrm>
          <a:prstGeom prst="cloud">
            <a:avLst/>
          </a:prstGeom>
          <a:solidFill>
            <a:schemeClr val="accent2"/>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A</a:t>
            </a:r>
          </a:p>
        </p:txBody>
      </p:sp>
      <p:pic>
        <p:nvPicPr>
          <p:cNvPr id="11" name="Picture 10"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2395" y="4104778"/>
            <a:ext cx="756804" cy="684556"/>
          </a:xfrm>
          <a:prstGeom prst="rect">
            <a:avLst/>
          </a:prstGeom>
        </p:spPr>
      </p:pic>
      <p:sp>
        <p:nvSpPr>
          <p:cNvPr id="12" name="Cloud 11"/>
          <p:cNvSpPr/>
          <p:nvPr/>
        </p:nvSpPr>
        <p:spPr bwMode="auto">
          <a:xfrm>
            <a:off x="4872094" y="5177360"/>
            <a:ext cx="912267" cy="872602"/>
          </a:xfrm>
          <a:prstGeom prst="cloud">
            <a:avLst/>
          </a:prstGeom>
          <a:solidFill>
            <a:schemeClr val="accent6"/>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B</a:t>
            </a:r>
          </a:p>
        </p:txBody>
      </p:sp>
      <p:pic>
        <p:nvPicPr>
          <p:cNvPr id="13" name="Picture 12"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12060" y="5409220"/>
            <a:ext cx="750025" cy="678424"/>
          </a:xfrm>
          <a:prstGeom prst="rect">
            <a:avLst/>
          </a:prstGeom>
        </p:spPr>
      </p:pic>
      <p:sp>
        <p:nvSpPr>
          <p:cNvPr id="14" name="Cloud 13"/>
          <p:cNvSpPr/>
          <p:nvPr/>
        </p:nvSpPr>
        <p:spPr bwMode="auto">
          <a:xfrm>
            <a:off x="6552220" y="4374105"/>
            <a:ext cx="977651" cy="872602"/>
          </a:xfrm>
          <a:prstGeom prst="cloud">
            <a:avLst/>
          </a:prstGeom>
          <a:solidFill>
            <a:schemeClr val="accent4"/>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C</a:t>
            </a:r>
          </a:p>
        </p:txBody>
      </p:sp>
      <p:pic>
        <p:nvPicPr>
          <p:cNvPr id="15" name="Picture 14"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7570" y="4624291"/>
            <a:ext cx="729765" cy="660098"/>
          </a:xfrm>
          <a:prstGeom prst="rect">
            <a:avLst/>
          </a:prstGeom>
        </p:spPr>
      </p:pic>
      <p:grpSp>
        <p:nvGrpSpPr>
          <p:cNvPr id="17" name="Group 16"/>
          <p:cNvGrpSpPr/>
          <p:nvPr/>
        </p:nvGrpSpPr>
        <p:grpSpPr>
          <a:xfrm rot="748511">
            <a:off x="1474531" y="4637106"/>
            <a:ext cx="415524" cy="122213"/>
            <a:chOff x="1511660" y="4014065"/>
            <a:chExt cx="900643" cy="270031"/>
          </a:xfrm>
        </p:grpSpPr>
        <p:pic>
          <p:nvPicPr>
            <p:cNvPr id="18" name="Picture 17"/>
            <p:cNvPicPr>
              <a:picLocks noChangeAspect="1"/>
            </p:cNvPicPr>
            <p:nvPr/>
          </p:nvPicPr>
          <p:blipFill>
            <a:blip r:embed="rId5">
              <a:duotone>
                <a:prstClr val="black"/>
                <a:schemeClr val="accent2">
                  <a:tint val="45000"/>
                  <a:satMod val="400000"/>
                </a:schemeClr>
              </a:duotone>
            </a:blip>
            <a:stretch>
              <a:fillRect/>
            </a:stretch>
          </p:blipFill>
          <p:spPr>
            <a:xfrm>
              <a:off x="1511660" y="4014066"/>
              <a:ext cx="270573" cy="270030"/>
            </a:xfrm>
            <a:prstGeom prst="rect">
              <a:avLst/>
            </a:prstGeom>
            <a:solidFill>
              <a:schemeClr val="accent6"/>
            </a:solidFill>
          </p:spPr>
        </p:pic>
        <p:pic>
          <p:nvPicPr>
            <p:cNvPr id="19" name="Picture 18"/>
            <p:cNvPicPr>
              <a:picLocks noChangeAspect="1"/>
            </p:cNvPicPr>
            <p:nvPr/>
          </p:nvPicPr>
          <p:blipFill>
            <a:blip r:embed="rId5">
              <a:duotone>
                <a:prstClr val="black"/>
                <a:schemeClr val="accent6">
                  <a:tint val="45000"/>
                  <a:satMod val="400000"/>
                </a:schemeClr>
              </a:duotone>
            </a:blip>
            <a:stretch>
              <a:fillRect/>
            </a:stretch>
          </p:blipFill>
          <p:spPr>
            <a:xfrm>
              <a:off x="1826695" y="4014065"/>
              <a:ext cx="270573" cy="270030"/>
            </a:xfrm>
            <a:prstGeom prst="rect">
              <a:avLst/>
            </a:prstGeom>
            <a:solidFill>
              <a:schemeClr val="accent6"/>
            </a:solidFill>
          </p:spPr>
        </p:pic>
        <p:pic>
          <p:nvPicPr>
            <p:cNvPr id="20" name="Picture 19"/>
            <p:cNvPicPr>
              <a:picLocks noChangeAspect="1"/>
            </p:cNvPicPr>
            <p:nvPr/>
          </p:nvPicPr>
          <p:blipFill>
            <a:blip r:embed="rId5">
              <a:duotone>
                <a:prstClr val="black"/>
                <a:schemeClr val="accent4">
                  <a:tint val="45000"/>
                  <a:satMod val="400000"/>
                </a:schemeClr>
              </a:duotone>
            </a:blip>
            <a:stretch>
              <a:fillRect/>
            </a:stretch>
          </p:blipFill>
          <p:spPr>
            <a:xfrm>
              <a:off x="2141730" y="4014065"/>
              <a:ext cx="270573" cy="270030"/>
            </a:xfrm>
            <a:prstGeom prst="rect">
              <a:avLst/>
            </a:prstGeom>
            <a:solidFill>
              <a:schemeClr val="accent6"/>
            </a:solidFill>
          </p:spPr>
        </p:pic>
      </p:grpSp>
      <p:pic>
        <p:nvPicPr>
          <p:cNvPr id="21" name="Picture 20"/>
          <p:cNvPicPr>
            <a:picLocks noChangeAspect="1"/>
          </p:cNvPicPr>
          <p:nvPr/>
        </p:nvPicPr>
        <p:blipFill>
          <a:blip r:embed="rId6"/>
          <a:stretch>
            <a:fillRect/>
          </a:stretch>
        </p:blipFill>
        <p:spPr>
          <a:xfrm flipH="1">
            <a:off x="832319" y="4177358"/>
            <a:ext cx="826523" cy="2017498"/>
          </a:xfrm>
          <a:prstGeom prst="rect">
            <a:avLst/>
          </a:prstGeom>
        </p:spPr>
      </p:pic>
      <p:cxnSp>
        <p:nvCxnSpPr>
          <p:cNvPr id="23" name="Straight Connector 22"/>
          <p:cNvCxnSpPr/>
          <p:nvPr/>
        </p:nvCxnSpPr>
        <p:spPr bwMode="auto">
          <a:xfrm flipH="1">
            <a:off x="5697125" y="4914165"/>
            <a:ext cx="900100" cy="41878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p:cNvCxnSpPr/>
          <p:nvPr/>
        </p:nvCxnSpPr>
        <p:spPr bwMode="auto">
          <a:xfrm>
            <a:off x="5742130" y="5544235"/>
            <a:ext cx="585065" cy="36004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5" name="Straight Connector 24"/>
          <p:cNvCxnSpPr/>
          <p:nvPr/>
        </p:nvCxnSpPr>
        <p:spPr bwMode="auto">
          <a:xfrm>
            <a:off x="5877145" y="4194085"/>
            <a:ext cx="765085" cy="45005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a:endCxn id="12" idx="2"/>
          </p:cNvCxnSpPr>
          <p:nvPr/>
        </p:nvCxnSpPr>
        <p:spPr bwMode="auto">
          <a:xfrm flipV="1">
            <a:off x="4121950" y="5613661"/>
            <a:ext cx="752974" cy="200604"/>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 name="Cloud 5"/>
          <p:cNvSpPr/>
          <p:nvPr/>
        </p:nvSpPr>
        <p:spPr bwMode="auto">
          <a:xfrm>
            <a:off x="2868026" y="4593299"/>
            <a:ext cx="1343934" cy="791291"/>
          </a:xfrm>
          <a:prstGeom prst="cloud">
            <a:avLst/>
          </a:prstGeom>
          <a:solidFill>
            <a:schemeClr val="accent1">
              <a:lumMod val="60000"/>
              <a:lumOff val="40000"/>
            </a:schemeClr>
          </a:solidFill>
          <a:ln w="12700" cap="flat" cmpd="sng" algn="ctr">
            <a:solidFill>
              <a:schemeClr val="tx1"/>
            </a:solidFill>
            <a:prstDash val="solid"/>
            <a:round/>
            <a:headEnd type="none" w="sm" len="sm"/>
            <a:tailEnd type="none" w="sm" len="sm"/>
          </a:ln>
          <a:effectLst/>
        </p:spPr>
        <p:txBody>
          <a:bodyPr lIns="180000" tIns="0" rIns="0" bIns="0"/>
          <a:lstStyle/>
          <a:p>
            <a:pPr algn="ctr"/>
            <a:r>
              <a:rPr lang="en-US">
                <a:latin typeface="+mn-lt"/>
              </a:rPr>
              <a:t> Access Network</a:t>
            </a:r>
          </a:p>
          <a:p>
            <a:pPr algn="ctr"/>
            <a:r>
              <a:rPr lang="en-US" sz="1600">
                <a:latin typeface="+mn-lt"/>
              </a:rPr>
              <a:t>&gt;2&lt;</a:t>
            </a:r>
          </a:p>
        </p:txBody>
      </p:sp>
      <p:pic>
        <p:nvPicPr>
          <p:cNvPr id="34" name="Picture 33"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40567" y="4554125"/>
            <a:ext cx="384856" cy="353005"/>
          </a:xfrm>
          <a:prstGeom prst="rect">
            <a:avLst/>
          </a:prstGeom>
        </p:spPr>
      </p:pic>
      <p:pic>
        <p:nvPicPr>
          <p:cNvPr id="36" name="Picture 35"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12303" y="4938565"/>
            <a:ext cx="513120" cy="470655"/>
          </a:xfrm>
          <a:prstGeom prst="rect">
            <a:avLst/>
          </a:prstGeom>
        </p:spPr>
      </p:pic>
      <p:sp>
        <p:nvSpPr>
          <p:cNvPr id="8" name="Cloud 7"/>
          <p:cNvSpPr/>
          <p:nvPr/>
        </p:nvSpPr>
        <p:spPr bwMode="auto">
          <a:xfrm>
            <a:off x="2437075" y="5466869"/>
            <a:ext cx="1774885" cy="999114"/>
          </a:xfrm>
          <a:prstGeom prst="cloud">
            <a:avLst/>
          </a:prstGeom>
          <a:solidFill>
            <a:schemeClr val="accent1"/>
          </a:solidFill>
          <a:ln w="12700" cap="flat" cmpd="sng" algn="ctr">
            <a:solidFill>
              <a:schemeClr val="tx1"/>
            </a:solidFill>
            <a:prstDash val="solid"/>
            <a:round/>
            <a:headEnd type="none" w="sm" len="sm"/>
            <a:tailEnd type="none" w="sm" len="sm"/>
          </a:ln>
          <a:effectLst/>
        </p:spPr>
        <p:txBody>
          <a:bodyPr lIns="180000" tIns="46800" rIns="0" bIns="0"/>
          <a:lstStyle/>
          <a:p>
            <a:pPr algn="ctr"/>
            <a:r>
              <a:rPr lang="en-US">
                <a:latin typeface="+mn-lt"/>
              </a:rPr>
              <a:t> Access </a:t>
            </a:r>
            <a:br>
              <a:rPr lang="en-US">
                <a:latin typeface="+mn-lt"/>
              </a:rPr>
            </a:br>
            <a:r>
              <a:rPr lang="en-US">
                <a:latin typeface="+mn-lt"/>
              </a:rPr>
              <a:t>Network</a:t>
            </a:r>
          </a:p>
          <a:p>
            <a:pPr algn="ctr"/>
            <a:r>
              <a:rPr lang="en-US" sz="1600">
                <a:latin typeface="+mn-lt"/>
              </a:rPr>
              <a:t>&gt;3&lt;</a:t>
            </a:r>
          </a:p>
        </p:txBody>
      </p:sp>
      <p:pic>
        <p:nvPicPr>
          <p:cNvPr id="37" name="Picture 36"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47889" y="5409220"/>
            <a:ext cx="485933" cy="445717"/>
          </a:xfrm>
          <a:prstGeom prst="rect">
            <a:avLst/>
          </a:prstGeom>
        </p:spPr>
      </p:pic>
      <p:pic>
        <p:nvPicPr>
          <p:cNvPr id="38" name="Picture 37"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85938" y="5895074"/>
            <a:ext cx="647884" cy="594266"/>
          </a:xfrm>
          <a:prstGeom prst="rect">
            <a:avLst/>
          </a:prstGeom>
        </p:spPr>
      </p:pic>
      <p:sp>
        <p:nvSpPr>
          <p:cNvPr id="43" name="Cloud 42"/>
          <p:cNvSpPr/>
          <p:nvPr/>
        </p:nvSpPr>
        <p:spPr bwMode="auto">
          <a:xfrm>
            <a:off x="3263526" y="3898874"/>
            <a:ext cx="1038444" cy="591825"/>
          </a:xfrm>
          <a:prstGeom prst="cloud">
            <a:avLst/>
          </a:prstGeom>
          <a:solidFill>
            <a:schemeClr val="accent5"/>
          </a:solidFill>
          <a:ln w="12700" cap="flat" cmpd="sng" algn="ctr">
            <a:solidFill>
              <a:schemeClr val="tx1"/>
            </a:solidFill>
            <a:prstDash val="solid"/>
            <a:round/>
            <a:headEnd type="none" w="sm" len="sm"/>
            <a:tailEnd type="none" w="sm" len="sm"/>
          </a:ln>
          <a:effectLst/>
        </p:spPr>
        <p:txBody>
          <a:bodyPr lIns="144000" tIns="0" rIns="0" bIns="0"/>
          <a:lstStyle/>
          <a:p>
            <a:pPr algn="ctr">
              <a:lnSpc>
                <a:spcPct val="80000"/>
              </a:lnSpc>
            </a:pPr>
            <a:r>
              <a:rPr lang="en-US">
                <a:latin typeface="+mn-lt"/>
              </a:rPr>
              <a:t> </a:t>
            </a:r>
            <a:r>
              <a:rPr lang="en-US" sz="1050">
                <a:latin typeface="+mn-lt"/>
              </a:rPr>
              <a:t>Access Network</a:t>
            </a:r>
          </a:p>
          <a:p>
            <a:pPr algn="ctr">
              <a:lnSpc>
                <a:spcPct val="80000"/>
              </a:lnSpc>
            </a:pPr>
            <a:r>
              <a:rPr lang="en-US">
                <a:latin typeface="+mn-lt"/>
              </a:rPr>
              <a:t>&gt;1&lt;</a:t>
            </a:r>
          </a:p>
        </p:txBody>
      </p:sp>
      <p:pic>
        <p:nvPicPr>
          <p:cNvPr id="44" name="Picture 43"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17781" y="3869575"/>
            <a:ext cx="287842" cy="264020"/>
          </a:xfrm>
          <a:prstGeom prst="rect">
            <a:avLst/>
          </a:prstGeom>
        </p:spPr>
      </p:pic>
      <p:pic>
        <p:nvPicPr>
          <p:cNvPr id="45" name="Picture 44"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21849" y="4157107"/>
            <a:ext cx="383774" cy="352013"/>
          </a:xfrm>
          <a:prstGeom prst="rect">
            <a:avLst/>
          </a:prstGeom>
        </p:spPr>
      </p:pic>
      <p:cxnSp>
        <p:nvCxnSpPr>
          <p:cNvPr id="48" name="Straight Connector 47"/>
          <p:cNvCxnSpPr/>
          <p:nvPr/>
        </p:nvCxnSpPr>
        <p:spPr bwMode="auto">
          <a:xfrm>
            <a:off x="4121950" y="4889744"/>
            <a:ext cx="810090" cy="564481"/>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0" name="Straight Connector 49"/>
          <p:cNvCxnSpPr>
            <a:stCxn id="43" idx="0"/>
            <a:endCxn id="10" idx="2"/>
          </p:cNvCxnSpPr>
          <p:nvPr/>
        </p:nvCxnSpPr>
        <p:spPr bwMode="auto">
          <a:xfrm>
            <a:off x="4301105" y="4194787"/>
            <a:ext cx="678973" cy="12056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3" name="Straight Connector 52"/>
          <p:cNvCxnSpPr/>
          <p:nvPr/>
        </p:nvCxnSpPr>
        <p:spPr bwMode="auto">
          <a:xfrm flipV="1">
            <a:off x="4166955" y="4419111"/>
            <a:ext cx="900100" cy="450049"/>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22" name="Picture 21"/>
          <p:cNvPicPr>
            <a:picLocks noChangeAspect="1"/>
          </p:cNvPicPr>
          <p:nvPr/>
        </p:nvPicPr>
        <p:blipFill>
          <a:blip r:embed="rId8">
            <a:extLst>
              <a:ext uri="{BEBA8EAE-BF5A-486C-A8C5-ECC9F3942E4B}">
                <a14:imgProps xmlns:a14="http://schemas.microsoft.com/office/drawing/2010/main">
                  <a14:imgLayer r:embed="rId9">
                    <a14:imgEffect>
                      <a14:backgroundRemoval t="9524" b="92857" l="3627" r="95337"/>
                    </a14:imgEffect>
                  </a14:imgLayer>
                </a14:imgProps>
              </a:ext>
            </a:extLst>
          </a:blip>
          <a:stretch>
            <a:fillRect/>
          </a:stretch>
        </p:blipFill>
        <p:spPr>
          <a:xfrm>
            <a:off x="6147175" y="5679250"/>
            <a:ext cx="674284" cy="587854"/>
          </a:xfrm>
          <a:prstGeom prst="rect">
            <a:avLst/>
          </a:prstGeom>
        </p:spPr>
      </p:pic>
    </p:spTree>
    <p:extLst>
      <p:ext uri="{BB962C8B-B14F-4D97-AF65-F5344CB8AC3E}">
        <p14:creationId xmlns:p14="http://schemas.microsoft.com/office/powerpoint/2010/main" val="5967228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Discovery and Selection</a:t>
            </a:r>
            <a:br>
              <a:rPr lang="en-US" dirty="0"/>
            </a:br>
            <a:r>
              <a:rPr lang="en-US" dirty="0"/>
              <a:t>Functions</a:t>
            </a:r>
          </a:p>
        </p:txBody>
      </p:sp>
      <p:sp>
        <p:nvSpPr>
          <p:cNvPr id="6" name="Content Placeholder 5"/>
          <p:cNvSpPr>
            <a:spLocks noGrp="1"/>
          </p:cNvSpPr>
          <p:nvPr>
            <p:ph idx="1"/>
          </p:nvPr>
        </p:nvSpPr>
        <p:spPr/>
        <p:txBody>
          <a:bodyPr>
            <a:normAutofit fontScale="77500" lnSpcReduction="20000"/>
          </a:bodyPr>
          <a:lstStyle/>
          <a:p>
            <a:r>
              <a:rPr lang="en-US" dirty="0"/>
              <a:t>A</a:t>
            </a:r>
            <a:r>
              <a:rPr lang="en-US" dirty="0" smtClean="0"/>
              <a:t> process which allows a station to retrieve the list of all access network interfaces in reach by</a:t>
            </a:r>
          </a:p>
          <a:p>
            <a:pPr lvl="1"/>
            <a:r>
              <a:rPr lang="en-US" dirty="0"/>
              <a:t>Passive scanning</a:t>
            </a:r>
          </a:p>
          <a:p>
            <a:pPr lvl="1"/>
            <a:r>
              <a:rPr lang="en-US" dirty="0"/>
              <a:t>Active scanning</a:t>
            </a:r>
          </a:p>
          <a:p>
            <a:pPr lvl="1"/>
            <a:r>
              <a:rPr lang="en-US" dirty="0" smtClean="0"/>
              <a:t>Data base query</a:t>
            </a:r>
          </a:p>
          <a:p>
            <a:r>
              <a:rPr lang="en-US" dirty="0"/>
              <a:t>Retrieving s</a:t>
            </a:r>
            <a:r>
              <a:rPr lang="en-US" dirty="0" smtClean="0"/>
              <a:t>upplementory information for each of the access network interfaces to learn about</a:t>
            </a:r>
          </a:p>
          <a:p>
            <a:pPr lvl="1"/>
            <a:r>
              <a:rPr lang="en-US" dirty="0"/>
              <a:t>Identity</a:t>
            </a:r>
            <a:r>
              <a:rPr lang="en-US" dirty="0" smtClean="0"/>
              <a:t> of the access network</a:t>
            </a:r>
          </a:p>
          <a:p>
            <a:pPr lvl="1"/>
            <a:r>
              <a:rPr lang="en-US" dirty="0" smtClean="0"/>
              <a:t>Supported Subscriptions</a:t>
            </a:r>
          </a:p>
          <a:p>
            <a:pPr lvl="1"/>
            <a:r>
              <a:rPr lang="en-US" dirty="0" smtClean="0"/>
              <a:t>Supported Services</a:t>
            </a:r>
          </a:p>
          <a:p>
            <a:r>
              <a:rPr lang="en-US" dirty="0"/>
              <a:t>Some</a:t>
            </a:r>
            <a:r>
              <a:rPr lang="en-US" dirty="0" smtClean="0"/>
              <a:t> algorithm in the station, which processes all the retrieved information, for determination of the ‘best’ access network interface to connect to.</a:t>
            </a:r>
            <a:endParaRPr lang="en-US" dirty="0"/>
          </a:p>
        </p:txBody>
      </p:sp>
    </p:spTree>
    <p:extLst>
      <p:ext uri="{BB962C8B-B14F-4D97-AF65-F5344CB8AC3E}">
        <p14:creationId xmlns:p14="http://schemas.microsoft.com/office/powerpoint/2010/main" val="36345253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4092"/>
          </a:xfrm>
        </p:spPr>
        <p:txBody>
          <a:bodyPr/>
          <a:lstStyle/>
          <a:p>
            <a:r>
              <a:rPr lang="en-US" dirty="0"/>
              <a:t>NDS Roles and Identifiers</a:t>
            </a:r>
          </a:p>
        </p:txBody>
      </p:sp>
      <p:sp>
        <p:nvSpPr>
          <p:cNvPr id="6" name="Content Placeholder 5"/>
          <p:cNvSpPr>
            <a:spLocks noGrp="1"/>
          </p:cNvSpPr>
          <p:nvPr>
            <p:ph idx="1"/>
          </p:nvPr>
        </p:nvSpPr>
        <p:spPr>
          <a:xfrm>
            <a:off x="457200" y="998729"/>
            <a:ext cx="8229600" cy="5490611"/>
          </a:xfrm>
        </p:spPr>
        <p:txBody>
          <a:bodyPr>
            <a:normAutofit fontScale="62500" lnSpcReduction="20000"/>
          </a:bodyPr>
          <a:lstStyle/>
          <a:p>
            <a:r>
              <a:rPr lang="en-US" dirty="0"/>
              <a:t>User</a:t>
            </a:r>
          </a:p>
          <a:p>
            <a:pPr lvl="1"/>
            <a:r>
              <a:rPr lang="en-US" dirty="0"/>
              <a:t>One or more Subscriptions</a:t>
            </a:r>
          </a:p>
          <a:p>
            <a:pPr lvl="2"/>
            <a:r>
              <a:rPr lang="en-US" dirty="0"/>
              <a:t>Subscription Identifier {NAI} + Subscription Name {String}</a:t>
            </a:r>
          </a:p>
          <a:p>
            <a:r>
              <a:rPr lang="en-US" dirty="0"/>
              <a:t>Terminal</a:t>
            </a:r>
          </a:p>
          <a:p>
            <a:pPr lvl="1"/>
            <a:r>
              <a:rPr lang="en-US" dirty="0"/>
              <a:t>Station</a:t>
            </a:r>
          </a:p>
          <a:p>
            <a:pPr lvl="2"/>
            <a:r>
              <a:rPr lang="en-US" dirty="0"/>
              <a:t>STA {EUI-48}</a:t>
            </a:r>
          </a:p>
          <a:p>
            <a:r>
              <a:rPr lang="en-US" dirty="0"/>
              <a:t>Access Network</a:t>
            </a:r>
          </a:p>
          <a:p>
            <a:pPr lvl="1"/>
            <a:r>
              <a:rPr lang="en-US" dirty="0"/>
              <a:t>One or more Access Network Interfaces</a:t>
            </a:r>
          </a:p>
          <a:p>
            <a:pPr lvl="2"/>
            <a:r>
              <a:rPr lang="en-US" dirty="0"/>
              <a:t>ANI {EUI-48}</a:t>
            </a:r>
          </a:p>
          <a:p>
            <a:pPr lvl="1"/>
            <a:r>
              <a:rPr lang="en-US" dirty="0"/>
              <a:t>Access Network</a:t>
            </a:r>
          </a:p>
          <a:p>
            <a:pPr lvl="2"/>
            <a:r>
              <a:rPr lang="en-US" dirty="0"/>
              <a:t>AN Identifier {EUI-48} + AN Name {String}</a:t>
            </a:r>
          </a:p>
          <a:p>
            <a:pPr lvl="1"/>
            <a:r>
              <a:rPr lang="en-US" dirty="0"/>
              <a:t>Supported Subscription Services</a:t>
            </a:r>
          </a:p>
          <a:p>
            <a:pPr lvl="1"/>
            <a:r>
              <a:rPr lang="en-US" dirty="0"/>
              <a:t>Supported User Services</a:t>
            </a:r>
          </a:p>
          <a:p>
            <a:pPr lvl="1"/>
            <a:r>
              <a:rPr lang="en-US" dirty="0"/>
              <a:t>Access Network Capabilities</a:t>
            </a:r>
          </a:p>
          <a:p>
            <a:pPr lvl="2"/>
            <a:r>
              <a:rPr lang="en-US" dirty="0"/>
              <a:t>Record of capabilities {t.b.d. (ANQP???}</a:t>
            </a:r>
          </a:p>
          <a:p>
            <a:r>
              <a:rPr lang="en-US" dirty="0"/>
              <a:t>CORE</a:t>
            </a:r>
          </a:p>
          <a:p>
            <a:pPr lvl="1"/>
            <a:r>
              <a:rPr lang="en-US" dirty="0"/>
              <a:t>Subscription Service – ‘Termination point of AAA’</a:t>
            </a:r>
          </a:p>
          <a:p>
            <a:pPr lvl="2"/>
            <a:r>
              <a:rPr lang="en-US" dirty="0"/>
              <a:t>SSP Identifier {FQDN} + SSP Name {String}</a:t>
            </a:r>
          </a:p>
          <a:p>
            <a:pPr lvl="1"/>
            <a:r>
              <a:rPr lang="en-US" dirty="0"/>
              <a:t>User Service – ‘Termination point of IEEE 802 user plane’</a:t>
            </a:r>
          </a:p>
          <a:p>
            <a:pPr lvl="2"/>
            <a:r>
              <a:rPr lang="en-US" dirty="0"/>
              <a:t>USP Identifier {???} + USP Name {String}</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664"/>
            <a:ext cx="8229600" cy="1003973"/>
          </a:xfrm>
        </p:spPr>
        <p:txBody>
          <a:bodyPr/>
          <a:lstStyle/>
          <a:p>
            <a:r>
              <a:rPr lang="en-US"/>
              <a:t>NDS Technology Specific Design</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87040462"/>
              </p:ext>
            </p:extLst>
          </p:nvPr>
        </p:nvGraphicFramePr>
        <p:xfrm>
          <a:off x="457200" y="1318165"/>
          <a:ext cx="8255261" cy="3235960"/>
        </p:xfrm>
        <a:graphic>
          <a:graphicData uri="http://schemas.openxmlformats.org/drawingml/2006/table">
            <a:tbl>
              <a:tblPr firstRow="1" bandRow="1">
                <a:tableStyleId>{5940675A-B579-460E-94D1-54222C63F5DA}</a:tableStyleId>
              </a:tblPr>
              <a:tblGrid>
                <a:gridCol w="1193184"/>
                <a:gridCol w="1165462"/>
                <a:gridCol w="1179323"/>
                <a:gridCol w="1179323"/>
                <a:gridCol w="1179323"/>
                <a:gridCol w="1179323"/>
                <a:gridCol w="1179323"/>
              </a:tblGrid>
              <a:tr h="370840">
                <a:tc gridSpan="2">
                  <a:txBody>
                    <a:bodyPr/>
                    <a:lstStyle/>
                    <a:p>
                      <a:pPr algn="ctr"/>
                      <a:endParaRPr lang="en-US"/>
                    </a:p>
                  </a:txBody>
                  <a:tcPr marL="44873" marR="44873"/>
                </a:tc>
                <a:tc hMerge="1">
                  <a:txBody>
                    <a:bodyPr/>
                    <a:lstStyle/>
                    <a:p>
                      <a:endParaRPr lang="en-US"/>
                    </a:p>
                  </a:txBody>
                  <a:tcPr/>
                </a:tc>
                <a:tc>
                  <a:txBody>
                    <a:bodyPr/>
                    <a:lstStyle/>
                    <a:p>
                      <a:pPr algn="ctr"/>
                      <a:r>
                        <a:rPr lang="en-US"/>
                        <a:t>802.3</a:t>
                      </a:r>
                    </a:p>
                  </a:txBody>
                  <a:tcPr marL="44873" marR="44873"/>
                </a:tc>
                <a:tc>
                  <a:txBody>
                    <a:bodyPr/>
                    <a:lstStyle/>
                    <a:p>
                      <a:pPr algn="ctr"/>
                      <a:r>
                        <a:rPr lang="en-US"/>
                        <a:t>802.11</a:t>
                      </a:r>
                    </a:p>
                  </a:txBody>
                  <a:tcPr marL="44873" marR="44873"/>
                </a:tc>
                <a:tc>
                  <a:txBody>
                    <a:bodyPr/>
                    <a:lstStyle/>
                    <a:p>
                      <a:pPr algn="ctr"/>
                      <a:r>
                        <a:rPr lang="en-US"/>
                        <a:t>802.15</a:t>
                      </a:r>
                    </a:p>
                  </a:txBody>
                  <a:tcPr marL="44873" marR="44873"/>
                </a:tc>
                <a:tc>
                  <a:txBody>
                    <a:bodyPr/>
                    <a:lstStyle/>
                    <a:p>
                      <a:pPr algn="ctr"/>
                      <a:r>
                        <a:rPr lang="en-US"/>
                        <a:t>802.16</a:t>
                      </a:r>
                    </a:p>
                  </a:txBody>
                  <a:tcPr marL="44873" marR="44873"/>
                </a:tc>
                <a:tc>
                  <a:txBody>
                    <a:bodyPr/>
                    <a:lstStyle/>
                    <a:p>
                      <a:pPr algn="ctr"/>
                      <a:r>
                        <a:rPr lang="en-US"/>
                        <a:t>802.22</a:t>
                      </a:r>
                    </a:p>
                  </a:txBody>
                  <a:tcPr marL="44873" marR="44873"/>
                </a:tc>
              </a:tr>
              <a:tr h="370840">
                <a:tc rowSpan="4">
                  <a:txBody>
                    <a:bodyPr/>
                    <a:lstStyle/>
                    <a:p>
                      <a:r>
                        <a:rPr lang="en-US"/>
                        <a:t>Identifiers</a:t>
                      </a:r>
                    </a:p>
                  </a:txBody>
                  <a:tcPr marL="44873" marR="44873"/>
                </a:tc>
                <a:tc>
                  <a:txBody>
                    <a:bodyPr/>
                    <a:lstStyle/>
                    <a:p>
                      <a:r>
                        <a:rPr lang="en-US"/>
                        <a:t>STA</a:t>
                      </a:r>
                    </a:p>
                  </a:txBody>
                  <a:tcPr marL="44873" marR="44873"/>
                </a:tc>
                <a:tc>
                  <a:txBody>
                    <a:bodyPr/>
                    <a:lstStyle/>
                    <a:p>
                      <a:r>
                        <a:rPr lang="en-US"/>
                        <a:t>EUI-48</a:t>
                      </a:r>
                    </a:p>
                  </a:txBody>
                  <a:tcPr marL="44873" marR="44873"/>
                </a:tc>
                <a:tc>
                  <a:txBody>
                    <a:bodyPr/>
                    <a:lstStyle/>
                    <a:p>
                      <a:r>
                        <a:rPr lang="en-US"/>
                        <a:t>EUI-48</a:t>
                      </a:r>
                    </a:p>
                  </a:txBody>
                  <a:tcPr marL="44873" marR="44873"/>
                </a:tc>
                <a:tc>
                  <a:txBody>
                    <a:bodyPr/>
                    <a:lstStyle/>
                    <a:p>
                      <a:r>
                        <a:rPr lang="en-US"/>
                        <a:t>EUI-64</a:t>
                      </a:r>
                    </a:p>
                  </a:txBody>
                  <a:tcPr marL="44873" marR="44873"/>
                </a:tc>
                <a:tc>
                  <a:txBody>
                    <a:bodyPr/>
                    <a:lstStyle/>
                    <a:p>
                      <a:r>
                        <a:rPr lang="en-US"/>
                        <a:t>EUI-48</a:t>
                      </a:r>
                    </a:p>
                  </a:txBody>
                  <a:tcPr marL="44873" marR="44873"/>
                </a:tc>
                <a:tc>
                  <a:txBody>
                    <a:bodyPr/>
                    <a:lstStyle/>
                    <a:p>
                      <a:r>
                        <a:rPr lang="en-US"/>
                        <a:t>EUI-48</a:t>
                      </a:r>
                    </a:p>
                  </a:txBody>
                  <a:tcPr marL="44873" marR="44873"/>
                </a:tc>
              </a:tr>
              <a:tr h="370840">
                <a:tc vMerge="1">
                  <a:txBody>
                    <a:bodyPr/>
                    <a:lstStyle/>
                    <a:p>
                      <a:endParaRPr lang="en-US"/>
                    </a:p>
                  </a:txBody>
                  <a:tcPr/>
                </a:tc>
                <a:tc>
                  <a:txBody>
                    <a:bodyPr/>
                    <a:lstStyle/>
                    <a:p>
                      <a:r>
                        <a:rPr lang="en-US"/>
                        <a:t>ANI</a:t>
                      </a:r>
                    </a:p>
                  </a:txBody>
                  <a:tcPr marL="44873" marR="44873"/>
                </a:tc>
                <a:tc>
                  <a:txBody>
                    <a:bodyPr/>
                    <a:lstStyle/>
                    <a:p>
                      <a:r>
                        <a:rPr lang="en-US"/>
                        <a:t>EUI-48</a:t>
                      </a:r>
                    </a:p>
                  </a:txBody>
                  <a:tcPr marL="44873" marR="44873"/>
                </a:tc>
                <a:tc>
                  <a:txBody>
                    <a:bodyPr/>
                    <a:lstStyle/>
                    <a:p>
                      <a:r>
                        <a:rPr lang="en-US"/>
                        <a:t>EUI-48</a:t>
                      </a:r>
                    </a:p>
                  </a:txBody>
                  <a:tcPr marL="44873" marR="44873"/>
                </a:tc>
                <a:tc>
                  <a:txBody>
                    <a:bodyPr/>
                    <a:lstStyle/>
                    <a:p>
                      <a:r>
                        <a:rPr lang="en-US"/>
                        <a:t>EUI-64</a:t>
                      </a:r>
                    </a:p>
                  </a:txBody>
                  <a:tcPr marL="44873" marR="44873"/>
                </a:tc>
                <a:tc>
                  <a:txBody>
                    <a:bodyPr/>
                    <a:lstStyle/>
                    <a:p>
                      <a:r>
                        <a:rPr lang="en-US"/>
                        <a:t>EUI-48</a:t>
                      </a:r>
                    </a:p>
                  </a:txBody>
                  <a:tcPr marL="44873" marR="44873"/>
                </a:tc>
                <a:tc>
                  <a:txBody>
                    <a:bodyPr/>
                    <a:lstStyle/>
                    <a:p>
                      <a:r>
                        <a:rPr lang="en-US"/>
                        <a:t>EUI-48</a:t>
                      </a:r>
                    </a:p>
                  </a:txBody>
                  <a:tcPr marL="44873" marR="44873"/>
                </a:tc>
              </a:tr>
              <a:tr h="370840">
                <a:tc vMerge="1">
                  <a:txBody>
                    <a:bodyPr/>
                    <a:lstStyle/>
                    <a:p>
                      <a:endParaRPr lang="en-US"/>
                    </a:p>
                  </a:txBody>
                  <a:tcPr/>
                </a:tc>
                <a:tc>
                  <a:txBody>
                    <a:bodyPr/>
                    <a:lstStyle/>
                    <a:p>
                      <a:r>
                        <a:rPr lang="en-US"/>
                        <a:t>AN-id</a:t>
                      </a:r>
                    </a:p>
                  </a:txBody>
                  <a:tcPr marL="44873" marR="44873"/>
                </a:tc>
                <a:tc>
                  <a:txBody>
                    <a:bodyPr/>
                    <a:lstStyle/>
                    <a:p>
                      <a:r>
                        <a:rPr lang="en-US"/>
                        <a:t>???</a:t>
                      </a:r>
                    </a:p>
                  </a:txBody>
                  <a:tcPr marL="44873" marR="44873"/>
                </a:tc>
                <a:tc>
                  <a:txBody>
                    <a:bodyPr/>
                    <a:lstStyle/>
                    <a:p>
                      <a:r>
                        <a:rPr lang="en-US"/>
                        <a:t>EUI-48</a:t>
                      </a:r>
                    </a:p>
                  </a:txBody>
                  <a:tcPr marL="44873" marR="44873"/>
                </a:tc>
                <a:tc>
                  <a:txBody>
                    <a:bodyPr/>
                    <a:lstStyle/>
                    <a:p>
                      <a:r>
                        <a:rPr lang="en-US"/>
                        <a:t>???</a:t>
                      </a:r>
                    </a:p>
                  </a:txBody>
                  <a:tcPr marL="44873" marR="4487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t>EUI-48</a:t>
                      </a:r>
                    </a:p>
                  </a:txBody>
                  <a:tcPr marL="44873" marR="4487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t>EUI-48</a:t>
                      </a:r>
                    </a:p>
                  </a:txBody>
                  <a:tcPr marL="44873" marR="44873"/>
                </a:tc>
              </a:tr>
              <a:tr h="370840">
                <a:tc vMerge="1">
                  <a:txBody>
                    <a:bodyPr/>
                    <a:lstStyle/>
                    <a:p>
                      <a:endParaRPr lang="en-US"/>
                    </a:p>
                  </a:txBody>
                  <a:tcPr/>
                </a:tc>
                <a:tc>
                  <a:txBody>
                    <a:bodyPr/>
                    <a:lstStyle/>
                    <a:p>
                      <a:r>
                        <a:rPr lang="en-US"/>
                        <a:t>AN-name</a:t>
                      </a:r>
                    </a:p>
                  </a:txBody>
                  <a:tcPr marL="44873" marR="44873"/>
                </a:tc>
                <a:tc>
                  <a:txBody>
                    <a:bodyPr/>
                    <a:lstStyle/>
                    <a:p>
                      <a:r>
                        <a:rPr lang="en-US"/>
                        <a:t>256 Char</a:t>
                      </a:r>
                    </a:p>
                  </a:txBody>
                  <a:tcPr marL="44873" marR="44873"/>
                </a:tc>
                <a:tc>
                  <a:txBody>
                    <a:bodyPr/>
                    <a:lstStyle/>
                    <a:p>
                      <a:r>
                        <a:rPr lang="en-US"/>
                        <a:t>30</a:t>
                      </a:r>
                      <a:r>
                        <a:rPr lang="en-US" baseline="0"/>
                        <a:t> Char</a:t>
                      </a:r>
                      <a:endParaRPr lang="en-US"/>
                    </a:p>
                  </a:txBody>
                  <a:tcPr marL="44873" marR="44873"/>
                </a:tc>
                <a:tc>
                  <a:txBody>
                    <a:bodyPr/>
                    <a:lstStyle/>
                    <a:p>
                      <a:r>
                        <a:rPr lang="en-US"/>
                        <a:t>???</a:t>
                      </a:r>
                    </a:p>
                  </a:txBody>
                  <a:tcPr marL="44873" marR="44873"/>
                </a:tc>
                <a:tc>
                  <a:txBody>
                    <a:bodyPr/>
                    <a:lstStyle/>
                    <a:p>
                      <a:endParaRPr lang="en-US"/>
                    </a:p>
                  </a:txBody>
                  <a:tcPr marL="44873" marR="44873"/>
                </a:tc>
                <a:tc>
                  <a:txBody>
                    <a:bodyPr/>
                    <a:lstStyle/>
                    <a:p>
                      <a:endParaRPr lang="en-US"/>
                    </a:p>
                  </a:txBody>
                  <a:tcPr marL="44873" marR="44873"/>
                </a:tc>
              </a:tr>
              <a:tr h="370840">
                <a:tc gridSpan="2">
                  <a:txBody>
                    <a:bodyPr/>
                    <a:lstStyle/>
                    <a:p>
                      <a:r>
                        <a:rPr lang="en-US"/>
                        <a:t>Subscriptions</a:t>
                      </a:r>
                    </a:p>
                  </a:txBody>
                  <a:tcPr marL="44873" marR="44873"/>
                </a:tc>
                <a:tc hMerge="1">
                  <a:txBody>
                    <a:bodyPr/>
                    <a:lstStyle/>
                    <a:p>
                      <a:endParaRPr lang="en-US"/>
                    </a:p>
                  </a:txBody>
                  <a:tcPr/>
                </a:tc>
                <a:tc>
                  <a:txBody>
                    <a:bodyPr/>
                    <a:lstStyle/>
                    <a:p>
                      <a:r>
                        <a:rPr lang="en-US"/>
                        <a:t>NAI</a:t>
                      </a:r>
                    </a:p>
                  </a:txBody>
                  <a:tcPr marL="44873" marR="44873"/>
                </a:tc>
                <a:tc>
                  <a:txBody>
                    <a:bodyPr/>
                    <a:lstStyle/>
                    <a:p>
                      <a:r>
                        <a:rPr lang="en-US"/>
                        <a:t>NAI/PSK</a:t>
                      </a:r>
                    </a:p>
                  </a:txBody>
                  <a:tcPr marL="44873" marR="44873"/>
                </a:tc>
                <a:tc>
                  <a:txBody>
                    <a:bodyPr/>
                    <a:lstStyle/>
                    <a:p>
                      <a:r>
                        <a:rPr lang="en-US"/>
                        <a:t>???/PSK</a:t>
                      </a:r>
                    </a:p>
                  </a:txBody>
                  <a:tcPr marL="44873" marR="44873"/>
                </a:tc>
                <a:tc>
                  <a:txBody>
                    <a:bodyPr/>
                    <a:lstStyle/>
                    <a:p>
                      <a:r>
                        <a:rPr lang="en-US"/>
                        <a:t>NAI</a:t>
                      </a:r>
                    </a:p>
                  </a:txBody>
                  <a:tcPr marL="44873" marR="44873"/>
                </a:tc>
                <a:tc>
                  <a:txBody>
                    <a:bodyPr/>
                    <a:lstStyle/>
                    <a:p>
                      <a:r>
                        <a:rPr lang="en-US"/>
                        <a:t>NAI</a:t>
                      </a:r>
                    </a:p>
                  </a:txBody>
                  <a:tcPr marL="44873" marR="44873"/>
                </a:tc>
              </a:tr>
              <a:tr h="370840">
                <a:tc gridSpan="2">
                  <a:txBody>
                    <a:bodyPr/>
                    <a:lstStyle/>
                    <a:p>
                      <a:r>
                        <a:rPr lang="en-US"/>
                        <a:t>Multiple COREs</a:t>
                      </a:r>
                    </a:p>
                  </a:txBody>
                  <a:tcPr marL="44873" marR="44873"/>
                </a:tc>
                <a:tc hMerge="1">
                  <a:txBody>
                    <a:bodyPr/>
                    <a:lstStyle/>
                    <a:p>
                      <a:endParaRPr lang="en-US"/>
                    </a:p>
                  </a:txBody>
                  <a:tcPr/>
                </a:tc>
                <a:tc>
                  <a:txBody>
                    <a:bodyPr/>
                    <a:lstStyle/>
                    <a:p>
                      <a:r>
                        <a:rPr lang="en-US"/>
                        <a:t>Info</a:t>
                      </a:r>
                    </a:p>
                  </a:txBody>
                  <a:tcPr marL="44873" marR="44873"/>
                </a:tc>
                <a:tc>
                  <a:txBody>
                    <a:bodyPr/>
                    <a:lstStyle/>
                    <a:p>
                      <a:r>
                        <a:rPr lang="en-US"/>
                        <a:t>ANQP</a:t>
                      </a:r>
                    </a:p>
                  </a:txBody>
                  <a:tcPr marL="44873" marR="44873"/>
                </a:tc>
                <a:tc>
                  <a:txBody>
                    <a:bodyPr/>
                    <a:lstStyle/>
                    <a:p>
                      <a:r>
                        <a:rPr lang="en-US"/>
                        <a:t>-</a:t>
                      </a:r>
                    </a:p>
                  </a:txBody>
                  <a:tcPr marL="44873" marR="44873"/>
                </a:tc>
                <a:tc>
                  <a:txBody>
                    <a:bodyPr/>
                    <a:lstStyle/>
                    <a:p>
                      <a:r>
                        <a:rPr lang="en-US"/>
                        <a:t>?</a:t>
                      </a:r>
                    </a:p>
                  </a:txBody>
                  <a:tcPr marL="44873" marR="44873"/>
                </a:tc>
                <a:tc>
                  <a:txBody>
                    <a:bodyPr/>
                    <a:lstStyle/>
                    <a:p>
                      <a:r>
                        <a:rPr lang="en-US"/>
                        <a:t>-</a:t>
                      </a:r>
                    </a:p>
                  </a:txBody>
                  <a:tcPr marL="44873" marR="44873"/>
                </a:tc>
              </a:tr>
              <a:tr h="370840">
                <a:tc gridSpan="2">
                  <a:txBody>
                    <a:bodyPr/>
                    <a:lstStyle/>
                    <a:p>
                      <a:r>
                        <a:rPr lang="en-US"/>
                        <a:t>Discovery process</a:t>
                      </a:r>
                    </a:p>
                  </a:txBody>
                  <a:tcPr marL="44873" marR="44873"/>
                </a:tc>
                <a:tc hMerge="1">
                  <a:txBody>
                    <a:bodyPr/>
                    <a:lstStyle/>
                    <a:p>
                      <a:endParaRPr lang="en-US"/>
                    </a:p>
                  </a:txBody>
                  <a:tcPr/>
                </a:tc>
                <a:tc>
                  <a:txBody>
                    <a:bodyPr/>
                    <a:lstStyle/>
                    <a:p>
                      <a:r>
                        <a:rPr lang="en-US"/>
                        <a:t>manual</a:t>
                      </a:r>
                    </a:p>
                  </a:txBody>
                  <a:tcPr marL="44873" marR="44873"/>
                </a:tc>
                <a:tc>
                  <a:txBody>
                    <a:bodyPr/>
                    <a:lstStyle/>
                    <a:p>
                      <a:r>
                        <a:rPr lang="en-US"/>
                        <a:t>passive, active</a:t>
                      </a:r>
                    </a:p>
                  </a:txBody>
                  <a:tcPr marL="44873" marR="44873"/>
                </a:tc>
                <a:tc>
                  <a:txBody>
                    <a:bodyPr/>
                    <a:lstStyle/>
                    <a:p>
                      <a:r>
                        <a:rPr lang="en-US"/>
                        <a:t>passive, active</a:t>
                      </a:r>
                    </a:p>
                  </a:txBody>
                  <a:tcPr marL="44873" marR="44873"/>
                </a:tc>
                <a:tc>
                  <a:txBody>
                    <a:bodyPr/>
                    <a:lstStyle/>
                    <a:p>
                      <a:r>
                        <a:rPr lang="en-US"/>
                        <a:t>passive</a:t>
                      </a:r>
                    </a:p>
                  </a:txBody>
                  <a:tcPr marL="44873" marR="44873"/>
                </a:tc>
                <a:tc>
                  <a:txBody>
                    <a:bodyPr/>
                    <a:lstStyle/>
                    <a:p>
                      <a:r>
                        <a:rPr lang="en-US"/>
                        <a:t>passive</a:t>
                      </a:r>
                    </a:p>
                  </a:txBody>
                  <a:tcPr marL="44873" marR="44873"/>
                </a:tc>
              </a:tr>
            </a:tbl>
          </a:graphicData>
        </a:graphic>
      </p:graphicFrame>
      <p:sp>
        <p:nvSpPr>
          <p:cNvPr id="6" name="Content Placeholder 5"/>
          <p:cNvSpPr>
            <a:spLocks noGrp="1"/>
          </p:cNvSpPr>
          <p:nvPr>
            <p:ph sz="half" idx="2"/>
          </p:nvPr>
        </p:nvSpPr>
        <p:spPr>
          <a:xfrm>
            <a:off x="431540" y="4779150"/>
            <a:ext cx="8255260" cy="1485165"/>
          </a:xfrm>
        </p:spPr>
        <p:txBody>
          <a:bodyPr>
            <a:normAutofit fontScale="77500" lnSpcReduction="20000"/>
          </a:bodyPr>
          <a:lstStyle/>
          <a:p>
            <a:r>
              <a:rPr lang="en-US"/>
              <a:t>A specific section for each of the IEEE 802 access technologies should explain, how the generic requirements are supported and realized.</a:t>
            </a:r>
          </a:p>
          <a:p>
            <a:pPr lvl="1"/>
            <a:r>
              <a:rPr lang="en-US"/>
              <a:t>It would be great, if references into the specifications would be provided.</a:t>
            </a:r>
          </a:p>
        </p:txBody>
      </p:sp>
    </p:spTree>
    <p:extLst>
      <p:ext uri="{BB962C8B-B14F-4D97-AF65-F5344CB8AC3E}">
        <p14:creationId xmlns:p14="http://schemas.microsoft.com/office/powerpoint/2010/main" val="171950206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457200" y="1313766"/>
            <a:ext cx="8229600" cy="4995554"/>
          </a:xfrm>
        </p:spPr>
        <p:txBody>
          <a:bodyPr>
            <a:normAutofit fontScale="85000" lnSpcReduction="10000"/>
          </a:bodyPr>
          <a:lstStyle/>
          <a:p>
            <a:r>
              <a:rPr lang="en-US" dirty="0"/>
              <a:t>The P802.1CF specification provides a kind of functional framework across all IEEE 802 access technologies.</a:t>
            </a:r>
          </a:p>
          <a:p>
            <a:r>
              <a:rPr lang="en-US"/>
              <a:t>OmniRAN would like to engage subject matter experts of the 802 WGs for contributions on the particular access technologies.</a:t>
            </a:r>
          </a:p>
          <a:p>
            <a:pPr lvl="1"/>
            <a:r>
              <a:rPr lang="en-US"/>
              <a:t>We will provide a kind of template to keep your efforts low</a:t>
            </a:r>
          </a:p>
          <a:p>
            <a:r>
              <a:rPr lang="en-US"/>
              <a:t>A thorough review should be performed by the WGs to ensure that the access technology specific content of P802.1CF is correct.</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Looking forward to next session in </a:t>
            </a:r>
            <a:br>
              <a:rPr lang="en-US"/>
            </a:br>
            <a:r>
              <a:rPr lang="en-US"/>
              <a:t>Athens, September 15-18</a:t>
            </a:r>
          </a:p>
        </p:txBody>
      </p:sp>
      <p:sp>
        <p:nvSpPr>
          <p:cNvPr id="3" name="Content Placeholder 2"/>
          <p:cNvSpPr>
            <a:spLocks noGrp="1"/>
          </p:cNvSpPr>
          <p:nvPr>
            <p:ph idx="1"/>
          </p:nvPr>
        </p:nvSpPr>
        <p:spPr>
          <a:xfrm>
            <a:off x="457200" y="1493785"/>
            <a:ext cx="8229600" cy="4905545"/>
          </a:xfrm>
        </p:spPr>
        <p:txBody>
          <a:bodyPr>
            <a:normAutofit fontScale="70000" lnSpcReduction="20000"/>
          </a:bodyPr>
          <a:lstStyle/>
          <a:p>
            <a:r>
              <a:rPr lang="en-US"/>
              <a:t>Envisioned topics:</a:t>
            </a:r>
          </a:p>
          <a:p>
            <a:pPr lvl="1"/>
            <a:r>
              <a:rPr lang="en-US"/>
              <a:t>Refinement of Network Reference Model</a:t>
            </a:r>
          </a:p>
          <a:p>
            <a:pPr lvl="1"/>
            <a:r>
              <a:rPr lang="en-US"/>
              <a:t>Review revision of text on dynamic spectrum access</a:t>
            </a:r>
          </a:p>
          <a:p>
            <a:pPr lvl="1"/>
            <a:r>
              <a:rPr lang="en-US"/>
              <a:t>Network Detection and Selection /w review by other WGs</a:t>
            </a:r>
          </a:p>
          <a:p>
            <a:pPr lvl="1"/>
            <a:r>
              <a:rPr lang="en-US"/>
              <a:t>Multiple IEEE 802 interfaces on the same link – what are the issues?</a:t>
            </a:r>
          </a:p>
          <a:p>
            <a:pPr lvl="1"/>
            <a:r>
              <a:rPr lang="en-US"/>
              <a:t>Which of the IEEE 802.15 interfaces can apply to 802.1CF?</a:t>
            </a:r>
          </a:p>
          <a:p>
            <a:pPr lvl="1"/>
            <a:r>
              <a:rPr lang="en-US"/>
              <a:t>Revision of SDN contribution text</a:t>
            </a:r>
          </a:p>
          <a:p>
            <a:pPr lvl="1"/>
            <a:r>
              <a:rPr lang="en-US"/>
              <a:t>Project development schedule</a:t>
            </a:r>
          </a:p>
          <a:p>
            <a:pPr lvl="1"/>
            <a:endParaRPr lang="en-US"/>
          </a:p>
          <a:p>
            <a:r>
              <a:rPr lang="en-US"/>
              <a:t>Conference calls on September 4</a:t>
            </a:r>
            <a:r>
              <a:rPr lang="en-US" baseline="30000"/>
              <a:t>th</a:t>
            </a:r>
            <a:r>
              <a:rPr lang="en-US"/>
              <a:t> and October 21</a:t>
            </a:r>
            <a:r>
              <a:rPr lang="en-US" baseline="30000"/>
              <a:t>st</a:t>
            </a:r>
            <a:r>
              <a:rPr lang="en-US"/>
              <a:t>, 10:00AM ET</a:t>
            </a:r>
          </a:p>
          <a:p>
            <a:endParaRPr lang="en-US"/>
          </a:p>
          <a:p>
            <a:r>
              <a:rPr lang="en-US"/>
              <a:t>Announcements and dial-in details on OmniRAN TG Wiki page on mentor </a:t>
            </a:r>
            <a:r>
              <a:rPr lang="en-US">
                <a:hlinkClick r:id="rId2"/>
              </a:rPr>
              <a:t>https://mentor.ieee.org/omniran/bp/StartPage</a:t>
            </a:r>
            <a:endParaRPr lang="en-US"/>
          </a:p>
        </p:txBody>
      </p:sp>
    </p:spTree>
    <p:extLst>
      <p:ext uri="{BB962C8B-B14F-4D97-AF65-F5344CB8AC3E}">
        <p14:creationId xmlns:p14="http://schemas.microsoft.com/office/powerpoint/2010/main" val="23223449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Short introduction into</a:t>
            </a:r>
            <a:br>
              <a:rPr lang="en-US" dirty="0"/>
            </a:br>
            <a:r>
              <a:rPr lang="en-US" dirty="0"/>
              <a:t>OmniRAN P802.1CF</a:t>
            </a:r>
          </a:p>
        </p:txBody>
      </p:sp>
      <p:sp>
        <p:nvSpPr>
          <p:cNvPr id="3" name="Subtitle 2"/>
          <p:cNvSpPr>
            <a:spLocks noGrp="1"/>
          </p:cNvSpPr>
          <p:nvPr>
            <p:ph type="subTitle" idx="1"/>
          </p:nvPr>
        </p:nvSpPr>
        <p:spPr/>
        <p:txBody>
          <a:bodyPr/>
          <a:lstStyle/>
          <a:p>
            <a:r>
              <a:rPr lang="en-US" dirty="0" smtClean="0"/>
              <a:t>Max Riegel, Nokia Networks</a:t>
            </a:r>
          </a:p>
          <a:p>
            <a:r>
              <a:rPr lang="en-US" dirty="0"/>
              <a:t>(Chair IEEE 802.1 OmniRAN TG</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There is evidence to consider commonalities of IEEE 802 Access Networks</a:t>
            </a:r>
            <a:endParaRPr lang="en-US" dirty="0"/>
          </a:p>
        </p:txBody>
      </p:sp>
      <p:sp>
        <p:nvSpPr>
          <p:cNvPr id="3" name="Content Placeholder 2"/>
          <p:cNvSpPr>
            <a:spLocks noGrp="1"/>
          </p:cNvSpPr>
          <p:nvPr>
            <p:ph idx="1"/>
          </p:nvPr>
        </p:nvSpPr>
        <p:spPr>
          <a:xfrm>
            <a:off x="457200" y="1539000"/>
            <a:ext cx="8229600" cy="5085000"/>
          </a:xfrm>
        </p:spPr>
        <p:txBody>
          <a:bodyPr>
            <a:normAutofit fontScale="70000" lnSpcReduction="20000"/>
          </a:bodyPr>
          <a:lstStyle/>
          <a:p>
            <a:r>
              <a:rPr lang="en-US" dirty="0" smtClean="0"/>
              <a:t>More (huge) networks are coming</a:t>
            </a:r>
            <a:br>
              <a:rPr lang="en-US" dirty="0" smtClean="0"/>
            </a:br>
            <a:r>
              <a:rPr lang="en-US" dirty="0" smtClean="0"/>
              <a:t>up by everything gets connected</a:t>
            </a:r>
          </a:p>
          <a:p>
            <a:pPr lvl="1"/>
            <a:r>
              <a:rPr lang="en-US" sz="2600" dirty="0" smtClean="0"/>
              <a:t>e.g. </a:t>
            </a:r>
            <a:r>
              <a:rPr lang="en-US" sz="2600" dirty="0" err="1" smtClean="0"/>
              <a:t>SmartGrid</a:t>
            </a:r>
            <a:r>
              <a:rPr lang="en-US" sz="2600" dirty="0" smtClean="0"/>
              <a:t>, ITS, </a:t>
            </a:r>
            <a:r>
              <a:rPr lang="en-US" sz="2600" dirty="0" err="1" smtClean="0"/>
              <a:t>IoT</a:t>
            </a:r>
            <a:r>
              <a:rPr lang="en-US" sz="2600" dirty="0" smtClean="0"/>
              <a:t>, …</a:t>
            </a:r>
          </a:p>
          <a:p>
            <a:r>
              <a:rPr lang="en-US" dirty="0" smtClean="0"/>
              <a:t>New markets for </a:t>
            </a:r>
            <a:br>
              <a:rPr lang="en-US" dirty="0" smtClean="0"/>
            </a:br>
            <a:r>
              <a:rPr lang="en-US" dirty="0" smtClean="0"/>
              <a:t>IEEE 802 access technologies</a:t>
            </a:r>
          </a:p>
          <a:p>
            <a:pPr lvl="1"/>
            <a:r>
              <a:rPr lang="en-US" sz="2600" dirty="0" smtClean="0"/>
              <a:t>e.g. factory automation, in-car communication, home automation, …</a:t>
            </a:r>
          </a:p>
          <a:p>
            <a:r>
              <a:rPr lang="en-US" dirty="0" smtClean="0"/>
              <a:t>IEEE 802 access is becoming more heterogeneous</a:t>
            </a:r>
          </a:p>
          <a:p>
            <a:pPr lvl="1"/>
            <a:r>
              <a:rPr lang="en-US" dirty="0" smtClean="0"/>
              <a:t>multiple network interfaces</a:t>
            </a:r>
          </a:p>
          <a:p>
            <a:pPr lvl="2"/>
            <a:r>
              <a:rPr lang="en-US" sz="2300" dirty="0" smtClean="0"/>
              <a:t>e.g. IEEE 802.3, IEEE 802.11, IEEE 802.15… </a:t>
            </a:r>
          </a:p>
          <a:p>
            <a:pPr lvl="1"/>
            <a:r>
              <a:rPr lang="en-US" dirty="0" smtClean="0"/>
              <a:t>multiple access network topologies</a:t>
            </a:r>
          </a:p>
          <a:p>
            <a:pPr lvl="2"/>
            <a:r>
              <a:rPr lang="en-US" sz="2300" dirty="0" smtClean="0"/>
              <a:t>e.g. IEEE802.11 in residential, corporate and public</a:t>
            </a:r>
          </a:p>
          <a:p>
            <a:pPr lvl="2"/>
            <a:endParaRPr lang="en-US" sz="2300" dirty="0" smtClean="0"/>
          </a:p>
          <a:p>
            <a:pPr lvl="4"/>
            <a:endParaRPr lang="en-US" dirty="0" smtClean="0"/>
          </a:p>
          <a:p>
            <a:pPr lvl="4"/>
            <a:endParaRPr lang="en-US" dirty="0" smtClean="0"/>
          </a:p>
          <a:p>
            <a:pPr lvl="1"/>
            <a:r>
              <a:rPr lang="en-US" dirty="0" smtClean="0"/>
              <a:t>multiple network subscriptions</a:t>
            </a:r>
          </a:p>
          <a:p>
            <a:pPr lvl="2"/>
            <a:r>
              <a:rPr lang="en-US" sz="2300" dirty="0" smtClean="0"/>
              <a:t>e.g. multiple subscriptions for same interface</a:t>
            </a:r>
          </a:p>
          <a:p>
            <a:r>
              <a:rPr lang="en-US" dirty="0" smtClean="0"/>
              <a:t>New emerging techniques, like SDN and virtualization</a:t>
            </a:r>
          </a:p>
          <a:p>
            <a:pPr lvl="2"/>
            <a:endParaRPr lang="en-US" dirty="0" smtClean="0"/>
          </a:p>
          <a:p>
            <a:endParaRPr lang="en-US" dirty="0"/>
          </a:p>
        </p:txBody>
      </p:sp>
      <p:pic>
        <p:nvPicPr>
          <p:cNvPr id="5" name="Picture 4" descr="olwi2-publicWiFi.png"/>
          <p:cNvPicPr>
            <a:picLocks noChangeAspect="1"/>
          </p:cNvPicPr>
          <p:nvPr/>
        </p:nvPicPr>
        <p:blipFill>
          <a:blip r:embed="rId2"/>
          <a:stretch>
            <a:fillRect/>
          </a:stretch>
        </p:blipFill>
        <p:spPr>
          <a:xfrm>
            <a:off x="5562000" y="5094000"/>
            <a:ext cx="2598752" cy="630000"/>
          </a:xfrm>
          <a:prstGeom prst="rect">
            <a:avLst/>
          </a:prstGeom>
        </p:spPr>
      </p:pic>
      <p:pic>
        <p:nvPicPr>
          <p:cNvPr id="6" name="Picture 5" descr="olwi2-residentialWiFi.png"/>
          <p:cNvPicPr>
            <a:picLocks noChangeAspect="1"/>
          </p:cNvPicPr>
          <p:nvPr/>
        </p:nvPicPr>
        <p:blipFill>
          <a:blip r:embed="rId3"/>
          <a:stretch>
            <a:fillRect/>
          </a:stretch>
        </p:blipFill>
        <p:spPr>
          <a:xfrm>
            <a:off x="1287000" y="4824000"/>
            <a:ext cx="2561353" cy="585000"/>
          </a:xfrm>
          <a:prstGeom prst="rect">
            <a:avLst/>
          </a:prstGeom>
        </p:spPr>
      </p:pic>
      <p:pic>
        <p:nvPicPr>
          <p:cNvPr id="4" name="Picture 3" descr="olwi2-corporateWiFi.png"/>
          <p:cNvPicPr>
            <a:picLocks noChangeAspect="1"/>
          </p:cNvPicPr>
          <p:nvPr/>
        </p:nvPicPr>
        <p:blipFill>
          <a:blip r:embed="rId4"/>
          <a:stretch>
            <a:fillRect/>
          </a:stretch>
        </p:blipFill>
        <p:spPr>
          <a:xfrm>
            <a:off x="3807000" y="4689000"/>
            <a:ext cx="2502000" cy="580062"/>
          </a:xfrm>
          <a:prstGeom prst="rect">
            <a:avLst/>
          </a:prstGeom>
        </p:spPr>
      </p:pic>
      <p:pic>
        <p:nvPicPr>
          <p:cNvPr id="72" name="Picture 71" descr="omniran-iot.png"/>
          <p:cNvPicPr>
            <a:picLocks noChangeAspect="1"/>
          </p:cNvPicPr>
          <p:nvPr/>
        </p:nvPicPr>
        <p:blipFill>
          <a:blip r:embed="rId5"/>
          <a:stretch>
            <a:fillRect/>
          </a:stretch>
        </p:blipFill>
        <p:spPr>
          <a:xfrm>
            <a:off x="5112000" y="1392970"/>
            <a:ext cx="3690000" cy="1633278"/>
          </a:xfrm>
          <a:prstGeom prst="rect">
            <a:avLst/>
          </a:prstGeom>
        </p:spPr>
      </p:pic>
      <p:pic>
        <p:nvPicPr>
          <p:cNvPr id="75" name="Picture 74" descr="omniran-multiradio.png"/>
          <p:cNvPicPr>
            <a:picLocks noChangeAspect="1"/>
          </p:cNvPicPr>
          <p:nvPr/>
        </p:nvPicPr>
        <p:blipFill>
          <a:blip r:embed="rId6"/>
          <a:stretch>
            <a:fillRect/>
          </a:stretch>
        </p:blipFill>
        <p:spPr>
          <a:xfrm>
            <a:off x="6957000" y="3457653"/>
            <a:ext cx="1650096" cy="1397574"/>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46975" y="3542312"/>
            <a:ext cx="4365485" cy="1045167"/>
          </a:xfrm>
          <a:prstGeom prst="rect">
            <a:avLst/>
          </a:prstGeom>
          <a:solidFill>
            <a:schemeClr val="accent2">
              <a:lumMod val="40000"/>
              <a:lumOff val="6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4" name="Title 3"/>
          <p:cNvSpPr>
            <a:spLocks noGrp="1"/>
          </p:cNvSpPr>
          <p:nvPr>
            <p:ph type="title"/>
          </p:nvPr>
        </p:nvSpPr>
        <p:spPr>
          <a:xfrm>
            <a:off x="457200" y="413665"/>
            <a:ext cx="8229600" cy="994362"/>
          </a:xfrm>
        </p:spPr>
        <p:txBody>
          <a:bodyPr/>
          <a:lstStyle/>
          <a:p>
            <a:r>
              <a:rPr lang="en-US" sz="3600" dirty="0"/>
              <a:t>OmniRAN P802.1CF provides </a:t>
            </a:r>
            <a:r>
              <a:rPr lang="en-US" sz="3600" dirty="0" smtClean="0"/>
              <a:t>a kind of ‘Stage 2’ Specification for IEEE 802</a:t>
            </a:r>
            <a:endParaRPr lang="en-US" i="1" dirty="0"/>
          </a:p>
        </p:txBody>
      </p:sp>
      <p:sp>
        <p:nvSpPr>
          <p:cNvPr id="6" name="Content Placeholder 5"/>
          <p:cNvSpPr>
            <a:spLocks noGrp="1"/>
          </p:cNvSpPr>
          <p:nvPr>
            <p:ph idx="1"/>
          </p:nvPr>
        </p:nvSpPr>
        <p:spPr>
          <a:xfrm>
            <a:off x="457200" y="1583795"/>
            <a:ext cx="8229600" cy="5040205"/>
          </a:xfrm>
        </p:spPr>
        <p:txBody>
          <a:bodyPr>
            <a:normAutofit fontScale="62500" lnSpcReduction="20000"/>
          </a:bodyPr>
          <a:lstStyle/>
          <a:p>
            <a:r>
              <a:rPr lang="en-US" dirty="0"/>
              <a:t>The ITU-T defined in its Rec. I.130 a sequential 3 stage process, which is nowadays commonly used in most telecommunication network standardization </a:t>
            </a:r>
            <a:r>
              <a:rPr lang="en-US" dirty="0" smtClean="0"/>
              <a:t>activities.</a:t>
            </a:r>
          </a:p>
          <a:p>
            <a:endParaRPr lang="en-US" sz="2900" dirty="0" smtClean="0"/>
          </a:p>
          <a:p>
            <a:endParaRPr lang="en-US" sz="2900" dirty="0" smtClean="0"/>
          </a:p>
          <a:p>
            <a:endParaRPr lang="en-US" sz="2900"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A ‘Stage 2’ specification provides a mapping of the existing IEEE 802 protocols to a functional network model, which facilitates easier evaluation and better understanding of end-to-end behavior.</a:t>
            </a:r>
          </a:p>
          <a:p>
            <a:endParaRPr lang="en-US" dirty="0" smtClean="0"/>
          </a:p>
          <a:p>
            <a:pPr>
              <a:buNone/>
            </a:pPr>
            <a:endParaRPr lang="en-US" dirty="0"/>
          </a:p>
        </p:txBody>
      </p:sp>
      <p:pic>
        <p:nvPicPr>
          <p:cNvPr id="9" name="Picture 8"/>
          <p:cNvPicPr/>
          <p:nvPr/>
        </p:nvPicPr>
        <p:blipFill rotWithShape="1">
          <a:blip r:embed="rId2">
            <a:extLst>
              <a:ext uri="{28A0092B-C50C-407E-A947-70E740481C1C}">
                <a14:useLocalDpi xmlns:a14="http://schemas.microsoft.com/office/drawing/2010/main" val="0"/>
              </a:ext>
            </a:extLst>
          </a:blip>
          <a:srcRect l="1763" t="16585" r="34950" b="15273"/>
          <a:stretch/>
        </p:blipFill>
        <p:spPr bwMode="auto">
          <a:xfrm>
            <a:off x="808029" y="2529000"/>
            <a:ext cx="3420380" cy="3101985"/>
          </a:xfrm>
          <a:prstGeom prst="rect">
            <a:avLst/>
          </a:prstGeom>
          <a:noFill/>
          <a:ln>
            <a:noFill/>
          </a:ln>
        </p:spPr>
      </p:pic>
      <p:sp>
        <p:nvSpPr>
          <p:cNvPr id="12" name="TextBox 11"/>
          <p:cNvSpPr txBox="1"/>
          <p:nvPr/>
        </p:nvSpPr>
        <p:spPr>
          <a:xfrm>
            <a:off x="4351921" y="2664015"/>
            <a:ext cx="4360539" cy="2800767"/>
          </a:xfrm>
          <a:prstGeom prst="rect">
            <a:avLst/>
          </a:prstGeom>
          <a:noFill/>
        </p:spPr>
        <p:txBody>
          <a:bodyPr wrap="none" rtlCol="0">
            <a:spAutoFit/>
          </a:bodyPr>
          <a:lstStyle/>
          <a:p>
            <a:r>
              <a:rPr lang="en-US" sz="2000" dirty="0">
                <a:latin typeface="+mn-lt"/>
              </a:rPr>
              <a:t>‘External’ requirements from the </a:t>
            </a:r>
            <a:br>
              <a:rPr lang="en-US" sz="2000" dirty="0">
                <a:latin typeface="+mn-lt"/>
              </a:rPr>
            </a:br>
            <a:r>
              <a:rPr lang="en-US" sz="2000" dirty="0">
                <a:latin typeface="+mn-lt"/>
              </a:rPr>
              <a:t>service/deployment perspective</a:t>
            </a:r>
          </a:p>
          <a:p>
            <a:r>
              <a:rPr lang="en-US" sz="2800" dirty="0">
                <a:latin typeface="+mn-lt"/>
              </a:rPr>
              <a:t> </a:t>
            </a:r>
          </a:p>
          <a:p>
            <a:r>
              <a:rPr lang="en-US" sz="2000" dirty="0">
                <a:latin typeface="+mn-lt"/>
              </a:rPr>
              <a:t>Develop a logical/functional model </a:t>
            </a:r>
            <a:br>
              <a:rPr lang="en-US" sz="2000" dirty="0">
                <a:latin typeface="+mn-lt"/>
              </a:rPr>
            </a:br>
            <a:r>
              <a:rPr lang="en-US" sz="2000" dirty="0">
                <a:latin typeface="+mn-lt"/>
              </a:rPr>
              <a:t>for evaluation of those requirements</a:t>
            </a:r>
          </a:p>
          <a:p>
            <a:r>
              <a:rPr lang="en-US" sz="2800" dirty="0">
                <a:latin typeface="+mn-lt"/>
              </a:rPr>
              <a:t> </a:t>
            </a:r>
          </a:p>
          <a:p>
            <a:r>
              <a:rPr lang="en-US" sz="2000" dirty="0">
                <a:latin typeface="+mn-lt"/>
              </a:rPr>
              <a:t>Available IEEE 802 specifications </a:t>
            </a:r>
            <a:br>
              <a:rPr lang="en-US" sz="2000" dirty="0">
                <a:latin typeface="+mn-lt"/>
              </a:rPr>
            </a:br>
            <a:r>
              <a:rPr lang="en-US" sz="2000" dirty="0">
                <a:latin typeface="+mn-lt"/>
              </a:rPr>
              <a:t>of protocols and attributes.</a:t>
            </a:r>
          </a:p>
        </p:txBody>
      </p:sp>
      <p:sp>
        <p:nvSpPr>
          <p:cNvPr id="13" name="Down Arrow 12"/>
          <p:cNvSpPr/>
          <p:nvPr/>
        </p:nvSpPr>
        <p:spPr bwMode="auto">
          <a:xfrm flipV="1">
            <a:off x="5937074" y="4356481"/>
            <a:ext cx="577564" cy="332553"/>
          </a:xfrm>
          <a:prstGeom prst="downArrow">
            <a:avLst>
              <a:gd name="adj1" fmla="val 60926"/>
              <a:gd name="adj2" fmla="val 50000"/>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4" name="Up-Down Arrow 13"/>
          <p:cNvSpPr/>
          <p:nvPr/>
        </p:nvSpPr>
        <p:spPr bwMode="auto">
          <a:xfrm>
            <a:off x="5908598" y="3345995"/>
            <a:ext cx="630070" cy="405045"/>
          </a:xfrm>
          <a:prstGeom prst="upDownArrow">
            <a:avLst>
              <a:gd name="adj1" fmla="val 55983"/>
              <a:gd name="adj2" fmla="val 39374"/>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bg1"/>
                </a:solidFill>
                <a:effectLst/>
                <a:latin typeface="+mn-lt"/>
              </a:rPr>
              <a:t>?</a:t>
            </a:r>
          </a:p>
        </p:txBody>
      </p:sp>
    </p:spTree>
    <p:extLst>
      <p:ext uri="{BB962C8B-B14F-4D97-AF65-F5344CB8AC3E}">
        <p14:creationId xmlns:p14="http://schemas.microsoft.com/office/powerpoint/2010/main" val="23578607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ChangeArrowheads="1"/>
          </p:cNvSpPr>
          <p:nvPr/>
        </p:nvSpPr>
        <p:spPr bwMode="auto">
          <a:xfrm>
            <a:off x="611560" y="3889775"/>
            <a:ext cx="7829055" cy="381000"/>
          </a:xfrm>
          <a:prstGeom prst="roundRect">
            <a:avLst>
              <a:gd name="adj" fmla="val 16667"/>
            </a:avLst>
          </a:prstGeom>
          <a:solidFill>
            <a:srgbClr val="C1E9FF"/>
          </a:solidFill>
          <a:ln w="25400">
            <a:solidFill>
              <a:schemeClr val="tx1"/>
            </a:solidFill>
            <a:prstDash val="sysDot"/>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lgn="ctr" defTabSz="762000"/>
            <a:r>
              <a:rPr lang="en-US" sz="1600" i="1">
                <a:latin typeface="+mn-lt"/>
              </a:rPr>
              <a:t>Internet/Web Applications</a:t>
            </a:r>
            <a:endParaRPr lang="en-US" sz="1800">
              <a:latin typeface="+mn-lt"/>
            </a:endParaRPr>
          </a:p>
        </p:txBody>
      </p:sp>
      <p:sp>
        <p:nvSpPr>
          <p:cNvPr id="57350" name="Rectangle 6"/>
          <p:cNvSpPr>
            <a:spLocks noChangeArrowheads="1"/>
          </p:cNvSpPr>
          <p:nvPr/>
        </p:nvSpPr>
        <p:spPr bwMode="auto">
          <a:xfrm>
            <a:off x="656565" y="4727975"/>
            <a:ext cx="7784050" cy="234242"/>
          </a:xfrm>
          <a:prstGeom prst="rect">
            <a:avLst/>
          </a:prstGeom>
          <a:solidFill>
            <a:srgbClr val="C0C0C0"/>
          </a:solidFill>
          <a:ln w="12700">
            <a:solidFill>
              <a:srgbClr val="C0C0C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352" name="Freeform 8"/>
          <p:cNvSpPr>
            <a:spLocks/>
          </p:cNvSpPr>
          <p:nvPr/>
        </p:nvSpPr>
        <p:spPr bwMode="auto">
          <a:xfrm>
            <a:off x="3221850" y="2483895"/>
            <a:ext cx="492369" cy="76200"/>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53" name="Freeform 9"/>
          <p:cNvSpPr>
            <a:spLocks/>
          </p:cNvSpPr>
          <p:nvPr/>
        </p:nvSpPr>
        <p:spPr bwMode="auto">
          <a:xfrm flipH="1">
            <a:off x="7107715" y="2432450"/>
            <a:ext cx="1125415" cy="381000"/>
          </a:xfrm>
          <a:custGeom>
            <a:avLst/>
            <a:gdLst>
              <a:gd name="T0" fmla="*/ 0 w 576"/>
              <a:gd name="T1" fmla="*/ 192 h 240"/>
              <a:gd name="T2" fmla="*/ 240 w 576"/>
              <a:gd name="T3" fmla="*/ 240 h 240"/>
              <a:gd name="T4" fmla="*/ 528 w 576"/>
              <a:gd name="T5" fmla="*/ 192 h 240"/>
              <a:gd name="T6" fmla="*/ 192 w 576"/>
              <a:gd name="T7" fmla="*/ 144 h 240"/>
              <a:gd name="T8" fmla="*/ 576 w 576"/>
              <a:gd name="T9" fmla="*/ 0 h 240"/>
            </a:gdLst>
            <a:ahLst/>
            <a:cxnLst>
              <a:cxn ang="0">
                <a:pos x="T0" y="T1"/>
              </a:cxn>
              <a:cxn ang="0">
                <a:pos x="T2" y="T3"/>
              </a:cxn>
              <a:cxn ang="0">
                <a:pos x="T4" y="T5"/>
              </a:cxn>
              <a:cxn ang="0">
                <a:pos x="T6" y="T7"/>
              </a:cxn>
              <a:cxn ang="0">
                <a:pos x="T8" y="T9"/>
              </a:cxn>
            </a:cxnLst>
            <a:rect l="0" t="0" r="r" b="b"/>
            <a:pathLst>
              <a:path w="576" h="240">
                <a:moveTo>
                  <a:pt x="0" y="192"/>
                </a:moveTo>
                <a:cubicBezTo>
                  <a:pt x="76" y="216"/>
                  <a:pt x="152" y="240"/>
                  <a:pt x="240" y="240"/>
                </a:cubicBezTo>
                <a:cubicBezTo>
                  <a:pt x="328" y="240"/>
                  <a:pt x="536" y="208"/>
                  <a:pt x="528" y="192"/>
                </a:cubicBezTo>
                <a:cubicBezTo>
                  <a:pt x="520" y="176"/>
                  <a:pt x="184" y="176"/>
                  <a:pt x="192" y="144"/>
                </a:cubicBezTo>
                <a:cubicBezTo>
                  <a:pt x="200" y="112"/>
                  <a:pt x="388" y="56"/>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54" name="Rectangle 10"/>
          <p:cNvSpPr>
            <a:spLocks noGrp="1" noChangeArrowheads="1"/>
          </p:cNvSpPr>
          <p:nvPr>
            <p:ph type="title"/>
          </p:nvPr>
        </p:nvSpPr>
        <p:spPr/>
        <p:txBody>
          <a:bodyPr/>
          <a:lstStyle/>
          <a:p>
            <a:r>
              <a:rPr lang="en-US"/>
              <a:t>P802.1CF in the big picture of the Internet</a:t>
            </a:r>
          </a:p>
        </p:txBody>
      </p:sp>
      <p:sp>
        <p:nvSpPr>
          <p:cNvPr id="57359" name="Line 15"/>
          <p:cNvSpPr>
            <a:spLocks noChangeShapeType="1"/>
          </p:cNvSpPr>
          <p:nvPr/>
        </p:nvSpPr>
        <p:spPr bwMode="auto">
          <a:xfrm>
            <a:off x="3716906" y="2483895"/>
            <a:ext cx="1289448" cy="264469"/>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0" name="Line 16"/>
          <p:cNvSpPr>
            <a:spLocks noChangeShapeType="1"/>
          </p:cNvSpPr>
          <p:nvPr/>
        </p:nvSpPr>
        <p:spPr bwMode="auto">
          <a:xfrm>
            <a:off x="5022473" y="2287989"/>
            <a:ext cx="0" cy="469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1" name="Line 17"/>
          <p:cNvSpPr>
            <a:spLocks noChangeShapeType="1"/>
          </p:cNvSpPr>
          <p:nvPr/>
        </p:nvSpPr>
        <p:spPr bwMode="auto">
          <a:xfrm flipH="1">
            <a:off x="4424596" y="2287989"/>
            <a:ext cx="605204" cy="920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2" name="Line 18"/>
          <p:cNvSpPr>
            <a:spLocks noChangeShapeType="1"/>
          </p:cNvSpPr>
          <p:nvPr/>
        </p:nvSpPr>
        <p:spPr bwMode="auto">
          <a:xfrm flipH="1">
            <a:off x="3761910" y="2407051"/>
            <a:ext cx="687598" cy="31839"/>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3" name="Line 19"/>
          <p:cNvSpPr>
            <a:spLocks noChangeShapeType="1"/>
          </p:cNvSpPr>
          <p:nvPr/>
        </p:nvSpPr>
        <p:spPr bwMode="auto">
          <a:xfrm flipH="1" flipV="1">
            <a:off x="3921969" y="2216551"/>
            <a:ext cx="518746" cy="1809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4" name="Line 20"/>
          <p:cNvSpPr>
            <a:spLocks noChangeShapeType="1"/>
          </p:cNvSpPr>
          <p:nvPr/>
        </p:nvSpPr>
        <p:spPr bwMode="auto">
          <a:xfrm flipH="1">
            <a:off x="3761909" y="2232426"/>
            <a:ext cx="176179" cy="16145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5" name="Line 21"/>
          <p:cNvSpPr>
            <a:spLocks noChangeShapeType="1"/>
          </p:cNvSpPr>
          <p:nvPr/>
        </p:nvSpPr>
        <p:spPr bwMode="auto">
          <a:xfrm flipV="1">
            <a:off x="3933692" y="2167339"/>
            <a:ext cx="748812" cy="619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6" name="Line 22"/>
          <p:cNvSpPr>
            <a:spLocks noChangeShapeType="1"/>
          </p:cNvSpPr>
          <p:nvPr/>
        </p:nvSpPr>
        <p:spPr bwMode="auto">
          <a:xfrm>
            <a:off x="4689831" y="2175276"/>
            <a:ext cx="328246" cy="1000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8" name="Line 24"/>
          <p:cNvSpPr>
            <a:spLocks noChangeShapeType="1"/>
          </p:cNvSpPr>
          <p:nvPr/>
        </p:nvSpPr>
        <p:spPr bwMode="auto">
          <a:xfrm>
            <a:off x="4449508" y="2407051"/>
            <a:ext cx="556846" cy="3413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5" name="Line 31"/>
          <p:cNvSpPr>
            <a:spLocks noChangeShapeType="1"/>
          </p:cNvSpPr>
          <p:nvPr/>
        </p:nvSpPr>
        <p:spPr bwMode="auto">
          <a:xfrm flipV="1">
            <a:off x="5022051" y="2707088"/>
            <a:ext cx="1512700" cy="1831"/>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6" name="Line 32"/>
          <p:cNvSpPr>
            <a:spLocks noChangeShapeType="1"/>
          </p:cNvSpPr>
          <p:nvPr/>
        </p:nvSpPr>
        <p:spPr bwMode="auto">
          <a:xfrm flipV="1">
            <a:off x="6566989" y="2435626"/>
            <a:ext cx="556846" cy="306388"/>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7" name="Line 33"/>
          <p:cNvSpPr>
            <a:spLocks noChangeShapeType="1"/>
          </p:cNvSpPr>
          <p:nvPr/>
        </p:nvSpPr>
        <p:spPr bwMode="auto">
          <a:xfrm flipH="1" flipV="1">
            <a:off x="6543542" y="2229251"/>
            <a:ext cx="603738" cy="2317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8" name="Line 34"/>
          <p:cNvSpPr>
            <a:spLocks noChangeShapeType="1"/>
          </p:cNvSpPr>
          <p:nvPr/>
        </p:nvSpPr>
        <p:spPr bwMode="auto">
          <a:xfrm>
            <a:off x="6550869" y="2246714"/>
            <a:ext cx="0" cy="469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9" name="Line 35"/>
          <p:cNvSpPr>
            <a:spLocks noChangeShapeType="1"/>
          </p:cNvSpPr>
          <p:nvPr/>
        </p:nvSpPr>
        <p:spPr bwMode="auto">
          <a:xfrm flipH="1">
            <a:off x="5952992" y="2246714"/>
            <a:ext cx="605204" cy="920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0" name="Line 36"/>
          <p:cNvSpPr>
            <a:spLocks noChangeShapeType="1"/>
          </p:cNvSpPr>
          <p:nvPr/>
        </p:nvSpPr>
        <p:spPr bwMode="auto">
          <a:xfrm flipH="1">
            <a:off x="5022050" y="2365776"/>
            <a:ext cx="955854" cy="343144"/>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1" name="Line 37"/>
          <p:cNvSpPr>
            <a:spLocks noChangeShapeType="1"/>
          </p:cNvSpPr>
          <p:nvPr/>
        </p:nvSpPr>
        <p:spPr bwMode="auto">
          <a:xfrm flipH="1" flipV="1">
            <a:off x="5450365" y="2175276"/>
            <a:ext cx="518746" cy="1809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2" name="Line 38"/>
          <p:cNvSpPr>
            <a:spLocks noChangeShapeType="1"/>
          </p:cNvSpPr>
          <p:nvPr/>
        </p:nvSpPr>
        <p:spPr bwMode="auto">
          <a:xfrm flipH="1">
            <a:off x="5022050" y="2191151"/>
            <a:ext cx="444435" cy="51776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3" name="Line 39"/>
          <p:cNvSpPr>
            <a:spLocks noChangeShapeType="1"/>
          </p:cNvSpPr>
          <p:nvPr/>
        </p:nvSpPr>
        <p:spPr bwMode="auto">
          <a:xfrm flipV="1">
            <a:off x="5462089" y="2126064"/>
            <a:ext cx="748812" cy="619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4" name="Line 40"/>
          <p:cNvSpPr>
            <a:spLocks noChangeShapeType="1"/>
          </p:cNvSpPr>
          <p:nvPr/>
        </p:nvSpPr>
        <p:spPr bwMode="auto">
          <a:xfrm>
            <a:off x="6218227" y="2134001"/>
            <a:ext cx="328246" cy="1000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5" name="Line 41"/>
          <p:cNvSpPr>
            <a:spLocks noChangeShapeType="1"/>
          </p:cNvSpPr>
          <p:nvPr/>
        </p:nvSpPr>
        <p:spPr bwMode="auto">
          <a:xfrm flipH="1">
            <a:off x="5957389" y="2134001"/>
            <a:ext cx="260838" cy="2095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6" name="Line 42"/>
          <p:cNvSpPr>
            <a:spLocks noChangeShapeType="1"/>
          </p:cNvSpPr>
          <p:nvPr/>
        </p:nvSpPr>
        <p:spPr bwMode="auto">
          <a:xfrm>
            <a:off x="5977904" y="2365776"/>
            <a:ext cx="556846" cy="3413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97" name="Line 53"/>
          <p:cNvSpPr>
            <a:spLocks noChangeShapeType="1"/>
          </p:cNvSpPr>
          <p:nvPr/>
        </p:nvSpPr>
        <p:spPr bwMode="auto">
          <a:xfrm>
            <a:off x="2051721" y="5413775"/>
            <a:ext cx="624821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398" name="Line 54"/>
          <p:cNvSpPr>
            <a:spLocks noChangeShapeType="1"/>
          </p:cNvSpPr>
          <p:nvPr/>
        </p:nvSpPr>
        <p:spPr bwMode="auto">
          <a:xfrm>
            <a:off x="778441" y="5425115"/>
            <a:ext cx="1273279" cy="0"/>
          </a:xfrm>
          <a:prstGeom prst="line">
            <a:avLst/>
          </a:prstGeom>
          <a:noFill/>
          <a:ln w="3810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400" name="Rectangle 56"/>
          <p:cNvSpPr>
            <a:spLocks noChangeArrowheads="1"/>
          </p:cNvSpPr>
          <p:nvPr/>
        </p:nvSpPr>
        <p:spPr bwMode="auto">
          <a:xfrm>
            <a:off x="7807569" y="49565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01" name="Rectangle 57"/>
          <p:cNvSpPr>
            <a:spLocks noChangeArrowheads="1"/>
          </p:cNvSpPr>
          <p:nvPr/>
        </p:nvSpPr>
        <p:spPr bwMode="auto">
          <a:xfrm>
            <a:off x="7807569" y="5185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03" name="Rectangle 59"/>
          <p:cNvSpPr>
            <a:spLocks noChangeArrowheads="1"/>
          </p:cNvSpPr>
          <p:nvPr/>
        </p:nvSpPr>
        <p:spPr bwMode="auto">
          <a:xfrm>
            <a:off x="7807569" y="47279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57404" name="Rectangle 60"/>
          <p:cNvSpPr>
            <a:spLocks noChangeArrowheads="1"/>
          </p:cNvSpPr>
          <p:nvPr/>
        </p:nvSpPr>
        <p:spPr bwMode="auto">
          <a:xfrm>
            <a:off x="7807569" y="44993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TCP</a:t>
            </a:r>
          </a:p>
        </p:txBody>
      </p:sp>
      <p:sp>
        <p:nvSpPr>
          <p:cNvPr id="57405" name="Rectangle 61"/>
          <p:cNvSpPr>
            <a:spLocks noChangeArrowheads="1"/>
          </p:cNvSpPr>
          <p:nvPr/>
        </p:nvSpPr>
        <p:spPr bwMode="auto">
          <a:xfrm>
            <a:off x="7807569" y="42707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HTTP</a:t>
            </a:r>
          </a:p>
        </p:txBody>
      </p:sp>
      <p:sp>
        <p:nvSpPr>
          <p:cNvPr id="57406" name="Rectangle 62"/>
          <p:cNvSpPr>
            <a:spLocks noChangeArrowheads="1"/>
          </p:cNvSpPr>
          <p:nvPr/>
        </p:nvSpPr>
        <p:spPr bwMode="auto">
          <a:xfrm>
            <a:off x="7807569" y="4042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WWW</a:t>
            </a:r>
          </a:p>
        </p:txBody>
      </p:sp>
      <p:sp>
        <p:nvSpPr>
          <p:cNvPr id="57419" name="Rectangle 75"/>
          <p:cNvSpPr>
            <a:spLocks noChangeArrowheads="1"/>
          </p:cNvSpPr>
          <p:nvPr/>
        </p:nvSpPr>
        <p:spPr bwMode="auto">
          <a:xfrm>
            <a:off x="1678541" y="49565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0" name="Rectangle 76"/>
          <p:cNvSpPr>
            <a:spLocks noChangeArrowheads="1"/>
          </p:cNvSpPr>
          <p:nvPr/>
        </p:nvSpPr>
        <p:spPr bwMode="auto">
          <a:xfrm>
            <a:off x="1678541" y="51851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2" name="Rectangle 78"/>
          <p:cNvSpPr>
            <a:spLocks noChangeArrowheads="1"/>
          </p:cNvSpPr>
          <p:nvPr/>
        </p:nvSpPr>
        <p:spPr bwMode="auto">
          <a:xfrm>
            <a:off x="2041847" y="49565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3" name="Rectangle 79"/>
          <p:cNvSpPr>
            <a:spLocks noChangeArrowheads="1"/>
          </p:cNvSpPr>
          <p:nvPr/>
        </p:nvSpPr>
        <p:spPr bwMode="auto">
          <a:xfrm>
            <a:off x="2041847" y="51851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5" name="Rectangle 81"/>
          <p:cNvSpPr>
            <a:spLocks noChangeArrowheads="1"/>
          </p:cNvSpPr>
          <p:nvPr/>
        </p:nvSpPr>
        <p:spPr bwMode="auto">
          <a:xfrm>
            <a:off x="746575" y="49565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6" name="Rectangle 82"/>
          <p:cNvSpPr>
            <a:spLocks noChangeArrowheads="1"/>
          </p:cNvSpPr>
          <p:nvPr/>
        </p:nvSpPr>
        <p:spPr bwMode="auto">
          <a:xfrm>
            <a:off x="746575" y="5185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7" name="Rectangle 83"/>
          <p:cNvSpPr>
            <a:spLocks noChangeArrowheads="1"/>
          </p:cNvSpPr>
          <p:nvPr/>
        </p:nvSpPr>
        <p:spPr bwMode="auto">
          <a:xfrm>
            <a:off x="746575" y="47279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57428" name="Rectangle 84"/>
          <p:cNvSpPr>
            <a:spLocks noChangeArrowheads="1"/>
          </p:cNvSpPr>
          <p:nvPr/>
        </p:nvSpPr>
        <p:spPr bwMode="auto">
          <a:xfrm>
            <a:off x="746575" y="44993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TCP</a:t>
            </a:r>
          </a:p>
        </p:txBody>
      </p:sp>
      <p:sp>
        <p:nvSpPr>
          <p:cNvPr id="57429" name="Rectangle 85"/>
          <p:cNvSpPr>
            <a:spLocks noChangeArrowheads="1"/>
          </p:cNvSpPr>
          <p:nvPr/>
        </p:nvSpPr>
        <p:spPr bwMode="auto">
          <a:xfrm>
            <a:off x="746575" y="42707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HTTP</a:t>
            </a:r>
          </a:p>
        </p:txBody>
      </p:sp>
      <p:sp>
        <p:nvSpPr>
          <p:cNvPr id="57430" name="Rectangle 86"/>
          <p:cNvSpPr>
            <a:spLocks noChangeArrowheads="1"/>
          </p:cNvSpPr>
          <p:nvPr/>
        </p:nvSpPr>
        <p:spPr bwMode="auto">
          <a:xfrm>
            <a:off x="746575" y="4042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WWW</a:t>
            </a:r>
          </a:p>
        </p:txBody>
      </p:sp>
      <p:sp>
        <p:nvSpPr>
          <p:cNvPr id="57431" name="Text Box 87"/>
          <p:cNvSpPr txBox="1">
            <a:spLocks noChangeArrowheads="1"/>
          </p:cNvSpPr>
          <p:nvPr/>
        </p:nvSpPr>
        <p:spPr bwMode="auto">
          <a:xfrm>
            <a:off x="656565" y="3127775"/>
            <a:ext cx="78060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defTabSz="762000">
              <a:defRPr sz="2400">
                <a:solidFill>
                  <a:schemeClr val="tx1"/>
                </a:solidFill>
                <a:latin typeface="UniversS 55 Roman" charset="0"/>
                <a:ea typeface="ＭＳ Ｐゴシック" charset="0"/>
              </a:defRPr>
            </a:lvl1pPr>
            <a:lvl2pPr marL="571500" defTabSz="762000">
              <a:defRPr sz="2400">
                <a:solidFill>
                  <a:schemeClr val="tx1"/>
                </a:solidFill>
                <a:latin typeface="UniversS 55 Roman" charset="0"/>
                <a:ea typeface="ＭＳ Ｐゴシック" charset="0"/>
              </a:defRPr>
            </a:lvl2pPr>
            <a:lvl3pPr marL="1143000" defTabSz="762000">
              <a:defRPr sz="2400">
                <a:solidFill>
                  <a:schemeClr val="tx1"/>
                </a:solidFill>
                <a:latin typeface="UniversS 55 Roman" charset="0"/>
                <a:ea typeface="ＭＳ Ｐゴシック" charset="0"/>
              </a:defRPr>
            </a:lvl3pPr>
            <a:lvl4pPr marL="1714500" defTabSz="762000">
              <a:defRPr sz="2400">
                <a:solidFill>
                  <a:schemeClr val="tx1"/>
                </a:solidFill>
                <a:latin typeface="UniversS 55 Roman" charset="0"/>
                <a:ea typeface="ＭＳ Ｐゴシック" charset="0"/>
              </a:defRPr>
            </a:lvl4pPr>
            <a:lvl5pPr marL="2286000" defTabSz="762000">
              <a:defRPr sz="2400">
                <a:solidFill>
                  <a:schemeClr val="tx1"/>
                </a:solidFill>
                <a:latin typeface="UniversS 55 Roman" charset="0"/>
                <a:ea typeface="ＭＳ Ｐゴシック" charset="0"/>
              </a:defRPr>
            </a:lvl5pPr>
            <a:lvl6pPr marL="2743200" defTabSz="762000" eaLnBrk="0" fontAlgn="base" hangingPunct="0">
              <a:spcBef>
                <a:spcPct val="0"/>
              </a:spcBef>
              <a:spcAft>
                <a:spcPct val="0"/>
              </a:spcAft>
              <a:defRPr sz="2400">
                <a:solidFill>
                  <a:schemeClr val="tx1"/>
                </a:solidFill>
                <a:latin typeface="UniversS 55 Roman" charset="0"/>
                <a:ea typeface="ＭＳ Ｐゴシック" charset="0"/>
              </a:defRPr>
            </a:lvl6pPr>
            <a:lvl7pPr marL="3200400" defTabSz="762000" eaLnBrk="0" fontAlgn="base" hangingPunct="0">
              <a:spcBef>
                <a:spcPct val="0"/>
              </a:spcBef>
              <a:spcAft>
                <a:spcPct val="0"/>
              </a:spcAft>
              <a:defRPr sz="2400">
                <a:solidFill>
                  <a:schemeClr val="tx1"/>
                </a:solidFill>
                <a:latin typeface="UniversS 55 Roman" charset="0"/>
                <a:ea typeface="ＭＳ Ｐゴシック" charset="0"/>
              </a:defRPr>
            </a:lvl7pPr>
            <a:lvl8pPr marL="3657600" defTabSz="762000" eaLnBrk="0" fontAlgn="base" hangingPunct="0">
              <a:spcBef>
                <a:spcPct val="0"/>
              </a:spcBef>
              <a:spcAft>
                <a:spcPct val="0"/>
              </a:spcAft>
              <a:defRPr sz="2400">
                <a:solidFill>
                  <a:schemeClr val="tx1"/>
                </a:solidFill>
                <a:latin typeface="UniversS 55 Roman" charset="0"/>
                <a:ea typeface="ＭＳ Ｐゴシック" charset="0"/>
              </a:defRPr>
            </a:lvl8pPr>
            <a:lvl9pPr marL="4114800" defTabSz="762000" eaLnBrk="0" fontAlgn="base" hangingPunct="0">
              <a:spcBef>
                <a:spcPct val="0"/>
              </a:spcBef>
              <a:spcAft>
                <a:spcPct val="0"/>
              </a:spcAft>
              <a:defRPr sz="2400">
                <a:solidFill>
                  <a:schemeClr val="tx1"/>
                </a:solidFill>
                <a:latin typeface="UniversS 55 Roman" charset="0"/>
                <a:ea typeface="ＭＳ Ｐゴシック" charset="0"/>
              </a:defRPr>
            </a:lvl9pPr>
          </a:lstStyle>
          <a:p>
            <a:r>
              <a:rPr lang="en-US" sz="2200">
                <a:latin typeface="+mn-lt"/>
              </a:rPr>
              <a:t>Peer</a:t>
            </a:r>
          </a:p>
          <a:p>
            <a:r>
              <a:rPr lang="en-US" sz="1200">
                <a:latin typeface="+mn-lt"/>
              </a:rPr>
              <a:t>(Client)</a:t>
            </a:r>
            <a:endParaRPr lang="en-US" sz="2200">
              <a:latin typeface="+mn-lt"/>
            </a:endParaRPr>
          </a:p>
        </p:txBody>
      </p:sp>
      <p:sp>
        <p:nvSpPr>
          <p:cNvPr id="57432" name="Text Box 88"/>
          <p:cNvSpPr txBox="1">
            <a:spLocks noChangeArrowheads="1"/>
          </p:cNvSpPr>
          <p:nvPr/>
        </p:nvSpPr>
        <p:spPr bwMode="auto">
          <a:xfrm>
            <a:off x="7722350" y="3127775"/>
            <a:ext cx="78060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defTabSz="762000">
              <a:defRPr sz="2400">
                <a:solidFill>
                  <a:schemeClr val="tx1"/>
                </a:solidFill>
                <a:latin typeface="UniversS 55 Roman" charset="0"/>
                <a:ea typeface="ＭＳ Ｐゴシック" charset="0"/>
              </a:defRPr>
            </a:lvl1pPr>
            <a:lvl2pPr marL="571500" defTabSz="762000">
              <a:defRPr sz="2400">
                <a:solidFill>
                  <a:schemeClr val="tx1"/>
                </a:solidFill>
                <a:latin typeface="UniversS 55 Roman" charset="0"/>
                <a:ea typeface="ＭＳ Ｐゴシック" charset="0"/>
              </a:defRPr>
            </a:lvl2pPr>
            <a:lvl3pPr marL="1143000" defTabSz="762000">
              <a:defRPr sz="2400">
                <a:solidFill>
                  <a:schemeClr val="tx1"/>
                </a:solidFill>
                <a:latin typeface="UniversS 55 Roman" charset="0"/>
                <a:ea typeface="ＭＳ Ｐゴシック" charset="0"/>
              </a:defRPr>
            </a:lvl3pPr>
            <a:lvl4pPr marL="1714500" defTabSz="762000">
              <a:defRPr sz="2400">
                <a:solidFill>
                  <a:schemeClr val="tx1"/>
                </a:solidFill>
                <a:latin typeface="UniversS 55 Roman" charset="0"/>
                <a:ea typeface="ＭＳ Ｐゴシック" charset="0"/>
              </a:defRPr>
            </a:lvl4pPr>
            <a:lvl5pPr marL="2286000" defTabSz="762000">
              <a:defRPr sz="2400">
                <a:solidFill>
                  <a:schemeClr val="tx1"/>
                </a:solidFill>
                <a:latin typeface="UniversS 55 Roman" charset="0"/>
                <a:ea typeface="ＭＳ Ｐゴシック" charset="0"/>
              </a:defRPr>
            </a:lvl5pPr>
            <a:lvl6pPr marL="2743200" defTabSz="762000" eaLnBrk="0" fontAlgn="base" hangingPunct="0">
              <a:spcBef>
                <a:spcPct val="0"/>
              </a:spcBef>
              <a:spcAft>
                <a:spcPct val="0"/>
              </a:spcAft>
              <a:defRPr sz="2400">
                <a:solidFill>
                  <a:schemeClr val="tx1"/>
                </a:solidFill>
                <a:latin typeface="UniversS 55 Roman" charset="0"/>
                <a:ea typeface="ＭＳ Ｐゴシック" charset="0"/>
              </a:defRPr>
            </a:lvl6pPr>
            <a:lvl7pPr marL="3200400" defTabSz="762000" eaLnBrk="0" fontAlgn="base" hangingPunct="0">
              <a:spcBef>
                <a:spcPct val="0"/>
              </a:spcBef>
              <a:spcAft>
                <a:spcPct val="0"/>
              </a:spcAft>
              <a:defRPr sz="2400">
                <a:solidFill>
                  <a:schemeClr val="tx1"/>
                </a:solidFill>
                <a:latin typeface="UniversS 55 Roman" charset="0"/>
                <a:ea typeface="ＭＳ Ｐゴシック" charset="0"/>
              </a:defRPr>
            </a:lvl7pPr>
            <a:lvl8pPr marL="3657600" defTabSz="762000" eaLnBrk="0" fontAlgn="base" hangingPunct="0">
              <a:spcBef>
                <a:spcPct val="0"/>
              </a:spcBef>
              <a:spcAft>
                <a:spcPct val="0"/>
              </a:spcAft>
              <a:defRPr sz="2400">
                <a:solidFill>
                  <a:schemeClr val="tx1"/>
                </a:solidFill>
                <a:latin typeface="UniversS 55 Roman" charset="0"/>
                <a:ea typeface="ＭＳ Ｐゴシック" charset="0"/>
              </a:defRPr>
            </a:lvl8pPr>
            <a:lvl9pPr marL="4114800" defTabSz="762000" eaLnBrk="0" fontAlgn="base" hangingPunct="0">
              <a:spcBef>
                <a:spcPct val="0"/>
              </a:spcBef>
              <a:spcAft>
                <a:spcPct val="0"/>
              </a:spcAft>
              <a:defRPr sz="2400">
                <a:solidFill>
                  <a:schemeClr val="tx1"/>
                </a:solidFill>
                <a:latin typeface="UniversS 55 Roman" charset="0"/>
                <a:ea typeface="ＭＳ Ｐゴシック" charset="0"/>
              </a:defRPr>
            </a:lvl9pPr>
          </a:lstStyle>
          <a:p>
            <a:r>
              <a:rPr lang="en-US" sz="2200">
                <a:latin typeface="+mn-lt"/>
              </a:rPr>
              <a:t>Peer</a:t>
            </a:r>
          </a:p>
          <a:p>
            <a:r>
              <a:rPr lang="en-US" sz="1200">
                <a:latin typeface="+mn-lt"/>
              </a:rPr>
              <a:t>(Server)</a:t>
            </a:r>
            <a:endParaRPr lang="en-US" sz="2200">
              <a:latin typeface="+mn-lt"/>
            </a:endParaRPr>
          </a:p>
        </p:txBody>
      </p:sp>
      <p:pic>
        <p:nvPicPr>
          <p:cNvPr id="2" name="Picture 1"/>
          <p:cNvPicPr>
            <a:picLocks noChangeAspect="1"/>
          </p:cNvPicPr>
          <p:nvPr/>
        </p:nvPicPr>
        <p:blipFill>
          <a:blip r:embed="rId2"/>
          <a:stretch>
            <a:fillRect/>
          </a:stretch>
        </p:blipFill>
        <p:spPr>
          <a:xfrm flipH="1">
            <a:off x="519459" y="2033845"/>
            <a:ext cx="1254399" cy="823525"/>
          </a:xfrm>
          <a:prstGeom prst="rect">
            <a:avLst/>
          </a:prstGeom>
        </p:spPr>
      </p:pic>
      <p:pic>
        <p:nvPicPr>
          <p:cNvPr id="88" name="Picture 29"/>
          <p:cNvPicPr>
            <a:picLocks noChangeArrowheads="1"/>
          </p:cNvPicPr>
          <p:nvPr/>
        </p:nvPicPr>
        <p:blipFill>
          <a:blip r:embed="rId3"/>
          <a:srcRect/>
          <a:stretch>
            <a:fillRect/>
          </a:stretch>
        </p:blipFill>
        <p:spPr bwMode="auto">
          <a:xfrm>
            <a:off x="3626895" y="2348880"/>
            <a:ext cx="315035" cy="200758"/>
          </a:xfrm>
          <a:prstGeom prst="rect">
            <a:avLst/>
          </a:prstGeom>
          <a:noFill/>
          <a:ln w="12700">
            <a:noFill/>
            <a:miter lim="800000"/>
            <a:headEnd/>
            <a:tailEnd/>
          </a:ln>
          <a:effectLst/>
        </p:spPr>
      </p:pic>
      <p:pic>
        <p:nvPicPr>
          <p:cNvPr id="91" name="Picture 29"/>
          <p:cNvPicPr>
            <a:picLocks noChangeArrowheads="1"/>
          </p:cNvPicPr>
          <p:nvPr/>
        </p:nvPicPr>
        <p:blipFill>
          <a:blip r:embed="rId3"/>
          <a:srcRect/>
          <a:stretch>
            <a:fillRect/>
          </a:stretch>
        </p:blipFill>
        <p:spPr bwMode="auto">
          <a:xfrm>
            <a:off x="4842031" y="2618910"/>
            <a:ext cx="315035" cy="200758"/>
          </a:xfrm>
          <a:prstGeom prst="rect">
            <a:avLst/>
          </a:prstGeom>
          <a:noFill/>
          <a:ln w="12700">
            <a:noFill/>
            <a:miter lim="800000"/>
            <a:headEnd/>
            <a:tailEnd/>
          </a:ln>
          <a:effectLst/>
        </p:spPr>
      </p:pic>
      <p:pic>
        <p:nvPicPr>
          <p:cNvPr id="93" name="Picture 29"/>
          <p:cNvPicPr>
            <a:picLocks noChangeArrowheads="1"/>
          </p:cNvPicPr>
          <p:nvPr/>
        </p:nvPicPr>
        <p:blipFill>
          <a:blip r:embed="rId3"/>
          <a:srcRect/>
          <a:stretch>
            <a:fillRect/>
          </a:stretch>
        </p:blipFill>
        <p:spPr bwMode="auto">
          <a:xfrm>
            <a:off x="6372201" y="2618910"/>
            <a:ext cx="315035" cy="200758"/>
          </a:xfrm>
          <a:prstGeom prst="rect">
            <a:avLst/>
          </a:prstGeom>
          <a:noFill/>
          <a:ln w="12700">
            <a:noFill/>
            <a:miter lim="800000"/>
            <a:headEnd/>
            <a:tailEnd/>
          </a:ln>
          <a:effectLst/>
        </p:spPr>
      </p:pic>
      <p:pic>
        <p:nvPicPr>
          <p:cNvPr id="94" name="Picture 29"/>
          <p:cNvPicPr>
            <a:picLocks noChangeArrowheads="1"/>
          </p:cNvPicPr>
          <p:nvPr/>
        </p:nvPicPr>
        <p:blipFill>
          <a:blip r:embed="rId3"/>
          <a:srcRect/>
          <a:stretch>
            <a:fillRect/>
          </a:stretch>
        </p:blipFill>
        <p:spPr bwMode="auto">
          <a:xfrm>
            <a:off x="6957266" y="2303875"/>
            <a:ext cx="315035" cy="200758"/>
          </a:xfrm>
          <a:prstGeom prst="rect">
            <a:avLst/>
          </a:prstGeom>
          <a:noFill/>
          <a:ln w="12700">
            <a:noFill/>
            <a:miter lim="800000"/>
            <a:headEnd/>
            <a:tailEnd/>
          </a:ln>
          <a:effectLst/>
        </p:spPr>
      </p:pic>
      <p:pic>
        <p:nvPicPr>
          <p:cNvPr id="98" name="Picture 29"/>
          <p:cNvPicPr>
            <a:picLocks noChangeArrowheads="1"/>
          </p:cNvPicPr>
          <p:nvPr/>
        </p:nvPicPr>
        <p:blipFill>
          <a:blip r:embed="rId3"/>
          <a:srcRect/>
          <a:stretch>
            <a:fillRect/>
          </a:stretch>
        </p:blipFill>
        <p:spPr bwMode="auto">
          <a:xfrm>
            <a:off x="3896927" y="2168859"/>
            <a:ext cx="244412" cy="155753"/>
          </a:xfrm>
          <a:prstGeom prst="rect">
            <a:avLst/>
          </a:prstGeom>
          <a:noFill/>
          <a:ln w="12700">
            <a:noFill/>
            <a:miter lim="800000"/>
            <a:headEnd/>
            <a:tailEnd/>
          </a:ln>
          <a:effectLst/>
        </p:spPr>
      </p:pic>
      <p:pic>
        <p:nvPicPr>
          <p:cNvPr id="99" name="Picture 29"/>
          <p:cNvPicPr>
            <a:picLocks noChangeArrowheads="1"/>
          </p:cNvPicPr>
          <p:nvPr/>
        </p:nvPicPr>
        <p:blipFill>
          <a:blip r:embed="rId3"/>
          <a:srcRect/>
          <a:stretch>
            <a:fillRect/>
          </a:stretch>
        </p:blipFill>
        <p:spPr bwMode="auto">
          <a:xfrm>
            <a:off x="4526996" y="2078850"/>
            <a:ext cx="244412" cy="155753"/>
          </a:xfrm>
          <a:prstGeom prst="rect">
            <a:avLst/>
          </a:prstGeom>
          <a:noFill/>
          <a:ln w="12700">
            <a:noFill/>
            <a:miter lim="800000"/>
            <a:headEnd/>
            <a:tailEnd/>
          </a:ln>
          <a:effectLst/>
        </p:spPr>
      </p:pic>
      <p:pic>
        <p:nvPicPr>
          <p:cNvPr id="100" name="Picture 29"/>
          <p:cNvPicPr>
            <a:picLocks noChangeArrowheads="1"/>
          </p:cNvPicPr>
          <p:nvPr/>
        </p:nvPicPr>
        <p:blipFill>
          <a:blip r:embed="rId3"/>
          <a:srcRect/>
          <a:stretch>
            <a:fillRect/>
          </a:stretch>
        </p:blipFill>
        <p:spPr bwMode="auto">
          <a:xfrm>
            <a:off x="4887036" y="2213865"/>
            <a:ext cx="244412" cy="155753"/>
          </a:xfrm>
          <a:prstGeom prst="rect">
            <a:avLst/>
          </a:prstGeom>
          <a:noFill/>
          <a:ln w="12700">
            <a:noFill/>
            <a:miter lim="800000"/>
            <a:headEnd/>
            <a:tailEnd/>
          </a:ln>
          <a:effectLst/>
        </p:spPr>
      </p:pic>
      <p:pic>
        <p:nvPicPr>
          <p:cNvPr id="101" name="Picture 29"/>
          <p:cNvPicPr>
            <a:picLocks noChangeArrowheads="1"/>
          </p:cNvPicPr>
          <p:nvPr/>
        </p:nvPicPr>
        <p:blipFill>
          <a:blip r:embed="rId3"/>
          <a:srcRect/>
          <a:stretch>
            <a:fillRect/>
          </a:stretch>
        </p:blipFill>
        <p:spPr bwMode="auto">
          <a:xfrm>
            <a:off x="5382091" y="2123855"/>
            <a:ext cx="244412" cy="155753"/>
          </a:xfrm>
          <a:prstGeom prst="rect">
            <a:avLst/>
          </a:prstGeom>
          <a:noFill/>
          <a:ln w="12700">
            <a:noFill/>
            <a:miter lim="800000"/>
            <a:headEnd/>
            <a:tailEnd/>
          </a:ln>
          <a:effectLst/>
        </p:spPr>
      </p:pic>
      <p:pic>
        <p:nvPicPr>
          <p:cNvPr id="102" name="Picture 29"/>
          <p:cNvPicPr>
            <a:picLocks noChangeArrowheads="1"/>
          </p:cNvPicPr>
          <p:nvPr/>
        </p:nvPicPr>
        <p:blipFill>
          <a:blip r:embed="rId3"/>
          <a:srcRect/>
          <a:stretch>
            <a:fillRect/>
          </a:stretch>
        </p:blipFill>
        <p:spPr bwMode="auto">
          <a:xfrm>
            <a:off x="6102171" y="2033845"/>
            <a:ext cx="244412" cy="155753"/>
          </a:xfrm>
          <a:prstGeom prst="rect">
            <a:avLst/>
          </a:prstGeom>
          <a:noFill/>
          <a:ln w="12700">
            <a:noFill/>
            <a:miter lim="800000"/>
            <a:headEnd/>
            <a:tailEnd/>
          </a:ln>
          <a:effectLst/>
        </p:spPr>
      </p:pic>
      <p:pic>
        <p:nvPicPr>
          <p:cNvPr id="103" name="Picture 29"/>
          <p:cNvPicPr>
            <a:picLocks noChangeArrowheads="1"/>
          </p:cNvPicPr>
          <p:nvPr/>
        </p:nvPicPr>
        <p:blipFill>
          <a:blip r:embed="rId3"/>
          <a:srcRect/>
          <a:stretch>
            <a:fillRect/>
          </a:stretch>
        </p:blipFill>
        <p:spPr bwMode="auto">
          <a:xfrm>
            <a:off x="6417206" y="2168860"/>
            <a:ext cx="244412" cy="155753"/>
          </a:xfrm>
          <a:prstGeom prst="rect">
            <a:avLst/>
          </a:prstGeom>
          <a:noFill/>
          <a:ln w="12700">
            <a:noFill/>
            <a:miter lim="800000"/>
            <a:headEnd/>
            <a:tailEnd/>
          </a:ln>
          <a:effectLst/>
        </p:spPr>
      </p:pic>
      <p:sp>
        <p:nvSpPr>
          <p:cNvPr id="57391" name="Rectangle 47"/>
          <p:cNvSpPr>
            <a:spLocks noChangeArrowheads="1"/>
          </p:cNvSpPr>
          <p:nvPr/>
        </p:nvSpPr>
        <p:spPr bwMode="auto">
          <a:xfrm>
            <a:off x="3986936" y="1700468"/>
            <a:ext cx="2439972" cy="82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defTabSz="762000"/>
            <a:r>
              <a:rPr lang="en-US" sz="4800" b="1">
                <a:solidFill>
                  <a:schemeClr val="accent1"/>
                </a:solidFill>
                <a:latin typeface="+mn-lt"/>
              </a:rPr>
              <a:t>Internet</a:t>
            </a:r>
          </a:p>
        </p:txBody>
      </p:sp>
      <p:pic>
        <p:nvPicPr>
          <p:cNvPr id="95" name="Picture 29"/>
          <p:cNvPicPr>
            <a:picLocks noChangeArrowheads="1"/>
          </p:cNvPicPr>
          <p:nvPr/>
        </p:nvPicPr>
        <p:blipFill>
          <a:blip r:embed="rId3"/>
          <a:srcRect/>
          <a:stretch>
            <a:fillRect/>
          </a:stretch>
        </p:blipFill>
        <p:spPr bwMode="auto">
          <a:xfrm>
            <a:off x="5787136" y="2258870"/>
            <a:ext cx="315035" cy="200758"/>
          </a:xfrm>
          <a:prstGeom prst="rect">
            <a:avLst/>
          </a:prstGeom>
          <a:noFill/>
          <a:ln w="12700">
            <a:noFill/>
            <a:miter lim="800000"/>
            <a:headEnd/>
            <a:tailEnd/>
          </a:ln>
          <a:effectLst/>
        </p:spPr>
      </p:pic>
      <p:sp>
        <p:nvSpPr>
          <p:cNvPr id="57367" name="Line 23"/>
          <p:cNvSpPr>
            <a:spLocks noChangeShapeType="1"/>
          </p:cNvSpPr>
          <p:nvPr/>
        </p:nvSpPr>
        <p:spPr bwMode="auto">
          <a:xfrm flipH="1">
            <a:off x="4428992" y="2175276"/>
            <a:ext cx="260838" cy="2095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96" name="Picture 29"/>
          <p:cNvPicPr>
            <a:picLocks noChangeArrowheads="1"/>
          </p:cNvPicPr>
          <p:nvPr/>
        </p:nvPicPr>
        <p:blipFill>
          <a:blip r:embed="rId3"/>
          <a:srcRect/>
          <a:stretch>
            <a:fillRect/>
          </a:stretch>
        </p:blipFill>
        <p:spPr bwMode="auto">
          <a:xfrm>
            <a:off x="4301971" y="2303875"/>
            <a:ext cx="315035" cy="200758"/>
          </a:xfrm>
          <a:prstGeom prst="rect">
            <a:avLst/>
          </a:prstGeom>
          <a:noFill/>
          <a:ln w="12700">
            <a:noFill/>
            <a:miter lim="800000"/>
            <a:headEnd/>
            <a:tailEnd/>
          </a:ln>
          <a:effectLst/>
        </p:spPr>
      </p:pic>
      <p:grpSp>
        <p:nvGrpSpPr>
          <p:cNvPr id="104" name="Group 122"/>
          <p:cNvGrpSpPr>
            <a:grpSpLocks/>
          </p:cNvGrpSpPr>
          <p:nvPr/>
        </p:nvGrpSpPr>
        <p:grpSpPr bwMode="auto">
          <a:xfrm>
            <a:off x="7947375" y="2213865"/>
            <a:ext cx="405044" cy="690958"/>
            <a:chOff x="4120" y="2308"/>
            <a:chExt cx="305" cy="415"/>
          </a:xfrm>
        </p:grpSpPr>
        <p:sp>
          <p:nvSpPr>
            <p:cNvPr id="105"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dirty="0"/>
            </a:p>
          </p:txBody>
        </p:sp>
        <p:sp>
          <p:nvSpPr>
            <p:cNvPr id="106"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dirty="0"/>
            </a:p>
          </p:txBody>
        </p:sp>
        <p:sp>
          <p:nvSpPr>
            <p:cNvPr id="107"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dirty="0"/>
            </a:p>
          </p:txBody>
        </p:sp>
        <p:grpSp>
          <p:nvGrpSpPr>
            <p:cNvPr id="108" name="Group 126"/>
            <p:cNvGrpSpPr>
              <a:grpSpLocks/>
            </p:cNvGrpSpPr>
            <p:nvPr/>
          </p:nvGrpSpPr>
          <p:grpSpPr bwMode="auto">
            <a:xfrm flipH="1">
              <a:off x="4164" y="2500"/>
              <a:ext cx="152" cy="109"/>
              <a:chOff x="3216" y="2784"/>
              <a:chExt cx="192" cy="144"/>
            </a:xfrm>
          </p:grpSpPr>
          <p:sp>
            <p:nvSpPr>
              <p:cNvPr id="112"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dirty="0"/>
              </a:p>
            </p:txBody>
          </p:sp>
          <p:sp>
            <p:nvSpPr>
              <p:cNvPr id="113"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dirty="0"/>
              </a:p>
            </p:txBody>
          </p:sp>
          <p:sp>
            <p:nvSpPr>
              <p:cNvPr id="114"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dirty="0"/>
              </a:p>
            </p:txBody>
          </p:sp>
          <p:sp>
            <p:nvSpPr>
              <p:cNvPr id="115"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dirty="0"/>
              </a:p>
            </p:txBody>
          </p:sp>
        </p:grpSp>
        <p:sp>
          <p:nvSpPr>
            <p:cNvPr id="109"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dirty="0"/>
            </a:p>
          </p:txBody>
        </p:sp>
        <p:sp>
          <p:nvSpPr>
            <p:cNvPr id="110"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dirty="0"/>
            </a:p>
          </p:txBody>
        </p:sp>
        <p:sp>
          <p:nvSpPr>
            <p:cNvPr id="111"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dirty="0"/>
            </a:p>
          </p:txBody>
        </p:sp>
      </p:grpSp>
      <p:sp>
        <p:nvSpPr>
          <p:cNvPr id="116" name="Rectangle 75"/>
          <p:cNvSpPr>
            <a:spLocks noChangeArrowheads="1"/>
          </p:cNvSpPr>
          <p:nvPr/>
        </p:nvSpPr>
        <p:spPr bwMode="auto">
          <a:xfrm>
            <a:off x="6455678"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17" name="Rectangle 76"/>
          <p:cNvSpPr>
            <a:spLocks noChangeArrowheads="1"/>
          </p:cNvSpPr>
          <p:nvPr/>
        </p:nvSpPr>
        <p:spPr bwMode="auto">
          <a:xfrm>
            <a:off x="6455678"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18" name="Rectangle 77"/>
          <p:cNvSpPr>
            <a:spLocks noChangeArrowheads="1"/>
          </p:cNvSpPr>
          <p:nvPr/>
        </p:nvSpPr>
        <p:spPr bwMode="auto">
          <a:xfrm>
            <a:off x="6455678"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19" name="Rectangle 78"/>
          <p:cNvSpPr>
            <a:spLocks noChangeArrowheads="1"/>
          </p:cNvSpPr>
          <p:nvPr/>
        </p:nvSpPr>
        <p:spPr bwMode="auto">
          <a:xfrm>
            <a:off x="6818984"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0" name="Rectangle 79"/>
          <p:cNvSpPr>
            <a:spLocks noChangeArrowheads="1"/>
          </p:cNvSpPr>
          <p:nvPr/>
        </p:nvSpPr>
        <p:spPr bwMode="auto">
          <a:xfrm>
            <a:off x="6818984"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1" name="Rectangle 80"/>
          <p:cNvSpPr>
            <a:spLocks noChangeArrowheads="1"/>
          </p:cNvSpPr>
          <p:nvPr/>
        </p:nvSpPr>
        <p:spPr bwMode="auto">
          <a:xfrm>
            <a:off x="6818984"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2" name="Rectangle 75"/>
          <p:cNvSpPr>
            <a:spLocks noChangeArrowheads="1"/>
          </p:cNvSpPr>
          <p:nvPr/>
        </p:nvSpPr>
        <p:spPr bwMode="auto">
          <a:xfrm>
            <a:off x="5060523"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3" name="Rectangle 76"/>
          <p:cNvSpPr>
            <a:spLocks noChangeArrowheads="1"/>
          </p:cNvSpPr>
          <p:nvPr/>
        </p:nvSpPr>
        <p:spPr bwMode="auto">
          <a:xfrm>
            <a:off x="5060523"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4" name="Rectangle 77"/>
          <p:cNvSpPr>
            <a:spLocks noChangeArrowheads="1"/>
          </p:cNvSpPr>
          <p:nvPr/>
        </p:nvSpPr>
        <p:spPr bwMode="auto">
          <a:xfrm>
            <a:off x="5060523"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5" name="Rectangle 78"/>
          <p:cNvSpPr>
            <a:spLocks noChangeArrowheads="1"/>
          </p:cNvSpPr>
          <p:nvPr/>
        </p:nvSpPr>
        <p:spPr bwMode="auto">
          <a:xfrm>
            <a:off x="5423829"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6" name="Rectangle 79"/>
          <p:cNvSpPr>
            <a:spLocks noChangeArrowheads="1"/>
          </p:cNvSpPr>
          <p:nvPr/>
        </p:nvSpPr>
        <p:spPr bwMode="auto">
          <a:xfrm>
            <a:off x="5423829"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7" name="Rectangle 80"/>
          <p:cNvSpPr>
            <a:spLocks noChangeArrowheads="1"/>
          </p:cNvSpPr>
          <p:nvPr/>
        </p:nvSpPr>
        <p:spPr bwMode="auto">
          <a:xfrm>
            <a:off x="5423829"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8" name="Rectangle 75"/>
          <p:cNvSpPr>
            <a:spLocks noChangeArrowheads="1"/>
          </p:cNvSpPr>
          <p:nvPr/>
        </p:nvSpPr>
        <p:spPr bwMode="auto">
          <a:xfrm>
            <a:off x="3761910" y="49591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9" name="Rectangle 76"/>
          <p:cNvSpPr>
            <a:spLocks noChangeArrowheads="1"/>
          </p:cNvSpPr>
          <p:nvPr/>
        </p:nvSpPr>
        <p:spPr bwMode="auto">
          <a:xfrm>
            <a:off x="3761910" y="51877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30" name="Rectangle 77"/>
          <p:cNvSpPr>
            <a:spLocks noChangeArrowheads="1"/>
          </p:cNvSpPr>
          <p:nvPr/>
        </p:nvSpPr>
        <p:spPr bwMode="auto">
          <a:xfrm>
            <a:off x="3761910" y="47305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31" name="Rectangle 78"/>
          <p:cNvSpPr>
            <a:spLocks noChangeArrowheads="1"/>
          </p:cNvSpPr>
          <p:nvPr/>
        </p:nvSpPr>
        <p:spPr bwMode="auto">
          <a:xfrm>
            <a:off x="4125216" y="49591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32" name="Rectangle 79"/>
          <p:cNvSpPr>
            <a:spLocks noChangeArrowheads="1"/>
          </p:cNvSpPr>
          <p:nvPr/>
        </p:nvSpPr>
        <p:spPr bwMode="auto">
          <a:xfrm>
            <a:off x="4125216" y="51877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33" name="Rectangle 80"/>
          <p:cNvSpPr>
            <a:spLocks noChangeArrowheads="1"/>
          </p:cNvSpPr>
          <p:nvPr/>
        </p:nvSpPr>
        <p:spPr bwMode="auto">
          <a:xfrm>
            <a:off x="4125216" y="47305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pic>
        <p:nvPicPr>
          <p:cNvPr id="147" name="Picture 372" descr="switch"/>
          <p:cNvPicPr>
            <a:picLocks noChangeAspect="1" noChangeArrowheads="1"/>
          </p:cNvPicPr>
          <p:nvPr/>
        </p:nvPicPr>
        <p:blipFill>
          <a:blip r:embed="rId4"/>
          <a:srcRect/>
          <a:stretch>
            <a:fillRect/>
          </a:stretch>
        </p:blipFill>
        <p:spPr bwMode="auto">
          <a:xfrm>
            <a:off x="2996825" y="2483895"/>
            <a:ext cx="292468" cy="146695"/>
          </a:xfrm>
          <a:prstGeom prst="rect">
            <a:avLst/>
          </a:prstGeom>
          <a:noFill/>
        </p:spPr>
      </p:pic>
      <p:sp>
        <p:nvSpPr>
          <p:cNvPr id="148" name="Rectangle 75"/>
          <p:cNvSpPr>
            <a:spLocks noChangeArrowheads="1"/>
          </p:cNvSpPr>
          <p:nvPr/>
        </p:nvSpPr>
        <p:spPr bwMode="auto">
          <a:xfrm>
            <a:off x="2726795" y="49555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49" name="Rectangle 76"/>
          <p:cNvSpPr>
            <a:spLocks noChangeArrowheads="1"/>
          </p:cNvSpPr>
          <p:nvPr/>
        </p:nvSpPr>
        <p:spPr bwMode="auto">
          <a:xfrm>
            <a:off x="2726795" y="51841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50" name="Rectangle 78"/>
          <p:cNvSpPr>
            <a:spLocks noChangeArrowheads="1"/>
          </p:cNvSpPr>
          <p:nvPr/>
        </p:nvSpPr>
        <p:spPr bwMode="auto">
          <a:xfrm>
            <a:off x="3090101" y="49555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51" name="Rectangle 79"/>
          <p:cNvSpPr>
            <a:spLocks noChangeArrowheads="1"/>
          </p:cNvSpPr>
          <p:nvPr/>
        </p:nvSpPr>
        <p:spPr bwMode="auto">
          <a:xfrm>
            <a:off x="3090101" y="51841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52" name="Freeform 8"/>
          <p:cNvSpPr>
            <a:spLocks/>
          </p:cNvSpPr>
          <p:nvPr/>
        </p:nvSpPr>
        <p:spPr bwMode="auto">
          <a:xfrm>
            <a:off x="2411760" y="2596231"/>
            <a:ext cx="582379" cy="315034"/>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 name="Freeform 8"/>
          <p:cNvSpPr>
            <a:spLocks/>
          </p:cNvSpPr>
          <p:nvPr/>
        </p:nvSpPr>
        <p:spPr bwMode="auto">
          <a:xfrm flipV="1">
            <a:off x="2411760" y="2450230"/>
            <a:ext cx="582379" cy="90010"/>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4" name="Picture 3"/>
          <p:cNvPicPr>
            <a:picLocks noChangeAspect="1"/>
          </p:cNvPicPr>
          <p:nvPr/>
        </p:nvPicPr>
        <p:blipFill>
          <a:blip r:embed="rId5"/>
          <a:stretch>
            <a:fillRect/>
          </a:stretch>
        </p:blipFill>
        <p:spPr>
          <a:xfrm flipH="1">
            <a:off x="2141730" y="2258870"/>
            <a:ext cx="360040" cy="330243"/>
          </a:xfrm>
          <a:prstGeom prst="rect">
            <a:avLst/>
          </a:prstGeom>
        </p:spPr>
      </p:pic>
      <p:pic>
        <p:nvPicPr>
          <p:cNvPr id="146" name="Picture 145"/>
          <p:cNvPicPr>
            <a:picLocks noChangeAspect="1"/>
          </p:cNvPicPr>
          <p:nvPr/>
        </p:nvPicPr>
        <p:blipFill>
          <a:blip r:embed="rId5"/>
          <a:stretch>
            <a:fillRect/>
          </a:stretch>
        </p:blipFill>
        <p:spPr>
          <a:xfrm flipH="1">
            <a:off x="2096725" y="2618910"/>
            <a:ext cx="483906" cy="443858"/>
          </a:xfrm>
          <a:prstGeom prst="rect">
            <a:avLst/>
          </a:prstGeom>
        </p:spPr>
      </p:pic>
      <p:grpSp>
        <p:nvGrpSpPr>
          <p:cNvPr id="3" name="Group 2"/>
          <p:cNvGrpSpPr/>
          <p:nvPr/>
        </p:nvGrpSpPr>
        <p:grpSpPr>
          <a:xfrm>
            <a:off x="701570" y="4959170"/>
            <a:ext cx="3420380" cy="909392"/>
            <a:chOff x="701570" y="4959170"/>
            <a:chExt cx="3420380" cy="909392"/>
          </a:xfrm>
        </p:grpSpPr>
        <p:sp>
          <p:nvSpPr>
            <p:cNvPr id="5" name="Rounded Rectangle 4"/>
            <p:cNvSpPr/>
            <p:nvPr/>
          </p:nvSpPr>
          <p:spPr bwMode="auto">
            <a:xfrm>
              <a:off x="701570" y="4959170"/>
              <a:ext cx="3420380" cy="585065"/>
            </a:xfrm>
            <a:prstGeom prst="roundRect">
              <a:avLst/>
            </a:prstGeom>
            <a:noFill/>
            <a:ln w="38100" cap="flat" cmpd="sng" algn="ctr">
              <a:solidFill>
                <a:schemeClr val="accent2"/>
              </a:solidFill>
              <a:prstDash val="sys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6" name="TextBox 5"/>
            <p:cNvSpPr txBox="1"/>
            <p:nvPr/>
          </p:nvSpPr>
          <p:spPr>
            <a:xfrm>
              <a:off x="1421650" y="5499230"/>
              <a:ext cx="2083511" cy="369332"/>
            </a:xfrm>
            <a:prstGeom prst="rect">
              <a:avLst/>
            </a:prstGeom>
            <a:noFill/>
          </p:spPr>
          <p:txBody>
            <a:bodyPr wrap="none" rtlCol="0">
              <a:spAutoFit/>
            </a:bodyPr>
            <a:lstStyle/>
            <a:p>
              <a:r>
                <a:rPr lang="en-US" sz="1800" dirty="0">
                  <a:solidFill>
                    <a:schemeClr val="accent2"/>
                  </a:solidFill>
                  <a:latin typeface="+mn-lt"/>
                </a:rPr>
                <a:t>P802.1CF</a:t>
              </a:r>
              <a:r>
                <a:rPr lang="en-US" sz="1800" dirty="0" smtClean="0">
                  <a:solidFill>
                    <a:schemeClr val="accent2"/>
                  </a:solidFill>
                  <a:latin typeface="+mn-lt"/>
                </a:rPr>
                <a:t> Domain</a:t>
              </a:r>
            </a:p>
          </p:txBody>
        </p:sp>
      </p:grpSp>
      <p:sp>
        <p:nvSpPr>
          <p:cNvPr id="7" name="TextBox 6"/>
          <p:cNvSpPr txBox="1"/>
          <p:nvPr/>
        </p:nvSpPr>
        <p:spPr>
          <a:xfrm>
            <a:off x="746575" y="5724255"/>
            <a:ext cx="398441" cy="276999"/>
          </a:xfrm>
          <a:prstGeom prst="rect">
            <a:avLst/>
          </a:prstGeom>
          <a:noFill/>
        </p:spPr>
        <p:txBody>
          <a:bodyPr wrap="none" rtlCol="0">
            <a:spAutoFit/>
          </a:bodyPr>
          <a:lstStyle/>
          <a:p>
            <a:r>
              <a:rPr lang="en-US" dirty="0">
                <a:latin typeface="+mn-lt"/>
              </a:rPr>
              <a:t>UE</a:t>
            </a:r>
            <a:endParaRPr lang="en-US" dirty="0" smtClean="0">
              <a:latin typeface="+mn-lt"/>
            </a:endParaRPr>
          </a:p>
        </p:txBody>
      </p:sp>
      <p:sp>
        <p:nvSpPr>
          <p:cNvPr id="157" name="TextBox 156"/>
          <p:cNvSpPr txBox="1"/>
          <p:nvPr/>
        </p:nvSpPr>
        <p:spPr>
          <a:xfrm>
            <a:off x="3784363" y="5589240"/>
            <a:ext cx="697627" cy="461665"/>
          </a:xfrm>
          <a:prstGeom prst="rect">
            <a:avLst/>
          </a:prstGeom>
          <a:noFill/>
        </p:spPr>
        <p:txBody>
          <a:bodyPr wrap="none" rtlCol="0">
            <a:spAutoFit/>
          </a:bodyPr>
          <a:lstStyle/>
          <a:p>
            <a:pPr algn="ctr"/>
            <a:r>
              <a:rPr lang="en-US" dirty="0" smtClean="0">
                <a:latin typeface="+mn-lt"/>
              </a:rPr>
              <a:t>Access</a:t>
            </a:r>
            <a:br>
              <a:rPr lang="en-US" dirty="0" smtClean="0">
                <a:latin typeface="+mn-lt"/>
              </a:rPr>
            </a:br>
            <a:r>
              <a:rPr lang="en-US" dirty="0" smtClean="0">
                <a:latin typeface="+mn-lt"/>
              </a:rPr>
              <a:t>Router</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 constraints for P802.1CF</a:t>
            </a:r>
          </a:p>
        </p:txBody>
      </p:sp>
      <p:sp>
        <p:nvSpPr>
          <p:cNvPr id="3" name="Content Placeholder 2"/>
          <p:cNvSpPr>
            <a:spLocks noGrp="1"/>
          </p:cNvSpPr>
          <p:nvPr>
            <p:ph idx="1"/>
          </p:nvPr>
        </p:nvSpPr>
        <p:spPr>
          <a:xfrm>
            <a:off x="476545" y="1403775"/>
            <a:ext cx="8229600" cy="4950550"/>
          </a:xfrm>
        </p:spPr>
        <p:txBody>
          <a:bodyPr>
            <a:normAutofit fontScale="70000" lnSpcReduction="20000"/>
          </a:bodyPr>
          <a:lstStyle/>
          <a:p>
            <a:r>
              <a:rPr lang="en-US"/>
              <a:t>Reverse engineering of a ‘Stage 2’ document based on the existing IEEE 802 protocols</a:t>
            </a:r>
          </a:p>
          <a:p>
            <a:pPr lvl="1"/>
            <a:r>
              <a:rPr lang="en-US"/>
              <a:t>Show, how the IEEE 802 protocols fit together</a:t>
            </a:r>
          </a:p>
          <a:p>
            <a:pPr lvl="1"/>
            <a:r>
              <a:rPr lang="en-US"/>
              <a:t>Show, that required functionality is available</a:t>
            </a:r>
          </a:p>
          <a:p>
            <a:pPr lvl="1"/>
            <a:r>
              <a:rPr lang="en-US"/>
              <a:t>Gaps in existing IEEE 802 protocols may appear, but its up to the responsible 802 WGs to fill them</a:t>
            </a:r>
          </a:p>
          <a:p>
            <a:r>
              <a:rPr lang="en-US"/>
              <a:t>Recommended Practice</a:t>
            </a:r>
          </a:p>
          <a:p>
            <a:pPr lvl="1"/>
            <a:r>
              <a:rPr lang="en-US"/>
              <a:t>It provides common understanding however does not exclude other solutions</a:t>
            </a:r>
          </a:p>
          <a:p>
            <a:pPr lvl="1"/>
            <a:r>
              <a:rPr lang="en-US"/>
              <a:t>It may lead to better alignment of capabilities of IEEE 802 access technologies (wired as well as wireless)</a:t>
            </a:r>
          </a:p>
          <a:p>
            <a:r>
              <a:rPr lang="en-US"/>
              <a:t>Aim is to sharpen the understanding of IEEE 802 for the deployment in access networks</a:t>
            </a:r>
          </a:p>
          <a:p>
            <a:pPr lvl="1"/>
            <a:r>
              <a:rPr lang="en-US"/>
              <a:t>Provide a kind of cookbook to network engineers</a:t>
            </a:r>
          </a:p>
          <a:p>
            <a:pPr lvl="1"/>
            <a:r>
              <a:rPr lang="en-US"/>
              <a:t>Provide a reference specification to other organizations and operators</a:t>
            </a:r>
          </a:p>
          <a:p>
            <a:endParaRPr lang="en-US"/>
          </a:p>
        </p:txBody>
      </p:sp>
    </p:spTree>
    <p:extLst>
      <p:ext uri="{BB962C8B-B14F-4D97-AF65-F5344CB8AC3E}">
        <p14:creationId xmlns:p14="http://schemas.microsoft.com/office/powerpoint/2010/main" val="132139206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4362"/>
          </a:xfrm>
        </p:spPr>
        <p:txBody>
          <a:bodyPr/>
          <a:lstStyle/>
          <a:p>
            <a:r>
              <a:rPr lang="en-US" dirty="0" smtClean="0"/>
              <a:t>P802.1CF Project Authorization Request</a:t>
            </a:r>
            <a:endParaRPr lang="en-US" dirty="0"/>
          </a:p>
        </p:txBody>
      </p:sp>
      <p:sp>
        <p:nvSpPr>
          <p:cNvPr id="3" name="Content Placeholder 2"/>
          <p:cNvSpPr>
            <a:spLocks noGrp="1"/>
          </p:cNvSpPr>
          <p:nvPr>
            <p:ph idx="1"/>
          </p:nvPr>
        </p:nvSpPr>
        <p:spPr>
          <a:xfrm>
            <a:off x="457200" y="1179000"/>
            <a:ext cx="8229600" cy="5220000"/>
          </a:xfrm>
        </p:spPr>
        <p:txBody>
          <a:bodyPr>
            <a:normAutofit fontScale="55000" lnSpcReduction="20000"/>
          </a:bodyPr>
          <a:lstStyle/>
          <a:p>
            <a:r>
              <a:rPr lang="en-US" b="1" dirty="0" smtClean="0"/>
              <a:t>Project Title: </a:t>
            </a:r>
            <a:br>
              <a:rPr lang="en-US" b="1" dirty="0" smtClean="0"/>
            </a:br>
            <a:r>
              <a:rPr lang="en-US" sz="4400" dirty="0" smtClean="0"/>
              <a:t>Network Reference Model and Functional Description of IEEE 802 Access Network</a:t>
            </a:r>
            <a:endParaRPr lang="en-US" dirty="0" smtClean="0"/>
          </a:p>
          <a:p>
            <a:pPr>
              <a:spcBef>
                <a:spcPts val="600"/>
              </a:spcBef>
            </a:pPr>
            <a:r>
              <a:rPr lang="en-US" b="1" dirty="0" smtClean="0"/>
              <a:t>Scope:</a:t>
            </a:r>
            <a:endParaRPr lang="en-US" dirty="0" smtClean="0"/>
          </a:p>
          <a:p>
            <a:pPr>
              <a:buNone/>
            </a:pPr>
            <a:r>
              <a:rPr lang="en-US" dirty="0" smtClean="0"/>
              <a:t>	This Recommended Practice specifies an access network, which connects terminals to their access routers, utilizing technologies based on the family of IEEE 802 Standards by providing an access network reference model, including entities and reference points along with behavioral and functional descriptions of communications among those entities.</a:t>
            </a:r>
          </a:p>
          <a:p>
            <a:pPr>
              <a:spcBef>
                <a:spcPts val="600"/>
              </a:spcBef>
            </a:pPr>
            <a:r>
              <a:rPr lang="en-US" b="1" dirty="0" smtClean="0"/>
              <a:t>Purpose:</a:t>
            </a:r>
            <a:endParaRPr lang="en-US" dirty="0" smtClean="0"/>
          </a:p>
          <a:p>
            <a:pPr>
              <a:buNone/>
            </a:pPr>
            <a:r>
              <a:rPr lang="en-US" dirty="0" smtClean="0"/>
              <a:t>	Heterogeneous networks may include multiple network interfaces, multiple network access technologies, and multiple network subscriptions. In some cases such heterogeneous functionality must be supported in a single user terminal.</a:t>
            </a:r>
          </a:p>
          <a:p>
            <a:pPr>
              <a:buNone/>
            </a:pPr>
            <a:r>
              <a:rPr lang="en-US" dirty="0" smtClean="0"/>
              <a:t>	This Recommended Practice supports the design and deployment of access networks based on IEEE 802 technologies, guides the developers of extensions to the existing standards in support of a heterogeneous access network, and enables the use of IEEE 802 standards in new network deployments by specifying the functions of the IEEE 802 technologies when deployed in access networks.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362"/>
          </a:xfrm>
        </p:spPr>
        <p:txBody>
          <a:bodyPr>
            <a:normAutofit fontScale="90000"/>
          </a:bodyPr>
          <a:lstStyle/>
          <a:p>
            <a:r>
              <a:rPr lang="en-US" dirty="0"/>
              <a:t/>
            </a:r>
            <a:br>
              <a:rPr lang="en-US" dirty="0"/>
            </a:br>
            <a:r>
              <a:rPr lang="en-US" dirty="0" smtClean="0"/>
              <a:t>P802.1CF Draft </a:t>
            </a:r>
            <a:r>
              <a:rPr lang="en-US" dirty="0" err="1" smtClean="0"/>
              <a:t>ToC</a:t>
            </a:r>
            <a:r>
              <a:rPr lang="en-US" dirty="0"/>
              <a:t/>
            </a:r>
            <a:br>
              <a:rPr lang="en-US" dirty="0"/>
            </a:br>
            <a:endParaRPr lang="en-US" dirty="0"/>
          </a:p>
        </p:txBody>
      </p:sp>
      <p:pic>
        <p:nvPicPr>
          <p:cNvPr id="9" name="Picture 8" descr="omniran-nrm.png"/>
          <p:cNvPicPr>
            <a:picLocks noChangeAspect="1"/>
          </p:cNvPicPr>
          <p:nvPr/>
        </p:nvPicPr>
        <p:blipFill>
          <a:blip r:embed="rId2"/>
          <a:stretch>
            <a:fillRect/>
          </a:stretch>
        </p:blipFill>
        <p:spPr>
          <a:xfrm>
            <a:off x="5515447" y="2078850"/>
            <a:ext cx="2656953" cy="1109797"/>
          </a:xfrm>
          <a:prstGeom prst="rect">
            <a:avLst/>
          </a:prstGeom>
        </p:spPr>
      </p:pic>
      <p:cxnSp>
        <p:nvCxnSpPr>
          <p:cNvPr id="13" name="Straight Connector 12"/>
          <p:cNvCxnSpPr/>
          <p:nvPr/>
        </p:nvCxnSpPr>
        <p:spPr bwMode="auto">
          <a:xfrm>
            <a:off x="4752000" y="3203975"/>
            <a:ext cx="4050000" cy="0"/>
          </a:xfrm>
          <a:prstGeom prst="line">
            <a:avLst/>
          </a:prstGeom>
          <a:solidFill>
            <a:schemeClr val="accent1"/>
          </a:solidFill>
          <a:ln w="6350" cap="flat" cmpd="sng" algn="ctr">
            <a:solidFill>
              <a:schemeClr val="tx1"/>
            </a:solidFill>
            <a:prstDash val="dashDot"/>
            <a:round/>
            <a:headEnd type="none" w="sm" len="sm"/>
            <a:tailEnd type="none" w="sm" len="sm"/>
          </a:ln>
          <a:effectLst/>
        </p:spPr>
      </p:cxnSp>
      <p:cxnSp>
        <p:nvCxnSpPr>
          <p:cNvPr id="14" name="Straight Connector 13"/>
          <p:cNvCxnSpPr/>
          <p:nvPr/>
        </p:nvCxnSpPr>
        <p:spPr bwMode="auto">
          <a:xfrm>
            <a:off x="4662000" y="2078850"/>
            <a:ext cx="4050000" cy="0"/>
          </a:xfrm>
          <a:prstGeom prst="line">
            <a:avLst/>
          </a:prstGeom>
          <a:solidFill>
            <a:schemeClr val="accent1"/>
          </a:solidFill>
          <a:ln w="6350" cap="flat" cmpd="sng" algn="ctr">
            <a:solidFill>
              <a:schemeClr val="tx1"/>
            </a:solidFill>
            <a:prstDash val="dashDot"/>
            <a:round/>
            <a:headEnd type="none" w="sm" len="sm"/>
            <a:tailEnd type="none" w="sm" len="sm"/>
          </a:ln>
          <a:effectLst/>
        </p:spPr>
      </p:cxnSp>
      <p:pic>
        <p:nvPicPr>
          <p:cNvPr id="8" name="Picture 7" descr="omniran-functions.png"/>
          <p:cNvPicPr>
            <a:picLocks noChangeAspect="1"/>
          </p:cNvPicPr>
          <p:nvPr/>
        </p:nvPicPr>
        <p:blipFill>
          <a:blip r:embed="rId3"/>
          <a:stretch>
            <a:fillRect/>
          </a:stretch>
        </p:blipFill>
        <p:spPr>
          <a:xfrm>
            <a:off x="4842030" y="3231770"/>
            <a:ext cx="3991517" cy="2942535"/>
          </a:xfrm>
          <a:prstGeom prst="rect">
            <a:avLst/>
          </a:prstGeom>
        </p:spPr>
      </p:pic>
      <p:sp>
        <p:nvSpPr>
          <p:cNvPr id="3" name="Content Placeholder 2"/>
          <p:cNvSpPr>
            <a:spLocks noGrp="1"/>
          </p:cNvSpPr>
          <p:nvPr>
            <p:ph idx="1"/>
          </p:nvPr>
        </p:nvSpPr>
        <p:spPr>
          <a:xfrm>
            <a:off x="457199" y="1088740"/>
            <a:ext cx="6545071" cy="5355595"/>
          </a:xfrm>
        </p:spPr>
        <p:txBody>
          <a:bodyPr>
            <a:normAutofit fontScale="55000" lnSpcReduction="20000"/>
          </a:bodyPr>
          <a:lstStyle/>
          <a:p>
            <a:pPr>
              <a:lnSpc>
                <a:spcPct val="110000"/>
              </a:lnSpc>
              <a:spcBef>
                <a:spcPts val="0"/>
              </a:spcBef>
            </a:pPr>
            <a:r>
              <a:rPr lang="en-US" dirty="0"/>
              <a:t>Introduction and Scope</a:t>
            </a:r>
          </a:p>
          <a:p>
            <a:pPr>
              <a:lnSpc>
                <a:spcPct val="110000"/>
              </a:lnSpc>
              <a:spcBef>
                <a:spcPts val="0"/>
              </a:spcBef>
            </a:pPr>
            <a:r>
              <a:rPr lang="en-US" dirty="0"/>
              <a:t>Abbreviations, Acronyms, Definitions, and Conventions</a:t>
            </a:r>
          </a:p>
          <a:p>
            <a:pPr>
              <a:lnSpc>
                <a:spcPct val="110000"/>
              </a:lnSpc>
              <a:spcBef>
                <a:spcPts val="0"/>
              </a:spcBef>
            </a:pPr>
            <a:r>
              <a:rPr lang="en-US" dirty="0"/>
              <a:t>References</a:t>
            </a:r>
          </a:p>
          <a:p>
            <a:pPr>
              <a:lnSpc>
                <a:spcPct val="110000"/>
              </a:lnSpc>
              <a:spcBef>
                <a:spcPts val="0"/>
              </a:spcBef>
            </a:pPr>
            <a:r>
              <a:rPr lang="en-US" dirty="0"/>
              <a:t>Identifiers</a:t>
            </a:r>
          </a:p>
          <a:p>
            <a:pPr>
              <a:lnSpc>
                <a:spcPct val="110000"/>
              </a:lnSpc>
              <a:spcBef>
                <a:spcPts val="0"/>
              </a:spcBef>
            </a:pPr>
            <a:r>
              <a:rPr lang="en-US" dirty="0"/>
              <a:t>Network Reference Model</a:t>
            </a:r>
          </a:p>
          <a:p>
            <a:pPr lvl="1">
              <a:lnSpc>
                <a:spcPct val="110000"/>
              </a:lnSpc>
              <a:spcBef>
                <a:spcPts val="0"/>
              </a:spcBef>
            </a:pPr>
            <a:r>
              <a:rPr lang="en-US" dirty="0"/>
              <a:t>Overview</a:t>
            </a:r>
          </a:p>
          <a:p>
            <a:pPr lvl="1">
              <a:lnSpc>
                <a:spcPct val="110000"/>
              </a:lnSpc>
              <a:spcBef>
                <a:spcPts val="0"/>
              </a:spcBef>
            </a:pPr>
            <a:r>
              <a:rPr lang="en-US" dirty="0"/>
              <a:t>Reference Points</a:t>
            </a:r>
          </a:p>
          <a:p>
            <a:pPr lvl="1">
              <a:lnSpc>
                <a:spcPct val="110000"/>
              </a:lnSpc>
              <a:spcBef>
                <a:spcPts val="0"/>
              </a:spcBef>
            </a:pPr>
            <a:r>
              <a:rPr lang="en-US" dirty="0"/>
              <a:t>Access Network Control Architecture</a:t>
            </a:r>
          </a:p>
          <a:p>
            <a:pPr lvl="2">
              <a:lnSpc>
                <a:spcPct val="110000"/>
              </a:lnSpc>
              <a:spcBef>
                <a:spcPts val="0"/>
              </a:spcBef>
            </a:pPr>
            <a:r>
              <a:rPr lang="en-US" dirty="0"/>
              <a:t>Multiple deployment scenarios including backhaul</a:t>
            </a:r>
          </a:p>
          <a:p>
            <a:pPr>
              <a:lnSpc>
                <a:spcPct val="110000"/>
              </a:lnSpc>
              <a:spcBef>
                <a:spcPts val="0"/>
              </a:spcBef>
            </a:pPr>
            <a:r>
              <a:rPr lang="en-US" dirty="0"/>
              <a:t>Functional Design and Decomposition</a:t>
            </a:r>
          </a:p>
          <a:p>
            <a:pPr lvl="1">
              <a:lnSpc>
                <a:spcPct val="110000"/>
              </a:lnSpc>
              <a:spcBef>
                <a:spcPts val="0"/>
              </a:spcBef>
            </a:pPr>
            <a:r>
              <a:rPr lang="en-US" dirty="0"/>
              <a:t>Dynamic Spectrum Access </a:t>
            </a:r>
          </a:p>
          <a:p>
            <a:pPr lvl="1">
              <a:lnSpc>
                <a:spcPct val="110000"/>
              </a:lnSpc>
              <a:spcBef>
                <a:spcPts val="0"/>
              </a:spcBef>
            </a:pPr>
            <a:r>
              <a:rPr lang="en-US" dirty="0"/>
              <a:t>Network Discovery and Selection</a:t>
            </a:r>
          </a:p>
          <a:p>
            <a:pPr lvl="1">
              <a:lnSpc>
                <a:spcPct val="110000"/>
              </a:lnSpc>
              <a:spcBef>
                <a:spcPts val="0"/>
              </a:spcBef>
            </a:pPr>
            <a:r>
              <a:rPr lang="en-US" dirty="0"/>
              <a:t>Association and Disassociaiton</a:t>
            </a:r>
          </a:p>
          <a:p>
            <a:pPr lvl="1">
              <a:lnSpc>
                <a:spcPct val="110000"/>
              </a:lnSpc>
              <a:spcBef>
                <a:spcPts val="0"/>
              </a:spcBef>
            </a:pPr>
            <a:r>
              <a:rPr lang="en-US" dirty="0"/>
              <a:t>Authentication and Trust Establishment</a:t>
            </a:r>
          </a:p>
          <a:p>
            <a:pPr lvl="1">
              <a:lnSpc>
                <a:spcPct val="110000"/>
              </a:lnSpc>
              <a:spcBef>
                <a:spcPts val="0"/>
              </a:spcBef>
            </a:pPr>
            <a:r>
              <a:rPr lang="en-US" dirty="0" err="1"/>
              <a:t>Datapath</a:t>
            </a:r>
            <a:r>
              <a:rPr lang="en-US" dirty="0"/>
              <a:t> establishment, </a:t>
            </a:r>
            <a:br>
              <a:rPr lang="en-US" dirty="0"/>
            </a:br>
            <a:r>
              <a:rPr lang="en-US" dirty="0"/>
              <a:t>relocation and teardown</a:t>
            </a:r>
          </a:p>
          <a:p>
            <a:pPr lvl="1">
              <a:lnSpc>
                <a:spcPct val="110000"/>
              </a:lnSpc>
              <a:spcBef>
                <a:spcPts val="0"/>
              </a:spcBef>
            </a:pPr>
            <a:r>
              <a:rPr lang="en-US" dirty="0"/>
              <a:t>Authorization, QoS and policy control</a:t>
            </a:r>
          </a:p>
          <a:p>
            <a:pPr lvl="1">
              <a:lnSpc>
                <a:spcPct val="110000"/>
              </a:lnSpc>
              <a:spcBef>
                <a:spcPts val="0"/>
              </a:spcBef>
            </a:pPr>
            <a:r>
              <a:rPr lang="en-US" dirty="0"/>
              <a:t>Accounting and monitoring</a:t>
            </a:r>
          </a:p>
          <a:p>
            <a:pPr>
              <a:lnSpc>
                <a:spcPct val="110000"/>
              </a:lnSpc>
              <a:spcBef>
                <a:spcPts val="0"/>
              </a:spcBef>
            </a:pPr>
            <a:r>
              <a:rPr lang="en-US" i="1" dirty="0"/>
              <a:t>SDN Abstraction	</a:t>
            </a:r>
          </a:p>
          <a:p>
            <a:pPr lvl="1">
              <a:lnSpc>
                <a:spcPct val="110000"/>
              </a:lnSpc>
              <a:spcBef>
                <a:spcPts val="0"/>
              </a:spcBef>
            </a:pPr>
            <a:r>
              <a:rPr lang="en-US" i="1" dirty="0"/>
              <a:t>Terminal</a:t>
            </a:r>
          </a:p>
          <a:p>
            <a:pPr lvl="1">
              <a:lnSpc>
                <a:spcPct val="110000"/>
              </a:lnSpc>
              <a:spcBef>
                <a:spcPts val="0"/>
              </a:spcBef>
            </a:pPr>
            <a:r>
              <a:rPr lang="en-US" i="1" dirty="0"/>
              <a:t>Access Network</a:t>
            </a:r>
          </a:p>
          <a:p>
            <a:pPr>
              <a:lnSpc>
                <a:spcPct val="110000"/>
              </a:lnSpc>
              <a:spcBef>
                <a:spcPts val="0"/>
              </a:spcBef>
            </a:pPr>
            <a:r>
              <a:rPr lang="en-US" dirty="0"/>
              <a:t>Annex:</a:t>
            </a:r>
          </a:p>
          <a:p>
            <a:pPr lvl="1">
              <a:lnSpc>
                <a:spcPct val="110000"/>
              </a:lnSpc>
              <a:spcBef>
                <a:spcPts val="0"/>
              </a:spcBef>
            </a:pPr>
            <a:r>
              <a:rPr lang="en-US" dirty="0"/>
              <a:t>Tenets (Informative)</a:t>
            </a:r>
          </a:p>
        </p:txBody>
      </p:sp>
    </p:spTree>
    <p:extLst>
      <p:ext uri="{BB962C8B-B14F-4D97-AF65-F5344CB8AC3E}">
        <p14:creationId xmlns:p14="http://schemas.microsoft.com/office/powerpoint/2010/main" val="23767617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bwMode="auto">
          <a:xfrm>
            <a:off x="476546" y="1448780"/>
            <a:ext cx="3735414" cy="2880320"/>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2" name="Title 1"/>
          <p:cNvSpPr>
            <a:spLocks noGrp="1"/>
          </p:cNvSpPr>
          <p:nvPr>
            <p:ph type="title"/>
          </p:nvPr>
        </p:nvSpPr>
        <p:spPr/>
        <p:txBody>
          <a:bodyPr/>
          <a:lstStyle/>
          <a:p>
            <a:r>
              <a:rPr lang="en-US"/>
              <a:t> SDN is part of OmniRAN P802.1CF</a:t>
            </a:r>
          </a:p>
        </p:txBody>
      </p:sp>
      <p:sp>
        <p:nvSpPr>
          <p:cNvPr id="3" name="Content Placeholder 2"/>
          <p:cNvSpPr>
            <a:spLocks noGrp="1"/>
          </p:cNvSpPr>
          <p:nvPr>
            <p:ph idx="1"/>
          </p:nvPr>
        </p:nvSpPr>
        <p:spPr>
          <a:xfrm>
            <a:off x="457200" y="4464115"/>
            <a:ext cx="8229600" cy="1485165"/>
          </a:xfrm>
        </p:spPr>
        <p:txBody>
          <a:bodyPr>
            <a:normAutofit fontScale="77500" lnSpcReduction="20000"/>
          </a:bodyPr>
          <a:lstStyle/>
          <a:p>
            <a:r>
              <a:rPr lang="en-US"/>
              <a:t>Common understanding of SDN is aligned to the same architectural model as used by OmniRAN. </a:t>
            </a:r>
          </a:p>
          <a:p>
            <a:r>
              <a:rPr lang="en-US"/>
              <a:t>Access networks have always been a kind of ‘software defined’ network.</a:t>
            </a:r>
          </a:p>
        </p:txBody>
      </p:sp>
      <p:pic>
        <p:nvPicPr>
          <p:cNvPr id="7" name="Picture 6"/>
          <p:cNvPicPr>
            <a:picLocks noChangeAspect="1"/>
          </p:cNvPicPr>
          <p:nvPr/>
        </p:nvPicPr>
        <p:blipFill>
          <a:blip r:embed="rId2"/>
          <a:stretch>
            <a:fillRect/>
          </a:stretch>
        </p:blipFill>
        <p:spPr>
          <a:xfrm>
            <a:off x="1421650" y="1583795"/>
            <a:ext cx="1778000" cy="2476500"/>
          </a:xfrm>
          <a:prstGeom prst="rect">
            <a:avLst/>
          </a:prstGeom>
        </p:spPr>
      </p:pic>
      <p:sp>
        <p:nvSpPr>
          <p:cNvPr id="8" name="Rectangle 7"/>
          <p:cNvSpPr/>
          <p:nvPr/>
        </p:nvSpPr>
        <p:spPr bwMode="auto">
          <a:xfrm>
            <a:off x="4437781" y="3519010"/>
            <a:ext cx="1170131" cy="97143"/>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9" name="Rectangle 8"/>
          <p:cNvSpPr/>
          <p:nvPr/>
        </p:nvSpPr>
        <p:spPr bwMode="auto">
          <a:xfrm>
            <a:off x="5742927" y="3519010"/>
            <a:ext cx="1215134" cy="97143"/>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12" name="Rectangle 11"/>
          <p:cNvSpPr/>
          <p:nvPr/>
        </p:nvSpPr>
        <p:spPr bwMode="auto">
          <a:xfrm>
            <a:off x="5652918" y="2986083"/>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13" name="Rectangle 12"/>
          <p:cNvSpPr/>
          <p:nvPr/>
        </p:nvSpPr>
        <p:spPr bwMode="auto">
          <a:xfrm>
            <a:off x="5652919" y="3256113"/>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14" name="Rectangle 13"/>
          <p:cNvSpPr/>
          <p:nvPr/>
        </p:nvSpPr>
        <p:spPr bwMode="auto">
          <a:xfrm>
            <a:off x="4797822" y="2986083"/>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15" name="Rectangle 14"/>
          <p:cNvSpPr/>
          <p:nvPr/>
        </p:nvSpPr>
        <p:spPr bwMode="auto">
          <a:xfrm>
            <a:off x="4797823" y="3256113"/>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16" name="Isosceles Triangle 15"/>
          <p:cNvSpPr/>
          <p:nvPr/>
        </p:nvSpPr>
        <p:spPr bwMode="auto">
          <a:xfrm flipV="1">
            <a:off x="4797823" y="2986082"/>
            <a:ext cx="1710190" cy="82637"/>
          </a:xfrm>
          <a:prstGeom prst="triangle">
            <a:avLst>
              <a:gd name="adj" fmla="val 49569"/>
            </a:avLst>
          </a:prstGeom>
          <a:solidFill>
            <a:schemeClr val="bg1">
              <a:lumMod val="7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17" name="Rectangle 16"/>
          <p:cNvSpPr/>
          <p:nvPr/>
        </p:nvSpPr>
        <p:spPr bwMode="auto">
          <a:xfrm>
            <a:off x="5292877" y="2491029"/>
            <a:ext cx="720080" cy="495054"/>
          </a:xfrm>
          <a:prstGeom prst="rect">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900" dirty="0" smtClean="0">
                <a:latin typeface="+mn-lt"/>
              </a:rPr>
              <a:t>Higher Layers Control I/f</a:t>
            </a:r>
            <a:endParaRPr kumimoji="0" lang="en-US" sz="900" b="0" i="0" u="none" strike="noStrike" cap="none" normalizeH="0" baseline="0" dirty="0">
              <a:ln>
                <a:noFill/>
              </a:ln>
              <a:solidFill>
                <a:schemeClr val="tx1"/>
              </a:solidFill>
              <a:effectLst/>
              <a:latin typeface="+mn-lt"/>
            </a:endParaRPr>
          </a:p>
        </p:txBody>
      </p:sp>
      <p:sp>
        <p:nvSpPr>
          <p:cNvPr id="18" name="Rectangle 17"/>
          <p:cNvSpPr/>
          <p:nvPr/>
        </p:nvSpPr>
        <p:spPr bwMode="auto">
          <a:xfrm>
            <a:off x="7273097" y="1763815"/>
            <a:ext cx="855094" cy="1222268"/>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900" dirty="0">
                <a:latin typeface="+mn-lt"/>
              </a:rPr>
              <a:t>Control Entity</a:t>
            </a:r>
            <a:endParaRPr kumimoji="0" lang="en-US" sz="900" b="0" i="0" u="none" strike="noStrike" cap="none" normalizeH="0" baseline="0" dirty="0">
              <a:ln>
                <a:noFill/>
              </a:ln>
              <a:solidFill>
                <a:schemeClr val="tx1"/>
              </a:solidFill>
              <a:effectLst/>
              <a:latin typeface="+mn-lt"/>
            </a:endParaRPr>
          </a:p>
        </p:txBody>
      </p:sp>
      <p:grpSp>
        <p:nvGrpSpPr>
          <p:cNvPr id="20" name="Group 122"/>
          <p:cNvGrpSpPr>
            <a:grpSpLocks/>
          </p:cNvGrpSpPr>
          <p:nvPr/>
        </p:nvGrpSpPr>
        <p:grpSpPr bwMode="auto">
          <a:xfrm>
            <a:off x="7813156" y="2033634"/>
            <a:ext cx="190728" cy="325360"/>
            <a:chOff x="4120" y="2308"/>
            <a:chExt cx="305" cy="415"/>
          </a:xfrm>
        </p:grpSpPr>
        <p:sp>
          <p:nvSpPr>
            <p:cNvPr id="21"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dirty="0"/>
            </a:p>
          </p:txBody>
        </p:sp>
        <p:sp>
          <p:nvSpPr>
            <p:cNvPr id="22"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dirty="0"/>
            </a:p>
          </p:txBody>
        </p:sp>
        <p:sp>
          <p:nvSpPr>
            <p:cNvPr id="23"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dirty="0"/>
            </a:p>
          </p:txBody>
        </p:sp>
        <p:grpSp>
          <p:nvGrpSpPr>
            <p:cNvPr id="24" name="Group 126"/>
            <p:cNvGrpSpPr>
              <a:grpSpLocks/>
            </p:cNvGrpSpPr>
            <p:nvPr/>
          </p:nvGrpSpPr>
          <p:grpSpPr bwMode="auto">
            <a:xfrm flipH="1">
              <a:off x="4164" y="2500"/>
              <a:ext cx="152" cy="109"/>
              <a:chOff x="3216" y="2784"/>
              <a:chExt cx="192" cy="144"/>
            </a:xfrm>
          </p:grpSpPr>
          <p:sp>
            <p:nvSpPr>
              <p:cNvPr id="28"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dirty="0"/>
              </a:p>
            </p:txBody>
          </p:sp>
          <p:sp>
            <p:nvSpPr>
              <p:cNvPr id="29"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dirty="0"/>
              </a:p>
            </p:txBody>
          </p:sp>
          <p:sp>
            <p:nvSpPr>
              <p:cNvPr id="30"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dirty="0"/>
              </a:p>
            </p:txBody>
          </p:sp>
          <p:sp>
            <p:nvSpPr>
              <p:cNvPr id="31"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dirty="0"/>
              </a:p>
            </p:txBody>
          </p:sp>
        </p:grpSp>
        <p:sp>
          <p:nvSpPr>
            <p:cNvPr id="25"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dirty="0"/>
            </a:p>
          </p:txBody>
        </p:sp>
        <p:sp>
          <p:nvSpPr>
            <p:cNvPr id="26"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dirty="0"/>
            </a:p>
          </p:txBody>
        </p:sp>
        <p:sp>
          <p:nvSpPr>
            <p:cNvPr id="27"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dirty="0"/>
            </a:p>
          </p:txBody>
        </p:sp>
      </p:grpSp>
      <p:sp>
        <p:nvSpPr>
          <p:cNvPr id="32" name="AutoShape 22"/>
          <p:cNvSpPr>
            <a:spLocks noChangeArrowheads="1"/>
          </p:cNvSpPr>
          <p:nvPr/>
        </p:nvSpPr>
        <p:spPr bwMode="auto">
          <a:xfrm>
            <a:off x="7363106" y="2033634"/>
            <a:ext cx="360362" cy="327025"/>
          </a:xfrm>
          <a:prstGeom prst="can">
            <a:avLst>
              <a:gd name="adj" fmla="val 25000"/>
            </a:avLst>
          </a:prstGeom>
          <a:solidFill>
            <a:srgbClr val="6699FF"/>
          </a:solidFill>
          <a:ln w="9525">
            <a:solidFill>
              <a:schemeClr val="tx1"/>
            </a:solidFill>
            <a:round/>
            <a:headEnd/>
            <a:tailEnd/>
          </a:ln>
          <a:effectLst/>
        </p:spPr>
        <p:txBody>
          <a:bodyPr wrap="none" anchor="ctr"/>
          <a:lstStyle/>
          <a:p>
            <a:pPr algn="ctr" eaLnBrk="0" hangingPunct="0">
              <a:lnSpc>
                <a:spcPct val="100000"/>
              </a:lnSpc>
              <a:spcBef>
                <a:spcPct val="0"/>
              </a:spcBef>
              <a:buFontTx/>
              <a:buNone/>
            </a:pPr>
            <a:endParaRPr lang="en-US" sz="1600" dirty="0">
              <a:ea typeface="ＭＳ Ｐゴシック" pitchFamily="34" charset="-128"/>
            </a:endParaRPr>
          </a:p>
        </p:txBody>
      </p:sp>
      <p:cxnSp>
        <p:nvCxnSpPr>
          <p:cNvPr id="33" name="Straight Arrow Connector 32"/>
          <p:cNvCxnSpPr/>
          <p:nvPr/>
        </p:nvCxnSpPr>
        <p:spPr bwMode="auto">
          <a:xfrm>
            <a:off x="5562907" y="2886547"/>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34" name="Straight Arrow Connector 33"/>
          <p:cNvCxnSpPr/>
          <p:nvPr/>
        </p:nvCxnSpPr>
        <p:spPr bwMode="auto">
          <a:xfrm>
            <a:off x="5742927" y="2886547"/>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35" name="Straight Arrow Connector 34"/>
          <p:cNvCxnSpPr>
            <a:endCxn id="16" idx="0"/>
          </p:cNvCxnSpPr>
          <p:nvPr/>
        </p:nvCxnSpPr>
        <p:spPr bwMode="auto">
          <a:xfrm flipH="1">
            <a:off x="5645547" y="2888700"/>
            <a:ext cx="7370" cy="180019"/>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sp>
        <p:nvSpPr>
          <p:cNvPr id="36" name="Freeform 35"/>
          <p:cNvSpPr/>
          <p:nvPr/>
        </p:nvSpPr>
        <p:spPr>
          <a:xfrm>
            <a:off x="6012777" y="2168815"/>
            <a:ext cx="1260000" cy="576528"/>
          </a:xfrm>
          <a:custGeom>
            <a:avLst/>
            <a:gdLst>
              <a:gd name="connsiteX0" fmla="*/ 0 w 3355810"/>
              <a:gd name="connsiteY0" fmla="*/ 360530 h 360530"/>
              <a:gd name="connsiteX1" fmla="*/ 1235124 w 3355810"/>
              <a:gd name="connsiteY1" fmla="*/ 11003 h 360530"/>
              <a:gd name="connsiteX2" fmla="*/ 3355810 w 3355810"/>
              <a:gd name="connsiteY2" fmla="*/ 80908 h 360530"/>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293406 h 305347"/>
              <a:gd name="connsiteX1" fmla="*/ 213086 w 3615505"/>
              <a:gd name="connsiteY1" fmla="*/ 305347 h 305347"/>
              <a:gd name="connsiteX2" fmla="*/ 1506471 w 3615505"/>
              <a:gd name="connsiteY2" fmla="*/ 24916 h 305347"/>
              <a:gd name="connsiteX3" fmla="*/ 3615505 w 3615505"/>
              <a:gd name="connsiteY3" fmla="*/ 13784 h 305347"/>
              <a:gd name="connsiteX0" fmla="*/ 259695 w 3615505"/>
              <a:gd name="connsiteY0" fmla="*/ 282152 h 294093"/>
              <a:gd name="connsiteX1" fmla="*/ 213086 w 3615505"/>
              <a:gd name="connsiteY1" fmla="*/ 294093 h 294093"/>
              <a:gd name="connsiteX2" fmla="*/ 1506471 w 3615505"/>
              <a:gd name="connsiteY2" fmla="*/ 13662 h 294093"/>
              <a:gd name="connsiteX3" fmla="*/ 3615505 w 3615505"/>
              <a:gd name="connsiteY3" fmla="*/ 2530 h 294093"/>
              <a:gd name="connsiteX0" fmla="*/ 0 w 3355810"/>
              <a:gd name="connsiteY0" fmla="*/ 282152 h 282152"/>
              <a:gd name="connsiteX1" fmla="*/ 1246776 w 3355810"/>
              <a:gd name="connsiteY1" fmla="*/ 13662 h 282152"/>
              <a:gd name="connsiteX2" fmla="*/ 3355810 w 3355810"/>
              <a:gd name="connsiteY2" fmla="*/ 2530 h 282152"/>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44451 h 344451"/>
              <a:gd name="connsiteX1" fmla="*/ 1270081 w 3775287"/>
              <a:gd name="connsiteY1" fmla="*/ 70559 h 344451"/>
              <a:gd name="connsiteX2" fmla="*/ 3775287 w 3775287"/>
              <a:gd name="connsiteY2" fmla="*/ 0 h 344451"/>
              <a:gd name="connsiteX0" fmla="*/ 0 w 3763635"/>
              <a:gd name="connsiteY0" fmla="*/ 294290 h 294290"/>
              <a:gd name="connsiteX1" fmla="*/ 1270081 w 3763635"/>
              <a:gd name="connsiteY1" fmla="*/ 20398 h 294290"/>
              <a:gd name="connsiteX2" fmla="*/ 3763635 w 3763635"/>
              <a:gd name="connsiteY2" fmla="*/ 20071 h 294290"/>
              <a:gd name="connsiteX0" fmla="*/ 0 w 3763635"/>
              <a:gd name="connsiteY0" fmla="*/ 313712 h 313712"/>
              <a:gd name="connsiteX1" fmla="*/ 1270081 w 3763635"/>
              <a:gd name="connsiteY1" fmla="*/ 39820 h 313712"/>
              <a:gd name="connsiteX2" fmla="*/ 3763635 w 3763635"/>
              <a:gd name="connsiteY2" fmla="*/ 1676 h 313712"/>
              <a:gd name="connsiteX0" fmla="*/ 0 w 3798592"/>
              <a:gd name="connsiteY0" fmla="*/ 322954 h 322954"/>
              <a:gd name="connsiteX1" fmla="*/ 1270081 w 3798592"/>
              <a:gd name="connsiteY1" fmla="*/ 49062 h 322954"/>
              <a:gd name="connsiteX2" fmla="*/ 3798592 w 3798592"/>
              <a:gd name="connsiteY2" fmla="*/ 113 h 322954"/>
              <a:gd name="connsiteX0" fmla="*/ 0 w 3798592"/>
              <a:gd name="connsiteY0" fmla="*/ 485369 h 485369"/>
              <a:gd name="connsiteX1" fmla="*/ 1270081 w 3798592"/>
              <a:gd name="connsiteY1" fmla="*/ 211477 h 485369"/>
              <a:gd name="connsiteX2" fmla="*/ 3483984 w 3798592"/>
              <a:gd name="connsiteY2" fmla="*/ 283 h 485369"/>
              <a:gd name="connsiteX3" fmla="*/ 3798592 w 3798592"/>
              <a:gd name="connsiteY3" fmla="*/ 162528 h 485369"/>
              <a:gd name="connsiteX0" fmla="*/ 0 w 3798592"/>
              <a:gd name="connsiteY0" fmla="*/ 322841 h 322841"/>
              <a:gd name="connsiteX1" fmla="*/ 1270081 w 3798592"/>
              <a:gd name="connsiteY1" fmla="*/ 48949 h 322841"/>
              <a:gd name="connsiteX2" fmla="*/ 3798592 w 3798592"/>
              <a:gd name="connsiteY2" fmla="*/ 0 h 322841"/>
              <a:gd name="connsiteX0" fmla="*/ 0 w 3798592"/>
              <a:gd name="connsiteY0" fmla="*/ 297714 h 297714"/>
              <a:gd name="connsiteX1" fmla="*/ 1270081 w 3798592"/>
              <a:gd name="connsiteY1" fmla="*/ 23822 h 297714"/>
              <a:gd name="connsiteX2" fmla="*/ 3798592 w 3798592"/>
              <a:gd name="connsiteY2" fmla="*/ 7288 h 297714"/>
              <a:gd name="connsiteX0" fmla="*/ 0 w 3798592"/>
              <a:gd name="connsiteY0" fmla="*/ 300915 h 300915"/>
              <a:gd name="connsiteX1" fmla="*/ 1270081 w 3798592"/>
              <a:gd name="connsiteY1" fmla="*/ 27023 h 300915"/>
              <a:gd name="connsiteX2" fmla="*/ 3798592 w 3798592"/>
              <a:gd name="connsiteY2" fmla="*/ 10489 h 300915"/>
              <a:gd name="connsiteX0" fmla="*/ 0 w 3798592"/>
              <a:gd name="connsiteY0" fmla="*/ 290781 h 290781"/>
              <a:gd name="connsiteX1" fmla="*/ 1200168 w 3798592"/>
              <a:gd name="connsiteY1" fmla="*/ 43901 h 290781"/>
              <a:gd name="connsiteX2" fmla="*/ 3798592 w 3798592"/>
              <a:gd name="connsiteY2" fmla="*/ 355 h 290781"/>
              <a:gd name="connsiteX0" fmla="*/ 0 w 3798592"/>
              <a:gd name="connsiteY0" fmla="*/ 290436 h 290436"/>
              <a:gd name="connsiteX1" fmla="*/ 1200168 w 3798592"/>
              <a:gd name="connsiteY1" fmla="*/ 43556 h 290436"/>
              <a:gd name="connsiteX2" fmla="*/ 3798592 w 3798592"/>
              <a:gd name="connsiteY2" fmla="*/ 10 h 290436"/>
              <a:gd name="connsiteX0" fmla="*/ 0 w 3798592"/>
              <a:gd name="connsiteY0" fmla="*/ 291471 h 291471"/>
              <a:gd name="connsiteX1" fmla="*/ 1200168 w 3798592"/>
              <a:gd name="connsiteY1" fmla="*/ 44591 h 291471"/>
              <a:gd name="connsiteX2" fmla="*/ 3798592 w 3798592"/>
              <a:gd name="connsiteY2" fmla="*/ 1045 h 291471"/>
              <a:gd name="connsiteX0" fmla="*/ 0 w 3798592"/>
              <a:gd name="connsiteY0" fmla="*/ 290438 h 290438"/>
              <a:gd name="connsiteX1" fmla="*/ 1153559 w 3798592"/>
              <a:gd name="connsiteY1" fmla="*/ 75973 h 290438"/>
              <a:gd name="connsiteX2" fmla="*/ 3798592 w 3798592"/>
              <a:gd name="connsiteY2" fmla="*/ 12 h 290438"/>
              <a:gd name="connsiteX0" fmla="*/ 0 w 3798592"/>
              <a:gd name="connsiteY0" fmla="*/ 290430 h 290430"/>
              <a:gd name="connsiteX1" fmla="*/ 1106950 w 3798592"/>
              <a:gd name="connsiteY1" fmla="*/ 135392 h 290430"/>
              <a:gd name="connsiteX2" fmla="*/ 3798592 w 3798592"/>
              <a:gd name="connsiteY2" fmla="*/ 4 h 290430"/>
              <a:gd name="connsiteX0" fmla="*/ 0 w 3798592"/>
              <a:gd name="connsiteY0" fmla="*/ 290430 h 290430"/>
              <a:gd name="connsiteX1" fmla="*/ 1106950 w 3798592"/>
              <a:gd name="connsiteY1" fmla="*/ 135392 h 290430"/>
              <a:gd name="connsiteX2" fmla="*/ 3798592 w 3798592"/>
              <a:gd name="connsiteY2" fmla="*/ 4 h 290430"/>
            </a:gdLst>
            <a:ahLst/>
            <a:cxnLst>
              <a:cxn ang="0">
                <a:pos x="connsiteX0" y="connsiteY0"/>
              </a:cxn>
              <a:cxn ang="0">
                <a:pos x="connsiteX1" y="connsiteY1"/>
              </a:cxn>
              <a:cxn ang="0">
                <a:pos x="connsiteX2" y="connsiteY2"/>
              </a:cxn>
            </a:cxnLst>
            <a:rect l="l" t="t" r="r" b="b"/>
            <a:pathLst>
              <a:path w="3798592" h="290430">
                <a:moveTo>
                  <a:pt x="0" y="290430"/>
                </a:moveTo>
                <a:cubicBezTo>
                  <a:pt x="854003" y="288520"/>
                  <a:pt x="846719" y="210808"/>
                  <a:pt x="1106950" y="135392"/>
                </a:cubicBezTo>
                <a:cubicBezTo>
                  <a:pt x="1367181" y="59976"/>
                  <a:pt x="1768696" y="-603"/>
                  <a:pt x="3798592" y="4"/>
                </a:cubicBezTo>
              </a:path>
            </a:pathLst>
          </a:custGeom>
          <a:ln w="19050" cmpd="sng">
            <a:solidFill>
              <a:schemeClr val="tx1"/>
            </a:solidFill>
            <a:prstDash val="dashDot"/>
            <a:headEnd type="triangle"/>
            <a:tailEnd type="triangle"/>
          </a:ln>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38" name="TextBox 37"/>
          <p:cNvSpPr txBox="1"/>
          <p:nvPr/>
        </p:nvSpPr>
        <p:spPr>
          <a:xfrm>
            <a:off x="8083186" y="2213654"/>
            <a:ext cx="629274" cy="276999"/>
          </a:xfrm>
          <a:prstGeom prst="rect">
            <a:avLst/>
          </a:prstGeom>
          <a:noFill/>
        </p:spPr>
        <p:txBody>
          <a:bodyPr wrap="none" rtlCol="0">
            <a:spAutoFit/>
          </a:bodyPr>
          <a:lstStyle/>
          <a:p>
            <a:r>
              <a:rPr lang="en-US" dirty="0">
                <a:latin typeface="+mn-lt"/>
              </a:rPr>
              <a:t>CORE</a:t>
            </a:r>
            <a:endParaRPr lang="en-US" dirty="0" smtClean="0">
              <a:latin typeface="+mn-lt"/>
            </a:endParaRPr>
          </a:p>
        </p:txBody>
      </p:sp>
      <p:sp>
        <p:nvSpPr>
          <p:cNvPr id="40" name="Rectangle 39"/>
          <p:cNvSpPr/>
          <p:nvPr/>
        </p:nvSpPr>
        <p:spPr bwMode="auto">
          <a:xfrm>
            <a:off x="4392776" y="1448780"/>
            <a:ext cx="4275475" cy="2880320"/>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41" name="TextBox 40"/>
          <p:cNvSpPr txBox="1"/>
          <p:nvPr/>
        </p:nvSpPr>
        <p:spPr>
          <a:xfrm>
            <a:off x="423797" y="4097106"/>
            <a:ext cx="2287480" cy="246221"/>
          </a:xfrm>
          <a:prstGeom prst="rect">
            <a:avLst/>
          </a:prstGeom>
          <a:noFill/>
        </p:spPr>
        <p:txBody>
          <a:bodyPr wrap="none" rtlCol="0">
            <a:spAutoFit/>
          </a:bodyPr>
          <a:lstStyle/>
          <a:p>
            <a:r>
              <a:rPr lang="en-US" sz="1000" dirty="0" smtClean="0">
                <a:latin typeface="+mn-lt"/>
              </a:rPr>
              <a:t>Openflow Switch Specification v1.3.2</a:t>
            </a:r>
          </a:p>
        </p:txBody>
      </p:sp>
    </p:spTree>
    <p:extLst>
      <p:ext uri="{BB962C8B-B14F-4D97-AF65-F5344CB8AC3E}">
        <p14:creationId xmlns:p14="http://schemas.microsoft.com/office/powerpoint/2010/main" val="132097377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mniran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txDef>
      <a:spPr>
        <a:noFill/>
      </a:spPr>
      <a:bodyPr wrap="none" rtlCol="0">
        <a:spAutoFit/>
      </a:bodyPr>
      <a:lstStyle>
        <a:defPPr>
          <a:defRPr dirty="0" smtClean="0">
            <a:latin typeface="+mn-lt"/>
          </a:defRPr>
        </a:defPPr>
      </a:lstStyle>
    </a:txDef>
  </a:objectDefaults>
  <a:extraClrSchemeLst>
    <a:extraClrScheme>
      <a:clrScheme name="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omniran_template</Template>
  <TotalTime>712</TotalTime>
  <Words>1213</Words>
  <Application>Microsoft Macintosh PowerPoint</Application>
  <PresentationFormat>On-screen Show (4:3)</PresentationFormat>
  <Paragraphs>294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omniran_template</vt:lpstr>
      <vt:lpstr>PowerPoint Presentation</vt:lpstr>
      <vt:lpstr>Short introduction into OmniRAN P802.1CF</vt:lpstr>
      <vt:lpstr>There is evidence to consider commonalities of IEEE 802 Access Networks</vt:lpstr>
      <vt:lpstr>OmniRAN P802.1CF provides a kind of ‘Stage 2’ Specification for IEEE 802</vt:lpstr>
      <vt:lpstr>P802.1CF in the big picture of the Internet</vt:lpstr>
      <vt:lpstr>Key constraints for P802.1CF</vt:lpstr>
      <vt:lpstr>P802.1CF Project Authorization Request</vt:lpstr>
      <vt:lpstr> P802.1CF Draft ToC </vt:lpstr>
      <vt:lpstr> SDN is part of OmniRAN P802.1CF</vt:lpstr>
      <vt:lpstr>Example Chapter Structure</vt:lpstr>
      <vt:lpstr>NDS Functional Requirements</vt:lpstr>
      <vt:lpstr>Network Discovery and Selection Functions</vt:lpstr>
      <vt:lpstr>NDS Roles and Identifiers</vt:lpstr>
      <vt:lpstr>NDS Technology Specific Design</vt:lpstr>
      <vt:lpstr>Conclusion</vt:lpstr>
      <vt:lpstr>Looking forward to next session in  Athens, September 15-18</vt:lpstr>
    </vt:vector>
  </TitlesOfParts>
  <Company>Nokia Siemens Networks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Max Riegel</dc:creator>
  <cp:lastModifiedBy>Max Riegel</cp:lastModifiedBy>
  <cp:revision>80</cp:revision>
  <cp:lastPrinted>1998-02-10T13:28:06Z</cp:lastPrinted>
  <dcterms:created xsi:type="dcterms:W3CDTF">2014-02-26T07:36:58Z</dcterms:created>
  <dcterms:modified xsi:type="dcterms:W3CDTF">2014-07-16T16:42:45Z</dcterms:modified>
</cp:coreProperties>
</file>