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0"/>
  </p:notesMasterIdLst>
  <p:handoutMasterIdLst>
    <p:handoutMasterId r:id="rId21"/>
  </p:handoutMasterIdLst>
  <p:sldIdLst>
    <p:sldId id="262" r:id="rId2"/>
    <p:sldId id="283" r:id="rId3"/>
    <p:sldId id="279" r:id="rId4"/>
    <p:sldId id="286" r:id="rId5"/>
    <p:sldId id="289" r:id="rId6"/>
    <p:sldId id="287" r:id="rId7"/>
    <p:sldId id="280" r:id="rId8"/>
    <p:sldId id="288" r:id="rId9"/>
    <p:sldId id="290" r:id="rId10"/>
    <p:sldId id="278" r:id="rId11"/>
    <p:sldId id="274" r:id="rId12"/>
    <p:sldId id="296" r:id="rId13"/>
    <p:sldId id="263" r:id="rId14"/>
    <p:sldId id="282" r:id="rId15"/>
    <p:sldId id="291" r:id="rId16"/>
    <p:sldId id="294" r:id="rId17"/>
    <p:sldId id="295" r:id="rId18"/>
    <p:sldId id="273" r:id="rId19"/>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itchFamily="1"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 charset="0"/>
        <a:ea typeface="+mn-ea"/>
        <a:cs typeface="+mn-cs"/>
      </a:defRPr>
    </a:lvl5pPr>
    <a:lvl6pPr marL="2286000" algn="l" defTabSz="457200" rtl="0" eaLnBrk="1" latinLnBrk="0" hangingPunct="1">
      <a:defRPr sz="1200" kern="1200">
        <a:solidFill>
          <a:schemeClr val="tx1"/>
        </a:solidFill>
        <a:latin typeface="Times New Roman" pitchFamily="1" charset="0"/>
        <a:ea typeface="+mn-ea"/>
        <a:cs typeface="+mn-cs"/>
      </a:defRPr>
    </a:lvl6pPr>
    <a:lvl7pPr marL="2743200" algn="l" defTabSz="457200" rtl="0" eaLnBrk="1" latinLnBrk="0" hangingPunct="1">
      <a:defRPr sz="1200" kern="1200">
        <a:solidFill>
          <a:schemeClr val="tx1"/>
        </a:solidFill>
        <a:latin typeface="Times New Roman" pitchFamily="1" charset="0"/>
        <a:ea typeface="+mn-ea"/>
        <a:cs typeface="+mn-cs"/>
      </a:defRPr>
    </a:lvl7pPr>
    <a:lvl8pPr marL="3200400" algn="l" defTabSz="457200" rtl="0" eaLnBrk="1" latinLnBrk="0" hangingPunct="1">
      <a:defRPr sz="1200" kern="1200">
        <a:solidFill>
          <a:schemeClr val="tx1"/>
        </a:solidFill>
        <a:latin typeface="Times New Roman" pitchFamily="1" charset="0"/>
        <a:ea typeface="+mn-ea"/>
        <a:cs typeface="+mn-cs"/>
      </a:defRPr>
    </a:lvl8pPr>
    <a:lvl9pPr marL="3657600" algn="l" defTabSz="457200" rtl="0" eaLnBrk="1" latinLnBrk="0" hangingPunct="1">
      <a:defRPr sz="1200" kern="1200">
        <a:solidFill>
          <a:schemeClr val="tx1"/>
        </a:solidFill>
        <a:latin typeface="Times New Roman" pitchFamily="1"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040"/>
    <a:srgbClr val="7600A0"/>
    <a:srgbClr val="9900CC"/>
    <a:srgbClr val="9900FF"/>
    <a:srgbClr val="6600CC"/>
    <a:srgbClr val="A5002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781" autoAdjust="0"/>
    <p:restoredTop sz="99233" autoAdjust="0"/>
  </p:normalViewPr>
  <p:slideViewPr>
    <p:cSldViewPr>
      <p:cViewPr varScale="1">
        <p:scale>
          <a:sx n="112" d="100"/>
          <a:sy n="112" d="100"/>
        </p:scale>
        <p:origin x="-112" y="-33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45005" cy="45005"/>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interSettings" Target="printerSettings/printerSettings1.bin"/><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7" name="Rectangle 5"/>
          <p:cNvSpPr>
            <a:spLocks noGrp="1" noChangeArrowheads="1"/>
          </p:cNvSpPr>
          <p:nvPr>
            <p:ph type="sldNum" sz="quarter" idx="3"/>
          </p:nvPr>
        </p:nvSpPr>
        <p:spPr bwMode="auto">
          <a:xfrm>
            <a:off x="3276600" y="8915400"/>
            <a:ext cx="215900"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atin typeface="Times New Roman" charset="0"/>
              </a:defRPr>
            </a:lvl1pPr>
          </a:lstStyle>
          <a:p>
            <a:pPr>
              <a:defRPr/>
            </a:pPr>
            <a:r>
              <a:rPr lang="en-US"/>
              <a:t> </a:t>
            </a:r>
            <a:fld id="{FB19A1F6-4CBA-3045-A103-578AB249C5A6}"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3080" name="Line 8"/>
          <p:cNvSpPr>
            <a:spLocks noChangeShapeType="1"/>
          </p:cNvSpPr>
          <p:nvPr/>
        </p:nvSpPr>
        <p:spPr bwMode="auto">
          <a:xfrm>
            <a:off x="685800" y="8915400"/>
            <a:ext cx="5700713"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3082" name="Text Box 10"/>
          <p:cNvSpPr txBox="1">
            <a:spLocks noChangeArrowheads="1"/>
          </p:cNvSpPr>
          <p:nvPr/>
        </p:nvSpPr>
        <p:spPr bwMode="auto">
          <a:xfrm>
            <a:off x="609600" y="8915400"/>
            <a:ext cx="720725"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filename</a:t>
            </a:r>
          </a:p>
        </p:txBody>
      </p:sp>
      <p:sp>
        <p:nvSpPr>
          <p:cNvPr id="3083" name="Text Box 11"/>
          <p:cNvSpPr txBox="1">
            <a:spLocks noChangeArrowheads="1"/>
          </p:cNvSpPr>
          <p:nvPr/>
        </p:nvSpPr>
        <p:spPr bwMode="auto">
          <a:xfrm>
            <a:off x="441325" y="112713"/>
            <a:ext cx="9874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Release Date</a:t>
            </a:r>
          </a:p>
        </p:txBody>
      </p:sp>
      <p:sp>
        <p:nvSpPr>
          <p:cNvPr id="3084" name="Text Box 12"/>
          <p:cNvSpPr txBox="1">
            <a:spLocks noChangeArrowheads="1"/>
          </p:cNvSpPr>
          <p:nvPr/>
        </p:nvSpPr>
        <p:spPr bwMode="auto">
          <a:xfrm>
            <a:off x="4937125" y="112713"/>
            <a:ext cx="1600200"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IEEE 802.16xx-99/xxx</a:t>
            </a:r>
          </a:p>
        </p:txBody>
      </p:sp>
      <p:sp>
        <p:nvSpPr>
          <p:cNvPr id="3085" name="Text Box 13"/>
          <p:cNvSpPr txBox="1">
            <a:spLocks noChangeArrowheads="1"/>
          </p:cNvSpPr>
          <p:nvPr/>
        </p:nvSpPr>
        <p:spPr bwMode="auto">
          <a:xfrm>
            <a:off x="4724400" y="8915400"/>
            <a:ext cx="1670050"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Authorname, Affiliation</a:t>
            </a:r>
          </a:p>
        </p:txBody>
      </p:sp>
    </p:spTree>
    <p:extLst>
      <p:ext uri="{BB962C8B-B14F-4D97-AF65-F5344CB8AC3E}">
        <p14:creationId xmlns:p14="http://schemas.microsoft.com/office/powerpoint/2010/main" val="7035741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5" name="Rectangle 7"/>
          <p:cNvSpPr>
            <a:spLocks noGrp="1" noChangeArrowheads="1"/>
          </p:cNvSpPr>
          <p:nvPr>
            <p:ph type="sldNum" sz="quarter" idx="5"/>
          </p:nvPr>
        </p:nvSpPr>
        <p:spPr bwMode="auto">
          <a:xfrm>
            <a:off x="3352800" y="8839200"/>
            <a:ext cx="177800"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atin typeface="Times New Roman" charset="0"/>
              </a:defRPr>
            </a:lvl1pPr>
          </a:lstStyle>
          <a:p>
            <a:pPr>
              <a:defRPr/>
            </a:pPr>
            <a:fld id="{AFD3B331-72B1-F946-AF7D-D265CAA405DE}" type="slidenum">
              <a:rPr lang="en-US"/>
              <a:pPr>
                <a:defRPr/>
              </a:pPr>
              <a:t>‹#›</a:t>
            </a:fld>
            <a:endParaRPr lang="en-US"/>
          </a:p>
        </p:txBody>
      </p:sp>
      <p:sp>
        <p:nvSpPr>
          <p:cNvPr id="2057" name="Line 9"/>
          <p:cNvSpPr>
            <a:spLocks noChangeShapeType="1"/>
          </p:cNvSpPr>
          <p:nvPr/>
        </p:nvSpPr>
        <p:spPr bwMode="auto">
          <a:xfrm>
            <a:off x="685800" y="8839200"/>
            <a:ext cx="54864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pPr>
              <a:defRPr/>
            </a:pPr>
            <a:endParaRPr lang="en-US">
              <a:latin typeface="Times New Roman" charset="0"/>
            </a:endParaRPr>
          </a:p>
        </p:txBody>
      </p:sp>
      <p:sp>
        <p:nvSpPr>
          <p:cNvPr id="2059" name="Text Box 11"/>
          <p:cNvSpPr txBox="1">
            <a:spLocks noChangeArrowheads="1"/>
          </p:cNvSpPr>
          <p:nvPr/>
        </p:nvSpPr>
        <p:spPr bwMode="auto">
          <a:xfrm>
            <a:off x="822325" y="8799513"/>
            <a:ext cx="7207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filename</a:t>
            </a:r>
          </a:p>
        </p:txBody>
      </p:sp>
      <p:sp>
        <p:nvSpPr>
          <p:cNvPr id="2060" name="Text Box 12"/>
          <p:cNvSpPr txBox="1">
            <a:spLocks noChangeArrowheads="1"/>
          </p:cNvSpPr>
          <p:nvPr/>
        </p:nvSpPr>
        <p:spPr bwMode="auto">
          <a:xfrm>
            <a:off x="593725" y="36513"/>
            <a:ext cx="987425"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Release Date</a:t>
            </a:r>
          </a:p>
        </p:txBody>
      </p:sp>
      <p:sp>
        <p:nvSpPr>
          <p:cNvPr id="2061" name="Text Box 13"/>
          <p:cNvSpPr txBox="1">
            <a:spLocks noChangeArrowheads="1"/>
          </p:cNvSpPr>
          <p:nvPr/>
        </p:nvSpPr>
        <p:spPr bwMode="auto">
          <a:xfrm>
            <a:off x="4632325" y="36513"/>
            <a:ext cx="1600200" cy="274637"/>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IEEE 801.16xx-99/xxx</a:t>
            </a:r>
          </a:p>
        </p:txBody>
      </p:sp>
      <p:sp>
        <p:nvSpPr>
          <p:cNvPr id="2063" name="Text Box 15"/>
          <p:cNvSpPr txBox="1">
            <a:spLocks noChangeArrowheads="1"/>
          </p:cNvSpPr>
          <p:nvPr/>
        </p:nvSpPr>
        <p:spPr bwMode="auto">
          <a:xfrm>
            <a:off x="4267200" y="8839200"/>
            <a:ext cx="1670050" cy="274638"/>
          </a:xfrm>
          <a:prstGeom prst="rect">
            <a:avLst/>
          </a:prstGeom>
          <a:noFill/>
          <a:ln w="12700">
            <a:noFill/>
            <a:miter lim="800000"/>
            <a:headEnd type="none" w="sm" len="sm"/>
            <a:tailEnd type="none" w="sm" len="sm"/>
          </a:ln>
          <a:effectLst/>
        </p:spPr>
        <p:txBody>
          <a:bodyPr wrap="none">
            <a:prstTxWarp prst="textNoShape">
              <a:avLst/>
            </a:prstTxWarp>
            <a:spAutoFit/>
          </a:bodyPr>
          <a:lstStyle/>
          <a:p>
            <a:pPr>
              <a:defRPr/>
            </a:pPr>
            <a:r>
              <a:rPr lang="en-US">
                <a:latin typeface="Times New Roman" charset="0"/>
              </a:rPr>
              <a:t>Authorname, Affiliation</a:t>
            </a:r>
          </a:p>
        </p:txBody>
      </p:sp>
    </p:spTree>
    <p:extLst>
      <p:ext uri="{BB962C8B-B14F-4D97-AF65-F5344CB8AC3E}">
        <p14:creationId xmlns:p14="http://schemas.microsoft.com/office/powerpoint/2010/main" val="2600344236"/>
      </p:ext>
    </p:extLst>
  </p:cSld>
  <p:clrMap bg1="lt1" tx1="dk1" bg2="lt2" tx2="dk2" accent1="accent1" accent2="accent2" accent3="accent3" accent4="accent4" accent5="accent5" accent6="accent6" hlink="hlink" folHlink="folHlink"/>
  <p:notesStyle>
    <a:lvl1pPr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1143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Rot="1" noChangeAspect="1" noTextEdit="1"/>
          </p:cNvSpPr>
          <p:nvPr>
            <p:ph type="sldImg"/>
          </p:nvPr>
        </p:nvSpPr>
        <p:spPr bwMode="auto">
          <a:xfrm>
            <a:off x="1149350" y="696913"/>
            <a:ext cx="4638675" cy="34798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126979" name="Rectangle 3"/>
          <p:cNvSpPr>
            <a:spLocks noGrp="1"/>
          </p:cNvSpPr>
          <p:nvPr>
            <p:ph type="body" idx="1"/>
          </p:nvPr>
        </p:nvSpPr>
        <p:spPr/>
        <p:txBody>
          <a:bodyPr/>
          <a:lstStyle/>
          <a:p>
            <a:endParaRPr lang="zh-CN" altLang="en-US">
              <a:latin typeface="Calibri" charset="0"/>
              <a:ea typeface="宋体" charset="0"/>
              <a:cs typeface="宋体"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vert="horz"/>
          <a:lstStyle>
            <a:lvl1pPr marL="0" indent="0" algn="ctr">
              <a:buNone/>
              <a:defRPr>
                <a:latin typeface="Arial" pitchFamily="34" charset="0"/>
                <a:cs typeface="Arial"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nchor="ctr" anchorCtr="1"/>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vert="horz"/>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vert="horz" anchor="t"/>
          <a:lstStyle>
            <a:lvl1pPr algn="l">
              <a:defRPr sz="4000" b="1" cap="all">
                <a:latin typeface="Arial" pitchFamily="34" charset="0"/>
                <a:cs typeface="Arial"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a:prstGeom prst="rect">
            <a:avLst/>
          </a:prstGeom>
        </p:spPr>
        <p:txBody>
          <a:bodyPr vert="horz" anchor="b"/>
          <a:lstStyle>
            <a:lvl1pPr marL="0" indent="0">
              <a:buNone/>
              <a:defRPr sz="2000">
                <a:latin typeface="Arial" pitchFamily="34" charset="0"/>
                <a:cs typeface="Arial"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vert="horz"/>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vert="horz"/>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vert="horz"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vert="horz"/>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vert="horz"/>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vert="horz"/>
          <a:lstStyle>
            <a:lvl1pPr>
              <a:defRPr>
                <a:latin typeface="Arial" pitchFamily="34" charset="0"/>
                <a:cs typeface="Arial" pitchFamily="34" charset="0"/>
              </a:defRPr>
            </a:lvl1p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vert="horz" anchor="b"/>
          <a:lstStyle>
            <a:lvl1pPr algn="l">
              <a:defRPr sz="20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a:prstGeom prst="rect">
            <a:avLst/>
          </a:prstGeom>
        </p:spPr>
        <p:txBody>
          <a:bodyPr vert="horz"/>
          <a:lstStyle>
            <a:lvl1pPr>
              <a:defRPr sz="3200">
                <a:latin typeface="Arial" pitchFamily="34" charset="0"/>
                <a:cs typeface="Arial" pitchFamily="34" charset="0"/>
              </a:defRPr>
            </a:lvl1pPr>
            <a:lvl2pPr>
              <a:defRPr sz="2800">
                <a:latin typeface="Arial" pitchFamily="34" charset="0"/>
                <a:cs typeface="Arial" pitchFamily="34" charset="0"/>
              </a:defRPr>
            </a:lvl2pPr>
            <a:lvl3pPr>
              <a:defRPr sz="2400">
                <a:latin typeface="Arial" pitchFamily="34" charset="0"/>
                <a:cs typeface="Arial" pitchFamily="34" charset="0"/>
              </a:defRPr>
            </a:lvl3pPr>
            <a:lvl4pPr>
              <a:defRPr sz="2000">
                <a:latin typeface="Arial" pitchFamily="34" charset="0"/>
                <a:cs typeface="Arial" pitchFamily="34" charset="0"/>
              </a:defRPr>
            </a:lvl4pPr>
            <a:lvl5pPr>
              <a:defRPr sz="2000">
                <a:latin typeface="Arial" pitchFamily="34" charset="0"/>
                <a:cs typeface="Arial"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vert="horz"/>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6535534" y="76200"/>
            <a:ext cx="2379866" cy="307777"/>
          </a:xfrm>
          <a:prstGeom prst="rect">
            <a:avLst/>
          </a:prstGeom>
        </p:spPr>
        <p:txBody>
          <a:bodyPr wrap="none">
            <a:spAutoFit/>
          </a:bodyPr>
          <a:lstStyle/>
          <a:p>
            <a:pPr algn="r"/>
            <a:r>
              <a:rPr lang="hr-HR" sz="1400" b="1" dirty="0" smtClean="0">
                <a:latin typeface="+mn-lt"/>
              </a:rPr>
              <a:t>omniran-14-0037-00-00TG</a:t>
            </a:r>
            <a:endParaRPr lang="en-US" sz="1400" b="1" dirty="0">
              <a:latin typeface="+mn-lt"/>
            </a:endParaRPr>
          </a:p>
        </p:txBody>
      </p:sp>
      <p:sp>
        <p:nvSpPr>
          <p:cNvPr id="3" name="TextBox 2"/>
          <p:cNvSpPr txBox="1"/>
          <p:nvPr/>
        </p:nvSpPr>
        <p:spPr>
          <a:xfrm>
            <a:off x="8534400" y="6400800"/>
            <a:ext cx="393056" cy="307777"/>
          </a:xfrm>
          <a:prstGeom prst="rect">
            <a:avLst/>
          </a:prstGeom>
          <a:noFill/>
        </p:spPr>
        <p:txBody>
          <a:bodyPr wrap="none" rtlCol="0">
            <a:spAutoFit/>
          </a:bodyPr>
          <a:lstStyle/>
          <a:p>
            <a:pPr algn="r"/>
            <a:fld id="{3A4FC69D-D438-4AD9-846B-37793AD4330F}" type="slidenum">
              <a:rPr lang="en-US" sz="1400" smtClean="0"/>
              <a:pPr algn="r"/>
              <a:t>‹#›</a:t>
            </a:fld>
            <a:endParaRPr lang="en-US" sz="14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lvl1pPr algn="ctr" rtl="0" eaLnBrk="1" fontAlgn="base" hangingPunct="1">
        <a:spcBef>
          <a:spcPct val="0"/>
        </a:spcBef>
        <a:spcAft>
          <a:spcPct val="0"/>
        </a:spcAft>
        <a:defRPr sz="3200">
          <a:solidFill>
            <a:schemeClr val="tx2"/>
          </a:solidFill>
          <a:latin typeface="+mj-lt"/>
          <a:ea typeface="ＭＳ Ｐゴシック" charset="-128"/>
          <a:cs typeface="ＭＳ Ｐゴシック" charset="-128"/>
        </a:defRPr>
      </a:lvl1pPr>
      <a:lvl2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2pPr>
      <a:lvl3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3pPr>
      <a:lvl4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4pPr>
      <a:lvl5pPr algn="ctr" rtl="0" eaLnBrk="1" fontAlgn="base" hangingPunct="1">
        <a:spcBef>
          <a:spcPct val="0"/>
        </a:spcBef>
        <a:spcAft>
          <a:spcPct val="0"/>
        </a:spcAft>
        <a:defRPr sz="3200">
          <a:solidFill>
            <a:schemeClr val="tx2"/>
          </a:solidFill>
          <a:latin typeface="Times" charset="0"/>
          <a:ea typeface="ＭＳ Ｐゴシック" charset="-128"/>
          <a:cs typeface="ＭＳ Ｐゴシック" charset="-128"/>
        </a:defRPr>
      </a:lvl5pPr>
      <a:lvl6pPr marL="457200" algn="ctr" rtl="0" eaLnBrk="1" fontAlgn="base" hangingPunct="1">
        <a:spcBef>
          <a:spcPct val="0"/>
        </a:spcBef>
        <a:spcAft>
          <a:spcPct val="0"/>
        </a:spcAft>
        <a:defRPr sz="3200">
          <a:solidFill>
            <a:schemeClr val="tx2"/>
          </a:solidFill>
          <a:latin typeface="Times" charset="0"/>
        </a:defRPr>
      </a:lvl6pPr>
      <a:lvl7pPr marL="914400" algn="ctr" rtl="0" eaLnBrk="1" fontAlgn="base" hangingPunct="1">
        <a:spcBef>
          <a:spcPct val="0"/>
        </a:spcBef>
        <a:spcAft>
          <a:spcPct val="0"/>
        </a:spcAft>
        <a:defRPr sz="3200">
          <a:solidFill>
            <a:schemeClr val="tx2"/>
          </a:solidFill>
          <a:latin typeface="Times" charset="0"/>
        </a:defRPr>
      </a:lvl7pPr>
      <a:lvl8pPr marL="1371600" algn="ctr" rtl="0" eaLnBrk="1" fontAlgn="base" hangingPunct="1">
        <a:spcBef>
          <a:spcPct val="0"/>
        </a:spcBef>
        <a:spcAft>
          <a:spcPct val="0"/>
        </a:spcAft>
        <a:defRPr sz="3200">
          <a:solidFill>
            <a:schemeClr val="tx2"/>
          </a:solidFill>
          <a:latin typeface="Times" charset="0"/>
        </a:defRPr>
      </a:lvl8pPr>
      <a:lvl9pPr marL="1828800" algn="ctr" rtl="0" eaLnBrk="1" fontAlgn="base" hangingPunct="1">
        <a:spcBef>
          <a:spcPct val="0"/>
        </a:spcBef>
        <a:spcAft>
          <a:spcPct val="0"/>
        </a:spcAft>
        <a:defRPr sz="3200">
          <a:solidFill>
            <a:schemeClr val="tx2"/>
          </a:solidFill>
          <a:latin typeface="Times"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charset="-128"/>
        </a:defRPr>
      </a:lvl2pPr>
      <a:lvl3pPr marL="1085850" indent="-228600" algn="l" rtl="0" eaLnBrk="1" fontAlgn="base" hangingPunct="1">
        <a:spcBef>
          <a:spcPct val="20000"/>
        </a:spcBef>
        <a:spcAft>
          <a:spcPct val="0"/>
        </a:spcAft>
        <a:buChar char="•"/>
        <a:defRPr sz="2400">
          <a:solidFill>
            <a:schemeClr val="tx1"/>
          </a:solidFill>
          <a:latin typeface="+mn-lt"/>
          <a:ea typeface="ＭＳ Ｐゴシック" charset="-128"/>
        </a:defRPr>
      </a:lvl3pPr>
      <a:lvl4pPr marL="1428750" indent="-228600" algn="l" rtl="0" eaLnBrk="1" fontAlgn="base" hangingPunct="1">
        <a:spcBef>
          <a:spcPct val="20000"/>
        </a:spcBef>
        <a:spcAft>
          <a:spcPct val="0"/>
        </a:spcAft>
        <a:buChar char="–"/>
        <a:defRPr sz="2000">
          <a:solidFill>
            <a:schemeClr val="tx1"/>
          </a:solidFill>
          <a:latin typeface="+mn-lt"/>
          <a:ea typeface="ＭＳ Ｐゴシック" charset="-128"/>
        </a:defRPr>
      </a:lvl4pPr>
      <a:lvl5pPr marL="1771650" indent="-228600" algn="l" rtl="0" eaLnBrk="1" fontAlgn="base" hangingPunct="1">
        <a:spcBef>
          <a:spcPct val="20000"/>
        </a:spcBef>
        <a:spcAft>
          <a:spcPct val="0"/>
        </a:spcAft>
        <a:buChar char="•"/>
        <a:defRPr sz="2000">
          <a:solidFill>
            <a:schemeClr val="tx1"/>
          </a:solidFill>
          <a:latin typeface="+mn-lt"/>
          <a:ea typeface="ＭＳ Ｐゴシック" charset="-128"/>
        </a:defRPr>
      </a:lvl5pPr>
      <a:lvl6pPr marL="2228850" indent="-228600" algn="l" rtl="0" eaLnBrk="1" fontAlgn="base" hangingPunct="1">
        <a:spcBef>
          <a:spcPct val="20000"/>
        </a:spcBef>
        <a:spcAft>
          <a:spcPct val="0"/>
        </a:spcAft>
        <a:buChar char="•"/>
        <a:defRPr sz="2000">
          <a:solidFill>
            <a:schemeClr val="tx1"/>
          </a:solidFill>
          <a:latin typeface="+mn-lt"/>
          <a:ea typeface="ＭＳ Ｐゴシック" charset="-128"/>
        </a:defRPr>
      </a:lvl6pPr>
      <a:lvl7pPr marL="2686050" indent="-228600" algn="l" rtl="0" eaLnBrk="1" fontAlgn="base" hangingPunct="1">
        <a:spcBef>
          <a:spcPct val="20000"/>
        </a:spcBef>
        <a:spcAft>
          <a:spcPct val="0"/>
        </a:spcAft>
        <a:buChar char="•"/>
        <a:defRPr sz="2000">
          <a:solidFill>
            <a:schemeClr val="tx1"/>
          </a:solidFill>
          <a:latin typeface="+mn-lt"/>
          <a:ea typeface="ＭＳ Ｐゴシック" charset="-128"/>
        </a:defRPr>
      </a:lvl7pPr>
      <a:lvl8pPr marL="3143250" indent="-228600" algn="l" rtl="0" eaLnBrk="1" fontAlgn="base" hangingPunct="1">
        <a:spcBef>
          <a:spcPct val="20000"/>
        </a:spcBef>
        <a:spcAft>
          <a:spcPct val="0"/>
        </a:spcAft>
        <a:buChar char="•"/>
        <a:defRPr sz="2000">
          <a:solidFill>
            <a:schemeClr val="tx1"/>
          </a:solidFill>
          <a:latin typeface="+mn-lt"/>
          <a:ea typeface="ＭＳ Ｐゴシック" charset="-128"/>
        </a:defRPr>
      </a:lvl8pPr>
      <a:lvl9pPr marL="3600450" indent="-228600" algn="l" rtl="0" eaLnBrk="1" fontAlgn="base" hangingPunct="1">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wmf"/><Relationship Id="rId4" Type="http://schemas.openxmlformats.org/officeDocument/2006/relationships/image" Target="../media/image17.PNG"/><Relationship Id="rId5" Type="http://schemas.openxmlformats.org/officeDocument/2006/relationships/image" Target="../media/image18.png"/><Relationship Id="rId6" Type="http://schemas.openxmlformats.org/officeDocument/2006/relationships/image" Target="../media/image19.wmf"/><Relationship Id="rId7" Type="http://schemas.openxmlformats.org/officeDocument/2006/relationships/image" Target="../media/image10.wmf"/><Relationship Id="rId8" Type="http://schemas.openxmlformats.org/officeDocument/2006/relationships/image" Target="../media/image20.png"/><Relationship Id="rId9" Type="http://schemas.microsoft.com/office/2007/relationships/hdphoto" Target="../media/hdphoto1.wdp"/><Relationship Id="rId1" Type="http://schemas.openxmlformats.org/officeDocument/2006/relationships/slideLayout" Target="../slideLayouts/slideLayout2.xml"/><Relationship Id="rId2" Type="http://schemas.openxmlformats.org/officeDocument/2006/relationships/image" Target="../media/image1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1.wmf"/><Relationship Id="rId4" Type="http://schemas.openxmlformats.org/officeDocument/2006/relationships/image" Target="../media/image22.png"/><Relationship Id="rId5" Type="http://schemas.openxmlformats.org/officeDocument/2006/relationships/image" Target="../media/image16.wmf"/><Relationship Id="rId6" Type="http://schemas.openxmlformats.org/officeDocument/2006/relationships/image" Target="../media/image9.emf"/><Relationship Id="rId7" Type="http://schemas.openxmlformats.org/officeDocument/2006/relationships/image" Target="../media/image17.PNG"/><Relationship Id="rId8" Type="http://schemas.openxmlformats.org/officeDocument/2006/relationships/image" Target="../media/image8.wmf"/><Relationship Id="rId9" Type="http://schemas.openxmlformats.org/officeDocument/2006/relationships/image" Target="../media/image11.png"/><Relationship Id="rId1" Type="http://schemas.openxmlformats.org/officeDocument/2006/relationships/slideLayout" Target="../slideLayouts/slideLayout2.xml"/><Relationship Id="rId2" Type="http://schemas.openxmlformats.org/officeDocument/2006/relationships/image" Target="../media/image10.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 Id="rId3" Type="http://schemas.openxmlformats.org/officeDocument/2006/relationships/image" Target="../media/image9.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wmf"/><Relationship Id="rId4" Type="http://schemas.openxmlformats.org/officeDocument/2006/relationships/image" Target="../media/image9.emf"/><Relationship Id="rId5" Type="http://schemas.openxmlformats.org/officeDocument/2006/relationships/image" Target="../media/image10.wmf"/><Relationship Id="rId1" Type="http://schemas.openxmlformats.org/officeDocument/2006/relationships/slideLayout" Target="../slideLayouts/slideLayout2.xml"/><Relationship Id="rId2" Type="http://schemas.openxmlformats.org/officeDocument/2006/relationships/image" Target="../media/image7.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png"/><Relationship Id="rId3" Type="http://schemas.openxmlformats.org/officeDocument/2006/relationships/image" Target="../media/image8.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 Id="rId3"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Cooperation for </a:t>
            </a:r>
            <a:br>
              <a:rPr lang="en-US" dirty="0"/>
            </a:br>
            <a:r>
              <a:rPr lang="en-US" dirty="0"/>
              <a:t>OmniRAN P802.1CF</a:t>
            </a:r>
          </a:p>
        </p:txBody>
      </p:sp>
      <p:sp>
        <p:nvSpPr>
          <p:cNvPr id="3" name="Subtitle 2"/>
          <p:cNvSpPr>
            <a:spLocks noGrp="1"/>
          </p:cNvSpPr>
          <p:nvPr>
            <p:ph type="subTitle" idx="1"/>
          </p:nvPr>
        </p:nvSpPr>
        <p:spPr/>
        <p:txBody>
          <a:bodyPr/>
          <a:lstStyle/>
          <a:p>
            <a:r>
              <a:rPr lang="en-US" dirty="0" smtClean="0"/>
              <a:t>Max Riegel, NSN</a:t>
            </a:r>
          </a:p>
          <a:p>
            <a:r>
              <a:rPr lang="en-US" dirty="0"/>
              <a:t>(Chair OmniRAN TG</a:t>
            </a:r>
            <a:r>
              <a:rPr lang="en-US" dirty="0" smtClean="0"/>
              <a: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79087"/>
          </a:xfrm>
        </p:spPr>
        <p:txBody>
          <a:bodyPr/>
          <a:lstStyle/>
          <a:p>
            <a:r>
              <a:rPr lang="en-US"/>
              <a:t>Example Chapter Structure</a:t>
            </a:r>
          </a:p>
        </p:txBody>
      </p:sp>
      <p:sp>
        <p:nvSpPr>
          <p:cNvPr id="3" name="Content Placeholder 2"/>
          <p:cNvSpPr>
            <a:spLocks noGrp="1"/>
          </p:cNvSpPr>
          <p:nvPr>
            <p:ph idx="1"/>
          </p:nvPr>
        </p:nvSpPr>
        <p:spPr>
          <a:xfrm>
            <a:off x="457200" y="998729"/>
            <a:ext cx="8229600" cy="5445605"/>
          </a:xfrm>
        </p:spPr>
        <p:txBody>
          <a:bodyPr>
            <a:normAutofit fontScale="77500" lnSpcReduction="20000"/>
          </a:bodyPr>
          <a:lstStyle/>
          <a:p>
            <a:r>
              <a:rPr lang="en-US" dirty="0"/>
              <a:t>Functional Design and Decomposition</a:t>
            </a:r>
          </a:p>
          <a:p>
            <a:pPr lvl="1"/>
            <a:r>
              <a:rPr lang="en-US" dirty="0"/>
              <a:t>Access network preconfiguration</a:t>
            </a:r>
          </a:p>
          <a:p>
            <a:pPr lvl="1"/>
            <a:r>
              <a:rPr lang="en-US" dirty="0"/>
              <a:t>Network Discovery and Selection</a:t>
            </a:r>
          </a:p>
          <a:p>
            <a:pPr lvl="2"/>
            <a:r>
              <a:rPr lang="en-US" dirty="0"/>
              <a:t>Generic functional requirements and information flows</a:t>
            </a:r>
          </a:p>
          <a:p>
            <a:pPr lvl="2"/>
            <a:r>
              <a:rPr lang="en-US" dirty="0"/>
              <a:t>Ethernet functional design	&lt;- 802.3</a:t>
            </a:r>
          </a:p>
          <a:p>
            <a:pPr lvl="2"/>
            <a:r>
              <a:rPr lang="en-US" dirty="0"/>
              <a:t>WPAN functional design	&lt;- 802.15</a:t>
            </a:r>
          </a:p>
          <a:p>
            <a:pPr lvl="2"/>
            <a:r>
              <a:rPr lang="en-US" dirty="0"/>
              <a:t>WLAN functional design	&lt;- 802.11</a:t>
            </a:r>
          </a:p>
          <a:p>
            <a:pPr lvl="2"/>
            <a:r>
              <a:rPr lang="en-US" dirty="0"/>
              <a:t>WMAN functional design	&lt;- 802.16</a:t>
            </a:r>
          </a:p>
          <a:p>
            <a:pPr lvl="2"/>
            <a:r>
              <a:rPr lang="en-US" dirty="0"/>
              <a:t>WRAN functional design	&lt;- 802.22</a:t>
            </a:r>
          </a:p>
          <a:p>
            <a:pPr lvl="1">
              <a:lnSpc>
                <a:spcPct val="110000"/>
              </a:lnSpc>
              <a:spcBef>
                <a:spcPts val="0"/>
              </a:spcBef>
            </a:pPr>
            <a:r>
              <a:rPr lang="en-US" dirty="0"/>
              <a:t>Association</a:t>
            </a:r>
          </a:p>
          <a:p>
            <a:pPr lvl="1">
              <a:lnSpc>
                <a:spcPct val="110000"/>
              </a:lnSpc>
              <a:spcBef>
                <a:spcPts val="0"/>
              </a:spcBef>
            </a:pPr>
            <a:r>
              <a:rPr lang="en-US" dirty="0"/>
              <a:t>Authentication and Authorization</a:t>
            </a:r>
          </a:p>
          <a:p>
            <a:pPr lvl="1">
              <a:lnSpc>
                <a:spcPct val="110000"/>
              </a:lnSpc>
              <a:spcBef>
                <a:spcPts val="0"/>
              </a:spcBef>
            </a:pPr>
            <a:r>
              <a:rPr lang="en-US" dirty="0" err="1"/>
              <a:t>Datapath</a:t>
            </a:r>
            <a:r>
              <a:rPr lang="en-US" dirty="0"/>
              <a:t> establishment</a:t>
            </a:r>
          </a:p>
          <a:p>
            <a:pPr lvl="1">
              <a:lnSpc>
                <a:spcPct val="110000"/>
              </a:lnSpc>
              <a:spcBef>
                <a:spcPts val="0"/>
              </a:spcBef>
            </a:pPr>
            <a:r>
              <a:rPr lang="en-US" dirty="0" err="1"/>
              <a:t>QoS</a:t>
            </a:r>
            <a:r>
              <a:rPr lang="en-US" dirty="0"/>
              <a:t> and policy control</a:t>
            </a:r>
          </a:p>
          <a:p>
            <a:pPr lvl="1">
              <a:lnSpc>
                <a:spcPct val="110000"/>
              </a:lnSpc>
              <a:spcBef>
                <a:spcPts val="0"/>
              </a:spcBef>
            </a:pPr>
            <a:r>
              <a:rPr lang="en-US" dirty="0"/>
              <a:t>Datapath relocation</a:t>
            </a:r>
          </a:p>
          <a:p>
            <a:pPr lvl="1">
              <a:lnSpc>
                <a:spcPct val="110000"/>
              </a:lnSpc>
              <a:spcBef>
                <a:spcPts val="0"/>
              </a:spcBef>
            </a:pPr>
            <a:r>
              <a:rPr lang="en-US" dirty="0"/>
              <a:t>Datapath teardown</a:t>
            </a:r>
          </a:p>
          <a:p>
            <a:pPr lvl="1">
              <a:lnSpc>
                <a:spcPct val="110000"/>
              </a:lnSpc>
              <a:spcBef>
                <a:spcPts val="0"/>
              </a:spcBef>
            </a:pPr>
            <a:r>
              <a:rPr lang="en-US" dirty="0"/>
              <a:t>Disassociation</a:t>
            </a:r>
          </a:p>
          <a:p>
            <a:pPr lvl="1">
              <a:lnSpc>
                <a:spcPct val="110000"/>
              </a:lnSpc>
              <a:spcBef>
                <a:spcPts val="0"/>
              </a:spcBef>
            </a:pPr>
            <a:r>
              <a:rPr lang="en-US" dirty="0"/>
              <a:t>Accounting</a:t>
            </a:r>
          </a:p>
        </p:txBody>
      </p:sp>
      <p:sp>
        <p:nvSpPr>
          <p:cNvPr id="4" name="Rounded Rectangle 3"/>
          <p:cNvSpPr/>
          <p:nvPr/>
        </p:nvSpPr>
        <p:spPr bwMode="auto">
          <a:xfrm>
            <a:off x="566554" y="1718810"/>
            <a:ext cx="8010891" cy="2070230"/>
          </a:xfrm>
          <a:prstGeom prst="roundRect">
            <a:avLst/>
          </a:prstGeom>
          <a:noFill/>
          <a:ln w="38100" cap="flat" cmpd="sng" algn="ctr">
            <a:solidFill>
              <a:schemeClr val="accent2"/>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Tree>
    <p:extLst>
      <p:ext uri="{BB962C8B-B14F-4D97-AF65-F5344CB8AC3E}">
        <p14:creationId xmlns:p14="http://schemas.microsoft.com/office/powerpoint/2010/main" val="337011576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NDS Functional Requirements</a:t>
            </a:r>
          </a:p>
        </p:txBody>
      </p:sp>
      <p:sp>
        <p:nvSpPr>
          <p:cNvPr id="3" name="Content Placeholder 2"/>
          <p:cNvSpPr>
            <a:spLocks noGrp="1"/>
          </p:cNvSpPr>
          <p:nvPr>
            <p:ph idx="1"/>
          </p:nvPr>
        </p:nvSpPr>
        <p:spPr>
          <a:xfrm>
            <a:off x="457200" y="1313765"/>
            <a:ext cx="8229600" cy="2565285"/>
          </a:xfrm>
        </p:spPr>
        <p:txBody>
          <a:bodyPr>
            <a:normAutofit fontScale="77500" lnSpcReduction="20000"/>
          </a:bodyPr>
          <a:lstStyle/>
          <a:p>
            <a:r>
              <a:rPr lang="en-US"/>
              <a:t>IEEE 802 network discovery and selection should support more complex scenarios: </a:t>
            </a:r>
          </a:p>
          <a:p>
            <a:pPr lvl="1"/>
            <a:r>
              <a:rPr lang="en-US"/>
              <a:t>Multiple access technologies</a:t>
            </a:r>
          </a:p>
          <a:p>
            <a:pPr lvl="1"/>
            <a:r>
              <a:rPr lang="en-US"/>
              <a:t>Multiple different access networks</a:t>
            </a:r>
          </a:p>
          <a:p>
            <a:pPr lvl="1"/>
            <a:r>
              <a:rPr lang="en-US"/>
              <a:t>Multiple subscriptions</a:t>
            </a:r>
          </a:p>
          <a:p>
            <a:pPr lvl="1"/>
            <a:r>
              <a:rPr lang="en-US"/>
              <a:t>Specific service requirements</a:t>
            </a:r>
          </a:p>
          <a:p>
            <a:pPr lvl="1"/>
            <a:r>
              <a:rPr lang="en-US"/>
              <a:t>No a-priori knowledge about offered services</a:t>
            </a:r>
          </a:p>
        </p:txBody>
      </p:sp>
      <p:pic>
        <p:nvPicPr>
          <p:cNvPr id="4" name="Picture 3" descr="MC900432683.PNG"/>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746575" y="3979040"/>
            <a:ext cx="515629" cy="515629"/>
          </a:xfrm>
          <a:prstGeom prst="rect">
            <a:avLst/>
          </a:prstGeom>
        </p:spPr>
      </p:pic>
      <p:pic>
        <p:nvPicPr>
          <p:cNvPr id="5" name="Picture 4" descr="j0223598.wm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2877" y="4356657"/>
            <a:ext cx="793275" cy="732968"/>
          </a:xfrm>
          <a:prstGeom prst="rect">
            <a:avLst/>
          </a:prstGeom>
        </p:spPr>
      </p:pic>
      <p:sp>
        <p:nvSpPr>
          <p:cNvPr id="10" name="Cloud 9"/>
          <p:cNvSpPr/>
          <p:nvPr/>
        </p:nvSpPr>
        <p:spPr bwMode="auto">
          <a:xfrm>
            <a:off x="4977045" y="3879050"/>
            <a:ext cx="977651" cy="872602"/>
          </a:xfrm>
          <a:prstGeom prst="cloud">
            <a:avLst/>
          </a:prstGeom>
          <a:solidFill>
            <a:schemeClr val="accent2"/>
          </a:solidFill>
          <a:ln w="12700" cap="flat" cmpd="sng" algn="ctr">
            <a:solidFill>
              <a:schemeClr val="tx1"/>
            </a:solidFill>
            <a:prstDash val="solid"/>
            <a:round/>
            <a:headEnd type="none" w="sm" len="sm"/>
            <a:tailEnd type="none" w="sm" len="sm"/>
          </a:ln>
          <a:effectLst/>
        </p:spPr>
        <p:txBody>
          <a:bodyPr lIns="0" tIns="0" rIns="0"/>
          <a:lstStyle/>
          <a:p>
            <a:r>
              <a:rPr lang="en-US">
                <a:latin typeface="+mn-lt"/>
              </a:rPr>
              <a:t>CORE</a:t>
            </a:r>
          </a:p>
          <a:p>
            <a:r>
              <a:rPr lang="en-US" sz="1600">
                <a:latin typeface="+mn-lt"/>
              </a:rPr>
              <a:t>A</a:t>
            </a:r>
          </a:p>
        </p:txBody>
      </p:sp>
      <p:pic>
        <p:nvPicPr>
          <p:cNvPr id="11" name="Picture 10" descr="MC90043484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2395" y="4104778"/>
            <a:ext cx="756804" cy="684556"/>
          </a:xfrm>
          <a:prstGeom prst="rect">
            <a:avLst/>
          </a:prstGeom>
        </p:spPr>
      </p:pic>
      <p:sp>
        <p:nvSpPr>
          <p:cNvPr id="12" name="Cloud 11"/>
          <p:cNvSpPr/>
          <p:nvPr/>
        </p:nvSpPr>
        <p:spPr bwMode="auto">
          <a:xfrm>
            <a:off x="4872094" y="5177360"/>
            <a:ext cx="912267" cy="872602"/>
          </a:xfrm>
          <a:prstGeom prst="cloud">
            <a:avLst/>
          </a:prstGeom>
          <a:solidFill>
            <a:schemeClr val="accent6"/>
          </a:solidFill>
          <a:ln w="12700" cap="flat" cmpd="sng" algn="ctr">
            <a:solidFill>
              <a:schemeClr val="tx1"/>
            </a:solidFill>
            <a:prstDash val="solid"/>
            <a:round/>
            <a:headEnd type="none" w="sm" len="sm"/>
            <a:tailEnd type="none" w="sm" len="sm"/>
          </a:ln>
          <a:effectLst/>
        </p:spPr>
        <p:txBody>
          <a:bodyPr lIns="0" tIns="0" rIns="0"/>
          <a:lstStyle/>
          <a:p>
            <a:r>
              <a:rPr lang="en-US">
                <a:latin typeface="+mn-lt"/>
              </a:rPr>
              <a:t>CORE</a:t>
            </a:r>
          </a:p>
          <a:p>
            <a:r>
              <a:rPr lang="en-US" sz="1600">
                <a:latin typeface="+mn-lt"/>
              </a:rPr>
              <a:t>B</a:t>
            </a:r>
          </a:p>
        </p:txBody>
      </p:sp>
      <p:pic>
        <p:nvPicPr>
          <p:cNvPr id="13" name="Picture 12" descr="MC90043484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12060" y="5409220"/>
            <a:ext cx="750025" cy="678424"/>
          </a:xfrm>
          <a:prstGeom prst="rect">
            <a:avLst/>
          </a:prstGeom>
        </p:spPr>
      </p:pic>
      <p:sp>
        <p:nvSpPr>
          <p:cNvPr id="14" name="Cloud 13"/>
          <p:cNvSpPr/>
          <p:nvPr/>
        </p:nvSpPr>
        <p:spPr bwMode="auto">
          <a:xfrm>
            <a:off x="6552220" y="4374105"/>
            <a:ext cx="977651" cy="872602"/>
          </a:xfrm>
          <a:prstGeom prst="cloud">
            <a:avLst/>
          </a:prstGeom>
          <a:solidFill>
            <a:schemeClr val="accent4"/>
          </a:solidFill>
          <a:ln w="12700" cap="flat" cmpd="sng" algn="ctr">
            <a:solidFill>
              <a:schemeClr val="tx1"/>
            </a:solidFill>
            <a:prstDash val="solid"/>
            <a:round/>
            <a:headEnd type="none" w="sm" len="sm"/>
            <a:tailEnd type="none" w="sm" len="sm"/>
          </a:ln>
          <a:effectLst/>
        </p:spPr>
        <p:txBody>
          <a:bodyPr lIns="0" tIns="0" rIns="0"/>
          <a:lstStyle/>
          <a:p>
            <a:r>
              <a:rPr lang="en-US">
                <a:latin typeface="+mn-lt"/>
              </a:rPr>
              <a:t>CORE</a:t>
            </a:r>
          </a:p>
          <a:p>
            <a:r>
              <a:rPr lang="en-US" sz="1600">
                <a:latin typeface="+mn-lt"/>
              </a:rPr>
              <a:t>C</a:t>
            </a:r>
          </a:p>
        </p:txBody>
      </p:sp>
      <p:pic>
        <p:nvPicPr>
          <p:cNvPr id="15" name="Picture 14" descr="MC900434845.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57570" y="4624291"/>
            <a:ext cx="729765" cy="660098"/>
          </a:xfrm>
          <a:prstGeom prst="rect">
            <a:avLst/>
          </a:prstGeom>
        </p:spPr>
      </p:pic>
      <p:grpSp>
        <p:nvGrpSpPr>
          <p:cNvPr id="17" name="Group 16"/>
          <p:cNvGrpSpPr/>
          <p:nvPr/>
        </p:nvGrpSpPr>
        <p:grpSpPr>
          <a:xfrm rot="748511">
            <a:off x="1474531" y="4637106"/>
            <a:ext cx="415524" cy="122213"/>
            <a:chOff x="1511660" y="4014065"/>
            <a:chExt cx="900643" cy="270031"/>
          </a:xfrm>
        </p:grpSpPr>
        <p:pic>
          <p:nvPicPr>
            <p:cNvPr id="18" name="Picture 17"/>
            <p:cNvPicPr>
              <a:picLocks noChangeAspect="1"/>
            </p:cNvPicPr>
            <p:nvPr/>
          </p:nvPicPr>
          <p:blipFill>
            <a:blip r:embed="rId5">
              <a:duotone>
                <a:prstClr val="black"/>
                <a:schemeClr val="accent2">
                  <a:tint val="45000"/>
                  <a:satMod val="400000"/>
                </a:schemeClr>
              </a:duotone>
            </a:blip>
            <a:stretch>
              <a:fillRect/>
            </a:stretch>
          </p:blipFill>
          <p:spPr>
            <a:xfrm>
              <a:off x="1511660" y="4014066"/>
              <a:ext cx="270573" cy="270030"/>
            </a:xfrm>
            <a:prstGeom prst="rect">
              <a:avLst/>
            </a:prstGeom>
            <a:solidFill>
              <a:schemeClr val="accent6"/>
            </a:solidFill>
          </p:spPr>
        </p:pic>
        <p:pic>
          <p:nvPicPr>
            <p:cNvPr id="19" name="Picture 18"/>
            <p:cNvPicPr>
              <a:picLocks noChangeAspect="1"/>
            </p:cNvPicPr>
            <p:nvPr/>
          </p:nvPicPr>
          <p:blipFill>
            <a:blip r:embed="rId5">
              <a:duotone>
                <a:prstClr val="black"/>
                <a:schemeClr val="accent6">
                  <a:tint val="45000"/>
                  <a:satMod val="400000"/>
                </a:schemeClr>
              </a:duotone>
            </a:blip>
            <a:stretch>
              <a:fillRect/>
            </a:stretch>
          </p:blipFill>
          <p:spPr>
            <a:xfrm>
              <a:off x="1826695" y="4014065"/>
              <a:ext cx="270573" cy="270030"/>
            </a:xfrm>
            <a:prstGeom prst="rect">
              <a:avLst/>
            </a:prstGeom>
            <a:solidFill>
              <a:schemeClr val="accent6"/>
            </a:solidFill>
          </p:spPr>
        </p:pic>
        <p:pic>
          <p:nvPicPr>
            <p:cNvPr id="20" name="Picture 19"/>
            <p:cNvPicPr>
              <a:picLocks noChangeAspect="1"/>
            </p:cNvPicPr>
            <p:nvPr/>
          </p:nvPicPr>
          <p:blipFill>
            <a:blip r:embed="rId5">
              <a:duotone>
                <a:prstClr val="black"/>
                <a:schemeClr val="accent4">
                  <a:tint val="45000"/>
                  <a:satMod val="400000"/>
                </a:schemeClr>
              </a:duotone>
            </a:blip>
            <a:stretch>
              <a:fillRect/>
            </a:stretch>
          </p:blipFill>
          <p:spPr>
            <a:xfrm>
              <a:off x="2141730" y="4014065"/>
              <a:ext cx="270573" cy="270030"/>
            </a:xfrm>
            <a:prstGeom prst="rect">
              <a:avLst/>
            </a:prstGeom>
            <a:solidFill>
              <a:schemeClr val="accent6"/>
            </a:solidFill>
          </p:spPr>
        </p:pic>
      </p:grpSp>
      <p:pic>
        <p:nvPicPr>
          <p:cNvPr id="21" name="Picture 20"/>
          <p:cNvPicPr>
            <a:picLocks noChangeAspect="1"/>
          </p:cNvPicPr>
          <p:nvPr/>
        </p:nvPicPr>
        <p:blipFill>
          <a:blip r:embed="rId6"/>
          <a:stretch>
            <a:fillRect/>
          </a:stretch>
        </p:blipFill>
        <p:spPr>
          <a:xfrm flipH="1">
            <a:off x="832319" y="4177358"/>
            <a:ext cx="826523" cy="2017498"/>
          </a:xfrm>
          <a:prstGeom prst="rect">
            <a:avLst/>
          </a:prstGeom>
        </p:spPr>
      </p:pic>
      <p:cxnSp>
        <p:nvCxnSpPr>
          <p:cNvPr id="23" name="Straight Connector 22"/>
          <p:cNvCxnSpPr/>
          <p:nvPr/>
        </p:nvCxnSpPr>
        <p:spPr bwMode="auto">
          <a:xfrm flipH="1">
            <a:off x="5697125" y="4914165"/>
            <a:ext cx="900100" cy="418784"/>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4" name="Straight Connector 23"/>
          <p:cNvCxnSpPr/>
          <p:nvPr/>
        </p:nvCxnSpPr>
        <p:spPr bwMode="auto">
          <a:xfrm>
            <a:off x="5742130" y="5544235"/>
            <a:ext cx="585065" cy="36004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5" name="Straight Connector 24"/>
          <p:cNvCxnSpPr/>
          <p:nvPr/>
        </p:nvCxnSpPr>
        <p:spPr bwMode="auto">
          <a:xfrm>
            <a:off x="5877145" y="4194085"/>
            <a:ext cx="765085" cy="45005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26" name="Straight Connector 25"/>
          <p:cNvCxnSpPr>
            <a:endCxn id="12" idx="2"/>
          </p:cNvCxnSpPr>
          <p:nvPr/>
        </p:nvCxnSpPr>
        <p:spPr bwMode="auto">
          <a:xfrm flipV="1">
            <a:off x="4121950" y="5613661"/>
            <a:ext cx="752974" cy="200604"/>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6" name="Cloud 5"/>
          <p:cNvSpPr/>
          <p:nvPr/>
        </p:nvSpPr>
        <p:spPr bwMode="auto">
          <a:xfrm>
            <a:off x="2868026" y="4593299"/>
            <a:ext cx="1343934" cy="791291"/>
          </a:xfrm>
          <a:prstGeom prst="cloud">
            <a:avLst/>
          </a:prstGeom>
          <a:solidFill>
            <a:schemeClr val="accent1">
              <a:lumMod val="60000"/>
              <a:lumOff val="40000"/>
            </a:schemeClr>
          </a:solidFill>
          <a:ln w="12700" cap="flat" cmpd="sng" algn="ctr">
            <a:solidFill>
              <a:schemeClr val="tx1"/>
            </a:solidFill>
            <a:prstDash val="solid"/>
            <a:round/>
            <a:headEnd type="none" w="sm" len="sm"/>
            <a:tailEnd type="none" w="sm" len="sm"/>
          </a:ln>
          <a:effectLst/>
        </p:spPr>
        <p:txBody>
          <a:bodyPr lIns="180000" tIns="0" rIns="0" bIns="0"/>
          <a:lstStyle/>
          <a:p>
            <a:pPr algn="ctr"/>
            <a:r>
              <a:rPr lang="en-US">
                <a:latin typeface="+mn-lt"/>
              </a:rPr>
              <a:t> Access Network</a:t>
            </a:r>
          </a:p>
          <a:p>
            <a:pPr algn="ctr"/>
            <a:r>
              <a:rPr lang="en-US" sz="1600">
                <a:latin typeface="+mn-lt"/>
              </a:rPr>
              <a:t>&gt;2&lt;</a:t>
            </a:r>
          </a:p>
        </p:txBody>
      </p:sp>
      <p:pic>
        <p:nvPicPr>
          <p:cNvPr id="34" name="Picture 33"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40567" y="4554125"/>
            <a:ext cx="384856" cy="353005"/>
          </a:xfrm>
          <a:prstGeom prst="rect">
            <a:avLst/>
          </a:prstGeom>
        </p:spPr>
      </p:pic>
      <p:pic>
        <p:nvPicPr>
          <p:cNvPr id="36" name="Picture 35"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812303" y="4938565"/>
            <a:ext cx="513120" cy="470655"/>
          </a:xfrm>
          <a:prstGeom prst="rect">
            <a:avLst/>
          </a:prstGeom>
        </p:spPr>
      </p:pic>
      <p:sp>
        <p:nvSpPr>
          <p:cNvPr id="8" name="Cloud 7"/>
          <p:cNvSpPr/>
          <p:nvPr/>
        </p:nvSpPr>
        <p:spPr bwMode="auto">
          <a:xfrm>
            <a:off x="2437075" y="5466869"/>
            <a:ext cx="1774885" cy="999114"/>
          </a:xfrm>
          <a:prstGeom prst="cloud">
            <a:avLst/>
          </a:prstGeom>
          <a:solidFill>
            <a:schemeClr val="accent1"/>
          </a:solidFill>
          <a:ln w="12700" cap="flat" cmpd="sng" algn="ctr">
            <a:solidFill>
              <a:schemeClr val="tx1"/>
            </a:solidFill>
            <a:prstDash val="solid"/>
            <a:round/>
            <a:headEnd type="none" w="sm" len="sm"/>
            <a:tailEnd type="none" w="sm" len="sm"/>
          </a:ln>
          <a:effectLst/>
        </p:spPr>
        <p:txBody>
          <a:bodyPr lIns="180000" tIns="46800" rIns="0" bIns="0"/>
          <a:lstStyle/>
          <a:p>
            <a:pPr algn="ctr"/>
            <a:r>
              <a:rPr lang="en-US">
                <a:latin typeface="+mn-lt"/>
              </a:rPr>
              <a:t> Access </a:t>
            </a:r>
            <a:br>
              <a:rPr lang="en-US">
                <a:latin typeface="+mn-lt"/>
              </a:rPr>
            </a:br>
            <a:r>
              <a:rPr lang="en-US">
                <a:latin typeface="+mn-lt"/>
              </a:rPr>
              <a:t>Network</a:t>
            </a:r>
          </a:p>
          <a:p>
            <a:pPr algn="ctr"/>
            <a:r>
              <a:rPr lang="en-US" sz="1600">
                <a:latin typeface="+mn-lt"/>
              </a:rPr>
              <a:t>&gt;3&lt;</a:t>
            </a:r>
          </a:p>
        </p:txBody>
      </p:sp>
      <p:pic>
        <p:nvPicPr>
          <p:cNvPr id="37" name="Picture 36"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547889" y="5409220"/>
            <a:ext cx="485933" cy="445717"/>
          </a:xfrm>
          <a:prstGeom prst="rect">
            <a:avLst/>
          </a:prstGeom>
        </p:spPr>
      </p:pic>
      <p:pic>
        <p:nvPicPr>
          <p:cNvPr id="38" name="Picture 37"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385938" y="5895074"/>
            <a:ext cx="647884" cy="594266"/>
          </a:xfrm>
          <a:prstGeom prst="rect">
            <a:avLst/>
          </a:prstGeom>
        </p:spPr>
      </p:pic>
      <p:sp>
        <p:nvSpPr>
          <p:cNvPr id="43" name="Cloud 42"/>
          <p:cNvSpPr/>
          <p:nvPr/>
        </p:nvSpPr>
        <p:spPr bwMode="auto">
          <a:xfrm>
            <a:off x="3263526" y="3898874"/>
            <a:ext cx="1038444" cy="591825"/>
          </a:xfrm>
          <a:prstGeom prst="cloud">
            <a:avLst/>
          </a:prstGeom>
          <a:solidFill>
            <a:schemeClr val="accent5"/>
          </a:solidFill>
          <a:ln w="12700" cap="flat" cmpd="sng" algn="ctr">
            <a:solidFill>
              <a:schemeClr val="tx1"/>
            </a:solidFill>
            <a:prstDash val="solid"/>
            <a:round/>
            <a:headEnd type="none" w="sm" len="sm"/>
            <a:tailEnd type="none" w="sm" len="sm"/>
          </a:ln>
          <a:effectLst/>
        </p:spPr>
        <p:txBody>
          <a:bodyPr lIns="144000" tIns="0" rIns="0" bIns="0"/>
          <a:lstStyle/>
          <a:p>
            <a:pPr algn="ctr">
              <a:lnSpc>
                <a:spcPct val="80000"/>
              </a:lnSpc>
            </a:pPr>
            <a:r>
              <a:rPr lang="en-US">
                <a:latin typeface="+mn-lt"/>
              </a:rPr>
              <a:t> </a:t>
            </a:r>
            <a:r>
              <a:rPr lang="en-US" sz="1050">
                <a:latin typeface="+mn-lt"/>
              </a:rPr>
              <a:t>Access Network</a:t>
            </a:r>
          </a:p>
          <a:p>
            <a:pPr algn="ctr">
              <a:lnSpc>
                <a:spcPct val="80000"/>
              </a:lnSpc>
            </a:pPr>
            <a:r>
              <a:rPr lang="en-US">
                <a:latin typeface="+mn-lt"/>
              </a:rPr>
              <a:t>&gt;1&lt;</a:t>
            </a:r>
          </a:p>
        </p:txBody>
      </p:sp>
      <p:pic>
        <p:nvPicPr>
          <p:cNvPr id="44" name="Picture 43"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17781" y="3869575"/>
            <a:ext cx="287842" cy="264020"/>
          </a:xfrm>
          <a:prstGeom prst="rect">
            <a:avLst/>
          </a:prstGeom>
        </p:spPr>
      </p:pic>
      <p:pic>
        <p:nvPicPr>
          <p:cNvPr id="45" name="Picture 44" descr="j0398499.wmf"/>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21849" y="4157107"/>
            <a:ext cx="383774" cy="352013"/>
          </a:xfrm>
          <a:prstGeom prst="rect">
            <a:avLst/>
          </a:prstGeom>
        </p:spPr>
      </p:pic>
      <p:cxnSp>
        <p:nvCxnSpPr>
          <p:cNvPr id="48" name="Straight Connector 47"/>
          <p:cNvCxnSpPr/>
          <p:nvPr/>
        </p:nvCxnSpPr>
        <p:spPr bwMode="auto">
          <a:xfrm>
            <a:off x="4121950" y="4889744"/>
            <a:ext cx="810090" cy="564481"/>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0" name="Straight Connector 49"/>
          <p:cNvCxnSpPr>
            <a:stCxn id="43" idx="0"/>
            <a:endCxn id="10" idx="2"/>
          </p:cNvCxnSpPr>
          <p:nvPr/>
        </p:nvCxnSpPr>
        <p:spPr bwMode="auto">
          <a:xfrm>
            <a:off x="4301105" y="4194787"/>
            <a:ext cx="678973" cy="120564"/>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3" name="Straight Connector 52"/>
          <p:cNvCxnSpPr/>
          <p:nvPr/>
        </p:nvCxnSpPr>
        <p:spPr bwMode="auto">
          <a:xfrm flipV="1">
            <a:off x="4166955" y="4419111"/>
            <a:ext cx="900100" cy="450049"/>
          </a:xfrm>
          <a:prstGeom prst="line">
            <a:avLst/>
          </a:prstGeom>
          <a:solidFill>
            <a:schemeClr val="accent1"/>
          </a:solidFill>
          <a:ln w="12700" cap="flat" cmpd="sng" algn="ctr">
            <a:solidFill>
              <a:schemeClr val="tx1"/>
            </a:solidFill>
            <a:prstDash val="solid"/>
            <a:round/>
            <a:headEnd type="none" w="sm" len="sm"/>
            <a:tailEnd type="none" w="sm" len="sm"/>
          </a:ln>
          <a:effectLst/>
        </p:spPr>
      </p:cxnSp>
      <p:pic>
        <p:nvPicPr>
          <p:cNvPr id="22" name="Picture 21"/>
          <p:cNvPicPr>
            <a:picLocks noChangeAspect="1"/>
          </p:cNvPicPr>
          <p:nvPr/>
        </p:nvPicPr>
        <p:blipFill>
          <a:blip r:embed="rId8">
            <a:extLst>
              <a:ext uri="{BEBA8EAE-BF5A-486C-A8C5-ECC9F3942E4B}">
                <a14:imgProps xmlns:a14="http://schemas.microsoft.com/office/drawing/2010/main">
                  <a14:imgLayer r:embed="rId9">
                    <a14:imgEffect>
                      <a14:backgroundRemoval t="9524" b="92857" l="3627" r="95337"/>
                    </a14:imgEffect>
                  </a14:imgLayer>
                </a14:imgProps>
              </a:ext>
            </a:extLst>
          </a:blip>
          <a:stretch>
            <a:fillRect/>
          </a:stretch>
        </p:blipFill>
        <p:spPr>
          <a:xfrm>
            <a:off x="6147175" y="5679250"/>
            <a:ext cx="674284" cy="587854"/>
          </a:xfrm>
          <a:prstGeom prst="rect">
            <a:avLst/>
          </a:prstGeom>
        </p:spPr>
      </p:pic>
    </p:spTree>
    <p:extLst>
      <p:ext uri="{BB962C8B-B14F-4D97-AF65-F5344CB8AC3E}">
        <p14:creationId xmlns:p14="http://schemas.microsoft.com/office/powerpoint/2010/main" val="59672280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Network Discovery and Selection</a:t>
            </a:r>
            <a:br>
              <a:rPr lang="en-US" dirty="0"/>
            </a:br>
            <a:r>
              <a:rPr lang="en-US" dirty="0"/>
              <a:t>Functions</a:t>
            </a:r>
          </a:p>
        </p:txBody>
      </p:sp>
      <p:sp>
        <p:nvSpPr>
          <p:cNvPr id="6" name="Content Placeholder 5"/>
          <p:cNvSpPr>
            <a:spLocks noGrp="1"/>
          </p:cNvSpPr>
          <p:nvPr>
            <p:ph idx="1"/>
          </p:nvPr>
        </p:nvSpPr>
        <p:spPr/>
        <p:txBody>
          <a:bodyPr>
            <a:normAutofit fontScale="77500" lnSpcReduction="20000"/>
          </a:bodyPr>
          <a:lstStyle/>
          <a:p>
            <a:r>
              <a:rPr lang="en-US" dirty="0"/>
              <a:t>A</a:t>
            </a:r>
            <a:r>
              <a:rPr lang="en-US" dirty="0" smtClean="0"/>
              <a:t> process which allows a station to retrieve the list of all access network interfaces in reach by</a:t>
            </a:r>
          </a:p>
          <a:p>
            <a:pPr lvl="1"/>
            <a:r>
              <a:rPr lang="en-US" dirty="0"/>
              <a:t>Passive scanning</a:t>
            </a:r>
          </a:p>
          <a:p>
            <a:pPr lvl="1"/>
            <a:r>
              <a:rPr lang="en-US" dirty="0"/>
              <a:t>Active scanning</a:t>
            </a:r>
          </a:p>
          <a:p>
            <a:pPr lvl="1"/>
            <a:r>
              <a:rPr lang="en-US" dirty="0" smtClean="0"/>
              <a:t>Data base query</a:t>
            </a:r>
          </a:p>
          <a:p>
            <a:r>
              <a:rPr lang="en-US" dirty="0"/>
              <a:t>Retrieving s</a:t>
            </a:r>
            <a:r>
              <a:rPr lang="en-US" dirty="0" smtClean="0"/>
              <a:t>upplementory information for each of the access network interfaces to learn about</a:t>
            </a:r>
          </a:p>
          <a:p>
            <a:pPr lvl="1"/>
            <a:r>
              <a:rPr lang="en-US" dirty="0"/>
              <a:t>Identity</a:t>
            </a:r>
            <a:r>
              <a:rPr lang="en-US" dirty="0" smtClean="0"/>
              <a:t> of the access network</a:t>
            </a:r>
          </a:p>
          <a:p>
            <a:pPr lvl="1"/>
            <a:r>
              <a:rPr lang="en-US" dirty="0" smtClean="0"/>
              <a:t>Supported Subscriptions</a:t>
            </a:r>
          </a:p>
          <a:p>
            <a:pPr lvl="1"/>
            <a:r>
              <a:rPr lang="en-US" dirty="0" smtClean="0"/>
              <a:t>Supported Services</a:t>
            </a:r>
          </a:p>
          <a:p>
            <a:r>
              <a:rPr lang="en-US" dirty="0"/>
              <a:t>Some</a:t>
            </a:r>
            <a:r>
              <a:rPr lang="en-US" dirty="0" smtClean="0"/>
              <a:t> algorithm in the station, which processes all the retrieved information, for determination of the ‘best’ access network interface to connect to.</a:t>
            </a:r>
            <a:endParaRPr lang="en-US" dirty="0"/>
          </a:p>
        </p:txBody>
      </p:sp>
    </p:spTree>
    <p:extLst>
      <p:ext uri="{BB962C8B-B14F-4D97-AF65-F5344CB8AC3E}">
        <p14:creationId xmlns:p14="http://schemas.microsoft.com/office/powerpoint/2010/main" val="3634525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4092"/>
          </a:xfrm>
        </p:spPr>
        <p:txBody>
          <a:bodyPr/>
          <a:lstStyle/>
          <a:p>
            <a:r>
              <a:rPr lang="en-US" dirty="0"/>
              <a:t>NDS Roles and Identifiers</a:t>
            </a:r>
          </a:p>
        </p:txBody>
      </p:sp>
      <p:sp>
        <p:nvSpPr>
          <p:cNvPr id="6" name="Content Placeholder 5"/>
          <p:cNvSpPr>
            <a:spLocks noGrp="1"/>
          </p:cNvSpPr>
          <p:nvPr>
            <p:ph idx="1"/>
          </p:nvPr>
        </p:nvSpPr>
        <p:spPr>
          <a:xfrm>
            <a:off x="457200" y="1178749"/>
            <a:ext cx="8229600" cy="5175575"/>
          </a:xfrm>
        </p:spPr>
        <p:txBody>
          <a:bodyPr>
            <a:normAutofit fontScale="55000" lnSpcReduction="20000"/>
          </a:bodyPr>
          <a:lstStyle/>
          <a:p>
            <a:r>
              <a:rPr lang="en-US" dirty="0"/>
              <a:t>User</a:t>
            </a:r>
          </a:p>
          <a:p>
            <a:pPr lvl="1"/>
            <a:r>
              <a:rPr lang="en-US" dirty="0"/>
              <a:t>One or more Subscriptions</a:t>
            </a:r>
          </a:p>
          <a:p>
            <a:pPr lvl="2"/>
            <a:r>
              <a:rPr lang="en-US" dirty="0"/>
              <a:t>Subscription Identifier {NAI} + Subscription Name {String}</a:t>
            </a:r>
          </a:p>
          <a:p>
            <a:r>
              <a:rPr lang="en-US" dirty="0"/>
              <a:t>Terminal</a:t>
            </a:r>
          </a:p>
          <a:p>
            <a:pPr lvl="1"/>
            <a:r>
              <a:rPr lang="en-US" dirty="0"/>
              <a:t>Station</a:t>
            </a:r>
          </a:p>
          <a:p>
            <a:pPr lvl="2"/>
            <a:r>
              <a:rPr lang="en-US" dirty="0"/>
              <a:t>STA {EUI-48}</a:t>
            </a:r>
          </a:p>
          <a:p>
            <a:r>
              <a:rPr lang="en-US" dirty="0"/>
              <a:t>Access Network</a:t>
            </a:r>
          </a:p>
          <a:p>
            <a:pPr lvl="1"/>
            <a:r>
              <a:rPr lang="en-US" dirty="0"/>
              <a:t>One or more Access Network Interfaces</a:t>
            </a:r>
          </a:p>
          <a:p>
            <a:pPr lvl="2"/>
            <a:r>
              <a:rPr lang="en-US" dirty="0"/>
              <a:t>ANI {EUI-48}</a:t>
            </a:r>
          </a:p>
          <a:p>
            <a:pPr lvl="1"/>
            <a:r>
              <a:rPr lang="en-US" dirty="0"/>
              <a:t>Access Network</a:t>
            </a:r>
          </a:p>
          <a:p>
            <a:pPr lvl="2"/>
            <a:r>
              <a:rPr lang="en-US" dirty="0"/>
              <a:t>AN Identifier {EUI-48} + AN Name {String}</a:t>
            </a:r>
          </a:p>
          <a:p>
            <a:pPr lvl="1"/>
            <a:r>
              <a:rPr lang="en-US" dirty="0"/>
              <a:t>Supported Subscription Services</a:t>
            </a:r>
          </a:p>
          <a:p>
            <a:pPr lvl="1"/>
            <a:r>
              <a:rPr lang="en-US" dirty="0"/>
              <a:t>Supported User Services</a:t>
            </a:r>
          </a:p>
          <a:p>
            <a:pPr lvl="1"/>
            <a:r>
              <a:rPr lang="en-US" dirty="0"/>
              <a:t>Access Network Capabilities</a:t>
            </a:r>
          </a:p>
          <a:p>
            <a:pPr lvl="2"/>
            <a:r>
              <a:rPr lang="en-US" dirty="0"/>
              <a:t>Record of capabilities {t.b.d. (ANQP???}</a:t>
            </a:r>
          </a:p>
          <a:p>
            <a:r>
              <a:rPr lang="en-US" dirty="0"/>
              <a:t>CORE</a:t>
            </a:r>
          </a:p>
          <a:p>
            <a:pPr lvl="1"/>
            <a:r>
              <a:rPr lang="en-US" dirty="0"/>
              <a:t>Subscription Service – ‘Termination point of AAA’</a:t>
            </a:r>
          </a:p>
          <a:p>
            <a:pPr lvl="2"/>
            <a:r>
              <a:rPr lang="en-US" dirty="0"/>
              <a:t>SSP Identifier {FQDN} + SSP Name {String}</a:t>
            </a:r>
          </a:p>
          <a:p>
            <a:pPr lvl="1"/>
            <a:r>
              <a:rPr lang="en-US" dirty="0"/>
              <a:t>User Service – ‘Termination point of IEEE 802 user plane’</a:t>
            </a:r>
          </a:p>
          <a:p>
            <a:pPr lvl="2"/>
            <a:r>
              <a:rPr lang="en-US" dirty="0"/>
              <a:t>USP Identifier {???} + USP Name {String}</a:t>
            </a:r>
          </a:p>
          <a:p>
            <a:pPr marL="0" indent="0">
              <a:buNone/>
            </a:pPr>
            <a:r>
              <a:rPr lang="en-US" i="1" dirty="0">
                <a:solidFill>
                  <a:schemeClr val="tx2"/>
                </a:solidFill>
              </a:rPr>
              <a:t>FFS: 	Is model sufficient for complex roaming scenarios? </a:t>
            </a:r>
            <a:br>
              <a:rPr lang="en-US" i="1" dirty="0">
                <a:solidFill>
                  <a:schemeClr val="tx2"/>
                </a:solidFill>
              </a:rPr>
            </a:br>
            <a:r>
              <a:rPr lang="en-US" i="1" dirty="0">
                <a:solidFill>
                  <a:schemeClr val="tx2"/>
                </a:solidFill>
              </a:rPr>
              <a:t>	Split of CORE into SSP and USP (control- &amp; user plane functions)?</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NDS Technology Specific Design</a:t>
            </a:r>
          </a:p>
        </p:txBody>
      </p:sp>
      <p:graphicFrame>
        <p:nvGraphicFramePr>
          <p:cNvPr id="4" name="Content Placeholder 3"/>
          <p:cNvGraphicFramePr>
            <a:graphicFrameLocks noGrp="1"/>
          </p:cNvGraphicFramePr>
          <p:nvPr>
            <p:ph sz="half" idx="1"/>
            <p:extLst>
              <p:ext uri="{D42A27DB-BD31-4B8C-83A1-F6EECF244321}">
                <p14:modId xmlns:p14="http://schemas.microsoft.com/office/powerpoint/2010/main" val="504883360"/>
              </p:ext>
            </p:extLst>
          </p:nvPr>
        </p:nvGraphicFramePr>
        <p:xfrm>
          <a:off x="457200" y="1043735"/>
          <a:ext cx="8255261" cy="3235960"/>
        </p:xfrm>
        <a:graphic>
          <a:graphicData uri="http://schemas.openxmlformats.org/drawingml/2006/table">
            <a:tbl>
              <a:tblPr firstRow="1" bandRow="1">
                <a:tableStyleId>{5940675A-B579-460E-94D1-54222C63F5DA}</a:tableStyleId>
              </a:tblPr>
              <a:tblGrid>
                <a:gridCol w="1193184"/>
                <a:gridCol w="1165462"/>
                <a:gridCol w="1179323"/>
                <a:gridCol w="1179323"/>
                <a:gridCol w="1179323"/>
                <a:gridCol w="1179323"/>
                <a:gridCol w="1179323"/>
              </a:tblGrid>
              <a:tr h="370840">
                <a:tc gridSpan="2">
                  <a:txBody>
                    <a:bodyPr/>
                    <a:lstStyle/>
                    <a:p>
                      <a:pPr algn="ctr"/>
                      <a:endParaRPr lang="en-US"/>
                    </a:p>
                  </a:txBody>
                  <a:tcPr marL="44873" marR="44873"/>
                </a:tc>
                <a:tc hMerge="1">
                  <a:txBody>
                    <a:bodyPr/>
                    <a:lstStyle/>
                    <a:p>
                      <a:endParaRPr lang="en-US"/>
                    </a:p>
                  </a:txBody>
                  <a:tcPr/>
                </a:tc>
                <a:tc>
                  <a:txBody>
                    <a:bodyPr/>
                    <a:lstStyle/>
                    <a:p>
                      <a:pPr algn="ctr"/>
                      <a:r>
                        <a:rPr lang="en-US"/>
                        <a:t>802.3</a:t>
                      </a:r>
                    </a:p>
                  </a:txBody>
                  <a:tcPr marL="44873" marR="44873"/>
                </a:tc>
                <a:tc>
                  <a:txBody>
                    <a:bodyPr/>
                    <a:lstStyle/>
                    <a:p>
                      <a:pPr algn="ctr"/>
                      <a:r>
                        <a:rPr lang="en-US"/>
                        <a:t>802.11</a:t>
                      </a:r>
                    </a:p>
                  </a:txBody>
                  <a:tcPr marL="44873" marR="44873"/>
                </a:tc>
                <a:tc>
                  <a:txBody>
                    <a:bodyPr/>
                    <a:lstStyle/>
                    <a:p>
                      <a:pPr algn="ctr"/>
                      <a:r>
                        <a:rPr lang="en-US"/>
                        <a:t>802.15</a:t>
                      </a:r>
                    </a:p>
                  </a:txBody>
                  <a:tcPr marL="44873" marR="44873"/>
                </a:tc>
                <a:tc>
                  <a:txBody>
                    <a:bodyPr/>
                    <a:lstStyle/>
                    <a:p>
                      <a:pPr algn="ctr"/>
                      <a:r>
                        <a:rPr lang="en-US"/>
                        <a:t>802.16</a:t>
                      </a:r>
                    </a:p>
                  </a:txBody>
                  <a:tcPr marL="44873" marR="44873"/>
                </a:tc>
                <a:tc>
                  <a:txBody>
                    <a:bodyPr/>
                    <a:lstStyle/>
                    <a:p>
                      <a:pPr algn="ctr"/>
                      <a:r>
                        <a:rPr lang="en-US"/>
                        <a:t>802.22</a:t>
                      </a:r>
                    </a:p>
                  </a:txBody>
                  <a:tcPr marL="44873" marR="44873"/>
                </a:tc>
              </a:tr>
              <a:tr h="370840">
                <a:tc rowSpan="4">
                  <a:txBody>
                    <a:bodyPr/>
                    <a:lstStyle/>
                    <a:p>
                      <a:r>
                        <a:rPr lang="en-US"/>
                        <a:t>Identifiers</a:t>
                      </a:r>
                    </a:p>
                  </a:txBody>
                  <a:tcPr marL="44873" marR="44873"/>
                </a:tc>
                <a:tc>
                  <a:txBody>
                    <a:bodyPr/>
                    <a:lstStyle/>
                    <a:p>
                      <a:r>
                        <a:rPr lang="en-US"/>
                        <a:t>STA</a:t>
                      </a:r>
                    </a:p>
                  </a:txBody>
                  <a:tcPr marL="44873" marR="44873"/>
                </a:tc>
                <a:tc>
                  <a:txBody>
                    <a:bodyPr/>
                    <a:lstStyle/>
                    <a:p>
                      <a:r>
                        <a:rPr lang="en-US"/>
                        <a:t>EUI-48</a:t>
                      </a:r>
                    </a:p>
                  </a:txBody>
                  <a:tcPr marL="44873" marR="44873"/>
                </a:tc>
                <a:tc>
                  <a:txBody>
                    <a:bodyPr/>
                    <a:lstStyle/>
                    <a:p>
                      <a:r>
                        <a:rPr lang="en-US"/>
                        <a:t>EUI-48</a:t>
                      </a:r>
                    </a:p>
                  </a:txBody>
                  <a:tcPr marL="44873" marR="44873"/>
                </a:tc>
                <a:tc>
                  <a:txBody>
                    <a:bodyPr/>
                    <a:lstStyle/>
                    <a:p>
                      <a:r>
                        <a:rPr lang="en-US"/>
                        <a:t>EUI-64</a:t>
                      </a:r>
                    </a:p>
                  </a:txBody>
                  <a:tcPr marL="44873" marR="44873"/>
                </a:tc>
                <a:tc>
                  <a:txBody>
                    <a:bodyPr/>
                    <a:lstStyle/>
                    <a:p>
                      <a:r>
                        <a:rPr lang="en-US"/>
                        <a:t>EUI-48</a:t>
                      </a:r>
                    </a:p>
                  </a:txBody>
                  <a:tcPr marL="44873" marR="44873"/>
                </a:tc>
                <a:tc>
                  <a:txBody>
                    <a:bodyPr/>
                    <a:lstStyle/>
                    <a:p>
                      <a:r>
                        <a:rPr lang="en-US"/>
                        <a:t>EUI-48</a:t>
                      </a:r>
                    </a:p>
                  </a:txBody>
                  <a:tcPr marL="44873" marR="44873"/>
                </a:tc>
              </a:tr>
              <a:tr h="370840">
                <a:tc vMerge="1">
                  <a:txBody>
                    <a:bodyPr/>
                    <a:lstStyle/>
                    <a:p>
                      <a:endParaRPr lang="en-US"/>
                    </a:p>
                  </a:txBody>
                  <a:tcPr/>
                </a:tc>
                <a:tc>
                  <a:txBody>
                    <a:bodyPr/>
                    <a:lstStyle/>
                    <a:p>
                      <a:r>
                        <a:rPr lang="en-US"/>
                        <a:t>ANI</a:t>
                      </a:r>
                    </a:p>
                  </a:txBody>
                  <a:tcPr marL="44873" marR="44873"/>
                </a:tc>
                <a:tc>
                  <a:txBody>
                    <a:bodyPr/>
                    <a:lstStyle/>
                    <a:p>
                      <a:r>
                        <a:rPr lang="en-US"/>
                        <a:t>EUI-48</a:t>
                      </a:r>
                    </a:p>
                  </a:txBody>
                  <a:tcPr marL="44873" marR="44873"/>
                </a:tc>
                <a:tc>
                  <a:txBody>
                    <a:bodyPr/>
                    <a:lstStyle/>
                    <a:p>
                      <a:r>
                        <a:rPr lang="en-US"/>
                        <a:t>EUI-48</a:t>
                      </a:r>
                    </a:p>
                  </a:txBody>
                  <a:tcPr marL="44873" marR="44873"/>
                </a:tc>
                <a:tc>
                  <a:txBody>
                    <a:bodyPr/>
                    <a:lstStyle/>
                    <a:p>
                      <a:r>
                        <a:rPr lang="en-US"/>
                        <a:t>EUI-64</a:t>
                      </a:r>
                    </a:p>
                  </a:txBody>
                  <a:tcPr marL="44873" marR="44873"/>
                </a:tc>
                <a:tc>
                  <a:txBody>
                    <a:bodyPr/>
                    <a:lstStyle/>
                    <a:p>
                      <a:r>
                        <a:rPr lang="en-US"/>
                        <a:t>EUI-48</a:t>
                      </a:r>
                    </a:p>
                  </a:txBody>
                  <a:tcPr marL="44873" marR="44873"/>
                </a:tc>
                <a:tc>
                  <a:txBody>
                    <a:bodyPr/>
                    <a:lstStyle/>
                    <a:p>
                      <a:r>
                        <a:rPr lang="en-US"/>
                        <a:t>EUI-48</a:t>
                      </a:r>
                    </a:p>
                  </a:txBody>
                  <a:tcPr marL="44873" marR="44873"/>
                </a:tc>
              </a:tr>
              <a:tr h="370840">
                <a:tc vMerge="1">
                  <a:txBody>
                    <a:bodyPr/>
                    <a:lstStyle/>
                    <a:p>
                      <a:endParaRPr lang="en-US"/>
                    </a:p>
                  </a:txBody>
                  <a:tcPr/>
                </a:tc>
                <a:tc>
                  <a:txBody>
                    <a:bodyPr/>
                    <a:lstStyle/>
                    <a:p>
                      <a:r>
                        <a:rPr lang="en-US"/>
                        <a:t>AN-id</a:t>
                      </a:r>
                    </a:p>
                  </a:txBody>
                  <a:tcPr marL="44873" marR="44873"/>
                </a:tc>
                <a:tc>
                  <a:txBody>
                    <a:bodyPr/>
                    <a:lstStyle/>
                    <a:p>
                      <a:r>
                        <a:rPr lang="en-US"/>
                        <a:t>???</a:t>
                      </a:r>
                    </a:p>
                  </a:txBody>
                  <a:tcPr marL="44873" marR="44873"/>
                </a:tc>
                <a:tc>
                  <a:txBody>
                    <a:bodyPr/>
                    <a:lstStyle/>
                    <a:p>
                      <a:r>
                        <a:rPr lang="en-US"/>
                        <a:t>EUI-48</a:t>
                      </a:r>
                    </a:p>
                  </a:txBody>
                  <a:tcPr marL="44873" marR="44873"/>
                </a:tc>
                <a:tc>
                  <a:txBody>
                    <a:bodyPr/>
                    <a:lstStyle/>
                    <a:p>
                      <a:r>
                        <a:rPr lang="en-US"/>
                        <a:t>???</a:t>
                      </a:r>
                    </a:p>
                  </a:txBody>
                  <a:tcPr marL="44873" marR="44873"/>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t>EUI-48</a:t>
                      </a:r>
                    </a:p>
                  </a:txBody>
                  <a:tcPr marL="44873" marR="44873"/>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a:t>EUI-48</a:t>
                      </a:r>
                    </a:p>
                  </a:txBody>
                  <a:tcPr marL="44873" marR="44873"/>
                </a:tc>
              </a:tr>
              <a:tr h="370840">
                <a:tc vMerge="1">
                  <a:txBody>
                    <a:bodyPr/>
                    <a:lstStyle/>
                    <a:p>
                      <a:endParaRPr lang="en-US"/>
                    </a:p>
                  </a:txBody>
                  <a:tcPr/>
                </a:tc>
                <a:tc>
                  <a:txBody>
                    <a:bodyPr/>
                    <a:lstStyle/>
                    <a:p>
                      <a:r>
                        <a:rPr lang="en-US"/>
                        <a:t>AN-name</a:t>
                      </a:r>
                    </a:p>
                  </a:txBody>
                  <a:tcPr marL="44873" marR="44873"/>
                </a:tc>
                <a:tc>
                  <a:txBody>
                    <a:bodyPr/>
                    <a:lstStyle/>
                    <a:p>
                      <a:r>
                        <a:rPr lang="en-US"/>
                        <a:t>256 Char</a:t>
                      </a:r>
                    </a:p>
                  </a:txBody>
                  <a:tcPr marL="44873" marR="44873"/>
                </a:tc>
                <a:tc>
                  <a:txBody>
                    <a:bodyPr/>
                    <a:lstStyle/>
                    <a:p>
                      <a:r>
                        <a:rPr lang="en-US"/>
                        <a:t>30</a:t>
                      </a:r>
                      <a:r>
                        <a:rPr lang="en-US" baseline="0"/>
                        <a:t> Char</a:t>
                      </a:r>
                      <a:endParaRPr lang="en-US"/>
                    </a:p>
                  </a:txBody>
                  <a:tcPr marL="44873" marR="44873"/>
                </a:tc>
                <a:tc>
                  <a:txBody>
                    <a:bodyPr/>
                    <a:lstStyle/>
                    <a:p>
                      <a:r>
                        <a:rPr lang="en-US"/>
                        <a:t>???</a:t>
                      </a:r>
                    </a:p>
                  </a:txBody>
                  <a:tcPr marL="44873" marR="44873"/>
                </a:tc>
                <a:tc>
                  <a:txBody>
                    <a:bodyPr/>
                    <a:lstStyle/>
                    <a:p>
                      <a:endParaRPr lang="en-US"/>
                    </a:p>
                  </a:txBody>
                  <a:tcPr marL="44873" marR="44873"/>
                </a:tc>
                <a:tc>
                  <a:txBody>
                    <a:bodyPr/>
                    <a:lstStyle/>
                    <a:p>
                      <a:endParaRPr lang="en-US"/>
                    </a:p>
                  </a:txBody>
                  <a:tcPr marL="44873" marR="44873"/>
                </a:tc>
              </a:tr>
              <a:tr h="370840">
                <a:tc gridSpan="2">
                  <a:txBody>
                    <a:bodyPr/>
                    <a:lstStyle/>
                    <a:p>
                      <a:r>
                        <a:rPr lang="en-US"/>
                        <a:t>Subscriptions</a:t>
                      </a:r>
                    </a:p>
                  </a:txBody>
                  <a:tcPr marL="44873" marR="44873"/>
                </a:tc>
                <a:tc hMerge="1">
                  <a:txBody>
                    <a:bodyPr/>
                    <a:lstStyle/>
                    <a:p>
                      <a:endParaRPr lang="en-US"/>
                    </a:p>
                  </a:txBody>
                  <a:tcPr/>
                </a:tc>
                <a:tc>
                  <a:txBody>
                    <a:bodyPr/>
                    <a:lstStyle/>
                    <a:p>
                      <a:r>
                        <a:rPr lang="en-US"/>
                        <a:t>NAI</a:t>
                      </a:r>
                    </a:p>
                  </a:txBody>
                  <a:tcPr marL="44873" marR="44873"/>
                </a:tc>
                <a:tc>
                  <a:txBody>
                    <a:bodyPr/>
                    <a:lstStyle/>
                    <a:p>
                      <a:r>
                        <a:rPr lang="en-US"/>
                        <a:t>NAI/PSK</a:t>
                      </a:r>
                    </a:p>
                  </a:txBody>
                  <a:tcPr marL="44873" marR="44873"/>
                </a:tc>
                <a:tc>
                  <a:txBody>
                    <a:bodyPr/>
                    <a:lstStyle/>
                    <a:p>
                      <a:r>
                        <a:rPr lang="en-US"/>
                        <a:t>???/PSK</a:t>
                      </a:r>
                    </a:p>
                  </a:txBody>
                  <a:tcPr marL="44873" marR="44873"/>
                </a:tc>
                <a:tc>
                  <a:txBody>
                    <a:bodyPr/>
                    <a:lstStyle/>
                    <a:p>
                      <a:r>
                        <a:rPr lang="en-US"/>
                        <a:t>NAI</a:t>
                      </a:r>
                    </a:p>
                  </a:txBody>
                  <a:tcPr marL="44873" marR="44873"/>
                </a:tc>
                <a:tc>
                  <a:txBody>
                    <a:bodyPr/>
                    <a:lstStyle/>
                    <a:p>
                      <a:r>
                        <a:rPr lang="en-US"/>
                        <a:t>NAI</a:t>
                      </a:r>
                    </a:p>
                  </a:txBody>
                  <a:tcPr marL="44873" marR="44873"/>
                </a:tc>
              </a:tr>
              <a:tr h="370840">
                <a:tc gridSpan="2">
                  <a:txBody>
                    <a:bodyPr/>
                    <a:lstStyle/>
                    <a:p>
                      <a:r>
                        <a:rPr lang="en-US"/>
                        <a:t>Multiple COREs</a:t>
                      </a:r>
                    </a:p>
                  </a:txBody>
                  <a:tcPr marL="44873" marR="44873"/>
                </a:tc>
                <a:tc hMerge="1">
                  <a:txBody>
                    <a:bodyPr/>
                    <a:lstStyle/>
                    <a:p>
                      <a:endParaRPr lang="en-US"/>
                    </a:p>
                  </a:txBody>
                  <a:tcPr/>
                </a:tc>
                <a:tc>
                  <a:txBody>
                    <a:bodyPr/>
                    <a:lstStyle/>
                    <a:p>
                      <a:r>
                        <a:rPr lang="en-US"/>
                        <a:t>Info</a:t>
                      </a:r>
                    </a:p>
                  </a:txBody>
                  <a:tcPr marL="44873" marR="44873"/>
                </a:tc>
                <a:tc>
                  <a:txBody>
                    <a:bodyPr/>
                    <a:lstStyle/>
                    <a:p>
                      <a:r>
                        <a:rPr lang="en-US"/>
                        <a:t>ANQP</a:t>
                      </a:r>
                    </a:p>
                  </a:txBody>
                  <a:tcPr marL="44873" marR="44873"/>
                </a:tc>
                <a:tc>
                  <a:txBody>
                    <a:bodyPr/>
                    <a:lstStyle/>
                    <a:p>
                      <a:r>
                        <a:rPr lang="en-US"/>
                        <a:t>-</a:t>
                      </a:r>
                    </a:p>
                  </a:txBody>
                  <a:tcPr marL="44873" marR="44873"/>
                </a:tc>
                <a:tc>
                  <a:txBody>
                    <a:bodyPr/>
                    <a:lstStyle/>
                    <a:p>
                      <a:r>
                        <a:rPr lang="en-US"/>
                        <a:t>?</a:t>
                      </a:r>
                    </a:p>
                  </a:txBody>
                  <a:tcPr marL="44873" marR="44873"/>
                </a:tc>
                <a:tc>
                  <a:txBody>
                    <a:bodyPr/>
                    <a:lstStyle/>
                    <a:p>
                      <a:r>
                        <a:rPr lang="en-US"/>
                        <a:t>-</a:t>
                      </a:r>
                    </a:p>
                  </a:txBody>
                  <a:tcPr marL="44873" marR="44873"/>
                </a:tc>
              </a:tr>
              <a:tr h="370840">
                <a:tc gridSpan="2">
                  <a:txBody>
                    <a:bodyPr/>
                    <a:lstStyle/>
                    <a:p>
                      <a:r>
                        <a:rPr lang="en-US"/>
                        <a:t>Discovery process</a:t>
                      </a:r>
                    </a:p>
                  </a:txBody>
                  <a:tcPr marL="44873" marR="44873"/>
                </a:tc>
                <a:tc hMerge="1">
                  <a:txBody>
                    <a:bodyPr/>
                    <a:lstStyle/>
                    <a:p>
                      <a:endParaRPr lang="en-US"/>
                    </a:p>
                  </a:txBody>
                  <a:tcPr/>
                </a:tc>
                <a:tc>
                  <a:txBody>
                    <a:bodyPr/>
                    <a:lstStyle/>
                    <a:p>
                      <a:r>
                        <a:rPr lang="en-US"/>
                        <a:t>manual</a:t>
                      </a:r>
                    </a:p>
                  </a:txBody>
                  <a:tcPr marL="44873" marR="44873"/>
                </a:tc>
                <a:tc>
                  <a:txBody>
                    <a:bodyPr/>
                    <a:lstStyle/>
                    <a:p>
                      <a:r>
                        <a:rPr lang="en-US"/>
                        <a:t>passive, active</a:t>
                      </a:r>
                    </a:p>
                  </a:txBody>
                  <a:tcPr marL="44873" marR="44873"/>
                </a:tc>
                <a:tc>
                  <a:txBody>
                    <a:bodyPr/>
                    <a:lstStyle/>
                    <a:p>
                      <a:r>
                        <a:rPr lang="en-US"/>
                        <a:t>passive, active</a:t>
                      </a:r>
                    </a:p>
                  </a:txBody>
                  <a:tcPr marL="44873" marR="44873"/>
                </a:tc>
                <a:tc>
                  <a:txBody>
                    <a:bodyPr/>
                    <a:lstStyle/>
                    <a:p>
                      <a:r>
                        <a:rPr lang="en-US"/>
                        <a:t>passive</a:t>
                      </a:r>
                    </a:p>
                  </a:txBody>
                  <a:tcPr marL="44873" marR="44873"/>
                </a:tc>
                <a:tc>
                  <a:txBody>
                    <a:bodyPr/>
                    <a:lstStyle/>
                    <a:p>
                      <a:r>
                        <a:rPr lang="en-US"/>
                        <a:t>passive</a:t>
                      </a:r>
                    </a:p>
                  </a:txBody>
                  <a:tcPr marL="44873" marR="44873"/>
                </a:tc>
              </a:tr>
            </a:tbl>
          </a:graphicData>
        </a:graphic>
      </p:graphicFrame>
      <p:sp>
        <p:nvSpPr>
          <p:cNvPr id="6" name="Content Placeholder 5"/>
          <p:cNvSpPr>
            <a:spLocks noGrp="1"/>
          </p:cNvSpPr>
          <p:nvPr>
            <p:ph sz="half" idx="2"/>
          </p:nvPr>
        </p:nvSpPr>
        <p:spPr>
          <a:xfrm>
            <a:off x="431540" y="4329099"/>
            <a:ext cx="8255260" cy="2025226"/>
          </a:xfrm>
        </p:spPr>
        <p:txBody>
          <a:bodyPr>
            <a:normAutofit fontScale="62500" lnSpcReduction="20000"/>
          </a:bodyPr>
          <a:lstStyle/>
          <a:p>
            <a:r>
              <a:rPr lang="en-US"/>
              <a:t>A specific section for each of the IEEE 802 access technologies should explain, how the generic requirements are supported and realized.</a:t>
            </a:r>
          </a:p>
          <a:p>
            <a:pPr lvl="1"/>
            <a:r>
              <a:rPr lang="en-US"/>
              <a:t>It would be great, if references into the specifications would be provided.</a:t>
            </a:r>
          </a:p>
          <a:p>
            <a:r>
              <a:rPr lang="en-US"/>
              <a:t>OmniRAN would like to engage subject matter experts of the 802 WGs for creating the contributions on the particular access technologies.</a:t>
            </a:r>
          </a:p>
          <a:p>
            <a:pPr lvl="1"/>
            <a:r>
              <a:rPr lang="en-US"/>
              <a:t>Necessary effort should be managable once a kind of template is established.</a:t>
            </a:r>
          </a:p>
          <a:p>
            <a:r>
              <a:rPr lang="en-US"/>
              <a:t>A thorough review should be performed by the WGs to ensure that the access technology specific content of P802.1CF is correct.</a:t>
            </a:r>
          </a:p>
        </p:txBody>
      </p:sp>
    </p:spTree>
    <p:extLst>
      <p:ext uri="{BB962C8B-B14F-4D97-AF65-F5344CB8AC3E}">
        <p14:creationId xmlns:p14="http://schemas.microsoft.com/office/powerpoint/2010/main" val="171950206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Cooperation inside 802.1</a:t>
            </a:r>
            <a:br>
              <a:rPr lang="en-US"/>
            </a:br>
            <a:r>
              <a:rPr lang="en-US"/>
              <a:t>E.g.: PtP Link Behavior for Access Networks</a:t>
            </a:r>
          </a:p>
        </p:txBody>
      </p:sp>
      <p:sp>
        <p:nvSpPr>
          <p:cNvPr id="89" name="Content Placeholder 88"/>
          <p:cNvSpPr>
            <a:spLocks noGrp="1"/>
          </p:cNvSpPr>
          <p:nvPr>
            <p:ph idx="1"/>
          </p:nvPr>
        </p:nvSpPr>
        <p:spPr>
          <a:xfrm>
            <a:off x="457200" y="4824155"/>
            <a:ext cx="8229600" cy="1575175"/>
          </a:xfrm>
        </p:spPr>
        <p:txBody>
          <a:bodyPr>
            <a:normAutofit fontScale="55000" lnSpcReduction="20000"/>
          </a:bodyPr>
          <a:lstStyle/>
          <a:p>
            <a:r>
              <a:rPr lang="en-US"/>
              <a:t>Point-to-point link behavior is required to</a:t>
            </a:r>
          </a:p>
          <a:p>
            <a:pPr lvl="1"/>
            <a:r>
              <a:rPr lang="en-US"/>
              <a:t>Enforce all traffic passing through the CORE</a:t>
            </a:r>
          </a:p>
          <a:p>
            <a:pPr lvl="1"/>
            <a:r>
              <a:rPr lang="en-US"/>
              <a:t>Isolate terminal communication in a shared infrastructure</a:t>
            </a:r>
          </a:p>
          <a:p>
            <a:r>
              <a:rPr lang="en-US"/>
              <a:t>Mobility support is required in the bridged infrastructure</a:t>
            </a:r>
          </a:p>
          <a:p>
            <a:pPr lvl="1"/>
            <a:r>
              <a:rPr lang="en-US"/>
              <a:t>Without impacting IP connectivity, i.e. IP session has to be maintained while moving</a:t>
            </a:r>
          </a:p>
          <a:p>
            <a:r>
              <a:rPr lang="en-US"/>
              <a:t>Point-to-point link state signalling required towards CORE</a:t>
            </a:r>
          </a:p>
        </p:txBody>
      </p:sp>
      <p:grpSp>
        <p:nvGrpSpPr>
          <p:cNvPr id="3" name="Group 2"/>
          <p:cNvGrpSpPr/>
          <p:nvPr/>
        </p:nvGrpSpPr>
        <p:grpSpPr>
          <a:xfrm>
            <a:off x="971600" y="1521486"/>
            <a:ext cx="6345705" cy="3212659"/>
            <a:chOff x="973850" y="1114757"/>
            <a:chExt cx="6793505" cy="3439368"/>
          </a:xfrm>
        </p:grpSpPr>
        <p:sp>
          <p:nvSpPr>
            <p:cNvPr id="91" name="Oval 90"/>
            <p:cNvSpPr/>
            <p:nvPr/>
          </p:nvSpPr>
          <p:spPr bwMode="auto">
            <a:xfrm>
              <a:off x="1511660" y="1842383"/>
              <a:ext cx="315035" cy="315035"/>
            </a:xfrm>
            <a:prstGeom prst="ellipse">
              <a:avLst/>
            </a:prstGeom>
            <a:gradFill flip="none" rotWithShape="1">
              <a:gsLst>
                <a:gs pos="0">
                  <a:schemeClr val="accent6"/>
                </a:gs>
                <a:gs pos="100000">
                  <a:srgbClr val="FFFFFF"/>
                </a:gs>
              </a:gsLst>
              <a:path path="circle">
                <a:fillToRect l="50000" t="50000" r="50000" b="50000"/>
              </a:path>
              <a:tileRect/>
            </a:gra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92" name="Oval 91"/>
            <p:cNvSpPr/>
            <p:nvPr/>
          </p:nvSpPr>
          <p:spPr bwMode="auto">
            <a:xfrm>
              <a:off x="1050168" y="3079638"/>
              <a:ext cx="495055" cy="495055"/>
            </a:xfrm>
            <a:prstGeom prst="ellipse">
              <a:avLst/>
            </a:prstGeom>
            <a:gradFill flip="none" rotWithShape="1">
              <a:gsLst>
                <a:gs pos="0">
                  <a:schemeClr val="accent6"/>
                </a:gs>
                <a:gs pos="100000">
                  <a:srgbClr val="FFFFFF"/>
                </a:gs>
              </a:gsLst>
              <a:path path="circle">
                <a:fillToRect l="50000" t="50000" r="50000" b="50000"/>
              </a:path>
              <a:tileRect/>
            </a:gra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90" name="Oval 89"/>
            <p:cNvSpPr/>
            <p:nvPr/>
          </p:nvSpPr>
          <p:spPr bwMode="auto">
            <a:xfrm>
              <a:off x="1151620" y="1133745"/>
              <a:ext cx="450050" cy="450050"/>
            </a:xfrm>
            <a:prstGeom prst="ellipse">
              <a:avLst/>
            </a:prstGeom>
            <a:gradFill flip="none" rotWithShape="1">
              <a:gsLst>
                <a:gs pos="0">
                  <a:schemeClr val="accent2"/>
                </a:gs>
                <a:gs pos="100000">
                  <a:srgbClr val="FFFFFF"/>
                </a:gs>
              </a:gsLst>
              <a:path path="circle">
                <a:fillToRect l="50000" t="50000" r="50000" b="50000"/>
              </a:path>
              <a:tileRect/>
            </a:gra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30" name="Arc 29"/>
            <p:cNvSpPr/>
            <p:nvPr/>
          </p:nvSpPr>
          <p:spPr bwMode="auto">
            <a:xfrm rot="13367523">
              <a:off x="1306536" y="2334597"/>
              <a:ext cx="1804996" cy="2008785"/>
            </a:xfrm>
            <a:prstGeom prst="arc">
              <a:avLst/>
            </a:prstGeom>
            <a:noFill/>
            <a:ln w="25400" cap="flat" cmpd="sng" algn="ctr">
              <a:solidFill>
                <a:schemeClr val="tx1">
                  <a:lumMod val="50000"/>
                  <a:lumOff val="50000"/>
                </a:schemeClr>
              </a:solidFill>
              <a:prstDash val="dash"/>
              <a:round/>
              <a:headEnd type="none" w="sm" len="sm"/>
              <a:tailEnd type="stealth" w="lg" len="lg"/>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pic>
          <p:nvPicPr>
            <p:cNvPr id="9" name="Picture 8" descr="j0398499.wm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33990" y="4014065"/>
              <a:ext cx="588788" cy="540060"/>
            </a:xfrm>
            <a:prstGeom prst="rect">
              <a:avLst/>
            </a:prstGeom>
          </p:spPr>
        </p:pic>
        <p:pic>
          <p:nvPicPr>
            <p:cNvPr id="10" name="Picture 9" descr="j0398499.wm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78994" y="2368762"/>
              <a:ext cx="495055" cy="454084"/>
            </a:xfrm>
            <a:prstGeom prst="rect">
              <a:avLst/>
            </a:prstGeom>
          </p:spPr>
        </p:pic>
        <p:pic>
          <p:nvPicPr>
            <p:cNvPr id="11" name="Picture 10" descr="j0398445.wm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2278994" y="1493785"/>
              <a:ext cx="502815" cy="405045"/>
            </a:xfrm>
            <a:prstGeom prst="rect">
              <a:avLst/>
            </a:prstGeom>
          </p:spPr>
        </p:pic>
        <p:pic>
          <p:nvPicPr>
            <p:cNvPr id="12" name="Picture 11" descr="j0398445.wmf"/>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H="1">
              <a:off x="2278993" y="3203976"/>
              <a:ext cx="558683" cy="450050"/>
            </a:xfrm>
            <a:prstGeom prst="rect">
              <a:avLst/>
            </a:prstGeom>
          </p:spPr>
        </p:pic>
        <p:pic>
          <p:nvPicPr>
            <p:cNvPr id="13" name="Picture 23" descr="x_big_image2"/>
            <p:cNvPicPr>
              <a:picLocks noChangeAspect="1" noChangeArrowheads="1"/>
            </p:cNvPicPr>
            <p:nvPr/>
          </p:nvPicPr>
          <p:blipFill>
            <a:blip r:embed="rId4">
              <a:lum bright="10000" contrast="40000"/>
            </a:blip>
            <a:srcRect/>
            <a:stretch>
              <a:fillRect/>
            </a:stretch>
          </p:blipFill>
          <p:spPr bwMode="auto">
            <a:xfrm>
              <a:off x="1108865" y="1114757"/>
              <a:ext cx="482617" cy="514043"/>
            </a:xfrm>
            <a:prstGeom prst="rect">
              <a:avLst/>
            </a:prstGeom>
            <a:noFill/>
            <a:ln w="9525">
              <a:noFill/>
              <a:miter lim="800000"/>
              <a:headEnd/>
              <a:tailEnd/>
            </a:ln>
          </p:spPr>
        </p:pic>
        <p:pic>
          <p:nvPicPr>
            <p:cNvPr id="14" name="Picture 13" descr="j0223598.wmf"/>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73850" y="3113965"/>
              <a:ext cx="547269" cy="446974"/>
            </a:xfrm>
            <a:prstGeom prst="rect">
              <a:avLst/>
            </a:prstGeom>
          </p:spPr>
        </p:pic>
        <p:pic>
          <p:nvPicPr>
            <p:cNvPr id="15" name="Picture 372" descr="switch"/>
            <p:cNvPicPr>
              <a:picLocks noChangeAspect="1" noChangeArrowheads="1"/>
            </p:cNvPicPr>
            <p:nvPr/>
          </p:nvPicPr>
          <p:blipFill>
            <a:blip r:embed="rId6"/>
            <a:srcRect/>
            <a:stretch>
              <a:fillRect/>
            </a:stretch>
          </p:blipFill>
          <p:spPr bwMode="auto">
            <a:xfrm>
              <a:off x="3764160" y="2258870"/>
              <a:ext cx="503237" cy="252412"/>
            </a:xfrm>
            <a:prstGeom prst="rect">
              <a:avLst/>
            </a:prstGeom>
            <a:noFill/>
          </p:spPr>
        </p:pic>
        <p:pic>
          <p:nvPicPr>
            <p:cNvPr id="16" name="Picture 372" descr="switch"/>
            <p:cNvPicPr>
              <a:picLocks noChangeAspect="1" noChangeArrowheads="1"/>
            </p:cNvPicPr>
            <p:nvPr/>
          </p:nvPicPr>
          <p:blipFill>
            <a:blip r:embed="rId6"/>
            <a:srcRect/>
            <a:stretch>
              <a:fillRect/>
            </a:stretch>
          </p:blipFill>
          <p:spPr bwMode="auto">
            <a:xfrm>
              <a:off x="3719155" y="3834045"/>
              <a:ext cx="503237" cy="252412"/>
            </a:xfrm>
            <a:prstGeom prst="rect">
              <a:avLst/>
            </a:prstGeom>
            <a:noFill/>
          </p:spPr>
        </p:pic>
        <p:pic>
          <p:nvPicPr>
            <p:cNvPr id="17" name="Picture 372" descr="switch"/>
            <p:cNvPicPr>
              <a:picLocks noChangeAspect="1" noChangeArrowheads="1"/>
            </p:cNvPicPr>
            <p:nvPr/>
          </p:nvPicPr>
          <p:blipFill>
            <a:blip r:embed="rId6"/>
            <a:srcRect/>
            <a:stretch>
              <a:fillRect/>
            </a:stretch>
          </p:blipFill>
          <p:spPr bwMode="auto">
            <a:xfrm>
              <a:off x="4926108" y="3023955"/>
              <a:ext cx="503237" cy="252412"/>
            </a:xfrm>
            <a:prstGeom prst="rect">
              <a:avLst/>
            </a:prstGeom>
            <a:noFill/>
          </p:spPr>
        </p:pic>
        <p:sp>
          <p:nvSpPr>
            <p:cNvPr id="20" name="Cloud 19"/>
            <p:cNvSpPr/>
            <p:nvPr/>
          </p:nvSpPr>
          <p:spPr bwMode="auto">
            <a:xfrm>
              <a:off x="6419455" y="1808820"/>
              <a:ext cx="1122875" cy="1080120"/>
            </a:xfrm>
            <a:prstGeom prst="cloud">
              <a:avLst/>
            </a:prstGeom>
            <a:solidFill>
              <a:schemeClr val="accent2"/>
            </a:solidFill>
            <a:ln w="12700" cap="flat" cmpd="sng" algn="ctr">
              <a:solidFill>
                <a:schemeClr val="tx1"/>
              </a:solidFill>
              <a:prstDash val="solid"/>
              <a:round/>
              <a:headEnd type="none" w="sm" len="sm"/>
              <a:tailEnd type="none" w="sm" len="sm"/>
            </a:ln>
            <a:effectLst/>
          </p:spPr>
          <p:txBody>
            <a:bodyPr lIns="0" tIns="0" rIns="0"/>
            <a:lstStyle/>
            <a:p>
              <a:r>
                <a:rPr lang="en-US">
                  <a:latin typeface="+mn-lt"/>
                </a:rPr>
                <a:t>CORE</a:t>
              </a:r>
            </a:p>
            <a:p>
              <a:r>
                <a:rPr lang="en-US" sz="1600">
                  <a:latin typeface="+mn-lt"/>
                </a:rPr>
                <a:t>A</a:t>
              </a:r>
            </a:p>
          </p:txBody>
        </p:sp>
        <p:pic>
          <p:nvPicPr>
            <p:cNvPr id="21" name="Picture 20" descr="MC900434845.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14510" y="2033845"/>
              <a:ext cx="807840" cy="730719"/>
            </a:xfrm>
            <a:prstGeom prst="rect">
              <a:avLst/>
            </a:prstGeom>
          </p:spPr>
        </p:pic>
        <p:pic>
          <p:nvPicPr>
            <p:cNvPr id="18" name="Picture 29"/>
            <p:cNvPicPr>
              <a:picLocks noChangeArrowheads="1"/>
            </p:cNvPicPr>
            <p:nvPr/>
          </p:nvPicPr>
          <p:blipFill>
            <a:blip r:embed="rId8"/>
            <a:srcRect/>
            <a:stretch>
              <a:fillRect/>
            </a:stretch>
          </p:blipFill>
          <p:spPr bwMode="auto">
            <a:xfrm>
              <a:off x="6509465" y="2476812"/>
              <a:ext cx="478302" cy="232108"/>
            </a:xfrm>
            <a:prstGeom prst="rect">
              <a:avLst/>
            </a:prstGeom>
            <a:noFill/>
            <a:ln w="12700">
              <a:noFill/>
              <a:miter lim="800000"/>
              <a:headEnd/>
              <a:tailEnd/>
            </a:ln>
            <a:effectLst/>
          </p:spPr>
        </p:pic>
        <p:sp>
          <p:nvSpPr>
            <p:cNvPr id="22" name="Cloud 21"/>
            <p:cNvSpPr/>
            <p:nvPr/>
          </p:nvSpPr>
          <p:spPr bwMode="auto">
            <a:xfrm>
              <a:off x="6464460" y="3293985"/>
              <a:ext cx="1122875" cy="1080120"/>
            </a:xfrm>
            <a:prstGeom prst="cloud">
              <a:avLst/>
            </a:prstGeom>
            <a:solidFill>
              <a:schemeClr val="accent6"/>
            </a:solidFill>
            <a:ln w="12700" cap="flat" cmpd="sng" algn="ctr">
              <a:solidFill>
                <a:schemeClr val="tx1"/>
              </a:solidFill>
              <a:prstDash val="solid"/>
              <a:round/>
              <a:headEnd type="none" w="sm" len="sm"/>
              <a:tailEnd type="none" w="sm" len="sm"/>
            </a:ln>
            <a:effectLst/>
          </p:spPr>
          <p:txBody>
            <a:bodyPr lIns="0" tIns="0" rIns="0"/>
            <a:lstStyle/>
            <a:p>
              <a:r>
                <a:rPr lang="en-US">
                  <a:latin typeface="+mn-lt"/>
                </a:rPr>
                <a:t>CORE</a:t>
              </a:r>
            </a:p>
            <a:p>
              <a:r>
                <a:rPr lang="en-US" sz="1600">
                  <a:latin typeface="+mn-lt"/>
                </a:rPr>
                <a:t>B</a:t>
              </a:r>
            </a:p>
          </p:txBody>
        </p:sp>
        <p:pic>
          <p:nvPicPr>
            <p:cNvPr id="23" name="Picture 22" descr="MC900434845.PNG"/>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959515" y="3519010"/>
              <a:ext cx="807840" cy="730719"/>
            </a:xfrm>
            <a:prstGeom prst="rect">
              <a:avLst/>
            </a:prstGeom>
          </p:spPr>
        </p:pic>
        <p:pic>
          <p:nvPicPr>
            <p:cNvPr id="24" name="Picture 29"/>
            <p:cNvPicPr>
              <a:picLocks noChangeArrowheads="1"/>
            </p:cNvPicPr>
            <p:nvPr/>
          </p:nvPicPr>
          <p:blipFill>
            <a:blip r:embed="rId8"/>
            <a:srcRect/>
            <a:stretch>
              <a:fillRect/>
            </a:stretch>
          </p:blipFill>
          <p:spPr bwMode="auto">
            <a:xfrm>
              <a:off x="6554470" y="3961977"/>
              <a:ext cx="478302" cy="232108"/>
            </a:xfrm>
            <a:prstGeom prst="rect">
              <a:avLst/>
            </a:prstGeom>
            <a:noFill/>
            <a:ln w="12700">
              <a:noFill/>
              <a:miter lim="800000"/>
              <a:headEnd/>
              <a:tailEnd/>
            </a:ln>
            <a:effectLst/>
          </p:spPr>
        </p:pic>
        <p:pic>
          <p:nvPicPr>
            <p:cNvPr id="25" name="Picture 24" descr="j0223598.wmf"/>
            <p:cNvPicPr>
              <a:picLocks noChangeAspect="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378895" y="4104075"/>
              <a:ext cx="405045" cy="330815"/>
            </a:xfrm>
            <a:prstGeom prst="rect">
              <a:avLst/>
            </a:prstGeom>
          </p:spPr>
        </p:pic>
        <p:pic>
          <p:nvPicPr>
            <p:cNvPr id="26" name="Picture 25" descr="j0223598.wmf"/>
            <p:cNvPicPr>
              <a:picLocks noChangeAspect="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1423900" y="2393885"/>
              <a:ext cx="405045" cy="330815"/>
            </a:xfrm>
            <a:prstGeom prst="rect">
              <a:avLst/>
            </a:prstGeom>
          </p:spPr>
        </p:pic>
        <p:cxnSp>
          <p:nvCxnSpPr>
            <p:cNvPr id="32" name="Straight Connector 31"/>
            <p:cNvCxnSpPr/>
            <p:nvPr/>
          </p:nvCxnSpPr>
          <p:spPr bwMode="auto">
            <a:xfrm>
              <a:off x="1513910" y="1538790"/>
              <a:ext cx="945105" cy="0"/>
            </a:xfrm>
            <a:prstGeom prst="line">
              <a:avLst/>
            </a:prstGeom>
            <a:solidFill>
              <a:schemeClr val="accent1"/>
            </a:solidFill>
            <a:ln w="12700" cap="flat" cmpd="sng" algn="ctr">
              <a:solidFill>
                <a:schemeClr val="accent2"/>
              </a:solidFill>
              <a:prstDash val="dashDot"/>
              <a:round/>
              <a:headEnd type="none" w="sm" len="sm"/>
              <a:tailEnd type="none" w="sm" len="sm"/>
            </a:ln>
            <a:effectLst/>
          </p:spPr>
        </p:cxnSp>
        <p:cxnSp>
          <p:nvCxnSpPr>
            <p:cNvPr id="33" name="Straight Connector 32"/>
            <p:cNvCxnSpPr>
              <a:stCxn id="26" idx="3"/>
            </p:cNvCxnSpPr>
            <p:nvPr/>
          </p:nvCxnSpPr>
          <p:spPr bwMode="auto">
            <a:xfrm flipV="1">
              <a:off x="1828945" y="2393885"/>
              <a:ext cx="720080" cy="165408"/>
            </a:xfrm>
            <a:prstGeom prst="line">
              <a:avLst/>
            </a:prstGeom>
            <a:solidFill>
              <a:schemeClr val="accent1"/>
            </a:solidFill>
            <a:ln w="12700" cap="flat" cmpd="sng" algn="ctr">
              <a:solidFill>
                <a:schemeClr val="accent2">
                  <a:lumMod val="60000"/>
                  <a:lumOff val="40000"/>
                </a:schemeClr>
              </a:solidFill>
              <a:prstDash val="dashDot"/>
              <a:round/>
              <a:headEnd type="none" w="sm" len="sm"/>
              <a:tailEnd type="none" w="sm" len="sm"/>
            </a:ln>
            <a:effectLst/>
          </p:spPr>
        </p:cxnSp>
        <p:cxnSp>
          <p:nvCxnSpPr>
            <p:cNvPr id="35" name="Straight Connector 34"/>
            <p:cNvCxnSpPr>
              <a:stCxn id="14" idx="3"/>
            </p:cNvCxnSpPr>
            <p:nvPr/>
          </p:nvCxnSpPr>
          <p:spPr bwMode="auto">
            <a:xfrm flipV="1">
              <a:off x="1521119" y="3248980"/>
              <a:ext cx="937896" cy="88472"/>
            </a:xfrm>
            <a:prstGeom prst="line">
              <a:avLst/>
            </a:prstGeom>
            <a:solidFill>
              <a:schemeClr val="accent1"/>
            </a:solidFill>
            <a:ln w="12700" cap="flat" cmpd="sng" algn="ctr">
              <a:solidFill>
                <a:schemeClr val="accent2"/>
              </a:solidFill>
              <a:prstDash val="dashDot"/>
              <a:round/>
              <a:headEnd type="none" w="sm" len="sm"/>
              <a:tailEnd type="none" w="sm" len="sm"/>
            </a:ln>
            <a:effectLst/>
          </p:spPr>
        </p:cxnSp>
        <p:cxnSp>
          <p:nvCxnSpPr>
            <p:cNvPr id="43" name="Straight Connector 42"/>
            <p:cNvCxnSpPr>
              <a:stCxn id="25" idx="3"/>
            </p:cNvCxnSpPr>
            <p:nvPr/>
          </p:nvCxnSpPr>
          <p:spPr bwMode="auto">
            <a:xfrm flipV="1">
              <a:off x="1783940" y="4028678"/>
              <a:ext cx="765085" cy="240805"/>
            </a:xfrm>
            <a:prstGeom prst="line">
              <a:avLst/>
            </a:prstGeom>
            <a:solidFill>
              <a:schemeClr val="accent1"/>
            </a:solidFill>
            <a:ln w="12700" cap="flat" cmpd="sng" algn="ctr">
              <a:solidFill>
                <a:schemeClr val="accent2">
                  <a:lumMod val="60000"/>
                  <a:lumOff val="40000"/>
                </a:schemeClr>
              </a:solidFill>
              <a:prstDash val="dashDot"/>
              <a:round/>
              <a:headEnd type="none" w="sm" len="sm"/>
              <a:tailEnd type="none" w="sm" len="sm"/>
            </a:ln>
            <a:effectLst/>
          </p:spPr>
        </p:cxnSp>
        <p:cxnSp>
          <p:nvCxnSpPr>
            <p:cNvPr id="47" name="Straight Connector 46"/>
            <p:cNvCxnSpPr/>
            <p:nvPr/>
          </p:nvCxnSpPr>
          <p:spPr bwMode="auto">
            <a:xfrm>
              <a:off x="2734337" y="1824696"/>
              <a:ext cx="1035115" cy="450050"/>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48" name="Straight Connector 47"/>
            <p:cNvCxnSpPr/>
            <p:nvPr/>
          </p:nvCxnSpPr>
          <p:spPr bwMode="auto">
            <a:xfrm flipV="1">
              <a:off x="2729045" y="2483895"/>
              <a:ext cx="1035115" cy="945106"/>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2" name="Straight Connector 51"/>
            <p:cNvCxnSpPr/>
            <p:nvPr/>
          </p:nvCxnSpPr>
          <p:spPr bwMode="auto">
            <a:xfrm>
              <a:off x="2729045" y="2708920"/>
              <a:ext cx="1035115" cy="1125125"/>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54" name="Straight Connector 53"/>
            <p:cNvCxnSpPr/>
            <p:nvPr/>
          </p:nvCxnSpPr>
          <p:spPr bwMode="auto">
            <a:xfrm flipV="1">
              <a:off x="2774050" y="4059070"/>
              <a:ext cx="941382" cy="225025"/>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2" name="Straight Connector 71"/>
            <p:cNvCxnSpPr/>
            <p:nvPr/>
          </p:nvCxnSpPr>
          <p:spPr bwMode="auto">
            <a:xfrm flipV="1">
              <a:off x="4208918" y="3254272"/>
              <a:ext cx="711898" cy="711271"/>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4" name="Straight Connector 73"/>
            <p:cNvCxnSpPr/>
            <p:nvPr/>
          </p:nvCxnSpPr>
          <p:spPr bwMode="auto">
            <a:xfrm>
              <a:off x="4240937" y="2411536"/>
              <a:ext cx="698645" cy="638879"/>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6" name="Straight Connector 75"/>
            <p:cNvCxnSpPr/>
            <p:nvPr/>
          </p:nvCxnSpPr>
          <p:spPr bwMode="auto">
            <a:xfrm flipV="1">
              <a:off x="5384340" y="2618911"/>
              <a:ext cx="1116943" cy="450049"/>
            </a:xfrm>
            <a:prstGeom prst="line">
              <a:avLst/>
            </a:prstGeom>
            <a:solidFill>
              <a:schemeClr val="accent1"/>
            </a:solidFill>
            <a:ln w="12700" cap="flat" cmpd="sng" algn="ctr">
              <a:solidFill>
                <a:schemeClr val="tx1"/>
              </a:solidFill>
              <a:prstDash val="solid"/>
              <a:round/>
              <a:headEnd type="none" w="sm" len="sm"/>
              <a:tailEnd type="none" w="sm" len="sm"/>
            </a:ln>
            <a:effectLst/>
          </p:spPr>
        </p:cxnSp>
        <p:cxnSp>
          <p:nvCxnSpPr>
            <p:cNvPr id="79" name="Straight Connector 78"/>
            <p:cNvCxnSpPr/>
            <p:nvPr/>
          </p:nvCxnSpPr>
          <p:spPr bwMode="auto">
            <a:xfrm>
              <a:off x="5389632" y="3233104"/>
              <a:ext cx="1161948" cy="855096"/>
            </a:xfrm>
            <a:prstGeom prst="line">
              <a:avLst/>
            </a:prstGeom>
            <a:solidFill>
              <a:schemeClr val="accent1"/>
            </a:solidFill>
            <a:ln w="12700" cap="flat" cmpd="sng" algn="ctr">
              <a:solidFill>
                <a:schemeClr val="tx1"/>
              </a:solidFill>
              <a:prstDash val="solid"/>
              <a:round/>
              <a:headEnd type="none" w="sm" len="sm"/>
              <a:tailEnd type="none" w="sm" len="sm"/>
            </a:ln>
            <a:effectLst/>
          </p:spPr>
        </p:cxnSp>
        <p:pic>
          <p:nvPicPr>
            <p:cNvPr id="84" name="Picture 83" descr="MC900439836.PNG"/>
            <p:cNvPicPr>
              <a:picLocks noChangeAspect="1"/>
            </p:cNvPicPr>
            <p:nvPr/>
          </p:nvPicPr>
          <p:blipFill>
            <a:blip r:embed="rId9"/>
            <a:stretch>
              <a:fillRect/>
            </a:stretch>
          </p:blipFill>
          <p:spPr>
            <a:xfrm>
              <a:off x="1513910" y="1853825"/>
              <a:ext cx="315035" cy="315035"/>
            </a:xfrm>
            <a:prstGeom prst="rect">
              <a:avLst/>
            </a:prstGeom>
          </p:spPr>
        </p:pic>
        <p:cxnSp>
          <p:nvCxnSpPr>
            <p:cNvPr id="85" name="Straight Connector 84"/>
            <p:cNvCxnSpPr/>
            <p:nvPr/>
          </p:nvCxnSpPr>
          <p:spPr bwMode="auto">
            <a:xfrm>
              <a:off x="1828945" y="2123855"/>
              <a:ext cx="720080" cy="225025"/>
            </a:xfrm>
            <a:prstGeom prst="line">
              <a:avLst/>
            </a:prstGeom>
            <a:solidFill>
              <a:schemeClr val="accent1"/>
            </a:solidFill>
            <a:ln w="12700" cap="flat" cmpd="sng" algn="ctr">
              <a:solidFill>
                <a:schemeClr val="accent2"/>
              </a:solidFill>
              <a:prstDash val="dashDot"/>
              <a:round/>
              <a:headEnd type="none" w="sm" len="sm"/>
              <a:tailEnd type="none" w="sm" len="sm"/>
            </a:ln>
            <a:effectLst/>
          </p:spPr>
        </p:cxnSp>
      </p:grpSp>
    </p:spTree>
    <p:extLst>
      <p:ext uri="{BB962C8B-B14F-4D97-AF65-F5344CB8AC3E}">
        <p14:creationId xmlns:p14="http://schemas.microsoft.com/office/powerpoint/2010/main" val="3370140475"/>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81" name="Rectangle 129"/>
          <p:cNvSpPr>
            <a:spLocks noGrp="1" noChangeArrowheads="1"/>
          </p:cNvSpPr>
          <p:nvPr>
            <p:ph type="title"/>
          </p:nvPr>
        </p:nvSpPr>
        <p:spPr/>
        <p:txBody>
          <a:bodyPr/>
          <a:lstStyle/>
          <a:p>
            <a:r>
              <a:rPr lang="en-US" dirty="0"/>
              <a:t>Realization of point-to-point link behavior in Access Networks</a:t>
            </a:r>
            <a:endParaRPr lang="en-US" altLang="zh-CN"/>
          </a:p>
        </p:txBody>
      </p:sp>
      <p:sp>
        <p:nvSpPr>
          <p:cNvPr id="125958" name="Line 6"/>
          <p:cNvSpPr>
            <a:spLocks noChangeShapeType="1"/>
          </p:cNvSpPr>
          <p:nvPr/>
        </p:nvSpPr>
        <p:spPr bwMode="auto">
          <a:xfrm>
            <a:off x="1349374" y="2354757"/>
            <a:ext cx="5427625"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latin typeface="+mn-lt"/>
            </a:endParaRPr>
          </a:p>
        </p:txBody>
      </p:sp>
      <p:sp>
        <p:nvSpPr>
          <p:cNvPr id="125959" name="Line 7"/>
          <p:cNvSpPr>
            <a:spLocks noChangeShapeType="1"/>
          </p:cNvSpPr>
          <p:nvPr/>
        </p:nvSpPr>
        <p:spPr bwMode="auto">
          <a:xfrm>
            <a:off x="854075" y="3203012"/>
            <a:ext cx="1711325" cy="0"/>
          </a:xfrm>
          <a:prstGeom prst="line">
            <a:avLst/>
          </a:prstGeom>
          <a:noFill/>
          <a:ln w="2857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latin typeface="+mn-lt"/>
            </a:endParaRPr>
          </a:p>
        </p:txBody>
      </p:sp>
      <p:sp>
        <p:nvSpPr>
          <p:cNvPr id="125960" name="Line 8"/>
          <p:cNvSpPr>
            <a:spLocks noChangeShapeType="1"/>
          </p:cNvSpPr>
          <p:nvPr/>
        </p:nvSpPr>
        <p:spPr bwMode="auto">
          <a:xfrm>
            <a:off x="5562300" y="3203975"/>
            <a:ext cx="1711325"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latin typeface="+mn-lt"/>
            </a:endParaRPr>
          </a:p>
        </p:txBody>
      </p:sp>
      <p:sp>
        <p:nvSpPr>
          <p:cNvPr id="125962" name="Line 10"/>
          <p:cNvSpPr>
            <a:spLocks noChangeShapeType="1"/>
          </p:cNvSpPr>
          <p:nvPr/>
        </p:nvSpPr>
        <p:spPr bwMode="auto">
          <a:xfrm>
            <a:off x="2565400" y="3202387"/>
            <a:ext cx="2996710"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latin typeface="+mn-lt"/>
            </a:endParaRPr>
          </a:p>
        </p:txBody>
      </p:sp>
      <p:sp>
        <p:nvSpPr>
          <p:cNvPr id="125963" name="Rectangle 11"/>
          <p:cNvSpPr>
            <a:spLocks noChangeArrowheads="1"/>
          </p:cNvSpPr>
          <p:nvPr/>
        </p:nvSpPr>
        <p:spPr bwMode="auto">
          <a:xfrm>
            <a:off x="854075" y="2084882"/>
            <a:ext cx="495300" cy="4048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800">
                <a:latin typeface="+mn-lt"/>
                <a:ea typeface="宋体" charset="0"/>
                <a:cs typeface="宋体" charset="0"/>
              </a:rPr>
              <a:t>STA</a:t>
            </a:r>
            <a:endParaRPr lang="en-US" altLang="zh-CN" sz="1800">
              <a:solidFill>
                <a:schemeClr val="tx1"/>
              </a:solidFill>
              <a:latin typeface="+mn-lt"/>
              <a:ea typeface="宋体" charset="0"/>
              <a:cs typeface="宋体" charset="0"/>
            </a:endParaRPr>
          </a:p>
        </p:txBody>
      </p:sp>
      <p:sp>
        <p:nvSpPr>
          <p:cNvPr id="125971" name="Rectangle 19"/>
          <p:cNvSpPr>
            <a:spLocks noChangeArrowheads="1"/>
          </p:cNvSpPr>
          <p:nvPr/>
        </p:nvSpPr>
        <p:spPr bwMode="auto">
          <a:xfrm>
            <a:off x="6778325" y="2084882"/>
            <a:ext cx="1241450" cy="4048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800">
                <a:latin typeface="+mn-lt"/>
                <a:ea typeface="宋体" charset="0"/>
                <a:cs typeface="宋体" charset="0"/>
              </a:rPr>
              <a:t>AR/Ctrl</a:t>
            </a:r>
            <a:endParaRPr lang="en-US" altLang="zh-CN" sz="1800">
              <a:solidFill>
                <a:schemeClr val="tx1"/>
              </a:solidFill>
              <a:latin typeface="+mn-lt"/>
              <a:ea typeface="宋体" charset="0"/>
              <a:cs typeface="宋体" charset="0"/>
            </a:endParaRPr>
          </a:p>
        </p:txBody>
      </p:sp>
      <p:sp>
        <p:nvSpPr>
          <p:cNvPr id="125974" name="Rectangle 22"/>
          <p:cNvSpPr>
            <a:spLocks noChangeArrowheads="1"/>
          </p:cNvSpPr>
          <p:nvPr/>
        </p:nvSpPr>
        <p:spPr bwMode="auto">
          <a:xfrm>
            <a:off x="2070100" y="2084882"/>
            <a:ext cx="990600" cy="4048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800">
                <a:solidFill>
                  <a:schemeClr val="tx1"/>
                </a:solidFill>
                <a:latin typeface="+mn-lt"/>
                <a:ea typeface="宋体" charset="0"/>
                <a:cs typeface="宋体" charset="0"/>
              </a:rPr>
              <a:t>AP/BS</a:t>
            </a:r>
          </a:p>
        </p:txBody>
      </p:sp>
      <p:sp>
        <p:nvSpPr>
          <p:cNvPr id="125988" name="Rectangle 36"/>
          <p:cNvSpPr>
            <a:spLocks noChangeArrowheads="1"/>
          </p:cNvSpPr>
          <p:nvPr/>
        </p:nvSpPr>
        <p:spPr bwMode="auto">
          <a:xfrm>
            <a:off x="854075" y="3056526"/>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5989" name="Rectangle 37"/>
          <p:cNvSpPr>
            <a:spLocks noChangeArrowheads="1"/>
          </p:cNvSpPr>
          <p:nvPr/>
        </p:nvSpPr>
        <p:spPr bwMode="auto">
          <a:xfrm>
            <a:off x="2070100" y="3056526"/>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5990" name="Rectangle 38"/>
          <p:cNvSpPr>
            <a:spLocks noChangeArrowheads="1"/>
          </p:cNvSpPr>
          <p:nvPr/>
        </p:nvSpPr>
        <p:spPr bwMode="auto">
          <a:xfrm>
            <a:off x="2565400" y="3055902"/>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5991" name="Rectangle 39"/>
          <p:cNvSpPr>
            <a:spLocks noChangeArrowheads="1"/>
          </p:cNvSpPr>
          <p:nvPr/>
        </p:nvSpPr>
        <p:spPr bwMode="auto">
          <a:xfrm>
            <a:off x="5067000" y="3055902"/>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5992" name="Rectangle 40"/>
          <p:cNvSpPr>
            <a:spLocks noChangeArrowheads="1"/>
          </p:cNvSpPr>
          <p:nvPr/>
        </p:nvSpPr>
        <p:spPr bwMode="auto">
          <a:xfrm>
            <a:off x="5562300" y="3057489"/>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5993" name="Rectangle 41"/>
          <p:cNvSpPr>
            <a:spLocks noChangeArrowheads="1"/>
          </p:cNvSpPr>
          <p:nvPr/>
        </p:nvSpPr>
        <p:spPr bwMode="auto">
          <a:xfrm>
            <a:off x="6778325" y="3057489"/>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5996" name="Rectangle 44"/>
          <p:cNvSpPr>
            <a:spLocks noChangeArrowheads="1"/>
          </p:cNvSpPr>
          <p:nvPr/>
        </p:nvSpPr>
        <p:spPr bwMode="auto">
          <a:xfrm>
            <a:off x="854075" y="2920001"/>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DLL</a:t>
            </a:r>
            <a:endParaRPr lang="en-US" altLang="zh-CN" sz="1000">
              <a:solidFill>
                <a:schemeClr val="tx1"/>
              </a:solidFill>
              <a:latin typeface="+mn-lt"/>
              <a:ea typeface="宋体" charset="0"/>
              <a:cs typeface="宋体" charset="0"/>
            </a:endParaRPr>
          </a:p>
        </p:txBody>
      </p:sp>
      <p:sp>
        <p:nvSpPr>
          <p:cNvPr id="125997" name="Rectangle 45"/>
          <p:cNvSpPr>
            <a:spLocks noChangeArrowheads="1"/>
          </p:cNvSpPr>
          <p:nvPr/>
        </p:nvSpPr>
        <p:spPr bwMode="auto">
          <a:xfrm>
            <a:off x="2070100" y="2920001"/>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DLL</a:t>
            </a:r>
            <a:endParaRPr lang="en-US" altLang="zh-CN" sz="1000">
              <a:solidFill>
                <a:schemeClr val="tx1"/>
              </a:solidFill>
              <a:latin typeface="+mn-lt"/>
              <a:ea typeface="宋体" charset="0"/>
              <a:cs typeface="宋体" charset="0"/>
            </a:endParaRPr>
          </a:p>
        </p:txBody>
      </p:sp>
      <p:sp>
        <p:nvSpPr>
          <p:cNvPr id="125998" name="Rectangle 46"/>
          <p:cNvSpPr>
            <a:spLocks noChangeArrowheads="1"/>
          </p:cNvSpPr>
          <p:nvPr/>
        </p:nvSpPr>
        <p:spPr bwMode="auto">
          <a:xfrm>
            <a:off x="2565400" y="2919377"/>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DLL</a:t>
            </a:r>
            <a:endParaRPr lang="en-US" altLang="zh-CN" sz="1000">
              <a:solidFill>
                <a:schemeClr val="tx1"/>
              </a:solidFill>
              <a:latin typeface="+mn-lt"/>
              <a:ea typeface="宋体" charset="0"/>
              <a:cs typeface="宋体" charset="0"/>
            </a:endParaRPr>
          </a:p>
        </p:txBody>
      </p:sp>
      <p:sp>
        <p:nvSpPr>
          <p:cNvPr id="125999" name="Rectangle 47"/>
          <p:cNvSpPr>
            <a:spLocks noChangeArrowheads="1"/>
          </p:cNvSpPr>
          <p:nvPr/>
        </p:nvSpPr>
        <p:spPr bwMode="auto">
          <a:xfrm>
            <a:off x="5067000" y="2919377"/>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DLL</a:t>
            </a:r>
            <a:endParaRPr lang="en-US" altLang="zh-CN" sz="1000">
              <a:solidFill>
                <a:schemeClr val="tx1"/>
              </a:solidFill>
              <a:latin typeface="+mn-lt"/>
              <a:ea typeface="宋体" charset="0"/>
              <a:cs typeface="宋体" charset="0"/>
            </a:endParaRPr>
          </a:p>
        </p:txBody>
      </p:sp>
      <p:sp>
        <p:nvSpPr>
          <p:cNvPr id="126000" name="Rectangle 48"/>
          <p:cNvSpPr>
            <a:spLocks noChangeArrowheads="1"/>
          </p:cNvSpPr>
          <p:nvPr/>
        </p:nvSpPr>
        <p:spPr bwMode="auto">
          <a:xfrm>
            <a:off x="5562300" y="2920964"/>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DLL</a:t>
            </a:r>
            <a:endParaRPr lang="en-US" altLang="zh-CN" sz="1000">
              <a:solidFill>
                <a:schemeClr val="tx1"/>
              </a:solidFill>
              <a:latin typeface="+mn-lt"/>
              <a:ea typeface="宋体" charset="0"/>
              <a:cs typeface="宋体" charset="0"/>
            </a:endParaRPr>
          </a:p>
        </p:txBody>
      </p:sp>
      <p:sp>
        <p:nvSpPr>
          <p:cNvPr id="126001" name="Rectangle 49"/>
          <p:cNvSpPr>
            <a:spLocks noChangeArrowheads="1"/>
          </p:cNvSpPr>
          <p:nvPr/>
        </p:nvSpPr>
        <p:spPr bwMode="auto">
          <a:xfrm>
            <a:off x="6778325" y="2920964"/>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DLL</a:t>
            </a:r>
            <a:endParaRPr lang="en-US" altLang="zh-CN" sz="1000">
              <a:solidFill>
                <a:schemeClr val="tx1"/>
              </a:solidFill>
              <a:latin typeface="+mn-lt"/>
              <a:ea typeface="宋体" charset="0"/>
              <a:cs typeface="宋体" charset="0"/>
            </a:endParaRPr>
          </a:p>
        </p:txBody>
      </p:sp>
      <p:sp>
        <p:nvSpPr>
          <p:cNvPr id="126004" name="Rectangle 52"/>
          <p:cNvSpPr>
            <a:spLocks noChangeArrowheads="1"/>
          </p:cNvSpPr>
          <p:nvPr/>
        </p:nvSpPr>
        <p:spPr bwMode="auto">
          <a:xfrm>
            <a:off x="854075" y="2785064"/>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IP</a:t>
            </a:r>
          </a:p>
        </p:txBody>
      </p:sp>
      <p:sp>
        <p:nvSpPr>
          <p:cNvPr id="126009" name="Rectangle 57"/>
          <p:cNvSpPr>
            <a:spLocks noChangeArrowheads="1"/>
          </p:cNvSpPr>
          <p:nvPr/>
        </p:nvSpPr>
        <p:spPr bwMode="auto">
          <a:xfrm>
            <a:off x="6778325" y="2786027"/>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IP</a:t>
            </a:r>
          </a:p>
        </p:txBody>
      </p:sp>
      <p:sp>
        <p:nvSpPr>
          <p:cNvPr id="126027" name="Text Box 75"/>
          <p:cNvSpPr txBox="1">
            <a:spLocks noChangeArrowheads="1"/>
          </p:cNvSpPr>
          <p:nvPr/>
        </p:nvSpPr>
        <p:spPr bwMode="auto">
          <a:xfrm>
            <a:off x="539750" y="1535298"/>
            <a:ext cx="4803543"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0" hangingPunct="0"/>
            <a:r>
              <a:rPr lang="en-US" altLang="zh-CN" sz="1800">
                <a:solidFill>
                  <a:schemeClr val="tx1"/>
                </a:solidFill>
                <a:latin typeface="+mn-lt"/>
                <a:ea typeface="宋体" charset="0"/>
                <a:cs typeface="宋体" charset="0"/>
              </a:rPr>
              <a:t>Access Network Model – the desired solution </a:t>
            </a:r>
          </a:p>
        </p:txBody>
      </p:sp>
      <p:sp>
        <p:nvSpPr>
          <p:cNvPr id="126035" name="Line 83"/>
          <p:cNvSpPr>
            <a:spLocks noChangeShapeType="1"/>
          </p:cNvSpPr>
          <p:nvPr/>
        </p:nvSpPr>
        <p:spPr bwMode="auto">
          <a:xfrm>
            <a:off x="854075" y="5500585"/>
            <a:ext cx="1711325" cy="0"/>
          </a:xfrm>
          <a:prstGeom prst="line">
            <a:avLst/>
          </a:prstGeom>
          <a:noFill/>
          <a:ln w="28575">
            <a:solidFill>
              <a:schemeClr val="tx1"/>
            </a:solidFill>
            <a:prstDash val="sysDot"/>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latin typeface="+mn-lt"/>
            </a:endParaRPr>
          </a:p>
        </p:txBody>
      </p:sp>
      <p:sp>
        <p:nvSpPr>
          <p:cNvPr id="126037" name="Line 85"/>
          <p:cNvSpPr>
            <a:spLocks noChangeShapeType="1"/>
          </p:cNvSpPr>
          <p:nvPr/>
        </p:nvSpPr>
        <p:spPr bwMode="auto">
          <a:xfrm>
            <a:off x="2565400" y="5902935"/>
            <a:ext cx="2996600" cy="0"/>
          </a:xfrm>
          <a:prstGeom prst="line">
            <a:avLst/>
          </a:prstGeom>
          <a:noFill/>
          <a:ln w="19050">
            <a:solidFill>
              <a:schemeClr val="tx1"/>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latin typeface="+mn-lt"/>
            </a:endParaRPr>
          </a:p>
        </p:txBody>
      </p:sp>
      <p:sp>
        <p:nvSpPr>
          <p:cNvPr id="126038" name="Rectangle 86"/>
          <p:cNvSpPr>
            <a:spLocks noChangeArrowheads="1"/>
          </p:cNvSpPr>
          <p:nvPr/>
        </p:nvSpPr>
        <p:spPr bwMode="auto">
          <a:xfrm>
            <a:off x="854075" y="5365648"/>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6039" name="Rectangle 87"/>
          <p:cNvSpPr>
            <a:spLocks noChangeArrowheads="1"/>
          </p:cNvSpPr>
          <p:nvPr/>
        </p:nvSpPr>
        <p:spPr bwMode="auto">
          <a:xfrm>
            <a:off x="2070100" y="5365648"/>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6040" name="Rectangle 88"/>
          <p:cNvSpPr>
            <a:spLocks noChangeArrowheads="1"/>
          </p:cNvSpPr>
          <p:nvPr/>
        </p:nvSpPr>
        <p:spPr bwMode="auto">
          <a:xfrm>
            <a:off x="2565400" y="5767998"/>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6041" name="Rectangle 89"/>
          <p:cNvSpPr>
            <a:spLocks noChangeArrowheads="1"/>
          </p:cNvSpPr>
          <p:nvPr/>
        </p:nvSpPr>
        <p:spPr bwMode="auto">
          <a:xfrm>
            <a:off x="5067000" y="5767998"/>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6044" name="Rectangle 92"/>
          <p:cNvSpPr>
            <a:spLocks noChangeArrowheads="1"/>
          </p:cNvSpPr>
          <p:nvPr/>
        </p:nvSpPr>
        <p:spPr bwMode="auto">
          <a:xfrm>
            <a:off x="854075" y="5229123"/>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DLL</a:t>
            </a:r>
            <a:endParaRPr lang="en-US" altLang="zh-CN" sz="1000">
              <a:solidFill>
                <a:schemeClr val="tx1"/>
              </a:solidFill>
              <a:latin typeface="+mn-lt"/>
              <a:ea typeface="宋体" charset="0"/>
              <a:cs typeface="宋体" charset="0"/>
            </a:endParaRPr>
          </a:p>
        </p:txBody>
      </p:sp>
      <p:sp>
        <p:nvSpPr>
          <p:cNvPr id="126045" name="Rectangle 93"/>
          <p:cNvSpPr>
            <a:spLocks noChangeArrowheads="1"/>
          </p:cNvSpPr>
          <p:nvPr/>
        </p:nvSpPr>
        <p:spPr bwMode="auto">
          <a:xfrm>
            <a:off x="2070100" y="5229123"/>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DLL</a:t>
            </a:r>
            <a:endParaRPr lang="en-US" altLang="zh-CN" sz="1000">
              <a:solidFill>
                <a:schemeClr val="tx1"/>
              </a:solidFill>
              <a:latin typeface="+mn-lt"/>
              <a:ea typeface="宋体" charset="0"/>
              <a:cs typeface="宋体" charset="0"/>
            </a:endParaRPr>
          </a:p>
        </p:txBody>
      </p:sp>
      <p:sp>
        <p:nvSpPr>
          <p:cNvPr id="126046" name="Rectangle 94"/>
          <p:cNvSpPr>
            <a:spLocks noChangeArrowheads="1"/>
          </p:cNvSpPr>
          <p:nvPr/>
        </p:nvSpPr>
        <p:spPr bwMode="auto">
          <a:xfrm>
            <a:off x="2565400" y="5631473"/>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ETH</a:t>
            </a:r>
            <a:endParaRPr lang="en-US" altLang="zh-CN" sz="1000">
              <a:solidFill>
                <a:schemeClr val="tx1"/>
              </a:solidFill>
              <a:latin typeface="+mn-lt"/>
              <a:ea typeface="宋体" charset="0"/>
              <a:cs typeface="宋体" charset="0"/>
            </a:endParaRPr>
          </a:p>
        </p:txBody>
      </p:sp>
      <p:sp>
        <p:nvSpPr>
          <p:cNvPr id="126047" name="Rectangle 95"/>
          <p:cNvSpPr>
            <a:spLocks noChangeArrowheads="1"/>
          </p:cNvSpPr>
          <p:nvPr/>
        </p:nvSpPr>
        <p:spPr bwMode="auto">
          <a:xfrm>
            <a:off x="5067000" y="5631473"/>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ETH</a:t>
            </a:r>
            <a:endParaRPr lang="en-US" altLang="zh-CN" sz="1000">
              <a:solidFill>
                <a:schemeClr val="tx1"/>
              </a:solidFill>
              <a:latin typeface="+mn-lt"/>
              <a:ea typeface="宋体" charset="0"/>
              <a:cs typeface="宋体" charset="0"/>
            </a:endParaRPr>
          </a:p>
        </p:txBody>
      </p:sp>
      <p:sp>
        <p:nvSpPr>
          <p:cNvPr id="126050" name="Rectangle 98"/>
          <p:cNvSpPr>
            <a:spLocks noChangeArrowheads="1"/>
          </p:cNvSpPr>
          <p:nvPr/>
        </p:nvSpPr>
        <p:spPr bwMode="auto">
          <a:xfrm>
            <a:off x="854075" y="5094185"/>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IP</a:t>
            </a:r>
          </a:p>
        </p:txBody>
      </p:sp>
      <p:sp>
        <p:nvSpPr>
          <p:cNvPr id="126052" name="Rectangle 100"/>
          <p:cNvSpPr>
            <a:spLocks noChangeArrowheads="1"/>
          </p:cNvSpPr>
          <p:nvPr/>
        </p:nvSpPr>
        <p:spPr bwMode="auto">
          <a:xfrm>
            <a:off x="2565400" y="5496535"/>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IP</a:t>
            </a:r>
          </a:p>
        </p:txBody>
      </p:sp>
      <p:sp>
        <p:nvSpPr>
          <p:cNvPr id="126053" name="Rectangle 101"/>
          <p:cNvSpPr>
            <a:spLocks noChangeArrowheads="1"/>
          </p:cNvSpPr>
          <p:nvPr/>
        </p:nvSpPr>
        <p:spPr bwMode="auto">
          <a:xfrm>
            <a:off x="5067000" y="5496535"/>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IP</a:t>
            </a:r>
          </a:p>
        </p:txBody>
      </p:sp>
      <p:sp>
        <p:nvSpPr>
          <p:cNvPr id="126054" name="Rectangle 102"/>
          <p:cNvSpPr>
            <a:spLocks noChangeArrowheads="1"/>
          </p:cNvSpPr>
          <p:nvPr/>
        </p:nvSpPr>
        <p:spPr bwMode="auto">
          <a:xfrm>
            <a:off x="2565400" y="5363185"/>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GRE</a:t>
            </a:r>
          </a:p>
        </p:txBody>
      </p:sp>
      <p:sp>
        <p:nvSpPr>
          <p:cNvPr id="126055" name="Rectangle 103"/>
          <p:cNvSpPr>
            <a:spLocks noChangeArrowheads="1"/>
          </p:cNvSpPr>
          <p:nvPr/>
        </p:nvSpPr>
        <p:spPr bwMode="auto">
          <a:xfrm>
            <a:off x="5067000" y="5363185"/>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GRE</a:t>
            </a:r>
          </a:p>
        </p:txBody>
      </p:sp>
      <p:sp>
        <p:nvSpPr>
          <p:cNvPr id="126058" name="Rectangle 106"/>
          <p:cNvSpPr>
            <a:spLocks noChangeArrowheads="1"/>
          </p:cNvSpPr>
          <p:nvPr/>
        </p:nvSpPr>
        <p:spPr bwMode="auto">
          <a:xfrm>
            <a:off x="2565400" y="5228248"/>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ETH</a:t>
            </a:r>
          </a:p>
        </p:txBody>
      </p:sp>
      <p:sp>
        <p:nvSpPr>
          <p:cNvPr id="126059" name="Rectangle 107"/>
          <p:cNvSpPr>
            <a:spLocks noChangeArrowheads="1"/>
          </p:cNvSpPr>
          <p:nvPr/>
        </p:nvSpPr>
        <p:spPr bwMode="auto">
          <a:xfrm>
            <a:off x="5067000" y="5228248"/>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ETH</a:t>
            </a:r>
          </a:p>
        </p:txBody>
      </p:sp>
      <p:sp>
        <p:nvSpPr>
          <p:cNvPr id="126060" name="Text Box 108"/>
          <p:cNvSpPr txBox="1">
            <a:spLocks noChangeArrowheads="1"/>
          </p:cNvSpPr>
          <p:nvPr/>
        </p:nvSpPr>
        <p:spPr bwMode="auto">
          <a:xfrm>
            <a:off x="584200" y="3879050"/>
            <a:ext cx="5765646" cy="36933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eaLnBrk="0" hangingPunct="0"/>
            <a:r>
              <a:rPr lang="en-US" altLang="zh-CN" sz="1800">
                <a:latin typeface="+mn-lt"/>
                <a:ea typeface="宋体" charset="0"/>
                <a:cs typeface="宋体" charset="0"/>
              </a:rPr>
              <a:t>Access Network Model – nowadays real world solution</a:t>
            </a:r>
            <a:endParaRPr lang="en-US" altLang="zh-CN" sz="1800">
              <a:solidFill>
                <a:schemeClr val="tx1"/>
              </a:solidFill>
              <a:latin typeface="+mn-lt"/>
              <a:ea typeface="宋体" charset="0"/>
              <a:cs typeface="宋体" charset="0"/>
            </a:endParaRPr>
          </a:p>
        </p:txBody>
      </p:sp>
      <p:sp>
        <p:nvSpPr>
          <p:cNvPr id="126061" name="Line 109"/>
          <p:cNvSpPr>
            <a:spLocks noChangeShapeType="1"/>
          </p:cNvSpPr>
          <p:nvPr/>
        </p:nvSpPr>
        <p:spPr bwMode="auto">
          <a:xfrm>
            <a:off x="5554363" y="5500585"/>
            <a:ext cx="1711325"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latin typeface="+mn-lt"/>
            </a:endParaRPr>
          </a:p>
        </p:txBody>
      </p:sp>
      <p:sp>
        <p:nvSpPr>
          <p:cNvPr id="126062" name="Rectangle 110"/>
          <p:cNvSpPr>
            <a:spLocks noChangeArrowheads="1"/>
          </p:cNvSpPr>
          <p:nvPr/>
        </p:nvSpPr>
        <p:spPr bwMode="auto">
          <a:xfrm>
            <a:off x="5554363" y="5365648"/>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6063" name="Rectangle 111"/>
          <p:cNvSpPr>
            <a:spLocks noChangeArrowheads="1"/>
          </p:cNvSpPr>
          <p:nvPr/>
        </p:nvSpPr>
        <p:spPr bwMode="auto">
          <a:xfrm>
            <a:off x="6770388" y="5365648"/>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6064" name="Rectangle 112"/>
          <p:cNvSpPr>
            <a:spLocks noChangeArrowheads="1"/>
          </p:cNvSpPr>
          <p:nvPr/>
        </p:nvSpPr>
        <p:spPr bwMode="auto">
          <a:xfrm>
            <a:off x="5554363" y="5229123"/>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ETH</a:t>
            </a:r>
            <a:endParaRPr lang="en-US" altLang="zh-CN" sz="1000">
              <a:solidFill>
                <a:schemeClr val="tx1"/>
              </a:solidFill>
              <a:latin typeface="+mn-lt"/>
              <a:ea typeface="宋体" charset="0"/>
              <a:cs typeface="宋体" charset="0"/>
            </a:endParaRPr>
          </a:p>
        </p:txBody>
      </p:sp>
      <p:sp>
        <p:nvSpPr>
          <p:cNvPr id="126065" name="Rectangle 113"/>
          <p:cNvSpPr>
            <a:spLocks noChangeArrowheads="1"/>
          </p:cNvSpPr>
          <p:nvPr/>
        </p:nvSpPr>
        <p:spPr bwMode="auto">
          <a:xfrm>
            <a:off x="6770388" y="5229123"/>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ETH</a:t>
            </a:r>
            <a:endParaRPr lang="en-US" altLang="zh-CN" sz="1000">
              <a:solidFill>
                <a:schemeClr val="tx1"/>
              </a:solidFill>
              <a:latin typeface="+mn-lt"/>
              <a:ea typeface="宋体" charset="0"/>
              <a:cs typeface="宋体" charset="0"/>
            </a:endParaRPr>
          </a:p>
        </p:txBody>
      </p:sp>
      <p:sp>
        <p:nvSpPr>
          <p:cNvPr id="126072" name="Rectangle 120"/>
          <p:cNvSpPr>
            <a:spLocks noChangeArrowheads="1"/>
          </p:cNvSpPr>
          <p:nvPr/>
        </p:nvSpPr>
        <p:spPr bwMode="auto">
          <a:xfrm>
            <a:off x="6768800" y="5094185"/>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IP</a:t>
            </a:r>
          </a:p>
        </p:txBody>
      </p:sp>
      <p:pic>
        <p:nvPicPr>
          <p:cNvPr id="117" name="Picture 372" descr="switch"/>
          <p:cNvPicPr>
            <a:picLocks noChangeAspect="1" noChangeArrowheads="1"/>
          </p:cNvPicPr>
          <p:nvPr/>
        </p:nvPicPr>
        <p:blipFill>
          <a:blip r:embed="rId3"/>
          <a:srcRect/>
          <a:stretch>
            <a:fillRect/>
          </a:stretch>
        </p:blipFill>
        <p:spPr bwMode="auto">
          <a:xfrm>
            <a:off x="3798763" y="2234032"/>
            <a:ext cx="503237" cy="252412"/>
          </a:xfrm>
          <a:prstGeom prst="rect">
            <a:avLst/>
          </a:prstGeom>
          <a:noFill/>
        </p:spPr>
      </p:pic>
      <p:sp>
        <p:nvSpPr>
          <p:cNvPr id="119" name="Rectangle 39"/>
          <p:cNvSpPr>
            <a:spLocks noChangeArrowheads="1"/>
          </p:cNvSpPr>
          <p:nvPr/>
        </p:nvSpPr>
        <p:spPr bwMode="auto">
          <a:xfrm>
            <a:off x="3582000" y="3058539"/>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0" name="Rectangle 40"/>
          <p:cNvSpPr>
            <a:spLocks noChangeArrowheads="1"/>
          </p:cNvSpPr>
          <p:nvPr/>
        </p:nvSpPr>
        <p:spPr bwMode="auto">
          <a:xfrm>
            <a:off x="4077300" y="3060126"/>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1" name="Rectangle 47"/>
          <p:cNvSpPr>
            <a:spLocks noChangeArrowheads="1"/>
          </p:cNvSpPr>
          <p:nvPr/>
        </p:nvSpPr>
        <p:spPr bwMode="auto">
          <a:xfrm>
            <a:off x="3582000" y="2922014"/>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DLL</a:t>
            </a:r>
          </a:p>
        </p:txBody>
      </p:sp>
      <p:sp>
        <p:nvSpPr>
          <p:cNvPr id="122" name="Rectangle 48"/>
          <p:cNvSpPr>
            <a:spLocks noChangeArrowheads="1"/>
          </p:cNvSpPr>
          <p:nvPr/>
        </p:nvSpPr>
        <p:spPr bwMode="auto">
          <a:xfrm>
            <a:off x="4077300" y="2923601"/>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DLL</a:t>
            </a:r>
            <a:endParaRPr lang="en-US" altLang="zh-CN" sz="1000">
              <a:solidFill>
                <a:schemeClr val="tx1"/>
              </a:solidFill>
              <a:latin typeface="+mn-lt"/>
              <a:ea typeface="宋体" charset="0"/>
              <a:cs typeface="宋体" charset="0"/>
            </a:endParaRPr>
          </a:p>
        </p:txBody>
      </p:sp>
      <p:sp>
        <p:nvSpPr>
          <p:cNvPr id="123" name="Rectangle 39"/>
          <p:cNvSpPr>
            <a:spLocks noChangeArrowheads="1"/>
          </p:cNvSpPr>
          <p:nvPr/>
        </p:nvSpPr>
        <p:spPr bwMode="auto">
          <a:xfrm>
            <a:off x="3581700" y="5761248"/>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4" name="Rectangle 40"/>
          <p:cNvSpPr>
            <a:spLocks noChangeArrowheads="1"/>
          </p:cNvSpPr>
          <p:nvPr/>
        </p:nvSpPr>
        <p:spPr bwMode="auto">
          <a:xfrm>
            <a:off x="4077000" y="5762835"/>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solidFill>
                  <a:schemeClr val="tx1"/>
                </a:solidFill>
                <a:latin typeface="+mn-lt"/>
                <a:ea typeface="宋体" charset="0"/>
                <a:cs typeface="宋体" charset="0"/>
              </a:rPr>
              <a:t>PHY</a:t>
            </a:r>
          </a:p>
        </p:txBody>
      </p:sp>
      <p:sp>
        <p:nvSpPr>
          <p:cNvPr id="125" name="Rectangle 47"/>
          <p:cNvSpPr>
            <a:spLocks noChangeArrowheads="1"/>
          </p:cNvSpPr>
          <p:nvPr/>
        </p:nvSpPr>
        <p:spPr bwMode="auto">
          <a:xfrm>
            <a:off x="3581700" y="5624723"/>
            <a:ext cx="495300" cy="134937"/>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ETH</a:t>
            </a:r>
            <a:endParaRPr lang="en-US" altLang="zh-CN" sz="1000">
              <a:solidFill>
                <a:schemeClr val="tx1"/>
              </a:solidFill>
              <a:latin typeface="+mn-lt"/>
              <a:ea typeface="宋体" charset="0"/>
              <a:cs typeface="宋体" charset="0"/>
            </a:endParaRPr>
          </a:p>
        </p:txBody>
      </p:sp>
      <p:sp>
        <p:nvSpPr>
          <p:cNvPr id="126" name="Rectangle 48"/>
          <p:cNvSpPr>
            <a:spLocks noChangeArrowheads="1"/>
          </p:cNvSpPr>
          <p:nvPr/>
        </p:nvSpPr>
        <p:spPr bwMode="auto">
          <a:xfrm>
            <a:off x="4077000" y="5626310"/>
            <a:ext cx="495300" cy="134938"/>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000">
                <a:latin typeface="+mn-lt"/>
                <a:ea typeface="宋体" charset="0"/>
                <a:cs typeface="宋体" charset="0"/>
              </a:rPr>
              <a:t>ETH</a:t>
            </a:r>
            <a:endParaRPr lang="en-US" altLang="zh-CN" sz="1000">
              <a:solidFill>
                <a:schemeClr val="tx1"/>
              </a:solidFill>
              <a:latin typeface="+mn-lt"/>
              <a:ea typeface="宋体" charset="0"/>
              <a:cs typeface="宋体" charset="0"/>
            </a:endParaRPr>
          </a:p>
        </p:txBody>
      </p:sp>
      <p:sp>
        <p:nvSpPr>
          <p:cNvPr id="65" name="Line 6"/>
          <p:cNvSpPr>
            <a:spLocks noChangeShapeType="1"/>
          </p:cNvSpPr>
          <p:nvPr/>
        </p:nvSpPr>
        <p:spPr bwMode="auto">
          <a:xfrm>
            <a:off x="1330994" y="4689217"/>
            <a:ext cx="5427625" cy="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latin typeface="+mn-lt"/>
            </a:endParaRPr>
          </a:p>
        </p:txBody>
      </p:sp>
      <p:sp>
        <p:nvSpPr>
          <p:cNvPr id="66" name="Rectangle 11"/>
          <p:cNvSpPr>
            <a:spLocks noChangeArrowheads="1"/>
          </p:cNvSpPr>
          <p:nvPr/>
        </p:nvSpPr>
        <p:spPr bwMode="auto">
          <a:xfrm>
            <a:off x="835695" y="4419342"/>
            <a:ext cx="495300" cy="4048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800">
                <a:latin typeface="+mn-lt"/>
                <a:ea typeface="宋体" charset="0"/>
                <a:cs typeface="宋体" charset="0"/>
              </a:rPr>
              <a:t>STA</a:t>
            </a:r>
            <a:endParaRPr lang="en-US" altLang="zh-CN" sz="1800">
              <a:solidFill>
                <a:schemeClr val="tx1"/>
              </a:solidFill>
              <a:latin typeface="+mn-lt"/>
              <a:ea typeface="宋体" charset="0"/>
              <a:cs typeface="宋体" charset="0"/>
            </a:endParaRPr>
          </a:p>
        </p:txBody>
      </p:sp>
      <p:sp>
        <p:nvSpPr>
          <p:cNvPr id="67" name="Rectangle 19"/>
          <p:cNvSpPr>
            <a:spLocks noChangeArrowheads="1"/>
          </p:cNvSpPr>
          <p:nvPr/>
        </p:nvSpPr>
        <p:spPr bwMode="auto">
          <a:xfrm>
            <a:off x="6759945" y="4419342"/>
            <a:ext cx="1241450" cy="4048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800">
                <a:latin typeface="+mn-lt"/>
                <a:ea typeface="宋体" charset="0"/>
                <a:cs typeface="宋体" charset="0"/>
              </a:rPr>
              <a:t>AR/Ctrl</a:t>
            </a:r>
            <a:endParaRPr lang="en-US" altLang="zh-CN" sz="1800">
              <a:solidFill>
                <a:schemeClr val="tx1"/>
              </a:solidFill>
              <a:latin typeface="+mn-lt"/>
              <a:ea typeface="宋体" charset="0"/>
              <a:cs typeface="宋体" charset="0"/>
            </a:endParaRPr>
          </a:p>
        </p:txBody>
      </p:sp>
      <p:sp>
        <p:nvSpPr>
          <p:cNvPr id="68" name="Rectangle 21"/>
          <p:cNvSpPr>
            <a:spLocks noChangeArrowheads="1"/>
          </p:cNvSpPr>
          <p:nvPr/>
        </p:nvSpPr>
        <p:spPr bwMode="auto">
          <a:xfrm>
            <a:off x="5048620" y="4419342"/>
            <a:ext cx="990600" cy="4048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800">
                <a:solidFill>
                  <a:schemeClr val="tx1"/>
                </a:solidFill>
                <a:latin typeface="+mn-lt"/>
                <a:ea typeface="宋体" charset="0"/>
                <a:cs typeface="宋体" charset="0"/>
              </a:rPr>
              <a:t>GW</a:t>
            </a:r>
          </a:p>
        </p:txBody>
      </p:sp>
      <p:sp>
        <p:nvSpPr>
          <p:cNvPr id="69" name="Rectangle 22"/>
          <p:cNvSpPr>
            <a:spLocks noChangeArrowheads="1"/>
          </p:cNvSpPr>
          <p:nvPr/>
        </p:nvSpPr>
        <p:spPr bwMode="auto">
          <a:xfrm>
            <a:off x="2051720" y="4419342"/>
            <a:ext cx="990600" cy="4048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0" hangingPunct="0"/>
            <a:r>
              <a:rPr lang="en-US" altLang="zh-CN" sz="1800">
                <a:solidFill>
                  <a:schemeClr val="tx1"/>
                </a:solidFill>
                <a:latin typeface="+mn-lt"/>
                <a:ea typeface="宋体" charset="0"/>
                <a:cs typeface="宋体" charset="0"/>
              </a:rPr>
              <a:t>AP/BS</a:t>
            </a:r>
          </a:p>
        </p:txBody>
      </p:sp>
      <p:pic>
        <p:nvPicPr>
          <p:cNvPr id="70" name="Picture 372" descr="switch"/>
          <p:cNvPicPr>
            <a:picLocks noChangeAspect="1" noChangeArrowheads="1"/>
          </p:cNvPicPr>
          <p:nvPr/>
        </p:nvPicPr>
        <p:blipFill>
          <a:blip r:embed="rId3"/>
          <a:srcRect/>
          <a:stretch>
            <a:fillRect/>
          </a:stretch>
        </p:blipFill>
        <p:spPr bwMode="auto">
          <a:xfrm>
            <a:off x="3780383" y="4568492"/>
            <a:ext cx="503237" cy="252412"/>
          </a:xfrm>
          <a:prstGeom prst="rect">
            <a:avLst/>
          </a:prstGeom>
          <a:noFill/>
        </p:spPr>
      </p:pic>
      <p:pic>
        <p:nvPicPr>
          <p:cNvPr id="71" name="Picture 372" descr="switch"/>
          <p:cNvPicPr>
            <a:picLocks noChangeAspect="1" noChangeArrowheads="1"/>
          </p:cNvPicPr>
          <p:nvPr/>
        </p:nvPicPr>
        <p:blipFill>
          <a:blip r:embed="rId3"/>
          <a:srcRect/>
          <a:stretch>
            <a:fillRect/>
          </a:stretch>
        </p:blipFill>
        <p:spPr bwMode="auto">
          <a:xfrm>
            <a:off x="5292080" y="2233863"/>
            <a:ext cx="503237" cy="252412"/>
          </a:xfrm>
          <a:prstGeom prst="rect">
            <a:avLst/>
          </a:prstGeom>
          <a:noFill/>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PtP Link Solution Approaches</a:t>
            </a:r>
          </a:p>
        </p:txBody>
      </p:sp>
      <p:sp>
        <p:nvSpPr>
          <p:cNvPr id="3" name="Content Placeholder 2"/>
          <p:cNvSpPr>
            <a:spLocks noGrp="1"/>
          </p:cNvSpPr>
          <p:nvPr>
            <p:ph idx="1"/>
          </p:nvPr>
        </p:nvSpPr>
        <p:spPr/>
        <p:txBody>
          <a:bodyPr>
            <a:normAutofit fontScale="92500"/>
          </a:bodyPr>
          <a:lstStyle/>
          <a:p>
            <a:r>
              <a:rPr lang="en-US"/>
              <a:t>Establish dedicated VLAN for each terminal</a:t>
            </a:r>
          </a:p>
          <a:p>
            <a:pPr lvl="1"/>
            <a:r>
              <a:rPr lang="en-US"/>
              <a:t>Q-in-Q</a:t>
            </a:r>
          </a:p>
          <a:p>
            <a:pPr lvl="2"/>
            <a:r>
              <a:rPr lang="en-US"/>
              <a:t>Scalability issue, max 4094 ptp links may not be enough</a:t>
            </a:r>
          </a:p>
          <a:p>
            <a:pPr lvl="1"/>
            <a:r>
              <a:rPr lang="en-US"/>
              <a:t>MAC-in-MAC</a:t>
            </a:r>
          </a:p>
          <a:p>
            <a:pPr lvl="2"/>
            <a:r>
              <a:rPr lang="en-US"/>
              <a:t>Seems to be feasible, for further study</a:t>
            </a:r>
          </a:p>
          <a:p>
            <a:r>
              <a:rPr lang="en-US"/>
              <a:t>Establish secured connection for each terminal across bridged infrastructure</a:t>
            </a:r>
          </a:p>
          <a:p>
            <a:pPr lvl="1"/>
            <a:r>
              <a:rPr lang="en-US"/>
              <a:t>MACsec</a:t>
            </a:r>
          </a:p>
          <a:p>
            <a:pPr lvl="2"/>
            <a:r>
              <a:rPr lang="en-US"/>
              <a:t>Seems to be feasible, for further study</a:t>
            </a:r>
          </a:p>
        </p:txBody>
      </p:sp>
    </p:spTree>
    <p:extLst>
      <p:ext uri="{BB962C8B-B14F-4D97-AF65-F5344CB8AC3E}">
        <p14:creationId xmlns:p14="http://schemas.microsoft.com/office/powerpoint/2010/main" val="304320935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a:xfrm>
            <a:off x="457200" y="1313766"/>
            <a:ext cx="8229600" cy="4995554"/>
          </a:xfrm>
        </p:spPr>
        <p:txBody>
          <a:bodyPr>
            <a:normAutofit fontScale="85000" lnSpcReduction="20000"/>
          </a:bodyPr>
          <a:lstStyle/>
          <a:p>
            <a:r>
              <a:rPr lang="en-US" dirty="0"/>
              <a:t>The P802.1CF specification provides a kind of functional framework across all IEEE 802 access technologies.</a:t>
            </a:r>
          </a:p>
          <a:p>
            <a:r>
              <a:rPr lang="en-US" dirty="0"/>
              <a:t>The creation of the OmniRAN P802.1CF specification requires cooperation</a:t>
            </a:r>
          </a:p>
          <a:p>
            <a:pPr lvl="1"/>
            <a:r>
              <a:rPr lang="en-US" dirty="0"/>
              <a:t>within IEEE 802.1</a:t>
            </a:r>
          </a:p>
          <a:p>
            <a:pPr lvl="1"/>
            <a:r>
              <a:rPr lang="en-US" dirty="0"/>
              <a:t>but also with most of the other IEEE 802 WGs.</a:t>
            </a:r>
          </a:p>
          <a:p>
            <a:r>
              <a:rPr lang="en-US" dirty="0"/>
              <a:t>Subject matter experts wanted across all WGs to contribute and review technology specific input for P802.1CF.</a:t>
            </a:r>
          </a:p>
          <a:p>
            <a:pPr lvl="1"/>
            <a:r>
              <a:rPr lang="en-US" dirty="0"/>
              <a:t>Most convenient working methods in OmniRAN TG required to make contributions happen</a:t>
            </a:r>
          </a:p>
          <a:p>
            <a:pPr lvl="2"/>
            <a:r>
              <a:rPr lang="en-US" dirty="0"/>
              <a:t>E.g., a kind of template for each kind of contribution may reduce the necessary effort.</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There is Evidence to consider Commonalities of IEEE 802 Access Networks</a:t>
            </a:r>
            <a:endParaRPr lang="en-US" dirty="0"/>
          </a:p>
        </p:txBody>
      </p:sp>
      <p:sp>
        <p:nvSpPr>
          <p:cNvPr id="3" name="Content Placeholder 2"/>
          <p:cNvSpPr>
            <a:spLocks noGrp="1"/>
          </p:cNvSpPr>
          <p:nvPr>
            <p:ph idx="1"/>
          </p:nvPr>
        </p:nvSpPr>
        <p:spPr>
          <a:xfrm>
            <a:off x="457200" y="1539000"/>
            <a:ext cx="8229600" cy="5085000"/>
          </a:xfrm>
        </p:spPr>
        <p:txBody>
          <a:bodyPr>
            <a:normAutofit fontScale="70000" lnSpcReduction="20000"/>
          </a:bodyPr>
          <a:lstStyle/>
          <a:p>
            <a:r>
              <a:rPr lang="en-US" dirty="0" smtClean="0"/>
              <a:t>More (huge) networks are coming</a:t>
            </a:r>
            <a:br>
              <a:rPr lang="en-US" dirty="0" smtClean="0"/>
            </a:br>
            <a:r>
              <a:rPr lang="en-US" dirty="0" smtClean="0"/>
              <a:t>up by everything gets connected</a:t>
            </a:r>
          </a:p>
          <a:p>
            <a:pPr lvl="1"/>
            <a:r>
              <a:rPr lang="en-US" sz="2600" dirty="0" smtClean="0"/>
              <a:t>e.g. </a:t>
            </a:r>
            <a:r>
              <a:rPr lang="en-US" sz="2600" dirty="0" err="1" smtClean="0"/>
              <a:t>SmartGrid</a:t>
            </a:r>
            <a:r>
              <a:rPr lang="en-US" sz="2600" dirty="0" smtClean="0"/>
              <a:t>, ITS, </a:t>
            </a:r>
            <a:r>
              <a:rPr lang="en-US" sz="2600" dirty="0" err="1" smtClean="0"/>
              <a:t>IoT</a:t>
            </a:r>
            <a:r>
              <a:rPr lang="en-US" sz="2600" dirty="0" smtClean="0"/>
              <a:t>, …</a:t>
            </a:r>
          </a:p>
          <a:p>
            <a:r>
              <a:rPr lang="en-US" dirty="0" smtClean="0"/>
              <a:t>New markets for </a:t>
            </a:r>
            <a:br>
              <a:rPr lang="en-US" dirty="0" smtClean="0"/>
            </a:br>
            <a:r>
              <a:rPr lang="en-US" dirty="0" smtClean="0"/>
              <a:t>IEEE 802 access technologies</a:t>
            </a:r>
          </a:p>
          <a:p>
            <a:pPr lvl="1"/>
            <a:r>
              <a:rPr lang="en-US" sz="2600" dirty="0" smtClean="0"/>
              <a:t>e.g. factory automation, in-car communication, home automation, …</a:t>
            </a:r>
          </a:p>
          <a:p>
            <a:r>
              <a:rPr lang="en-US" dirty="0" smtClean="0"/>
              <a:t>IEEE 802 access is becoming more heterogeneous</a:t>
            </a:r>
          </a:p>
          <a:p>
            <a:pPr lvl="1"/>
            <a:r>
              <a:rPr lang="en-US" dirty="0" smtClean="0"/>
              <a:t>multiple network interfaces</a:t>
            </a:r>
          </a:p>
          <a:p>
            <a:pPr lvl="2"/>
            <a:r>
              <a:rPr lang="en-US" sz="2300" dirty="0" smtClean="0"/>
              <a:t>e.g. IEEE 802.3, IEEE 802.11, IEEE 802.15… </a:t>
            </a:r>
          </a:p>
          <a:p>
            <a:pPr lvl="1"/>
            <a:r>
              <a:rPr lang="en-US" dirty="0" smtClean="0"/>
              <a:t>multiple access network topologies</a:t>
            </a:r>
          </a:p>
          <a:p>
            <a:pPr lvl="2"/>
            <a:r>
              <a:rPr lang="en-US" sz="2300" dirty="0" smtClean="0"/>
              <a:t>e.g. IEEE802.11 in residential, corporate and public</a:t>
            </a:r>
          </a:p>
          <a:p>
            <a:pPr lvl="2"/>
            <a:endParaRPr lang="en-US" sz="2300" dirty="0" smtClean="0"/>
          </a:p>
          <a:p>
            <a:pPr lvl="4"/>
            <a:endParaRPr lang="en-US" dirty="0" smtClean="0"/>
          </a:p>
          <a:p>
            <a:pPr lvl="4"/>
            <a:endParaRPr lang="en-US" dirty="0" smtClean="0"/>
          </a:p>
          <a:p>
            <a:pPr lvl="1"/>
            <a:r>
              <a:rPr lang="en-US" dirty="0" smtClean="0"/>
              <a:t>multiple network subscriptions</a:t>
            </a:r>
          </a:p>
          <a:p>
            <a:pPr lvl="2"/>
            <a:r>
              <a:rPr lang="en-US" sz="2300" dirty="0" smtClean="0"/>
              <a:t>e.g. multiple subscriptions for same interface</a:t>
            </a:r>
          </a:p>
          <a:p>
            <a:r>
              <a:rPr lang="en-US" dirty="0" smtClean="0"/>
              <a:t>New emerging techniques, like SDN and virtualization</a:t>
            </a:r>
          </a:p>
          <a:p>
            <a:pPr lvl="2"/>
            <a:endParaRPr lang="en-US" dirty="0" smtClean="0"/>
          </a:p>
          <a:p>
            <a:endParaRPr lang="en-US" dirty="0"/>
          </a:p>
        </p:txBody>
      </p:sp>
      <p:pic>
        <p:nvPicPr>
          <p:cNvPr id="5" name="Picture 4" descr="olwi2-publicWiFi.png"/>
          <p:cNvPicPr>
            <a:picLocks noChangeAspect="1"/>
          </p:cNvPicPr>
          <p:nvPr/>
        </p:nvPicPr>
        <p:blipFill>
          <a:blip r:embed="rId2"/>
          <a:stretch>
            <a:fillRect/>
          </a:stretch>
        </p:blipFill>
        <p:spPr>
          <a:xfrm>
            <a:off x="5562000" y="5094000"/>
            <a:ext cx="2598752" cy="630000"/>
          </a:xfrm>
          <a:prstGeom prst="rect">
            <a:avLst/>
          </a:prstGeom>
        </p:spPr>
      </p:pic>
      <p:pic>
        <p:nvPicPr>
          <p:cNvPr id="6" name="Picture 5" descr="olwi2-residentialWiFi.png"/>
          <p:cNvPicPr>
            <a:picLocks noChangeAspect="1"/>
          </p:cNvPicPr>
          <p:nvPr/>
        </p:nvPicPr>
        <p:blipFill>
          <a:blip r:embed="rId3"/>
          <a:stretch>
            <a:fillRect/>
          </a:stretch>
        </p:blipFill>
        <p:spPr>
          <a:xfrm>
            <a:off x="1287000" y="4824000"/>
            <a:ext cx="2561353" cy="585000"/>
          </a:xfrm>
          <a:prstGeom prst="rect">
            <a:avLst/>
          </a:prstGeom>
        </p:spPr>
      </p:pic>
      <p:pic>
        <p:nvPicPr>
          <p:cNvPr id="4" name="Picture 3" descr="olwi2-corporateWiFi.png"/>
          <p:cNvPicPr>
            <a:picLocks noChangeAspect="1"/>
          </p:cNvPicPr>
          <p:nvPr/>
        </p:nvPicPr>
        <p:blipFill>
          <a:blip r:embed="rId4"/>
          <a:stretch>
            <a:fillRect/>
          </a:stretch>
        </p:blipFill>
        <p:spPr>
          <a:xfrm>
            <a:off x="3807000" y="4689000"/>
            <a:ext cx="2502000" cy="580062"/>
          </a:xfrm>
          <a:prstGeom prst="rect">
            <a:avLst/>
          </a:prstGeom>
        </p:spPr>
      </p:pic>
      <p:pic>
        <p:nvPicPr>
          <p:cNvPr id="72" name="Picture 71" descr="omniran-iot.png"/>
          <p:cNvPicPr>
            <a:picLocks noChangeAspect="1"/>
          </p:cNvPicPr>
          <p:nvPr/>
        </p:nvPicPr>
        <p:blipFill>
          <a:blip r:embed="rId5"/>
          <a:stretch>
            <a:fillRect/>
          </a:stretch>
        </p:blipFill>
        <p:spPr>
          <a:xfrm>
            <a:off x="5112000" y="1392970"/>
            <a:ext cx="3690000" cy="1633278"/>
          </a:xfrm>
          <a:prstGeom prst="rect">
            <a:avLst/>
          </a:prstGeom>
        </p:spPr>
      </p:pic>
      <p:pic>
        <p:nvPicPr>
          <p:cNvPr id="75" name="Picture 74" descr="omniran-multiradio.png"/>
          <p:cNvPicPr>
            <a:picLocks noChangeAspect="1"/>
          </p:cNvPicPr>
          <p:nvPr/>
        </p:nvPicPr>
        <p:blipFill>
          <a:blip r:embed="rId6"/>
          <a:stretch>
            <a:fillRect/>
          </a:stretch>
        </p:blipFill>
        <p:spPr>
          <a:xfrm>
            <a:off x="6957000" y="3457653"/>
            <a:ext cx="1650096" cy="1397574"/>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auto">
          <a:xfrm>
            <a:off x="4346975" y="3542312"/>
            <a:ext cx="4365485" cy="1045167"/>
          </a:xfrm>
          <a:prstGeom prst="rect">
            <a:avLst/>
          </a:prstGeom>
          <a:solidFill>
            <a:schemeClr val="accent2">
              <a:lumMod val="40000"/>
              <a:lumOff val="60000"/>
            </a:schemeClr>
          </a:solidFill>
          <a:ln w="12700" cap="flat" cmpd="sng" algn="ctr">
            <a:no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4" name="Title 3"/>
          <p:cNvSpPr>
            <a:spLocks noGrp="1"/>
          </p:cNvSpPr>
          <p:nvPr>
            <p:ph type="title"/>
          </p:nvPr>
        </p:nvSpPr>
        <p:spPr>
          <a:xfrm>
            <a:off x="457200" y="413665"/>
            <a:ext cx="8229600" cy="994362"/>
          </a:xfrm>
        </p:spPr>
        <p:txBody>
          <a:bodyPr/>
          <a:lstStyle/>
          <a:p>
            <a:r>
              <a:rPr lang="en-US" sz="3600" dirty="0"/>
              <a:t>OmniRAN P802.1CF provides </a:t>
            </a:r>
            <a:r>
              <a:rPr lang="en-US" sz="3600" dirty="0" smtClean="0"/>
              <a:t>a kind of ‘Stage 2’ Specification for IEEE 802</a:t>
            </a:r>
            <a:endParaRPr lang="en-US" i="1" dirty="0"/>
          </a:p>
        </p:txBody>
      </p:sp>
      <p:sp>
        <p:nvSpPr>
          <p:cNvPr id="6" name="Content Placeholder 5"/>
          <p:cNvSpPr>
            <a:spLocks noGrp="1"/>
          </p:cNvSpPr>
          <p:nvPr>
            <p:ph idx="1"/>
          </p:nvPr>
        </p:nvSpPr>
        <p:spPr>
          <a:xfrm>
            <a:off x="457200" y="1583795"/>
            <a:ext cx="8229600" cy="5040205"/>
          </a:xfrm>
        </p:spPr>
        <p:txBody>
          <a:bodyPr>
            <a:normAutofit fontScale="62500" lnSpcReduction="20000"/>
          </a:bodyPr>
          <a:lstStyle/>
          <a:p>
            <a:r>
              <a:rPr lang="en-US" dirty="0"/>
              <a:t>The ITU-T defined in its Rec. I.130 a sequential 3 stage process, which is nowadays commonly used in most telecommunication network standardization </a:t>
            </a:r>
            <a:r>
              <a:rPr lang="en-US" dirty="0" smtClean="0"/>
              <a:t>activities.</a:t>
            </a:r>
          </a:p>
          <a:p>
            <a:endParaRPr lang="en-US" sz="2900" dirty="0" smtClean="0"/>
          </a:p>
          <a:p>
            <a:endParaRPr lang="en-US" sz="2900" dirty="0" smtClean="0"/>
          </a:p>
          <a:p>
            <a:endParaRPr lang="en-US" sz="2900"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A ‘Stage 2’ specification provides a mapping of the existing IEEE 802 protocols to a functional network model, which facilitates easier evaluation and better understanding of end-to-end behavior.</a:t>
            </a:r>
          </a:p>
          <a:p>
            <a:endParaRPr lang="en-US" dirty="0" smtClean="0"/>
          </a:p>
          <a:p>
            <a:pPr>
              <a:buNone/>
            </a:pPr>
            <a:endParaRPr lang="en-US" dirty="0"/>
          </a:p>
        </p:txBody>
      </p:sp>
      <p:pic>
        <p:nvPicPr>
          <p:cNvPr id="9" name="Picture 8"/>
          <p:cNvPicPr/>
          <p:nvPr/>
        </p:nvPicPr>
        <p:blipFill rotWithShape="1">
          <a:blip r:embed="rId2">
            <a:extLst>
              <a:ext uri="{28A0092B-C50C-407E-A947-70E740481C1C}">
                <a14:useLocalDpi xmlns:a14="http://schemas.microsoft.com/office/drawing/2010/main" val="0"/>
              </a:ext>
            </a:extLst>
          </a:blip>
          <a:srcRect l="1763" t="16585" r="34950" b="15273"/>
          <a:stretch/>
        </p:blipFill>
        <p:spPr bwMode="auto">
          <a:xfrm>
            <a:off x="808029" y="2529000"/>
            <a:ext cx="3420380" cy="3101985"/>
          </a:xfrm>
          <a:prstGeom prst="rect">
            <a:avLst/>
          </a:prstGeom>
          <a:noFill/>
          <a:ln>
            <a:noFill/>
          </a:ln>
        </p:spPr>
      </p:pic>
      <p:sp>
        <p:nvSpPr>
          <p:cNvPr id="12" name="TextBox 11"/>
          <p:cNvSpPr txBox="1"/>
          <p:nvPr/>
        </p:nvSpPr>
        <p:spPr>
          <a:xfrm>
            <a:off x="4351921" y="2664015"/>
            <a:ext cx="4360539" cy="2800767"/>
          </a:xfrm>
          <a:prstGeom prst="rect">
            <a:avLst/>
          </a:prstGeom>
          <a:noFill/>
        </p:spPr>
        <p:txBody>
          <a:bodyPr wrap="none" rtlCol="0">
            <a:spAutoFit/>
          </a:bodyPr>
          <a:lstStyle/>
          <a:p>
            <a:r>
              <a:rPr lang="en-US" sz="2000" dirty="0">
                <a:latin typeface="+mn-lt"/>
              </a:rPr>
              <a:t>‘External’ requirements from the </a:t>
            </a:r>
            <a:br>
              <a:rPr lang="en-US" sz="2000" dirty="0">
                <a:latin typeface="+mn-lt"/>
              </a:rPr>
            </a:br>
            <a:r>
              <a:rPr lang="en-US" sz="2000" dirty="0">
                <a:latin typeface="+mn-lt"/>
              </a:rPr>
              <a:t>service/deployment perspective</a:t>
            </a:r>
          </a:p>
          <a:p>
            <a:r>
              <a:rPr lang="en-US" sz="2800" dirty="0">
                <a:latin typeface="+mn-lt"/>
              </a:rPr>
              <a:t> </a:t>
            </a:r>
          </a:p>
          <a:p>
            <a:r>
              <a:rPr lang="en-US" sz="2000" dirty="0">
                <a:latin typeface="+mn-lt"/>
              </a:rPr>
              <a:t>Develop a logical/functional model </a:t>
            </a:r>
            <a:br>
              <a:rPr lang="en-US" sz="2000" dirty="0">
                <a:latin typeface="+mn-lt"/>
              </a:rPr>
            </a:br>
            <a:r>
              <a:rPr lang="en-US" sz="2000" dirty="0">
                <a:latin typeface="+mn-lt"/>
              </a:rPr>
              <a:t>for evaluation of those requirements</a:t>
            </a:r>
          </a:p>
          <a:p>
            <a:r>
              <a:rPr lang="en-US" sz="2800" dirty="0">
                <a:latin typeface="+mn-lt"/>
              </a:rPr>
              <a:t> </a:t>
            </a:r>
          </a:p>
          <a:p>
            <a:r>
              <a:rPr lang="en-US" sz="2000" dirty="0">
                <a:latin typeface="+mn-lt"/>
              </a:rPr>
              <a:t>Available IEEE 802 specifications </a:t>
            </a:r>
            <a:br>
              <a:rPr lang="en-US" sz="2000" dirty="0">
                <a:latin typeface="+mn-lt"/>
              </a:rPr>
            </a:br>
            <a:r>
              <a:rPr lang="en-US" sz="2000" dirty="0">
                <a:latin typeface="+mn-lt"/>
              </a:rPr>
              <a:t>of protocols and attributes.</a:t>
            </a:r>
          </a:p>
        </p:txBody>
      </p:sp>
      <p:sp>
        <p:nvSpPr>
          <p:cNvPr id="13" name="Down Arrow 12"/>
          <p:cNvSpPr/>
          <p:nvPr/>
        </p:nvSpPr>
        <p:spPr bwMode="auto">
          <a:xfrm flipV="1">
            <a:off x="5937074" y="4356481"/>
            <a:ext cx="577564" cy="332553"/>
          </a:xfrm>
          <a:prstGeom prst="downArrow">
            <a:avLst>
              <a:gd name="adj1" fmla="val 60926"/>
              <a:gd name="adj2" fmla="val 50000"/>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14" name="Up-Down Arrow 13"/>
          <p:cNvSpPr/>
          <p:nvPr/>
        </p:nvSpPr>
        <p:spPr bwMode="auto">
          <a:xfrm>
            <a:off x="5908598" y="3345995"/>
            <a:ext cx="630070" cy="405045"/>
          </a:xfrm>
          <a:prstGeom prst="upDownArrow">
            <a:avLst>
              <a:gd name="adj1" fmla="val 55983"/>
              <a:gd name="adj2" fmla="val 39374"/>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a:ln>
                  <a:noFill/>
                </a:ln>
                <a:solidFill>
                  <a:schemeClr val="bg1"/>
                </a:solidFill>
                <a:effectLst/>
                <a:latin typeface="+mn-lt"/>
              </a:rPr>
              <a:t>?</a:t>
            </a:r>
          </a:p>
        </p:txBody>
      </p:sp>
    </p:spTree>
    <p:extLst>
      <p:ext uri="{BB962C8B-B14F-4D97-AF65-F5344CB8AC3E}">
        <p14:creationId xmlns:p14="http://schemas.microsoft.com/office/powerpoint/2010/main" val="235786072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14362"/>
          </a:xfrm>
        </p:spPr>
        <p:txBody>
          <a:bodyPr/>
          <a:lstStyle/>
          <a:p>
            <a:r>
              <a:rPr lang="en-US" dirty="0" smtClean="0"/>
              <a:t>P802.1CF Project Authorization Request</a:t>
            </a:r>
            <a:endParaRPr lang="en-US" dirty="0"/>
          </a:p>
        </p:txBody>
      </p:sp>
      <p:sp>
        <p:nvSpPr>
          <p:cNvPr id="3" name="Content Placeholder 2"/>
          <p:cNvSpPr>
            <a:spLocks noGrp="1"/>
          </p:cNvSpPr>
          <p:nvPr>
            <p:ph idx="1"/>
          </p:nvPr>
        </p:nvSpPr>
        <p:spPr>
          <a:xfrm>
            <a:off x="457200" y="1179000"/>
            <a:ext cx="8229600" cy="5220000"/>
          </a:xfrm>
        </p:spPr>
        <p:txBody>
          <a:bodyPr>
            <a:normAutofit fontScale="55000" lnSpcReduction="20000"/>
          </a:bodyPr>
          <a:lstStyle/>
          <a:p>
            <a:r>
              <a:rPr lang="en-US" b="1" dirty="0" smtClean="0"/>
              <a:t>Project Title: </a:t>
            </a:r>
            <a:br>
              <a:rPr lang="en-US" b="1" dirty="0" smtClean="0"/>
            </a:br>
            <a:r>
              <a:rPr lang="en-US" sz="4400" dirty="0" smtClean="0"/>
              <a:t>Network Reference Model and Functional Description of IEEE 802 Access Network</a:t>
            </a:r>
            <a:endParaRPr lang="en-US" dirty="0" smtClean="0"/>
          </a:p>
          <a:p>
            <a:pPr>
              <a:spcBef>
                <a:spcPts val="600"/>
              </a:spcBef>
            </a:pPr>
            <a:r>
              <a:rPr lang="en-US" b="1" dirty="0" smtClean="0"/>
              <a:t>Scope:</a:t>
            </a:r>
            <a:endParaRPr lang="en-US" dirty="0" smtClean="0"/>
          </a:p>
          <a:p>
            <a:pPr>
              <a:buNone/>
            </a:pPr>
            <a:r>
              <a:rPr lang="en-US" dirty="0" smtClean="0"/>
              <a:t>	This Recommended Practice specifies an access network, which connects terminals to their access routers, utilizing technologies based on the family of IEEE 802 Standards by providing an access network reference model, including entities and reference points along with behavioral and functional descriptions of communications among those entities.</a:t>
            </a:r>
          </a:p>
          <a:p>
            <a:pPr>
              <a:spcBef>
                <a:spcPts val="600"/>
              </a:spcBef>
            </a:pPr>
            <a:r>
              <a:rPr lang="en-US" b="1" dirty="0" smtClean="0"/>
              <a:t>Purpose:</a:t>
            </a:r>
            <a:endParaRPr lang="en-US" dirty="0" smtClean="0"/>
          </a:p>
          <a:p>
            <a:pPr>
              <a:buNone/>
            </a:pPr>
            <a:r>
              <a:rPr lang="en-US" dirty="0" smtClean="0"/>
              <a:t>	Heterogeneous networks may include multiple network interfaces, multiple network access technologies, and multiple network subscriptions. In some cases such heterogeneous functionality must be supported in a single user terminal.</a:t>
            </a:r>
          </a:p>
          <a:p>
            <a:pPr>
              <a:buNone/>
            </a:pPr>
            <a:r>
              <a:rPr lang="en-US" dirty="0" smtClean="0"/>
              <a:t>	This Recommended Practice supports the design and deployment of access networks based on IEEE 802 technologies, guides the developers of extensions to the existing standards in support of a heterogeneous access network, and enables the use of IEEE 802 standards in new network deployments by specifying the functions of the IEEE 802 technologies when deployed in access networks.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Key constraints for P802.1CF</a:t>
            </a:r>
          </a:p>
        </p:txBody>
      </p:sp>
      <p:sp>
        <p:nvSpPr>
          <p:cNvPr id="3" name="Content Placeholder 2"/>
          <p:cNvSpPr>
            <a:spLocks noGrp="1"/>
          </p:cNvSpPr>
          <p:nvPr>
            <p:ph idx="1"/>
          </p:nvPr>
        </p:nvSpPr>
        <p:spPr>
          <a:xfrm>
            <a:off x="476545" y="1403775"/>
            <a:ext cx="8229600" cy="4950550"/>
          </a:xfrm>
        </p:spPr>
        <p:txBody>
          <a:bodyPr>
            <a:normAutofit fontScale="70000" lnSpcReduction="20000"/>
          </a:bodyPr>
          <a:lstStyle/>
          <a:p>
            <a:r>
              <a:rPr lang="en-US"/>
              <a:t>Essential task is to reverse engineer a ‘Stage 2’ document based on the existing IEEE 802 protocols to document an IEEE 802 access network</a:t>
            </a:r>
          </a:p>
          <a:p>
            <a:pPr lvl="1"/>
            <a:r>
              <a:rPr lang="en-US"/>
              <a:t>Show, how the IEEE 802 protocols fit together</a:t>
            </a:r>
          </a:p>
          <a:p>
            <a:pPr lvl="1"/>
            <a:r>
              <a:rPr lang="en-US"/>
              <a:t>Show, that required functionality is available</a:t>
            </a:r>
          </a:p>
          <a:p>
            <a:pPr lvl="1"/>
            <a:r>
              <a:rPr lang="en-US"/>
              <a:t>Gaps may appear, but addressing them is not in the scope of OmniRAN</a:t>
            </a:r>
          </a:p>
          <a:p>
            <a:r>
              <a:rPr lang="en-US"/>
              <a:t>The specification establishes a Recommended Practice</a:t>
            </a:r>
          </a:p>
          <a:p>
            <a:pPr lvl="1"/>
            <a:r>
              <a:rPr lang="en-US"/>
              <a:t>It provides common understanding however does not exclude other solutions</a:t>
            </a:r>
          </a:p>
          <a:p>
            <a:pPr lvl="1"/>
            <a:r>
              <a:rPr lang="en-US"/>
              <a:t>It may lead to better alignment of capabilities of IEEE 802 access technologies (wired as well as wireless)</a:t>
            </a:r>
          </a:p>
          <a:p>
            <a:r>
              <a:rPr lang="en-US"/>
              <a:t>Aim is to sharpen the understanding of IEEE 802 for the deployment in access networks</a:t>
            </a:r>
          </a:p>
          <a:p>
            <a:pPr lvl="1"/>
            <a:r>
              <a:rPr lang="en-US"/>
              <a:t>Provide a kind of cookbook to network engineers</a:t>
            </a:r>
          </a:p>
          <a:p>
            <a:pPr lvl="1"/>
            <a:r>
              <a:rPr lang="en-US"/>
              <a:t>Provide a reference specification to other organizations and operators</a:t>
            </a:r>
          </a:p>
          <a:p>
            <a:endParaRPr lang="en-US"/>
          </a:p>
        </p:txBody>
      </p:sp>
    </p:spTree>
    <p:extLst>
      <p:ext uri="{BB962C8B-B14F-4D97-AF65-F5344CB8AC3E}">
        <p14:creationId xmlns:p14="http://schemas.microsoft.com/office/powerpoint/2010/main" val="132139206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p:cNvSpPr>
            <a:spLocks noChangeArrowheads="1"/>
          </p:cNvSpPr>
          <p:nvPr/>
        </p:nvSpPr>
        <p:spPr bwMode="auto">
          <a:xfrm>
            <a:off x="611560" y="3889775"/>
            <a:ext cx="7829055" cy="381000"/>
          </a:xfrm>
          <a:prstGeom prst="roundRect">
            <a:avLst>
              <a:gd name="adj" fmla="val 16667"/>
            </a:avLst>
          </a:prstGeom>
          <a:solidFill>
            <a:srgbClr val="C1E9FF"/>
          </a:solidFill>
          <a:ln w="25400">
            <a:solidFill>
              <a:schemeClr val="tx1"/>
            </a:solidFill>
            <a:prstDash val="sysDot"/>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lstStyle/>
          <a:p>
            <a:pPr algn="ctr" defTabSz="762000"/>
            <a:r>
              <a:rPr lang="en-US" sz="1600" i="1">
                <a:latin typeface="+mn-lt"/>
              </a:rPr>
              <a:t>Internet/Web Applications</a:t>
            </a:r>
            <a:endParaRPr lang="en-US" sz="1800">
              <a:latin typeface="+mn-lt"/>
            </a:endParaRPr>
          </a:p>
        </p:txBody>
      </p:sp>
      <p:sp>
        <p:nvSpPr>
          <p:cNvPr id="57350" name="Rectangle 6"/>
          <p:cNvSpPr>
            <a:spLocks noChangeArrowheads="1"/>
          </p:cNvSpPr>
          <p:nvPr/>
        </p:nvSpPr>
        <p:spPr bwMode="auto">
          <a:xfrm>
            <a:off x="656565" y="4727975"/>
            <a:ext cx="7784050" cy="234242"/>
          </a:xfrm>
          <a:prstGeom prst="rect">
            <a:avLst/>
          </a:prstGeom>
          <a:solidFill>
            <a:srgbClr val="C0C0C0"/>
          </a:solidFill>
          <a:ln w="12700">
            <a:solidFill>
              <a:srgbClr val="C0C0C0"/>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100">
              <a:latin typeface="+mn-lt"/>
            </a:endParaRPr>
          </a:p>
        </p:txBody>
      </p:sp>
      <p:sp>
        <p:nvSpPr>
          <p:cNvPr id="57352" name="Freeform 8"/>
          <p:cNvSpPr>
            <a:spLocks/>
          </p:cNvSpPr>
          <p:nvPr/>
        </p:nvSpPr>
        <p:spPr bwMode="auto">
          <a:xfrm>
            <a:off x="3221850" y="2483895"/>
            <a:ext cx="492369" cy="76200"/>
          </a:xfrm>
          <a:custGeom>
            <a:avLst/>
            <a:gdLst>
              <a:gd name="T0" fmla="*/ 0 w 576"/>
              <a:gd name="T1" fmla="*/ 288 h 328"/>
              <a:gd name="T2" fmla="*/ 240 w 576"/>
              <a:gd name="T3" fmla="*/ 288 h 328"/>
              <a:gd name="T4" fmla="*/ 240 w 576"/>
              <a:gd name="T5" fmla="*/ 48 h 328"/>
              <a:gd name="T6" fmla="*/ 576 w 576"/>
              <a:gd name="T7" fmla="*/ 0 h 328"/>
            </a:gdLst>
            <a:ahLst/>
            <a:cxnLst>
              <a:cxn ang="0">
                <a:pos x="T0" y="T1"/>
              </a:cxn>
              <a:cxn ang="0">
                <a:pos x="T2" y="T3"/>
              </a:cxn>
              <a:cxn ang="0">
                <a:pos x="T4" y="T5"/>
              </a:cxn>
              <a:cxn ang="0">
                <a:pos x="T6" y="T7"/>
              </a:cxn>
            </a:cxnLst>
            <a:rect l="0" t="0" r="r" b="b"/>
            <a:pathLst>
              <a:path w="576" h="328">
                <a:moveTo>
                  <a:pt x="0" y="288"/>
                </a:moveTo>
                <a:cubicBezTo>
                  <a:pt x="100" y="308"/>
                  <a:pt x="200" y="328"/>
                  <a:pt x="240" y="288"/>
                </a:cubicBezTo>
                <a:cubicBezTo>
                  <a:pt x="280" y="248"/>
                  <a:pt x="184" y="96"/>
                  <a:pt x="240" y="48"/>
                </a:cubicBezTo>
                <a:cubicBezTo>
                  <a:pt x="296" y="0"/>
                  <a:pt x="436" y="0"/>
                  <a:pt x="576" y="0"/>
                </a:cubicBezTo>
              </a:path>
            </a:pathLst>
          </a:custGeom>
          <a:noFill/>
          <a:ln w="127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53" name="Freeform 9"/>
          <p:cNvSpPr>
            <a:spLocks/>
          </p:cNvSpPr>
          <p:nvPr/>
        </p:nvSpPr>
        <p:spPr bwMode="auto">
          <a:xfrm flipH="1">
            <a:off x="7107715" y="2432450"/>
            <a:ext cx="1125415" cy="381000"/>
          </a:xfrm>
          <a:custGeom>
            <a:avLst/>
            <a:gdLst>
              <a:gd name="T0" fmla="*/ 0 w 576"/>
              <a:gd name="T1" fmla="*/ 192 h 240"/>
              <a:gd name="T2" fmla="*/ 240 w 576"/>
              <a:gd name="T3" fmla="*/ 240 h 240"/>
              <a:gd name="T4" fmla="*/ 528 w 576"/>
              <a:gd name="T5" fmla="*/ 192 h 240"/>
              <a:gd name="T6" fmla="*/ 192 w 576"/>
              <a:gd name="T7" fmla="*/ 144 h 240"/>
              <a:gd name="T8" fmla="*/ 576 w 576"/>
              <a:gd name="T9" fmla="*/ 0 h 240"/>
            </a:gdLst>
            <a:ahLst/>
            <a:cxnLst>
              <a:cxn ang="0">
                <a:pos x="T0" y="T1"/>
              </a:cxn>
              <a:cxn ang="0">
                <a:pos x="T2" y="T3"/>
              </a:cxn>
              <a:cxn ang="0">
                <a:pos x="T4" y="T5"/>
              </a:cxn>
              <a:cxn ang="0">
                <a:pos x="T6" y="T7"/>
              </a:cxn>
              <a:cxn ang="0">
                <a:pos x="T8" y="T9"/>
              </a:cxn>
            </a:cxnLst>
            <a:rect l="0" t="0" r="r" b="b"/>
            <a:pathLst>
              <a:path w="576" h="240">
                <a:moveTo>
                  <a:pt x="0" y="192"/>
                </a:moveTo>
                <a:cubicBezTo>
                  <a:pt x="76" y="216"/>
                  <a:pt x="152" y="240"/>
                  <a:pt x="240" y="240"/>
                </a:cubicBezTo>
                <a:cubicBezTo>
                  <a:pt x="328" y="240"/>
                  <a:pt x="536" y="208"/>
                  <a:pt x="528" y="192"/>
                </a:cubicBezTo>
                <a:cubicBezTo>
                  <a:pt x="520" y="176"/>
                  <a:pt x="184" y="176"/>
                  <a:pt x="192" y="144"/>
                </a:cubicBezTo>
                <a:cubicBezTo>
                  <a:pt x="200" y="112"/>
                  <a:pt x="388" y="56"/>
                  <a:pt x="576" y="0"/>
                </a:cubicBezTo>
              </a:path>
            </a:pathLst>
          </a:custGeom>
          <a:noFill/>
          <a:ln w="127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54" name="Rectangle 10"/>
          <p:cNvSpPr>
            <a:spLocks noGrp="1" noChangeArrowheads="1"/>
          </p:cNvSpPr>
          <p:nvPr>
            <p:ph type="title"/>
          </p:nvPr>
        </p:nvSpPr>
        <p:spPr/>
        <p:txBody>
          <a:bodyPr/>
          <a:lstStyle/>
          <a:p>
            <a:r>
              <a:rPr lang="en-US"/>
              <a:t>OmniRAN in the big picture of the Internet</a:t>
            </a:r>
          </a:p>
        </p:txBody>
      </p:sp>
      <p:sp>
        <p:nvSpPr>
          <p:cNvPr id="57359" name="Line 15"/>
          <p:cNvSpPr>
            <a:spLocks noChangeShapeType="1"/>
          </p:cNvSpPr>
          <p:nvPr/>
        </p:nvSpPr>
        <p:spPr bwMode="auto">
          <a:xfrm>
            <a:off x="3716906" y="2483895"/>
            <a:ext cx="1289448" cy="264469"/>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0" name="Line 16"/>
          <p:cNvSpPr>
            <a:spLocks noChangeShapeType="1"/>
          </p:cNvSpPr>
          <p:nvPr/>
        </p:nvSpPr>
        <p:spPr bwMode="auto">
          <a:xfrm>
            <a:off x="5022473" y="2287989"/>
            <a:ext cx="0" cy="4699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1" name="Line 17"/>
          <p:cNvSpPr>
            <a:spLocks noChangeShapeType="1"/>
          </p:cNvSpPr>
          <p:nvPr/>
        </p:nvSpPr>
        <p:spPr bwMode="auto">
          <a:xfrm flipH="1">
            <a:off x="4424596" y="2287989"/>
            <a:ext cx="605204" cy="9207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2" name="Line 18"/>
          <p:cNvSpPr>
            <a:spLocks noChangeShapeType="1"/>
          </p:cNvSpPr>
          <p:nvPr/>
        </p:nvSpPr>
        <p:spPr bwMode="auto">
          <a:xfrm flipH="1">
            <a:off x="3761910" y="2407051"/>
            <a:ext cx="687598" cy="31839"/>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3" name="Line 19"/>
          <p:cNvSpPr>
            <a:spLocks noChangeShapeType="1"/>
          </p:cNvSpPr>
          <p:nvPr/>
        </p:nvSpPr>
        <p:spPr bwMode="auto">
          <a:xfrm flipH="1" flipV="1">
            <a:off x="3921969" y="2216551"/>
            <a:ext cx="518746" cy="18097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4" name="Line 20"/>
          <p:cNvSpPr>
            <a:spLocks noChangeShapeType="1"/>
          </p:cNvSpPr>
          <p:nvPr/>
        </p:nvSpPr>
        <p:spPr bwMode="auto">
          <a:xfrm flipH="1">
            <a:off x="3761909" y="2232426"/>
            <a:ext cx="176179" cy="161459"/>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5" name="Line 21"/>
          <p:cNvSpPr>
            <a:spLocks noChangeShapeType="1"/>
          </p:cNvSpPr>
          <p:nvPr/>
        </p:nvSpPr>
        <p:spPr bwMode="auto">
          <a:xfrm flipV="1">
            <a:off x="3933692" y="2167339"/>
            <a:ext cx="748812" cy="6191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6" name="Line 22"/>
          <p:cNvSpPr>
            <a:spLocks noChangeShapeType="1"/>
          </p:cNvSpPr>
          <p:nvPr/>
        </p:nvSpPr>
        <p:spPr bwMode="auto">
          <a:xfrm>
            <a:off x="4689831" y="2175276"/>
            <a:ext cx="328246" cy="10001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68" name="Line 24"/>
          <p:cNvSpPr>
            <a:spLocks noChangeShapeType="1"/>
          </p:cNvSpPr>
          <p:nvPr/>
        </p:nvSpPr>
        <p:spPr bwMode="auto">
          <a:xfrm>
            <a:off x="4449508" y="2407051"/>
            <a:ext cx="556846" cy="341313"/>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5" name="Line 31"/>
          <p:cNvSpPr>
            <a:spLocks noChangeShapeType="1"/>
          </p:cNvSpPr>
          <p:nvPr/>
        </p:nvSpPr>
        <p:spPr bwMode="auto">
          <a:xfrm flipV="1">
            <a:off x="5022051" y="2707088"/>
            <a:ext cx="1512700" cy="1831"/>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6" name="Line 32"/>
          <p:cNvSpPr>
            <a:spLocks noChangeShapeType="1"/>
          </p:cNvSpPr>
          <p:nvPr/>
        </p:nvSpPr>
        <p:spPr bwMode="auto">
          <a:xfrm flipV="1">
            <a:off x="6566989" y="2435626"/>
            <a:ext cx="556846" cy="306388"/>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7" name="Line 33"/>
          <p:cNvSpPr>
            <a:spLocks noChangeShapeType="1"/>
          </p:cNvSpPr>
          <p:nvPr/>
        </p:nvSpPr>
        <p:spPr bwMode="auto">
          <a:xfrm flipH="1" flipV="1">
            <a:off x="6543542" y="2229251"/>
            <a:ext cx="603738" cy="23177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8" name="Line 34"/>
          <p:cNvSpPr>
            <a:spLocks noChangeShapeType="1"/>
          </p:cNvSpPr>
          <p:nvPr/>
        </p:nvSpPr>
        <p:spPr bwMode="auto">
          <a:xfrm>
            <a:off x="6550869" y="2246714"/>
            <a:ext cx="0" cy="46990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79" name="Line 35"/>
          <p:cNvSpPr>
            <a:spLocks noChangeShapeType="1"/>
          </p:cNvSpPr>
          <p:nvPr/>
        </p:nvSpPr>
        <p:spPr bwMode="auto">
          <a:xfrm flipH="1">
            <a:off x="5952992" y="2246714"/>
            <a:ext cx="605204" cy="9207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0" name="Line 36"/>
          <p:cNvSpPr>
            <a:spLocks noChangeShapeType="1"/>
          </p:cNvSpPr>
          <p:nvPr/>
        </p:nvSpPr>
        <p:spPr bwMode="auto">
          <a:xfrm flipH="1">
            <a:off x="5022050" y="2365776"/>
            <a:ext cx="955854" cy="343144"/>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1" name="Line 37"/>
          <p:cNvSpPr>
            <a:spLocks noChangeShapeType="1"/>
          </p:cNvSpPr>
          <p:nvPr/>
        </p:nvSpPr>
        <p:spPr bwMode="auto">
          <a:xfrm flipH="1" flipV="1">
            <a:off x="5450365" y="2175276"/>
            <a:ext cx="518746" cy="180975"/>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2" name="Line 38"/>
          <p:cNvSpPr>
            <a:spLocks noChangeShapeType="1"/>
          </p:cNvSpPr>
          <p:nvPr/>
        </p:nvSpPr>
        <p:spPr bwMode="auto">
          <a:xfrm flipH="1">
            <a:off x="5022050" y="2191151"/>
            <a:ext cx="444435" cy="517769"/>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3" name="Line 39"/>
          <p:cNvSpPr>
            <a:spLocks noChangeShapeType="1"/>
          </p:cNvSpPr>
          <p:nvPr/>
        </p:nvSpPr>
        <p:spPr bwMode="auto">
          <a:xfrm flipV="1">
            <a:off x="5462089" y="2126064"/>
            <a:ext cx="748812" cy="6191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4" name="Line 40"/>
          <p:cNvSpPr>
            <a:spLocks noChangeShapeType="1"/>
          </p:cNvSpPr>
          <p:nvPr/>
        </p:nvSpPr>
        <p:spPr bwMode="auto">
          <a:xfrm>
            <a:off x="6218227" y="2134001"/>
            <a:ext cx="328246" cy="100013"/>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5" name="Line 41"/>
          <p:cNvSpPr>
            <a:spLocks noChangeShapeType="1"/>
          </p:cNvSpPr>
          <p:nvPr/>
        </p:nvSpPr>
        <p:spPr bwMode="auto">
          <a:xfrm flipH="1">
            <a:off x="5957389" y="2134001"/>
            <a:ext cx="260838" cy="20955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86" name="Line 42"/>
          <p:cNvSpPr>
            <a:spLocks noChangeShapeType="1"/>
          </p:cNvSpPr>
          <p:nvPr/>
        </p:nvSpPr>
        <p:spPr bwMode="auto">
          <a:xfrm>
            <a:off x="5977904" y="2365776"/>
            <a:ext cx="556846" cy="341313"/>
          </a:xfrm>
          <a:prstGeom prst="line">
            <a:avLst/>
          </a:prstGeom>
          <a:noFill/>
          <a:ln w="508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7397" name="Line 53"/>
          <p:cNvSpPr>
            <a:spLocks noChangeShapeType="1"/>
          </p:cNvSpPr>
          <p:nvPr/>
        </p:nvSpPr>
        <p:spPr bwMode="auto">
          <a:xfrm>
            <a:off x="2051721" y="5413775"/>
            <a:ext cx="6248218"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100">
              <a:latin typeface="+mn-lt"/>
            </a:endParaRPr>
          </a:p>
        </p:txBody>
      </p:sp>
      <p:sp>
        <p:nvSpPr>
          <p:cNvPr id="57398" name="Line 54"/>
          <p:cNvSpPr>
            <a:spLocks noChangeShapeType="1"/>
          </p:cNvSpPr>
          <p:nvPr/>
        </p:nvSpPr>
        <p:spPr bwMode="auto">
          <a:xfrm>
            <a:off x="778441" y="5425115"/>
            <a:ext cx="1273279" cy="0"/>
          </a:xfrm>
          <a:prstGeom prst="line">
            <a:avLst/>
          </a:prstGeom>
          <a:noFill/>
          <a:ln w="38100">
            <a:solidFill>
              <a:srgbClr val="00CC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sz="1100">
              <a:latin typeface="+mn-lt"/>
            </a:endParaRPr>
          </a:p>
        </p:txBody>
      </p:sp>
      <p:sp>
        <p:nvSpPr>
          <p:cNvPr id="57400" name="Rectangle 56"/>
          <p:cNvSpPr>
            <a:spLocks noChangeArrowheads="1"/>
          </p:cNvSpPr>
          <p:nvPr/>
        </p:nvSpPr>
        <p:spPr bwMode="auto">
          <a:xfrm>
            <a:off x="7807569" y="49565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57401" name="Rectangle 57"/>
          <p:cNvSpPr>
            <a:spLocks noChangeArrowheads="1"/>
          </p:cNvSpPr>
          <p:nvPr/>
        </p:nvSpPr>
        <p:spPr bwMode="auto">
          <a:xfrm>
            <a:off x="7807569" y="51851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57403" name="Rectangle 59"/>
          <p:cNvSpPr>
            <a:spLocks noChangeArrowheads="1"/>
          </p:cNvSpPr>
          <p:nvPr/>
        </p:nvSpPr>
        <p:spPr bwMode="auto">
          <a:xfrm>
            <a:off x="7807569" y="47279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57404" name="Rectangle 60"/>
          <p:cNvSpPr>
            <a:spLocks noChangeArrowheads="1"/>
          </p:cNvSpPr>
          <p:nvPr/>
        </p:nvSpPr>
        <p:spPr bwMode="auto">
          <a:xfrm>
            <a:off x="7807569" y="44993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TCP</a:t>
            </a:r>
          </a:p>
        </p:txBody>
      </p:sp>
      <p:sp>
        <p:nvSpPr>
          <p:cNvPr id="57405" name="Rectangle 61"/>
          <p:cNvSpPr>
            <a:spLocks noChangeArrowheads="1"/>
          </p:cNvSpPr>
          <p:nvPr/>
        </p:nvSpPr>
        <p:spPr bwMode="auto">
          <a:xfrm>
            <a:off x="7807569" y="42707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HTTP</a:t>
            </a:r>
          </a:p>
        </p:txBody>
      </p:sp>
      <p:sp>
        <p:nvSpPr>
          <p:cNvPr id="57406" name="Rectangle 62"/>
          <p:cNvSpPr>
            <a:spLocks noChangeArrowheads="1"/>
          </p:cNvSpPr>
          <p:nvPr/>
        </p:nvSpPr>
        <p:spPr bwMode="auto">
          <a:xfrm>
            <a:off x="7807569" y="40421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WWW</a:t>
            </a:r>
          </a:p>
        </p:txBody>
      </p:sp>
      <p:sp>
        <p:nvSpPr>
          <p:cNvPr id="57419" name="Rectangle 75"/>
          <p:cNvSpPr>
            <a:spLocks noChangeArrowheads="1"/>
          </p:cNvSpPr>
          <p:nvPr/>
        </p:nvSpPr>
        <p:spPr bwMode="auto">
          <a:xfrm>
            <a:off x="1678541" y="4956574"/>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57420" name="Rectangle 76"/>
          <p:cNvSpPr>
            <a:spLocks noChangeArrowheads="1"/>
          </p:cNvSpPr>
          <p:nvPr/>
        </p:nvSpPr>
        <p:spPr bwMode="auto">
          <a:xfrm>
            <a:off x="1678541" y="5185174"/>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57422" name="Rectangle 78"/>
          <p:cNvSpPr>
            <a:spLocks noChangeArrowheads="1"/>
          </p:cNvSpPr>
          <p:nvPr/>
        </p:nvSpPr>
        <p:spPr bwMode="auto">
          <a:xfrm>
            <a:off x="2041847" y="4956574"/>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57423" name="Rectangle 79"/>
          <p:cNvSpPr>
            <a:spLocks noChangeArrowheads="1"/>
          </p:cNvSpPr>
          <p:nvPr/>
        </p:nvSpPr>
        <p:spPr bwMode="auto">
          <a:xfrm>
            <a:off x="2041847" y="5185174"/>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57425" name="Rectangle 81"/>
          <p:cNvSpPr>
            <a:spLocks noChangeArrowheads="1"/>
          </p:cNvSpPr>
          <p:nvPr/>
        </p:nvSpPr>
        <p:spPr bwMode="auto">
          <a:xfrm>
            <a:off x="746575" y="49565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57426" name="Rectangle 82"/>
          <p:cNvSpPr>
            <a:spLocks noChangeArrowheads="1"/>
          </p:cNvSpPr>
          <p:nvPr/>
        </p:nvSpPr>
        <p:spPr bwMode="auto">
          <a:xfrm>
            <a:off x="746575" y="51851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57427" name="Rectangle 83"/>
          <p:cNvSpPr>
            <a:spLocks noChangeArrowheads="1"/>
          </p:cNvSpPr>
          <p:nvPr/>
        </p:nvSpPr>
        <p:spPr bwMode="auto">
          <a:xfrm>
            <a:off x="746575" y="47279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57428" name="Rectangle 84"/>
          <p:cNvSpPr>
            <a:spLocks noChangeArrowheads="1"/>
          </p:cNvSpPr>
          <p:nvPr/>
        </p:nvSpPr>
        <p:spPr bwMode="auto">
          <a:xfrm>
            <a:off x="746575" y="44993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TCP</a:t>
            </a:r>
          </a:p>
        </p:txBody>
      </p:sp>
      <p:sp>
        <p:nvSpPr>
          <p:cNvPr id="57429" name="Rectangle 85"/>
          <p:cNvSpPr>
            <a:spLocks noChangeArrowheads="1"/>
          </p:cNvSpPr>
          <p:nvPr/>
        </p:nvSpPr>
        <p:spPr bwMode="auto">
          <a:xfrm>
            <a:off x="746575" y="42707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HTTP</a:t>
            </a:r>
          </a:p>
        </p:txBody>
      </p:sp>
      <p:sp>
        <p:nvSpPr>
          <p:cNvPr id="57430" name="Rectangle 86"/>
          <p:cNvSpPr>
            <a:spLocks noChangeArrowheads="1"/>
          </p:cNvSpPr>
          <p:nvPr/>
        </p:nvSpPr>
        <p:spPr bwMode="auto">
          <a:xfrm>
            <a:off x="746575" y="4042175"/>
            <a:ext cx="492369" cy="228600"/>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WWW</a:t>
            </a:r>
          </a:p>
        </p:txBody>
      </p:sp>
      <p:sp>
        <p:nvSpPr>
          <p:cNvPr id="57431" name="Text Box 87"/>
          <p:cNvSpPr txBox="1">
            <a:spLocks noChangeArrowheads="1"/>
          </p:cNvSpPr>
          <p:nvPr/>
        </p:nvSpPr>
        <p:spPr bwMode="auto">
          <a:xfrm>
            <a:off x="656565" y="3127775"/>
            <a:ext cx="780607"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defTabSz="762000">
              <a:defRPr sz="2400">
                <a:solidFill>
                  <a:schemeClr val="tx1"/>
                </a:solidFill>
                <a:latin typeface="UniversS 55 Roman" charset="0"/>
                <a:ea typeface="ＭＳ Ｐゴシック" charset="0"/>
              </a:defRPr>
            </a:lvl1pPr>
            <a:lvl2pPr marL="571500" defTabSz="762000">
              <a:defRPr sz="2400">
                <a:solidFill>
                  <a:schemeClr val="tx1"/>
                </a:solidFill>
                <a:latin typeface="UniversS 55 Roman" charset="0"/>
                <a:ea typeface="ＭＳ Ｐゴシック" charset="0"/>
              </a:defRPr>
            </a:lvl2pPr>
            <a:lvl3pPr marL="1143000" defTabSz="762000">
              <a:defRPr sz="2400">
                <a:solidFill>
                  <a:schemeClr val="tx1"/>
                </a:solidFill>
                <a:latin typeface="UniversS 55 Roman" charset="0"/>
                <a:ea typeface="ＭＳ Ｐゴシック" charset="0"/>
              </a:defRPr>
            </a:lvl3pPr>
            <a:lvl4pPr marL="1714500" defTabSz="762000">
              <a:defRPr sz="2400">
                <a:solidFill>
                  <a:schemeClr val="tx1"/>
                </a:solidFill>
                <a:latin typeface="UniversS 55 Roman" charset="0"/>
                <a:ea typeface="ＭＳ Ｐゴシック" charset="0"/>
              </a:defRPr>
            </a:lvl4pPr>
            <a:lvl5pPr marL="2286000" defTabSz="762000">
              <a:defRPr sz="2400">
                <a:solidFill>
                  <a:schemeClr val="tx1"/>
                </a:solidFill>
                <a:latin typeface="UniversS 55 Roman" charset="0"/>
                <a:ea typeface="ＭＳ Ｐゴシック" charset="0"/>
              </a:defRPr>
            </a:lvl5pPr>
            <a:lvl6pPr marL="2743200" defTabSz="762000" eaLnBrk="0" fontAlgn="base" hangingPunct="0">
              <a:spcBef>
                <a:spcPct val="0"/>
              </a:spcBef>
              <a:spcAft>
                <a:spcPct val="0"/>
              </a:spcAft>
              <a:defRPr sz="2400">
                <a:solidFill>
                  <a:schemeClr val="tx1"/>
                </a:solidFill>
                <a:latin typeface="UniversS 55 Roman" charset="0"/>
                <a:ea typeface="ＭＳ Ｐゴシック" charset="0"/>
              </a:defRPr>
            </a:lvl6pPr>
            <a:lvl7pPr marL="3200400" defTabSz="762000" eaLnBrk="0" fontAlgn="base" hangingPunct="0">
              <a:spcBef>
                <a:spcPct val="0"/>
              </a:spcBef>
              <a:spcAft>
                <a:spcPct val="0"/>
              </a:spcAft>
              <a:defRPr sz="2400">
                <a:solidFill>
                  <a:schemeClr val="tx1"/>
                </a:solidFill>
                <a:latin typeface="UniversS 55 Roman" charset="0"/>
                <a:ea typeface="ＭＳ Ｐゴシック" charset="0"/>
              </a:defRPr>
            </a:lvl7pPr>
            <a:lvl8pPr marL="3657600" defTabSz="762000" eaLnBrk="0" fontAlgn="base" hangingPunct="0">
              <a:spcBef>
                <a:spcPct val="0"/>
              </a:spcBef>
              <a:spcAft>
                <a:spcPct val="0"/>
              </a:spcAft>
              <a:defRPr sz="2400">
                <a:solidFill>
                  <a:schemeClr val="tx1"/>
                </a:solidFill>
                <a:latin typeface="UniversS 55 Roman" charset="0"/>
                <a:ea typeface="ＭＳ Ｐゴシック" charset="0"/>
              </a:defRPr>
            </a:lvl8pPr>
            <a:lvl9pPr marL="4114800" defTabSz="762000" eaLnBrk="0" fontAlgn="base" hangingPunct="0">
              <a:spcBef>
                <a:spcPct val="0"/>
              </a:spcBef>
              <a:spcAft>
                <a:spcPct val="0"/>
              </a:spcAft>
              <a:defRPr sz="2400">
                <a:solidFill>
                  <a:schemeClr val="tx1"/>
                </a:solidFill>
                <a:latin typeface="UniversS 55 Roman" charset="0"/>
                <a:ea typeface="ＭＳ Ｐゴシック" charset="0"/>
              </a:defRPr>
            </a:lvl9pPr>
          </a:lstStyle>
          <a:p>
            <a:r>
              <a:rPr lang="en-US" sz="2200">
                <a:latin typeface="+mn-lt"/>
              </a:rPr>
              <a:t>Peer</a:t>
            </a:r>
          </a:p>
          <a:p>
            <a:r>
              <a:rPr lang="en-US" sz="1200">
                <a:latin typeface="+mn-lt"/>
              </a:rPr>
              <a:t>(Client)</a:t>
            </a:r>
            <a:endParaRPr lang="en-US" sz="2200">
              <a:latin typeface="+mn-lt"/>
            </a:endParaRPr>
          </a:p>
        </p:txBody>
      </p:sp>
      <p:sp>
        <p:nvSpPr>
          <p:cNvPr id="57432" name="Text Box 88"/>
          <p:cNvSpPr txBox="1">
            <a:spLocks noChangeArrowheads="1"/>
          </p:cNvSpPr>
          <p:nvPr/>
        </p:nvSpPr>
        <p:spPr bwMode="auto">
          <a:xfrm>
            <a:off x="7722350" y="3127775"/>
            <a:ext cx="780607"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lvl1pPr defTabSz="762000">
              <a:defRPr sz="2400">
                <a:solidFill>
                  <a:schemeClr val="tx1"/>
                </a:solidFill>
                <a:latin typeface="UniversS 55 Roman" charset="0"/>
                <a:ea typeface="ＭＳ Ｐゴシック" charset="0"/>
              </a:defRPr>
            </a:lvl1pPr>
            <a:lvl2pPr marL="571500" defTabSz="762000">
              <a:defRPr sz="2400">
                <a:solidFill>
                  <a:schemeClr val="tx1"/>
                </a:solidFill>
                <a:latin typeface="UniversS 55 Roman" charset="0"/>
                <a:ea typeface="ＭＳ Ｐゴシック" charset="0"/>
              </a:defRPr>
            </a:lvl2pPr>
            <a:lvl3pPr marL="1143000" defTabSz="762000">
              <a:defRPr sz="2400">
                <a:solidFill>
                  <a:schemeClr val="tx1"/>
                </a:solidFill>
                <a:latin typeface="UniversS 55 Roman" charset="0"/>
                <a:ea typeface="ＭＳ Ｐゴシック" charset="0"/>
              </a:defRPr>
            </a:lvl3pPr>
            <a:lvl4pPr marL="1714500" defTabSz="762000">
              <a:defRPr sz="2400">
                <a:solidFill>
                  <a:schemeClr val="tx1"/>
                </a:solidFill>
                <a:latin typeface="UniversS 55 Roman" charset="0"/>
                <a:ea typeface="ＭＳ Ｐゴシック" charset="0"/>
              </a:defRPr>
            </a:lvl4pPr>
            <a:lvl5pPr marL="2286000" defTabSz="762000">
              <a:defRPr sz="2400">
                <a:solidFill>
                  <a:schemeClr val="tx1"/>
                </a:solidFill>
                <a:latin typeface="UniversS 55 Roman" charset="0"/>
                <a:ea typeface="ＭＳ Ｐゴシック" charset="0"/>
              </a:defRPr>
            </a:lvl5pPr>
            <a:lvl6pPr marL="2743200" defTabSz="762000" eaLnBrk="0" fontAlgn="base" hangingPunct="0">
              <a:spcBef>
                <a:spcPct val="0"/>
              </a:spcBef>
              <a:spcAft>
                <a:spcPct val="0"/>
              </a:spcAft>
              <a:defRPr sz="2400">
                <a:solidFill>
                  <a:schemeClr val="tx1"/>
                </a:solidFill>
                <a:latin typeface="UniversS 55 Roman" charset="0"/>
                <a:ea typeface="ＭＳ Ｐゴシック" charset="0"/>
              </a:defRPr>
            </a:lvl6pPr>
            <a:lvl7pPr marL="3200400" defTabSz="762000" eaLnBrk="0" fontAlgn="base" hangingPunct="0">
              <a:spcBef>
                <a:spcPct val="0"/>
              </a:spcBef>
              <a:spcAft>
                <a:spcPct val="0"/>
              </a:spcAft>
              <a:defRPr sz="2400">
                <a:solidFill>
                  <a:schemeClr val="tx1"/>
                </a:solidFill>
                <a:latin typeface="UniversS 55 Roman" charset="0"/>
                <a:ea typeface="ＭＳ Ｐゴシック" charset="0"/>
              </a:defRPr>
            </a:lvl7pPr>
            <a:lvl8pPr marL="3657600" defTabSz="762000" eaLnBrk="0" fontAlgn="base" hangingPunct="0">
              <a:spcBef>
                <a:spcPct val="0"/>
              </a:spcBef>
              <a:spcAft>
                <a:spcPct val="0"/>
              </a:spcAft>
              <a:defRPr sz="2400">
                <a:solidFill>
                  <a:schemeClr val="tx1"/>
                </a:solidFill>
                <a:latin typeface="UniversS 55 Roman" charset="0"/>
                <a:ea typeface="ＭＳ Ｐゴシック" charset="0"/>
              </a:defRPr>
            </a:lvl8pPr>
            <a:lvl9pPr marL="4114800" defTabSz="762000" eaLnBrk="0" fontAlgn="base" hangingPunct="0">
              <a:spcBef>
                <a:spcPct val="0"/>
              </a:spcBef>
              <a:spcAft>
                <a:spcPct val="0"/>
              </a:spcAft>
              <a:defRPr sz="2400">
                <a:solidFill>
                  <a:schemeClr val="tx1"/>
                </a:solidFill>
                <a:latin typeface="UniversS 55 Roman" charset="0"/>
                <a:ea typeface="ＭＳ Ｐゴシック" charset="0"/>
              </a:defRPr>
            </a:lvl9pPr>
          </a:lstStyle>
          <a:p>
            <a:r>
              <a:rPr lang="en-US" sz="2200">
                <a:latin typeface="+mn-lt"/>
              </a:rPr>
              <a:t>Peer</a:t>
            </a:r>
          </a:p>
          <a:p>
            <a:r>
              <a:rPr lang="en-US" sz="1200">
                <a:latin typeface="+mn-lt"/>
              </a:rPr>
              <a:t>(Server)</a:t>
            </a:r>
            <a:endParaRPr lang="en-US" sz="2200">
              <a:latin typeface="+mn-lt"/>
            </a:endParaRPr>
          </a:p>
        </p:txBody>
      </p:sp>
      <p:pic>
        <p:nvPicPr>
          <p:cNvPr id="2" name="Picture 1"/>
          <p:cNvPicPr>
            <a:picLocks noChangeAspect="1"/>
          </p:cNvPicPr>
          <p:nvPr/>
        </p:nvPicPr>
        <p:blipFill>
          <a:blip r:embed="rId2"/>
          <a:stretch>
            <a:fillRect/>
          </a:stretch>
        </p:blipFill>
        <p:spPr>
          <a:xfrm flipH="1">
            <a:off x="519459" y="2033845"/>
            <a:ext cx="1254399" cy="823525"/>
          </a:xfrm>
          <a:prstGeom prst="rect">
            <a:avLst/>
          </a:prstGeom>
        </p:spPr>
      </p:pic>
      <p:pic>
        <p:nvPicPr>
          <p:cNvPr id="88" name="Picture 29"/>
          <p:cNvPicPr>
            <a:picLocks noChangeArrowheads="1"/>
          </p:cNvPicPr>
          <p:nvPr/>
        </p:nvPicPr>
        <p:blipFill>
          <a:blip r:embed="rId3"/>
          <a:srcRect/>
          <a:stretch>
            <a:fillRect/>
          </a:stretch>
        </p:blipFill>
        <p:spPr bwMode="auto">
          <a:xfrm>
            <a:off x="3626895" y="2348880"/>
            <a:ext cx="315035" cy="200758"/>
          </a:xfrm>
          <a:prstGeom prst="rect">
            <a:avLst/>
          </a:prstGeom>
          <a:noFill/>
          <a:ln w="12700">
            <a:noFill/>
            <a:miter lim="800000"/>
            <a:headEnd/>
            <a:tailEnd/>
          </a:ln>
          <a:effectLst/>
        </p:spPr>
      </p:pic>
      <p:pic>
        <p:nvPicPr>
          <p:cNvPr id="91" name="Picture 29"/>
          <p:cNvPicPr>
            <a:picLocks noChangeArrowheads="1"/>
          </p:cNvPicPr>
          <p:nvPr/>
        </p:nvPicPr>
        <p:blipFill>
          <a:blip r:embed="rId3"/>
          <a:srcRect/>
          <a:stretch>
            <a:fillRect/>
          </a:stretch>
        </p:blipFill>
        <p:spPr bwMode="auto">
          <a:xfrm>
            <a:off x="4842031" y="2618910"/>
            <a:ext cx="315035" cy="200758"/>
          </a:xfrm>
          <a:prstGeom prst="rect">
            <a:avLst/>
          </a:prstGeom>
          <a:noFill/>
          <a:ln w="12700">
            <a:noFill/>
            <a:miter lim="800000"/>
            <a:headEnd/>
            <a:tailEnd/>
          </a:ln>
          <a:effectLst/>
        </p:spPr>
      </p:pic>
      <p:pic>
        <p:nvPicPr>
          <p:cNvPr id="93" name="Picture 29"/>
          <p:cNvPicPr>
            <a:picLocks noChangeArrowheads="1"/>
          </p:cNvPicPr>
          <p:nvPr/>
        </p:nvPicPr>
        <p:blipFill>
          <a:blip r:embed="rId3"/>
          <a:srcRect/>
          <a:stretch>
            <a:fillRect/>
          </a:stretch>
        </p:blipFill>
        <p:spPr bwMode="auto">
          <a:xfrm>
            <a:off x="6372201" y="2618910"/>
            <a:ext cx="315035" cy="200758"/>
          </a:xfrm>
          <a:prstGeom prst="rect">
            <a:avLst/>
          </a:prstGeom>
          <a:noFill/>
          <a:ln w="12700">
            <a:noFill/>
            <a:miter lim="800000"/>
            <a:headEnd/>
            <a:tailEnd/>
          </a:ln>
          <a:effectLst/>
        </p:spPr>
      </p:pic>
      <p:pic>
        <p:nvPicPr>
          <p:cNvPr id="94" name="Picture 29"/>
          <p:cNvPicPr>
            <a:picLocks noChangeArrowheads="1"/>
          </p:cNvPicPr>
          <p:nvPr/>
        </p:nvPicPr>
        <p:blipFill>
          <a:blip r:embed="rId3"/>
          <a:srcRect/>
          <a:stretch>
            <a:fillRect/>
          </a:stretch>
        </p:blipFill>
        <p:spPr bwMode="auto">
          <a:xfrm>
            <a:off x="6957266" y="2303875"/>
            <a:ext cx="315035" cy="200758"/>
          </a:xfrm>
          <a:prstGeom prst="rect">
            <a:avLst/>
          </a:prstGeom>
          <a:noFill/>
          <a:ln w="12700">
            <a:noFill/>
            <a:miter lim="800000"/>
            <a:headEnd/>
            <a:tailEnd/>
          </a:ln>
          <a:effectLst/>
        </p:spPr>
      </p:pic>
      <p:pic>
        <p:nvPicPr>
          <p:cNvPr id="98" name="Picture 29"/>
          <p:cNvPicPr>
            <a:picLocks noChangeArrowheads="1"/>
          </p:cNvPicPr>
          <p:nvPr/>
        </p:nvPicPr>
        <p:blipFill>
          <a:blip r:embed="rId3"/>
          <a:srcRect/>
          <a:stretch>
            <a:fillRect/>
          </a:stretch>
        </p:blipFill>
        <p:spPr bwMode="auto">
          <a:xfrm>
            <a:off x="3896927" y="2168859"/>
            <a:ext cx="244412" cy="155753"/>
          </a:xfrm>
          <a:prstGeom prst="rect">
            <a:avLst/>
          </a:prstGeom>
          <a:noFill/>
          <a:ln w="12700">
            <a:noFill/>
            <a:miter lim="800000"/>
            <a:headEnd/>
            <a:tailEnd/>
          </a:ln>
          <a:effectLst/>
        </p:spPr>
      </p:pic>
      <p:pic>
        <p:nvPicPr>
          <p:cNvPr id="99" name="Picture 29"/>
          <p:cNvPicPr>
            <a:picLocks noChangeArrowheads="1"/>
          </p:cNvPicPr>
          <p:nvPr/>
        </p:nvPicPr>
        <p:blipFill>
          <a:blip r:embed="rId3"/>
          <a:srcRect/>
          <a:stretch>
            <a:fillRect/>
          </a:stretch>
        </p:blipFill>
        <p:spPr bwMode="auto">
          <a:xfrm>
            <a:off x="4526996" y="2078850"/>
            <a:ext cx="244412" cy="155753"/>
          </a:xfrm>
          <a:prstGeom prst="rect">
            <a:avLst/>
          </a:prstGeom>
          <a:noFill/>
          <a:ln w="12700">
            <a:noFill/>
            <a:miter lim="800000"/>
            <a:headEnd/>
            <a:tailEnd/>
          </a:ln>
          <a:effectLst/>
        </p:spPr>
      </p:pic>
      <p:pic>
        <p:nvPicPr>
          <p:cNvPr id="100" name="Picture 29"/>
          <p:cNvPicPr>
            <a:picLocks noChangeArrowheads="1"/>
          </p:cNvPicPr>
          <p:nvPr/>
        </p:nvPicPr>
        <p:blipFill>
          <a:blip r:embed="rId3"/>
          <a:srcRect/>
          <a:stretch>
            <a:fillRect/>
          </a:stretch>
        </p:blipFill>
        <p:spPr bwMode="auto">
          <a:xfrm>
            <a:off x="4887036" y="2213865"/>
            <a:ext cx="244412" cy="155753"/>
          </a:xfrm>
          <a:prstGeom prst="rect">
            <a:avLst/>
          </a:prstGeom>
          <a:noFill/>
          <a:ln w="12700">
            <a:noFill/>
            <a:miter lim="800000"/>
            <a:headEnd/>
            <a:tailEnd/>
          </a:ln>
          <a:effectLst/>
        </p:spPr>
      </p:pic>
      <p:pic>
        <p:nvPicPr>
          <p:cNvPr id="101" name="Picture 29"/>
          <p:cNvPicPr>
            <a:picLocks noChangeArrowheads="1"/>
          </p:cNvPicPr>
          <p:nvPr/>
        </p:nvPicPr>
        <p:blipFill>
          <a:blip r:embed="rId3"/>
          <a:srcRect/>
          <a:stretch>
            <a:fillRect/>
          </a:stretch>
        </p:blipFill>
        <p:spPr bwMode="auto">
          <a:xfrm>
            <a:off x="5382091" y="2123855"/>
            <a:ext cx="244412" cy="155753"/>
          </a:xfrm>
          <a:prstGeom prst="rect">
            <a:avLst/>
          </a:prstGeom>
          <a:noFill/>
          <a:ln w="12700">
            <a:noFill/>
            <a:miter lim="800000"/>
            <a:headEnd/>
            <a:tailEnd/>
          </a:ln>
          <a:effectLst/>
        </p:spPr>
      </p:pic>
      <p:pic>
        <p:nvPicPr>
          <p:cNvPr id="102" name="Picture 29"/>
          <p:cNvPicPr>
            <a:picLocks noChangeArrowheads="1"/>
          </p:cNvPicPr>
          <p:nvPr/>
        </p:nvPicPr>
        <p:blipFill>
          <a:blip r:embed="rId3"/>
          <a:srcRect/>
          <a:stretch>
            <a:fillRect/>
          </a:stretch>
        </p:blipFill>
        <p:spPr bwMode="auto">
          <a:xfrm>
            <a:off x="6102171" y="2033845"/>
            <a:ext cx="244412" cy="155753"/>
          </a:xfrm>
          <a:prstGeom prst="rect">
            <a:avLst/>
          </a:prstGeom>
          <a:noFill/>
          <a:ln w="12700">
            <a:noFill/>
            <a:miter lim="800000"/>
            <a:headEnd/>
            <a:tailEnd/>
          </a:ln>
          <a:effectLst/>
        </p:spPr>
      </p:pic>
      <p:pic>
        <p:nvPicPr>
          <p:cNvPr id="103" name="Picture 29"/>
          <p:cNvPicPr>
            <a:picLocks noChangeArrowheads="1"/>
          </p:cNvPicPr>
          <p:nvPr/>
        </p:nvPicPr>
        <p:blipFill>
          <a:blip r:embed="rId3"/>
          <a:srcRect/>
          <a:stretch>
            <a:fillRect/>
          </a:stretch>
        </p:blipFill>
        <p:spPr bwMode="auto">
          <a:xfrm>
            <a:off x="6417206" y="2168860"/>
            <a:ext cx="244412" cy="155753"/>
          </a:xfrm>
          <a:prstGeom prst="rect">
            <a:avLst/>
          </a:prstGeom>
          <a:noFill/>
          <a:ln w="12700">
            <a:noFill/>
            <a:miter lim="800000"/>
            <a:headEnd/>
            <a:tailEnd/>
          </a:ln>
          <a:effectLst/>
        </p:spPr>
      </p:pic>
      <p:sp>
        <p:nvSpPr>
          <p:cNvPr id="57391" name="Rectangle 47"/>
          <p:cNvSpPr>
            <a:spLocks noChangeArrowheads="1"/>
          </p:cNvSpPr>
          <p:nvPr/>
        </p:nvSpPr>
        <p:spPr bwMode="auto">
          <a:xfrm>
            <a:off x="3986936" y="1700468"/>
            <a:ext cx="2439972" cy="8284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p>
            <a:pPr defTabSz="762000"/>
            <a:r>
              <a:rPr lang="en-US" sz="4800" b="1">
                <a:solidFill>
                  <a:schemeClr val="accent1"/>
                </a:solidFill>
                <a:latin typeface="+mn-lt"/>
              </a:rPr>
              <a:t>Internet</a:t>
            </a:r>
          </a:p>
        </p:txBody>
      </p:sp>
      <p:pic>
        <p:nvPicPr>
          <p:cNvPr id="95" name="Picture 29"/>
          <p:cNvPicPr>
            <a:picLocks noChangeArrowheads="1"/>
          </p:cNvPicPr>
          <p:nvPr/>
        </p:nvPicPr>
        <p:blipFill>
          <a:blip r:embed="rId3"/>
          <a:srcRect/>
          <a:stretch>
            <a:fillRect/>
          </a:stretch>
        </p:blipFill>
        <p:spPr bwMode="auto">
          <a:xfrm>
            <a:off x="5787136" y="2258870"/>
            <a:ext cx="315035" cy="200758"/>
          </a:xfrm>
          <a:prstGeom prst="rect">
            <a:avLst/>
          </a:prstGeom>
          <a:noFill/>
          <a:ln w="12700">
            <a:noFill/>
            <a:miter lim="800000"/>
            <a:headEnd/>
            <a:tailEnd/>
          </a:ln>
          <a:effectLst/>
        </p:spPr>
      </p:pic>
      <p:sp>
        <p:nvSpPr>
          <p:cNvPr id="57367" name="Line 23"/>
          <p:cNvSpPr>
            <a:spLocks noChangeShapeType="1"/>
          </p:cNvSpPr>
          <p:nvPr/>
        </p:nvSpPr>
        <p:spPr bwMode="auto">
          <a:xfrm flipH="1">
            <a:off x="4428992" y="2175276"/>
            <a:ext cx="260838" cy="20955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pic>
        <p:nvPicPr>
          <p:cNvPr id="96" name="Picture 29"/>
          <p:cNvPicPr>
            <a:picLocks noChangeArrowheads="1"/>
          </p:cNvPicPr>
          <p:nvPr/>
        </p:nvPicPr>
        <p:blipFill>
          <a:blip r:embed="rId3"/>
          <a:srcRect/>
          <a:stretch>
            <a:fillRect/>
          </a:stretch>
        </p:blipFill>
        <p:spPr bwMode="auto">
          <a:xfrm>
            <a:off x="4301971" y="2303875"/>
            <a:ext cx="315035" cy="200758"/>
          </a:xfrm>
          <a:prstGeom prst="rect">
            <a:avLst/>
          </a:prstGeom>
          <a:noFill/>
          <a:ln w="12700">
            <a:noFill/>
            <a:miter lim="800000"/>
            <a:headEnd/>
            <a:tailEnd/>
          </a:ln>
          <a:effectLst/>
        </p:spPr>
      </p:pic>
      <p:grpSp>
        <p:nvGrpSpPr>
          <p:cNvPr id="104" name="Group 122"/>
          <p:cNvGrpSpPr>
            <a:grpSpLocks/>
          </p:cNvGrpSpPr>
          <p:nvPr/>
        </p:nvGrpSpPr>
        <p:grpSpPr bwMode="auto">
          <a:xfrm>
            <a:off x="7947375" y="2213865"/>
            <a:ext cx="405044" cy="690958"/>
            <a:chOff x="4120" y="2308"/>
            <a:chExt cx="305" cy="415"/>
          </a:xfrm>
        </p:grpSpPr>
        <p:sp>
          <p:nvSpPr>
            <p:cNvPr id="105" name="Freeform 123"/>
            <p:cNvSpPr>
              <a:spLocks/>
            </p:cNvSpPr>
            <p:nvPr/>
          </p:nvSpPr>
          <p:spPr bwMode="auto">
            <a:xfrm flipH="1">
              <a:off x="4378" y="2308"/>
              <a:ext cx="47" cy="415"/>
            </a:xfrm>
            <a:custGeom>
              <a:avLst/>
              <a:gdLst/>
              <a:ahLst/>
              <a:cxnLst>
                <a:cxn ang="0">
                  <a:pos x="90" y="546"/>
                </a:cxn>
                <a:cxn ang="0">
                  <a:pos x="0" y="432"/>
                </a:cxn>
                <a:cxn ang="0">
                  <a:pos x="0" y="0"/>
                </a:cxn>
                <a:cxn ang="0">
                  <a:pos x="84" y="42"/>
                </a:cxn>
                <a:cxn ang="0">
                  <a:pos x="90" y="546"/>
                </a:cxn>
              </a:cxnLst>
              <a:rect l="0" t="0" r="r" b="b"/>
              <a:pathLst>
                <a:path w="90" h="546">
                  <a:moveTo>
                    <a:pt x="90" y="546"/>
                  </a:moveTo>
                  <a:lnTo>
                    <a:pt x="0" y="432"/>
                  </a:lnTo>
                  <a:lnTo>
                    <a:pt x="0" y="0"/>
                  </a:lnTo>
                  <a:lnTo>
                    <a:pt x="84" y="42"/>
                  </a:lnTo>
                  <a:lnTo>
                    <a:pt x="90" y="546"/>
                  </a:lnTo>
                  <a:close/>
                </a:path>
              </a:pathLst>
            </a:custGeom>
            <a:solidFill>
              <a:srgbClr val="006699"/>
            </a:solidFill>
            <a:ln w="1588" cap="flat" cmpd="sng">
              <a:noFill/>
              <a:prstDash val="solid"/>
              <a:round/>
              <a:headEnd type="none" w="med" len="med"/>
              <a:tailEnd type="none" w="med" len="med"/>
            </a:ln>
            <a:effectLst/>
          </p:spPr>
          <p:txBody>
            <a:bodyPr/>
            <a:lstStyle/>
            <a:p>
              <a:endParaRPr lang="en-US" dirty="0"/>
            </a:p>
          </p:txBody>
        </p:sp>
        <p:sp>
          <p:nvSpPr>
            <p:cNvPr id="106" name="Rectangle 124"/>
            <p:cNvSpPr>
              <a:spLocks noChangeArrowheads="1"/>
            </p:cNvSpPr>
            <p:nvPr/>
          </p:nvSpPr>
          <p:spPr bwMode="auto">
            <a:xfrm flipH="1">
              <a:off x="4127" y="2340"/>
              <a:ext cx="255" cy="383"/>
            </a:xfrm>
            <a:prstGeom prst="rect">
              <a:avLst/>
            </a:prstGeom>
            <a:solidFill>
              <a:srgbClr val="0078AA"/>
            </a:solidFill>
            <a:ln w="1588">
              <a:noFill/>
              <a:miter lim="800000"/>
              <a:headEnd/>
              <a:tailEnd/>
            </a:ln>
            <a:effectLst/>
          </p:spPr>
          <p:txBody>
            <a:bodyPr/>
            <a:lstStyle/>
            <a:p>
              <a:endParaRPr lang="en-US" dirty="0"/>
            </a:p>
          </p:txBody>
        </p:sp>
        <p:sp>
          <p:nvSpPr>
            <p:cNvPr id="107" name="Oval 125"/>
            <p:cNvSpPr>
              <a:spLocks noChangeArrowheads="1"/>
            </p:cNvSpPr>
            <p:nvPr/>
          </p:nvSpPr>
          <p:spPr bwMode="auto">
            <a:xfrm flipH="1">
              <a:off x="4278" y="2390"/>
              <a:ext cx="37" cy="36"/>
            </a:xfrm>
            <a:prstGeom prst="ellipse">
              <a:avLst/>
            </a:prstGeom>
            <a:solidFill>
              <a:srgbClr val="FFC9C9"/>
            </a:solidFill>
            <a:ln w="12700">
              <a:noFill/>
              <a:round/>
              <a:headEnd/>
              <a:tailEnd/>
            </a:ln>
            <a:effectLst/>
          </p:spPr>
          <p:txBody>
            <a:bodyPr wrap="none" anchor="ctr"/>
            <a:lstStyle/>
            <a:p>
              <a:endParaRPr lang="en-US" dirty="0"/>
            </a:p>
          </p:txBody>
        </p:sp>
        <p:grpSp>
          <p:nvGrpSpPr>
            <p:cNvPr id="108" name="Group 126"/>
            <p:cNvGrpSpPr>
              <a:grpSpLocks/>
            </p:cNvGrpSpPr>
            <p:nvPr/>
          </p:nvGrpSpPr>
          <p:grpSpPr bwMode="auto">
            <a:xfrm flipH="1">
              <a:off x="4164" y="2500"/>
              <a:ext cx="152" cy="109"/>
              <a:chOff x="3216" y="2784"/>
              <a:chExt cx="192" cy="144"/>
            </a:xfrm>
          </p:grpSpPr>
          <p:sp>
            <p:nvSpPr>
              <p:cNvPr id="112" name="Line 127"/>
              <p:cNvSpPr>
                <a:spLocks noChangeShapeType="1"/>
              </p:cNvSpPr>
              <p:nvPr/>
            </p:nvSpPr>
            <p:spPr bwMode="auto">
              <a:xfrm>
                <a:off x="3216" y="2784"/>
                <a:ext cx="192" cy="0"/>
              </a:xfrm>
              <a:prstGeom prst="line">
                <a:avLst/>
              </a:prstGeom>
              <a:noFill/>
              <a:ln w="12700">
                <a:solidFill>
                  <a:srgbClr val="CCECFF"/>
                </a:solidFill>
                <a:round/>
                <a:headEnd/>
                <a:tailEnd/>
              </a:ln>
              <a:effectLst/>
            </p:spPr>
            <p:txBody>
              <a:bodyPr wrap="none" anchor="ctr"/>
              <a:lstStyle/>
              <a:p>
                <a:endParaRPr lang="en-US" dirty="0"/>
              </a:p>
            </p:txBody>
          </p:sp>
          <p:sp>
            <p:nvSpPr>
              <p:cNvPr id="113" name="Line 128"/>
              <p:cNvSpPr>
                <a:spLocks noChangeShapeType="1"/>
              </p:cNvSpPr>
              <p:nvPr/>
            </p:nvSpPr>
            <p:spPr bwMode="auto">
              <a:xfrm>
                <a:off x="3216" y="2832"/>
                <a:ext cx="192" cy="0"/>
              </a:xfrm>
              <a:prstGeom prst="line">
                <a:avLst/>
              </a:prstGeom>
              <a:noFill/>
              <a:ln w="12700">
                <a:solidFill>
                  <a:srgbClr val="CCECFF"/>
                </a:solidFill>
                <a:round/>
                <a:headEnd/>
                <a:tailEnd/>
              </a:ln>
              <a:effectLst/>
            </p:spPr>
            <p:txBody>
              <a:bodyPr wrap="none" anchor="ctr"/>
              <a:lstStyle/>
              <a:p>
                <a:endParaRPr lang="en-US" dirty="0"/>
              </a:p>
            </p:txBody>
          </p:sp>
          <p:sp>
            <p:nvSpPr>
              <p:cNvPr id="114" name="Line 129"/>
              <p:cNvSpPr>
                <a:spLocks noChangeShapeType="1"/>
              </p:cNvSpPr>
              <p:nvPr/>
            </p:nvSpPr>
            <p:spPr bwMode="auto">
              <a:xfrm>
                <a:off x="3216" y="2880"/>
                <a:ext cx="192" cy="0"/>
              </a:xfrm>
              <a:prstGeom prst="line">
                <a:avLst/>
              </a:prstGeom>
              <a:noFill/>
              <a:ln w="12700">
                <a:solidFill>
                  <a:srgbClr val="CCECFF"/>
                </a:solidFill>
                <a:round/>
                <a:headEnd/>
                <a:tailEnd/>
              </a:ln>
              <a:effectLst/>
            </p:spPr>
            <p:txBody>
              <a:bodyPr wrap="none" anchor="ctr"/>
              <a:lstStyle/>
              <a:p>
                <a:endParaRPr lang="en-US" dirty="0"/>
              </a:p>
            </p:txBody>
          </p:sp>
          <p:sp>
            <p:nvSpPr>
              <p:cNvPr id="115" name="Line 130"/>
              <p:cNvSpPr>
                <a:spLocks noChangeShapeType="1"/>
              </p:cNvSpPr>
              <p:nvPr/>
            </p:nvSpPr>
            <p:spPr bwMode="auto">
              <a:xfrm>
                <a:off x="3216" y="2928"/>
                <a:ext cx="192" cy="0"/>
              </a:xfrm>
              <a:prstGeom prst="line">
                <a:avLst/>
              </a:prstGeom>
              <a:noFill/>
              <a:ln w="12700">
                <a:solidFill>
                  <a:srgbClr val="CCECFF"/>
                </a:solidFill>
                <a:round/>
                <a:headEnd/>
                <a:tailEnd/>
              </a:ln>
              <a:effectLst/>
            </p:spPr>
            <p:txBody>
              <a:bodyPr wrap="none" anchor="ctr"/>
              <a:lstStyle/>
              <a:p>
                <a:endParaRPr lang="en-US" dirty="0"/>
              </a:p>
            </p:txBody>
          </p:sp>
        </p:grpSp>
        <p:sp>
          <p:nvSpPr>
            <p:cNvPr id="109" name="Freeform 131"/>
            <p:cNvSpPr>
              <a:spLocks/>
            </p:cNvSpPr>
            <p:nvPr/>
          </p:nvSpPr>
          <p:spPr bwMode="auto">
            <a:xfrm>
              <a:off x="4120" y="2311"/>
              <a:ext cx="301" cy="35"/>
            </a:xfrm>
            <a:custGeom>
              <a:avLst/>
              <a:gdLst/>
              <a:ahLst/>
              <a:cxnLst>
                <a:cxn ang="0">
                  <a:pos x="259" y="35"/>
                </a:cxn>
                <a:cxn ang="0">
                  <a:pos x="0" y="35"/>
                </a:cxn>
                <a:cxn ang="0">
                  <a:pos x="81" y="0"/>
                </a:cxn>
                <a:cxn ang="0">
                  <a:pos x="301" y="0"/>
                </a:cxn>
                <a:cxn ang="0">
                  <a:pos x="259" y="35"/>
                </a:cxn>
              </a:cxnLst>
              <a:rect l="0" t="0" r="r" b="b"/>
              <a:pathLst>
                <a:path w="301" h="35">
                  <a:moveTo>
                    <a:pt x="259" y="35"/>
                  </a:moveTo>
                  <a:lnTo>
                    <a:pt x="0" y="35"/>
                  </a:lnTo>
                  <a:lnTo>
                    <a:pt x="81" y="0"/>
                  </a:lnTo>
                  <a:lnTo>
                    <a:pt x="301" y="0"/>
                  </a:lnTo>
                  <a:lnTo>
                    <a:pt x="259" y="35"/>
                  </a:lnTo>
                  <a:close/>
                </a:path>
              </a:pathLst>
            </a:custGeom>
            <a:solidFill>
              <a:srgbClr val="00B4FF"/>
            </a:solidFill>
            <a:ln w="1588" cap="flat" cmpd="sng">
              <a:noFill/>
              <a:prstDash val="solid"/>
              <a:round/>
              <a:headEnd type="none" w="med" len="med"/>
              <a:tailEnd type="none" w="med" len="med"/>
            </a:ln>
            <a:effectLst/>
          </p:spPr>
          <p:txBody>
            <a:bodyPr/>
            <a:lstStyle/>
            <a:p>
              <a:endParaRPr lang="en-US" dirty="0"/>
            </a:p>
          </p:txBody>
        </p:sp>
        <p:sp>
          <p:nvSpPr>
            <p:cNvPr id="110" name="Oval 132"/>
            <p:cNvSpPr>
              <a:spLocks noChangeArrowheads="1"/>
            </p:cNvSpPr>
            <p:nvPr/>
          </p:nvSpPr>
          <p:spPr bwMode="auto">
            <a:xfrm flipH="1">
              <a:off x="4170" y="2386"/>
              <a:ext cx="37" cy="36"/>
            </a:xfrm>
            <a:prstGeom prst="ellipse">
              <a:avLst/>
            </a:prstGeom>
            <a:solidFill>
              <a:srgbClr val="FFC9C9"/>
            </a:solidFill>
            <a:ln w="12700">
              <a:noFill/>
              <a:round/>
              <a:headEnd/>
              <a:tailEnd/>
            </a:ln>
            <a:effectLst/>
          </p:spPr>
          <p:txBody>
            <a:bodyPr wrap="none" anchor="ctr"/>
            <a:lstStyle/>
            <a:p>
              <a:endParaRPr lang="en-US" dirty="0"/>
            </a:p>
          </p:txBody>
        </p:sp>
        <p:sp>
          <p:nvSpPr>
            <p:cNvPr id="111" name="Oval 133"/>
            <p:cNvSpPr>
              <a:spLocks noChangeArrowheads="1"/>
            </p:cNvSpPr>
            <p:nvPr/>
          </p:nvSpPr>
          <p:spPr bwMode="auto">
            <a:xfrm flipH="1">
              <a:off x="4224" y="2386"/>
              <a:ext cx="37" cy="36"/>
            </a:xfrm>
            <a:prstGeom prst="ellipse">
              <a:avLst/>
            </a:prstGeom>
            <a:solidFill>
              <a:srgbClr val="CCFF33"/>
            </a:solidFill>
            <a:ln w="12700">
              <a:noFill/>
              <a:round/>
              <a:headEnd/>
              <a:tailEnd/>
            </a:ln>
            <a:effectLst/>
          </p:spPr>
          <p:txBody>
            <a:bodyPr wrap="none" anchor="ctr"/>
            <a:lstStyle/>
            <a:p>
              <a:endParaRPr lang="en-US" dirty="0"/>
            </a:p>
          </p:txBody>
        </p:sp>
      </p:grpSp>
      <p:sp>
        <p:nvSpPr>
          <p:cNvPr id="116" name="Rectangle 75"/>
          <p:cNvSpPr>
            <a:spLocks noChangeArrowheads="1"/>
          </p:cNvSpPr>
          <p:nvPr/>
        </p:nvSpPr>
        <p:spPr bwMode="auto">
          <a:xfrm>
            <a:off x="6455678" y="49627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17" name="Rectangle 76"/>
          <p:cNvSpPr>
            <a:spLocks noChangeArrowheads="1"/>
          </p:cNvSpPr>
          <p:nvPr/>
        </p:nvSpPr>
        <p:spPr bwMode="auto">
          <a:xfrm>
            <a:off x="6455678" y="51913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18" name="Rectangle 77"/>
          <p:cNvSpPr>
            <a:spLocks noChangeArrowheads="1"/>
          </p:cNvSpPr>
          <p:nvPr/>
        </p:nvSpPr>
        <p:spPr bwMode="auto">
          <a:xfrm>
            <a:off x="6455678" y="47341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119" name="Rectangle 78"/>
          <p:cNvSpPr>
            <a:spLocks noChangeArrowheads="1"/>
          </p:cNvSpPr>
          <p:nvPr/>
        </p:nvSpPr>
        <p:spPr bwMode="auto">
          <a:xfrm>
            <a:off x="6818984" y="49627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20" name="Rectangle 79"/>
          <p:cNvSpPr>
            <a:spLocks noChangeArrowheads="1"/>
          </p:cNvSpPr>
          <p:nvPr/>
        </p:nvSpPr>
        <p:spPr bwMode="auto">
          <a:xfrm>
            <a:off x="6818984" y="51913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21" name="Rectangle 80"/>
          <p:cNvSpPr>
            <a:spLocks noChangeArrowheads="1"/>
          </p:cNvSpPr>
          <p:nvPr/>
        </p:nvSpPr>
        <p:spPr bwMode="auto">
          <a:xfrm>
            <a:off x="6818984" y="47341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122" name="Rectangle 75"/>
          <p:cNvSpPr>
            <a:spLocks noChangeArrowheads="1"/>
          </p:cNvSpPr>
          <p:nvPr/>
        </p:nvSpPr>
        <p:spPr bwMode="auto">
          <a:xfrm>
            <a:off x="5060523" y="49627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23" name="Rectangle 76"/>
          <p:cNvSpPr>
            <a:spLocks noChangeArrowheads="1"/>
          </p:cNvSpPr>
          <p:nvPr/>
        </p:nvSpPr>
        <p:spPr bwMode="auto">
          <a:xfrm>
            <a:off x="5060523" y="51913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24" name="Rectangle 77"/>
          <p:cNvSpPr>
            <a:spLocks noChangeArrowheads="1"/>
          </p:cNvSpPr>
          <p:nvPr/>
        </p:nvSpPr>
        <p:spPr bwMode="auto">
          <a:xfrm>
            <a:off x="5060523" y="47341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125" name="Rectangle 78"/>
          <p:cNvSpPr>
            <a:spLocks noChangeArrowheads="1"/>
          </p:cNvSpPr>
          <p:nvPr/>
        </p:nvSpPr>
        <p:spPr bwMode="auto">
          <a:xfrm>
            <a:off x="5423829" y="49627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26" name="Rectangle 79"/>
          <p:cNvSpPr>
            <a:spLocks noChangeArrowheads="1"/>
          </p:cNvSpPr>
          <p:nvPr/>
        </p:nvSpPr>
        <p:spPr bwMode="auto">
          <a:xfrm>
            <a:off x="5423829" y="51913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27" name="Rectangle 80"/>
          <p:cNvSpPr>
            <a:spLocks noChangeArrowheads="1"/>
          </p:cNvSpPr>
          <p:nvPr/>
        </p:nvSpPr>
        <p:spPr bwMode="auto">
          <a:xfrm>
            <a:off x="5423829" y="473414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128" name="Rectangle 75"/>
          <p:cNvSpPr>
            <a:spLocks noChangeArrowheads="1"/>
          </p:cNvSpPr>
          <p:nvPr/>
        </p:nvSpPr>
        <p:spPr bwMode="auto">
          <a:xfrm>
            <a:off x="3761910" y="49591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29" name="Rectangle 76"/>
          <p:cNvSpPr>
            <a:spLocks noChangeArrowheads="1"/>
          </p:cNvSpPr>
          <p:nvPr/>
        </p:nvSpPr>
        <p:spPr bwMode="auto">
          <a:xfrm>
            <a:off x="3761910" y="51877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30" name="Rectangle 77"/>
          <p:cNvSpPr>
            <a:spLocks noChangeArrowheads="1"/>
          </p:cNvSpPr>
          <p:nvPr/>
        </p:nvSpPr>
        <p:spPr bwMode="auto">
          <a:xfrm>
            <a:off x="3761910" y="47305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sp>
        <p:nvSpPr>
          <p:cNvPr id="131" name="Rectangle 78"/>
          <p:cNvSpPr>
            <a:spLocks noChangeArrowheads="1"/>
          </p:cNvSpPr>
          <p:nvPr/>
        </p:nvSpPr>
        <p:spPr bwMode="auto">
          <a:xfrm>
            <a:off x="4125216" y="49591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32" name="Rectangle 79"/>
          <p:cNvSpPr>
            <a:spLocks noChangeArrowheads="1"/>
          </p:cNvSpPr>
          <p:nvPr/>
        </p:nvSpPr>
        <p:spPr bwMode="auto">
          <a:xfrm>
            <a:off x="4125216" y="51877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33" name="Rectangle 80"/>
          <p:cNvSpPr>
            <a:spLocks noChangeArrowheads="1"/>
          </p:cNvSpPr>
          <p:nvPr/>
        </p:nvSpPr>
        <p:spPr bwMode="auto">
          <a:xfrm>
            <a:off x="4125216" y="4730570"/>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IP</a:t>
            </a:r>
          </a:p>
        </p:txBody>
      </p:sp>
      <p:pic>
        <p:nvPicPr>
          <p:cNvPr id="147" name="Picture 372" descr="switch"/>
          <p:cNvPicPr>
            <a:picLocks noChangeAspect="1" noChangeArrowheads="1"/>
          </p:cNvPicPr>
          <p:nvPr/>
        </p:nvPicPr>
        <p:blipFill>
          <a:blip r:embed="rId4"/>
          <a:srcRect/>
          <a:stretch>
            <a:fillRect/>
          </a:stretch>
        </p:blipFill>
        <p:spPr bwMode="auto">
          <a:xfrm>
            <a:off x="2996825" y="2483895"/>
            <a:ext cx="292468" cy="146695"/>
          </a:xfrm>
          <a:prstGeom prst="rect">
            <a:avLst/>
          </a:prstGeom>
          <a:noFill/>
        </p:spPr>
      </p:pic>
      <p:sp>
        <p:nvSpPr>
          <p:cNvPr id="148" name="Rectangle 75"/>
          <p:cNvSpPr>
            <a:spLocks noChangeArrowheads="1"/>
          </p:cNvSpPr>
          <p:nvPr/>
        </p:nvSpPr>
        <p:spPr bwMode="auto">
          <a:xfrm>
            <a:off x="2726795" y="495559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49" name="Rectangle 76"/>
          <p:cNvSpPr>
            <a:spLocks noChangeArrowheads="1"/>
          </p:cNvSpPr>
          <p:nvPr/>
        </p:nvSpPr>
        <p:spPr bwMode="auto">
          <a:xfrm>
            <a:off x="2726795" y="518419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50" name="Rectangle 78"/>
          <p:cNvSpPr>
            <a:spLocks noChangeArrowheads="1"/>
          </p:cNvSpPr>
          <p:nvPr/>
        </p:nvSpPr>
        <p:spPr bwMode="auto">
          <a:xfrm>
            <a:off x="3090101" y="495559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LINK</a:t>
            </a:r>
          </a:p>
        </p:txBody>
      </p:sp>
      <p:sp>
        <p:nvSpPr>
          <p:cNvPr id="151" name="Rectangle 79"/>
          <p:cNvSpPr>
            <a:spLocks noChangeArrowheads="1"/>
          </p:cNvSpPr>
          <p:nvPr/>
        </p:nvSpPr>
        <p:spPr bwMode="auto">
          <a:xfrm>
            <a:off x="3090101" y="5184195"/>
            <a:ext cx="363306" cy="23119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nchor="ctr"/>
          <a:lstStyle/>
          <a:p>
            <a:pPr algn="ctr" defTabSz="762000"/>
            <a:r>
              <a:rPr lang="en-US" sz="1100">
                <a:latin typeface="+mn-lt"/>
              </a:rPr>
              <a:t>PHY</a:t>
            </a:r>
          </a:p>
        </p:txBody>
      </p:sp>
      <p:sp>
        <p:nvSpPr>
          <p:cNvPr id="152" name="Freeform 8"/>
          <p:cNvSpPr>
            <a:spLocks/>
          </p:cNvSpPr>
          <p:nvPr/>
        </p:nvSpPr>
        <p:spPr bwMode="auto">
          <a:xfrm>
            <a:off x="2411760" y="2596231"/>
            <a:ext cx="582379" cy="315034"/>
          </a:xfrm>
          <a:custGeom>
            <a:avLst/>
            <a:gdLst>
              <a:gd name="T0" fmla="*/ 0 w 576"/>
              <a:gd name="T1" fmla="*/ 288 h 328"/>
              <a:gd name="T2" fmla="*/ 240 w 576"/>
              <a:gd name="T3" fmla="*/ 288 h 328"/>
              <a:gd name="T4" fmla="*/ 240 w 576"/>
              <a:gd name="T5" fmla="*/ 48 h 328"/>
              <a:gd name="T6" fmla="*/ 576 w 576"/>
              <a:gd name="T7" fmla="*/ 0 h 328"/>
            </a:gdLst>
            <a:ahLst/>
            <a:cxnLst>
              <a:cxn ang="0">
                <a:pos x="T0" y="T1"/>
              </a:cxn>
              <a:cxn ang="0">
                <a:pos x="T2" y="T3"/>
              </a:cxn>
              <a:cxn ang="0">
                <a:pos x="T4" y="T5"/>
              </a:cxn>
              <a:cxn ang="0">
                <a:pos x="T6" y="T7"/>
              </a:cxn>
            </a:cxnLst>
            <a:rect l="0" t="0" r="r" b="b"/>
            <a:pathLst>
              <a:path w="576" h="328">
                <a:moveTo>
                  <a:pt x="0" y="288"/>
                </a:moveTo>
                <a:cubicBezTo>
                  <a:pt x="100" y="308"/>
                  <a:pt x="200" y="328"/>
                  <a:pt x="240" y="288"/>
                </a:cubicBezTo>
                <a:cubicBezTo>
                  <a:pt x="280" y="248"/>
                  <a:pt x="184" y="96"/>
                  <a:pt x="240" y="48"/>
                </a:cubicBezTo>
                <a:cubicBezTo>
                  <a:pt x="296" y="0"/>
                  <a:pt x="436" y="0"/>
                  <a:pt x="576" y="0"/>
                </a:cubicBezTo>
              </a:path>
            </a:pathLst>
          </a:custGeom>
          <a:noFill/>
          <a:ln w="127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53" name="Freeform 8"/>
          <p:cNvSpPr>
            <a:spLocks/>
          </p:cNvSpPr>
          <p:nvPr/>
        </p:nvSpPr>
        <p:spPr bwMode="auto">
          <a:xfrm flipV="1">
            <a:off x="2411760" y="2450230"/>
            <a:ext cx="582379" cy="90010"/>
          </a:xfrm>
          <a:custGeom>
            <a:avLst/>
            <a:gdLst>
              <a:gd name="T0" fmla="*/ 0 w 576"/>
              <a:gd name="T1" fmla="*/ 288 h 328"/>
              <a:gd name="T2" fmla="*/ 240 w 576"/>
              <a:gd name="T3" fmla="*/ 288 h 328"/>
              <a:gd name="T4" fmla="*/ 240 w 576"/>
              <a:gd name="T5" fmla="*/ 48 h 328"/>
              <a:gd name="T6" fmla="*/ 576 w 576"/>
              <a:gd name="T7" fmla="*/ 0 h 328"/>
            </a:gdLst>
            <a:ahLst/>
            <a:cxnLst>
              <a:cxn ang="0">
                <a:pos x="T0" y="T1"/>
              </a:cxn>
              <a:cxn ang="0">
                <a:pos x="T2" y="T3"/>
              </a:cxn>
              <a:cxn ang="0">
                <a:pos x="T4" y="T5"/>
              </a:cxn>
              <a:cxn ang="0">
                <a:pos x="T6" y="T7"/>
              </a:cxn>
            </a:cxnLst>
            <a:rect l="0" t="0" r="r" b="b"/>
            <a:pathLst>
              <a:path w="576" h="328">
                <a:moveTo>
                  <a:pt x="0" y="288"/>
                </a:moveTo>
                <a:cubicBezTo>
                  <a:pt x="100" y="308"/>
                  <a:pt x="200" y="328"/>
                  <a:pt x="240" y="288"/>
                </a:cubicBezTo>
                <a:cubicBezTo>
                  <a:pt x="280" y="248"/>
                  <a:pt x="184" y="96"/>
                  <a:pt x="240" y="48"/>
                </a:cubicBezTo>
                <a:cubicBezTo>
                  <a:pt x="296" y="0"/>
                  <a:pt x="436" y="0"/>
                  <a:pt x="576" y="0"/>
                </a:cubicBezTo>
              </a:path>
            </a:pathLst>
          </a:custGeom>
          <a:noFill/>
          <a:ln w="12700"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pic>
        <p:nvPicPr>
          <p:cNvPr id="4" name="Picture 3"/>
          <p:cNvPicPr>
            <a:picLocks noChangeAspect="1"/>
          </p:cNvPicPr>
          <p:nvPr/>
        </p:nvPicPr>
        <p:blipFill>
          <a:blip r:embed="rId5"/>
          <a:stretch>
            <a:fillRect/>
          </a:stretch>
        </p:blipFill>
        <p:spPr>
          <a:xfrm flipH="1">
            <a:off x="2141730" y="2258870"/>
            <a:ext cx="360040" cy="330243"/>
          </a:xfrm>
          <a:prstGeom prst="rect">
            <a:avLst/>
          </a:prstGeom>
        </p:spPr>
      </p:pic>
      <p:pic>
        <p:nvPicPr>
          <p:cNvPr id="146" name="Picture 145"/>
          <p:cNvPicPr>
            <a:picLocks noChangeAspect="1"/>
          </p:cNvPicPr>
          <p:nvPr/>
        </p:nvPicPr>
        <p:blipFill>
          <a:blip r:embed="rId5"/>
          <a:stretch>
            <a:fillRect/>
          </a:stretch>
        </p:blipFill>
        <p:spPr>
          <a:xfrm flipH="1">
            <a:off x="2096725" y="2618910"/>
            <a:ext cx="483906" cy="443858"/>
          </a:xfrm>
          <a:prstGeom prst="rect">
            <a:avLst/>
          </a:prstGeom>
        </p:spPr>
      </p:pic>
      <p:grpSp>
        <p:nvGrpSpPr>
          <p:cNvPr id="3" name="Group 2"/>
          <p:cNvGrpSpPr/>
          <p:nvPr/>
        </p:nvGrpSpPr>
        <p:grpSpPr>
          <a:xfrm>
            <a:off x="701570" y="4959170"/>
            <a:ext cx="3420380" cy="909392"/>
            <a:chOff x="701570" y="4959170"/>
            <a:chExt cx="3420380" cy="909392"/>
          </a:xfrm>
        </p:grpSpPr>
        <p:sp>
          <p:nvSpPr>
            <p:cNvPr id="5" name="Rounded Rectangle 4"/>
            <p:cNvSpPr/>
            <p:nvPr/>
          </p:nvSpPr>
          <p:spPr bwMode="auto">
            <a:xfrm>
              <a:off x="701570" y="4959170"/>
              <a:ext cx="3420380" cy="585065"/>
            </a:xfrm>
            <a:prstGeom prst="roundRect">
              <a:avLst/>
            </a:prstGeom>
            <a:noFill/>
            <a:ln w="38100" cap="flat" cmpd="sng" algn="ctr">
              <a:solidFill>
                <a:schemeClr val="accent2"/>
              </a:solidFill>
              <a:prstDash val="sysDash"/>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6" name="TextBox 5"/>
            <p:cNvSpPr txBox="1"/>
            <p:nvPr/>
          </p:nvSpPr>
          <p:spPr>
            <a:xfrm>
              <a:off x="1421650" y="5499230"/>
              <a:ext cx="2083060" cy="369332"/>
            </a:xfrm>
            <a:prstGeom prst="rect">
              <a:avLst/>
            </a:prstGeom>
            <a:noFill/>
          </p:spPr>
          <p:txBody>
            <a:bodyPr wrap="none" rtlCol="0">
              <a:spAutoFit/>
            </a:bodyPr>
            <a:lstStyle/>
            <a:p>
              <a:r>
                <a:rPr lang="en-US" sz="1800" dirty="0" smtClean="0">
                  <a:solidFill>
                    <a:schemeClr val="accent2"/>
                  </a:solidFill>
                  <a:latin typeface="+mn-lt"/>
                </a:rPr>
                <a:t>OmniRAN Domain</a:t>
              </a:r>
            </a:p>
          </p:txBody>
        </p:sp>
      </p:grpSp>
      <p:sp>
        <p:nvSpPr>
          <p:cNvPr id="7" name="TextBox 6"/>
          <p:cNvSpPr txBox="1"/>
          <p:nvPr/>
        </p:nvSpPr>
        <p:spPr>
          <a:xfrm>
            <a:off x="746575" y="5724255"/>
            <a:ext cx="398441" cy="276999"/>
          </a:xfrm>
          <a:prstGeom prst="rect">
            <a:avLst/>
          </a:prstGeom>
          <a:noFill/>
        </p:spPr>
        <p:txBody>
          <a:bodyPr wrap="none" rtlCol="0">
            <a:spAutoFit/>
          </a:bodyPr>
          <a:lstStyle/>
          <a:p>
            <a:r>
              <a:rPr lang="en-US" dirty="0">
                <a:latin typeface="+mn-lt"/>
              </a:rPr>
              <a:t>UE</a:t>
            </a:r>
            <a:endParaRPr lang="en-US" dirty="0" smtClean="0">
              <a:latin typeface="+mn-lt"/>
            </a:endParaRPr>
          </a:p>
        </p:txBody>
      </p:sp>
      <p:sp>
        <p:nvSpPr>
          <p:cNvPr id="157" name="TextBox 156"/>
          <p:cNvSpPr txBox="1"/>
          <p:nvPr/>
        </p:nvSpPr>
        <p:spPr>
          <a:xfrm>
            <a:off x="3784363" y="5589240"/>
            <a:ext cx="697627" cy="461665"/>
          </a:xfrm>
          <a:prstGeom prst="rect">
            <a:avLst/>
          </a:prstGeom>
          <a:noFill/>
        </p:spPr>
        <p:txBody>
          <a:bodyPr wrap="none" rtlCol="0">
            <a:spAutoFit/>
          </a:bodyPr>
          <a:lstStyle/>
          <a:p>
            <a:pPr algn="ctr"/>
            <a:r>
              <a:rPr lang="en-US" dirty="0" smtClean="0">
                <a:latin typeface="+mn-lt"/>
              </a:rPr>
              <a:t>Access</a:t>
            </a:r>
            <a:br>
              <a:rPr lang="en-US" dirty="0" smtClean="0">
                <a:latin typeface="+mn-lt"/>
              </a:rPr>
            </a:br>
            <a:r>
              <a:rPr lang="en-US" dirty="0" smtClean="0">
                <a:latin typeface="+mn-lt"/>
              </a:rPr>
              <a:t>Router</a:t>
            </a:r>
          </a:p>
        </p:txBody>
      </p:sp>
    </p:spTree>
  </p:cSld>
  <p:clrMapOvr>
    <a:masterClrMapping/>
  </p:clrMapOvr>
  <p:transition xmlns:p14="http://schemas.microsoft.com/office/powerpoint/2010/mai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Rectangle 99"/>
          <p:cNvSpPr/>
          <p:nvPr/>
        </p:nvSpPr>
        <p:spPr bwMode="auto">
          <a:xfrm>
            <a:off x="656565" y="3068929"/>
            <a:ext cx="7875876" cy="1080151"/>
          </a:xfrm>
          <a:prstGeom prst="rect">
            <a:avLst/>
          </a:prstGeom>
          <a:solidFill>
            <a:schemeClr val="accent1">
              <a:lumMod val="40000"/>
              <a:lumOff val="60000"/>
            </a:schemeClr>
          </a:solidFill>
          <a:ln w="12700" cap="flat" cmpd="sng" algn="ctr">
            <a:solidFill>
              <a:schemeClr val="accent1">
                <a:lumMod val="40000"/>
                <a:lumOff val="60000"/>
              </a:schemeClr>
            </a:solidFill>
            <a:prstDash val="solid"/>
            <a:round/>
            <a:headEnd type="none" w="sm" len="sm"/>
            <a:tailEnd type="none" w="sm" len="sm"/>
          </a:ln>
          <a:effectLst/>
        </p:spPr>
        <p:txBody>
          <a:bodyPr vert="horz" wrap="square" lIns="91440" tIns="45720" rIns="91440" bIns="45720" numCol="1" rtlCol="0" anchor="b"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a:latin typeface="+mn-lt"/>
              </a:rPr>
              <a:t>S</a:t>
            </a:r>
            <a:r>
              <a:rPr kumimoji="0" lang="en-US" sz="1200" b="0" i="0" u="none" strike="noStrike" cap="none" normalizeH="0" baseline="0" dirty="0" smtClean="0">
                <a:ln>
                  <a:noFill/>
                </a:ln>
                <a:solidFill>
                  <a:schemeClr val="tx1"/>
                </a:solidFill>
                <a:effectLst/>
                <a:latin typeface="+mn-lt"/>
              </a:rPr>
              <a:t>cope of IEEE 802</a:t>
            </a:r>
            <a:endParaRPr kumimoji="0" lang="en-US" sz="1200" b="0" i="0" u="none" strike="noStrike" cap="none" normalizeH="0" baseline="0" dirty="0">
              <a:ln>
                <a:noFill/>
              </a:ln>
              <a:solidFill>
                <a:schemeClr val="tx1"/>
              </a:solidFill>
              <a:effectLst/>
              <a:latin typeface="+mn-lt"/>
            </a:endParaRPr>
          </a:p>
        </p:txBody>
      </p:sp>
      <p:sp>
        <p:nvSpPr>
          <p:cNvPr id="9" name="Rectangle 8"/>
          <p:cNvSpPr/>
          <p:nvPr/>
        </p:nvSpPr>
        <p:spPr bwMode="auto">
          <a:xfrm>
            <a:off x="2231742" y="3068960"/>
            <a:ext cx="5850650" cy="855095"/>
          </a:xfrm>
          <a:prstGeom prst="rect">
            <a:avLst/>
          </a:prstGeom>
          <a:solidFill>
            <a:srgbClr val="B7DEE8"/>
          </a:solidFill>
          <a:ln w="12700" cap="flat" cmpd="sng" algn="ctr">
            <a:solidFill>
              <a:schemeClr val="accent5"/>
            </a:solidFill>
            <a:prstDash val="solid"/>
            <a:round/>
            <a:headEnd type="none" w="sm" len="sm"/>
            <a:tailEnd type="none" w="sm" len="sm"/>
          </a:ln>
          <a:effectLst/>
        </p:spPr>
        <p:txBody>
          <a:bodyPr vert="horz" wrap="square" lIns="91440" tIns="45720" rIns="91440" bIns="0" numCol="1" rtlCol="0" anchor="b"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b="1">
                <a:latin typeface="+mn-lt"/>
              </a:rPr>
              <a:t>Access Network</a:t>
            </a:r>
            <a:endParaRPr kumimoji="0" lang="en-US" sz="1200" b="1" u="none" strike="noStrike" cap="none" normalizeH="0" baseline="0">
              <a:ln>
                <a:noFill/>
              </a:ln>
              <a:solidFill>
                <a:schemeClr val="tx1"/>
              </a:solidFill>
              <a:effectLst/>
              <a:latin typeface="+mn-lt"/>
            </a:endParaRPr>
          </a:p>
        </p:txBody>
      </p:sp>
      <p:sp>
        <p:nvSpPr>
          <p:cNvPr id="37" name="Rectangle 36"/>
          <p:cNvSpPr/>
          <p:nvPr/>
        </p:nvSpPr>
        <p:spPr bwMode="auto">
          <a:xfrm>
            <a:off x="701572" y="3616364"/>
            <a:ext cx="2340259" cy="90010"/>
          </a:xfrm>
          <a:prstGeom prst="rect">
            <a:avLst/>
          </a:prstGeom>
          <a:solidFill>
            <a:schemeClr val="accent1"/>
          </a:solidFill>
          <a:ln w="12700" cap="flat" cmpd="sng" algn="ctr">
            <a:no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700" dirty="0" smtClean="0">
                <a:latin typeface="+mn-lt"/>
              </a:rPr>
              <a:t>Medium</a:t>
            </a:r>
            <a:endParaRPr kumimoji="0" lang="en-US" sz="700" b="0" i="0" u="none" strike="noStrike" cap="none" normalizeH="0" baseline="0" dirty="0">
              <a:ln>
                <a:noFill/>
              </a:ln>
              <a:solidFill>
                <a:schemeClr val="tx1"/>
              </a:solidFill>
              <a:effectLst/>
              <a:latin typeface="+mn-lt"/>
            </a:endParaRPr>
          </a:p>
        </p:txBody>
      </p:sp>
      <p:sp>
        <p:nvSpPr>
          <p:cNvPr id="38" name="Rectangle 37"/>
          <p:cNvSpPr/>
          <p:nvPr/>
        </p:nvSpPr>
        <p:spPr bwMode="auto">
          <a:xfrm>
            <a:off x="3131841" y="3616364"/>
            <a:ext cx="2430270" cy="90010"/>
          </a:xfrm>
          <a:prstGeom prst="rect">
            <a:avLst/>
          </a:prstGeom>
          <a:solidFill>
            <a:schemeClr val="bg1">
              <a:lumMod val="75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700" dirty="0" smtClean="0">
                <a:latin typeface="+mn-lt"/>
              </a:rPr>
              <a:t>Medium</a:t>
            </a:r>
            <a:endParaRPr kumimoji="0" lang="en-US" sz="700" b="0" i="0" u="none" strike="noStrike" cap="none" normalizeH="0" baseline="0" dirty="0">
              <a:ln>
                <a:noFill/>
              </a:ln>
              <a:solidFill>
                <a:schemeClr val="tx1"/>
              </a:solidFill>
              <a:effectLst/>
              <a:latin typeface="+mn-lt"/>
            </a:endParaRPr>
          </a:p>
        </p:txBody>
      </p:sp>
      <p:sp>
        <p:nvSpPr>
          <p:cNvPr id="39" name="Rectangle 38"/>
          <p:cNvSpPr/>
          <p:nvPr/>
        </p:nvSpPr>
        <p:spPr bwMode="auto">
          <a:xfrm>
            <a:off x="5697126" y="3616364"/>
            <a:ext cx="2340260" cy="90010"/>
          </a:xfrm>
          <a:prstGeom prst="rect">
            <a:avLst/>
          </a:prstGeom>
          <a:solidFill>
            <a:schemeClr val="bg1">
              <a:lumMod val="75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700" dirty="0" smtClean="0">
                <a:latin typeface="+mn-lt"/>
              </a:rPr>
              <a:t>Medium</a:t>
            </a:r>
            <a:endParaRPr kumimoji="0" lang="en-US" sz="700" b="0" i="0" u="none" strike="noStrike" cap="none" normalizeH="0" baseline="0" dirty="0">
              <a:ln>
                <a:noFill/>
              </a:ln>
              <a:solidFill>
                <a:schemeClr val="tx1"/>
              </a:solidFill>
              <a:effectLst/>
              <a:latin typeface="+mn-lt"/>
            </a:endParaRPr>
          </a:p>
        </p:txBody>
      </p:sp>
      <p:sp>
        <p:nvSpPr>
          <p:cNvPr id="2" name="Title 1"/>
          <p:cNvSpPr>
            <a:spLocks noGrp="1"/>
          </p:cNvSpPr>
          <p:nvPr>
            <p:ph type="title"/>
          </p:nvPr>
        </p:nvSpPr>
        <p:spPr/>
        <p:txBody>
          <a:bodyPr/>
          <a:lstStyle/>
          <a:p>
            <a:r>
              <a:rPr lang="en-US" dirty="0"/>
              <a:t>Scope</a:t>
            </a:r>
            <a:r>
              <a:rPr lang="en-US" dirty="0" smtClean="0"/>
              <a:t> of OmniRAN P802.1CF mapped to the IEEE 802 Reference Model</a:t>
            </a:r>
            <a:endParaRPr lang="en-US" dirty="0"/>
          </a:p>
        </p:txBody>
      </p:sp>
      <p:sp>
        <p:nvSpPr>
          <p:cNvPr id="140" name="Content Placeholder 139"/>
          <p:cNvSpPr>
            <a:spLocks noGrp="1"/>
          </p:cNvSpPr>
          <p:nvPr>
            <p:ph idx="1"/>
          </p:nvPr>
        </p:nvSpPr>
        <p:spPr>
          <a:xfrm>
            <a:off x="457200" y="4374105"/>
            <a:ext cx="8229600" cy="2115235"/>
          </a:xfrm>
        </p:spPr>
        <p:txBody>
          <a:bodyPr>
            <a:normAutofit fontScale="47500" lnSpcReduction="20000"/>
          </a:bodyPr>
          <a:lstStyle/>
          <a:p>
            <a:pPr>
              <a:lnSpc>
                <a:spcPct val="120000"/>
              </a:lnSpc>
            </a:pPr>
            <a:r>
              <a:rPr lang="en-US" dirty="0" smtClean="0"/>
              <a:t>P802.1CF will define an abstraction of an access network based on IEEE 802 technologies</a:t>
            </a:r>
          </a:p>
          <a:p>
            <a:pPr lvl="1">
              <a:lnSpc>
                <a:spcPct val="120000"/>
              </a:lnSpc>
            </a:pPr>
            <a:r>
              <a:rPr lang="en-US" dirty="0" smtClean="0"/>
              <a:t>The access network provides the link between a station (IP host) and the first hop router</a:t>
            </a:r>
          </a:p>
          <a:p>
            <a:pPr>
              <a:lnSpc>
                <a:spcPct val="120000"/>
              </a:lnSpc>
            </a:pPr>
            <a:r>
              <a:rPr lang="en-US" dirty="0"/>
              <a:t>The abstraction leads to very few generic interfaces for all kind of implementations</a:t>
            </a:r>
            <a:endParaRPr lang="en-US" dirty="0" smtClean="0"/>
          </a:p>
          <a:p>
            <a:pPr lvl="1">
              <a:lnSpc>
                <a:spcPct val="120000"/>
              </a:lnSpc>
            </a:pPr>
            <a:r>
              <a:rPr lang="en-US" dirty="0"/>
              <a:t>R1 </a:t>
            </a:r>
            <a:r>
              <a:rPr lang="en-US" dirty="0" smtClean="0"/>
              <a:t>represents the PHY and MAC layer functions between terminal and base station, which are completely covered by the IEEE 802 specifications</a:t>
            </a:r>
          </a:p>
          <a:p>
            <a:pPr lvl="1">
              <a:lnSpc>
                <a:spcPct val="120000"/>
              </a:lnSpc>
            </a:pPr>
            <a:r>
              <a:rPr lang="en-US" dirty="0" smtClean="0"/>
              <a:t>R2 represents a control interface between terminal and central control entity, e.g. for authentication</a:t>
            </a:r>
          </a:p>
          <a:p>
            <a:pPr lvl="1">
              <a:lnSpc>
                <a:spcPct val="120000"/>
              </a:lnSpc>
            </a:pPr>
            <a:r>
              <a:rPr lang="en-US" dirty="0" smtClean="0"/>
              <a:t>R3 represents a control interface between the access network and a central control entity and the</a:t>
            </a:r>
            <a:r>
              <a:rPr lang="en-US" dirty="0"/>
              <a:t> data path interface towards the first hop router, which is defined by the IEEE 802 Data Link SAP.</a:t>
            </a:r>
          </a:p>
        </p:txBody>
      </p:sp>
      <p:sp>
        <p:nvSpPr>
          <p:cNvPr id="3" name="Rectangle 2"/>
          <p:cNvSpPr/>
          <p:nvPr/>
        </p:nvSpPr>
        <p:spPr bwMode="auto">
          <a:xfrm>
            <a:off x="656566" y="3076304"/>
            <a:ext cx="855095"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mn-lt"/>
              </a:rPr>
              <a:t>Data Link</a:t>
            </a:r>
            <a:endParaRPr kumimoji="0" lang="en-US" sz="1200" b="0" i="0" u="none" strike="noStrike" cap="none" normalizeH="0" baseline="0" dirty="0">
              <a:ln>
                <a:noFill/>
              </a:ln>
              <a:solidFill>
                <a:schemeClr val="tx1"/>
              </a:solidFill>
              <a:effectLst/>
              <a:latin typeface="+mn-lt"/>
            </a:endParaRPr>
          </a:p>
        </p:txBody>
      </p:sp>
      <p:sp>
        <p:nvSpPr>
          <p:cNvPr id="4" name="Rectangle 3"/>
          <p:cNvSpPr/>
          <p:nvPr/>
        </p:nvSpPr>
        <p:spPr bwMode="auto">
          <a:xfrm>
            <a:off x="656567" y="3346334"/>
            <a:ext cx="855094"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latin typeface="+mn-lt"/>
              </a:rPr>
              <a:t>Physical</a:t>
            </a:r>
            <a:endParaRPr kumimoji="0" lang="en-US" sz="1200" b="0" i="0" u="none" strike="noStrike" cap="none" normalizeH="0" baseline="0" dirty="0">
              <a:ln>
                <a:noFill/>
              </a:ln>
              <a:solidFill>
                <a:schemeClr val="tx1"/>
              </a:solidFill>
              <a:effectLst/>
              <a:latin typeface="+mn-lt"/>
            </a:endParaRPr>
          </a:p>
        </p:txBody>
      </p:sp>
      <p:sp>
        <p:nvSpPr>
          <p:cNvPr id="5" name="Rectangle 4"/>
          <p:cNvSpPr/>
          <p:nvPr/>
        </p:nvSpPr>
        <p:spPr bwMode="auto">
          <a:xfrm>
            <a:off x="656567" y="1854036"/>
            <a:ext cx="855094" cy="1222268"/>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45720" rIns="0" bIns="45720" numCol="1" rtlCol="0" anchor="t"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900" dirty="0" smtClean="0">
                <a:latin typeface="+mn-lt"/>
              </a:rPr>
              <a:t>Higher Layers</a:t>
            </a:r>
            <a:endParaRPr kumimoji="0" lang="en-US" sz="900" b="0" i="0" u="none" strike="noStrike" cap="none" normalizeH="0" baseline="0" dirty="0">
              <a:ln>
                <a:noFill/>
              </a:ln>
              <a:solidFill>
                <a:schemeClr val="tx1"/>
              </a:solidFill>
              <a:effectLst/>
              <a:latin typeface="+mn-lt"/>
            </a:endParaRPr>
          </a:p>
        </p:txBody>
      </p:sp>
      <p:sp>
        <p:nvSpPr>
          <p:cNvPr id="12" name="Rectangle 11"/>
          <p:cNvSpPr/>
          <p:nvPr/>
        </p:nvSpPr>
        <p:spPr bwMode="auto">
          <a:xfrm>
            <a:off x="7227296" y="3076304"/>
            <a:ext cx="855095"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mn-lt"/>
              </a:rPr>
              <a:t>Data Link</a:t>
            </a:r>
            <a:endParaRPr kumimoji="0" lang="en-US" sz="1200" b="0" i="0" u="none" strike="noStrike" cap="none" normalizeH="0" baseline="0" dirty="0">
              <a:ln>
                <a:noFill/>
              </a:ln>
              <a:solidFill>
                <a:schemeClr val="tx1"/>
              </a:solidFill>
              <a:effectLst/>
              <a:latin typeface="+mn-lt"/>
            </a:endParaRPr>
          </a:p>
        </p:txBody>
      </p:sp>
      <p:sp>
        <p:nvSpPr>
          <p:cNvPr id="13" name="Rectangle 12"/>
          <p:cNvSpPr/>
          <p:nvPr/>
        </p:nvSpPr>
        <p:spPr bwMode="auto">
          <a:xfrm>
            <a:off x="7227297" y="3346334"/>
            <a:ext cx="855094"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latin typeface="+mn-lt"/>
              </a:rPr>
              <a:t>Physical</a:t>
            </a:r>
            <a:endParaRPr kumimoji="0" lang="en-US" sz="1200" b="0" i="0" u="none" strike="noStrike" cap="none" normalizeH="0" baseline="0" dirty="0">
              <a:ln>
                <a:noFill/>
              </a:ln>
              <a:solidFill>
                <a:schemeClr val="tx1"/>
              </a:solidFill>
              <a:effectLst/>
              <a:latin typeface="+mn-lt"/>
            </a:endParaRPr>
          </a:p>
        </p:txBody>
      </p:sp>
      <p:sp>
        <p:nvSpPr>
          <p:cNvPr id="20" name="Rectangle 19"/>
          <p:cNvSpPr/>
          <p:nvPr/>
        </p:nvSpPr>
        <p:spPr bwMode="auto">
          <a:xfrm>
            <a:off x="5607117" y="3076304"/>
            <a:ext cx="855095"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mn-lt"/>
              </a:rPr>
              <a:t>Data Link</a:t>
            </a:r>
            <a:endParaRPr kumimoji="0" lang="en-US" sz="1200" b="0" i="0" u="none" strike="noStrike" cap="none" normalizeH="0" baseline="0" dirty="0">
              <a:ln>
                <a:noFill/>
              </a:ln>
              <a:solidFill>
                <a:schemeClr val="tx1"/>
              </a:solidFill>
              <a:effectLst/>
              <a:latin typeface="+mn-lt"/>
            </a:endParaRPr>
          </a:p>
        </p:txBody>
      </p:sp>
      <p:sp>
        <p:nvSpPr>
          <p:cNvPr id="21" name="Rectangle 20"/>
          <p:cNvSpPr/>
          <p:nvPr/>
        </p:nvSpPr>
        <p:spPr bwMode="auto">
          <a:xfrm>
            <a:off x="5607118" y="3346334"/>
            <a:ext cx="855094"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latin typeface="+mn-lt"/>
              </a:rPr>
              <a:t>Physical</a:t>
            </a:r>
            <a:endParaRPr kumimoji="0" lang="en-US" sz="1200" b="0" i="0" u="none" strike="noStrike" cap="none" normalizeH="0" baseline="0" dirty="0">
              <a:ln>
                <a:noFill/>
              </a:ln>
              <a:solidFill>
                <a:schemeClr val="tx1"/>
              </a:solidFill>
              <a:effectLst/>
              <a:latin typeface="+mn-lt"/>
            </a:endParaRPr>
          </a:p>
        </p:txBody>
      </p:sp>
      <p:sp>
        <p:nvSpPr>
          <p:cNvPr id="27" name="Rectangle 26"/>
          <p:cNvSpPr/>
          <p:nvPr/>
        </p:nvSpPr>
        <p:spPr bwMode="auto">
          <a:xfrm>
            <a:off x="4752021" y="3076304"/>
            <a:ext cx="855095"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mn-lt"/>
              </a:rPr>
              <a:t>Data Link</a:t>
            </a:r>
            <a:endParaRPr kumimoji="0" lang="en-US" sz="1200" b="0" i="0" u="none" strike="noStrike" cap="none" normalizeH="0" baseline="0" dirty="0">
              <a:ln>
                <a:noFill/>
              </a:ln>
              <a:solidFill>
                <a:schemeClr val="tx1"/>
              </a:solidFill>
              <a:effectLst/>
              <a:latin typeface="+mn-lt"/>
            </a:endParaRPr>
          </a:p>
        </p:txBody>
      </p:sp>
      <p:sp>
        <p:nvSpPr>
          <p:cNvPr id="28" name="Rectangle 27"/>
          <p:cNvSpPr/>
          <p:nvPr/>
        </p:nvSpPr>
        <p:spPr bwMode="auto">
          <a:xfrm>
            <a:off x="4752022" y="3346334"/>
            <a:ext cx="855094"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latin typeface="+mn-lt"/>
              </a:rPr>
              <a:t>Physical</a:t>
            </a:r>
            <a:endParaRPr kumimoji="0" lang="en-US" sz="1200" b="0" i="0" u="none" strike="noStrike" cap="none" normalizeH="0" baseline="0" dirty="0">
              <a:ln>
                <a:noFill/>
              </a:ln>
              <a:solidFill>
                <a:schemeClr val="tx1"/>
              </a:solidFill>
              <a:effectLst/>
              <a:latin typeface="+mn-lt"/>
            </a:endParaRPr>
          </a:p>
        </p:txBody>
      </p:sp>
      <p:sp>
        <p:nvSpPr>
          <p:cNvPr id="29" name="Isosceles Triangle 28"/>
          <p:cNvSpPr/>
          <p:nvPr/>
        </p:nvSpPr>
        <p:spPr bwMode="auto">
          <a:xfrm flipV="1">
            <a:off x="4752022" y="3076303"/>
            <a:ext cx="1710190" cy="82637"/>
          </a:xfrm>
          <a:prstGeom prst="triangle">
            <a:avLst>
              <a:gd name="adj" fmla="val 49569"/>
            </a:avLst>
          </a:prstGeom>
          <a:solidFill>
            <a:schemeClr val="bg1">
              <a:lumMod val="7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ndParaRPr>
          </a:p>
        </p:txBody>
      </p:sp>
      <p:sp>
        <p:nvSpPr>
          <p:cNvPr id="30" name="Rectangle 29"/>
          <p:cNvSpPr/>
          <p:nvPr/>
        </p:nvSpPr>
        <p:spPr bwMode="auto">
          <a:xfrm>
            <a:off x="3086837" y="3076304"/>
            <a:ext cx="855095"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mn-lt"/>
              </a:rPr>
              <a:t>Data Link</a:t>
            </a:r>
            <a:endParaRPr kumimoji="0" lang="en-US" sz="1200" b="0" i="0" u="none" strike="noStrike" cap="none" normalizeH="0" baseline="0" dirty="0">
              <a:ln>
                <a:noFill/>
              </a:ln>
              <a:solidFill>
                <a:schemeClr val="tx1"/>
              </a:solidFill>
              <a:effectLst/>
              <a:latin typeface="+mn-lt"/>
            </a:endParaRPr>
          </a:p>
        </p:txBody>
      </p:sp>
      <p:sp>
        <p:nvSpPr>
          <p:cNvPr id="31" name="Rectangle 30"/>
          <p:cNvSpPr/>
          <p:nvPr/>
        </p:nvSpPr>
        <p:spPr bwMode="auto">
          <a:xfrm>
            <a:off x="3086838" y="3346334"/>
            <a:ext cx="855094"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latin typeface="+mn-lt"/>
              </a:rPr>
              <a:t>Physical</a:t>
            </a:r>
            <a:endParaRPr kumimoji="0" lang="en-US" sz="1200" b="0" i="0" u="none" strike="noStrike" cap="none" normalizeH="0" baseline="0" dirty="0">
              <a:ln>
                <a:noFill/>
              </a:ln>
              <a:solidFill>
                <a:schemeClr val="tx1"/>
              </a:solidFill>
              <a:effectLst/>
              <a:latin typeface="+mn-lt"/>
            </a:endParaRPr>
          </a:p>
        </p:txBody>
      </p:sp>
      <p:sp>
        <p:nvSpPr>
          <p:cNvPr id="32" name="Rectangle 31"/>
          <p:cNvSpPr/>
          <p:nvPr/>
        </p:nvSpPr>
        <p:spPr bwMode="auto">
          <a:xfrm>
            <a:off x="2231741" y="3076304"/>
            <a:ext cx="855095"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mn-lt"/>
              </a:rPr>
              <a:t>Data Link</a:t>
            </a:r>
            <a:endParaRPr kumimoji="0" lang="en-US" sz="1200" b="0" i="0" u="none" strike="noStrike" cap="none" normalizeH="0" baseline="0" dirty="0">
              <a:ln>
                <a:noFill/>
              </a:ln>
              <a:solidFill>
                <a:schemeClr val="tx1"/>
              </a:solidFill>
              <a:effectLst/>
              <a:latin typeface="+mn-lt"/>
            </a:endParaRPr>
          </a:p>
        </p:txBody>
      </p:sp>
      <p:sp>
        <p:nvSpPr>
          <p:cNvPr id="33" name="Rectangle 32"/>
          <p:cNvSpPr/>
          <p:nvPr/>
        </p:nvSpPr>
        <p:spPr bwMode="auto">
          <a:xfrm>
            <a:off x="2231742" y="3346334"/>
            <a:ext cx="855094"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latin typeface="+mn-lt"/>
              </a:rPr>
              <a:t>Physical</a:t>
            </a:r>
            <a:endParaRPr kumimoji="0" lang="en-US" sz="1200" b="0" i="0" u="none" strike="noStrike" cap="none" normalizeH="0" baseline="0" dirty="0">
              <a:ln>
                <a:noFill/>
              </a:ln>
              <a:solidFill>
                <a:schemeClr val="tx1"/>
              </a:solidFill>
              <a:effectLst/>
              <a:latin typeface="+mn-lt"/>
            </a:endParaRPr>
          </a:p>
        </p:txBody>
      </p:sp>
      <p:sp>
        <p:nvSpPr>
          <p:cNvPr id="34" name="Isosceles Triangle 33"/>
          <p:cNvSpPr/>
          <p:nvPr/>
        </p:nvSpPr>
        <p:spPr bwMode="auto">
          <a:xfrm flipV="1">
            <a:off x="2231742" y="3076303"/>
            <a:ext cx="1710190" cy="82637"/>
          </a:xfrm>
          <a:prstGeom prst="triangle">
            <a:avLst>
              <a:gd name="adj" fmla="val 49569"/>
            </a:avLst>
          </a:prstGeom>
          <a:solidFill>
            <a:schemeClr val="bg1">
              <a:lumMod val="7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ndParaRPr>
          </a:p>
        </p:txBody>
      </p:sp>
      <p:pic>
        <p:nvPicPr>
          <p:cNvPr id="68" name="Picture 67" descr="MC900439836.PNG"/>
          <p:cNvPicPr>
            <a:picLocks noChangeAspect="1"/>
          </p:cNvPicPr>
          <p:nvPr/>
        </p:nvPicPr>
        <p:blipFill>
          <a:blip r:embed="rId2"/>
          <a:stretch>
            <a:fillRect/>
          </a:stretch>
        </p:blipFill>
        <p:spPr>
          <a:xfrm>
            <a:off x="791581" y="2221209"/>
            <a:ext cx="533400" cy="533400"/>
          </a:xfrm>
          <a:prstGeom prst="rect">
            <a:avLst/>
          </a:prstGeom>
        </p:spPr>
      </p:pic>
      <p:sp>
        <p:nvSpPr>
          <p:cNvPr id="102" name="Rectangle 101"/>
          <p:cNvSpPr/>
          <p:nvPr/>
        </p:nvSpPr>
        <p:spPr bwMode="auto">
          <a:xfrm>
            <a:off x="2726796" y="2581250"/>
            <a:ext cx="720080" cy="495054"/>
          </a:xfrm>
          <a:prstGeom prst="rect">
            <a:avLst/>
          </a:prstGeom>
          <a:solidFill>
            <a:schemeClr val="bg1">
              <a:lumMod val="85000"/>
            </a:schemeClr>
          </a:solidFill>
          <a:ln w="12700" cap="flat" cmpd="sng" algn="ctr">
            <a:solidFill>
              <a:schemeClr val="tx1"/>
            </a:solidFill>
            <a:prstDash val="solid"/>
            <a:round/>
            <a:headEnd type="none" w="sm" len="sm"/>
            <a:tailEnd type="none" w="sm" len="sm"/>
          </a:ln>
          <a:effectLst/>
        </p:spPr>
        <p:txBody>
          <a:bodyPr vert="horz" wrap="square" lIns="0" tIns="45720" rIns="0" bIns="45720" numCol="1" rtlCol="0" anchor="t"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900" dirty="0" smtClean="0">
                <a:latin typeface="+mn-lt"/>
              </a:rPr>
              <a:t>Higher Layers Control I/f</a:t>
            </a:r>
            <a:endParaRPr kumimoji="0" lang="en-US" sz="900" b="0" i="0" u="none" strike="noStrike" cap="none" normalizeH="0" baseline="0" dirty="0">
              <a:ln>
                <a:noFill/>
              </a:ln>
              <a:solidFill>
                <a:schemeClr val="tx1"/>
              </a:solidFill>
              <a:effectLst/>
              <a:latin typeface="+mn-lt"/>
            </a:endParaRPr>
          </a:p>
        </p:txBody>
      </p:sp>
      <p:sp>
        <p:nvSpPr>
          <p:cNvPr id="104" name="Rectangle 103"/>
          <p:cNvSpPr/>
          <p:nvPr/>
        </p:nvSpPr>
        <p:spPr bwMode="auto">
          <a:xfrm>
            <a:off x="5247076" y="2581250"/>
            <a:ext cx="720080" cy="495054"/>
          </a:xfrm>
          <a:prstGeom prst="rect">
            <a:avLst/>
          </a:prstGeom>
          <a:solidFill>
            <a:schemeClr val="bg1">
              <a:lumMod val="85000"/>
            </a:schemeClr>
          </a:solidFill>
          <a:ln w="12700" cap="flat" cmpd="sng" algn="ctr">
            <a:solidFill>
              <a:schemeClr val="tx1"/>
            </a:solidFill>
            <a:prstDash val="solid"/>
            <a:round/>
            <a:headEnd type="none" w="sm" len="sm"/>
            <a:tailEnd type="none" w="sm" len="sm"/>
          </a:ln>
          <a:effectLst/>
        </p:spPr>
        <p:txBody>
          <a:bodyPr vert="horz" wrap="square" lIns="0" tIns="45720" rIns="0" bIns="45720" numCol="1" rtlCol="0" anchor="t"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900" dirty="0" smtClean="0">
                <a:latin typeface="+mn-lt"/>
              </a:rPr>
              <a:t>Higher Layers Control I/f</a:t>
            </a:r>
            <a:endParaRPr kumimoji="0" lang="en-US" sz="900" b="0" i="0" u="none" strike="noStrike" cap="none" normalizeH="0" baseline="0" dirty="0">
              <a:ln>
                <a:noFill/>
              </a:ln>
              <a:solidFill>
                <a:schemeClr val="tx1"/>
              </a:solidFill>
              <a:effectLst/>
              <a:latin typeface="+mn-lt"/>
            </a:endParaRPr>
          </a:p>
        </p:txBody>
      </p:sp>
      <p:sp>
        <p:nvSpPr>
          <p:cNvPr id="105" name="Rectangle 104"/>
          <p:cNvSpPr/>
          <p:nvPr/>
        </p:nvSpPr>
        <p:spPr bwMode="auto">
          <a:xfrm>
            <a:off x="7227296" y="1854036"/>
            <a:ext cx="855094" cy="1222268"/>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45720" rIns="0" bIns="45720" numCol="1" rtlCol="0" anchor="t"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900" dirty="0">
                <a:latin typeface="+mn-lt"/>
              </a:rPr>
              <a:t>Control Entity</a:t>
            </a:r>
            <a:endParaRPr kumimoji="0" lang="en-US" sz="900" b="0" i="0" u="none" strike="noStrike" cap="none" normalizeH="0" baseline="0" dirty="0">
              <a:ln>
                <a:noFill/>
              </a:ln>
              <a:solidFill>
                <a:schemeClr val="tx1"/>
              </a:solidFill>
              <a:effectLst/>
              <a:latin typeface="+mn-lt"/>
            </a:endParaRPr>
          </a:p>
        </p:txBody>
      </p:sp>
      <p:pic>
        <p:nvPicPr>
          <p:cNvPr id="82" name="Picture 29"/>
          <p:cNvPicPr>
            <a:picLocks noChangeArrowheads="1"/>
          </p:cNvPicPr>
          <p:nvPr/>
        </p:nvPicPr>
        <p:blipFill>
          <a:blip r:embed="rId3"/>
          <a:srcRect/>
          <a:stretch>
            <a:fillRect/>
          </a:stretch>
        </p:blipFill>
        <p:spPr bwMode="auto">
          <a:xfrm>
            <a:off x="7452321" y="2765919"/>
            <a:ext cx="405045" cy="258117"/>
          </a:xfrm>
          <a:prstGeom prst="rect">
            <a:avLst/>
          </a:prstGeom>
          <a:noFill/>
          <a:ln w="12700">
            <a:noFill/>
            <a:miter lim="800000"/>
            <a:headEnd/>
            <a:tailEnd/>
          </a:ln>
          <a:effectLst/>
        </p:spPr>
      </p:pic>
      <p:grpSp>
        <p:nvGrpSpPr>
          <p:cNvPr id="6" name="Group 122"/>
          <p:cNvGrpSpPr>
            <a:grpSpLocks/>
          </p:cNvGrpSpPr>
          <p:nvPr/>
        </p:nvGrpSpPr>
        <p:grpSpPr bwMode="auto">
          <a:xfrm>
            <a:off x="7767355" y="2123855"/>
            <a:ext cx="190728" cy="325360"/>
            <a:chOff x="4120" y="2308"/>
            <a:chExt cx="305" cy="415"/>
          </a:xfrm>
        </p:grpSpPr>
        <p:sp>
          <p:nvSpPr>
            <p:cNvPr id="71" name="Freeform 123"/>
            <p:cNvSpPr>
              <a:spLocks/>
            </p:cNvSpPr>
            <p:nvPr/>
          </p:nvSpPr>
          <p:spPr bwMode="auto">
            <a:xfrm flipH="1">
              <a:off x="4378" y="2308"/>
              <a:ext cx="47" cy="415"/>
            </a:xfrm>
            <a:custGeom>
              <a:avLst/>
              <a:gdLst/>
              <a:ahLst/>
              <a:cxnLst>
                <a:cxn ang="0">
                  <a:pos x="90" y="546"/>
                </a:cxn>
                <a:cxn ang="0">
                  <a:pos x="0" y="432"/>
                </a:cxn>
                <a:cxn ang="0">
                  <a:pos x="0" y="0"/>
                </a:cxn>
                <a:cxn ang="0">
                  <a:pos x="84" y="42"/>
                </a:cxn>
                <a:cxn ang="0">
                  <a:pos x="90" y="546"/>
                </a:cxn>
              </a:cxnLst>
              <a:rect l="0" t="0" r="r" b="b"/>
              <a:pathLst>
                <a:path w="90" h="546">
                  <a:moveTo>
                    <a:pt x="90" y="546"/>
                  </a:moveTo>
                  <a:lnTo>
                    <a:pt x="0" y="432"/>
                  </a:lnTo>
                  <a:lnTo>
                    <a:pt x="0" y="0"/>
                  </a:lnTo>
                  <a:lnTo>
                    <a:pt x="84" y="42"/>
                  </a:lnTo>
                  <a:lnTo>
                    <a:pt x="90" y="546"/>
                  </a:lnTo>
                  <a:close/>
                </a:path>
              </a:pathLst>
            </a:custGeom>
            <a:solidFill>
              <a:srgbClr val="006699"/>
            </a:solidFill>
            <a:ln w="1588" cap="flat" cmpd="sng">
              <a:noFill/>
              <a:prstDash val="solid"/>
              <a:round/>
              <a:headEnd type="none" w="med" len="med"/>
              <a:tailEnd type="none" w="med" len="med"/>
            </a:ln>
            <a:effectLst/>
          </p:spPr>
          <p:txBody>
            <a:bodyPr/>
            <a:lstStyle/>
            <a:p>
              <a:endParaRPr lang="en-US" dirty="0"/>
            </a:p>
          </p:txBody>
        </p:sp>
        <p:sp>
          <p:nvSpPr>
            <p:cNvPr id="72" name="Rectangle 124"/>
            <p:cNvSpPr>
              <a:spLocks noChangeArrowheads="1"/>
            </p:cNvSpPr>
            <p:nvPr/>
          </p:nvSpPr>
          <p:spPr bwMode="auto">
            <a:xfrm flipH="1">
              <a:off x="4127" y="2340"/>
              <a:ext cx="255" cy="383"/>
            </a:xfrm>
            <a:prstGeom prst="rect">
              <a:avLst/>
            </a:prstGeom>
            <a:solidFill>
              <a:srgbClr val="0078AA"/>
            </a:solidFill>
            <a:ln w="1588">
              <a:noFill/>
              <a:miter lim="800000"/>
              <a:headEnd/>
              <a:tailEnd/>
            </a:ln>
            <a:effectLst/>
          </p:spPr>
          <p:txBody>
            <a:bodyPr/>
            <a:lstStyle/>
            <a:p>
              <a:endParaRPr lang="en-US" dirty="0"/>
            </a:p>
          </p:txBody>
        </p:sp>
        <p:sp>
          <p:nvSpPr>
            <p:cNvPr id="73" name="Oval 125"/>
            <p:cNvSpPr>
              <a:spLocks noChangeArrowheads="1"/>
            </p:cNvSpPr>
            <p:nvPr/>
          </p:nvSpPr>
          <p:spPr bwMode="auto">
            <a:xfrm flipH="1">
              <a:off x="4278" y="2390"/>
              <a:ext cx="37" cy="36"/>
            </a:xfrm>
            <a:prstGeom prst="ellipse">
              <a:avLst/>
            </a:prstGeom>
            <a:solidFill>
              <a:srgbClr val="FFC9C9"/>
            </a:solidFill>
            <a:ln w="12700">
              <a:noFill/>
              <a:round/>
              <a:headEnd/>
              <a:tailEnd/>
            </a:ln>
            <a:effectLst/>
          </p:spPr>
          <p:txBody>
            <a:bodyPr wrap="none" anchor="ctr"/>
            <a:lstStyle/>
            <a:p>
              <a:endParaRPr lang="en-US" dirty="0"/>
            </a:p>
          </p:txBody>
        </p:sp>
        <p:grpSp>
          <p:nvGrpSpPr>
            <p:cNvPr id="8" name="Group 126"/>
            <p:cNvGrpSpPr>
              <a:grpSpLocks/>
            </p:cNvGrpSpPr>
            <p:nvPr/>
          </p:nvGrpSpPr>
          <p:grpSpPr bwMode="auto">
            <a:xfrm flipH="1">
              <a:off x="4164" y="2500"/>
              <a:ext cx="152" cy="109"/>
              <a:chOff x="3216" y="2784"/>
              <a:chExt cx="192" cy="144"/>
            </a:xfrm>
          </p:grpSpPr>
          <p:sp>
            <p:nvSpPr>
              <p:cNvPr id="78" name="Line 127"/>
              <p:cNvSpPr>
                <a:spLocks noChangeShapeType="1"/>
              </p:cNvSpPr>
              <p:nvPr/>
            </p:nvSpPr>
            <p:spPr bwMode="auto">
              <a:xfrm>
                <a:off x="3216" y="2784"/>
                <a:ext cx="192" cy="0"/>
              </a:xfrm>
              <a:prstGeom prst="line">
                <a:avLst/>
              </a:prstGeom>
              <a:noFill/>
              <a:ln w="12700">
                <a:solidFill>
                  <a:srgbClr val="CCECFF"/>
                </a:solidFill>
                <a:round/>
                <a:headEnd/>
                <a:tailEnd/>
              </a:ln>
              <a:effectLst/>
            </p:spPr>
            <p:txBody>
              <a:bodyPr wrap="none" anchor="ctr"/>
              <a:lstStyle/>
              <a:p>
                <a:endParaRPr lang="en-US" dirty="0"/>
              </a:p>
            </p:txBody>
          </p:sp>
          <p:sp>
            <p:nvSpPr>
              <p:cNvPr id="79" name="Line 128"/>
              <p:cNvSpPr>
                <a:spLocks noChangeShapeType="1"/>
              </p:cNvSpPr>
              <p:nvPr/>
            </p:nvSpPr>
            <p:spPr bwMode="auto">
              <a:xfrm>
                <a:off x="3216" y="2832"/>
                <a:ext cx="192" cy="0"/>
              </a:xfrm>
              <a:prstGeom prst="line">
                <a:avLst/>
              </a:prstGeom>
              <a:noFill/>
              <a:ln w="12700">
                <a:solidFill>
                  <a:srgbClr val="CCECFF"/>
                </a:solidFill>
                <a:round/>
                <a:headEnd/>
                <a:tailEnd/>
              </a:ln>
              <a:effectLst/>
            </p:spPr>
            <p:txBody>
              <a:bodyPr wrap="none" anchor="ctr"/>
              <a:lstStyle/>
              <a:p>
                <a:endParaRPr lang="en-US" dirty="0"/>
              </a:p>
            </p:txBody>
          </p:sp>
          <p:sp>
            <p:nvSpPr>
              <p:cNvPr id="80" name="Line 129"/>
              <p:cNvSpPr>
                <a:spLocks noChangeShapeType="1"/>
              </p:cNvSpPr>
              <p:nvPr/>
            </p:nvSpPr>
            <p:spPr bwMode="auto">
              <a:xfrm>
                <a:off x="3216" y="2880"/>
                <a:ext cx="192" cy="0"/>
              </a:xfrm>
              <a:prstGeom prst="line">
                <a:avLst/>
              </a:prstGeom>
              <a:noFill/>
              <a:ln w="12700">
                <a:solidFill>
                  <a:srgbClr val="CCECFF"/>
                </a:solidFill>
                <a:round/>
                <a:headEnd/>
                <a:tailEnd/>
              </a:ln>
              <a:effectLst/>
            </p:spPr>
            <p:txBody>
              <a:bodyPr wrap="none" anchor="ctr"/>
              <a:lstStyle/>
              <a:p>
                <a:endParaRPr lang="en-US" dirty="0"/>
              </a:p>
            </p:txBody>
          </p:sp>
          <p:sp>
            <p:nvSpPr>
              <p:cNvPr id="81" name="Line 130"/>
              <p:cNvSpPr>
                <a:spLocks noChangeShapeType="1"/>
              </p:cNvSpPr>
              <p:nvPr/>
            </p:nvSpPr>
            <p:spPr bwMode="auto">
              <a:xfrm>
                <a:off x="3216" y="2928"/>
                <a:ext cx="192" cy="0"/>
              </a:xfrm>
              <a:prstGeom prst="line">
                <a:avLst/>
              </a:prstGeom>
              <a:noFill/>
              <a:ln w="12700">
                <a:solidFill>
                  <a:srgbClr val="CCECFF"/>
                </a:solidFill>
                <a:round/>
                <a:headEnd/>
                <a:tailEnd/>
              </a:ln>
              <a:effectLst/>
            </p:spPr>
            <p:txBody>
              <a:bodyPr wrap="none" anchor="ctr"/>
              <a:lstStyle/>
              <a:p>
                <a:endParaRPr lang="en-US" dirty="0"/>
              </a:p>
            </p:txBody>
          </p:sp>
        </p:grpSp>
        <p:sp>
          <p:nvSpPr>
            <p:cNvPr id="75" name="Freeform 131"/>
            <p:cNvSpPr>
              <a:spLocks/>
            </p:cNvSpPr>
            <p:nvPr/>
          </p:nvSpPr>
          <p:spPr bwMode="auto">
            <a:xfrm>
              <a:off x="4120" y="2311"/>
              <a:ext cx="301" cy="35"/>
            </a:xfrm>
            <a:custGeom>
              <a:avLst/>
              <a:gdLst/>
              <a:ahLst/>
              <a:cxnLst>
                <a:cxn ang="0">
                  <a:pos x="259" y="35"/>
                </a:cxn>
                <a:cxn ang="0">
                  <a:pos x="0" y="35"/>
                </a:cxn>
                <a:cxn ang="0">
                  <a:pos x="81" y="0"/>
                </a:cxn>
                <a:cxn ang="0">
                  <a:pos x="301" y="0"/>
                </a:cxn>
                <a:cxn ang="0">
                  <a:pos x="259" y="35"/>
                </a:cxn>
              </a:cxnLst>
              <a:rect l="0" t="0" r="r" b="b"/>
              <a:pathLst>
                <a:path w="301" h="35">
                  <a:moveTo>
                    <a:pt x="259" y="35"/>
                  </a:moveTo>
                  <a:lnTo>
                    <a:pt x="0" y="35"/>
                  </a:lnTo>
                  <a:lnTo>
                    <a:pt x="81" y="0"/>
                  </a:lnTo>
                  <a:lnTo>
                    <a:pt x="301" y="0"/>
                  </a:lnTo>
                  <a:lnTo>
                    <a:pt x="259" y="35"/>
                  </a:lnTo>
                  <a:close/>
                </a:path>
              </a:pathLst>
            </a:custGeom>
            <a:solidFill>
              <a:srgbClr val="00B4FF"/>
            </a:solidFill>
            <a:ln w="1588" cap="flat" cmpd="sng">
              <a:noFill/>
              <a:prstDash val="solid"/>
              <a:round/>
              <a:headEnd type="none" w="med" len="med"/>
              <a:tailEnd type="none" w="med" len="med"/>
            </a:ln>
            <a:effectLst/>
          </p:spPr>
          <p:txBody>
            <a:bodyPr/>
            <a:lstStyle/>
            <a:p>
              <a:endParaRPr lang="en-US" dirty="0"/>
            </a:p>
          </p:txBody>
        </p:sp>
        <p:sp>
          <p:nvSpPr>
            <p:cNvPr id="76" name="Oval 132"/>
            <p:cNvSpPr>
              <a:spLocks noChangeArrowheads="1"/>
            </p:cNvSpPr>
            <p:nvPr/>
          </p:nvSpPr>
          <p:spPr bwMode="auto">
            <a:xfrm flipH="1">
              <a:off x="4170" y="2386"/>
              <a:ext cx="37" cy="36"/>
            </a:xfrm>
            <a:prstGeom prst="ellipse">
              <a:avLst/>
            </a:prstGeom>
            <a:solidFill>
              <a:srgbClr val="FFC9C9"/>
            </a:solidFill>
            <a:ln w="12700">
              <a:noFill/>
              <a:round/>
              <a:headEnd/>
              <a:tailEnd/>
            </a:ln>
            <a:effectLst/>
          </p:spPr>
          <p:txBody>
            <a:bodyPr wrap="none" anchor="ctr"/>
            <a:lstStyle/>
            <a:p>
              <a:endParaRPr lang="en-US" dirty="0"/>
            </a:p>
          </p:txBody>
        </p:sp>
        <p:sp>
          <p:nvSpPr>
            <p:cNvPr id="77" name="Oval 133"/>
            <p:cNvSpPr>
              <a:spLocks noChangeArrowheads="1"/>
            </p:cNvSpPr>
            <p:nvPr/>
          </p:nvSpPr>
          <p:spPr bwMode="auto">
            <a:xfrm flipH="1">
              <a:off x="4224" y="2386"/>
              <a:ext cx="37" cy="36"/>
            </a:xfrm>
            <a:prstGeom prst="ellipse">
              <a:avLst/>
            </a:prstGeom>
            <a:solidFill>
              <a:srgbClr val="CCFF33"/>
            </a:solidFill>
            <a:ln w="12700">
              <a:noFill/>
              <a:round/>
              <a:headEnd/>
              <a:tailEnd/>
            </a:ln>
            <a:effectLst/>
          </p:spPr>
          <p:txBody>
            <a:bodyPr wrap="none" anchor="ctr"/>
            <a:lstStyle/>
            <a:p>
              <a:endParaRPr lang="en-US" dirty="0"/>
            </a:p>
          </p:txBody>
        </p:sp>
      </p:grpSp>
      <p:sp>
        <p:nvSpPr>
          <p:cNvPr id="69" name="AutoShape 22"/>
          <p:cNvSpPr>
            <a:spLocks noChangeArrowheads="1"/>
          </p:cNvSpPr>
          <p:nvPr/>
        </p:nvSpPr>
        <p:spPr bwMode="auto">
          <a:xfrm>
            <a:off x="7317305" y="2123855"/>
            <a:ext cx="360362" cy="327025"/>
          </a:xfrm>
          <a:prstGeom prst="can">
            <a:avLst>
              <a:gd name="adj" fmla="val 25000"/>
            </a:avLst>
          </a:prstGeom>
          <a:solidFill>
            <a:srgbClr val="6699FF"/>
          </a:solidFill>
          <a:ln w="9525">
            <a:solidFill>
              <a:schemeClr val="tx1"/>
            </a:solidFill>
            <a:round/>
            <a:headEnd/>
            <a:tailEnd/>
          </a:ln>
          <a:effectLst/>
        </p:spPr>
        <p:txBody>
          <a:bodyPr wrap="none" anchor="ctr"/>
          <a:lstStyle/>
          <a:p>
            <a:pPr algn="ctr" eaLnBrk="0" hangingPunct="0">
              <a:lnSpc>
                <a:spcPct val="100000"/>
              </a:lnSpc>
              <a:spcBef>
                <a:spcPct val="0"/>
              </a:spcBef>
              <a:buFontTx/>
              <a:buNone/>
            </a:pPr>
            <a:endParaRPr lang="en-US" sz="1600" dirty="0">
              <a:ea typeface="ＭＳ Ｐゴシック" pitchFamily="34" charset="-128"/>
            </a:endParaRPr>
          </a:p>
        </p:txBody>
      </p:sp>
      <p:cxnSp>
        <p:nvCxnSpPr>
          <p:cNvPr id="114" name="Straight Arrow Connector 113"/>
          <p:cNvCxnSpPr/>
          <p:nvPr/>
        </p:nvCxnSpPr>
        <p:spPr bwMode="auto">
          <a:xfrm>
            <a:off x="5517106" y="2976768"/>
            <a:ext cx="0" cy="262657"/>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cxnSp>
        <p:nvCxnSpPr>
          <p:cNvPr id="116" name="Straight Arrow Connector 115"/>
          <p:cNvCxnSpPr/>
          <p:nvPr/>
        </p:nvCxnSpPr>
        <p:spPr bwMode="auto">
          <a:xfrm>
            <a:off x="5697126" y="2976768"/>
            <a:ext cx="0" cy="262657"/>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cxnSp>
        <p:nvCxnSpPr>
          <p:cNvPr id="117" name="Straight Arrow Connector 116"/>
          <p:cNvCxnSpPr/>
          <p:nvPr/>
        </p:nvCxnSpPr>
        <p:spPr bwMode="auto">
          <a:xfrm>
            <a:off x="3041831" y="2978920"/>
            <a:ext cx="0" cy="468000"/>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cxnSp>
        <p:nvCxnSpPr>
          <p:cNvPr id="118" name="Straight Arrow Connector 117"/>
          <p:cNvCxnSpPr/>
          <p:nvPr/>
        </p:nvCxnSpPr>
        <p:spPr bwMode="auto">
          <a:xfrm>
            <a:off x="3131841" y="2978921"/>
            <a:ext cx="0" cy="262657"/>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sp>
        <p:nvSpPr>
          <p:cNvPr id="136" name="Freeform 135"/>
          <p:cNvSpPr/>
          <p:nvPr/>
        </p:nvSpPr>
        <p:spPr bwMode="auto">
          <a:xfrm>
            <a:off x="1403752" y="2978951"/>
            <a:ext cx="1413054" cy="144511"/>
          </a:xfrm>
          <a:custGeom>
            <a:avLst/>
            <a:gdLst>
              <a:gd name="connsiteX0" fmla="*/ 0 w 1395413"/>
              <a:gd name="connsiteY0" fmla="*/ 133350 h 138112"/>
              <a:gd name="connsiteX1" fmla="*/ 1395413 w 1395413"/>
              <a:gd name="connsiteY1" fmla="*/ 138112 h 138112"/>
              <a:gd name="connsiteX2" fmla="*/ 1395413 w 1395413"/>
              <a:gd name="connsiteY2" fmla="*/ 0 h 138112"/>
            </a:gdLst>
            <a:ahLst/>
            <a:cxnLst>
              <a:cxn ang="0">
                <a:pos x="connsiteX0" y="connsiteY0"/>
              </a:cxn>
              <a:cxn ang="0">
                <a:pos x="connsiteX1" y="connsiteY1"/>
              </a:cxn>
              <a:cxn ang="0">
                <a:pos x="connsiteX2" y="connsiteY2"/>
              </a:cxn>
            </a:cxnLst>
            <a:rect l="l" t="t" r="r" b="b"/>
            <a:pathLst>
              <a:path w="1395413" h="138112">
                <a:moveTo>
                  <a:pt x="0" y="133350"/>
                </a:moveTo>
                <a:lnTo>
                  <a:pt x="1395413" y="138112"/>
                </a:lnTo>
                <a:lnTo>
                  <a:pt x="1395413" y="0"/>
                </a:lnTo>
              </a:path>
            </a:pathLst>
          </a:custGeom>
          <a:noFill/>
          <a:ln w="12700" cap="flat" cmpd="sng" algn="ctr">
            <a:solidFill>
              <a:srgbClr val="FF0000"/>
            </a:solidFill>
            <a:prstDash val="dash"/>
            <a:round/>
            <a:headEnd type="triangl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ndParaRPr>
          </a:p>
        </p:txBody>
      </p:sp>
      <p:sp>
        <p:nvSpPr>
          <p:cNvPr id="55" name="Left-Right Arrow 54"/>
          <p:cNvSpPr/>
          <p:nvPr/>
        </p:nvSpPr>
        <p:spPr bwMode="auto">
          <a:xfrm>
            <a:off x="1511661" y="3213472"/>
            <a:ext cx="720080" cy="270030"/>
          </a:xfrm>
          <a:prstGeom prst="leftRightArrow">
            <a:avLst>
              <a:gd name="adj1" fmla="val 64830"/>
              <a:gd name="adj2" fmla="val 36158"/>
            </a:avLst>
          </a:prstGeom>
          <a:solidFill>
            <a:schemeClr val="accent1"/>
          </a:solidFill>
          <a:ln w="12700" cap="flat" cmpd="sng" algn="ctr">
            <a:solidFill>
              <a:schemeClr val="tx1"/>
            </a:solidFill>
            <a:prstDash val="solid"/>
            <a:round/>
            <a:headEnd type="none" w="sm" len="sm"/>
            <a:tailEnd type="none" w="sm" len="sm"/>
          </a:ln>
          <a:effectLst/>
        </p:spPr>
        <p:txBody>
          <a:bodyPr vert="horz" wrap="square" lIns="0" tIns="0" rIns="0" bIns="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bg1"/>
                </a:solidFill>
                <a:effectLst/>
                <a:latin typeface="+mn-lt"/>
              </a:rPr>
              <a:t>R1</a:t>
            </a:r>
            <a:endParaRPr kumimoji="0" lang="en-US" sz="1000" b="1" i="0" u="none" strike="noStrike" cap="none" normalizeH="0" baseline="0" dirty="0">
              <a:ln>
                <a:noFill/>
              </a:ln>
              <a:solidFill>
                <a:schemeClr val="bg1"/>
              </a:solidFill>
              <a:effectLst/>
              <a:latin typeface="+mn-lt"/>
            </a:endParaRPr>
          </a:p>
        </p:txBody>
      </p:sp>
      <p:cxnSp>
        <p:nvCxnSpPr>
          <p:cNvPr id="58" name="Straight Arrow Connector 57"/>
          <p:cNvCxnSpPr>
            <a:endCxn id="29" idx="0"/>
          </p:cNvCxnSpPr>
          <p:nvPr/>
        </p:nvCxnSpPr>
        <p:spPr bwMode="auto">
          <a:xfrm flipH="1">
            <a:off x="5599746" y="2978921"/>
            <a:ext cx="7370" cy="180019"/>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cxnSp>
        <p:nvCxnSpPr>
          <p:cNvPr id="61" name="Straight Arrow Connector 60"/>
          <p:cNvCxnSpPr/>
          <p:nvPr/>
        </p:nvCxnSpPr>
        <p:spPr bwMode="auto">
          <a:xfrm>
            <a:off x="2951821" y="2978921"/>
            <a:ext cx="0" cy="262657"/>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cxnSp>
        <p:nvCxnSpPr>
          <p:cNvPr id="63" name="Straight Arrow Connector 62"/>
          <p:cNvCxnSpPr/>
          <p:nvPr/>
        </p:nvCxnSpPr>
        <p:spPr bwMode="auto">
          <a:xfrm>
            <a:off x="3221851" y="2978921"/>
            <a:ext cx="0" cy="180020"/>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sp>
        <p:nvSpPr>
          <p:cNvPr id="7" name="Freeform 6"/>
          <p:cNvSpPr/>
          <p:nvPr/>
        </p:nvSpPr>
        <p:spPr>
          <a:xfrm>
            <a:off x="3445393" y="2267508"/>
            <a:ext cx="3798592" cy="576528"/>
          </a:xfrm>
          <a:custGeom>
            <a:avLst/>
            <a:gdLst>
              <a:gd name="connsiteX0" fmla="*/ 0 w 3355810"/>
              <a:gd name="connsiteY0" fmla="*/ 360530 h 360530"/>
              <a:gd name="connsiteX1" fmla="*/ 1235124 w 3355810"/>
              <a:gd name="connsiteY1" fmla="*/ 11003 h 360530"/>
              <a:gd name="connsiteX2" fmla="*/ 3355810 w 3355810"/>
              <a:gd name="connsiteY2" fmla="*/ 80908 h 360530"/>
              <a:gd name="connsiteX0" fmla="*/ 126034 w 3481844"/>
              <a:gd name="connsiteY0" fmla="*/ 361226 h 395522"/>
              <a:gd name="connsiteX1" fmla="*/ 79425 w 3481844"/>
              <a:gd name="connsiteY1" fmla="*/ 373167 h 395522"/>
              <a:gd name="connsiteX2" fmla="*/ 1361158 w 3481844"/>
              <a:gd name="connsiteY2" fmla="*/ 11699 h 395522"/>
              <a:gd name="connsiteX3" fmla="*/ 3481844 w 3481844"/>
              <a:gd name="connsiteY3" fmla="*/ 81604 h 395522"/>
              <a:gd name="connsiteX0" fmla="*/ 126034 w 3481844"/>
              <a:gd name="connsiteY0" fmla="*/ 361226 h 395522"/>
              <a:gd name="connsiteX1" fmla="*/ 79425 w 3481844"/>
              <a:gd name="connsiteY1" fmla="*/ 373167 h 395522"/>
              <a:gd name="connsiteX2" fmla="*/ 1361158 w 3481844"/>
              <a:gd name="connsiteY2" fmla="*/ 11699 h 395522"/>
              <a:gd name="connsiteX3" fmla="*/ 3481844 w 3481844"/>
              <a:gd name="connsiteY3" fmla="*/ 81604 h 395522"/>
              <a:gd name="connsiteX0" fmla="*/ 259695 w 3615505"/>
              <a:gd name="connsiteY0" fmla="*/ 361226 h 373167"/>
              <a:gd name="connsiteX1" fmla="*/ 213086 w 3615505"/>
              <a:gd name="connsiteY1" fmla="*/ 373167 h 373167"/>
              <a:gd name="connsiteX2" fmla="*/ 1494819 w 3615505"/>
              <a:gd name="connsiteY2" fmla="*/ 11699 h 373167"/>
              <a:gd name="connsiteX3" fmla="*/ 3615505 w 3615505"/>
              <a:gd name="connsiteY3" fmla="*/ 81604 h 373167"/>
              <a:gd name="connsiteX0" fmla="*/ 259695 w 3615505"/>
              <a:gd name="connsiteY0" fmla="*/ 361226 h 373167"/>
              <a:gd name="connsiteX1" fmla="*/ 213086 w 3615505"/>
              <a:gd name="connsiteY1" fmla="*/ 373167 h 373167"/>
              <a:gd name="connsiteX2" fmla="*/ 1494819 w 3615505"/>
              <a:gd name="connsiteY2" fmla="*/ 11699 h 373167"/>
              <a:gd name="connsiteX3" fmla="*/ 3615505 w 3615505"/>
              <a:gd name="connsiteY3" fmla="*/ 81604 h 373167"/>
              <a:gd name="connsiteX0" fmla="*/ 259695 w 3615505"/>
              <a:gd name="connsiteY0" fmla="*/ 293406 h 305347"/>
              <a:gd name="connsiteX1" fmla="*/ 213086 w 3615505"/>
              <a:gd name="connsiteY1" fmla="*/ 305347 h 305347"/>
              <a:gd name="connsiteX2" fmla="*/ 1506471 w 3615505"/>
              <a:gd name="connsiteY2" fmla="*/ 24916 h 305347"/>
              <a:gd name="connsiteX3" fmla="*/ 3615505 w 3615505"/>
              <a:gd name="connsiteY3" fmla="*/ 13784 h 305347"/>
              <a:gd name="connsiteX0" fmla="*/ 259695 w 3615505"/>
              <a:gd name="connsiteY0" fmla="*/ 282152 h 294093"/>
              <a:gd name="connsiteX1" fmla="*/ 213086 w 3615505"/>
              <a:gd name="connsiteY1" fmla="*/ 294093 h 294093"/>
              <a:gd name="connsiteX2" fmla="*/ 1506471 w 3615505"/>
              <a:gd name="connsiteY2" fmla="*/ 13662 h 294093"/>
              <a:gd name="connsiteX3" fmla="*/ 3615505 w 3615505"/>
              <a:gd name="connsiteY3" fmla="*/ 2530 h 294093"/>
              <a:gd name="connsiteX0" fmla="*/ 0 w 3355810"/>
              <a:gd name="connsiteY0" fmla="*/ 282152 h 282152"/>
              <a:gd name="connsiteX1" fmla="*/ 1246776 w 3355810"/>
              <a:gd name="connsiteY1" fmla="*/ 13662 h 282152"/>
              <a:gd name="connsiteX2" fmla="*/ 3355810 w 3355810"/>
              <a:gd name="connsiteY2" fmla="*/ 2530 h 282152"/>
              <a:gd name="connsiteX0" fmla="*/ 0 w 3775287"/>
              <a:gd name="connsiteY0" fmla="*/ 362077 h 362077"/>
              <a:gd name="connsiteX1" fmla="*/ 1666253 w 3775287"/>
              <a:gd name="connsiteY1" fmla="*/ 28758 h 362077"/>
              <a:gd name="connsiteX2" fmla="*/ 3775287 w 3775287"/>
              <a:gd name="connsiteY2" fmla="*/ 17626 h 362077"/>
              <a:gd name="connsiteX0" fmla="*/ 0 w 3775287"/>
              <a:gd name="connsiteY0" fmla="*/ 362077 h 362077"/>
              <a:gd name="connsiteX1" fmla="*/ 1666253 w 3775287"/>
              <a:gd name="connsiteY1" fmla="*/ 28758 h 362077"/>
              <a:gd name="connsiteX2" fmla="*/ 3775287 w 3775287"/>
              <a:gd name="connsiteY2" fmla="*/ 17626 h 362077"/>
              <a:gd name="connsiteX0" fmla="*/ 0 w 3775287"/>
              <a:gd name="connsiteY0" fmla="*/ 344451 h 344451"/>
              <a:gd name="connsiteX1" fmla="*/ 1270081 w 3775287"/>
              <a:gd name="connsiteY1" fmla="*/ 70559 h 344451"/>
              <a:gd name="connsiteX2" fmla="*/ 3775287 w 3775287"/>
              <a:gd name="connsiteY2" fmla="*/ 0 h 344451"/>
              <a:gd name="connsiteX0" fmla="*/ 0 w 3763635"/>
              <a:gd name="connsiteY0" fmla="*/ 294290 h 294290"/>
              <a:gd name="connsiteX1" fmla="*/ 1270081 w 3763635"/>
              <a:gd name="connsiteY1" fmla="*/ 20398 h 294290"/>
              <a:gd name="connsiteX2" fmla="*/ 3763635 w 3763635"/>
              <a:gd name="connsiteY2" fmla="*/ 20071 h 294290"/>
              <a:gd name="connsiteX0" fmla="*/ 0 w 3763635"/>
              <a:gd name="connsiteY0" fmla="*/ 313712 h 313712"/>
              <a:gd name="connsiteX1" fmla="*/ 1270081 w 3763635"/>
              <a:gd name="connsiteY1" fmla="*/ 39820 h 313712"/>
              <a:gd name="connsiteX2" fmla="*/ 3763635 w 3763635"/>
              <a:gd name="connsiteY2" fmla="*/ 1676 h 313712"/>
              <a:gd name="connsiteX0" fmla="*/ 0 w 3798592"/>
              <a:gd name="connsiteY0" fmla="*/ 322954 h 322954"/>
              <a:gd name="connsiteX1" fmla="*/ 1270081 w 3798592"/>
              <a:gd name="connsiteY1" fmla="*/ 49062 h 322954"/>
              <a:gd name="connsiteX2" fmla="*/ 3798592 w 3798592"/>
              <a:gd name="connsiteY2" fmla="*/ 113 h 322954"/>
              <a:gd name="connsiteX0" fmla="*/ 0 w 3798592"/>
              <a:gd name="connsiteY0" fmla="*/ 485369 h 485369"/>
              <a:gd name="connsiteX1" fmla="*/ 1270081 w 3798592"/>
              <a:gd name="connsiteY1" fmla="*/ 211477 h 485369"/>
              <a:gd name="connsiteX2" fmla="*/ 3483984 w 3798592"/>
              <a:gd name="connsiteY2" fmla="*/ 283 h 485369"/>
              <a:gd name="connsiteX3" fmla="*/ 3798592 w 3798592"/>
              <a:gd name="connsiteY3" fmla="*/ 162528 h 485369"/>
              <a:gd name="connsiteX0" fmla="*/ 0 w 3798592"/>
              <a:gd name="connsiteY0" fmla="*/ 322841 h 322841"/>
              <a:gd name="connsiteX1" fmla="*/ 1270081 w 3798592"/>
              <a:gd name="connsiteY1" fmla="*/ 48949 h 322841"/>
              <a:gd name="connsiteX2" fmla="*/ 3798592 w 3798592"/>
              <a:gd name="connsiteY2" fmla="*/ 0 h 322841"/>
              <a:gd name="connsiteX0" fmla="*/ 0 w 3798592"/>
              <a:gd name="connsiteY0" fmla="*/ 297714 h 297714"/>
              <a:gd name="connsiteX1" fmla="*/ 1270081 w 3798592"/>
              <a:gd name="connsiteY1" fmla="*/ 23822 h 297714"/>
              <a:gd name="connsiteX2" fmla="*/ 3798592 w 3798592"/>
              <a:gd name="connsiteY2" fmla="*/ 7288 h 297714"/>
              <a:gd name="connsiteX0" fmla="*/ 0 w 3798592"/>
              <a:gd name="connsiteY0" fmla="*/ 300915 h 300915"/>
              <a:gd name="connsiteX1" fmla="*/ 1270081 w 3798592"/>
              <a:gd name="connsiteY1" fmla="*/ 27023 h 300915"/>
              <a:gd name="connsiteX2" fmla="*/ 3798592 w 3798592"/>
              <a:gd name="connsiteY2" fmla="*/ 10489 h 300915"/>
              <a:gd name="connsiteX0" fmla="*/ 0 w 3798592"/>
              <a:gd name="connsiteY0" fmla="*/ 290781 h 290781"/>
              <a:gd name="connsiteX1" fmla="*/ 1200168 w 3798592"/>
              <a:gd name="connsiteY1" fmla="*/ 43901 h 290781"/>
              <a:gd name="connsiteX2" fmla="*/ 3798592 w 3798592"/>
              <a:gd name="connsiteY2" fmla="*/ 355 h 290781"/>
              <a:gd name="connsiteX0" fmla="*/ 0 w 3798592"/>
              <a:gd name="connsiteY0" fmla="*/ 290436 h 290436"/>
              <a:gd name="connsiteX1" fmla="*/ 1200168 w 3798592"/>
              <a:gd name="connsiteY1" fmla="*/ 43556 h 290436"/>
              <a:gd name="connsiteX2" fmla="*/ 3798592 w 3798592"/>
              <a:gd name="connsiteY2" fmla="*/ 10 h 290436"/>
              <a:gd name="connsiteX0" fmla="*/ 0 w 3798592"/>
              <a:gd name="connsiteY0" fmla="*/ 291471 h 291471"/>
              <a:gd name="connsiteX1" fmla="*/ 1200168 w 3798592"/>
              <a:gd name="connsiteY1" fmla="*/ 44591 h 291471"/>
              <a:gd name="connsiteX2" fmla="*/ 3798592 w 3798592"/>
              <a:gd name="connsiteY2" fmla="*/ 1045 h 291471"/>
              <a:gd name="connsiteX0" fmla="*/ 0 w 3798592"/>
              <a:gd name="connsiteY0" fmla="*/ 290438 h 290438"/>
              <a:gd name="connsiteX1" fmla="*/ 1153559 w 3798592"/>
              <a:gd name="connsiteY1" fmla="*/ 75973 h 290438"/>
              <a:gd name="connsiteX2" fmla="*/ 3798592 w 3798592"/>
              <a:gd name="connsiteY2" fmla="*/ 12 h 290438"/>
              <a:gd name="connsiteX0" fmla="*/ 0 w 3798592"/>
              <a:gd name="connsiteY0" fmla="*/ 290430 h 290430"/>
              <a:gd name="connsiteX1" fmla="*/ 1106950 w 3798592"/>
              <a:gd name="connsiteY1" fmla="*/ 135392 h 290430"/>
              <a:gd name="connsiteX2" fmla="*/ 3798592 w 3798592"/>
              <a:gd name="connsiteY2" fmla="*/ 4 h 290430"/>
              <a:gd name="connsiteX0" fmla="*/ 0 w 3798592"/>
              <a:gd name="connsiteY0" fmla="*/ 290430 h 290430"/>
              <a:gd name="connsiteX1" fmla="*/ 1106950 w 3798592"/>
              <a:gd name="connsiteY1" fmla="*/ 135392 h 290430"/>
              <a:gd name="connsiteX2" fmla="*/ 3798592 w 3798592"/>
              <a:gd name="connsiteY2" fmla="*/ 4 h 290430"/>
            </a:gdLst>
            <a:ahLst/>
            <a:cxnLst>
              <a:cxn ang="0">
                <a:pos x="connsiteX0" y="connsiteY0"/>
              </a:cxn>
              <a:cxn ang="0">
                <a:pos x="connsiteX1" y="connsiteY1"/>
              </a:cxn>
              <a:cxn ang="0">
                <a:pos x="connsiteX2" y="connsiteY2"/>
              </a:cxn>
            </a:cxnLst>
            <a:rect l="l" t="t" r="r" b="b"/>
            <a:pathLst>
              <a:path w="3798592" h="290430">
                <a:moveTo>
                  <a:pt x="0" y="290430"/>
                </a:moveTo>
                <a:cubicBezTo>
                  <a:pt x="854003" y="288520"/>
                  <a:pt x="846719" y="210808"/>
                  <a:pt x="1106950" y="135392"/>
                </a:cubicBezTo>
                <a:cubicBezTo>
                  <a:pt x="1367181" y="59976"/>
                  <a:pt x="1768696" y="-603"/>
                  <a:pt x="3798592" y="4"/>
                </a:cubicBezTo>
              </a:path>
            </a:pathLst>
          </a:custGeom>
          <a:ln w="19050" cmpd="sng">
            <a:solidFill>
              <a:schemeClr val="tx1"/>
            </a:solidFill>
            <a:prstDash val="dashDot"/>
            <a:headEnd type="triangle"/>
            <a:tailEnd type="triangle"/>
          </a:ln>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ndParaRPr>
          </a:p>
        </p:txBody>
      </p:sp>
      <p:sp>
        <p:nvSpPr>
          <p:cNvPr id="59" name="Freeform 58"/>
          <p:cNvSpPr/>
          <p:nvPr/>
        </p:nvSpPr>
        <p:spPr>
          <a:xfrm>
            <a:off x="5966976" y="2259036"/>
            <a:ext cx="1260000" cy="576528"/>
          </a:xfrm>
          <a:custGeom>
            <a:avLst/>
            <a:gdLst>
              <a:gd name="connsiteX0" fmla="*/ 0 w 3355810"/>
              <a:gd name="connsiteY0" fmla="*/ 360530 h 360530"/>
              <a:gd name="connsiteX1" fmla="*/ 1235124 w 3355810"/>
              <a:gd name="connsiteY1" fmla="*/ 11003 h 360530"/>
              <a:gd name="connsiteX2" fmla="*/ 3355810 w 3355810"/>
              <a:gd name="connsiteY2" fmla="*/ 80908 h 360530"/>
              <a:gd name="connsiteX0" fmla="*/ 126034 w 3481844"/>
              <a:gd name="connsiteY0" fmla="*/ 361226 h 395522"/>
              <a:gd name="connsiteX1" fmla="*/ 79425 w 3481844"/>
              <a:gd name="connsiteY1" fmla="*/ 373167 h 395522"/>
              <a:gd name="connsiteX2" fmla="*/ 1361158 w 3481844"/>
              <a:gd name="connsiteY2" fmla="*/ 11699 h 395522"/>
              <a:gd name="connsiteX3" fmla="*/ 3481844 w 3481844"/>
              <a:gd name="connsiteY3" fmla="*/ 81604 h 395522"/>
              <a:gd name="connsiteX0" fmla="*/ 126034 w 3481844"/>
              <a:gd name="connsiteY0" fmla="*/ 361226 h 395522"/>
              <a:gd name="connsiteX1" fmla="*/ 79425 w 3481844"/>
              <a:gd name="connsiteY1" fmla="*/ 373167 h 395522"/>
              <a:gd name="connsiteX2" fmla="*/ 1361158 w 3481844"/>
              <a:gd name="connsiteY2" fmla="*/ 11699 h 395522"/>
              <a:gd name="connsiteX3" fmla="*/ 3481844 w 3481844"/>
              <a:gd name="connsiteY3" fmla="*/ 81604 h 395522"/>
              <a:gd name="connsiteX0" fmla="*/ 259695 w 3615505"/>
              <a:gd name="connsiteY0" fmla="*/ 361226 h 373167"/>
              <a:gd name="connsiteX1" fmla="*/ 213086 w 3615505"/>
              <a:gd name="connsiteY1" fmla="*/ 373167 h 373167"/>
              <a:gd name="connsiteX2" fmla="*/ 1494819 w 3615505"/>
              <a:gd name="connsiteY2" fmla="*/ 11699 h 373167"/>
              <a:gd name="connsiteX3" fmla="*/ 3615505 w 3615505"/>
              <a:gd name="connsiteY3" fmla="*/ 81604 h 373167"/>
              <a:gd name="connsiteX0" fmla="*/ 259695 w 3615505"/>
              <a:gd name="connsiteY0" fmla="*/ 361226 h 373167"/>
              <a:gd name="connsiteX1" fmla="*/ 213086 w 3615505"/>
              <a:gd name="connsiteY1" fmla="*/ 373167 h 373167"/>
              <a:gd name="connsiteX2" fmla="*/ 1494819 w 3615505"/>
              <a:gd name="connsiteY2" fmla="*/ 11699 h 373167"/>
              <a:gd name="connsiteX3" fmla="*/ 3615505 w 3615505"/>
              <a:gd name="connsiteY3" fmla="*/ 81604 h 373167"/>
              <a:gd name="connsiteX0" fmla="*/ 259695 w 3615505"/>
              <a:gd name="connsiteY0" fmla="*/ 293406 h 305347"/>
              <a:gd name="connsiteX1" fmla="*/ 213086 w 3615505"/>
              <a:gd name="connsiteY1" fmla="*/ 305347 h 305347"/>
              <a:gd name="connsiteX2" fmla="*/ 1506471 w 3615505"/>
              <a:gd name="connsiteY2" fmla="*/ 24916 h 305347"/>
              <a:gd name="connsiteX3" fmla="*/ 3615505 w 3615505"/>
              <a:gd name="connsiteY3" fmla="*/ 13784 h 305347"/>
              <a:gd name="connsiteX0" fmla="*/ 259695 w 3615505"/>
              <a:gd name="connsiteY0" fmla="*/ 282152 h 294093"/>
              <a:gd name="connsiteX1" fmla="*/ 213086 w 3615505"/>
              <a:gd name="connsiteY1" fmla="*/ 294093 h 294093"/>
              <a:gd name="connsiteX2" fmla="*/ 1506471 w 3615505"/>
              <a:gd name="connsiteY2" fmla="*/ 13662 h 294093"/>
              <a:gd name="connsiteX3" fmla="*/ 3615505 w 3615505"/>
              <a:gd name="connsiteY3" fmla="*/ 2530 h 294093"/>
              <a:gd name="connsiteX0" fmla="*/ 0 w 3355810"/>
              <a:gd name="connsiteY0" fmla="*/ 282152 h 282152"/>
              <a:gd name="connsiteX1" fmla="*/ 1246776 w 3355810"/>
              <a:gd name="connsiteY1" fmla="*/ 13662 h 282152"/>
              <a:gd name="connsiteX2" fmla="*/ 3355810 w 3355810"/>
              <a:gd name="connsiteY2" fmla="*/ 2530 h 282152"/>
              <a:gd name="connsiteX0" fmla="*/ 0 w 3775287"/>
              <a:gd name="connsiteY0" fmla="*/ 362077 h 362077"/>
              <a:gd name="connsiteX1" fmla="*/ 1666253 w 3775287"/>
              <a:gd name="connsiteY1" fmla="*/ 28758 h 362077"/>
              <a:gd name="connsiteX2" fmla="*/ 3775287 w 3775287"/>
              <a:gd name="connsiteY2" fmla="*/ 17626 h 362077"/>
              <a:gd name="connsiteX0" fmla="*/ 0 w 3775287"/>
              <a:gd name="connsiteY0" fmla="*/ 362077 h 362077"/>
              <a:gd name="connsiteX1" fmla="*/ 1666253 w 3775287"/>
              <a:gd name="connsiteY1" fmla="*/ 28758 h 362077"/>
              <a:gd name="connsiteX2" fmla="*/ 3775287 w 3775287"/>
              <a:gd name="connsiteY2" fmla="*/ 17626 h 362077"/>
              <a:gd name="connsiteX0" fmla="*/ 0 w 3775287"/>
              <a:gd name="connsiteY0" fmla="*/ 344451 h 344451"/>
              <a:gd name="connsiteX1" fmla="*/ 1270081 w 3775287"/>
              <a:gd name="connsiteY1" fmla="*/ 70559 h 344451"/>
              <a:gd name="connsiteX2" fmla="*/ 3775287 w 3775287"/>
              <a:gd name="connsiteY2" fmla="*/ 0 h 344451"/>
              <a:gd name="connsiteX0" fmla="*/ 0 w 3763635"/>
              <a:gd name="connsiteY0" fmla="*/ 294290 h 294290"/>
              <a:gd name="connsiteX1" fmla="*/ 1270081 w 3763635"/>
              <a:gd name="connsiteY1" fmla="*/ 20398 h 294290"/>
              <a:gd name="connsiteX2" fmla="*/ 3763635 w 3763635"/>
              <a:gd name="connsiteY2" fmla="*/ 20071 h 294290"/>
              <a:gd name="connsiteX0" fmla="*/ 0 w 3763635"/>
              <a:gd name="connsiteY0" fmla="*/ 313712 h 313712"/>
              <a:gd name="connsiteX1" fmla="*/ 1270081 w 3763635"/>
              <a:gd name="connsiteY1" fmla="*/ 39820 h 313712"/>
              <a:gd name="connsiteX2" fmla="*/ 3763635 w 3763635"/>
              <a:gd name="connsiteY2" fmla="*/ 1676 h 313712"/>
              <a:gd name="connsiteX0" fmla="*/ 0 w 3798592"/>
              <a:gd name="connsiteY0" fmla="*/ 322954 h 322954"/>
              <a:gd name="connsiteX1" fmla="*/ 1270081 w 3798592"/>
              <a:gd name="connsiteY1" fmla="*/ 49062 h 322954"/>
              <a:gd name="connsiteX2" fmla="*/ 3798592 w 3798592"/>
              <a:gd name="connsiteY2" fmla="*/ 113 h 322954"/>
              <a:gd name="connsiteX0" fmla="*/ 0 w 3798592"/>
              <a:gd name="connsiteY0" fmla="*/ 485369 h 485369"/>
              <a:gd name="connsiteX1" fmla="*/ 1270081 w 3798592"/>
              <a:gd name="connsiteY1" fmla="*/ 211477 h 485369"/>
              <a:gd name="connsiteX2" fmla="*/ 3483984 w 3798592"/>
              <a:gd name="connsiteY2" fmla="*/ 283 h 485369"/>
              <a:gd name="connsiteX3" fmla="*/ 3798592 w 3798592"/>
              <a:gd name="connsiteY3" fmla="*/ 162528 h 485369"/>
              <a:gd name="connsiteX0" fmla="*/ 0 w 3798592"/>
              <a:gd name="connsiteY0" fmla="*/ 322841 h 322841"/>
              <a:gd name="connsiteX1" fmla="*/ 1270081 w 3798592"/>
              <a:gd name="connsiteY1" fmla="*/ 48949 h 322841"/>
              <a:gd name="connsiteX2" fmla="*/ 3798592 w 3798592"/>
              <a:gd name="connsiteY2" fmla="*/ 0 h 322841"/>
              <a:gd name="connsiteX0" fmla="*/ 0 w 3798592"/>
              <a:gd name="connsiteY0" fmla="*/ 297714 h 297714"/>
              <a:gd name="connsiteX1" fmla="*/ 1270081 w 3798592"/>
              <a:gd name="connsiteY1" fmla="*/ 23822 h 297714"/>
              <a:gd name="connsiteX2" fmla="*/ 3798592 w 3798592"/>
              <a:gd name="connsiteY2" fmla="*/ 7288 h 297714"/>
              <a:gd name="connsiteX0" fmla="*/ 0 w 3798592"/>
              <a:gd name="connsiteY0" fmla="*/ 300915 h 300915"/>
              <a:gd name="connsiteX1" fmla="*/ 1270081 w 3798592"/>
              <a:gd name="connsiteY1" fmla="*/ 27023 h 300915"/>
              <a:gd name="connsiteX2" fmla="*/ 3798592 w 3798592"/>
              <a:gd name="connsiteY2" fmla="*/ 10489 h 300915"/>
              <a:gd name="connsiteX0" fmla="*/ 0 w 3798592"/>
              <a:gd name="connsiteY0" fmla="*/ 290781 h 290781"/>
              <a:gd name="connsiteX1" fmla="*/ 1200168 w 3798592"/>
              <a:gd name="connsiteY1" fmla="*/ 43901 h 290781"/>
              <a:gd name="connsiteX2" fmla="*/ 3798592 w 3798592"/>
              <a:gd name="connsiteY2" fmla="*/ 355 h 290781"/>
              <a:gd name="connsiteX0" fmla="*/ 0 w 3798592"/>
              <a:gd name="connsiteY0" fmla="*/ 290436 h 290436"/>
              <a:gd name="connsiteX1" fmla="*/ 1200168 w 3798592"/>
              <a:gd name="connsiteY1" fmla="*/ 43556 h 290436"/>
              <a:gd name="connsiteX2" fmla="*/ 3798592 w 3798592"/>
              <a:gd name="connsiteY2" fmla="*/ 10 h 290436"/>
              <a:gd name="connsiteX0" fmla="*/ 0 w 3798592"/>
              <a:gd name="connsiteY0" fmla="*/ 291471 h 291471"/>
              <a:gd name="connsiteX1" fmla="*/ 1200168 w 3798592"/>
              <a:gd name="connsiteY1" fmla="*/ 44591 h 291471"/>
              <a:gd name="connsiteX2" fmla="*/ 3798592 w 3798592"/>
              <a:gd name="connsiteY2" fmla="*/ 1045 h 291471"/>
              <a:gd name="connsiteX0" fmla="*/ 0 w 3798592"/>
              <a:gd name="connsiteY0" fmla="*/ 290438 h 290438"/>
              <a:gd name="connsiteX1" fmla="*/ 1153559 w 3798592"/>
              <a:gd name="connsiteY1" fmla="*/ 75973 h 290438"/>
              <a:gd name="connsiteX2" fmla="*/ 3798592 w 3798592"/>
              <a:gd name="connsiteY2" fmla="*/ 12 h 290438"/>
              <a:gd name="connsiteX0" fmla="*/ 0 w 3798592"/>
              <a:gd name="connsiteY0" fmla="*/ 290430 h 290430"/>
              <a:gd name="connsiteX1" fmla="*/ 1106950 w 3798592"/>
              <a:gd name="connsiteY1" fmla="*/ 135392 h 290430"/>
              <a:gd name="connsiteX2" fmla="*/ 3798592 w 3798592"/>
              <a:gd name="connsiteY2" fmla="*/ 4 h 290430"/>
              <a:gd name="connsiteX0" fmla="*/ 0 w 3798592"/>
              <a:gd name="connsiteY0" fmla="*/ 290430 h 290430"/>
              <a:gd name="connsiteX1" fmla="*/ 1106950 w 3798592"/>
              <a:gd name="connsiteY1" fmla="*/ 135392 h 290430"/>
              <a:gd name="connsiteX2" fmla="*/ 3798592 w 3798592"/>
              <a:gd name="connsiteY2" fmla="*/ 4 h 290430"/>
            </a:gdLst>
            <a:ahLst/>
            <a:cxnLst>
              <a:cxn ang="0">
                <a:pos x="connsiteX0" y="connsiteY0"/>
              </a:cxn>
              <a:cxn ang="0">
                <a:pos x="connsiteX1" y="connsiteY1"/>
              </a:cxn>
              <a:cxn ang="0">
                <a:pos x="connsiteX2" y="connsiteY2"/>
              </a:cxn>
            </a:cxnLst>
            <a:rect l="l" t="t" r="r" b="b"/>
            <a:pathLst>
              <a:path w="3798592" h="290430">
                <a:moveTo>
                  <a:pt x="0" y="290430"/>
                </a:moveTo>
                <a:cubicBezTo>
                  <a:pt x="854003" y="288520"/>
                  <a:pt x="846719" y="210808"/>
                  <a:pt x="1106950" y="135392"/>
                </a:cubicBezTo>
                <a:cubicBezTo>
                  <a:pt x="1367181" y="59976"/>
                  <a:pt x="1768696" y="-603"/>
                  <a:pt x="3798592" y="4"/>
                </a:cubicBezTo>
              </a:path>
            </a:pathLst>
          </a:custGeom>
          <a:ln w="19050" cmpd="sng">
            <a:solidFill>
              <a:schemeClr val="tx1"/>
            </a:solidFill>
            <a:prstDash val="dashDot"/>
            <a:headEnd type="triangle"/>
            <a:tailEnd type="triangle"/>
          </a:ln>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ndParaRPr>
          </a:p>
        </p:txBody>
      </p:sp>
      <p:sp>
        <p:nvSpPr>
          <p:cNvPr id="10" name="Oval 9"/>
          <p:cNvSpPr/>
          <p:nvPr/>
        </p:nvSpPr>
        <p:spPr bwMode="auto">
          <a:xfrm>
            <a:off x="7610444" y="3023956"/>
            <a:ext cx="90010" cy="90010"/>
          </a:xfrm>
          <a:prstGeom prst="ellipse">
            <a:avLst/>
          </a:prstGeom>
          <a:solidFill>
            <a:srgbClr val="FF0000"/>
          </a:solidFill>
          <a:ln w="12700" cap="flat" cmpd="sng" algn="ctr">
            <a:solidFill>
              <a:srgbClr val="FF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11" name="TextBox 10"/>
          <p:cNvSpPr txBox="1"/>
          <p:nvPr/>
        </p:nvSpPr>
        <p:spPr>
          <a:xfrm>
            <a:off x="701570" y="1583795"/>
            <a:ext cx="766180" cy="276999"/>
          </a:xfrm>
          <a:prstGeom prst="rect">
            <a:avLst/>
          </a:prstGeom>
          <a:noFill/>
        </p:spPr>
        <p:txBody>
          <a:bodyPr wrap="none" rtlCol="0">
            <a:spAutoFit/>
          </a:bodyPr>
          <a:lstStyle/>
          <a:p>
            <a:r>
              <a:rPr lang="en-US" dirty="0">
                <a:latin typeface="+mn-lt"/>
              </a:rPr>
              <a:t>Terminal</a:t>
            </a:r>
            <a:endParaRPr lang="en-US" dirty="0" smtClean="0">
              <a:latin typeface="+mn-lt"/>
            </a:endParaRPr>
          </a:p>
        </p:txBody>
      </p:sp>
      <p:sp>
        <p:nvSpPr>
          <p:cNvPr id="60" name="TextBox 59"/>
          <p:cNvSpPr txBox="1"/>
          <p:nvPr/>
        </p:nvSpPr>
        <p:spPr>
          <a:xfrm>
            <a:off x="8037385" y="2303875"/>
            <a:ext cx="629274" cy="276999"/>
          </a:xfrm>
          <a:prstGeom prst="rect">
            <a:avLst/>
          </a:prstGeom>
          <a:noFill/>
        </p:spPr>
        <p:txBody>
          <a:bodyPr wrap="none" rtlCol="0">
            <a:spAutoFit/>
          </a:bodyPr>
          <a:lstStyle/>
          <a:p>
            <a:r>
              <a:rPr lang="en-US" dirty="0">
                <a:latin typeface="+mn-lt"/>
              </a:rPr>
              <a:t>CORE</a:t>
            </a:r>
            <a:endParaRPr lang="en-US" dirty="0" smtClean="0">
              <a:latin typeface="+mn-lt"/>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p:cNvSpPr/>
          <p:nvPr/>
        </p:nvSpPr>
        <p:spPr bwMode="auto">
          <a:xfrm>
            <a:off x="476546" y="1448780"/>
            <a:ext cx="3735414" cy="2880320"/>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2" name="Title 1"/>
          <p:cNvSpPr>
            <a:spLocks noGrp="1"/>
          </p:cNvSpPr>
          <p:nvPr>
            <p:ph type="title"/>
          </p:nvPr>
        </p:nvSpPr>
        <p:spPr/>
        <p:txBody>
          <a:bodyPr/>
          <a:lstStyle/>
          <a:p>
            <a:r>
              <a:rPr lang="en-US"/>
              <a:t> SDN is part of OmniRAN</a:t>
            </a:r>
          </a:p>
        </p:txBody>
      </p:sp>
      <p:sp>
        <p:nvSpPr>
          <p:cNvPr id="3" name="Content Placeholder 2"/>
          <p:cNvSpPr>
            <a:spLocks noGrp="1"/>
          </p:cNvSpPr>
          <p:nvPr>
            <p:ph idx="1"/>
          </p:nvPr>
        </p:nvSpPr>
        <p:spPr>
          <a:xfrm>
            <a:off x="457200" y="4464115"/>
            <a:ext cx="8229600" cy="1662048"/>
          </a:xfrm>
        </p:spPr>
        <p:txBody>
          <a:bodyPr>
            <a:normAutofit fontScale="55000" lnSpcReduction="20000"/>
          </a:bodyPr>
          <a:lstStyle/>
          <a:p>
            <a:r>
              <a:rPr lang="en-US"/>
              <a:t>SDN is based on the same architectural model as used by OmniRAN to describe the access infrastructure within the scope of IEEE 802</a:t>
            </a:r>
          </a:p>
          <a:p>
            <a:r>
              <a:rPr lang="en-US"/>
              <a:t>Effectively access networks enabling dynamic attachment of terminals to a communication infrastrucute have always been a kind of ‘software defined’ networks.</a:t>
            </a:r>
          </a:p>
          <a:p>
            <a:pPr lvl="1"/>
            <a:r>
              <a:rPr lang="en-US"/>
              <a:t>‘Software’ can just be considered as a synonym of the control protocols of the legacy access networks models.</a:t>
            </a:r>
          </a:p>
        </p:txBody>
      </p:sp>
      <p:pic>
        <p:nvPicPr>
          <p:cNvPr id="7" name="Picture 6"/>
          <p:cNvPicPr>
            <a:picLocks noChangeAspect="1"/>
          </p:cNvPicPr>
          <p:nvPr/>
        </p:nvPicPr>
        <p:blipFill>
          <a:blip r:embed="rId2"/>
          <a:stretch>
            <a:fillRect/>
          </a:stretch>
        </p:blipFill>
        <p:spPr>
          <a:xfrm>
            <a:off x="1421650" y="1583795"/>
            <a:ext cx="1778000" cy="2476500"/>
          </a:xfrm>
          <a:prstGeom prst="rect">
            <a:avLst/>
          </a:prstGeom>
        </p:spPr>
      </p:pic>
      <p:sp>
        <p:nvSpPr>
          <p:cNvPr id="8" name="Rectangle 7"/>
          <p:cNvSpPr/>
          <p:nvPr/>
        </p:nvSpPr>
        <p:spPr bwMode="auto">
          <a:xfrm>
            <a:off x="4437781" y="3519010"/>
            <a:ext cx="1170131" cy="97143"/>
          </a:xfrm>
          <a:prstGeom prst="rect">
            <a:avLst/>
          </a:prstGeom>
          <a:solidFill>
            <a:schemeClr val="bg1">
              <a:lumMod val="75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700" dirty="0" smtClean="0">
                <a:latin typeface="+mn-lt"/>
              </a:rPr>
              <a:t>Medium</a:t>
            </a:r>
            <a:endParaRPr kumimoji="0" lang="en-US" sz="700" b="0" i="0" u="none" strike="noStrike" cap="none" normalizeH="0" baseline="0" dirty="0">
              <a:ln>
                <a:noFill/>
              </a:ln>
              <a:solidFill>
                <a:schemeClr val="tx1"/>
              </a:solidFill>
              <a:effectLst/>
              <a:latin typeface="+mn-lt"/>
            </a:endParaRPr>
          </a:p>
        </p:txBody>
      </p:sp>
      <p:sp>
        <p:nvSpPr>
          <p:cNvPr id="9" name="Rectangle 8"/>
          <p:cNvSpPr/>
          <p:nvPr/>
        </p:nvSpPr>
        <p:spPr bwMode="auto">
          <a:xfrm>
            <a:off x="5742927" y="3519010"/>
            <a:ext cx="1215134" cy="97143"/>
          </a:xfrm>
          <a:prstGeom prst="rect">
            <a:avLst/>
          </a:prstGeom>
          <a:solidFill>
            <a:schemeClr val="bg1">
              <a:lumMod val="75000"/>
            </a:schemeClr>
          </a:solidFill>
          <a:ln w="12700" cap="flat" cmpd="sng" algn="ctr">
            <a:noFill/>
            <a:prstDash val="solid"/>
            <a:round/>
            <a:headEnd type="none" w="sm" len="sm"/>
            <a:tailEnd type="none" w="sm" len="sm"/>
          </a:ln>
          <a:effectLst/>
        </p:spPr>
        <p:txBody>
          <a:bodyPr vert="horz" wrap="square" lIns="91440" tIns="45720" rIns="91440" bIns="45720" numCol="1" rtlCol="0" anchor="ctr"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700" dirty="0" smtClean="0">
                <a:latin typeface="+mn-lt"/>
              </a:rPr>
              <a:t>Medium</a:t>
            </a:r>
            <a:endParaRPr kumimoji="0" lang="en-US" sz="700" b="0" i="0" u="none" strike="noStrike" cap="none" normalizeH="0" baseline="0" dirty="0">
              <a:ln>
                <a:noFill/>
              </a:ln>
              <a:solidFill>
                <a:schemeClr val="tx1"/>
              </a:solidFill>
              <a:effectLst/>
              <a:latin typeface="+mn-lt"/>
            </a:endParaRPr>
          </a:p>
        </p:txBody>
      </p:sp>
      <p:sp>
        <p:nvSpPr>
          <p:cNvPr id="12" name="Rectangle 11"/>
          <p:cNvSpPr/>
          <p:nvPr/>
        </p:nvSpPr>
        <p:spPr bwMode="auto">
          <a:xfrm>
            <a:off x="5652918" y="2986083"/>
            <a:ext cx="855095"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mn-lt"/>
              </a:rPr>
              <a:t>Data Link</a:t>
            </a:r>
            <a:endParaRPr kumimoji="0" lang="en-US" sz="1200" b="0" i="0" u="none" strike="noStrike" cap="none" normalizeH="0" baseline="0" dirty="0">
              <a:ln>
                <a:noFill/>
              </a:ln>
              <a:solidFill>
                <a:schemeClr val="tx1"/>
              </a:solidFill>
              <a:effectLst/>
              <a:latin typeface="+mn-lt"/>
            </a:endParaRPr>
          </a:p>
        </p:txBody>
      </p:sp>
      <p:sp>
        <p:nvSpPr>
          <p:cNvPr id="13" name="Rectangle 12"/>
          <p:cNvSpPr/>
          <p:nvPr/>
        </p:nvSpPr>
        <p:spPr bwMode="auto">
          <a:xfrm>
            <a:off x="5652919" y="3256113"/>
            <a:ext cx="855094"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latin typeface="+mn-lt"/>
              </a:rPr>
              <a:t>Physical</a:t>
            </a:r>
            <a:endParaRPr kumimoji="0" lang="en-US" sz="1200" b="0" i="0" u="none" strike="noStrike" cap="none" normalizeH="0" baseline="0" dirty="0">
              <a:ln>
                <a:noFill/>
              </a:ln>
              <a:solidFill>
                <a:schemeClr val="tx1"/>
              </a:solidFill>
              <a:effectLst/>
              <a:latin typeface="+mn-lt"/>
            </a:endParaRPr>
          </a:p>
        </p:txBody>
      </p:sp>
      <p:sp>
        <p:nvSpPr>
          <p:cNvPr id="14" name="Rectangle 13"/>
          <p:cNvSpPr/>
          <p:nvPr/>
        </p:nvSpPr>
        <p:spPr bwMode="auto">
          <a:xfrm>
            <a:off x="4797822" y="2986083"/>
            <a:ext cx="855095"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mn-lt"/>
              </a:rPr>
              <a:t>Data Link</a:t>
            </a:r>
            <a:endParaRPr kumimoji="0" lang="en-US" sz="1200" b="0" i="0" u="none" strike="noStrike" cap="none" normalizeH="0" baseline="0" dirty="0">
              <a:ln>
                <a:noFill/>
              </a:ln>
              <a:solidFill>
                <a:schemeClr val="tx1"/>
              </a:solidFill>
              <a:effectLst/>
              <a:latin typeface="+mn-lt"/>
            </a:endParaRPr>
          </a:p>
        </p:txBody>
      </p:sp>
      <p:sp>
        <p:nvSpPr>
          <p:cNvPr id="15" name="Rectangle 14"/>
          <p:cNvSpPr/>
          <p:nvPr/>
        </p:nvSpPr>
        <p:spPr bwMode="auto">
          <a:xfrm>
            <a:off x="4797823" y="3256113"/>
            <a:ext cx="855094" cy="270030"/>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0" rIns="0" bIns="36000" numCol="1" rtlCol="0" anchor="b"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latin typeface="+mn-lt"/>
              </a:rPr>
              <a:t>Physical</a:t>
            </a:r>
            <a:endParaRPr kumimoji="0" lang="en-US" sz="1200" b="0" i="0" u="none" strike="noStrike" cap="none" normalizeH="0" baseline="0" dirty="0">
              <a:ln>
                <a:noFill/>
              </a:ln>
              <a:solidFill>
                <a:schemeClr val="tx1"/>
              </a:solidFill>
              <a:effectLst/>
              <a:latin typeface="+mn-lt"/>
            </a:endParaRPr>
          </a:p>
        </p:txBody>
      </p:sp>
      <p:sp>
        <p:nvSpPr>
          <p:cNvPr id="16" name="Isosceles Triangle 15"/>
          <p:cNvSpPr/>
          <p:nvPr/>
        </p:nvSpPr>
        <p:spPr bwMode="auto">
          <a:xfrm flipV="1">
            <a:off x="4797823" y="2986082"/>
            <a:ext cx="1710190" cy="82637"/>
          </a:xfrm>
          <a:prstGeom prst="triangle">
            <a:avLst>
              <a:gd name="adj" fmla="val 49569"/>
            </a:avLst>
          </a:prstGeom>
          <a:solidFill>
            <a:schemeClr val="bg1">
              <a:lumMod val="75000"/>
            </a:schemeClr>
          </a:solid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ndParaRPr>
          </a:p>
        </p:txBody>
      </p:sp>
      <p:sp>
        <p:nvSpPr>
          <p:cNvPr id="17" name="Rectangle 16"/>
          <p:cNvSpPr/>
          <p:nvPr/>
        </p:nvSpPr>
        <p:spPr bwMode="auto">
          <a:xfrm>
            <a:off x="5292877" y="2491029"/>
            <a:ext cx="720080" cy="495054"/>
          </a:xfrm>
          <a:prstGeom prst="rect">
            <a:avLst/>
          </a:prstGeom>
          <a:solidFill>
            <a:schemeClr val="bg1">
              <a:lumMod val="85000"/>
            </a:schemeClr>
          </a:solidFill>
          <a:ln w="12700" cap="flat" cmpd="sng" algn="ctr">
            <a:solidFill>
              <a:schemeClr val="tx1"/>
            </a:solidFill>
            <a:prstDash val="solid"/>
            <a:round/>
            <a:headEnd type="none" w="sm" len="sm"/>
            <a:tailEnd type="none" w="sm" len="sm"/>
          </a:ln>
          <a:effectLst/>
        </p:spPr>
        <p:txBody>
          <a:bodyPr vert="horz" wrap="square" lIns="0" tIns="45720" rIns="0" bIns="45720" numCol="1" rtlCol="0" anchor="t"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900" dirty="0" smtClean="0">
                <a:latin typeface="+mn-lt"/>
              </a:rPr>
              <a:t>Higher Layers Control I/f</a:t>
            </a:r>
            <a:endParaRPr kumimoji="0" lang="en-US" sz="900" b="0" i="0" u="none" strike="noStrike" cap="none" normalizeH="0" baseline="0" dirty="0">
              <a:ln>
                <a:noFill/>
              </a:ln>
              <a:solidFill>
                <a:schemeClr val="tx1"/>
              </a:solidFill>
              <a:effectLst/>
              <a:latin typeface="+mn-lt"/>
            </a:endParaRPr>
          </a:p>
        </p:txBody>
      </p:sp>
      <p:sp>
        <p:nvSpPr>
          <p:cNvPr id="18" name="Rectangle 17"/>
          <p:cNvSpPr/>
          <p:nvPr/>
        </p:nvSpPr>
        <p:spPr bwMode="auto">
          <a:xfrm>
            <a:off x="7273097" y="1763815"/>
            <a:ext cx="855094" cy="1222268"/>
          </a:xfrm>
          <a:prstGeom prst="rect">
            <a:avLst/>
          </a:prstGeom>
          <a:solidFill>
            <a:schemeClr val="bg1"/>
          </a:solidFill>
          <a:ln w="12700" cap="flat" cmpd="sng" algn="ctr">
            <a:solidFill>
              <a:schemeClr val="tx1"/>
            </a:solidFill>
            <a:prstDash val="solid"/>
            <a:round/>
            <a:headEnd type="none" w="sm" len="sm"/>
            <a:tailEnd type="none" w="sm" len="sm"/>
          </a:ln>
          <a:effectLst/>
        </p:spPr>
        <p:txBody>
          <a:bodyPr vert="horz" wrap="square" lIns="0" tIns="45720" rIns="0" bIns="45720" numCol="1" rtlCol="0" anchor="t" anchorCtr="1"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sz="900" dirty="0">
                <a:latin typeface="+mn-lt"/>
              </a:rPr>
              <a:t>Control Entity</a:t>
            </a:r>
            <a:endParaRPr kumimoji="0" lang="en-US" sz="900" b="0" i="0" u="none" strike="noStrike" cap="none" normalizeH="0" baseline="0" dirty="0">
              <a:ln>
                <a:noFill/>
              </a:ln>
              <a:solidFill>
                <a:schemeClr val="tx1"/>
              </a:solidFill>
              <a:effectLst/>
              <a:latin typeface="+mn-lt"/>
            </a:endParaRPr>
          </a:p>
        </p:txBody>
      </p:sp>
      <p:grpSp>
        <p:nvGrpSpPr>
          <p:cNvPr id="20" name="Group 122"/>
          <p:cNvGrpSpPr>
            <a:grpSpLocks/>
          </p:cNvGrpSpPr>
          <p:nvPr/>
        </p:nvGrpSpPr>
        <p:grpSpPr bwMode="auto">
          <a:xfrm>
            <a:off x="7813156" y="2033634"/>
            <a:ext cx="190728" cy="325360"/>
            <a:chOff x="4120" y="2308"/>
            <a:chExt cx="305" cy="415"/>
          </a:xfrm>
        </p:grpSpPr>
        <p:sp>
          <p:nvSpPr>
            <p:cNvPr id="21" name="Freeform 123"/>
            <p:cNvSpPr>
              <a:spLocks/>
            </p:cNvSpPr>
            <p:nvPr/>
          </p:nvSpPr>
          <p:spPr bwMode="auto">
            <a:xfrm flipH="1">
              <a:off x="4378" y="2308"/>
              <a:ext cx="47" cy="415"/>
            </a:xfrm>
            <a:custGeom>
              <a:avLst/>
              <a:gdLst/>
              <a:ahLst/>
              <a:cxnLst>
                <a:cxn ang="0">
                  <a:pos x="90" y="546"/>
                </a:cxn>
                <a:cxn ang="0">
                  <a:pos x="0" y="432"/>
                </a:cxn>
                <a:cxn ang="0">
                  <a:pos x="0" y="0"/>
                </a:cxn>
                <a:cxn ang="0">
                  <a:pos x="84" y="42"/>
                </a:cxn>
                <a:cxn ang="0">
                  <a:pos x="90" y="546"/>
                </a:cxn>
              </a:cxnLst>
              <a:rect l="0" t="0" r="r" b="b"/>
              <a:pathLst>
                <a:path w="90" h="546">
                  <a:moveTo>
                    <a:pt x="90" y="546"/>
                  </a:moveTo>
                  <a:lnTo>
                    <a:pt x="0" y="432"/>
                  </a:lnTo>
                  <a:lnTo>
                    <a:pt x="0" y="0"/>
                  </a:lnTo>
                  <a:lnTo>
                    <a:pt x="84" y="42"/>
                  </a:lnTo>
                  <a:lnTo>
                    <a:pt x="90" y="546"/>
                  </a:lnTo>
                  <a:close/>
                </a:path>
              </a:pathLst>
            </a:custGeom>
            <a:solidFill>
              <a:srgbClr val="006699"/>
            </a:solidFill>
            <a:ln w="1588" cap="flat" cmpd="sng">
              <a:noFill/>
              <a:prstDash val="solid"/>
              <a:round/>
              <a:headEnd type="none" w="med" len="med"/>
              <a:tailEnd type="none" w="med" len="med"/>
            </a:ln>
            <a:effectLst/>
          </p:spPr>
          <p:txBody>
            <a:bodyPr/>
            <a:lstStyle/>
            <a:p>
              <a:endParaRPr lang="en-US" dirty="0"/>
            </a:p>
          </p:txBody>
        </p:sp>
        <p:sp>
          <p:nvSpPr>
            <p:cNvPr id="22" name="Rectangle 124"/>
            <p:cNvSpPr>
              <a:spLocks noChangeArrowheads="1"/>
            </p:cNvSpPr>
            <p:nvPr/>
          </p:nvSpPr>
          <p:spPr bwMode="auto">
            <a:xfrm flipH="1">
              <a:off x="4127" y="2340"/>
              <a:ext cx="255" cy="383"/>
            </a:xfrm>
            <a:prstGeom prst="rect">
              <a:avLst/>
            </a:prstGeom>
            <a:solidFill>
              <a:srgbClr val="0078AA"/>
            </a:solidFill>
            <a:ln w="1588">
              <a:noFill/>
              <a:miter lim="800000"/>
              <a:headEnd/>
              <a:tailEnd/>
            </a:ln>
            <a:effectLst/>
          </p:spPr>
          <p:txBody>
            <a:bodyPr/>
            <a:lstStyle/>
            <a:p>
              <a:endParaRPr lang="en-US" dirty="0"/>
            </a:p>
          </p:txBody>
        </p:sp>
        <p:sp>
          <p:nvSpPr>
            <p:cNvPr id="23" name="Oval 125"/>
            <p:cNvSpPr>
              <a:spLocks noChangeArrowheads="1"/>
            </p:cNvSpPr>
            <p:nvPr/>
          </p:nvSpPr>
          <p:spPr bwMode="auto">
            <a:xfrm flipH="1">
              <a:off x="4278" y="2390"/>
              <a:ext cx="37" cy="36"/>
            </a:xfrm>
            <a:prstGeom prst="ellipse">
              <a:avLst/>
            </a:prstGeom>
            <a:solidFill>
              <a:srgbClr val="FFC9C9"/>
            </a:solidFill>
            <a:ln w="12700">
              <a:noFill/>
              <a:round/>
              <a:headEnd/>
              <a:tailEnd/>
            </a:ln>
            <a:effectLst/>
          </p:spPr>
          <p:txBody>
            <a:bodyPr wrap="none" anchor="ctr"/>
            <a:lstStyle/>
            <a:p>
              <a:endParaRPr lang="en-US" dirty="0"/>
            </a:p>
          </p:txBody>
        </p:sp>
        <p:grpSp>
          <p:nvGrpSpPr>
            <p:cNvPr id="24" name="Group 126"/>
            <p:cNvGrpSpPr>
              <a:grpSpLocks/>
            </p:cNvGrpSpPr>
            <p:nvPr/>
          </p:nvGrpSpPr>
          <p:grpSpPr bwMode="auto">
            <a:xfrm flipH="1">
              <a:off x="4164" y="2500"/>
              <a:ext cx="152" cy="109"/>
              <a:chOff x="3216" y="2784"/>
              <a:chExt cx="192" cy="144"/>
            </a:xfrm>
          </p:grpSpPr>
          <p:sp>
            <p:nvSpPr>
              <p:cNvPr id="28" name="Line 127"/>
              <p:cNvSpPr>
                <a:spLocks noChangeShapeType="1"/>
              </p:cNvSpPr>
              <p:nvPr/>
            </p:nvSpPr>
            <p:spPr bwMode="auto">
              <a:xfrm>
                <a:off x="3216" y="2784"/>
                <a:ext cx="192" cy="0"/>
              </a:xfrm>
              <a:prstGeom prst="line">
                <a:avLst/>
              </a:prstGeom>
              <a:noFill/>
              <a:ln w="12700">
                <a:solidFill>
                  <a:srgbClr val="CCECFF"/>
                </a:solidFill>
                <a:round/>
                <a:headEnd/>
                <a:tailEnd/>
              </a:ln>
              <a:effectLst/>
            </p:spPr>
            <p:txBody>
              <a:bodyPr wrap="none" anchor="ctr"/>
              <a:lstStyle/>
              <a:p>
                <a:endParaRPr lang="en-US" dirty="0"/>
              </a:p>
            </p:txBody>
          </p:sp>
          <p:sp>
            <p:nvSpPr>
              <p:cNvPr id="29" name="Line 128"/>
              <p:cNvSpPr>
                <a:spLocks noChangeShapeType="1"/>
              </p:cNvSpPr>
              <p:nvPr/>
            </p:nvSpPr>
            <p:spPr bwMode="auto">
              <a:xfrm>
                <a:off x="3216" y="2832"/>
                <a:ext cx="192" cy="0"/>
              </a:xfrm>
              <a:prstGeom prst="line">
                <a:avLst/>
              </a:prstGeom>
              <a:noFill/>
              <a:ln w="12700">
                <a:solidFill>
                  <a:srgbClr val="CCECFF"/>
                </a:solidFill>
                <a:round/>
                <a:headEnd/>
                <a:tailEnd/>
              </a:ln>
              <a:effectLst/>
            </p:spPr>
            <p:txBody>
              <a:bodyPr wrap="none" anchor="ctr"/>
              <a:lstStyle/>
              <a:p>
                <a:endParaRPr lang="en-US" dirty="0"/>
              </a:p>
            </p:txBody>
          </p:sp>
          <p:sp>
            <p:nvSpPr>
              <p:cNvPr id="30" name="Line 129"/>
              <p:cNvSpPr>
                <a:spLocks noChangeShapeType="1"/>
              </p:cNvSpPr>
              <p:nvPr/>
            </p:nvSpPr>
            <p:spPr bwMode="auto">
              <a:xfrm>
                <a:off x="3216" y="2880"/>
                <a:ext cx="192" cy="0"/>
              </a:xfrm>
              <a:prstGeom prst="line">
                <a:avLst/>
              </a:prstGeom>
              <a:noFill/>
              <a:ln w="12700">
                <a:solidFill>
                  <a:srgbClr val="CCECFF"/>
                </a:solidFill>
                <a:round/>
                <a:headEnd/>
                <a:tailEnd/>
              </a:ln>
              <a:effectLst/>
            </p:spPr>
            <p:txBody>
              <a:bodyPr wrap="none" anchor="ctr"/>
              <a:lstStyle/>
              <a:p>
                <a:endParaRPr lang="en-US" dirty="0"/>
              </a:p>
            </p:txBody>
          </p:sp>
          <p:sp>
            <p:nvSpPr>
              <p:cNvPr id="31" name="Line 130"/>
              <p:cNvSpPr>
                <a:spLocks noChangeShapeType="1"/>
              </p:cNvSpPr>
              <p:nvPr/>
            </p:nvSpPr>
            <p:spPr bwMode="auto">
              <a:xfrm>
                <a:off x="3216" y="2928"/>
                <a:ext cx="192" cy="0"/>
              </a:xfrm>
              <a:prstGeom prst="line">
                <a:avLst/>
              </a:prstGeom>
              <a:noFill/>
              <a:ln w="12700">
                <a:solidFill>
                  <a:srgbClr val="CCECFF"/>
                </a:solidFill>
                <a:round/>
                <a:headEnd/>
                <a:tailEnd/>
              </a:ln>
              <a:effectLst/>
            </p:spPr>
            <p:txBody>
              <a:bodyPr wrap="none" anchor="ctr"/>
              <a:lstStyle/>
              <a:p>
                <a:endParaRPr lang="en-US" dirty="0"/>
              </a:p>
            </p:txBody>
          </p:sp>
        </p:grpSp>
        <p:sp>
          <p:nvSpPr>
            <p:cNvPr id="25" name="Freeform 131"/>
            <p:cNvSpPr>
              <a:spLocks/>
            </p:cNvSpPr>
            <p:nvPr/>
          </p:nvSpPr>
          <p:spPr bwMode="auto">
            <a:xfrm>
              <a:off x="4120" y="2311"/>
              <a:ext cx="301" cy="35"/>
            </a:xfrm>
            <a:custGeom>
              <a:avLst/>
              <a:gdLst/>
              <a:ahLst/>
              <a:cxnLst>
                <a:cxn ang="0">
                  <a:pos x="259" y="35"/>
                </a:cxn>
                <a:cxn ang="0">
                  <a:pos x="0" y="35"/>
                </a:cxn>
                <a:cxn ang="0">
                  <a:pos x="81" y="0"/>
                </a:cxn>
                <a:cxn ang="0">
                  <a:pos x="301" y="0"/>
                </a:cxn>
                <a:cxn ang="0">
                  <a:pos x="259" y="35"/>
                </a:cxn>
              </a:cxnLst>
              <a:rect l="0" t="0" r="r" b="b"/>
              <a:pathLst>
                <a:path w="301" h="35">
                  <a:moveTo>
                    <a:pt x="259" y="35"/>
                  </a:moveTo>
                  <a:lnTo>
                    <a:pt x="0" y="35"/>
                  </a:lnTo>
                  <a:lnTo>
                    <a:pt x="81" y="0"/>
                  </a:lnTo>
                  <a:lnTo>
                    <a:pt x="301" y="0"/>
                  </a:lnTo>
                  <a:lnTo>
                    <a:pt x="259" y="35"/>
                  </a:lnTo>
                  <a:close/>
                </a:path>
              </a:pathLst>
            </a:custGeom>
            <a:solidFill>
              <a:srgbClr val="00B4FF"/>
            </a:solidFill>
            <a:ln w="1588" cap="flat" cmpd="sng">
              <a:noFill/>
              <a:prstDash val="solid"/>
              <a:round/>
              <a:headEnd type="none" w="med" len="med"/>
              <a:tailEnd type="none" w="med" len="med"/>
            </a:ln>
            <a:effectLst/>
          </p:spPr>
          <p:txBody>
            <a:bodyPr/>
            <a:lstStyle/>
            <a:p>
              <a:endParaRPr lang="en-US" dirty="0"/>
            </a:p>
          </p:txBody>
        </p:sp>
        <p:sp>
          <p:nvSpPr>
            <p:cNvPr id="26" name="Oval 132"/>
            <p:cNvSpPr>
              <a:spLocks noChangeArrowheads="1"/>
            </p:cNvSpPr>
            <p:nvPr/>
          </p:nvSpPr>
          <p:spPr bwMode="auto">
            <a:xfrm flipH="1">
              <a:off x="4170" y="2386"/>
              <a:ext cx="37" cy="36"/>
            </a:xfrm>
            <a:prstGeom prst="ellipse">
              <a:avLst/>
            </a:prstGeom>
            <a:solidFill>
              <a:srgbClr val="FFC9C9"/>
            </a:solidFill>
            <a:ln w="12700">
              <a:noFill/>
              <a:round/>
              <a:headEnd/>
              <a:tailEnd/>
            </a:ln>
            <a:effectLst/>
          </p:spPr>
          <p:txBody>
            <a:bodyPr wrap="none" anchor="ctr"/>
            <a:lstStyle/>
            <a:p>
              <a:endParaRPr lang="en-US" dirty="0"/>
            </a:p>
          </p:txBody>
        </p:sp>
        <p:sp>
          <p:nvSpPr>
            <p:cNvPr id="27" name="Oval 133"/>
            <p:cNvSpPr>
              <a:spLocks noChangeArrowheads="1"/>
            </p:cNvSpPr>
            <p:nvPr/>
          </p:nvSpPr>
          <p:spPr bwMode="auto">
            <a:xfrm flipH="1">
              <a:off x="4224" y="2386"/>
              <a:ext cx="37" cy="36"/>
            </a:xfrm>
            <a:prstGeom prst="ellipse">
              <a:avLst/>
            </a:prstGeom>
            <a:solidFill>
              <a:srgbClr val="CCFF33"/>
            </a:solidFill>
            <a:ln w="12700">
              <a:noFill/>
              <a:round/>
              <a:headEnd/>
              <a:tailEnd/>
            </a:ln>
            <a:effectLst/>
          </p:spPr>
          <p:txBody>
            <a:bodyPr wrap="none" anchor="ctr"/>
            <a:lstStyle/>
            <a:p>
              <a:endParaRPr lang="en-US" dirty="0"/>
            </a:p>
          </p:txBody>
        </p:sp>
      </p:grpSp>
      <p:sp>
        <p:nvSpPr>
          <p:cNvPr id="32" name="AutoShape 22"/>
          <p:cNvSpPr>
            <a:spLocks noChangeArrowheads="1"/>
          </p:cNvSpPr>
          <p:nvPr/>
        </p:nvSpPr>
        <p:spPr bwMode="auto">
          <a:xfrm>
            <a:off x="7363106" y="2033634"/>
            <a:ext cx="360362" cy="327025"/>
          </a:xfrm>
          <a:prstGeom prst="can">
            <a:avLst>
              <a:gd name="adj" fmla="val 25000"/>
            </a:avLst>
          </a:prstGeom>
          <a:solidFill>
            <a:srgbClr val="6699FF"/>
          </a:solidFill>
          <a:ln w="9525">
            <a:solidFill>
              <a:schemeClr val="tx1"/>
            </a:solidFill>
            <a:round/>
            <a:headEnd/>
            <a:tailEnd/>
          </a:ln>
          <a:effectLst/>
        </p:spPr>
        <p:txBody>
          <a:bodyPr wrap="none" anchor="ctr"/>
          <a:lstStyle/>
          <a:p>
            <a:pPr algn="ctr" eaLnBrk="0" hangingPunct="0">
              <a:lnSpc>
                <a:spcPct val="100000"/>
              </a:lnSpc>
              <a:spcBef>
                <a:spcPct val="0"/>
              </a:spcBef>
              <a:buFontTx/>
              <a:buNone/>
            </a:pPr>
            <a:endParaRPr lang="en-US" sz="1600" dirty="0">
              <a:ea typeface="ＭＳ Ｐゴシック" pitchFamily="34" charset="-128"/>
            </a:endParaRPr>
          </a:p>
        </p:txBody>
      </p:sp>
      <p:cxnSp>
        <p:nvCxnSpPr>
          <p:cNvPr id="33" name="Straight Arrow Connector 32"/>
          <p:cNvCxnSpPr/>
          <p:nvPr/>
        </p:nvCxnSpPr>
        <p:spPr bwMode="auto">
          <a:xfrm>
            <a:off x="5562907" y="2886547"/>
            <a:ext cx="0" cy="262657"/>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cxnSp>
        <p:nvCxnSpPr>
          <p:cNvPr id="34" name="Straight Arrow Connector 33"/>
          <p:cNvCxnSpPr/>
          <p:nvPr/>
        </p:nvCxnSpPr>
        <p:spPr bwMode="auto">
          <a:xfrm>
            <a:off x="5742927" y="2886547"/>
            <a:ext cx="0" cy="262657"/>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cxnSp>
        <p:nvCxnSpPr>
          <p:cNvPr id="35" name="Straight Arrow Connector 34"/>
          <p:cNvCxnSpPr>
            <a:endCxn id="16" idx="0"/>
          </p:cNvCxnSpPr>
          <p:nvPr/>
        </p:nvCxnSpPr>
        <p:spPr bwMode="auto">
          <a:xfrm flipH="1">
            <a:off x="5645547" y="2888700"/>
            <a:ext cx="7370" cy="180019"/>
          </a:xfrm>
          <a:prstGeom prst="straightConnector1">
            <a:avLst/>
          </a:prstGeom>
          <a:solidFill>
            <a:schemeClr val="accent1"/>
          </a:solidFill>
          <a:ln w="12700" cap="flat" cmpd="sng" algn="ctr">
            <a:solidFill>
              <a:srgbClr val="FF0000"/>
            </a:solidFill>
            <a:prstDash val="dash"/>
            <a:round/>
            <a:headEnd type="triangle" w="med" len="med"/>
            <a:tailEnd type="triangle" w="med" len="med"/>
          </a:ln>
          <a:effectLst/>
        </p:spPr>
      </p:cxnSp>
      <p:sp>
        <p:nvSpPr>
          <p:cNvPr id="36" name="Freeform 35"/>
          <p:cNvSpPr/>
          <p:nvPr/>
        </p:nvSpPr>
        <p:spPr>
          <a:xfrm>
            <a:off x="6012777" y="2168815"/>
            <a:ext cx="1260000" cy="576528"/>
          </a:xfrm>
          <a:custGeom>
            <a:avLst/>
            <a:gdLst>
              <a:gd name="connsiteX0" fmla="*/ 0 w 3355810"/>
              <a:gd name="connsiteY0" fmla="*/ 360530 h 360530"/>
              <a:gd name="connsiteX1" fmla="*/ 1235124 w 3355810"/>
              <a:gd name="connsiteY1" fmla="*/ 11003 h 360530"/>
              <a:gd name="connsiteX2" fmla="*/ 3355810 w 3355810"/>
              <a:gd name="connsiteY2" fmla="*/ 80908 h 360530"/>
              <a:gd name="connsiteX0" fmla="*/ 126034 w 3481844"/>
              <a:gd name="connsiteY0" fmla="*/ 361226 h 395522"/>
              <a:gd name="connsiteX1" fmla="*/ 79425 w 3481844"/>
              <a:gd name="connsiteY1" fmla="*/ 373167 h 395522"/>
              <a:gd name="connsiteX2" fmla="*/ 1361158 w 3481844"/>
              <a:gd name="connsiteY2" fmla="*/ 11699 h 395522"/>
              <a:gd name="connsiteX3" fmla="*/ 3481844 w 3481844"/>
              <a:gd name="connsiteY3" fmla="*/ 81604 h 395522"/>
              <a:gd name="connsiteX0" fmla="*/ 126034 w 3481844"/>
              <a:gd name="connsiteY0" fmla="*/ 361226 h 395522"/>
              <a:gd name="connsiteX1" fmla="*/ 79425 w 3481844"/>
              <a:gd name="connsiteY1" fmla="*/ 373167 h 395522"/>
              <a:gd name="connsiteX2" fmla="*/ 1361158 w 3481844"/>
              <a:gd name="connsiteY2" fmla="*/ 11699 h 395522"/>
              <a:gd name="connsiteX3" fmla="*/ 3481844 w 3481844"/>
              <a:gd name="connsiteY3" fmla="*/ 81604 h 395522"/>
              <a:gd name="connsiteX0" fmla="*/ 259695 w 3615505"/>
              <a:gd name="connsiteY0" fmla="*/ 361226 h 373167"/>
              <a:gd name="connsiteX1" fmla="*/ 213086 w 3615505"/>
              <a:gd name="connsiteY1" fmla="*/ 373167 h 373167"/>
              <a:gd name="connsiteX2" fmla="*/ 1494819 w 3615505"/>
              <a:gd name="connsiteY2" fmla="*/ 11699 h 373167"/>
              <a:gd name="connsiteX3" fmla="*/ 3615505 w 3615505"/>
              <a:gd name="connsiteY3" fmla="*/ 81604 h 373167"/>
              <a:gd name="connsiteX0" fmla="*/ 259695 w 3615505"/>
              <a:gd name="connsiteY0" fmla="*/ 361226 h 373167"/>
              <a:gd name="connsiteX1" fmla="*/ 213086 w 3615505"/>
              <a:gd name="connsiteY1" fmla="*/ 373167 h 373167"/>
              <a:gd name="connsiteX2" fmla="*/ 1494819 w 3615505"/>
              <a:gd name="connsiteY2" fmla="*/ 11699 h 373167"/>
              <a:gd name="connsiteX3" fmla="*/ 3615505 w 3615505"/>
              <a:gd name="connsiteY3" fmla="*/ 81604 h 373167"/>
              <a:gd name="connsiteX0" fmla="*/ 259695 w 3615505"/>
              <a:gd name="connsiteY0" fmla="*/ 293406 h 305347"/>
              <a:gd name="connsiteX1" fmla="*/ 213086 w 3615505"/>
              <a:gd name="connsiteY1" fmla="*/ 305347 h 305347"/>
              <a:gd name="connsiteX2" fmla="*/ 1506471 w 3615505"/>
              <a:gd name="connsiteY2" fmla="*/ 24916 h 305347"/>
              <a:gd name="connsiteX3" fmla="*/ 3615505 w 3615505"/>
              <a:gd name="connsiteY3" fmla="*/ 13784 h 305347"/>
              <a:gd name="connsiteX0" fmla="*/ 259695 w 3615505"/>
              <a:gd name="connsiteY0" fmla="*/ 282152 h 294093"/>
              <a:gd name="connsiteX1" fmla="*/ 213086 w 3615505"/>
              <a:gd name="connsiteY1" fmla="*/ 294093 h 294093"/>
              <a:gd name="connsiteX2" fmla="*/ 1506471 w 3615505"/>
              <a:gd name="connsiteY2" fmla="*/ 13662 h 294093"/>
              <a:gd name="connsiteX3" fmla="*/ 3615505 w 3615505"/>
              <a:gd name="connsiteY3" fmla="*/ 2530 h 294093"/>
              <a:gd name="connsiteX0" fmla="*/ 0 w 3355810"/>
              <a:gd name="connsiteY0" fmla="*/ 282152 h 282152"/>
              <a:gd name="connsiteX1" fmla="*/ 1246776 w 3355810"/>
              <a:gd name="connsiteY1" fmla="*/ 13662 h 282152"/>
              <a:gd name="connsiteX2" fmla="*/ 3355810 w 3355810"/>
              <a:gd name="connsiteY2" fmla="*/ 2530 h 282152"/>
              <a:gd name="connsiteX0" fmla="*/ 0 w 3775287"/>
              <a:gd name="connsiteY0" fmla="*/ 362077 h 362077"/>
              <a:gd name="connsiteX1" fmla="*/ 1666253 w 3775287"/>
              <a:gd name="connsiteY1" fmla="*/ 28758 h 362077"/>
              <a:gd name="connsiteX2" fmla="*/ 3775287 w 3775287"/>
              <a:gd name="connsiteY2" fmla="*/ 17626 h 362077"/>
              <a:gd name="connsiteX0" fmla="*/ 0 w 3775287"/>
              <a:gd name="connsiteY0" fmla="*/ 362077 h 362077"/>
              <a:gd name="connsiteX1" fmla="*/ 1666253 w 3775287"/>
              <a:gd name="connsiteY1" fmla="*/ 28758 h 362077"/>
              <a:gd name="connsiteX2" fmla="*/ 3775287 w 3775287"/>
              <a:gd name="connsiteY2" fmla="*/ 17626 h 362077"/>
              <a:gd name="connsiteX0" fmla="*/ 0 w 3775287"/>
              <a:gd name="connsiteY0" fmla="*/ 344451 h 344451"/>
              <a:gd name="connsiteX1" fmla="*/ 1270081 w 3775287"/>
              <a:gd name="connsiteY1" fmla="*/ 70559 h 344451"/>
              <a:gd name="connsiteX2" fmla="*/ 3775287 w 3775287"/>
              <a:gd name="connsiteY2" fmla="*/ 0 h 344451"/>
              <a:gd name="connsiteX0" fmla="*/ 0 w 3763635"/>
              <a:gd name="connsiteY0" fmla="*/ 294290 h 294290"/>
              <a:gd name="connsiteX1" fmla="*/ 1270081 w 3763635"/>
              <a:gd name="connsiteY1" fmla="*/ 20398 h 294290"/>
              <a:gd name="connsiteX2" fmla="*/ 3763635 w 3763635"/>
              <a:gd name="connsiteY2" fmla="*/ 20071 h 294290"/>
              <a:gd name="connsiteX0" fmla="*/ 0 w 3763635"/>
              <a:gd name="connsiteY0" fmla="*/ 313712 h 313712"/>
              <a:gd name="connsiteX1" fmla="*/ 1270081 w 3763635"/>
              <a:gd name="connsiteY1" fmla="*/ 39820 h 313712"/>
              <a:gd name="connsiteX2" fmla="*/ 3763635 w 3763635"/>
              <a:gd name="connsiteY2" fmla="*/ 1676 h 313712"/>
              <a:gd name="connsiteX0" fmla="*/ 0 w 3798592"/>
              <a:gd name="connsiteY0" fmla="*/ 322954 h 322954"/>
              <a:gd name="connsiteX1" fmla="*/ 1270081 w 3798592"/>
              <a:gd name="connsiteY1" fmla="*/ 49062 h 322954"/>
              <a:gd name="connsiteX2" fmla="*/ 3798592 w 3798592"/>
              <a:gd name="connsiteY2" fmla="*/ 113 h 322954"/>
              <a:gd name="connsiteX0" fmla="*/ 0 w 3798592"/>
              <a:gd name="connsiteY0" fmla="*/ 485369 h 485369"/>
              <a:gd name="connsiteX1" fmla="*/ 1270081 w 3798592"/>
              <a:gd name="connsiteY1" fmla="*/ 211477 h 485369"/>
              <a:gd name="connsiteX2" fmla="*/ 3483984 w 3798592"/>
              <a:gd name="connsiteY2" fmla="*/ 283 h 485369"/>
              <a:gd name="connsiteX3" fmla="*/ 3798592 w 3798592"/>
              <a:gd name="connsiteY3" fmla="*/ 162528 h 485369"/>
              <a:gd name="connsiteX0" fmla="*/ 0 w 3798592"/>
              <a:gd name="connsiteY0" fmla="*/ 322841 h 322841"/>
              <a:gd name="connsiteX1" fmla="*/ 1270081 w 3798592"/>
              <a:gd name="connsiteY1" fmla="*/ 48949 h 322841"/>
              <a:gd name="connsiteX2" fmla="*/ 3798592 w 3798592"/>
              <a:gd name="connsiteY2" fmla="*/ 0 h 322841"/>
              <a:gd name="connsiteX0" fmla="*/ 0 w 3798592"/>
              <a:gd name="connsiteY0" fmla="*/ 297714 h 297714"/>
              <a:gd name="connsiteX1" fmla="*/ 1270081 w 3798592"/>
              <a:gd name="connsiteY1" fmla="*/ 23822 h 297714"/>
              <a:gd name="connsiteX2" fmla="*/ 3798592 w 3798592"/>
              <a:gd name="connsiteY2" fmla="*/ 7288 h 297714"/>
              <a:gd name="connsiteX0" fmla="*/ 0 w 3798592"/>
              <a:gd name="connsiteY0" fmla="*/ 300915 h 300915"/>
              <a:gd name="connsiteX1" fmla="*/ 1270081 w 3798592"/>
              <a:gd name="connsiteY1" fmla="*/ 27023 h 300915"/>
              <a:gd name="connsiteX2" fmla="*/ 3798592 w 3798592"/>
              <a:gd name="connsiteY2" fmla="*/ 10489 h 300915"/>
              <a:gd name="connsiteX0" fmla="*/ 0 w 3798592"/>
              <a:gd name="connsiteY0" fmla="*/ 290781 h 290781"/>
              <a:gd name="connsiteX1" fmla="*/ 1200168 w 3798592"/>
              <a:gd name="connsiteY1" fmla="*/ 43901 h 290781"/>
              <a:gd name="connsiteX2" fmla="*/ 3798592 w 3798592"/>
              <a:gd name="connsiteY2" fmla="*/ 355 h 290781"/>
              <a:gd name="connsiteX0" fmla="*/ 0 w 3798592"/>
              <a:gd name="connsiteY0" fmla="*/ 290436 h 290436"/>
              <a:gd name="connsiteX1" fmla="*/ 1200168 w 3798592"/>
              <a:gd name="connsiteY1" fmla="*/ 43556 h 290436"/>
              <a:gd name="connsiteX2" fmla="*/ 3798592 w 3798592"/>
              <a:gd name="connsiteY2" fmla="*/ 10 h 290436"/>
              <a:gd name="connsiteX0" fmla="*/ 0 w 3798592"/>
              <a:gd name="connsiteY0" fmla="*/ 291471 h 291471"/>
              <a:gd name="connsiteX1" fmla="*/ 1200168 w 3798592"/>
              <a:gd name="connsiteY1" fmla="*/ 44591 h 291471"/>
              <a:gd name="connsiteX2" fmla="*/ 3798592 w 3798592"/>
              <a:gd name="connsiteY2" fmla="*/ 1045 h 291471"/>
              <a:gd name="connsiteX0" fmla="*/ 0 w 3798592"/>
              <a:gd name="connsiteY0" fmla="*/ 290438 h 290438"/>
              <a:gd name="connsiteX1" fmla="*/ 1153559 w 3798592"/>
              <a:gd name="connsiteY1" fmla="*/ 75973 h 290438"/>
              <a:gd name="connsiteX2" fmla="*/ 3798592 w 3798592"/>
              <a:gd name="connsiteY2" fmla="*/ 12 h 290438"/>
              <a:gd name="connsiteX0" fmla="*/ 0 w 3798592"/>
              <a:gd name="connsiteY0" fmla="*/ 290430 h 290430"/>
              <a:gd name="connsiteX1" fmla="*/ 1106950 w 3798592"/>
              <a:gd name="connsiteY1" fmla="*/ 135392 h 290430"/>
              <a:gd name="connsiteX2" fmla="*/ 3798592 w 3798592"/>
              <a:gd name="connsiteY2" fmla="*/ 4 h 290430"/>
              <a:gd name="connsiteX0" fmla="*/ 0 w 3798592"/>
              <a:gd name="connsiteY0" fmla="*/ 290430 h 290430"/>
              <a:gd name="connsiteX1" fmla="*/ 1106950 w 3798592"/>
              <a:gd name="connsiteY1" fmla="*/ 135392 h 290430"/>
              <a:gd name="connsiteX2" fmla="*/ 3798592 w 3798592"/>
              <a:gd name="connsiteY2" fmla="*/ 4 h 290430"/>
            </a:gdLst>
            <a:ahLst/>
            <a:cxnLst>
              <a:cxn ang="0">
                <a:pos x="connsiteX0" y="connsiteY0"/>
              </a:cxn>
              <a:cxn ang="0">
                <a:pos x="connsiteX1" y="connsiteY1"/>
              </a:cxn>
              <a:cxn ang="0">
                <a:pos x="connsiteX2" y="connsiteY2"/>
              </a:cxn>
            </a:cxnLst>
            <a:rect l="l" t="t" r="r" b="b"/>
            <a:pathLst>
              <a:path w="3798592" h="290430">
                <a:moveTo>
                  <a:pt x="0" y="290430"/>
                </a:moveTo>
                <a:cubicBezTo>
                  <a:pt x="854003" y="288520"/>
                  <a:pt x="846719" y="210808"/>
                  <a:pt x="1106950" y="135392"/>
                </a:cubicBezTo>
                <a:cubicBezTo>
                  <a:pt x="1367181" y="59976"/>
                  <a:pt x="1768696" y="-603"/>
                  <a:pt x="3798592" y="4"/>
                </a:cubicBezTo>
              </a:path>
            </a:pathLst>
          </a:custGeom>
          <a:ln w="19050" cmpd="sng">
            <a:solidFill>
              <a:schemeClr val="tx1"/>
            </a:solidFill>
            <a:prstDash val="dashDot"/>
            <a:headEnd type="triangle"/>
            <a:tailEnd type="triangle"/>
          </a:ln>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ndParaRPr>
          </a:p>
        </p:txBody>
      </p:sp>
      <p:sp>
        <p:nvSpPr>
          <p:cNvPr id="38" name="TextBox 37"/>
          <p:cNvSpPr txBox="1"/>
          <p:nvPr/>
        </p:nvSpPr>
        <p:spPr>
          <a:xfrm>
            <a:off x="8083186" y="2213654"/>
            <a:ext cx="629274" cy="276999"/>
          </a:xfrm>
          <a:prstGeom prst="rect">
            <a:avLst/>
          </a:prstGeom>
          <a:noFill/>
        </p:spPr>
        <p:txBody>
          <a:bodyPr wrap="none" rtlCol="0">
            <a:spAutoFit/>
          </a:bodyPr>
          <a:lstStyle/>
          <a:p>
            <a:r>
              <a:rPr lang="en-US" dirty="0">
                <a:latin typeface="+mn-lt"/>
              </a:rPr>
              <a:t>CORE</a:t>
            </a:r>
            <a:endParaRPr lang="en-US" dirty="0" smtClean="0">
              <a:latin typeface="+mn-lt"/>
            </a:endParaRPr>
          </a:p>
        </p:txBody>
      </p:sp>
      <p:sp>
        <p:nvSpPr>
          <p:cNvPr id="40" name="Rectangle 39"/>
          <p:cNvSpPr/>
          <p:nvPr/>
        </p:nvSpPr>
        <p:spPr bwMode="auto">
          <a:xfrm>
            <a:off x="4392776" y="1448780"/>
            <a:ext cx="4275475" cy="2880320"/>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charset="0"/>
            </a:endParaRPr>
          </a:p>
        </p:txBody>
      </p:sp>
      <p:sp>
        <p:nvSpPr>
          <p:cNvPr id="41" name="TextBox 40"/>
          <p:cNvSpPr txBox="1"/>
          <p:nvPr/>
        </p:nvSpPr>
        <p:spPr>
          <a:xfrm>
            <a:off x="423797" y="4097106"/>
            <a:ext cx="2287480" cy="246221"/>
          </a:xfrm>
          <a:prstGeom prst="rect">
            <a:avLst/>
          </a:prstGeom>
          <a:noFill/>
        </p:spPr>
        <p:txBody>
          <a:bodyPr wrap="none" rtlCol="0">
            <a:spAutoFit/>
          </a:bodyPr>
          <a:lstStyle/>
          <a:p>
            <a:r>
              <a:rPr lang="en-US" sz="1000" dirty="0" smtClean="0">
                <a:latin typeface="+mn-lt"/>
              </a:rPr>
              <a:t>Openflow Switch Specification v1.3.2</a:t>
            </a:r>
          </a:p>
        </p:txBody>
      </p:sp>
    </p:spTree>
    <p:extLst>
      <p:ext uri="{BB962C8B-B14F-4D97-AF65-F5344CB8AC3E}">
        <p14:creationId xmlns:p14="http://schemas.microsoft.com/office/powerpoint/2010/main" val="132097377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9362"/>
          </a:xfrm>
        </p:spPr>
        <p:txBody>
          <a:bodyPr>
            <a:normAutofit fontScale="90000"/>
          </a:bodyPr>
          <a:lstStyle/>
          <a:p>
            <a:r>
              <a:rPr lang="en-US" dirty="0"/>
              <a:t/>
            </a:r>
            <a:br>
              <a:rPr lang="en-US" dirty="0"/>
            </a:br>
            <a:r>
              <a:rPr lang="en-US" dirty="0" smtClean="0"/>
              <a:t>P802.1CF Draft </a:t>
            </a:r>
            <a:r>
              <a:rPr lang="en-US" dirty="0" err="1" smtClean="0"/>
              <a:t>ToC</a:t>
            </a:r>
            <a:r>
              <a:rPr lang="en-US" dirty="0"/>
              <a:t/>
            </a:r>
            <a:br>
              <a:rPr lang="en-US" dirty="0"/>
            </a:br>
            <a:endParaRPr lang="en-US" dirty="0"/>
          </a:p>
        </p:txBody>
      </p:sp>
      <p:pic>
        <p:nvPicPr>
          <p:cNvPr id="9" name="Picture 8" descr="omniran-nrm.png"/>
          <p:cNvPicPr>
            <a:picLocks noChangeAspect="1"/>
          </p:cNvPicPr>
          <p:nvPr/>
        </p:nvPicPr>
        <p:blipFill>
          <a:blip r:embed="rId2"/>
          <a:stretch>
            <a:fillRect/>
          </a:stretch>
        </p:blipFill>
        <p:spPr>
          <a:xfrm>
            <a:off x="5515447" y="2078850"/>
            <a:ext cx="2656953" cy="1109797"/>
          </a:xfrm>
          <a:prstGeom prst="rect">
            <a:avLst/>
          </a:prstGeom>
        </p:spPr>
      </p:pic>
      <p:cxnSp>
        <p:nvCxnSpPr>
          <p:cNvPr id="13" name="Straight Connector 12"/>
          <p:cNvCxnSpPr/>
          <p:nvPr/>
        </p:nvCxnSpPr>
        <p:spPr bwMode="auto">
          <a:xfrm>
            <a:off x="4752000" y="3203975"/>
            <a:ext cx="4050000" cy="0"/>
          </a:xfrm>
          <a:prstGeom prst="line">
            <a:avLst/>
          </a:prstGeom>
          <a:solidFill>
            <a:schemeClr val="accent1"/>
          </a:solidFill>
          <a:ln w="6350" cap="flat" cmpd="sng" algn="ctr">
            <a:solidFill>
              <a:schemeClr val="tx1"/>
            </a:solidFill>
            <a:prstDash val="dashDot"/>
            <a:round/>
            <a:headEnd type="none" w="sm" len="sm"/>
            <a:tailEnd type="none" w="sm" len="sm"/>
          </a:ln>
          <a:effectLst/>
        </p:spPr>
      </p:cxnSp>
      <p:cxnSp>
        <p:nvCxnSpPr>
          <p:cNvPr id="14" name="Straight Connector 13"/>
          <p:cNvCxnSpPr/>
          <p:nvPr/>
        </p:nvCxnSpPr>
        <p:spPr bwMode="auto">
          <a:xfrm>
            <a:off x="4662000" y="2078850"/>
            <a:ext cx="4050000" cy="0"/>
          </a:xfrm>
          <a:prstGeom prst="line">
            <a:avLst/>
          </a:prstGeom>
          <a:solidFill>
            <a:schemeClr val="accent1"/>
          </a:solidFill>
          <a:ln w="6350" cap="flat" cmpd="sng" algn="ctr">
            <a:solidFill>
              <a:schemeClr val="tx1"/>
            </a:solidFill>
            <a:prstDash val="dashDot"/>
            <a:round/>
            <a:headEnd type="none" w="sm" len="sm"/>
            <a:tailEnd type="none" w="sm" len="sm"/>
          </a:ln>
          <a:effectLst/>
        </p:spPr>
      </p:cxnSp>
      <p:pic>
        <p:nvPicPr>
          <p:cNvPr id="8" name="Picture 7" descr="omniran-functions.png"/>
          <p:cNvPicPr>
            <a:picLocks noChangeAspect="1"/>
          </p:cNvPicPr>
          <p:nvPr/>
        </p:nvPicPr>
        <p:blipFill>
          <a:blip r:embed="rId3"/>
          <a:stretch>
            <a:fillRect/>
          </a:stretch>
        </p:blipFill>
        <p:spPr>
          <a:xfrm>
            <a:off x="4842030" y="3231770"/>
            <a:ext cx="3991517" cy="2942535"/>
          </a:xfrm>
          <a:prstGeom prst="rect">
            <a:avLst/>
          </a:prstGeom>
        </p:spPr>
      </p:pic>
      <p:sp>
        <p:nvSpPr>
          <p:cNvPr id="3" name="Content Placeholder 2"/>
          <p:cNvSpPr>
            <a:spLocks noGrp="1"/>
          </p:cNvSpPr>
          <p:nvPr>
            <p:ph idx="1"/>
          </p:nvPr>
        </p:nvSpPr>
        <p:spPr>
          <a:xfrm>
            <a:off x="457199" y="1043736"/>
            <a:ext cx="6545071" cy="5580619"/>
          </a:xfrm>
        </p:spPr>
        <p:txBody>
          <a:bodyPr>
            <a:normAutofit fontScale="55000" lnSpcReduction="20000"/>
          </a:bodyPr>
          <a:lstStyle/>
          <a:p>
            <a:pPr>
              <a:lnSpc>
                <a:spcPct val="110000"/>
              </a:lnSpc>
              <a:spcBef>
                <a:spcPts val="0"/>
              </a:spcBef>
            </a:pPr>
            <a:r>
              <a:rPr lang="en-US" dirty="0"/>
              <a:t>Introduction and Scope</a:t>
            </a:r>
          </a:p>
          <a:p>
            <a:pPr>
              <a:lnSpc>
                <a:spcPct val="110000"/>
              </a:lnSpc>
              <a:spcBef>
                <a:spcPts val="0"/>
              </a:spcBef>
            </a:pPr>
            <a:r>
              <a:rPr lang="en-US" dirty="0" smtClean="0"/>
              <a:t>Abbreviations, Acronyms</a:t>
            </a:r>
            <a:r>
              <a:rPr lang="en-US" dirty="0"/>
              <a:t>, Definitions, </a:t>
            </a:r>
            <a:r>
              <a:rPr lang="en-US" dirty="0" smtClean="0"/>
              <a:t>and Conventions</a:t>
            </a:r>
            <a:endParaRPr lang="en-US" dirty="0"/>
          </a:p>
          <a:p>
            <a:pPr>
              <a:lnSpc>
                <a:spcPct val="110000"/>
              </a:lnSpc>
              <a:spcBef>
                <a:spcPts val="0"/>
              </a:spcBef>
            </a:pPr>
            <a:r>
              <a:rPr lang="en-US" dirty="0"/>
              <a:t>References</a:t>
            </a:r>
          </a:p>
          <a:p>
            <a:pPr>
              <a:lnSpc>
                <a:spcPct val="110000"/>
              </a:lnSpc>
              <a:spcBef>
                <a:spcPts val="0"/>
              </a:spcBef>
            </a:pPr>
            <a:r>
              <a:rPr lang="en-US" dirty="0"/>
              <a:t>Identifiers</a:t>
            </a:r>
          </a:p>
          <a:p>
            <a:pPr>
              <a:lnSpc>
                <a:spcPct val="110000"/>
              </a:lnSpc>
              <a:spcBef>
                <a:spcPts val="0"/>
              </a:spcBef>
            </a:pPr>
            <a:r>
              <a:rPr lang="en-US" dirty="0" smtClean="0"/>
              <a:t>Network </a:t>
            </a:r>
            <a:r>
              <a:rPr lang="en-US" dirty="0"/>
              <a:t>Reference Model</a:t>
            </a:r>
          </a:p>
          <a:p>
            <a:pPr lvl="1">
              <a:lnSpc>
                <a:spcPct val="110000"/>
              </a:lnSpc>
              <a:spcBef>
                <a:spcPts val="0"/>
              </a:spcBef>
            </a:pPr>
            <a:r>
              <a:rPr lang="en-US" dirty="0"/>
              <a:t>Overview</a:t>
            </a:r>
          </a:p>
          <a:p>
            <a:pPr lvl="1">
              <a:lnSpc>
                <a:spcPct val="110000"/>
              </a:lnSpc>
              <a:spcBef>
                <a:spcPts val="0"/>
              </a:spcBef>
            </a:pPr>
            <a:r>
              <a:rPr lang="en-US" dirty="0"/>
              <a:t>Reference </a:t>
            </a:r>
            <a:r>
              <a:rPr lang="en-US" dirty="0" smtClean="0"/>
              <a:t>Points</a:t>
            </a:r>
          </a:p>
          <a:p>
            <a:pPr lvl="1">
              <a:lnSpc>
                <a:spcPct val="110000"/>
              </a:lnSpc>
              <a:spcBef>
                <a:spcPts val="0"/>
              </a:spcBef>
            </a:pPr>
            <a:r>
              <a:rPr lang="en-US" dirty="0" smtClean="0"/>
              <a:t>Access </a:t>
            </a:r>
            <a:r>
              <a:rPr lang="en-US" dirty="0"/>
              <a:t>Network </a:t>
            </a:r>
            <a:r>
              <a:rPr lang="en-US" dirty="0" smtClean="0"/>
              <a:t>Control Architecture</a:t>
            </a:r>
            <a:endParaRPr lang="en-US" dirty="0"/>
          </a:p>
          <a:p>
            <a:pPr lvl="2">
              <a:lnSpc>
                <a:spcPct val="110000"/>
              </a:lnSpc>
              <a:spcBef>
                <a:spcPts val="0"/>
              </a:spcBef>
            </a:pPr>
            <a:r>
              <a:rPr lang="en-US" dirty="0"/>
              <a:t>Multiple deployment </a:t>
            </a:r>
            <a:r>
              <a:rPr lang="en-US" dirty="0" smtClean="0"/>
              <a:t>scenarios</a:t>
            </a:r>
            <a:endParaRPr lang="en-US" dirty="0"/>
          </a:p>
          <a:p>
            <a:pPr>
              <a:lnSpc>
                <a:spcPct val="110000"/>
              </a:lnSpc>
              <a:spcBef>
                <a:spcPts val="0"/>
              </a:spcBef>
            </a:pPr>
            <a:r>
              <a:rPr lang="en-US" dirty="0"/>
              <a:t>Functional Design and </a:t>
            </a:r>
            <a:r>
              <a:rPr lang="en-US" dirty="0" smtClean="0"/>
              <a:t>Decomposition</a:t>
            </a:r>
            <a:endParaRPr lang="en-US" dirty="0"/>
          </a:p>
          <a:p>
            <a:pPr lvl="1">
              <a:lnSpc>
                <a:spcPct val="110000"/>
              </a:lnSpc>
              <a:spcBef>
                <a:spcPts val="0"/>
              </a:spcBef>
            </a:pPr>
            <a:r>
              <a:rPr lang="en-US" dirty="0"/>
              <a:t>Access Network Preconfiguration</a:t>
            </a:r>
          </a:p>
          <a:p>
            <a:pPr lvl="1">
              <a:lnSpc>
                <a:spcPct val="110000"/>
              </a:lnSpc>
              <a:spcBef>
                <a:spcPts val="0"/>
              </a:spcBef>
            </a:pPr>
            <a:r>
              <a:rPr lang="en-US" dirty="0"/>
              <a:t>Network Discovery and </a:t>
            </a:r>
            <a:r>
              <a:rPr lang="en-US" dirty="0" smtClean="0"/>
              <a:t>Selection</a:t>
            </a:r>
          </a:p>
          <a:p>
            <a:pPr lvl="1">
              <a:lnSpc>
                <a:spcPct val="110000"/>
              </a:lnSpc>
              <a:spcBef>
                <a:spcPts val="0"/>
              </a:spcBef>
            </a:pPr>
            <a:r>
              <a:rPr lang="en-US" dirty="0" smtClean="0"/>
              <a:t>Association</a:t>
            </a:r>
            <a:endParaRPr lang="en-US" dirty="0"/>
          </a:p>
          <a:p>
            <a:pPr lvl="1">
              <a:lnSpc>
                <a:spcPct val="110000"/>
              </a:lnSpc>
              <a:spcBef>
                <a:spcPts val="0"/>
              </a:spcBef>
            </a:pPr>
            <a:r>
              <a:rPr lang="en-US" dirty="0" smtClean="0"/>
              <a:t>Authentication and Authorization</a:t>
            </a:r>
            <a:endParaRPr lang="en-US" dirty="0"/>
          </a:p>
          <a:p>
            <a:pPr lvl="1">
              <a:lnSpc>
                <a:spcPct val="110000"/>
              </a:lnSpc>
              <a:spcBef>
                <a:spcPts val="0"/>
              </a:spcBef>
            </a:pPr>
            <a:r>
              <a:rPr lang="en-US" dirty="0" err="1" smtClean="0"/>
              <a:t>Datapath</a:t>
            </a:r>
            <a:r>
              <a:rPr lang="en-US" dirty="0" smtClean="0"/>
              <a:t> establishment</a:t>
            </a:r>
          </a:p>
          <a:p>
            <a:pPr lvl="1">
              <a:lnSpc>
                <a:spcPct val="110000"/>
              </a:lnSpc>
              <a:spcBef>
                <a:spcPts val="0"/>
              </a:spcBef>
            </a:pPr>
            <a:r>
              <a:rPr lang="en-US" dirty="0" err="1" smtClean="0"/>
              <a:t>QoS</a:t>
            </a:r>
            <a:r>
              <a:rPr lang="en-US" dirty="0" smtClean="0"/>
              <a:t> </a:t>
            </a:r>
            <a:r>
              <a:rPr lang="en-US" dirty="0"/>
              <a:t>and policy control</a:t>
            </a:r>
          </a:p>
          <a:p>
            <a:pPr lvl="1">
              <a:lnSpc>
                <a:spcPct val="110000"/>
              </a:lnSpc>
              <a:spcBef>
                <a:spcPts val="0"/>
              </a:spcBef>
            </a:pPr>
            <a:r>
              <a:rPr lang="en-US" dirty="0" smtClean="0"/>
              <a:t>Datapath relocation</a:t>
            </a:r>
            <a:endParaRPr lang="en-US" dirty="0"/>
          </a:p>
          <a:p>
            <a:pPr lvl="1">
              <a:lnSpc>
                <a:spcPct val="110000"/>
              </a:lnSpc>
              <a:spcBef>
                <a:spcPts val="0"/>
              </a:spcBef>
            </a:pPr>
            <a:r>
              <a:rPr lang="en-US" dirty="0" smtClean="0"/>
              <a:t>Datapath teardown</a:t>
            </a:r>
          </a:p>
          <a:p>
            <a:pPr lvl="1">
              <a:lnSpc>
                <a:spcPct val="110000"/>
              </a:lnSpc>
              <a:spcBef>
                <a:spcPts val="0"/>
              </a:spcBef>
            </a:pPr>
            <a:r>
              <a:rPr lang="en-US" dirty="0" smtClean="0"/>
              <a:t>Disassociation</a:t>
            </a:r>
            <a:endParaRPr lang="en-US" dirty="0"/>
          </a:p>
          <a:p>
            <a:pPr lvl="1">
              <a:lnSpc>
                <a:spcPct val="110000"/>
              </a:lnSpc>
              <a:spcBef>
                <a:spcPts val="0"/>
              </a:spcBef>
            </a:pPr>
            <a:r>
              <a:rPr lang="en-US" dirty="0"/>
              <a:t>Accounting</a:t>
            </a:r>
          </a:p>
          <a:p>
            <a:pPr>
              <a:lnSpc>
                <a:spcPct val="110000"/>
              </a:lnSpc>
              <a:spcBef>
                <a:spcPts val="0"/>
              </a:spcBef>
            </a:pPr>
            <a:r>
              <a:rPr lang="en-US" i="1" dirty="0" smtClean="0"/>
              <a:t>SDN Abstraction	</a:t>
            </a:r>
            <a:endParaRPr lang="en-US" i="1" dirty="0"/>
          </a:p>
          <a:p>
            <a:pPr lvl="1">
              <a:lnSpc>
                <a:spcPct val="110000"/>
              </a:lnSpc>
              <a:spcBef>
                <a:spcPts val="0"/>
              </a:spcBef>
            </a:pPr>
            <a:r>
              <a:rPr lang="en-US" i="1" dirty="0"/>
              <a:t>Terminal</a:t>
            </a:r>
          </a:p>
          <a:p>
            <a:pPr lvl="1">
              <a:lnSpc>
                <a:spcPct val="110000"/>
              </a:lnSpc>
              <a:spcBef>
                <a:spcPts val="0"/>
              </a:spcBef>
            </a:pPr>
            <a:r>
              <a:rPr lang="en-US" i="1" dirty="0" smtClean="0"/>
              <a:t>Access</a:t>
            </a:r>
            <a:r>
              <a:rPr lang="en-US" i="1" dirty="0"/>
              <a:t> and Backhaul</a:t>
            </a:r>
          </a:p>
          <a:p>
            <a:pPr>
              <a:lnSpc>
                <a:spcPct val="110000"/>
              </a:lnSpc>
              <a:spcBef>
                <a:spcPts val="0"/>
              </a:spcBef>
            </a:pPr>
            <a:r>
              <a:rPr lang="en-US" dirty="0" smtClean="0"/>
              <a:t>Annex:</a:t>
            </a:r>
          </a:p>
          <a:p>
            <a:pPr lvl="1">
              <a:lnSpc>
                <a:spcPct val="110000"/>
              </a:lnSpc>
              <a:spcBef>
                <a:spcPts val="0"/>
              </a:spcBef>
            </a:pPr>
            <a:r>
              <a:rPr lang="en-US" dirty="0" smtClean="0"/>
              <a:t>Tenets (Informative)</a:t>
            </a:r>
          </a:p>
        </p:txBody>
      </p:sp>
    </p:spTree>
    <p:extLst>
      <p:ext uri="{BB962C8B-B14F-4D97-AF65-F5344CB8AC3E}">
        <p14:creationId xmlns:p14="http://schemas.microsoft.com/office/powerpoint/2010/main" val="237676174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mniran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lnDef>
    <a:txDef>
      <a:spPr>
        <a:noFill/>
      </a:spPr>
      <a:bodyPr wrap="none" rtlCol="0">
        <a:spAutoFit/>
      </a:bodyPr>
      <a:lstStyle>
        <a:defPPr>
          <a:defRPr dirty="0" smtClean="0">
            <a:latin typeface="+mn-lt"/>
          </a:defRPr>
        </a:defPPr>
      </a:lstStyle>
    </a:txDef>
  </a:objectDefaults>
  <a:extraClrSchemeLst>
    <a:extraClrScheme>
      <a:clrScheme name="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omniran_template</Template>
  <TotalTime>654</TotalTime>
  <Words>1410</Words>
  <Application>Microsoft Macintosh PowerPoint</Application>
  <PresentationFormat>On-screen Show (4:3)</PresentationFormat>
  <Paragraphs>377</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omniran_template</vt:lpstr>
      <vt:lpstr>Cooperation for  OmniRAN P802.1CF</vt:lpstr>
      <vt:lpstr>There is Evidence to consider Commonalities of IEEE 802 Access Networks</vt:lpstr>
      <vt:lpstr>OmniRAN P802.1CF provides a kind of ‘Stage 2’ Specification for IEEE 802</vt:lpstr>
      <vt:lpstr>P802.1CF Project Authorization Request</vt:lpstr>
      <vt:lpstr>Key constraints for P802.1CF</vt:lpstr>
      <vt:lpstr>OmniRAN in the big picture of the Internet</vt:lpstr>
      <vt:lpstr>Scope of OmniRAN P802.1CF mapped to the IEEE 802 Reference Model</vt:lpstr>
      <vt:lpstr> SDN is part of OmniRAN</vt:lpstr>
      <vt:lpstr> P802.1CF Draft ToC </vt:lpstr>
      <vt:lpstr>Example Chapter Structure</vt:lpstr>
      <vt:lpstr>NDS Functional Requirements</vt:lpstr>
      <vt:lpstr>Network Discovery and Selection Functions</vt:lpstr>
      <vt:lpstr>NDS Roles and Identifiers</vt:lpstr>
      <vt:lpstr>NDS Technology Specific Design</vt:lpstr>
      <vt:lpstr>Cooperation inside 802.1 E.g.: PtP Link Behavior for Access Networks</vt:lpstr>
      <vt:lpstr>Realization of point-to-point link behavior in Access Networks</vt:lpstr>
      <vt:lpstr>PtP Link Solution Approaches</vt:lpstr>
      <vt:lpstr>Conclusion</vt:lpstr>
    </vt:vector>
  </TitlesOfParts>
  <Company>Nokia Siemens Networks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Max Riegel</dc:creator>
  <cp:lastModifiedBy>Max Riegel</cp:lastModifiedBy>
  <cp:revision>69</cp:revision>
  <cp:lastPrinted>1998-02-10T13:28:06Z</cp:lastPrinted>
  <dcterms:created xsi:type="dcterms:W3CDTF">2014-02-26T07:36:58Z</dcterms:created>
  <dcterms:modified xsi:type="dcterms:W3CDTF">2014-05-14T14:10:51Z</dcterms:modified>
</cp:coreProperties>
</file>