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gif" ContentType="image/gif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0" r:id="rId1"/>
  </p:sldMasterIdLst>
  <p:notesMasterIdLst>
    <p:notesMasterId r:id="rId16"/>
  </p:notesMasterIdLst>
  <p:handoutMasterIdLst>
    <p:handoutMasterId r:id="rId17"/>
  </p:handoutMasterIdLst>
  <p:sldIdLst>
    <p:sldId id="262" r:id="rId2"/>
    <p:sldId id="299" r:id="rId3"/>
    <p:sldId id="311" r:id="rId4"/>
    <p:sldId id="305" r:id="rId5"/>
    <p:sldId id="301" r:id="rId6"/>
    <p:sldId id="302" r:id="rId7"/>
    <p:sldId id="303" r:id="rId8"/>
    <p:sldId id="297" r:id="rId9"/>
    <p:sldId id="296" r:id="rId10"/>
    <p:sldId id="294" r:id="rId11"/>
    <p:sldId id="306" r:id="rId12"/>
    <p:sldId id="298" r:id="rId13"/>
    <p:sldId id="312" r:id="rId14"/>
    <p:sldId id="313" r:id="rId15"/>
  </p:sldIdLst>
  <p:sldSz cx="9144000" cy="6858000" type="screen4x3"/>
  <p:notesSz cx="6934200" cy="92805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" charset="0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Times New Roman" pitchFamily="1" charset="0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Times New Roman" pitchFamily="1" charset="0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Times New Roman" pitchFamily="1" charset="0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Times New Roman" pitchFamily="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BB2FF"/>
    <a:srgbClr val="A7E8FF"/>
    <a:srgbClr val="6DC0FF"/>
    <a:srgbClr val="00C040"/>
    <a:srgbClr val="7600A0"/>
    <a:srgbClr val="9900CC"/>
    <a:srgbClr val="9900FF"/>
    <a:srgbClr val="6600CC"/>
    <a:srgbClr val="A50021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794" autoAdjust="0"/>
    <p:restoredTop sz="99233" autoAdjust="0"/>
  </p:normalViewPr>
  <p:slideViewPr>
    <p:cSldViewPr>
      <p:cViewPr varScale="1">
        <p:scale>
          <a:sx n="109" d="100"/>
          <a:sy n="109" d="100"/>
        </p:scale>
        <p:origin x="-896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handoutMaster" Target="handoutMasters/handoutMaster1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276600" y="8915400"/>
            <a:ext cx="2159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 defTabSz="933450">
              <a:defRPr>
                <a:latin typeface="Times New Roman" charset="0"/>
              </a:defRPr>
            </a:lvl1pPr>
          </a:lstStyle>
          <a:p>
            <a:pPr>
              <a:defRPr/>
            </a:pPr>
            <a:r>
              <a:rPr lang="en-US"/>
              <a:t> </a:t>
            </a:r>
            <a:fld id="{FB19A1F6-4CBA-3045-A103-578AB249C5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078" name="Line 6"/>
          <p:cNvSpPr>
            <a:spLocks noChangeShapeType="1"/>
          </p:cNvSpPr>
          <p:nvPr/>
        </p:nvSpPr>
        <p:spPr bwMode="auto">
          <a:xfrm>
            <a:off x="693738" y="387350"/>
            <a:ext cx="55467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Times New Roman" charset="0"/>
            </a:endParaRPr>
          </a:p>
        </p:txBody>
      </p:sp>
      <p:sp>
        <p:nvSpPr>
          <p:cNvPr id="3080" name="Line 8"/>
          <p:cNvSpPr>
            <a:spLocks noChangeShapeType="1"/>
          </p:cNvSpPr>
          <p:nvPr/>
        </p:nvSpPr>
        <p:spPr bwMode="auto">
          <a:xfrm>
            <a:off x="685800" y="8915400"/>
            <a:ext cx="57007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Times New Roman" charset="0"/>
            </a:endParaRPr>
          </a:p>
        </p:txBody>
      </p:sp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609600" y="8915400"/>
            <a:ext cx="720725" cy="2746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>
                <a:latin typeface="Times New Roman" charset="0"/>
              </a:rPr>
              <a:t>filename</a:t>
            </a:r>
          </a:p>
        </p:txBody>
      </p:sp>
      <p:sp>
        <p:nvSpPr>
          <p:cNvPr id="3083" name="Text Box 11"/>
          <p:cNvSpPr txBox="1">
            <a:spLocks noChangeArrowheads="1"/>
          </p:cNvSpPr>
          <p:nvPr/>
        </p:nvSpPr>
        <p:spPr bwMode="auto">
          <a:xfrm>
            <a:off x="441325" y="112713"/>
            <a:ext cx="987425" cy="2746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>
                <a:latin typeface="Times New Roman" charset="0"/>
              </a:rPr>
              <a:t>Release Date</a:t>
            </a:r>
          </a:p>
        </p:txBody>
      </p:sp>
      <p:sp>
        <p:nvSpPr>
          <p:cNvPr id="3084" name="Text Box 12"/>
          <p:cNvSpPr txBox="1">
            <a:spLocks noChangeArrowheads="1"/>
          </p:cNvSpPr>
          <p:nvPr/>
        </p:nvSpPr>
        <p:spPr bwMode="auto">
          <a:xfrm>
            <a:off x="4937125" y="112713"/>
            <a:ext cx="1600200" cy="2746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>
                <a:latin typeface="Times New Roman" charset="0"/>
              </a:rPr>
              <a:t>IEEE 802.16xx-99/xxx</a:t>
            </a:r>
          </a:p>
        </p:txBody>
      </p:sp>
      <p:sp>
        <p:nvSpPr>
          <p:cNvPr id="3085" name="Text Box 13"/>
          <p:cNvSpPr txBox="1">
            <a:spLocks noChangeArrowheads="1"/>
          </p:cNvSpPr>
          <p:nvPr/>
        </p:nvSpPr>
        <p:spPr bwMode="auto">
          <a:xfrm>
            <a:off x="4724400" y="8915400"/>
            <a:ext cx="1670050" cy="2746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>
                <a:latin typeface="Times New Roman" charset="0"/>
              </a:rPr>
              <a:t>Authorname, Affiliation</a:t>
            </a:r>
          </a:p>
        </p:txBody>
      </p:sp>
    </p:spTree>
    <p:extLst>
      <p:ext uri="{BB962C8B-B14F-4D97-AF65-F5344CB8AC3E}">
        <p14:creationId xmlns:p14="http://schemas.microsoft.com/office/powerpoint/2010/main" val="7035741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52525" y="701675"/>
            <a:ext cx="4629150" cy="34686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408488"/>
            <a:ext cx="5086350" cy="417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62" tIns="46038" rIns="93662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352800" y="8839200"/>
            <a:ext cx="1778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defTabSz="933450">
              <a:defRPr>
                <a:latin typeface="Times New Roman" charset="0"/>
              </a:defRPr>
            </a:lvl1pPr>
          </a:lstStyle>
          <a:p>
            <a:pPr>
              <a:defRPr/>
            </a:pPr>
            <a:fld id="{AFD3B331-72B1-F946-AF7D-D265CAA405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7" name="Line 9"/>
          <p:cNvSpPr>
            <a:spLocks noChangeShapeType="1"/>
          </p:cNvSpPr>
          <p:nvPr/>
        </p:nvSpPr>
        <p:spPr bwMode="auto">
          <a:xfrm>
            <a:off x="685800" y="8839200"/>
            <a:ext cx="5486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Times New Roman" charset="0"/>
            </a:endParaRPr>
          </a:p>
        </p:txBody>
      </p:sp>
      <p:sp>
        <p:nvSpPr>
          <p:cNvPr id="2058" name="Line 10"/>
          <p:cNvSpPr>
            <a:spLocks noChangeShapeType="1"/>
          </p:cNvSpPr>
          <p:nvPr/>
        </p:nvSpPr>
        <p:spPr bwMode="auto">
          <a:xfrm>
            <a:off x="647700" y="296863"/>
            <a:ext cx="5638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Times New Roman" charset="0"/>
            </a:endParaRPr>
          </a:p>
        </p:txBody>
      </p:sp>
      <p:sp>
        <p:nvSpPr>
          <p:cNvPr id="2059" name="Text Box 11"/>
          <p:cNvSpPr txBox="1">
            <a:spLocks noChangeArrowheads="1"/>
          </p:cNvSpPr>
          <p:nvPr/>
        </p:nvSpPr>
        <p:spPr bwMode="auto">
          <a:xfrm>
            <a:off x="822325" y="8799513"/>
            <a:ext cx="720725" cy="2746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>
                <a:latin typeface="Times New Roman" charset="0"/>
              </a:rPr>
              <a:t>filename</a:t>
            </a:r>
          </a:p>
        </p:txBody>
      </p:sp>
      <p:sp>
        <p:nvSpPr>
          <p:cNvPr id="2060" name="Text Box 12"/>
          <p:cNvSpPr txBox="1">
            <a:spLocks noChangeArrowheads="1"/>
          </p:cNvSpPr>
          <p:nvPr/>
        </p:nvSpPr>
        <p:spPr bwMode="auto">
          <a:xfrm>
            <a:off x="593725" y="36513"/>
            <a:ext cx="987425" cy="2746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>
                <a:latin typeface="Times New Roman" charset="0"/>
              </a:rPr>
              <a:t>Release Date</a:t>
            </a:r>
          </a:p>
        </p:txBody>
      </p:sp>
      <p:sp>
        <p:nvSpPr>
          <p:cNvPr id="2061" name="Text Box 13"/>
          <p:cNvSpPr txBox="1">
            <a:spLocks noChangeArrowheads="1"/>
          </p:cNvSpPr>
          <p:nvPr/>
        </p:nvSpPr>
        <p:spPr bwMode="auto">
          <a:xfrm>
            <a:off x="4632325" y="36513"/>
            <a:ext cx="1600200" cy="2746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>
                <a:latin typeface="Times New Roman" charset="0"/>
              </a:rPr>
              <a:t>IEEE 801.16xx-99/xxx</a:t>
            </a:r>
          </a:p>
        </p:txBody>
      </p: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4267200" y="8839200"/>
            <a:ext cx="1670050" cy="2746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>
                <a:latin typeface="Times New Roman" charset="0"/>
              </a:rPr>
              <a:t>Authorname, Affiliation</a:t>
            </a:r>
          </a:p>
        </p:txBody>
      </p:sp>
    </p:spTree>
    <p:extLst>
      <p:ext uri="{BB962C8B-B14F-4D97-AF65-F5344CB8AC3E}">
        <p14:creationId xmlns:p14="http://schemas.microsoft.com/office/powerpoint/2010/main" val="260034423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1143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2286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3429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4572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453656" y="8839200"/>
            <a:ext cx="76944" cy="184666"/>
          </a:xfrm>
          <a:ln/>
        </p:spPr>
        <p:txBody>
          <a:bodyPr/>
          <a:lstStyle/>
          <a:p>
            <a:fld id="{07185C03-F1AB-4731-8F81-162CD1B609D7}" type="slidenum">
              <a:rPr lang="en-US"/>
              <a:pPr/>
              <a:t>3</a:t>
            </a:fld>
            <a:endParaRPr lang="en-US"/>
          </a:p>
        </p:txBody>
      </p:sp>
      <p:sp>
        <p:nvSpPr>
          <p:cNvPr id="105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4113" y="701675"/>
            <a:ext cx="4625975" cy="3468688"/>
          </a:xfrm>
          <a:ln/>
        </p:spPr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31618" indent="-231618">
              <a:buFontTx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49247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 anchorCtr="1"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600">
                <a:latin typeface="Arial" pitchFamily="34" charset="0"/>
                <a:cs typeface="Arial" pitchFamily="34" charset="0"/>
              </a:defRPr>
            </a:lvl4pPr>
            <a:lvl5pPr>
              <a:defRPr sz="1600">
                <a:latin typeface="Arial" pitchFamily="34" charset="0"/>
                <a:cs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600">
                <a:latin typeface="Arial" pitchFamily="34" charset="0"/>
                <a:cs typeface="Arial" pitchFamily="34" charset="0"/>
              </a:defRPr>
            </a:lvl4pPr>
            <a:lvl5pPr>
              <a:defRPr sz="1600">
                <a:latin typeface="Arial" pitchFamily="34" charset="0"/>
                <a:cs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>
                <a:latin typeface="Arial" pitchFamily="34" charset="0"/>
                <a:cs typeface="Arial" pitchFamily="34" charset="0"/>
              </a:defRPr>
            </a:lvl1pPr>
            <a:lvl2pPr>
              <a:defRPr sz="2800">
                <a:latin typeface="Arial" pitchFamily="34" charset="0"/>
                <a:cs typeface="Arial" pitchFamily="34" charset="0"/>
              </a:defRPr>
            </a:lvl2pPr>
            <a:lvl3pPr>
              <a:defRPr sz="2400">
                <a:latin typeface="Arial" pitchFamily="34" charset="0"/>
                <a:cs typeface="Arial" pitchFamily="34" charset="0"/>
              </a:defRPr>
            </a:lvl3pPr>
            <a:lvl4pPr>
              <a:defRPr sz="2000">
                <a:latin typeface="Arial" pitchFamily="34" charset="0"/>
                <a:cs typeface="Arial" pitchFamily="34" charset="0"/>
              </a:defRPr>
            </a:lvl4pPr>
            <a:lvl5pPr>
              <a:defRPr sz="2000">
                <a:latin typeface="Arial" pitchFamily="34" charset="0"/>
                <a:cs typeface="Arial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05978" y="76200"/>
            <a:ext cx="210942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1400" b="1" dirty="0" smtClean="0"/>
              <a:t>omniran-13-0018-00-ecsg</a:t>
            </a:r>
            <a:endParaRPr lang="en-US" sz="1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8534400" y="6400800"/>
            <a:ext cx="3930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fld id="{3A4FC69D-D438-4AD9-846B-37793AD4330F}" type="slidenum">
              <a:rPr lang="en-US" sz="1400" smtClean="0"/>
              <a:pPr algn="r"/>
              <a:t>‹#›</a:t>
            </a:fld>
            <a:endParaRPr lang="en-US" sz="14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" charset="0"/>
          <a:ea typeface="ＭＳ Ｐゴシック" charset="-128"/>
          <a:cs typeface="ＭＳ Ｐゴシック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" charset="0"/>
          <a:ea typeface="ＭＳ Ｐゴシック" charset="-128"/>
          <a:cs typeface="ＭＳ Ｐゴシック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" charset="0"/>
          <a:ea typeface="ＭＳ Ｐゴシック" charset="-128"/>
          <a:cs typeface="ＭＳ Ｐゴシック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" charset="0"/>
          <a:ea typeface="ＭＳ Ｐゴシック" charset="-128"/>
          <a:cs typeface="ＭＳ Ｐゴシック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08585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42875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177165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22885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68605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14325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60045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8.e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9.e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4" Type="http://schemas.openxmlformats.org/officeDocument/2006/relationships/image" Target="../media/image3.wmf"/><Relationship Id="rId5" Type="http://schemas.openxmlformats.org/officeDocument/2006/relationships/image" Target="../media/image4.wmf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7.wmf"/><Relationship Id="rId9" Type="http://schemas.openxmlformats.org/officeDocument/2006/relationships/image" Target="../media/image8.gif"/><Relationship Id="rId10" Type="http://schemas.openxmlformats.org/officeDocument/2006/relationships/image" Target="../media/image9.png"/><Relationship Id="rId11" Type="http://schemas.openxmlformats.org/officeDocument/2006/relationships/image" Target="../media/image10.emf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4" Type="http://schemas.openxmlformats.org/officeDocument/2006/relationships/oleObject" Target="../embeddings/oleObject1.bin"/><Relationship Id="rId5" Type="http://schemas.openxmlformats.org/officeDocument/2006/relationships/image" Target="../media/image11.wmf"/><Relationship Id="rId6" Type="http://schemas.openxmlformats.org/officeDocument/2006/relationships/image" Target="../media/image12.png"/><Relationship Id="rId7" Type="http://schemas.openxmlformats.org/officeDocument/2006/relationships/image" Target="../media/image2.w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4" Type="http://schemas.openxmlformats.org/officeDocument/2006/relationships/image" Target="../media/image2.wmf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4" Type="http://schemas.openxmlformats.org/officeDocument/2006/relationships/image" Target="../media/image1.wmf"/><Relationship Id="rId5" Type="http://schemas.openxmlformats.org/officeDocument/2006/relationships/image" Target="../media/image14.png"/><Relationship Id="rId6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4" Type="http://schemas.openxmlformats.org/officeDocument/2006/relationships/oleObject" Target="../embeddings/oleObject2.bin"/><Relationship Id="rId5" Type="http://schemas.openxmlformats.org/officeDocument/2006/relationships/image" Target="../media/image11.wmf"/><Relationship Id="rId6" Type="http://schemas.openxmlformats.org/officeDocument/2006/relationships/oleObject" Target="../embeddings/oleObject3.bin"/><Relationship Id="rId7" Type="http://schemas.openxmlformats.org/officeDocument/2006/relationships/image" Target="../media/image9.png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43000"/>
            <a:ext cx="7772400" cy="1470025"/>
          </a:xfrm>
        </p:spPr>
        <p:txBody>
          <a:bodyPr/>
          <a:lstStyle/>
          <a:p>
            <a:r>
              <a:rPr lang="en-US" sz="4000" dirty="0"/>
              <a:t>Introduction to</a:t>
            </a:r>
            <a:r>
              <a:rPr lang="en-US" sz="4000" dirty="0"/>
              <a:t> </a:t>
            </a:r>
            <a:br>
              <a:rPr lang="en-US" sz="4000" dirty="0"/>
            </a:br>
            <a:r>
              <a:rPr lang="en-US" sz="4000" dirty="0" smtClean="0"/>
              <a:t>OmniRAN EC SG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2013-03-18</a:t>
            </a:r>
          </a:p>
          <a:p>
            <a:r>
              <a:rPr lang="en-US" dirty="0" smtClean="0"/>
              <a:t>Max Riegel</a:t>
            </a:r>
          </a:p>
          <a:p>
            <a:r>
              <a:rPr lang="en-US" dirty="0" smtClean="0"/>
              <a:t>(OmniRAN SG Chair)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1"/>
          <p:cNvSpPr>
            <a:spLocks noGrp="1" noChangeArrowheads="1"/>
          </p:cNvSpPr>
          <p:nvPr>
            <p:ph type="title"/>
          </p:nvPr>
        </p:nvSpPr>
        <p:spPr/>
        <p:txBody>
          <a:bodyPr anchor="ctr" anchorCtr="1"/>
          <a:lstStyle/>
          <a:p>
            <a:r>
              <a:rPr lang="en-US" dirty="0" smtClean="0"/>
              <a:t>Heterogeneous Networking w/ OmniRAN</a:t>
            </a:r>
          </a:p>
        </p:txBody>
      </p:sp>
      <p:pic>
        <p:nvPicPr>
          <p:cNvPr id="2" name="Picture 1" descr="CSN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700" y="1282700"/>
            <a:ext cx="7327900" cy="5270500"/>
          </a:xfrm>
          <a:prstGeom prst="rect">
            <a:avLst/>
          </a:prstGeom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OmniRAN would provide to 3GPP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SaMOG</a:t>
            </a:r>
            <a:r>
              <a:rPr lang="en-US" sz="2800" dirty="0" smtClean="0"/>
              <a:t> is defining a gateway controlling the Trusted Non-3GPP access network by the EPC</a:t>
            </a:r>
          </a:p>
          <a:p>
            <a:endParaRPr lang="en-US" sz="2800" dirty="0"/>
          </a:p>
          <a:p>
            <a:endParaRPr lang="en-US" sz="2800" dirty="0" smtClean="0"/>
          </a:p>
          <a:p>
            <a:endParaRPr lang="en-US" sz="2800" dirty="0"/>
          </a:p>
          <a:p>
            <a:pPr marL="0" indent="0">
              <a:buNone/>
            </a:pPr>
            <a:endParaRPr lang="en-US" sz="2800" dirty="0" smtClean="0"/>
          </a:p>
          <a:p>
            <a:r>
              <a:rPr lang="en-US" sz="2800" dirty="0"/>
              <a:t>OmniRAN would provide an interface (R3) to which 3GPP would be able to reference.</a:t>
            </a:r>
          </a:p>
          <a:p>
            <a:pPr lvl="1"/>
            <a:r>
              <a:rPr lang="en-US" sz="2400" dirty="0"/>
              <a:t>Expanded beyond IEEE 802.11/802.16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10781" y="2667000"/>
            <a:ext cx="6608949" cy="2038839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 bwMode="auto">
          <a:xfrm>
            <a:off x="3810000" y="2810256"/>
            <a:ext cx="0" cy="91440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sp>
        <p:nvSpPr>
          <p:cNvPr id="7" name="TextBox 6"/>
          <p:cNvSpPr txBox="1"/>
          <p:nvPr/>
        </p:nvSpPr>
        <p:spPr>
          <a:xfrm>
            <a:off x="3616527" y="2514600"/>
            <a:ext cx="44695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>
                <a:latin typeface="Arial"/>
                <a:cs typeface="Arial"/>
              </a:rPr>
              <a:t>R3</a:t>
            </a:r>
          </a:p>
        </p:txBody>
      </p:sp>
    </p:spTree>
    <p:extLst>
      <p:ext uri="{BB962C8B-B14F-4D97-AF65-F5344CB8AC3E}">
        <p14:creationId xmlns:p14="http://schemas.microsoft.com/office/powerpoint/2010/main" val="32515804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No desire to re-invent the wheel…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Limiting the effort to create beneficial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There are plenty of specifications available which OmniRAN can leverage</a:t>
            </a:r>
          </a:p>
          <a:p>
            <a:pPr lvl="1"/>
            <a:r>
              <a:rPr lang="en-US" dirty="0" smtClean="0"/>
              <a:t>IETF protocols</a:t>
            </a:r>
          </a:p>
          <a:p>
            <a:pPr lvl="1"/>
            <a:r>
              <a:rPr lang="en-US" dirty="0" err="1" smtClean="0"/>
              <a:t>WiMAX</a:t>
            </a:r>
            <a:r>
              <a:rPr lang="en-US" dirty="0" smtClean="0"/>
              <a:t> specifications</a:t>
            </a:r>
          </a:p>
          <a:p>
            <a:pPr lvl="1"/>
            <a:r>
              <a:rPr lang="en-US" dirty="0" smtClean="0"/>
              <a:t>Wi-Fi Alliance solutions</a:t>
            </a:r>
          </a:p>
          <a:p>
            <a:pPr lvl="1"/>
            <a:r>
              <a:rPr lang="en-US" dirty="0" err="1" smtClean="0"/>
              <a:t>ZigBee</a:t>
            </a:r>
            <a:r>
              <a:rPr lang="en-US" dirty="0" smtClean="0"/>
              <a:t> specifications</a:t>
            </a:r>
          </a:p>
          <a:p>
            <a:pPr lvl="1"/>
            <a:r>
              <a:rPr lang="en-US" dirty="0" smtClean="0"/>
              <a:t>… </a:t>
            </a:r>
          </a:p>
          <a:p>
            <a:r>
              <a:rPr lang="en-US" dirty="0" smtClean="0"/>
              <a:t>Step-wise development allows to provide valuable results early, e.g.:</a:t>
            </a:r>
          </a:p>
          <a:p>
            <a:pPr lvl="1"/>
            <a:r>
              <a:rPr lang="en-US" dirty="0" smtClean="0"/>
              <a:t>Interface by interface</a:t>
            </a:r>
          </a:p>
          <a:p>
            <a:pPr lvl="2"/>
            <a:r>
              <a:rPr lang="en-US" dirty="0" smtClean="0"/>
              <a:t>e.g. starting with R1 and R2, then R3, adding R4 and R5 later</a:t>
            </a:r>
          </a:p>
          <a:p>
            <a:pPr lvl="1"/>
            <a:r>
              <a:rPr lang="en-US" dirty="0" smtClean="0"/>
              <a:t>Functional complexity</a:t>
            </a:r>
          </a:p>
          <a:p>
            <a:pPr lvl="2"/>
            <a:r>
              <a:rPr lang="en-US" dirty="0" smtClean="0"/>
              <a:t>e.g. starting with simple nomadic scenario, adding dynamic service control, later L3 mobility management and inter-AN optimizations</a:t>
            </a:r>
          </a:p>
          <a:p>
            <a:pPr lvl="1"/>
            <a:r>
              <a:rPr lang="en-US" dirty="0" smtClean="0"/>
              <a:t>…</a:t>
            </a:r>
            <a:br>
              <a:rPr lang="en-US" dirty="0" smtClean="0"/>
            </a:br>
            <a:endParaRPr lang="en-US" dirty="0" smtClean="0"/>
          </a:p>
          <a:p>
            <a:pPr algn="ctr">
              <a:buNone/>
            </a:pPr>
            <a:r>
              <a:rPr lang="en-US" sz="4400" i="1" dirty="0" smtClean="0"/>
              <a:t>OmniRAN SG is searching for the most wanted topic to be solved for IEEE 802 access networks.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Planned Timeline of OmniRAN EC SG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1531988"/>
            <a:ext cx="126597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dirty="0" smtClean="0">
                <a:latin typeface="+mn-lt"/>
              </a:rPr>
              <a:t>Initial meeting</a:t>
            </a:r>
            <a:endParaRPr lang="en-US" sz="1600" dirty="0">
              <a:latin typeface="+mn-lt"/>
            </a:endParaRPr>
          </a:p>
        </p:txBody>
      </p:sp>
      <p:cxnSp>
        <p:nvCxnSpPr>
          <p:cNvPr id="6" name="Straight Arrow Connector 5"/>
          <p:cNvCxnSpPr/>
          <p:nvPr/>
        </p:nvCxnSpPr>
        <p:spPr bwMode="auto">
          <a:xfrm>
            <a:off x="457200" y="5987534"/>
            <a:ext cx="8534400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9" name="Straight Connector 8"/>
          <p:cNvCxnSpPr/>
          <p:nvPr/>
        </p:nvCxnSpPr>
        <p:spPr bwMode="auto">
          <a:xfrm>
            <a:off x="1676400" y="5911334"/>
            <a:ext cx="0" cy="15240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10" name="Straight Connector 9"/>
          <p:cNvCxnSpPr/>
          <p:nvPr/>
        </p:nvCxnSpPr>
        <p:spPr bwMode="auto">
          <a:xfrm>
            <a:off x="8153400" y="5911334"/>
            <a:ext cx="0" cy="15240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11" name="Straight Connector 10"/>
          <p:cNvCxnSpPr/>
          <p:nvPr/>
        </p:nvCxnSpPr>
        <p:spPr bwMode="auto">
          <a:xfrm>
            <a:off x="7086600" y="5911334"/>
            <a:ext cx="0" cy="15240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12" name="Straight Connector 11"/>
          <p:cNvCxnSpPr/>
          <p:nvPr/>
        </p:nvCxnSpPr>
        <p:spPr bwMode="auto">
          <a:xfrm>
            <a:off x="6019800" y="5911334"/>
            <a:ext cx="0" cy="15240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13" name="Straight Connector 12"/>
          <p:cNvCxnSpPr/>
          <p:nvPr/>
        </p:nvCxnSpPr>
        <p:spPr bwMode="auto">
          <a:xfrm>
            <a:off x="4953000" y="5911334"/>
            <a:ext cx="0" cy="15240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14" name="Straight Connector 13"/>
          <p:cNvCxnSpPr/>
          <p:nvPr/>
        </p:nvCxnSpPr>
        <p:spPr bwMode="auto">
          <a:xfrm>
            <a:off x="3886200" y="5911334"/>
            <a:ext cx="0" cy="15240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15" name="Straight Connector 14"/>
          <p:cNvCxnSpPr/>
          <p:nvPr/>
        </p:nvCxnSpPr>
        <p:spPr bwMode="auto">
          <a:xfrm>
            <a:off x="2819400" y="5911334"/>
            <a:ext cx="0" cy="15240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sp>
        <p:nvSpPr>
          <p:cNvPr id="17" name="TextBox 16"/>
          <p:cNvSpPr txBox="1"/>
          <p:nvPr/>
        </p:nvSpPr>
        <p:spPr>
          <a:xfrm>
            <a:off x="2209800" y="5987534"/>
            <a:ext cx="246862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dirty="0" smtClean="0">
                <a:latin typeface="+mn-lt"/>
              </a:rPr>
              <a:t>Jan</a:t>
            </a:r>
            <a:endParaRPr lang="en-US" dirty="0"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191582" y="5987534"/>
            <a:ext cx="264496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dirty="0" smtClean="0">
                <a:latin typeface="+mn-lt"/>
              </a:rPr>
              <a:t>Feb</a:t>
            </a:r>
            <a:endParaRPr lang="en-US" dirty="0">
              <a:latin typeface="+mn-lt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258382" y="5987534"/>
            <a:ext cx="264496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dirty="0" smtClean="0">
                <a:latin typeface="+mn-lt"/>
              </a:rPr>
              <a:t>Mar</a:t>
            </a:r>
            <a:endParaRPr lang="en-US" dirty="0">
              <a:latin typeface="+mn-lt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414206" y="5987534"/>
            <a:ext cx="238848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dirty="0" smtClean="0">
                <a:latin typeface="+mn-lt"/>
              </a:rPr>
              <a:t>Apr</a:t>
            </a:r>
            <a:endParaRPr lang="en-US" dirty="0">
              <a:latin typeface="+mn-lt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379158" y="5987534"/>
            <a:ext cx="290144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dirty="0" smtClean="0">
                <a:latin typeface="+mn-lt"/>
              </a:rPr>
              <a:t>May</a:t>
            </a:r>
            <a:endParaRPr lang="en-US" dirty="0">
              <a:latin typeface="+mn-lt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543799" y="5987534"/>
            <a:ext cx="246862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dirty="0" smtClean="0">
                <a:latin typeface="+mn-lt"/>
              </a:rPr>
              <a:t>Jun</a:t>
            </a:r>
            <a:endParaRPr lang="en-US" dirty="0">
              <a:latin typeface="+mn-lt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8560047" y="5987534"/>
            <a:ext cx="195566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dirty="0" smtClean="0">
                <a:latin typeface="+mn-lt"/>
              </a:rPr>
              <a:t>Jul</a:t>
            </a:r>
            <a:endParaRPr lang="en-US" dirty="0">
              <a:latin typeface="+mn-lt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57200" y="5606534"/>
            <a:ext cx="862416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 smtClean="0">
                <a:latin typeface="+mn-lt"/>
              </a:rPr>
              <a:t>F2F meeting</a:t>
            </a:r>
            <a:endParaRPr lang="en-US" dirty="0">
              <a:latin typeface="+mn-lt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57200" y="5301734"/>
            <a:ext cx="629981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dirty="0" smtClean="0">
                <a:latin typeface="+mn-lt"/>
              </a:rPr>
              <a:t>Conf Call</a:t>
            </a:r>
            <a:endParaRPr lang="en-US" dirty="0">
              <a:latin typeface="+mn-lt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209800" y="5606534"/>
            <a:ext cx="304800" cy="184666"/>
          </a:xfrm>
          <a:prstGeom prst="rect">
            <a:avLst/>
          </a:prstGeom>
          <a:solidFill>
            <a:srgbClr val="FFC000"/>
          </a:solidFill>
          <a:ln w="19050" cmpd="sng">
            <a:solidFill>
              <a:schemeClr val="tx1"/>
            </a:solidFill>
          </a:ln>
        </p:spPr>
        <p:txBody>
          <a:bodyPr wrap="none" lIns="0" tIns="0" rIns="0" bIns="0" rtlCol="0">
            <a:noAutofit/>
          </a:bodyPr>
          <a:lstStyle/>
          <a:p>
            <a:endParaRPr lang="en-US" dirty="0">
              <a:latin typeface="+mn-lt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343400" y="5606534"/>
            <a:ext cx="304800" cy="184666"/>
          </a:xfrm>
          <a:prstGeom prst="rect">
            <a:avLst/>
          </a:prstGeom>
          <a:solidFill>
            <a:srgbClr val="FFC000"/>
          </a:solidFill>
          <a:ln w="19050" cmpd="sng">
            <a:solidFill>
              <a:schemeClr val="tx1"/>
            </a:solidFill>
          </a:ln>
        </p:spPr>
        <p:txBody>
          <a:bodyPr wrap="none" lIns="0" tIns="0" rIns="0" bIns="0" rtlCol="0">
            <a:noAutofit/>
          </a:bodyPr>
          <a:lstStyle/>
          <a:p>
            <a:endParaRPr lang="en-US" dirty="0">
              <a:latin typeface="+mn-lt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400800" y="5606534"/>
            <a:ext cx="304800" cy="184666"/>
          </a:xfrm>
          <a:prstGeom prst="rect">
            <a:avLst/>
          </a:prstGeom>
          <a:solidFill>
            <a:srgbClr val="FFC000"/>
          </a:solidFill>
          <a:ln w="19050" cmpd="sng">
            <a:solidFill>
              <a:schemeClr val="tx1"/>
            </a:solidFill>
          </a:ln>
        </p:spPr>
        <p:txBody>
          <a:bodyPr wrap="none" lIns="0" tIns="0" rIns="0" bIns="0" rtlCol="0">
            <a:noAutofit/>
          </a:bodyPr>
          <a:lstStyle/>
          <a:p>
            <a:endParaRPr lang="en-US" dirty="0">
              <a:latin typeface="+mn-lt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8610600" y="5606534"/>
            <a:ext cx="304800" cy="184666"/>
          </a:xfrm>
          <a:prstGeom prst="rect">
            <a:avLst/>
          </a:prstGeom>
          <a:solidFill>
            <a:srgbClr val="FFC000"/>
          </a:solidFill>
          <a:ln w="19050" cmpd="sng">
            <a:solidFill>
              <a:schemeClr val="tx1"/>
            </a:solidFill>
          </a:ln>
        </p:spPr>
        <p:txBody>
          <a:bodyPr wrap="none" lIns="0" tIns="0" rIns="0" bIns="0" rtlCol="0">
            <a:noAutofit/>
          </a:bodyPr>
          <a:lstStyle/>
          <a:p>
            <a:endParaRPr lang="en-US" dirty="0">
              <a:latin typeface="+mn-lt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810000" y="5301734"/>
            <a:ext cx="76200" cy="184666"/>
          </a:xfrm>
          <a:prstGeom prst="rect">
            <a:avLst/>
          </a:prstGeom>
          <a:solidFill>
            <a:srgbClr val="FFC000"/>
          </a:solidFill>
          <a:ln w="19050" cmpd="sng">
            <a:solidFill>
              <a:schemeClr val="tx1"/>
            </a:solidFill>
          </a:ln>
        </p:spPr>
        <p:txBody>
          <a:bodyPr wrap="none" lIns="0" tIns="0" rIns="0" bIns="0" rtlCol="0">
            <a:noAutofit/>
          </a:bodyPr>
          <a:lstStyle/>
          <a:p>
            <a:endParaRPr lang="en-US" dirty="0">
              <a:latin typeface="+mn-lt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57200" y="2141588"/>
            <a:ext cx="2417629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dirty="0" smtClean="0">
                <a:latin typeface="+mn-lt"/>
              </a:rPr>
              <a:t>Draft Use cases document</a:t>
            </a:r>
            <a:endParaRPr lang="en-US" sz="1600" dirty="0">
              <a:latin typeface="+mn-lt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57200" y="2446388"/>
            <a:ext cx="3911528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dirty="0" smtClean="0">
                <a:latin typeface="+mn-lt"/>
              </a:rPr>
              <a:t>Call for comments on Use cases document</a:t>
            </a:r>
            <a:endParaRPr lang="en-US" sz="1600" dirty="0">
              <a:latin typeface="+mn-lt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57200" y="1836788"/>
            <a:ext cx="2178281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dirty="0" smtClean="0">
                <a:latin typeface="+mn-lt"/>
              </a:rPr>
              <a:t>Use cases contributions</a:t>
            </a:r>
            <a:endParaRPr lang="en-US" sz="1600" dirty="0">
              <a:latin typeface="+mn-lt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57200" y="3055988"/>
            <a:ext cx="3626694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dirty="0" smtClean="0">
                <a:latin typeface="+mn-lt"/>
              </a:rPr>
              <a:t>Classification of functional requirements</a:t>
            </a:r>
            <a:endParaRPr lang="en-US" sz="1600" dirty="0">
              <a:latin typeface="+mn-lt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57200" y="3665588"/>
            <a:ext cx="3033783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dirty="0" smtClean="0">
                <a:latin typeface="+mn-lt"/>
              </a:rPr>
              <a:t>Gap analysis to existing solutions</a:t>
            </a:r>
            <a:endParaRPr lang="en-US" sz="1600" dirty="0">
              <a:latin typeface="+mn-lt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457200" y="4579988"/>
            <a:ext cx="2573721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dirty="0" smtClean="0">
                <a:latin typeface="+mn-lt"/>
              </a:rPr>
              <a:t>Finalization of PAR proposal</a:t>
            </a:r>
            <a:endParaRPr lang="en-US" sz="1600" dirty="0">
              <a:latin typeface="+mn-lt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57200" y="3970388"/>
            <a:ext cx="2372344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dirty="0" smtClean="0">
                <a:latin typeface="+mn-lt"/>
              </a:rPr>
              <a:t>Decision about initial topic</a:t>
            </a:r>
            <a:endParaRPr lang="en-US" sz="1600" dirty="0">
              <a:latin typeface="+mn-lt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457200" y="4275188"/>
            <a:ext cx="1752383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dirty="0" smtClean="0">
                <a:latin typeface="+mn-lt"/>
              </a:rPr>
              <a:t>Draft PAR proposal</a:t>
            </a:r>
            <a:endParaRPr lang="en-US" sz="1600" dirty="0">
              <a:latin typeface="+mn-lt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457200" y="2751188"/>
            <a:ext cx="2942512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dirty="0" smtClean="0">
                <a:latin typeface="+mn-lt"/>
              </a:rPr>
              <a:t>Use cases document finalization</a:t>
            </a:r>
            <a:endParaRPr lang="en-US" sz="1600" dirty="0">
              <a:latin typeface="+mn-lt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2209800" y="1524000"/>
            <a:ext cx="304800" cy="228600"/>
          </a:xfrm>
          <a:prstGeom prst="rect">
            <a:avLst/>
          </a:prstGeom>
          <a:solidFill>
            <a:srgbClr val="0070C0"/>
          </a:solidFill>
        </p:spPr>
        <p:txBody>
          <a:bodyPr wrap="none" lIns="0" tIns="0" rIns="0" bIns="0" rtlCol="0">
            <a:noAutofit/>
          </a:bodyPr>
          <a:lstStyle/>
          <a:p>
            <a:endParaRPr lang="en-US" dirty="0">
              <a:latin typeface="+mn-lt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2667000" y="1828800"/>
            <a:ext cx="1600200" cy="228600"/>
          </a:xfrm>
          <a:prstGeom prst="rect">
            <a:avLst/>
          </a:prstGeom>
          <a:solidFill>
            <a:srgbClr val="0070C0"/>
          </a:solidFill>
        </p:spPr>
        <p:txBody>
          <a:bodyPr wrap="none" lIns="0" tIns="0" rIns="0" bIns="0" rtlCol="0">
            <a:noAutofit/>
          </a:bodyPr>
          <a:lstStyle/>
          <a:p>
            <a:endParaRPr lang="en-US" dirty="0">
              <a:latin typeface="+mn-lt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4343400" y="2133600"/>
            <a:ext cx="381000" cy="228600"/>
          </a:xfrm>
          <a:prstGeom prst="rect">
            <a:avLst/>
          </a:prstGeom>
          <a:solidFill>
            <a:srgbClr val="0070C0"/>
          </a:solidFill>
        </p:spPr>
        <p:txBody>
          <a:bodyPr wrap="none" lIns="0" tIns="0" rIns="0" bIns="0" rtlCol="0">
            <a:noAutofit/>
          </a:bodyPr>
          <a:lstStyle/>
          <a:p>
            <a:endParaRPr lang="en-US" dirty="0">
              <a:latin typeface="+mn-lt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4724400" y="2438400"/>
            <a:ext cx="1524000" cy="228600"/>
          </a:xfrm>
          <a:prstGeom prst="rect">
            <a:avLst/>
          </a:prstGeom>
          <a:solidFill>
            <a:srgbClr val="0070C0"/>
          </a:solidFill>
        </p:spPr>
        <p:txBody>
          <a:bodyPr wrap="none" lIns="0" tIns="0" rIns="0" bIns="0" rtlCol="0">
            <a:noAutofit/>
          </a:bodyPr>
          <a:lstStyle/>
          <a:p>
            <a:endParaRPr lang="en-US" dirty="0">
              <a:latin typeface="+mn-lt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6400800" y="2743200"/>
            <a:ext cx="152400" cy="228600"/>
          </a:xfrm>
          <a:prstGeom prst="rect">
            <a:avLst/>
          </a:prstGeom>
          <a:solidFill>
            <a:srgbClr val="0070C0"/>
          </a:solidFill>
        </p:spPr>
        <p:txBody>
          <a:bodyPr wrap="none" lIns="0" tIns="0" rIns="0" bIns="0" rtlCol="0">
            <a:noAutofit/>
          </a:bodyPr>
          <a:lstStyle/>
          <a:p>
            <a:endParaRPr lang="en-US" dirty="0">
              <a:latin typeface="+mn-lt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5257800" y="3048000"/>
            <a:ext cx="1371600" cy="228600"/>
          </a:xfrm>
          <a:prstGeom prst="rect">
            <a:avLst/>
          </a:prstGeom>
          <a:solidFill>
            <a:srgbClr val="0070C0"/>
          </a:solidFill>
        </p:spPr>
        <p:txBody>
          <a:bodyPr wrap="none" lIns="0" tIns="0" rIns="0" bIns="0" rtlCol="0">
            <a:noAutofit/>
          </a:bodyPr>
          <a:lstStyle/>
          <a:p>
            <a:endParaRPr lang="en-US" dirty="0">
              <a:latin typeface="+mn-lt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457200" y="3360788"/>
            <a:ext cx="3546844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dirty="0" smtClean="0">
                <a:latin typeface="+mn-lt"/>
              </a:rPr>
              <a:t>Prioritization of functional requirements</a:t>
            </a:r>
            <a:endParaRPr lang="en-US" sz="1600" dirty="0">
              <a:latin typeface="+mn-lt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6553200" y="3352800"/>
            <a:ext cx="152400" cy="228600"/>
          </a:xfrm>
          <a:prstGeom prst="rect">
            <a:avLst/>
          </a:prstGeom>
          <a:solidFill>
            <a:srgbClr val="0070C0"/>
          </a:solidFill>
        </p:spPr>
        <p:txBody>
          <a:bodyPr wrap="none" lIns="0" tIns="0" rIns="0" bIns="0" rtlCol="0">
            <a:noAutofit/>
          </a:bodyPr>
          <a:lstStyle/>
          <a:p>
            <a:endParaRPr lang="en-US" dirty="0">
              <a:latin typeface="+mn-lt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6705600" y="3657600"/>
            <a:ext cx="685800" cy="228600"/>
          </a:xfrm>
          <a:prstGeom prst="rect">
            <a:avLst/>
          </a:prstGeom>
          <a:solidFill>
            <a:srgbClr val="0070C0"/>
          </a:solidFill>
        </p:spPr>
        <p:txBody>
          <a:bodyPr wrap="none" lIns="0" tIns="0" rIns="0" bIns="0" rtlCol="0">
            <a:noAutofit/>
          </a:bodyPr>
          <a:lstStyle/>
          <a:p>
            <a:endParaRPr lang="en-US" dirty="0">
              <a:latin typeface="+mn-lt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7391400" y="3962400"/>
            <a:ext cx="533400" cy="228600"/>
          </a:xfrm>
          <a:prstGeom prst="rect">
            <a:avLst/>
          </a:prstGeom>
          <a:solidFill>
            <a:srgbClr val="0070C0"/>
          </a:solidFill>
        </p:spPr>
        <p:txBody>
          <a:bodyPr wrap="none" lIns="0" tIns="0" rIns="0" bIns="0" rtlCol="0">
            <a:noAutofit/>
          </a:bodyPr>
          <a:lstStyle/>
          <a:p>
            <a:endParaRPr lang="en-US" dirty="0">
              <a:latin typeface="+mn-lt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7924800" y="4267200"/>
            <a:ext cx="685800" cy="228600"/>
          </a:xfrm>
          <a:prstGeom prst="rect">
            <a:avLst/>
          </a:prstGeom>
          <a:solidFill>
            <a:srgbClr val="0070C0"/>
          </a:solidFill>
        </p:spPr>
        <p:txBody>
          <a:bodyPr wrap="none" lIns="0" tIns="0" rIns="0" bIns="0" rtlCol="0">
            <a:noAutofit/>
          </a:bodyPr>
          <a:lstStyle/>
          <a:p>
            <a:endParaRPr lang="en-US" dirty="0">
              <a:latin typeface="+mn-lt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8610600" y="4572000"/>
            <a:ext cx="228600" cy="228600"/>
          </a:xfrm>
          <a:prstGeom prst="rect">
            <a:avLst/>
          </a:prstGeom>
          <a:solidFill>
            <a:srgbClr val="0070C0"/>
          </a:solidFill>
        </p:spPr>
        <p:txBody>
          <a:bodyPr wrap="none" lIns="0" tIns="0" rIns="0" bIns="0" rtlCol="0">
            <a:noAutofit/>
          </a:bodyPr>
          <a:lstStyle/>
          <a:p>
            <a:endParaRPr lang="en-US" dirty="0">
              <a:latin typeface="+mn-lt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5029200" y="5225534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+mn-lt"/>
              </a:rPr>
              <a:t>?</a:t>
            </a:r>
            <a:endParaRPr lang="en-US" sz="1400" dirty="0">
              <a:latin typeface="+mn-lt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5791200" y="5225534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+mn-lt"/>
              </a:rPr>
              <a:t>?</a:t>
            </a:r>
            <a:endParaRPr lang="en-US" sz="1400" dirty="0">
              <a:latin typeface="+mn-lt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7239000" y="5222557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+mn-lt"/>
              </a:rPr>
              <a:t>?</a:t>
            </a:r>
            <a:endParaRPr lang="en-US" sz="1400" dirty="0">
              <a:latin typeface="+mn-lt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7945548" y="5225534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+mn-lt"/>
              </a:rPr>
              <a:t>?</a:t>
            </a:r>
            <a:endParaRPr lang="en-US" sz="14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Questions and Comments?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3620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OmniRAN EC SG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382000" cy="5105400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OmniRAN EC SG was established by Nov 2012 Closing EC meeting.</a:t>
            </a:r>
          </a:p>
          <a:p>
            <a:pPr lvl="1"/>
            <a:r>
              <a:rPr lang="en-US" dirty="0"/>
              <a:t>First meeting took place in January 2013</a:t>
            </a:r>
            <a:endParaRPr lang="en-US" dirty="0" smtClean="0"/>
          </a:p>
          <a:p>
            <a:r>
              <a:rPr lang="en-US" dirty="0" smtClean="0"/>
              <a:t>OmniRAN is about network support for attaching terminal devices deploying IEEE 802 technologies to communication networks.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OmniRAN aims to define interfaces and network functions for access networks based on IEEE 802 technologies</a:t>
            </a:r>
          </a:p>
          <a:p>
            <a:pPr lvl="1"/>
            <a:r>
              <a:rPr lang="en-US" dirty="0" smtClean="0"/>
              <a:t>including IEEE 802.3!</a:t>
            </a:r>
          </a:p>
          <a:p>
            <a:r>
              <a:rPr lang="en-US" dirty="0" smtClean="0"/>
              <a:t>BTW: What does OmniRAN stand for?</a:t>
            </a:r>
          </a:p>
          <a:p>
            <a:pPr lvl="1"/>
            <a:r>
              <a:rPr lang="en-US" dirty="0" smtClean="0"/>
              <a:t> </a:t>
            </a:r>
            <a:r>
              <a:rPr lang="en-US" dirty="0" smtClean="0">
                <a:solidFill>
                  <a:srgbClr val="C00000"/>
                </a:solidFill>
              </a:rPr>
              <a:t>O</a:t>
            </a:r>
            <a:r>
              <a:rPr lang="en-US" dirty="0" smtClean="0"/>
              <a:t>pen </a:t>
            </a:r>
            <a:r>
              <a:rPr lang="en-US" dirty="0" smtClean="0">
                <a:solidFill>
                  <a:srgbClr val="C00000"/>
                </a:solidFill>
              </a:rPr>
              <a:t>m</a:t>
            </a:r>
            <a:r>
              <a:rPr lang="en-US" dirty="0" smtClean="0"/>
              <a:t>obile </a:t>
            </a:r>
            <a:r>
              <a:rPr lang="en-US" dirty="0" smtClean="0">
                <a:solidFill>
                  <a:srgbClr val="C00000"/>
                </a:solidFill>
              </a:rPr>
              <a:t>n</a:t>
            </a:r>
            <a:r>
              <a:rPr lang="en-US" dirty="0" smtClean="0"/>
              <a:t>etwork </a:t>
            </a:r>
            <a:r>
              <a:rPr lang="en-US" dirty="0" smtClean="0">
                <a:solidFill>
                  <a:srgbClr val="C00000"/>
                </a:solidFill>
              </a:rPr>
              <a:t>i</a:t>
            </a:r>
            <a:r>
              <a:rPr lang="en-US" dirty="0" smtClean="0"/>
              <a:t>nterface for </a:t>
            </a:r>
            <a:r>
              <a:rPr lang="en-US" dirty="0" err="1" smtClean="0"/>
              <a:t>omni</a:t>
            </a:r>
            <a:r>
              <a:rPr lang="en-US" dirty="0" smtClean="0"/>
              <a:t>-</a:t>
            </a:r>
            <a:r>
              <a:rPr lang="en-US" dirty="0" smtClean="0">
                <a:solidFill>
                  <a:srgbClr val="C00000"/>
                </a:solidFill>
              </a:rPr>
              <a:t>R</a:t>
            </a:r>
            <a:r>
              <a:rPr lang="en-US" dirty="0" smtClean="0"/>
              <a:t>ange </a:t>
            </a:r>
            <a:r>
              <a:rPr lang="en-US" dirty="0" smtClean="0">
                <a:solidFill>
                  <a:srgbClr val="C00000"/>
                </a:solidFill>
              </a:rPr>
              <a:t>A</a:t>
            </a:r>
            <a:r>
              <a:rPr lang="en-US" dirty="0" smtClean="0"/>
              <a:t>rea </a:t>
            </a:r>
            <a:r>
              <a:rPr lang="en-US" dirty="0" smtClean="0">
                <a:solidFill>
                  <a:srgbClr val="C00000"/>
                </a:solidFill>
              </a:rPr>
              <a:t>N</a:t>
            </a:r>
            <a:r>
              <a:rPr lang="en-US" dirty="0" smtClean="0"/>
              <a:t>etworks</a:t>
            </a:r>
          </a:p>
        </p:txBody>
      </p:sp>
      <p:pic>
        <p:nvPicPr>
          <p:cNvPr id="4" name="Picture 25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00400" y="2746012"/>
            <a:ext cx="2057400" cy="16124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ounded Rectangle 4"/>
          <p:cNvSpPr/>
          <p:nvPr/>
        </p:nvSpPr>
        <p:spPr bwMode="auto">
          <a:xfrm>
            <a:off x="3886200" y="3203212"/>
            <a:ext cx="762000" cy="68580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5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grpSp>
        <p:nvGrpSpPr>
          <p:cNvPr id="6" name="Group 61"/>
          <p:cNvGrpSpPr/>
          <p:nvPr/>
        </p:nvGrpSpPr>
        <p:grpSpPr>
          <a:xfrm>
            <a:off x="3955726" y="3248870"/>
            <a:ext cx="606018" cy="447698"/>
            <a:chOff x="6324600" y="1828800"/>
            <a:chExt cx="917575" cy="677862"/>
          </a:xfrm>
        </p:grpSpPr>
        <p:grpSp>
          <p:nvGrpSpPr>
            <p:cNvPr id="7" name="Group 10"/>
            <p:cNvGrpSpPr>
              <a:grpSpLocks/>
            </p:cNvGrpSpPr>
            <p:nvPr/>
          </p:nvGrpSpPr>
          <p:grpSpPr bwMode="auto">
            <a:xfrm>
              <a:off x="6972300" y="1828800"/>
              <a:ext cx="269875" cy="460375"/>
              <a:chOff x="4120" y="2308"/>
              <a:chExt cx="305" cy="415"/>
            </a:xfrm>
          </p:grpSpPr>
          <p:sp>
            <p:nvSpPr>
              <p:cNvPr id="44" name="Freeform 11"/>
              <p:cNvSpPr>
                <a:spLocks/>
              </p:cNvSpPr>
              <p:nvPr/>
            </p:nvSpPr>
            <p:spPr bwMode="auto">
              <a:xfrm flipH="1">
                <a:off x="4378" y="2308"/>
                <a:ext cx="47" cy="415"/>
              </a:xfrm>
              <a:custGeom>
                <a:avLst/>
                <a:gdLst/>
                <a:ahLst/>
                <a:cxnLst>
                  <a:cxn ang="0">
                    <a:pos x="90" y="546"/>
                  </a:cxn>
                  <a:cxn ang="0">
                    <a:pos x="0" y="432"/>
                  </a:cxn>
                  <a:cxn ang="0">
                    <a:pos x="0" y="0"/>
                  </a:cxn>
                  <a:cxn ang="0">
                    <a:pos x="84" y="42"/>
                  </a:cxn>
                  <a:cxn ang="0">
                    <a:pos x="90" y="546"/>
                  </a:cxn>
                </a:cxnLst>
                <a:rect l="0" t="0" r="r" b="b"/>
                <a:pathLst>
                  <a:path w="90" h="546">
                    <a:moveTo>
                      <a:pt x="90" y="546"/>
                    </a:moveTo>
                    <a:lnTo>
                      <a:pt x="0" y="432"/>
                    </a:lnTo>
                    <a:lnTo>
                      <a:pt x="0" y="0"/>
                    </a:lnTo>
                    <a:lnTo>
                      <a:pt x="84" y="42"/>
                    </a:lnTo>
                    <a:lnTo>
                      <a:pt x="90" y="546"/>
                    </a:lnTo>
                    <a:close/>
                  </a:path>
                </a:pathLst>
              </a:custGeom>
              <a:solidFill>
                <a:srgbClr val="006699"/>
              </a:solidFill>
              <a:ln w="1588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050"/>
              </a:p>
            </p:txBody>
          </p:sp>
          <p:sp>
            <p:nvSpPr>
              <p:cNvPr id="45" name="Rectangle 12"/>
              <p:cNvSpPr>
                <a:spLocks noChangeArrowheads="1"/>
              </p:cNvSpPr>
              <p:nvPr/>
            </p:nvSpPr>
            <p:spPr bwMode="auto">
              <a:xfrm flipH="1">
                <a:off x="4127" y="2340"/>
                <a:ext cx="255" cy="383"/>
              </a:xfrm>
              <a:prstGeom prst="rect">
                <a:avLst/>
              </a:prstGeom>
              <a:solidFill>
                <a:srgbClr val="0078AA"/>
              </a:solidFill>
              <a:ln w="1588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sz="1050"/>
              </a:p>
            </p:txBody>
          </p:sp>
          <p:sp>
            <p:nvSpPr>
              <p:cNvPr id="46" name="Oval 13"/>
              <p:cNvSpPr>
                <a:spLocks noChangeArrowheads="1"/>
              </p:cNvSpPr>
              <p:nvPr/>
            </p:nvSpPr>
            <p:spPr bwMode="auto">
              <a:xfrm flipH="1">
                <a:off x="4278" y="2390"/>
                <a:ext cx="37" cy="36"/>
              </a:xfrm>
              <a:prstGeom prst="ellipse">
                <a:avLst/>
              </a:prstGeom>
              <a:solidFill>
                <a:srgbClr val="FFC9C9"/>
              </a:solidFill>
              <a:ln w="127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  <p:grpSp>
            <p:nvGrpSpPr>
              <p:cNvPr id="47" name="Group 14"/>
              <p:cNvGrpSpPr>
                <a:grpSpLocks/>
              </p:cNvGrpSpPr>
              <p:nvPr/>
            </p:nvGrpSpPr>
            <p:grpSpPr bwMode="auto">
              <a:xfrm flipH="1">
                <a:off x="4164" y="2500"/>
                <a:ext cx="152" cy="109"/>
                <a:chOff x="3216" y="2784"/>
                <a:chExt cx="192" cy="144"/>
              </a:xfrm>
            </p:grpSpPr>
            <p:sp>
              <p:nvSpPr>
                <p:cNvPr id="51" name="Line 15"/>
                <p:cNvSpPr>
                  <a:spLocks noChangeShapeType="1"/>
                </p:cNvSpPr>
                <p:nvPr/>
              </p:nvSpPr>
              <p:spPr bwMode="auto">
                <a:xfrm>
                  <a:off x="3216" y="2784"/>
                  <a:ext cx="192" cy="0"/>
                </a:xfrm>
                <a:prstGeom prst="line">
                  <a:avLst/>
                </a:prstGeom>
                <a:noFill/>
                <a:ln w="12700">
                  <a:solidFill>
                    <a:srgbClr val="CCECFF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1050"/>
                </a:p>
              </p:txBody>
            </p:sp>
            <p:sp>
              <p:nvSpPr>
                <p:cNvPr id="52" name="Line 16"/>
                <p:cNvSpPr>
                  <a:spLocks noChangeShapeType="1"/>
                </p:cNvSpPr>
                <p:nvPr/>
              </p:nvSpPr>
              <p:spPr bwMode="auto">
                <a:xfrm>
                  <a:off x="3216" y="2832"/>
                  <a:ext cx="192" cy="0"/>
                </a:xfrm>
                <a:prstGeom prst="line">
                  <a:avLst/>
                </a:prstGeom>
                <a:noFill/>
                <a:ln w="12700">
                  <a:solidFill>
                    <a:srgbClr val="CCECFF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1050"/>
                </a:p>
              </p:txBody>
            </p:sp>
            <p:sp>
              <p:nvSpPr>
                <p:cNvPr id="53" name="Line 17"/>
                <p:cNvSpPr>
                  <a:spLocks noChangeShapeType="1"/>
                </p:cNvSpPr>
                <p:nvPr/>
              </p:nvSpPr>
              <p:spPr bwMode="auto">
                <a:xfrm>
                  <a:off x="3216" y="2880"/>
                  <a:ext cx="192" cy="0"/>
                </a:xfrm>
                <a:prstGeom prst="line">
                  <a:avLst/>
                </a:prstGeom>
                <a:noFill/>
                <a:ln w="12700">
                  <a:solidFill>
                    <a:srgbClr val="CCECFF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1050"/>
                </a:p>
              </p:txBody>
            </p:sp>
            <p:sp>
              <p:nvSpPr>
                <p:cNvPr id="54" name="Line 18"/>
                <p:cNvSpPr>
                  <a:spLocks noChangeShapeType="1"/>
                </p:cNvSpPr>
                <p:nvPr/>
              </p:nvSpPr>
              <p:spPr bwMode="auto">
                <a:xfrm>
                  <a:off x="3216" y="2928"/>
                  <a:ext cx="192" cy="0"/>
                </a:xfrm>
                <a:prstGeom prst="line">
                  <a:avLst/>
                </a:prstGeom>
                <a:noFill/>
                <a:ln w="12700">
                  <a:solidFill>
                    <a:srgbClr val="CCECFF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1050"/>
                </a:p>
              </p:txBody>
            </p:sp>
          </p:grpSp>
          <p:sp>
            <p:nvSpPr>
              <p:cNvPr id="48" name="Freeform 19"/>
              <p:cNvSpPr>
                <a:spLocks/>
              </p:cNvSpPr>
              <p:nvPr/>
            </p:nvSpPr>
            <p:spPr bwMode="auto">
              <a:xfrm>
                <a:off x="4120" y="2311"/>
                <a:ext cx="301" cy="35"/>
              </a:xfrm>
              <a:custGeom>
                <a:avLst/>
                <a:gdLst/>
                <a:ahLst/>
                <a:cxnLst>
                  <a:cxn ang="0">
                    <a:pos x="259" y="35"/>
                  </a:cxn>
                  <a:cxn ang="0">
                    <a:pos x="0" y="35"/>
                  </a:cxn>
                  <a:cxn ang="0">
                    <a:pos x="81" y="0"/>
                  </a:cxn>
                  <a:cxn ang="0">
                    <a:pos x="301" y="0"/>
                  </a:cxn>
                  <a:cxn ang="0">
                    <a:pos x="259" y="35"/>
                  </a:cxn>
                </a:cxnLst>
                <a:rect l="0" t="0" r="r" b="b"/>
                <a:pathLst>
                  <a:path w="301" h="35">
                    <a:moveTo>
                      <a:pt x="259" y="35"/>
                    </a:moveTo>
                    <a:lnTo>
                      <a:pt x="0" y="35"/>
                    </a:lnTo>
                    <a:lnTo>
                      <a:pt x="81" y="0"/>
                    </a:lnTo>
                    <a:lnTo>
                      <a:pt x="301" y="0"/>
                    </a:lnTo>
                    <a:lnTo>
                      <a:pt x="259" y="35"/>
                    </a:lnTo>
                    <a:close/>
                  </a:path>
                </a:pathLst>
              </a:custGeom>
              <a:solidFill>
                <a:srgbClr val="00B4FF"/>
              </a:solidFill>
              <a:ln w="1588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050"/>
              </a:p>
            </p:txBody>
          </p:sp>
          <p:sp>
            <p:nvSpPr>
              <p:cNvPr id="49" name="Oval 20"/>
              <p:cNvSpPr>
                <a:spLocks noChangeArrowheads="1"/>
              </p:cNvSpPr>
              <p:nvPr/>
            </p:nvSpPr>
            <p:spPr bwMode="auto">
              <a:xfrm flipH="1">
                <a:off x="4170" y="2386"/>
                <a:ext cx="37" cy="36"/>
              </a:xfrm>
              <a:prstGeom prst="ellipse">
                <a:avLst/>
              </a:prstGeom>
              <a:solidFill>
                <a:srgbClr val="FFC9C9"/>
              </a:solidFill>
              <a:ln w="127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  <p:sp>
            <p:nvSpPr>
              <p:cNvPr id="50" name="Oval 21"/>
              <p:cNvSpPr>
                <a:spLocks noChangeArrowheads="1"/>
              </p:cNvSpPr>
              <p:nvPr/>
            </p:nvSpPr>
            <p:spPr bwMode="auto">
              <a:xfrm flipH="1">
                <a:off x="4224" y="2386"/>
                <a:ext cx="37" cy="36"/>
              </a:xfrm>
              <a:prstGeom prst="ellipse">
                <a:avLst/>
              </a:prstGeom>
              <a:solidFill>
                <a:srgbClr val="CCFF33"/>
              </a:solidFill>
              <a:ln w="127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</p:grpSp>
        <p:grpSp>
          <p:nvGrpSpPr>
            <p:cNvPr id="8" name="Group 22"/>
            <p:cNvGrpSpPr>
              <a:grpSpLocks/>
            </p:cNvGrpSpPr>
            <p:nvPr/>
          </p:nvGrpSpPr>
          <p:grpSpPr bwMode="auto">
            <a:xfrm>
              <a:off x="6756400" y="1901825"/>
              <a:ext cx="269875" cy="460375"/>
              <a:chOff x="4120" y="2308"/>
              <a:chExt cx="305" cy="415"/>
            </a:xfrm>
          </p:grpSpPr>
          <p:sp>
            <p:nvSpPr>
              <p:cNvPr id="33" name="Freeform 23"/>
              <p:cNvSpPr>
                <a:spLocks/>
              </p:cNvSpPr>
              <p:nvPr/>
            </p:nvSpPr>
            <p:spPr bwMode="auto">
              <a:xfrm flipH="1">
                <a:off x="4378" y="2308"/>
                <a:ext cx="47" cy="415"/>
              </a:xfrm>
              <a:custGeom>
                <a:avLst/>
                <a:gdLst/>
                <a:ahLst/>
                <a:cxnLst>
                  <a:cxn ang="0">
                    <a:pos x="90" y="546"/>
                  </a:cxn>
                  <a:cxn ang="0">
                    <a:pos x="0" y="432"/>
                  </a:cxn>
                  <a:cxn ang="0">
                    <a:pos x="0" y="0"/>
                  </a:cxn>
                  <a:cxn ang="0">
                    <a:pos x="84" y="42"/>
                  </a:cxn>
                  <a:cxn ang="0">
                    <a:pos x="90" y="546"/>
                  </a:cxn>
                </a:cxnLst>
                <a:rect l="0" t="0" r="r" b="b"/>
                <a:pathLst>
                  <a:path w="90" h="546">
                    <a:moveTo>
                      <a:pt x="90" y="546"/>
                    </a:moveTo>
                    <a:lnTo>
                      <a:pt x="0" y="432"/>
                    </a:lnTo>
                    <a:lnTo>
                      <a:pt x="0" y="0"/>
                    </a:lnTo>
                    <a:lnTo>
                      <a:pt x="84" y="42"/>
                    </a:lnTo>
                    <a:lnTo>
                      <a:pt x="90" y="546"/>
                    </a:lnTo>
                    <a:close/>
                  </a:path>
                </a:pathLst>
              </a:custGeom>
              <a:solidFill>
                <a:srgbClr val="006699"/>
              </a:solidFill>
              <a:ln w="1588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050"/>
              </a:p>
            </p:txBody>
          </p:sp>
          <p:sp>
            <p:nvSpPr>
              <p:cNvPr id="34" name="Rectangle 24"/>
              <p:cNvSpPr>
                <a:spLocks noChangeArrowheads="1"/>
              </p:cNvSpPr>
              <p:nvPr/>
            </p:nvSpPr>
            <p:spPr bwMode="auto">
              <a:xfrm flipH="1">
                <a:off x="4127" y="2340"/>
                <a:ext cx="255" cy="383"/>
              </a:xfrm>
              <a:prstGeom prst="rect">
                <a:avLst/>
              </a:prstGeom>
              <a:solidFill>
                <a:srgbClr val="0078AA"/>
              </a:solidFill>
              <a:ln w="1588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sz="1050"/>
              </a:p>
            </p:txBody>
          </p:sp>
          <p:sp>
            <p:nvSpPr>
              <p:cNvPr id="35" name="Oval 25"/>
              <p:cNvSpPr>
                <a:spLocks noChangeArrowheads="1"/>
              </p:cNvSpPr>
              <p:nvPr/>
            </p:nvSpPr>
            <p:spPr bwMode="auto">
              <a:xfrm flipH="1">
                <a:off x="4278" y="2390"/>
                <a:ext cx="37" cy="36"/>
              </a:xfrm>
              <a:prstGeom prst="ellipse">
                <a:avLst/>
              </a:prstGeom>
              <a:solidFill>
                <a:srgbClr val="FFC9C9"/>
              </a:solidFill>
              <a:ln w="127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  <p:grpSp>
            <p:nvGrpSpPr>
              <p:cNvPr id="36" name="Group 26"/>
              <p:cNvGrpSpPr>
                <a:grpSpLocks/>
              </p:cNvGrpSpPr>
              <p:nvPr/>
            </p:nvGrpSpPr>
            <p:grpSpPr bwMode="auto">
              <a:xfrm flipH="1">
                <a:off x="4164" y="2500"/>
                <a:ext cx="152" cy="109"/>
                <a:chOff x="3216" y="2784"/>
                <a:chExt cx="192" cy="144"/>
              </a:xfrm>
            </p:grpSpPr>
            <p:sp>
              <p:nvSpPr>
                <p:cNvPr id="40" name="Line 27"/>
                <p:cNvSpPr>
                  <a:spLocks noChangeShapeType="1"/>
                </p:cNvSpPr>
                <p:nvPr/>
              </p:nvSpPr>
              <p:spPr bwMode="auto">
                <a:xfrm>
                  <a:off x="3216" y="2784"/>
                  <a:ext cx="192" cy="0"/>
                </a:xfrm>
                <a:prstGeom prst="line">
                  <a:avLst/>
                </a:prstGeom>
                <a:noFill/>
                <a:ln w="12700">
                  <a:solidFill>
                    <a:srgbClr val="CCECFF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1050"/>
                </a:p>
              </p:txBody>
            </p:sp>
            <p:sp>
              <p:nvSpPr>
                <p:cNvPr id="41" name="Line 28"/>
                <p:cNvSpPr>
                  <a:spLocks noChangeShapeType="1"/>
                </p:cNvSpPr>
                <p:nvPr/>
              </p:nvSpPr>
              <p:spPr bwMode="auto">
                <a:xfrm>
                  <a:off x="3216" y="2832"/>
                  <a:ext cx="192" cy="0"/>
                </a:xfrm>
                <a:prstGeom prst="line">
                  <a:avLst/>
                </a:prstGeom>
                <a:noFill/>
                <a:ln w="12700">
                  <a:solidFill>
                    <a:srgbClr val="CCECFF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1050"/>
                </a:p>
              </p:txBody>
            </p:sp>
            <p:sp>
              <p:nvSpPr>
                <p:cNvPr id="42" name="Line 29"/>
                <p:cNvSpPr>
                  <a:spLocks noChangeShapeType="1"/>
                </p:cNvSpPr>
                <p:nvPr/>
              </p:nvSpPr>
              <p:spPr bwMode="auto">
                <a:xfrm>
                  <a:off x="3216" y="2880"/>
                  <a:ext cx="192" cy="0"/>
                </a:xfrm>
                <a:prstGeom prst="line">
                  <a:avLst/>
                </a:prstGeom>
                <a:noFill/>
                <a:ln w="12700">
                  <a:solidFill>
                    <a:srgbClr val="CCECFF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1050"/>
                </a:p>
              </p:txBody>
            </p:sp>
            <p:sp>
              <p:nvSpPr>
                <p:cNvPr id="43" name="Line 30"/>
                <p:cNvSpPr>
                  <a:spLocks noChangeShapeType="1"/>
                </p:cNvSpPr>
                <p:nvPr/>
              </p:nvSpPr>
              <p:spPr bwMode="auto">
                <a:xfrm>
                  <a:off x="3216" y="2928"/>
                  <a:ext cx="192" cy="0"/>
                </a:xfrm>
                <a:prstGeom prst="line">
                  <a:avLst/>
                </a:prstGeom>
                <a:noFill/>
                <a:ln w="12700">
                  <a:solidFill>
                    <a:srgbClr val="CCECFF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1050"/>
                </a:p>
              </p:txBody>
            </p:sp>
          </p:grpSp>
          <p:sp>
            <p:nvSpPr>
              <p:cNvPr id="37" name="Freeform 31"/>
              <p:cNvSpPr>
                <a:spLocks/>
              </p:cNvSpPr>
              <p:nvPr/>
            </p:nvSpPr>
            <p:spPr bwMode="auto">
              <a:xfrm>
                <a:off x="4120" y="2311"/>
                <a:ext cx="301" cy="35"/>
              </a:xfrm>
              <a:custGeom>
                <a:avLst/>
                <a:gdLst/>
                <a:ahLst/>
                <a:cxnLst>
                  <a:cxn ang="0">
                    <a:pos x="259" y="35"/>
                  </a:cxn>
                  <a:cxn ang="0">
                    <a:pos x="0" y="35"/>
                  </a:cxn>
                  <a:cxn ang="0">
                    <a:pos x="81" y="0"/>
                  </a:cxn>
                  <a:cxn ang="0">
                    <a:pos x="301" y="0"/>
                  </a:cxn>
                  <a:cxn ang="0">
                    <a:pos x="259" y="35"/>
                  </a:cxn>
                </a:cxnLst>
                <a:rect l="0" t="0" r="r" b="b"/>
                <a:pathLst>
                  <a:path w="301" h="35">
                    <a:moveTo>
                      <a:pt x="259" y="35"/>
                    </a:moveTo>
                    <a:lnTo>
                      <a:pt x="0" y="35"/>
                    </a:lnTo>
                    <a:lnTo>
                      <a:pt x="81" y="0"/>
                    </a:lnTo>
                    <a:lnTo>
                      <a:pt x="301" y="0"/>
                    </a:lnTo>
                    <a:lnTo>
                      <a:pt x="259" y="35"/>
                    </a:lnTo>
                    <a:close/>
                  </a:path>
                </a:pathLst>
              </a:custGeom>
              <a:solidFill>
                <a:srgbClr val="00B4FF"/>
              </a:solidFill>
              <a:ln w="1588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050"/>
              </a:p>
            </p:txBody>
          </p:sp>
          <p:sp>
            <p:nvSpPr>
              <p:cNvPr id="38" name="Oval 32"/>
              <p:cNvSpPr>
                <a:spLocks noChangeArrowheads="1"/>
              </p:cNvSpPr>
              <p:nvPr/>
            </p:nvSpPr>
            <p:spPr bwMode="auto">
              <a:xfrm flipH="1">
                <a:off x="4170" y="2386"/>
                <a:ext cx="37" cy="36"/>
              </a:xfrm>
              <a:prstGeom prst="ellipse">
                <a:avLst/>
              </a:prstGeom>
              <a:solidFill>
                <a:srgbClr val="FFC9C9"/>
              </a:solidFill>
              <a:ln w="127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  <p:sp>
            <p:nvSpPr>
              <p:cNvPr id="39" name="Oval 33"/>
              <p:cNvSpPr>
                <a:spLocks noChangeArrowheads="1"/>
              </p:cNvSpPr>
              <p:nvPr/>
            </p:nvSpPr>
            <p:spPr bwMode="auto">
              <a:xfrm flipH="1">
                <a:off x="4224" y="2386"/>
                <a:ext cx="37" cy="36"/>
              </a:xfrm>
              <a:prstGeom prst="ellipse">
                <a:avLst/>
              </a:prstGeom>
              <a:solidFill>
                <a:srgbClr val="CCFF33"/>
              </a:solidFill>
              <a:ln w="127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</p:grpSp>
        <p:grpSp>
          <p:nvGrpSpPr>
            <p:cNvPr id="9" name="Group 34"/>
            <p:cNvGrpSpPr>
              <a:grpSpLocks/>
            </p:cNvGrpSpPr>
            <p:nvPr/>
          </p:nvGrpSpPr>
          <p:grpSpPr bwMode="auto">
            <a:xfrm>
              <a:off x="6540500" y="1973262"/>
              <a:ext cx="269875" cy="460375"/>
              <a:chOff x="4120" y="2308"/>
              <a:chExt cx="305" cy="415"/>
            </a:xfrm>
          </p:grpSpPr>
          <p:sp>
            <p:nvSpPr>
              <p:cNvPr id="22" name="Freeform 35"/>
              <p:cNvSpPr>
                <a:spLocks/>
              </p:cNvSpPr>
              <p:nvPr/>
            </p:nvSpPr>
            <p:spPr bwMode="auto">
              <a:xfrm flipH="1">
                <a:off x="4378" y="2308"/>
                <a:ext cx="47" cy="415"/>
              </a:xfrm>
              <a:custGeom>
                <a:avLst/>
                <a:gdLst/>
                <a:ahLst/>
                <a:cxnLst>
                  <a:cxn ang="0">
                    <a:pos x="90" y="546"/>
                  </a:cxn>
                  <a:cxn ang="0">
                    <a:pos x="0" y="432"/>
                  </a:cxn>
                  <a:cxn ang="0">
                    <a:pos x="0" y="0"/>
                  </a:cxn>
                  <a:cxn ang="0">
                    <a:pos x="84" y="42"/>
                  </a:cxn>
                  <a:cxn ang="0">
                    <a:pos x="90" y="546"/>
                  </a:cxn>
                </a:cxnLst>
                <a:rect l="0" t="0" r="r" b="b"/>
                <a:pathLst>
                  <a:path w="90" h="546">
                    <a:moveTo>
                      <a:pt x="90" y="546"/>
                    </a:moveTo>
                    <a:lnTo>
                      <a:pt x="0" y="432"/>
                    </a:lnTo>
                    <a:lnTo>
                      <a:pt x="0" y="0"/>
                    </a:lnTo>
                    <a:lnTo>
                      <a:pt x="84" y="42"/>
                    </a:lnTo>
                    <a:lnTo>
                      <a:pt x="90" y="546"/>
                    </a:lnTo>
                    <a:close/>
                  </a:path>
                </a:pathLst>
              </a:custGeom>
              <a:solidFill>
                <a:srgbClr val="006699"/>
              </a:solidFill>
              <a:ln w="1588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050"/>
              </a:p>
            </p:txBody>
          </p:sp>
          <p:sp>
            <p:nvSpPr>
              <p:cNvPr id="23" name="Rectangle 36"/>
              <p:cNvSpPr>
                <a:spLocks noChangeArrowheads="1"/>
              </p:cNvSpPr>
              <p:nvPr/>
            </p:nvSpPr>
            <p:spPr bwMode="auto">
              <a:xfrm flipH="1">
                <a:off x="4127" y="2340"/>
                <a:ext cx="255" cy="383"/>
              </a:xfrm>
              <a:prstGeom prst="rect">
                <a:avLst/>
              </a:prstGeom>
              <a:solidFill>
                <a:srgbClr val="0078AA"/>
              </a:solidFill>
              <a:ln w="1588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sz="1050"/>
              </a:p>
            </p:txBody>
          </p:sp>
          <p:sp>
            <p:nvSpPr>
              <p:cNvPr id="24" name="Oval 37"/>
              <p:cNvSpPr>
                <a:spLocks noChangeArrowheads="1"/>
              </p:cNvSpPr>
              <p:nvPr/>
            </p:nvSpPr>
            <p:spPr bwMode="auto">
              <a:xfrm flipH="1">
                <a:off x="4278" y="2390"/>
                <a:ext cx="37" cy="36"/>
              </a:xfrm>
              <a:prstGeom prst="ellipse">
                <a:avLst/>
              </a:prstGeom>
              <a:solidFill>
                <a:srgbClr val="FFC9C9"/>
              </a:solidFill>
              <a:ln w="127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  <p:grpSp>
            <p:nvGrpSpPr>
              <p:cNvPr id="25" name="Group 38"/>
              <p:cNvGrpSpPr>
                <a:grpSpLocks/>
              </p:cNvGrpSpPr>
              <p:nvPr/>
            </p:nvGrpSpPr>
            <p:grpSpPr bwMode="auto">
              <a:xfrm flipH="1">
                <a:off x="4164" y="2500"/>
                <a:ext cx="152" cy="109"/>
                <a:chOff x="3216" y="2784"/>
                <a:chExt cx="192" cy="144"/>
              </a:xfrm>
            </p:grpSpPr>
            <p:sp>
              <p:nvSpPr>
                <p:cNvPr id="29" name="Line 39"/>
                <p:cNvSpPr>
                  <a:spLocks noChangeShapeType="1"/>
                </p:cNvSpPr>
                <p:nvPr/>
              </p:nvSpPr>
              <p:spPr bwMode="auto">
                <a:xfrm>
                  <a:off x="3216" y="2784"/>
                  <a:ext cx="192" cy="0"/>
                </a:xfrm>
                <a:prstGeom prst="line">
                  <a:avLst/>
                </a:prstGeom>
                <a:noFill/>
                <a:ln w="12700">
                  <a:solidFill>
                    <a:srgbClr val="CCECFF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1050"/>
                </a:p>
              </p:txBody>
            </p:sp>
            <p:sp>
              <p:nvSpPr>
                <p:cNvPr id="30" name="Line 40"/>
                <p:cNvSpPr>
                  <a:spLocks noChangeShapeType="1"/>
                </p:cNvSpPr>
                <p:nvPr/>
              </p:nvSpPr>
              <p:spPr bwMode="auto">
                <a:xfrm>
                  <a:off x="3216" y="2832"/>
                  <a:ext cx="192" cy="0"/>
                </a:xfrm>
                <a:prstGeom prst="line">
                  <a:avLst/>
                </a:prstGeom>
                <a:noFill/>
                <a:ln w="12700">
                  <a:solidFill>
                    <a:srgbClr val="CCECFF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1050"/>
                </a:p>
              </p:txBody>
            </p:sp>
            <p:sp>
              <p:nvSpPr>
                <p:cNvPr id="31" name="Line 41"/>
                <p:cNvSpPr>
                  <a:spLocks noChangeShapeType="1"/>
                </p:cNvSpPr>
                <p:nvPr/>
              </p:nvSpPr>
              <p:spPr bwMode="auto">
                <a:xfrm>
                  <a:off x="3216" y="2880"/>
                  <a:ext cx="192" cy="0"/>
                </a:xfrm>
                <a:prstGeom prst="line">
                  <a:avLst/>
                </a:prstGeom>
                <a:noFill/>
                <a:ln w="12700">
                  <a:solidFill>
                    <a:srgbClr val="CCECFF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1050"/>
                </a:p>
              </p:txBody>
            </p:sp>
            <p:sp>
              <p:nvSpPr>
                <p:cNvPr id="32" name="Line 42"/>
                <p:cNvSpPr>
                  <a:spLocks noChangeShapeType="1"/>
                </p:cNvSpPr>
                <p:nvPr/>
              </p:nvSpPr>
              <p:spPr bwMode="auto">
                <a:xfrm>
                  <a:off x="3216" y="2928"/>
                  <a:ext cx="192" cy="0"/>
                </a:xfrm>
                <a:prstGeom prst="line">
                  <a:avLst/>
                </a:prstGeom>
                <a:noFill/>
                <a:ln w="12700">
                  <a:solidFill>
                    <a:srgbClr val="CCECFF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1050"/>
                </a:p>
              </p:txBody>
            </p:sp>
          </p:grpSp>
          <p:sp>
            <p:nvSpPr>
              <p:cNvPr id="26" name="Freeform 43"/>
              <p:cNvSpPr>
                <a:spLocks/>
              </p:cNvSpPr>
              <p:nvPr/>
            </p:nvSpPr>
            <p:spPr bwMode="auto">
              <a:xfrm>
                <a:off x="4120" y="2311"/>
                <a:ext cx="301" cy="35"/>
              </a:xfrm>
              <a:custGeom>
                <a:avLst/>
                <a:gdLst/>
                <a:ahLst/>
                <a:cxnLst>
                  <a:cxn ang="0">
                    <a:pos x="259" y="35"/>
                  </a:cxn>
                  <a:cxn ang="0">
                    <a:pos x="0" y="35"/>
                  </a:cxn>
                  <a:cxn ang="0">
                    <a:pos x="81" y="0"/>
                  </a:cxn>
                  <a:cxn ang="0">
                    <a:pos x="301" y="0"/>
                  </a:cxn>
                  <a:cxn ang="0">
                    <a:pos x="259" y="35"/>
                  </a:cxn>
                </a:cxnLst>
                <a:rect l="0" t="0" r="r" b="b"/>
                <a:pathLst>
                  <a:path w="301" h="35">
                    <a:moveTo>
                      <a:pt x="259" y="35"/>
                    </a:moveTo>
                    <a:lnTo>
                      <a:pt x="0" y="35"/>
                    </a:lnTo>
                    <a:lnTo>
                      <a:pt x="81" y="0"/>
                    </a:lnTo>
                    <a:lnTo>
                      <a:pt x="301" y="0"/>
                    </a:lnTo>
                    <a:lnTo>
                      <a:pt x="259" y="35"/>
                    </a:lnTo>
                    <a:close/>
                  </a:path>
                </a:pathLst>
              </a:custGeom>
              <a:solidFill>
                <a:srgbClr val="00B4FF"/>
              </a:solidFill>
              <a:ln w="1588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050"/>
              </a:p>
            </p:txBody>
          </p:sp>
          <p:sp>
            <p:nvSpPr>
              <p:cNvPr id="27" name="Oval 44"/>
              <p:cNvSpPr>
                <a:spLocks noChangeArrowheads="1"/>
              </p:cNvSpPr>
              <p:nvPr/>
            </p:nvSpPr>
            <p:spPr bwMode="auto">
              <a:xfrm flipH="1">
                <a:off x="4170" y="2386"/>
                <a:ext cx="37" cy="36"/>
              </a:xfrm>
              <a:prstGeom prst="ellipse">
                <a:avLst/>
              </a:prstGeom>
              <a:solidFill>
                <a:srgbClr val="FFC9C9"/>
              </a:solidFill>
              <a:ln w="127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  <p:sp>
            <p:nvSpPr>
              <p:cNvPr id="28" name="Oval 45"/>
              <p:cNvSpPr>
                <a:spLocks noChangeArrowheads="1"/>
              </p:cNvSpPr>
              <p:nvPr/>
            </p:nvSpPr>
            <p:spPr bwMode="auto">
              <a:xfrm flipH="1">
                <a:off x="4224" y="2386"/>
                <a:ext cx="37" cy="36"/>
              </a:xfrm>
              <a:prstGeom prst="ellipse">
                <a:avLst/>
              </a:prstGeom>
              <a:solidFill>
                <a:srgbClr val="CCFF33"/>
              </a:solidFill>
              <a:ln w="127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</p:grpSp>
        <p:grpSp>
          <p:nvGrpSpPr>
            <p:cNvPr id="10" name="Group 618"/>
            <p:cNvGrpSpPr>
              <a:grpSpLocks/>
            </p:cNvGrpSpPr>
            <p:nvPr/>
          </p:nvGrpSpPr>
          <p:grpSpPr bwMode="auto">
            <a:xfrm>
              <a:off x="6324600" y="2046287"/>
              <a:ext cx="269875" cy="460375"/>
              <a:chOff x="4120" y="2308"/>
              <a:chExt cx="305" cy="415"/>
            </a:xfrm>
          </p:grpSpPr>
          <p:sp>
            <p:nvSpPr>
              <p:cNvPr id="11" name="Freeform 619"/>
              <p:cNvSpPr>
                <a:spLocks/>
              </p:cNvSpPr>
              <p:nvPr/>
            </p:nvSpPr>
            <p:spPr bwMode="auto">
              <a:xfrm flipH="1">
                <a:off x="4378" y="2308"/>
                <a:ext cx="47" cy="415"/>
              </a:xfrm>
              <a:custGeom>
                <a:avLst/>
                <a:gdLst/>
                <a:ahLst/>
                <a:cxnLst>
                  <a:cxn ang="0">
                    <a:pos x="90" y="546"/>
                  </a:cxn>
                  <a:cxn ang="0">
                    <a:pos x="0" y="432"/>
                  </a:cxn>
                  <a:cxn ang="0">
                    <a:pos x="0" y="0"/>
                  </a:cxn>
                  <a:cxn ang="0">
                    <a:pos x="84" y="42"/>
                  </a:cxn>
                  <a:cxn ang="0">
                    <a:pos x="90" y="546"/>
                  </a:cxn>
                </a:cxnLst>
                <a:rect l="0" t="0" r="r" b="b"/>
                <a:pathLst>
                  <a:path w="90" h="546">
                    <a:moveTo>
                      <a:pt x="90" y="546"/>
                    </a:moveTo>
                    <a:lnTo>
                      <a:pt x="0" y="432"/>
                    </a:lnTo>
                    <a:lnTo>
                      <a:pt x="0" y="0"/>
                    </a:lnTo>
                    <a:lnTo>
                      <a:pt x="84" y="42"/>
                    </a:lnTo>
                    <a:lnTo>
                      <a:pt x="90" y="546"/>
                    </a:lnTo>
                    <a:close/>
                  </a:path>
                </a:pathLst>
              </a:custGeom>
              <a:solidFill>
                <a:srgbClr val="006699"/>
              </a:solidFill>
              <a:ln w="1588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050"/>
              </a:p>
            </p:txBody>
          </p:sp>
          <p:sp>
            <p:nvSpPr>
              <p:cNvPr id="12" name="Rectangle 620"/>
              <p:cNvSpPr>
                <a:spLocks noChangeArrowheads="1"/>
              </p:cNvSpPr>
              <p:nvPr/>
            </p:nvSpPr>
            <p:spPr bwMode="auto">
              <a:xfrm flipH="1">
                <a:off x="4127" y="2340"/>
                <a:ext cx="255" cy="383"/>
              </a:xfrm>
              <a:prstGeom prst="rect">
                <a:avLst/>
              </a:prstGeom>
              <a:solidFill>
                <a:srgbClr val="0078AA"/>
              </a:solidFill>
              <a:ln w="1588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sz="1050"/>
              </a:p>
            </p:txBody>
          </p:sp>
          <p:sp>
            <p:nvSpPr>
              <p:cNvPr id="13" name="Oval 621"/>
              <p:cNvSpPr>
                <a:spLocks noChangeArrowheads="1"/>
              </p:cNvSpPr>
              <p:nvPr/>
            </p:nvSpPr>
            <p:spPr bwMode="auto">
              <a:xfrm flipH="1">
                <a:off x="4278" y="2390"/>
                <a:ext cx="37" cy="36"/>
              </a:xfrm>
              <a:prstGeom prst="ellipse">
                <a:avLst/>
              </a:prstGeom>
              <a:solidFill>
                <a:srgbClr val="FFC9C9"/>
              </a:solidFill>
              <a:ln w="127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  <p:grpSp>
            <p:nvGrpSpPr>
              <p:cNvPr id="14" name="Group 622"/>
              <p:cNvGrpSpPr>
                <a:grpSpLocks/>
              </p:cNvGrpSpPr>
              <p:nvPr/>
            </p:nvGrpSpPr>
            <p:grpSpPr bwMode="auto">
              <a:xfrm flipH="1">
                <a:off x="4164" y="2500"/>
                <a:ext cx="152" cy="109"/>
                <a:chOff x="3216" y="2784"/>
                <a:chExt cx="192" cy="144"/>
              </a:xfrm>
            </p:grpSpPr>
            <p:sp>
              <p:nvSpPr>
                <p:cNvPr id="18" name="Line 623"/>
                <p:cNvSpPr>
                  <a:spLocks noChangeShapeType="1"/>
                </p:cNvSpPr>
                <p:nvPr/>
              </p:nvSpPr>
              <p:spPr bwMode="auto">
                <a:xfrm>
                  <a:off x="3216" y="2784"/>
                  <a:ext cx="192" cy="0"/>
                </a:xfrm>
                <a:prstGeom prst="line">
                  <a:avLst/>
                </a:prstGeom>
                <a:noFill/>
                <a:ln w="12700">
                  <a:solidFill>
                    <a:srgbClr val="CCECFF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1050"/>
                </a:p>
              </p:txBody>
            </p:sp>
            <p:sp>
              <p:nvSpPr>
                <p:cNvPr id="19" name="Line 624"/>
                <p:cNvSpPr>
                  <a:spLocks noChangeShapeType="1"/>
                </p:cNvSpPr>
                <p:nvPr/>
              </p:nvSpPr>
              <p:spPr bwMode="auto">
                <a:xfrm>
                  <a:off x="3216" y="2832"/>
                  <a:ext cx="192" cy="0"/>
                </a:xfrm>
                <a:prstGeom prst="line">
                  <a:avLst/>
                </a:prstGeom>
                <a:noFill/>
                <a:ln w="12700">
                  <a:solidFill>
                    <a:srgbClr val="CCECFF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1050"/>
                </a:p>
              </p:txBody>
            </p:sp>
            <p:sp>
              <p:nvSpPr>
                <p:cNvPr id="20" name="Line 625"/>
                <p:cNvSpPr>
                  <a:spLocks noChangeShapeType="1"/>
                </p:cNvSpPr>
                <p:nvPr/>
              </p:nvSpPr>
              <p:spPr bwMode="auto">
                <a:xfrm>
                  <a:off x="3216" y="2880"/>
                  <a:ext cx="192" cy="0"/>
                </a:xfrm>
                <a:prstGeom prst="line">
                  <a:avLst/>
                </a:prstGeom>
                <a:noFill/>
                <a:ln w="12700">
                  <a:solidFill>
                    <a:srgbClr val="CCECFF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1050"/>
                </a:p>
              </p:txBody>
            </p:sp>
            <p:sp>
              <p:nvSpPr>
                <p:cNvPr id="21" name="Line 626"/>
                <p:cNvSpPr>
                  <a:spLocks noChangeShapeType="1"/>
                </p:cNvSpPr>
                <p:nvPr/>
              </p:nvSpPr>
              <p:spPr bwMode="auto">
                <a:xfrm>
                  <a:off x="3216" y="2928"/>
                  <a:ext cx="192" cy="0"/>
                </a:xfrm>
                <a:prstGeom prst="line">
                  <a:avLst/>
                </a:prstGeom>
                <a:noFill/>
                <a:ln w="12700">
                  <a:solidFill>
                    <a:srgbClr val="CCECFF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1050"/>
                </a:p>
              </p:txBody>
            </p:sp>
          </p:grpSp>
          <p:sp>
            <p:nvSpPr>
              <p:cNvPr id="15" name="Freeform 627"/>
              <p:cNvSpPr>
                <a:spLocks/>
              </p:cNvSpPr>
              <p:nvPr/>
            </p:nvSpPr>
            <p:spPr bwMode="auto">
              <a:xfrm>
                <a:off x="4120" y="2311"/>
                <a:ext cx="301" cy="35"/>
              </a:xfrm>
              <a:custGeom>
                <a:avLst/>
                <a:gdLst/>
                <a:ahLst/>
                <a:cxnLst>
                  <a:cxn ang="0">
                    <a:pos x="259" y="35"/>
                  </a:cxn>
                  <a:cxn ang="0">
                    <a:pos x="0" y="35"/>
                  </a:cxn>
                  <a:cxn ang="0">
                    <a:pos x="81" y="0"/>
                  </a:cxn>
                  <a:cxn ang="0">
                    <a:pos x="301" y="0"/>
                  </a:cxn>
                  <a:cxn ang="0">
                    <a:pos x="259" y="35"/>
                  </a:cxn>
                </a:cxnLst>
                <a:rect l="0" t="0" r="r" b="b"/>
                <a:pathLst>
                  <a:path w="301" h="35">
                    <a:moveTo>
                      <a:pt x="259" y="35"/>
                    </a:moveTo>
                    <a:lnTo>
                      <a:pt x="0" y="35"/>
                    </a:lnTo>
                    <a:lnTo>
                      <a:pt x="81" y="0"/>
                    </a:lnTo>
                    <a:lnTo>
                      <a:pt x="301" y="0"/>
                    </a:lnTo>
                    <a:lnTo>
                      <a:pt x="259" y="35"/>
                    </a:lnTo>
                    <a:close/>
                  </a:path>
                </a:pathLst>
              </a:custGeom>
              <a:solidFill>
                <a:srgbClr val="00B4FF"/>
              </a:solidFill>
              <a:ln w="1588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050"/>
              </a:p>
            </p:txBody>
          </p:sp>
          <p:sp>
            <p:nvSpPr>
              <p:cNvPr id="16" name="Oval 628"/>
              <p:cNvSpPr>
                <a:spLocks noChangeArrowheads="1"/>
              </p:cNvSpPr>
              <p:nvPr/>
            </p:nvSpPr>
            <p:spPr bwMode="auto">
              <a:xfrm flipH="1">
                <a:off x="4170" y="2386"/>
                <a:ext cx="37" cy="36"/>
              </a:xfrm>
              <a:prstGeom prst="ellipse">
                <a:avLst/>
              </a:prstGeom>
              <a:solidFill>
                <a:srgbClr val="FFC9C9"/>
              </a:solidFill>
              <a:ln w="127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  <p:sp>
            <p:nvSpPr>
              <p:cNvPr id="17" name="Oval 629"/>
              <p:cNvSpPr>
                <a:spLocks noChangeArrowheads="1"/>
              </p:cNvSpPr>
              <p:nvPr/>
            </p:nvSpPr>
            <p:spPr bwMode="auto">
              <a:xfrm flipH="1">
                <a:off x="4224" y="2386"/>
                <a:ext cx="37" cy="36"/>
              </a:xfrm>
              <a:prstGeom prst="ellipse">
                <a:avLst/>
              </a:prstGeom>
              <a:solidFill>
                <a:srgbClr val="CCFF33"/>
              </a:solidFill>
              <a:ln w="127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</p:grpSp>
      </p:grpSp>
      <p:pic>
        <p:nvPicPr>
          <p:cNvPr id="55" name="Picture 29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21474" y="3620369"/>
            <a:ext cx="381000" cy="24279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pic>
      <p:pic>
        <p:nvPicPr>
          <p:cNvPr id="56" name="Picture 55" descr="MC900030330.WM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67400" y="2669812"/>
            <a:ext cx="389557" cy="514082"/>
          </a:xfrm>
          <a:prstGeom prst="rect">
            <a:avLst/>
          </a:prstGeom>
        </p:spPr>
      </p:pic>
      <p:pic>
        <p:nvPicPr>
          <p:cNvPr id="58" name="Picture 57" descr="MC900233613.WM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24600" y="3431812"/>
            <a:ext cx="607831" cy="594042"/>
          </a:xfrm>
          <a:prstGeom prst="rect">
            <a:avLst/>
          </a:prstGeom>
        </p:spPr>
      </p:pic>
      <p:pic>
        <p:nvPicPr>
          <p:cNvPr id="59" name="Picture 58" descr="MC900435238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715000" y="4193812"/>
            <a:ext cx="267448" cy="378188"/>
          </a:xfrm>
          <a:prstGeom prst="rect">
            <a:avLst/>
          </a:prstGeom>
        </p:spPr>
      </p:pic>
      <p:pic>
        <p:nvPicPr>
          <p:cNvPr id="100" name="Picture 99" descr="MC900441329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362200" y="2822212"/>
            <a:ext cx="381000" cy="381000"/>
          </a:xfrm>
          <a:prstGeom prst="rect">
            <a:avLst/>
          </a:prstGeom>
        </p:spPr>
      </p:pic>
      <p:pic>
        <p:nvPicPr>
          <p:cNvPr id="101" name="Picture 100" descr="MC900331055.WMF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752600" y="3232001"/>
            <a:ext cx="475362" cy="304800"/>
          </a:xfrm>
          <a:prstGeom prst="rect">
            <a:avLst/>
          </a:prstGeom>
        </p:spPr>
      </p:pic>
      <p:grpSp>
        <p:nvGrpSpPr>
          <p:cNvPr id="88" name="Group 87"/>
          <p:cNvGrpSpPr/>
          <p:nvPr/>
        </p:nvGrpSpPr>
        <p:grpSpPr>
          <a:xfrm>
            <a:off x="2875328" y="2796997"/>
            <a:ext cx="375596" cy="763981"/>
            <a:chOff x="2875328" y="2568397"/>
            <a:chExt cx="375596" cy="763981"/>
          </a:xfrm>
        </p:grpSpPr>
        <p:grpSp>
          <p:nvGrpSpPr>
            <p:cNvPr id="82" name="Group 18"/>
            <p:cNvGrpSpPr>
              <a:grpSpLocks/>
            </p:cNvGrpSpPr>
            <p:nvPr/>
          </p:nvGrpSpPr>
          <p:grpSpPr bwMode="auto">
            <a:xfrm rot="8258928" flipV="1">
              <a:off x="2875328" y="2568397"/>
              <a:ext cx="375596" cy="763981"/>
              <a:chOff x="2870" y="2211"/>
              <a:chExt cx="690" cy="728"/>
            </a:xfrm>
          </p:grpSpPr>
          <p:sp>
            <p:nvSpPr>
              <p:cNvPr id="83" name="Freeform 19"/>
              <p:cNvSpPr>
                <a:spLocks/>
              </p:cNvSpPr>
              <p:nvPr/>
            </p:nvSpPr>
            <p:spPr bwMode="auto">
              <a:xfrm>
                <a:off x="2870" y="2551"/>
                <a:ext cx="461" cy="388"/>
              </a:xfrm>
              <a:custGeom>
                <a:avLst/>
                <a:gdLst/>
                <a:ahLst/>
                <a:cxnLst>
                  <a:cxn ang="0">
                    <a:pos x="111" y="28"/>
                  </a:cxn>
                  <a:cxn ang="0">
                    <a:pos x="116" y="30"/>
                  </a:cxn>
                  <a:cxn ang="0">
                    <a:pos x="128" y="0"/>
                  </a:cxn>
                  <a:cxn ang="0">
                    <a:pos x="149" y="5"/>
                  </a:cxn>
                  <a:cxn ang="0">
                    <a:pos x="0" y="247"/>
                  </a:cxn>
                  <a:cxn ang="0">
                    <a:pos x="111" y="28"/>
                  </a:cxn>
                </a:cxnLst>
                <a:rect l="0" t="0" r="r" b="b"/>
                <a:pathLst>
                  <a:path w="149" h="247">
                    <a:moveTo>
                      <a:pt x="111" y="28"/>
                    </a:moveTo>
                    <a:lnTo>
                      <a:pt x="116" y="30"/>
                    </a:lnTo>
                    <a:lnTo>
                      <a:pt x="128" y="0"/>
                    </a:lnTo>
                    <a:lnTo>
                      <a:pt x="149" y="5"/>
                    </a:lnTo>
                    <a:lnTo>
                      <a:pt x="0" y="247"/>
                    </a:lnTo>
                    <a:lnTo>
                      <a:pt x="111" y="28"/>
                    </a:lnTo>
                    <a:close/>
                  </a:path>
                </a:pathLst>
              </a:custGeom>
              <a:solidFill>
                <a:srgbClr val="F2BD1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" name="Freeform 20"/>
              <p:cNvSpPr>
                <a:spLocks/>
              </p:cNvSpPr>
              <p:nvPr/>
            </p:nvSpPr>
            <p:spPr bwMode="auto">
              <a:xfrm>
                <a:off x="3158" y="2211"/>
                <a:ext cx="402" cy="384"/>
              </a:xfrm>
              <a:custGeom>
                <a:avLst/>
                <a:gdLst/>
                <a:ahLst/>
                <a:cxnLst>
                  <a:cxn ang="0">
                    <a:pos x="0" y="239"/>
                  </a:cxn>
                  <a:cxn ang="0">
                    <a:pos x="130" y="0"/>
                  </a:cxn>
                  <a:cxn ang="0">
                    <a:pos x="35" y="216"/>
                  </a:cxn>
                  <a:cxn ang="0">
                    <a:pos x="32" y="216"/>
                  </a:cxn>
                  <a:cxn ang="0">
                    <a:pos x="18" y="244"/>
                  </a:cxn>
                  <a:cxn ang="0">
                    <a:pos x="0" y="239"/>
                  </a:cxn>
                </a:cxnLst>
                <a:rect l="0" t="0" r="r" b="b"/>
                <a:pathLst>
                  <a:path w="130" h="244">
                    <a:moveTo>
                      <a:pt x="0" y="239"/>
                    </a:moveTo>
                    <a:lnTo>
                      <a:pt x="130" y="0"/>
                    </a:lnTo>
                    <a:lnTo>
                      <a:pt x="35" y="216"/>
                    </a:lnTo>
                    <a:lnTo>
                      <a:pt x="32" y="216"/>
                    </a:lnTo>
                    <a:lnTo>
                      <a:pt x="18" y="244"/>
                    </a:lnTo>
                    <a:lnTo>
                      <a:pt x="0" y="239"/>
                    </a:lnTo>
                    <a:close/>
                  </a:path>
                </a:pathLst>
              </a:custGeom>
              <a:solidFill>
                <a:srgbClr val="F2BD1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pic>
          <p:nvPicPr>
            <p:cNvPr id="2050" name="Picture 2" descr="http://www.ieee802.org/802.GIF"/>
            <p:cNvPicPr>
              <a:picLocks noChangeAspect="1" noChangeArrowheads="1"/>
            </p:cNvPicPr>
            <p:nvPr/>
          </p:nvPicPr>
          <p:blipFill>
            <a:blip r:embed="rId9"/>
            <a:srcRect/>
            <a:stretch>
              <a:fillRect/>
            </a:stretch>
          </p:blipFill>
          <p:spPr bwMode="auto">
            <a:xfrm>
              <a:off x="2895600" y="2819399"/>
              <a:ext cx="307041" cy="316345"/>
            </a:xfrm>
            <a:prstGeom prst="rect">
              <a:avLst/>
            </a:prstGeom>
            <a:noFill/>
          </p:spPr>
        </p:pic>
      </p:grpSp>
      <p:grpSp>
        <p:nvGrpSpPr>
          <p:cNvPr id="89" name="Group 88"/>
          <p:cNvGrpSpPr/>
          <p:nvPr/>
        </p:nvGrpSpPr>
        <p:grpSpPr>
          <a:xfrm>
            <a:off x="2209800" y="3429000"/>
            <a:ext cx="1066800" cy="316345"/>
            <a:chOff x="2209800" y="3200400"/>
            <a:chExt cx="1066800" cy="316345"/>
          </a:xfrm>
        </p:grpSpPr>
        <p:cxnSp>
          <p:nvCxnSpPr>
            <p:cNvPr id="102" name="Curved Connector 101"/>
            <p:cNvCxnSpPr/>
            <p:nvPr/>
          </p:nvCxnSpPr>
          <p:spPr bwMode="auto">
            <a:xfrm>
              <a:off x="2209800" y="3203212"/>
              <a:ext cx="1066800" cy="304800"/>
            </a:xfrm>
            <a:prstGeom prst="curvedConnector3">
              <a:avLst>
                <a:gd name="adj1" fmla="val 50000"/>
              </a:avLst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stealth" w="sm" len="med"/>
              <a:tailEnd type="stealth" w="sm" len="med"/>
            </a:ln>
            <a:effectLst/>
          </p:spPr>
        </p:cxnSp>
        <p:pic>
          <p:nvPicPr>
            <p:cNvPr id="77" name="Picture 2" descr="http://www.ieee802.org/802.GIF"/>
            <p:cNvPicPr>
              <a:picLocks noChangeAspect="1" noChangeArrowheads="1"/>
            </p:cNvPicPr>
            <p:nvPr/>
          </p:nvPicPr>
          <p:blipFill>
            <a:blip r:embed="rId9"/>
            <a:srcRect/>
            <a:stretch>
              <a:fillRect/>
            </a:stretch>
          </p:blipFill>
          <p:spPr bwMode="auto">
            <a:xfrm>
              <a:off x="2590800" y="3200400"/>
              <a:ext cx="307041" cy="316345"/>
            </a:xfrm>
            <a:prstGeom prst="rect">
              <a:avLst/>
            </a:prstGeom>
            <a:noFill/>
          </p:spPr>
        </p:pic>
      </p:grpSp>
      <p:grpSp>
        <p:nvGrpSpPr>
          <p:cNvPr id="90" name="Group 89"/>
          <p:cNvGrpSpPr/>
          <p:nvPr/>
        </p:nvGrpSpPr>
        <p:grpSpPr>
          <a:xfrm>
            <a:off x="2600840" y="3662421"/>
            <a:ext cx="723669" cy="608637"/>
            <a:chOff x="2600840" y="3433821"/>
            <a:chExt cx="723669" cy="608637"/>
          </a:xfrm>
        </p:grpSpPr>
        <p:grpSp>
          <p:nvGrpSpPr>
            <p:cNvPr id="79" name="Group 18"/>
            <p:cNvGrpSpPr>
              <a:grpSpLocks/>
            </p:cNvGrpSpPr>
            <p:nvPr/>
          </p:nvGrpSpPr>
          <p:grpSpPr bwMode="auto">
            <a:xfrm rot="7187548" flipV="1">
              <a:off x="2658356" y="3376305"/>
              <a:ext cx="608637" cy="723669"/>
              <a:chOff x="2870" y="2211"/>
              <a:chExt cx="690" cy="728"/>
            </a:xfrm>
          </p:grpSpPr>
          <p:sp>
            <p:nvSpPr>
              <p:cNvPr id="80" name="Freeform 19"/>
              <p:cNvSpPr>
                <a:spLocks/>
              </p:cNvSpPr>
              <p:nvPr/>
            </p:nvSpPr>
            <p:spPr bwMode="auto">
              <a:xfrm>
                <a:off x="2870" y="2551"/>
                <a:ext cx="461" cy="388"/>
              </a:xfrm>
              <a:custGeom>
                <a:avLst/>
                <a:gdLst/>
                <a:ahLst/>
                <a:cxnLst>
                  <a:cxn ang="0">
                    <a:pos x="111" y="28"/>
                  </a:cxn>
                  <a:cxn ang="0">
                    <a:pos x="116" y="30"/>
                  </a:cxn>
                  <a:cxn ang="0">
                    <a:pos x="128" y="0"/>
                  </a:cxn>
                  <a:cxn ang="0">
                    <a:pos x="149" y="5"/>
                  </a:cxn>
                  <a:cxn ang="0">
                    <a:pos x="0" y="247"/>
                  </a:cxn>
                  <a:cxn ang="0">
                    <a:pos x="111" y="28"/>
                  </a:cxn>
                </a:cxnLst>
                <a:rect l="0" t="0" r="r" b="b"/>
                <a:pathLst>
                  <a:path w="149" h="247">
                    <a:moveTo>
                      <a:pt x="111" y="28"/>
                    </a:moveTo>
                    <a:lnTo>
                      <a:pt x="116" y="30"/>
                    </a:lnTo>
                    <a:lnTo>
                      <a:pt x="128" y="0"/>
                    </a:lnTo>
                    <a:lnTo>
                      <a:pt x="149" y="5"/>
                    </a:lnTo>
                    <a:lnTo>
                      <a:pt x="0" y="247"/>
                    </a:lnTo>
                    <a:lnTo>
                      <a:pt x="111" y="28"/>
                    </a:lnTo>
                    <a:close/>
                  </a:path>
                </a:pathLst>
              </a:custGeom>
              <a:solidFill>
                <a:srgbClr val="F2BD1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1" name="Freeform 20"/>
              <p:cNvSpPr>
                <a:spLocks/>
              </p:cNvSpPr>
              <p:nvPr/>
            </p:nvSpPr>
            <p:spPr bwMode="auto">
              <a:xfrm>
                <a:off x="3158" y="2211"/>
                <a:ext cx="402" cy="384"/>
              </a:xfrm>
              <a:custGeom>
                <a:avLst/>
                <a:gdLst/>
                <a:ahLst/>
                <a:cxnLst>
                  <a:cxn ang="0">
                    <a:pos x="0" y="239"/>
                  </a:cxn>
                  <a:cxn ang="0">
                    <a:pos x="130" y="0"/>
                  </a:cxn>
                  <a:cxn ang="0">
                    <a:pos x="35" y="216"/>
                  </a:cxn>
                  <a:cxn ang="0">
                    <a:pos x="32" y="216"/>
                  </a:cxn>
                  <a:cxn ang="0">
                    <a:pos x="18" y="244"/>
                  </a:cxn>
                  <a:cxn ang="0">
                    <a:pos x="0" y="239"/>
                  </a:cxn>
                </a:cxnLst>
                <a:rect l="0" t="0" r="r" b="b"/>
                <a:pathLst>
                  <a:path w="130" h="244">
                    <a:moveTo>
                      <a:pt x="0" y="239"/>
                    </a:moveTo>
                    <a:lnTo>
                      <a:pt x="130" y="0"/>
                    </a:lnTo>
                    <a:lnTo>
                      <a:pt x="35" y="216"/>
                    </a:lnTo>
                    <a:lnTo>
                      <a:pt x="32" y="216"/>
                    </a:lnTo>
                    <a:lnTo>
                      <a:pt x="18" y="244"/>
                    </a:lnTo>
                    <a:lnTo>
                      <a:pt x="0" y="239"/>
                    </a:lnTo>
                    <a:close/>
                  </a:path>
                </a:pathLst>
              </a:custGeom>
              <a:solidFill>
                <a:srgbClr val="F2BD1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pic>
          <p:nvPicPr>
            <p:cNvPr id="78" name="Picture 2" descr="http://www.ieee802.org/802.GIF"/>
            <p:cNvPicPr>
              <a:picLocks noChangeAspect="1" noChangeArrowheads="1"/>
            </p:cNvPicPr>
            <p:nvPr/>
          </p:nvPicPr>
          <p:blipFill>
            <a:blip r:embed="rId9"/>
            <a:srcRect/>
            <a:stretch>
              <a:fillRect/>
            </a:stretch>
          </p:blipFill>
          <p:spPr bwMode="auto">
            <a:xfrm>
              <a:off x="2819400" y="3581400"/>
              <a:ext cx="307041" cy="316345"/>
            </a:xfrm>
            <a:prstGeom prst="rect">
              <a:avLst/>
            </a:prstGeom>
            <a:noFill/>
          </p:spPr>
        </p:pic>
      </p:grpSp>
      <p:grpSp>
        <p:nvGrpSpPr>
          <p:cNvPr id="99" name="Group 98"/>
          <p:cNvGrpSpPr/>
          <p:nvPr/>
        </p:nvGrpSpPr>
        <p:grpSpPr>
          <a:xfrm>
            <a:off x="5040493" y="3948373"/>
            <a:ext cx="815614" cy="350672"/>
            <a:chOff x="5040493" y="3719773"/>
            <a:chExt cx="815614" cy="350672"/>
          </a:xfrm>
        </p:grpSpPr>
        <p:grpSp>
          <p:nvGrpSpPr>
            <p:cNvPr id="91" name="Group 18"/>
            <p:cNvGrpSpPr>
              <a:grpSpLocks/>
            </p:cNvGrpSpPr>
            <p:nvPr/>
          </p:nvGrpSpPr>
          <p:grpSpPr bwMode="auto">
            <a:xfrm rot="7950528" flipV="1">
              <a:off x="5272964" y="3487302"/>
              <a:ext cx="350672" cy="815614"/>
              <a:chOff x="2870" y="2211"/>
              <a:chExt cx="690" cy="728"/>
            </a:xfrm>
          </p:grpSpPr>
          <p:sp>
            <p:nvSpPr>
              <p:cNvPr id="92" name="Freeform 19"/>
              <p:cNvSpPr>
                <a:spLocks/>
              </p:cNvSpPr>
              <p:nvPr/>
            </p:nvSpPr>
            <p:spPr bwMode="auto">
              <a:xfrm>
                <a:off x="2870" y="2551"/>
                <a:ext cx="461" cy="388"/>
              </a:xfrm>
              <a:custGeom>
                <a:avLst/>
                <a:gdLst/>
                <a:ahLst/>
                <a:cxnLst>
                  <a:cxn ang="0">
                    <a:pos x="111" y="28"/>
                  </a:cxn>
                  <a:cxn ang="0">
                    <a:pos x="116" y="30"/>
                  </a:cxn>
                  <a:cxn ang="0">
                    <a:pos x="128" y="0"/>
                  </a:cxn>
                  <a:cxn ang="0">
                    <a:pos x="149" y="5"/>
                  </a:cxn>
                  <a:cxn ang="0">
                    <a:pos x="0" y="247"/>
                  </a:cxn>
                  <a:cxn ang="0">
                    <a:pos x="111" y="28"/>
                  </a:cxn>
                </a:cxnLst>
                <a:rect l="0" t="0" r="r" b="b"/>
                <a:pathLst>
                  <a:path w="149" h="247">
                    <a:moveTo>
                      <a:pt x="111" y="28"/>
                    </a:moveTo>
                    <a:lnTo>
                      <a:pt x="116" y="30"/>
                    </a:lnTo>
                    <a:lnTo>
                      <a:pt x="128" y="0"/>
                    </a:lnTo>
                    <a:lnTo>
                      <a:pt x="149" y="5"/>
                    </a:lnTo>
                    <a:lnTo>
                      <a:pt x="0" y="247"/>
                    </a:lnTo>
                    <a:lnTo>
                      <a:pt x="111" y="28"/>
                    </a:lnTo>
                    <a:close/>
                  </a:path>
                </a:pathLst>
              </a:custGeom>
              <a:solidFill>
                <a:srgbClr val="F2BD1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3" name="Freeform 20"/>
              <p:cNvSpPr>
                <a:spLocks/>
              </p:cNvSpPr>
              <p:nvPr/>
            </p:nvSpPr>
            <p:spPr bwMode="auto">
              <a:xfrm>
                <a:off x="3158" y="2211"/>
                <a:ext cx="402" cy="384"/>
              </a:xfrm>
              <a:custGeom>
                <a:avLst/>
                <a:gdLst/>
                <a:ahLst/>
                <a:cxnLst>
                  <a:cxn ang="0">
                    <a:pos x="0" y="239"/>
                  </a:cxn>
                  <a:cxn ang="0">
                    <a:pos x="130" y="0"/>
                  </a:cxn>
                  <a:cxn ang="0">
                    <a:pos x="35" y="216"/>
                  </a:cxn>
                  <a:cxn ang="0">
                    <a:pos x="32" y="216"/>
                  </a:cxn>
                  <a:cxn ang="0">
                    <a:pos x="18" y="244"/>
                  </a:cxn>
                  <a:cxn ang="0">
                    <a:pos x="0" y="239"/>
                  </a:cxn>
                </a:cxnLst>
                <a:rect l="0" t="0" r="r" b="b"/>
                <a:pathLst>
                  <a:path w="130" h="244">
                    <a:moveTo>
                      <a:pt x="0" y="239"/>
                    </a:moveTo>
                    <a:lnTo>
                      <a:pt x="130" y="0"/>
                    </a:lnTo>
                    <a:lnTo>
                      <a:pt x="35" y="216"/>
                    </a:lnTo>
                    <a:lnTo>
                      <a:pt x="32" y="216"/>
                    </a:lnTo>
                    <a:lnTo>
                      <a:pt x="18" y="244"/>
                    </a:lnTo>
                    <a:lnTo>
                      <a:pt x="0" y="239"/>
                    </a:lnTo>
                    <a:close/>
                  </a:path>
                </a:pathLst>
              </a:custGeom>
              <a:solidFill>
                <a:srgbClr val="F2BD1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pic>
          <p:nvPicPr>
            <p:cNvPr id="85" name="Picture 2" descr="http://www.ieee802.org/802.GIF"/>
            <p:cNvPicPr>
              <a:picLocks noChangeAspect="1" noChangeArrowheads="1"/>
            </p:cNvPicPr>
            <p:nvPr/>
          </p:nvPicPr>
          <p:blipFill>
            <a:blip r:embed="rId9"/>
            <a:srcRect/>
            <a:stretch>
              <a:fillRect/>
            </a:stretch>
          </p:blipFill>
          <p:spPr bwMode="auto">
            <a:xfrm>
              <a:off x="5334000" y="3733800"/>
              <a:ext cx="307041" cy="316345"/>
            </a:xfrm>
            <a:prstGeom prst="rect">
              <a:avLst/>
            </a:prstGeom>
            <a:noFill/>
          </p:spPr>
        </p:pic>
      </p:grpSp>
      <p:grpSp>
        <p:nvGrpSpPr>
          <p:cNvPr id="98" name="Group 97"/>
          <p:cNvGrpSpPr/>
          <p:nvPr/>
        </p:nvGrpSpPr>
        <p:grpSpPr>
          <a:xfrm>
            <a:off x="5181600" y="3429000"/>
            <a:ext cx="1143000" cy="528433"/>
            <a:chOff x="5181600" y="3200400"/>
            <a:chExt cx="1143000" cy="528433"/>
          </a:xfrm>
        </p:grpSpPr>
        <p:cxnSp>
          <p:nvCxnSpPr>
            <p:cNvPr id="74" name="Curved Connector 73"/>
            <p:cNvCxnSpPr>
              <a:endCxn id="58" idx="1"/>
            </p:cNvCxnSpPr>
            <p:nvPr/>
          </p:nvCxnSpPr>
          <p:spPr bwMode="auto">
            <a:xfrm>
              <a:off x="5181600" y="3431812"/>
              <a:ext cx="1143000" cy="297021"/>
            </a:xfrm>
            <a:prstGeom prst="curvedConnector3">
              <a:avLst>
                <a:gd name="adj1" fmla="val 50000"/>
              </a:avLst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stealth" w="sm" len="med"/>
              <a:tailEnd type="stealth" w="sm" len="med"/>
            </a:ln>
            <a:effectLst/>
          </p:spPr>
        </p:cxnSp>
        <p:pic>
          <p:nvPicPr>
            <p:cNvPr id="86" name="Picture 2" descr="http://www.ieee802.org/802.GIF"/>
            <p:cNvPicPr>
              <a:picLocks noChangeAspect="1" noChangeArrowheads="1"/>
            </p:cNvPicPr>
            <p:nvPr/>
          </p:nvPicPr>
          <p:blipFill>
            <a:blip r:embed="rId9"/>
            <a:srcRect/>
            <a:stretch>
              <a:fillRect/>
            </a:stretch>
          </p:blipFill>
          <p:spPr bwMode="auto">
            <a:xfrm>
              <a:off x="5562600" y="3200400"/>
              <a:ext cx="307041" cy="316345"/>
            </a:xfrm>
            <a:prstGeom prst="rect">
              <a:avLst/>
            </a:prstGeom>
            <a:noFill/>
          </p:spPr>
        </p:pic>
      </p:grpSp>
      <p:grpSp>
        <p:nvGrpSpPr>
          <p:cNvPr id="97" name="Group 96"/>
          <p:cNvGrpSpPr/>
          <p:nvPr/>
        </p:nvGrpSpPr>
        <p:grpSpPr>
          <a:xfrm>
            <a:off x="5115423" y="2877903"/>
            <a:ext cx="741952" cy="388053"/>
            <a:chOff x="5115423" y="2649303"/>
            <a:chExt cx="741952" cy="388053"/>
          </a:xfrm>
        </p:grpSpPr>
        <p:grpSp>
          <p:nvGrpSpPr>
            <p:cNvPr id="94" name="Group 18"/>
            <p:cNvGrpSpPr>
              <a:grpSpLocks/>
            </p:cNvGrpSpPr>
            <p:nvPr/>
          </p:nvGrpSpPr>
          <p:grpSpPr bwMode="auto">
            <a:xfrm rot="5587469" flipV="1">
              <a:off x="5292372" y="2472354"/>
              <a:ext cx="388053" cy="741952"/>
              <a:chOff x="2870" y="2211"/>
              <a:chExt cx="690" cy="728"/>
            </a:xfrm>
          </p:grpSpPr>
          <p:sp>
            <p:nvSpPr>
              <p:cNvPr id="95" name="Freeform 19"/>
              <p:cNvSpPr>
                <a:spLocks/>
              </p:cNvSpPr>
              <p:nvPr/>
            </p:nvSpPr>
            <p:spPr bwMode="auto">
              <a:xfrm>
                <a:off x="2870" y="2551"/>
                <a:ext cx="461" cy="388"/>
              </a:xfrm>
              <a:custGeom>
                <a:avLst/>
                <a:gdLst/>
                <a:ahLst/>
                <a:cxnLst>
                  <a:cxn ang="0">
                    <a:pos x="111" y="28"/>
                  </a:cxn>
                  <a:cxn ang="0">
                    <a:pos x="116" y="30"/>
                  </a:cxn>
                  <a:cxn ang="0">
                    <a:pos x="128" y="0"/>
                  </a:cxn>
                  <a:cxn ang="0">
                    <a:pos x="149" y="5"/>
                  </a:cxn>
                  <a:cxn ang="0">
                    <a:pos x="0" y="247"/>
                  </a:cxn>
                  <a:cxn ang="0">
                    <a:pos x="111" y="28"/>
                  </a:cxn>
                </a:cxnLst>
                <a:rect l="0" t="0" r="r" b="b"/>
                <a:pathLst>
                  <a:path w="149" h="247">
                    <a:moveTo>
                      <a:pt x="111" y="28"/>
                    </a:moveTo>
                    <a:lnTo>
                      <a:pt x="116" y="30"/>
                    </a:lnTo>
                    <a:lnTo>
                      <a:pt x="128" y="0"/>
                    </a:lnTo>
                    <a:lnTo>
                      <a:pt x="149" y="5"/>
                    </a:lnTo>
                    <a:lnTo>
                      <a:pt x="0" y="247"/>
                    </a:lnTo>
                    <a:lnTo>
                      <a:pt x="111" y="28"/>
                    </a:lnTo>
                    <a:close/>
                  </a:path>
                </a:pathLst>
              </a:custGeom>
              <a:solidFill>
                <a:srgbClr val="F2BD1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6" name="Freeform 20"/>
              <p:cNvSpPr>
                <a:spLocks/>
              </p:cNvSpPr>
              <p:nvPr/>
            </p:nvSpPr>
            <p:spPr bwMode="auto">
              <a:xfrm>
                <a:off x="3158" y="2211"/>
                <a:ext cx="402" cy="384"/>
              </a:xfrm>
              <a:custGeom>
                <a:avLst/>
                <a:gdLst/>
                <a:ahLst/>
                <a:cxnLst>
                  <a:cxn ang="0">
                    <a:pos x="0" y="239"/>
                  </a:cxn>
                  <a:cxn ang="0">
                    <a:pos x="130" y="0"/>
                  </a:cxn>
                  <a:cxn ang="0">
                    <a:pos x="35" y="216"/>
                  </a:cxn>
                  <a:cxn ang="0">
                    <a:pos x="32" y="216"/>
                  </a:cxn>
                  <a:cxn ang="0">
                    <a:pos x="18" y="244"/>
                  </a:cxn>
                  <a:cxn ang="0">
                    <a:pos x="0" y="239"/>
                  </a:cxn>
                </a:cxnLst>
                <a:rect l="0" t="0" r="r" b="b"/>
                <a:pathLst>
                  <a:path w="130" h="244">
                    <a:moveTo>
                      <a:pt x="0" y="239"/>
                    </a:moveTo>
                    <a:lnTo>
                      <a:pt x="130" y="0"/>
                    </a:lnTo>
                    <a:lnTo>
                      <a:pt x="35" y="216"/>
                    </a:lnTo>
                    <a:lnTo>
                      <a:pt x="32" y="216"/>
                    </a:lnTo>
                    <a:lnTo>
                      <a:pt x="18" y="244"/>
                    </a:lnTo>
                    <a:lnTo>
                      <a:pt x="0" y="239"/>
                    </a:lnTo>
                    <a:close/>
                  </a:path>
                </a:pathLst>
              </a:custGeom>
              <a:solidFill>
                <a:srgbClr val="F2BD1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pic>
          <p:nvPicPr>
            <p:cNvPr id="87" name="Picture 2" descr="http://www.ieee802.org/802.GIF"/>
            <p:cNvPicPr>
              <a:picLocks noChangeAspect="1" noChangeArrowheads="1"/>
            </p:cNvPicPr>
            <p:nvPr/>
          </p:nvPicPr>
          <p:blipFill>
            <a:blip r:embed="rId9"/>
            <a:srcRect/>
            <a:stretch>
              <a:fillRect/>
            </a:stretch>
          </p:blipFill>
          <p:spPr bwMode="auto">
            <a:xfrm>
              <a:off x="5334000" y="2667000"/>
              <a:ext cx="307041" cy="316345"/>
            </a:xfrm>
            <a:prstGeom prst="rect">
              <a:avLst/>
            </a:prstGeom>
            <a:noFill/>
          </p:spPr>
        </p:pic>
      </p:grpSp>
      <p:pic>
        <p:nvPicPr>
          <p:cNvPr id="103" name="Picture 102" descr="MC900439836.PN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209800" y="3867150"/>
            <a:ext cx="457200" cy="457200"/>
          </a:xfrm>
          <a:prstGeom prst="rect">
            <a:avLst/>
          </a:prstGeom>
        </p:spPr>
      </p:pic>
      <p:pic>
        <p:nvPicPr>
          <p:cNvPr id="104" name="Picture 4" descr="switch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3276600"/>
            <a:ext cx="152400" cy="76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" name="Picture 4" descr="switch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3810000"/>
            <a:ext cx="152400" cy="76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" name="Picture 4" descr="switch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4114800"/>
            <a:ext cx="152400" cy="76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7" name="Picture 4" descr="switch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3810000"/>
            <a:ext cx="152400" cy="76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8" name="Picture 4" descr="switch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3276600"/>
            <a:ext cx="152400" cy="76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9" name="Picture 4" descr="switch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2971800"/>
            <a:ext cx="152400" cy="76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8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1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8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5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8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9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8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3"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8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7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Rounded Rectangle 136"/>
          <p:cNvSpPr/>
          <p:nvPr/>
        </p:nvSpPr>
        <p:spPr bwMode="auto">
          <a:xfrm>
            <a:off x="6400800" y="1536666"/>
            <a:ext cx="1219200" cy="1600200"/>
          </a:xfrm>
          <a:prstGeom prst="roundRect">
            <a:avLst>
              <a:gd name="adj" fmla="val 12403"/>
            </a:avLst>
          </a:prstGeom>
          <a:solidFill>
            <a:schemeClr val="accent4">
              <a:lumMod val="40000"/>
              <a:lumOff val="60000"/>
            </a:schemeClr>
          </a:solid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136" name="Rounded Rectangle 135"/>
          <p:cNvSpPr/>
          <p:nvPr/>
        </p:nvSpPr>
        <p:spPr bwMode="auto">
          <a:xfrm>
            <a:off x="2667000" y="1536666"/>
            <a:ext cx="2057400" cy="1600200"/>
          </a:xfrm>
          <a:prstGeom prst="roundRect">
            <a:avLst>
              <a:gd name="adj" fmla="val 12403"/>
            </a:avLst>
          </a:prstGeom>
          <a:solidFill>
            <a:srgbClr val="A7E8FF"/>
          </a:solid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74638"/>
            <a:ext cx="8382000" cy="1143000"/>
          </a:xfrm>
        </p:spPr>
        <p:txBody>
          <a:bodyPr/>
          <a:lstStyle/>
          <a:p>
            <a:r>
              <a:rPr lang="en-US" smtClean="0"/>
              <a:t>Dynamic attachment of terminals to networks</a:t>
            </a:r>
            <a:endParaRPr lang="en-US"/>
          </a:p>
        </p:txBody>
      </p:sp>
      <p:sp>
        <p:nvSpPr>
          <p:cNvPr id="104589" name="Rectangle 141"/>
          <p:cNvSpPr>
            <a:spLocks noGrp="1" noChangeArrowheads="1"/>
          </p:cNvSpPr>
          <p:nvPr>
            <p:ph idx="1"/>
          </p:nvPr>
        </p:nvSpPr>
        <p:spPr>
          <a:xfrm>
            <a:off x="457200" y="3505200"/>
            <a:ext cx="8229600" cy="28194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Communication networks supporting dynamic attachment of terminals are usually structured into</a:t>
            </a:r>
          </a:p>
          <a:p>
            <a:pPr lvl="1"/>
            <a:r>
              <a:rPr lang="en-US" dirty="0" smtClean="0"/>
              <a:t>Access Network</a:t>
            </a:r>
          </a:p>
          <a:p>
            <a:pPr lvl="2"/>
            <a:r>
              <a:rPr lang="en-US" dirty="0" smtClean="0"/>
              <a:t>Distributed infrastructure for aggregation of multiple network access interfaces into a common interface</a:t>
            </a:r>
          </a:p>
          <a:p>
            <a:pPr lvl="1"/>
            <a:r>
              <a:rPr lang="en-US" dirty="0" smtClean="0"/>
              <a:t>Core Network</a:t>
            </a:r>
          </a:p>
          <a:p>
            <a:pPr lvl="2"/>
            <a:r>
              <a:rPr lang="en-US" dirty="0" smtClean="0"/>
              <a:t>Infrastructure for control and management of network access and end-to-end IP connectivity</a:t>
            </a:r>
          </a:p>
          <a:p>
            <a:pPr lvl="1"/>
            <a:r>
              <a:rPr lang="en-US" dirty="0" smtClean="0"/>
              <a:t>Services</a:t>
            </a:r>
          </a:p>
          <a:p>
            <a:pPr lvl="2"/>
            <a:r>
              <a:rPr lang="en-US" dirty="0" smtClean="0"/>
              <a:t>Infrastructure for providing services on top of established IP connectivity</a:t>
            </a:r>
            <a:endParaRPr lang="en-US" dirty="0"/>
          </a:p>
        </p:txBody>
      </p:sp>
      <p:sp>
        <p:nvSpPr>
          <p:cNvPr id="104459" name="AutoShape 11"/>
          <p:cNvSpPr>
            <a:spLocks noChangeArrowheads="1"/>
          </p:cNvSpPr>
          <p:nvPr/>
        </p:nvSpPr>
        <p:spPr bwMode="auto">
          <a:xfrm>
            <a:off x="914400" y="1536666"/>
            <a:ext cx="990600" cy="1611313"/>
          </a:xfrm>
          <a:prstGeom prst="flowChartAlternateProcess">
            <a:avLst/>
          </a:prstGeom>
          <a:solidFill>
            <a:srgbClr val="6DC0FF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0" tIns="0" anchor="ctr"/>
          <a:lstStyle/>
          <a:p>
            <a:endParaRPr lang="en-US"/>
          </a:p>
        </p:txBody>
      </p:sp>
      <p:sp>
        <p:nvSpPr>
          <p:cNvPr id="104461" name="AutoShape 13"/>
          <p:cNvSpPr>
            <a:spLocks noChangeArrowheads="1"/>
          </p:cNvSpPr>
          <p:nvPr/>
        </p:nvSpPr>
        <p:spPr bwMode="auto">
          <a:xfrm>
            <a:off x="5040313" y="1536666"/>
            <a:ext cx="1055687" cy="1611313"/>
          </a:xfrm>
          <a:prstGeom prst="flowChartAlternateProcess">
            <a:avLst/>
          </a:prstGeom>
          <a:solidFill>
            <a:srgbClr val="8BB2FF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0" tIns="0" anchor="ctr"/>
          <a:lstStyle/>
          <a:p>
            <a:endParaRPr lang="en-US"/>
          </a:p>
        </p:txBody>
      </p:sp>
      <p:sp>
        <p:nvSpPr>
          <p:cNvPr id="104462" name="Freeform 14"/>
          <p:cNvSpPr>
            <a:spLocks/>
          </p:cNvSpPr>
          <p:nvPr/>
        </p:nvSpPr>
        <p:spPr bwMode="auto">
          <a:xfrm>
            <a:off x="5384800" y="2438366"/>
            <a:ext cx="387350" cy="889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90"/>
              </a:cxn>
              <a:cxn ang="0">
                <a:pos x="499" y="90"/>
              </a:cxn>
              <a:cxn ang="0">
                <a:pos x="499" y="0"/>
              </a:cxn>
            </a:cxnLst>
            <a:rect l="0" t="0" r="r" b="b"/>
            <a:pathLst>
              <a:path w="499" h="90">
                <a:moveTo>
                  <a:pt x="0" y="0"/>
                </a:moveTo>
                <a:lnTo>
                  <a:pt x="0" y="90"/>
                </a:lnTo>
                <a:lnTo>
                  <a:pt x="499" y="90"/>
                </a:lnTo>
                <a:lnTo>
                  <a:pt x="499" y="0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ffectLst/>
        </p:spPr>
        <p:txBody>
          <a:bodyPr lIns="0" tIns="0"/>
          <a:lstStyle/>
          <a:p>
            <a:endParaRPr lang="en-US"/>
          </a:p>
        </p:txBody>
      </p:sp>
      <p:graphicFrame>
        <p:nvGraphicFramePr>
          <p:cNvPr id="104463" name="Object 15">
            <a:hlinkClick r:id="" action="ppaction://ole?verb=0"/>
          </p:cNvPr>
          <p:cNvGraphicFramePr>
            <a:graphicFrameLocks/>
          </p:cNvGraphicFramePr>
          <p:nvPr/>
        </p:nvGraphicFramePr>
        <p:xfrm>
          <a:off x="6553200" y="2527267"/>
          <a:ext cx="990600" cy="5333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9" name="Clip" r:id="rId4" imgW="5759280" imgH="3222360" progId="">
                  <p:embed/>
                </p:oleObj>
              </mc:Choice>
              <mc:Fallback>
                <p:oleObj name="Clip" r:id="rId4" imgW="5759280" imgH="3222360" progId="">
                  <p:embed/>
                  <p:pic>
                    <p:nvPicPr>
                      <p:cNvPr id="0" name="Object 15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3200" y="2527267"/>
                        <a:ext cx="990600" cy="53339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4464" name="Text Box 16"/>
          <p:cNvSpPr txBox="1">
            <a:spLocks noChangeArrowheads="1"/>
          </p:cNvSpPr>
          <p:nvPr/>
        </p:nvSpPr>
        <p:spPr bwMode="auto">
          <a:xfrm>
            <a:off x="6663351" y="2610290"/>
            <a:ext cx="79060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1400" dirty="0" smtClean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Internet</a:t>
            </a:r>
            <a:endParaRPr lang="en-US" sz="1400" dirty="0"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  <p:sp>
        <p:nvSpPr>
          <p:cNvPr id="104466" name="Line 18"/>
          <p:cNvSpPr>
            <a:spLocks noChangeShapeType="1"/>
          </p:cNvSpPr>
          <p:nvPr/>
        </p:nvSpPr>
        <p:spPr bwMode="auto">
          <a:xfrm>
            <a:off x="3429000" y="2298666"/>
            <a:ext cx="6858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0" tIns="0"/>
          <a:lstStyle/>
          <a:p>
            <a:endParaRPr lang="en-US"/>
          </a:p>
        </p:txBody>
      </p:sp>
      <p:sp>
        <p:nvSpPr>
          <p:cNvPr id="104467" name="Line 19"/>
          <p:cNvSpPr>
            <a:spLocks noChangeShapeType="1"/>
          </p:cNvSpPr>
          <p:nvPr/>
        </p:nvSpPr>
        <p:spPr bwMode="auto">
          <a:xfrm flipH="1">
            <a:off x="3335336" y="2755865"/>
            <a:ext cx="703263" cy="2762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0" tIns="0"/>
          <a:lstStyle/>
          <a:p>
            <a:endParaRPr lang="en-US"/>
          </a:p>
        </p:txBody>
      </p:sp>
      <p:sp>
        <p:nvSpPr>
          <p:cNvPr id="104468" name="Line 20"/>
          <p:cNvSpPr>
            <a:spLocks noChangeShapeType="1"/>
          </p:cNvSpPr>
          <p:nvPr/>
        </p:nvSpPr>
        <p:spPr bwMode="auto">
          <a:xfrm flipV="1">
            <a:off x="4343400" y="2755866"/>
            <a:ext cx="2286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4470" name="AutoShape 22"/>
          <p:cNvSpPr>
            <a:spLocks noChangeArrowheads="1"/>
          </p:cNvSpPr>
          <p:nvPr/>
        </p:nvSpPr>
        <p:spPr bwMode="auto">
          <a:xfrm>
            <a:off x="5195888" y="2128803"/>
            <a:ext cx="360362" cy="327025"/>
          </a:xfrm>
          <a:prstGeom prst="can">
            <a:avLst>
              <a:gd name="adj" fmla="val 25000"/>
            </a:avLst>
          </a:prstGeom>
          <a:solidFill>
            <a:srgbClr val="6699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sz="1600">
              <a:ea typeface="ＭＳ Ｐゴシック" pitchFamily="34" charset="-128"/>
            </a:endParaRPr>
          </a:p>
        </p:txBody>
      </p:sp>
      <p:pic>
        <p:nvPicPr>
          <p:cNvPr id="104471" name="Picture 23" descr="x_big_image2"/>
          <p:cNvPicPr>
            <a:picLocks noChangeAspect="1" noChangeArrowheads="1"/>
          </p:cNvPicPr>
          <p:nvPr/>
        </p:nvPicPr>
        <p:blipFill>
          <a:blip r:embed="rId6">
            <a:lum bright="10000" contrast="40000"/>
          </a:blip>
          <a:srcRect/>
          <a:stretch>
            <a:fillRect/>
          </a:stretch>
        </p:blipFill>
        <p:spPr bwMode="auto">
          <a:xfrm>
            <a:off x="1031544" y="2204530"/>
            <a:ext cx="682625" cy="72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25"/>
          <p:cNvGrpSpPr>
            <a:grpSpLocks noChangeAspect="1"/>
          </p:cNvGrpSpPr>
          <p:nvPr/>
        </p:nvGrpSpPr>
        <p:grpSpPr bwMode="auto">
          <a:xfrm flipH="1">
            <a:off x="2687637" y="2239929"/>
            <a:ext cx="661988" cy="796925"/>
            <a:chOff x="5" y="2480"/>
            <a:chExt cx="237" cy="430"/>
          </a:xfrm>
        </p:grpSpPr>
        <p:grpSp>
          <p:nvGrpSpPr>
            <p:cNvPr id="3" name="Group 26"/>
            <p:cNvGrpSpPr>
              <a:grpSpLocks noChangeAspect="1"/>
            </p:cNvGrpSpPr>
            <p:nvPr/>
          </p:nvGrpSpPr>
          <p:grpSpPr bwMode="auto">
            <a:xfrm>
              <a:off x="5" y="2521"/>
              <a:ext cx="145" cy="389"/>
              <a:chOff x="5" y="2521"/>
              <a:chExt cx="145" cy="389"/>
            </a:xfrm>
          </p:grpSpPr>
          <p:grpSp>
            <p:nvGrpSpPr>
              <p:cNvPr id="4" name="Group 27"/>
              <p:cNvGrpSpPr>
                <a:grpSpLocks noChangeAspect="1"/>
              </p:cNvGrpSpPr>
              <p:nvPr/>
            </p:nvGrpSpPr>
            <p:grpSpPr bwMode="auto">
              <a:xfrm>
                <a:off x="7" y="2654"/>
                <a:ext cx="143" cy="256"/>
                <a:chOff x="7" y="2654"/>
                <a:chExt cx="143" cy="256"/>
              </a:xfrm>
            </p:grpSpPr>
            <p:grpSp>
              <p:nvGrpSpPr>
                <p:cNvPr id="5" name="Group 28"/>
                <p:cNvGrpSpPr>
                  <a:grpSpLocks noChangeAspect="1"/>
                </p:cNvGrpSpPr>
                <p:nvPr/>
              </p:nvGrpSpPr>
              <p:grpSpPr bwMode="auto">
                <a:xfrm>
                  <a:off x="7" y="2661"/>
                  <a:ext cx="93" cy="247"/>
                  <a:chOff x="7" y="2661"/>
                  <a:chExt cx="93" cy="247"/>
                </a:xfrm>
              </p:grpSpPr>
              <p:sp>
                <p:nvSpPr>
                  <p:cNvPr id="104477" name="Line 29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44" y="2661"/>
                    <a:ext cx="33" cy="1"/>
                  </a:xfrm>
                  <a:prstGeom prst="line">
                    <a:avLst/>
                  </a:prstGeom>
                  <a:noFill/>
                  <a:ln w="63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04478" name="Line 30"/>
                  <p:cNvSpPr>
                    <a:spLocks noChangeAspect="1" noChangeShapeType="1"/>
                  </p:cNvSpPr>
                  <p:nvPr/>
                </p:nvSpPr>
                <p:spPr bwMode="auto">
                  <a:xfrm flipV="1">
                    <a:off x="34" y="2664"/>
                    <a:ext cx="42" cy="51"/>
                  </a:xfrm>
                  <a:prstGeom prst="line">
                    <a:avLst/>
                  </a:prstGeom>
                  <a:noFill/>
                  <a:ln w="63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04479" name="Line 31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33" y="2716"/>
                    <a:ext cx="57" cy="110"/>
                  </a:xfrm>
                  <a:prstGeom prst="line">
                    <a:avLst/>
                  </a:prstGeom>
                  <a:noFill/>
                  <a:ln w="63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04480" name="Line 32"/>
                  <p:cNvSpPr>
                    <a:spLocks noChangeAspect="1" noChangeShapeType="1"/>
                  </p:cNvSpPr>
                  <p:nvPr/>
                </p:nvSpPr>
                <p:spPr bwMode="auto">
                  <a:xfrm flipV="1">
                    <a:off x="7" y="2824"/>
                    <a:ext cx="83" cy="84"/>
                  </a:xfrm>
                  <a:prstGeom prst="line">
                    <a:avLst/>
                  </a:prstGeom>
                  <a:noFill/>
                  <a:ln w="63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04481" name="Line 33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19" y="2824"/>
                    <a:ext cx="81" cy="84"/>
                  </a:xfrm>
                  <a:prstGeom prst="line">
                    <a:avLst/>
                  </a:prstGeom>
                  <a:noFill/>
                  <a:ln w="63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04482" name="Line 34"/>
                  <p:cNvSpPr>
                    <a:spLocks noChangeAspect="1" noChangeShapeType="1"/>
                  </p:cNvSpPr>
                  <p:nvPr/>
                </p:nvSpPr>
                <p:spPr bwMode="auto">
                  <a:xfrm flipV="1">
                    <a:off x="17" y="2716"/>
                    <a:ext cx="64" cy="108"/>
                  </a:xfrm>
                  <a:prstGeom prst="line">
                    <a:avLst/>
                  </a:prstGeom>
                  <a:noFill/>
                  <a:ln w="63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04483" name="Line 35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44" y="2661"/>
                    <a:ext cx="39" cy="58"/>
                  </a:xfrm>
                  <a:prstGeom prst="line">
                    <a:avLst/>
                  </a:prstGeom>
                  <a:noFill/>
                  <a:ln w="63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104484" name="Line 36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97" y="2808"/>
                  <a:ext cx="34" cy="102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485" name="Line 37"/>
                <p:cNvSpPr>
                  <a:spLocks noChangeAspect="1" noChangeShapeType="1"/>
                </p:cNvSpPr>
                <p:nvPr/>
              </p:nvSpPr>
              <p:spPr bwMode="auto">
                <a:xfrm>
                  <a:off x="84" y="2718"/>
                  <a:ext cx="48" cy="91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486" name="Line 38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84" y="2655"/>
                  <a:ext cx="12" cy="63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487" name="Line 39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78" y="2654"/>
                  <a:ext cx="20" cy="9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488" name="Line 40"/>
                <p:cNvSpPr>
                  <a:spLocks noChangeAspect="1" noChangeShapeType="1"/>
                </p:cNvSpPr>
                <p:nvPr/>
              </p:nvSpPr>
              <p:spPr bwMode="auto">
                <a:xfrm>
                  <a:off x="79" y="2663"/>
                  <a:ext cx="30" cy="45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489" name="Line 41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93" y="2708"/>
                  <a:ext cx="13" cy="117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490" name="Line 42"/>
                <p:cNvSpPr>
                  <a:spLocks noChangeAspect="1" noChangeShapeType="1"/>
                </p:cNvSpPr>
                <p:nvPr/>
              </p:nvSpPr>
              <p:spPr bwMode="auto">
                <a:xfrm>
                  <a:off x="93" y="2824"/>
                  <a:ext cx="57" cy="54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6" name="Group 43"/>
              <p:cNvGrpSpPr>
                <a:grpSpLocks noChangeAspect="1"/>
              </p:cNvGrpSpPr>
              <p:nvPr/>
            </p:nvGrpSpPr>
            <p:grpSpPr bwMode="auto">
              <a:xfrm>
                <a:off x="5" y="2533"/>
                <a:ext cx="141" cy="374"/>
                <a:chOff x="5" y="2533"/>
                <a:chExt cx="141" cy="374"/>
              </a:xfrm>
            </p:grpSpPr>
            <p:sp>
              <p:nvSpPr>
                <p:cNvPr id="104492" name="Line 44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5" y="2533"/>
                  <a:ext cx="55" cy="371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493" name="Line 45"/>
                <p:cNvSpPr>
                  <a:spLocks noChangeAspect="1" noChangeShapeType="1"/>
                </p:cNvSpPr>
                <p:nvPr/>
              </p:nvSpPr>
              <p:spPr bwMode="auto">
                <a:xfrm>
                  <a:off x="62" y="2544"/>
                  <a:ext cx="35" cy="363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494" name="Line 46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98" y="2876"/>
                  <a:ext cx="48" cy="3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495" name="Line 47"/>
                <p:cNvSpPr>
                  <a:spLocks noChangeAspect="1" noChangeShapeType="1"/>
                </p:cNvSpPr>
                <p:nvPr/>
              </p:nvSpPr>
              <p:spPr bwMode="auto">
                <a:xfrm>
                  <a:off x="69" y="2541"/>
                  <a:ext cx="77" cy="337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496" name="Line 48"/>
                <p:cNvSpPr>
                  <a:spLocks noChangeAspect="1" noChangeShapeType="1"/>
                </p:cNvSpPr>
                <p:nvPr/>
              </p:nvSpPr>
              <p:spPr bwMode="auto">
                <a:xfrm>
                  <a:off x="7" y="2904"/>
                  <a:ext cx="93" cy="1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04497" name="Oval 49"/>
              <p:cNvSpPr>
                <a:spLocks noChangeAspect="1" noChangeArrowheads="1"/>
              </p:cNvSpPr>
              <p:nvPr/>
            </p:nvSpPr>
            <p:spPr bwMode="auto">
              <a:xfrm>
                <a:off x="48" y="2521"/>
                <a:ext cx="39" cy="45"/>
              </a:xfrm>
              <a:prstGeom prst="ellipse">
                <a:avLst/>
              </a:prstGeom>
              <a:solidFill>
                <a:srgbClr val="FFFF00">
                  <a:alpha val="50000"/>
                </a:srgbClr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04498" name="Arc 50"/>
            <p:cNvSpPr>
              <a:spLocks noChangeAspect="1"/>
            </p:cNvSpPr>
            <p:nvPr/>
          </p:nvSpPr>
          <p:spPr bwMode="auto">
            <a:xfrm>
              <a:off x="152" y="2480"/>
              <a:ext cx="90" cy="198"/>
            </a:xfrm>
            <a:custGeom>
              <a:avLst/>
              <a:gdLst>
                <a:gd name="G0" fmla="+- 0 0 0"/>
                <a:gd name="G1" fmla="+- 21172 0 0"/>
                <a:gd name="G2" fmla="+- 21600 0 0"/>
                <a:gd name="T0" fmla="*/ 4276 w 21600"/>
                <a:gd name="T1" fmla="*/ 0 h 42015"/>
                <a:gd name="T2" fmla="*/ 5669 w 21600"/>
                <a:gd name="T3" fmla="*/ 42015 h 42015"/>
                <a:gd name="T4" fmla="*/ 0 w 21600"/>
                <a:gd name="T5" fmla="*/ 21172 h 420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42015" fill="none" extrusionOk="0">
                  <a:moveTo>
                    <a:pt x="4276" y="-1"/>
                  </a:moveTo>
                  <a:cubicBezTo>
                    <a:pt x="14353" y="2034"/>
                    <a:pt x="21600" y="10891"/>
                    <a:pt x="21600" y="21172"/>
                  </a:cubicBezTo>
                  <a:cubicBezTo>
                    <a:pt x="21600" y="30918"/>
                    <a:pt x="15073" y="39456"/>
                    <a:pt x="5668" y="42014"/>
                  </a:cubicBezTo>
                </a:path>
                <a:path w="21600" h="42015" stroke="0" extrusionOk="0">
                  <a:moveTo>
                    <a:pt x="4276" y="-1"/>
                  </a:moveTo>
                  <a:cubicBezTo>
                    <a:pt x="14353" y="2034"/>
                    <a:pt x="21600" y="10891"/>
                    <a:pt x="21600" y="21172"/>
                  </a:cubicBezTo>
                  <a:cubicBezTo>
                    <a:pt x="21600" y="30918"/>
                    <a:pt x="15073" y="39456"/>
                    <a:pt x="5668" y="42014"/>
                  </a:cubicBezTo>
                  <a:lnTo>
                    <a:pt x="0" y="21172"/>
                  </a:lnTo>
                  <a:close/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499" name="Arc 51"/>
            <p:cNvSpPr>
              <a:spLocks noChangeAspect="1"/>
            </p:cNvSpPr>
            <p:nvPr/>
          </p:nvSpPr>
          <p:spPr bwMode="auto">
            <a:xfrm>
              <a:off x="116" y="2508"/>
              <a:ext cx="78" cy="154"/>
            </a:xfrm>
            <a:custGeom>
              <a:avLst/>
              <a:gdLst>
                <a:gd name="G0" fmla="+- 0 0 0"/>
                <a:gd name="G1" fmla="+- 21159 0 0"/>
                <a:gd name="G2" fmla="+- 21600 0 0"/>
                <a:gd name="T0" fmla="*/ 4340 w 21600"/>
                <a:gd name="T1" fmla="*/ 0 h 41998"/>
                <a:gd name="T2" fmla="*/ 5682 w 21600"/>
                <a:gd name="T3" fmla="*/ 41998 h 41998"/>
                <a:gd name="T4" fmla="*/ 0 w 21600"/>
                <a:gd name="T5" fmla="*/ 21159 h 419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41998" fill="none" extrusionOk="0">
                  <a:moveTo>
                    <a:pt x="4340" y="-1"/>
                  </a:moveTo>
                  <a:cubicBezTo>
                    <a:pt x="14387" y="2060"/>
                    <a:pt x="21600" y="10902"/>
                    <a:pt x="21600" y="21159"/>
                  </a:cubicBezTo>
                  <a:cubicBezTo>
                    <a:pt x="21600" y="30900"/>
                    <a:pt x="15080" y="39435"/>
                    <a:pt x="5682" y="41998"/>
                  </a:cubicBezTo>
                </a:path>
                <a:path w="21600" h="41998" stroke="0" extrusionOk="0">
                  <a:moveTo>
                    <a:pt x="4340" y="-1"/>
                  </a:moveTo>
                  <a:cubicBezTo>
                    <a:pt x="14387" y="2060"/>
                    <a:pt x="21600" y="10902"/>
                    <a:pt x="21600" y="21159"/>
                  </a:cubicBezTo>
                  <a:cubicBezTo>
                    <a:pt x="21600" y="30900"/>
                    <a:pt x="15080" y="39435"/>
                    <a:pt x="5682" y="41998"/>
                  </a:cubicBezTo>
                  <a:lnTo>
                    <a:pt x="0" y="21159"/>
                  </a:lnTo>
                  <a:close/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500" name="Arc 52"/>
            <p:cNvSpPr>
              <a:spLocks noChangeAspect="1"/>
            </p:cNvSpPr>
            <p:nvPr/>
          </p:nvSpPr>
          <p:spPr bwMode="auto">
            <a:xfrm>
              <a:off x="102" y="2530"/>
              <a:ext cx="47" cy="117"/>
            </a:xfrm>
            <a:custGeom>
              <a:avLst/>
              <a:gdLst>
                <a:gd name="G0" fmla="+- 0 0 0"/>
                <a:gd name="G1" fmla="+- 21206 0 0"/>
                <a:gd name="G2" fmla="+- 21600 0 0"/>
                <a:gd name="T0" fmla="*/ 4104 w 21600"/>
                <a:gd name="T1" fmla="*/ 0 h 42099"/>
                <a:gd name="T2" fmla="*/ 5483 w 21600"/>
                <a:gd name="T3" fmla="*/ 42099 h 42099"/>
                <a:gd name="T4" fmla="*/ 0 w 21600"/>
                <a:gd name="T5" fmla="*/ 21206 h 420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42099" fill="none" extrusionOk="0">
                  <a:moveTo>
                    <a:pt x="4104" y="-1"/>
                  </a:moveTo>
                  <a:cubicBezTo>
                    <a:pt x="14262" y="1965"/>
                    <a:pt x="21600" y="10859"/>
                    <a:pt x="21600" y="21206"/>
                  </a:cubicBezTo>
                  <a:cubicBezTo>
                    <a:pt x="21600" y="31023"/>
                    <a:pt x="14979" y="39606"/>
                    <a:pt x="5482" y="42098"/>
                  </a:cubicBezTo>
                </a:path>
                <a:path w="21600" h="42099" stroke="0" extrusionOk="0">
                  <a:moveTo>
                    <a:pt x="4104" y="-1"/>
                  </a:moveTo>
                  <a:cubicBezTo>
                    <a:pt x="14262" y="1965"/>
                    <a:pt x="21600" y="10859"/>
                    <a:pt x="21600" y="21206"/>
                  </a:cubicBezTo>
                  <a:cubicBezTo>
                    <a:pt x="21600" y="31023"/>
                    <a:pt x="14979" y="39606"/>
                    <a:pt x="5482" y="42098"/>
                  </a:cubicBezTo>
                  <a:lnTo>
                    <a:pt x="0" y="21206"/>
                  </a:lnTo>
                  <a:close/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" name="Group 53"/>
          <p:cNvGrpSpPr>
            <a:grpSpLocks noChangeAspect="1"/>
          </p:cNvGrpSpPr>
          <p:nvPr/>
        </p:nvGrpSpPr>
        <p:grpSpPr bwMode="auto">
          <a:xfrm flipH="1">
            <a:off x="3009900" y="1793841"/>
            <a:ext cx="419100" cy="504825"/>
            <a:chOff x="5" y="2480"/>
            <a:chExt cx="237" cy="430"/>
          </a:xfrm>
        </p:grpSpPr>
        <p:grpSp>
          <p:nvGrpSpPr>
            <p:cNvPr id="8" name="Group 54"/>
            <p:cNvGrpSpPr>
              <a:grpSpLocks noChangeAspect="1"/>
            </p:cNvGrpSpPr>
            <p:nvPr/>
          </p:nvGrpSpPr>
          <p:grpSpPr bwMode="auto">
            <a:xfrm>
              <a:off x="5" y="2521"/>
              <a:ext cx="145" cy="389"/>
              <a:chOff x="5" y="2521"/>
              <a:chExt cx="145" cy="389"/>
            </a:xfrm>
          </p:grpSpPr>
          <p:grpSp>
            <p:nvGrpSpPr>
              <p:cNvPr id="9" name="Group 55"/>
              <p:cNvGrpSpPr>
                <a:grpSpLocks noChangeAspect="1"/>
              </p:cNvGrpSpPr>
              <p:nvPr/>
            </p:nvGrpSpPr>
            <p:grpSpPr bwMode="auto">
              <a:xfrm>
                <a:off x="7" y="2654"/>
                <a:ext cx="143" cy="256"/>
                <a:chOff x="7" y="2654"/>
                <a:chExt cx="143" cy="256"/>
              </a:xfrm>
            </p:grpSpPr>
            <p:grpSp>
              <p:nvGrpSpPr>
                <p:cNvPr id="10" name="Group 56"/>
                <p:cNvGrpSpPr>
                  <a:grpSpLocks noChangeAspect="1"/>
                </p:cNvGrpSpPr>
                <p:nvPr/>
              </p:nvGrpSpPr>
              <p:grpSpPr bwMode="auto">
                <a:xfrm>
                  <a:off x="7" y="2661"/>
                  <a:ext cx="93" cy="247"/>
                  <a:chOff x="7" y="2661"/>
                  <a:chExt cx="93" cy="247"/>
                </a:xfrm>
              </p:grpSpPr>
              <p:sp>
                <p:nvSpPr>
                  <p:cNvPr id="104505" name="Line 57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44" y="2661"/>
                    <a:ext cx="33" cy="1"/>
                  </a:xfrm>
                  <a:prstGeom prst="line">
                    <a:avLst/>
                  </a:prstGeom>
                  <a:noFill/>
                  <a:ln w="63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04506" name="Line 58"/>
                  <p:cNvSpPr>
                    <a:spLocks noChangeAspect="1" noChangeShapeType="1"/>
                  </p:cNvSpPr>
                  <p:nvPr/>
                </p:nvSpPr>
                <p:spPr bwMode="auto">
                  <a:xfrm flipV="1">
                    <a:off x="34" y="2664"/>
                    <a:ext cx="42" cy="51"/>
                  </a:xfrm>
                  <a:prstGeom prst="line">
                    <a:avLst/>
                  </a:prstGeom>
                  <a:noFill/>
                  <a:ln w="63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04507" name="Line 59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33" y="2716"/>
                    <a:ext cx="57" cy="110"/>
                  </a:xfrm>
                  <a:prstGeom prst="line">
                    <a:avLst/>
                  </a:prstGeom>
                  <a:noFill/>
                  <a:ln w="63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04508" name="Line 60"/>
                  <p:cNvSpPr>
                    <a:spLocks noChangeAspect="1" noChangeShapeType="1"/>
                  </p:cNvSpPr>
                  <p:nvPr/>
                </p:nvSpPr>
                <p:spPr bwMode="auto">
                  <a:xfrm flipV="1">
                    <a:off x="7" y="2824"/>
                    <a:ext cx="83" cy="84"/>
                  </a:xfrm>
                  <a:prstGeom prst="line">
                    <a:avLst/>
                  </a:prstGeom>
                  <a:noFill/>
                  <a:ln w="63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04509" name="Line 61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19" y="2824"/>
                    <a:ext cx="81" cy="84"/>
                  </a:xfrm>
                  <a:prstGeom prst="line">
                    <a:avLst/>
                  </a:prstGeom>
                  <a:noFill/>
                  <a:ln w="63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04510" name="Line 62"/>
                  <p:cNvSpPr>
                    <a:spLocks noChangeAspect="1" noChangeShapeType="1"/>
                  </p:cNvSpPr>
                  <p:nvPr/>
                </p:nvSpPr>
                <p:spPr bwMode="auto">
                  <a:xfrm flipV="1">
                    <a:off x="17" y="2716"/>
                    <a:ext cx="64" cy="108"/>
                  </a:xfrm>
                  <a:prstGeom prst="line">
                    <a:avLst/>
                  </a:prstGeom>
                  <a:noFill/>
                  <a:ln w="63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04511" name="Line 63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44" y="2661"/>
                    <a:ext cx="39" cy="58"/>
                  </a:xfrm>
                  <a:prstGeom prst="line">
                    <a:avLst/>
                  </a:prstGeom>
                  <a:noFill/>
                  <a:ln w="63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104512" name="Line 64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97" y="2808"/>
                  <a:ext cx="34" cy="102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513" name="Line 65"/>
                <p:cNvSpPr>
                  <a:spLocks noChangeAspect="1" noChangeShapeType="1"/>
                </p:cNvSpPr>
                <p:nvPr/>
              </p:nvSpPr>
              <p:spPr bwMode="auto">
                <a:xfrm>
                  <a:off x="84" y="2718"/>
                  <a:ext cx="48" cy="91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514" name="Line 66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84" y="2655"/>
                  <a:ext cx="12" cy="63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515" name="Line 67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78" y="2654"/>
                  <a:ext cx="20" cy="9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516" name="Line 68"/>
                <p:cNvSpPr>
                  <a:spLocks noChangeAspect="1" noChangeShapeType="1"/>
                </p:cNvSpPr>
                <p:nvPr/>
              </p:nvSpPr>
              <p:spPr bwMode="auto">
                <a:xfrm>
                  <a:off x="79" y="2663"/>
                  <a:ext cx="30" cy="45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517" name="Line 69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93" y="2708"/>
                  <a:ext cx="13" cy="117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518" name="Line 70"/>
                <p:cNvSpPr>
                  <a:spLocks noChangeAspect="1" noChangeShapeType="1"/>
                </p:cNvSpPr>
                <p:nvPr/>
              </p:nvSpPr>
              <p:spPr bwMode="auto">
                <a:xfrm>
                  <a:off x="93" y="2824"/>
                  <a:ext cx="57" cy="54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1" name="Group 71"/>
              <p:cNvGrpSpPr>
                <a:grpSpLocks noChangeAspect="1"/>
              </p:cNvGrpSpPr>
              <p:nvPr/>
            </p:nvGrpSpPr>
            <p:grpSpPr bwMode="auto">
              <a:xfrm>
                <a:off x="5" y="2533"/>
                <a:ext cx="141" cy="374"/>
                <a:chOff x="5" y="2533"/>
                <a:chExt cx="141" cy="374"/>
              </a:xfrm>
            </p:grpSpPr>
            <p:sp>
              <p:nvSpPr>
                <p:cNvPr id="104520" name="Line 72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5" y="2533"/>
                  <a:ext cx="55" cy="371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521" name="Line 73"/>
                <p:cNvSpPr>
                  <a:spLocks noChangeAspect="1" noChangeShapeType="1"/>
                </p:cNvSpPr>
                <p:nvPr/>
              </p:nvSpPr>
              <p:spPr bwMode="auto">
                <a:xfrm>
                  <a:off x="62" y="2544"/>
                  <a:ext cx="35" cy="363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522" name="Line 74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98" y="2876"/>
                  <a:ext cx="48" cy="3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523" name="Line 75"/>
                <p:cNvSpPr>
                  <a:spLocks noChangeAspect="1" noChangeShapeType="1"/>
                </p:cNvSpPr>
                <p:nvPr/>
              </p:nvSpPr>
              <p:spPr bwMode="auto">
                <a:xfrm>
                  <a:off x="69" y="2541"/>
                  <a:ext cx="77" cy="337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524" name="Line 76"/>
                <p:cNvSpPr>
                  <a:spLocks noChangeAspect="1" noChangeShapeType="1"/>
                </p:cNvSpPr>
                <p:nvPr/>
              </p:nvSpPr>
              <p:spPr bwMode="auto">
                <a:xfrm>
                  <a:off x="7" y="2904"/>
                  <a:ext cx="93" cy="1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04525" name="Oval 77"/>
              <p:cNvSpPr>
                <a:spLocks noChangeAspect="1" noChangeArrowheads="1"/>
              </p:cNvSpPr>
              <p:nvPr/>
            </p:nvSpPr>
            <p:spPr bwMode="auto">
              <a:xfrm>
                <a:off x="48" y="2521"/>
                <a:ext cx="39" cy="45"/>
              </a:xfrm>
              <a:prstGeom prst="ellipse">
                <a:avLst/>
              </a:prstGeom>
              <a:solidFill>
                <a:srgbClr val="FFFF00">
                  <a:alpha val="50000"/>
                </a:srgbClr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04526" name="Arc 78"/>
            <p:cNvSpPr>
              <a:spLocks noChangeAspect="1"/>
            </p:cNvSpPr>
            <p:nvPr/>
          </p:nvSpPr>
          <p:spPr bwMode="auto">
            <a:xfrm>
              <a:off x="152" y="2480"/>
              <a:ext cx="90" cy="198"/>
            </a:xfrm>
            <a:custGeom>
              <a:avLst/>
              <a:gdLst>
                <a:gd name="G0" fmla="+- 0 0 0"/>
                <a:gd name="G1" fmla="+- 21172 0 0"/>
                <a:gd name="G2" fmla="+- 21600 0 0"/>
                <a:gd name="T0" fmla="*/ 4276 w 21600"/>
                <a:gd name="T1" fmla="*/ 0 h 42015"/>
                <a:gd name="T2" fmla="*/ 5669 w 21600"/>
                <a:gd name="T3" fmla="*/ 42015 h 42015"/>
                <a:gd name="T4" fmla="*/ 0 w 21600"/>
                <a:gd name="T5" fmla="*/ 21172 h 420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42015" fill="none" extrusionOk="0">
                  <a:moveTo>
                    <a:pt x="4276" y="-1"/>
                  </a:moveTo>
                  <a:cubicBezTo>
                    <a:pt x="14353" y="2034"/>
                    <a:pt x="21600" y="10891"/>
                    <a:pt x="21600" y="21172"/>
                  </a:cubicBezTo>
                  <a:cubicBezTo>
                    <a:pt x="21600" y="30918"/>
                    <a:pt x="15073" y="39456"/>
                    <a:pt x="5668" y="42014"/>
                  </a:cubicBezTo>
                </a:path>
                <a:path w="21600" h="42015" stroke="0" extrusionOk="0">
                  <a:moveTo>
                    <a:pt x="4276" y="-1"/>
                  </a:moveTo>
                  <a:cubicBezTo>
                    <a:pt x="14353" y="2034"/>
                    <a:pt x="21600" y="10891"/>
                    <a:pt x="21600" y="21172"/>
                  </a:cubicBezTo>
                  <a:cubicBezTo>
                    <a:pt x="21600" y="30918"/>
                    <a:pt x="15073" y="39456"/>
                    <a:pt x="5668" y="42014"/>
                  </a:cubicBezTo>
                  <a:lnTo>
                    <a:pt x="0" y="21172"/>
                  </a:lnTo>
                  <a:close/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527" name="Arc 79"/>
            <p:cNvSpPr>
              <a:spLocks noChangeAspect="1"/>
            </p:cNvSpPr>
            <p:nvPr/>
          </p:nvSpPr>
          <p:spPr bwMode="auto">
            <a:xfrm>
              <a:off x="116" y="2508"/>
              <a:ext cx="78" cy="154"/>
            </a:xfrm>
            <a:custGeom>
              <a:avLst/>
              <a:gdLst>
                <a:gd name="G0" fmla="+- 0 0 0"/>
                <a:gd name="G1" fmla="+- 21159 0 0"/>
                <a:gd name="G2" fmla="+- 21600 0 0"/>
                <a:gd name="T0" fmla="*/ 4340 w 21600"/>
                <a:gd name="T1" fmla="*/ 0 h 41998"/>
                <a:gd name="T2" fmla="*/ 5682 w 21600"/>
                <a:gd name="T3" fmla="*/ 41998 h 41998"/>
                <a:gd name="T4" fmla="*/ 0 w 21600"/>
                <a:gd name="T5" fmla="*/ 21159 h 419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41998" fill="none" extrusionOk="0">
                  <a:moveTo>
                    <a:pt x="4340" y="-1"/>
                  </a:moveTo>
                  <a:cubicBezTo>
                    <a:pt x="14387" y="2060"/>
                    <a:pt x="21600" y="10902"/>
                    <a:pt x="21600" y="21159"/>
                  </a:cubicBezTo>
                  <a:cubicBezTo>
                    <a:pt x="21600" y="30900"/>
                    <a:pt x="15080" y="39435"/>
                    <a:pt x="5682" y="41998"/>
                  </a:cubicBezTo>
                </a:path>
                <a:path w="21600" h="41998" stroke="0" extrusionOk="0">
                  <a:moveTo>
                    <a:pt x="4340" y="-1"/>
                  </a:moveTo>
                  <a:cubicBezTo>
                    <a:pt x="14387" y="2060"/>
                    <a:pt x="21600" y="10902"/>
                    <a:pt x="21600" y="21159"/>
                  </a:cubicBezTo>
                  <a:cubicBezTo>
                    <a:pt x="21600" y="30900"/>
                    <a:pt x="15080" y="39435"/>
                    <a:pt x="5682" y="41998"/>
                  </a:cubicBezTo>
                  <a:lnTo>
                    <a:pt x="0" y="21159"/>
                  </a:lnTo>
                  <a:close/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528" name="Arc 80"/>
            <p:cNvSpPr>
              <a:spLocks noChangeAspect="1"/>
            </p:cNvSpPr>
            <p:nvPr/>
          </p:nvSpPr>
          <p:spPr bwMode="auto">
            <a:xfrm>
              <a:off x="102" y="2530"/>
              <a:ext cx="47" cy="117"/>
            </a:xfrm>
            <a:custGeom>
              <a:avLst/>
              <a:gdLst>
                <a:gd name="G0" fmla="+- 0 0 0"/>
                <a:gd name="G1" fmla="+- 21206 0 0"/>
                <a:gd name="G2" fmla="+- 21600 0 0"/>
                <a:gd name="T0" fmla="*/ 4104 w 21600"/>
                <a:gd name="T1" fmla="*/ 0 h 42099"/>
                <a:gd name="T2" fmla="*/ 5483 w 21600"/>
                <a:gd name="T3" fmla="*/ 42099 h 42099"/>
                <a:gd name="T4" fmla="*/ 0 w 21600"/>
                <a:gd name="T5" fmla="*/ 21206 h 420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42099" fill="none" extrusionOk="0">
                  <a:moveTo>
                    <a:pt x="4104" y="-1"/>
                  </a:moveTo>
                  <a:cubicBezTo>
                    <a:pt x="14262" y="1965"/>
                    <a:pt x="21600" y="10859"/>
                    <a:pt x="21600" y="21206"/>
                  </a:cubicBezTo>
                  <a:cubicBezTo>
                    <a:pt x="21600" y="31023"/>
                    <a:pt x="14979" y="39606"/>
                    <a:pt x="5482" y="42098"/>
                  </a:cubicBezTo>
                </a:path>
                <a:path w="21600" h="42099" stroke="0" extrusionOk="0">
                  <a:moveTo>
                    <a:pt x="4104" y="-1"/>
                  </a:moveTo>
                  <a:cubicBezTo>
                    <a:pt x="14262" y="1965"/>
                    <a:pt x="21600" y="10859"/>
                    <a:pt x="21600" y="21206"/>
                  </a:cubicBezTo>
                  <a:cubicBezTo>
                    <a:pt x="21600" y="31023"/>
                    <a:pt x="14979" y="39606"/>
                    <a:pt x="5482" y="42098"/>
                  </a:cubicBezTo>
                  <a:lnTo>
                    <a:pt x="0" y="21206"/>
                  </a:lnTo>
                  <a:close/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4529" name="Text Box 81"/>
          <p:cNvSpPr txBox="1">
            <a:spLocks noChangeArrowheads="1"/>
          </p:cNvSpPr>
          <p:nvPr/>
        </p:nvSpPr>
        <p:spPr bwMode="auto">
          <a:xfrm>
            <a:off x="981067" y="1487762"/>
            <a:ext cx="840743" cy="277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eaLnBrk="0" hangingPunct="0">
              <a:lnSpc>
                <a:spcPts val="2400"/>
              </a:lnSpc>
              <a:spcBef>
                <a:spcPct val="0"/>
              </a:spcBef>
              <a:buFontTx/>
              <a:buNone/>
            </a:pPr>
            <a:r>
              <a:rPr lang="de-DE" sz="1600" b="1" dirty="0" smtClean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Terminal</a:t>
            </a:r>
            <a:endParaRPr lang="en-US" sz="1600" b="1" dirty="0"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  <p:sp>
        <p:nvSpPr>
          <p:cNvPr id="104530" name="Text Box 82"/>
          <p:cNvSpPr txBox="1">
            <a:spLocks noChangeArrowheads="1"/>
          </p:cNvSpPr>
          <p:nvPr/>
        </p:nvSpPr>
        <p:spPr bwMode="auto">
          <a:xfrm>
            <a:off x="2895600" y="1536666"/>
            <a:ext cx="1641476" cy="2339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 eaLnBrk="0" hangingPunc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hr-HR" sz="1600" b="1" dirty="0" smtClean="0">
                <a:latin typeface="Arial" pitchFamily="34" charset="0"/>
                <a:cs typeface="Arial" pitchFamily="34" charset="0"/>
              </a:rPr>
              <a:t>Access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 Network</a:t>
            </a:r>
            <a:r>
              <a:rPr lang="hr-H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4532" name="Text Box 84"/>
          <p:cNvSpPr txBox="1">
            <a:spLocks noChangeArrowheads="1"/>
          </p:cNvSpPr>
          <p:nvPr/>
        </p:nvSpPr>
        <p:spPr bwMode="auto">
          <a:xfrm>
            <a:off x="6548220" y="1563962"/>
            <a:ext cx="843180" cy="196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eaLnBrk="0" hangingPunct="0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Services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2" name="Group 85"/>
          <p:cNvGrpSpPr>
            <a:grpSpLocks/>
          </p:cNvGrpSpPr>
          <p:nvPr/>
        </p:nvGrpSpPr>
        <p:grpSpPr bwMode="auto">
          <a:xfrm>
            <a:off x="6664325" y="1876391"/>
            <a:ext cx="269875" cy="460375"/>
            <a:chOff x="4120" y="2308"/>
            <a:chExt cx="305" cy="415"/>
          </a:xfrm>
        </p:grpSpPr>
        <p:sp>
          <p:nvSpPr>
            <p:cNvPr id="104534" name="Freeform 86"/>
            <p:cNvSpPr>
              <a:spLocks/>
            </p:cNvSpPr>
            <p:nvPr/>
          </p:nvSpPr>
          <p:spPr bwMode="auto">
            <a:xfrm flipH="1">
              <a:off x="4378" y="2308"/>
              <a:ext cx="47" cy="415"/>
            </a:xfrm>
            <a:custGeom>
              <a:avLst/>
              <a:gdLst/>
              <a:ahLst/>
              <a:cxnLst>
                <a:cxn ang="0">
                  <a:pos x="90" y="546"/>
                </a:cxn>
                <a:cxn ang="0">
                  <a:pos x="0" y="432"/>
                </a:cxn>
                <a:cxn ang="0">
                  <a:pos x="0" y="0"/>
                </a:cxn>
                <a:cxn ang="0">
                  <a:pos x="84" y="42"/>
                </a:cxn>
                <a:cxn ang="0">
                  <a:pos x="90" y="546"/>
                </a:cxn>
              </a:cxnLst>
              <a:rect l="0" t="0" r="r" b="b"/>
              <a:pathLst>
                <a:path w="90" h="546">
                  <a:moveTo>
                    <a:pt x="90" y="546"/>
                  </a:moveTo>
                  <a:lnTo>
                    <a:pt x="0" y="432"/>
                  </a:lnTo>
                  <a:lnTo>
                    <a:pt x="0" y="0"/>
                  </a:lnTo>
                  <a:lnTo>
                    <a:pt x="84" y="42"/>
                  </a:lnTo>
                  <a:lnTo>
                    <a:pt x="90" y="546"/>
                  </a:lnTo>
                  <a:close/>
                </a:path>
              </a:pathLst>
            </a:custGeom>
            <a:solidFill>
              <a:srgbClr val="006699"/>
            </a:solidFill>
            <a:ln w="1588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4535" name="Rectangle 87"/>
            <p:cNvSpPr>
              <a:spLocks noChangeArrowheads="1"/>
            </p:cNvSpPr>
            <p:nvPr/>
          </p:nvSpPr>
          <p:spPr bwMode="auto">
            <a:xfrm flipH="1">
              <a:off x="4127" y="2340"/>
              <a:ext cx="255" cy="383"/>
            </a:xfrm>
            <a:prstGeom prst="rect">
              <a:avLst/>
            </a:prstGeom>
            <a:solidFill>
              <a:srgbClr val="0078AA"/>
            </a:solidFill>
            <a:ln w="1588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4536" name="Oval 88"/>
            <p:cNvSpPr>
              <a:spLocks noChangeArrowheads="1"/>
            </p:cNvSpPr>
            <p:nvPr/>
          </p:nvSpPr>
          <p:spPr bwMode="auto">
            <a:xfrm flipH="1">
              <a:off x="4278" y="2390"/>
              <a:ext cx="37" cy="36"/>
            </a:xfrm>
            <a:prstGeom prst="ellipse">
              <a:avLst/>
            </a:prstGeom>
            <a:solidFill>
              <a:srgbClr val="FFC9C9"/>
            </a:solidFill>
            <a:ln w="127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3" name="Group 89"/>
            <p:cNvGrpSpPr>
              <a:grpSpLocks/>
            </p:cNvGrpSpPr>
            <p:nvPr/>
          </p:nvGrpSpPr>
          <p:grpSpPr bwMode="auto">
            <a:xfrm flipH="1">
              <a:off x="4164" y="2500"/>
              <a:ext cx="152" cy="109"/>
              <a:chOff x="3216" y="2784"/>
              <a:chExt cx="192" cy="144"/>
            </a:xfrm>
          </p:grpSpPr>
          <p:sp>
            <p:nvSpPr>
              <p:cNvPr id="104538" name="Line 90"/>
              <p:cNvSpPr>
                <a:spLocks noChangeShapeType="1"/>
              </p:cNvSpPr>
              <p:nvPr/>
            </p:nvSpPr>
            <p:spPr bwMode="auto">
              <a:xfrm>
                <a:off x="3216" y="2784"/>
                <a:ext cx="192" cy="0"/>
              </a:xfrm>
              <a:prstGeom prst="line">
                <a:avLst/>
              </a:prstGeom>
              <a:noFill/>
              <a:ln w="12700">
                <a:solidFill>
                  <a:srgbClr val="CCE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539" name="Line 91"/>
              <p:cNvSpPr>
                <a:spLocks noChangeShapeType="1"/>
              </p:cNvSpPr>
              <p:nvPr/>
            </p:nvSpPr>
            <p:spPr bwMode="auto">
              <a:xfrm>
                <a:off x="3216" y="2832"/>
                <a:ext cx="192" cy="0"/>
              </a:xfrm>
              <a:prstGeom prst="line">
                <a:avLst/>
              </a:prstGeom>
              <a:noFill/>
              <a:ln w="12700">
                <a:solidFill>
                  <a:srgbClr val="CCE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540" name="Line 92"/>
              <p:cNvSpPr>
                <a:spLocks noChangeShapeType="1"/>
              </p:cNvSpPr>
              <p:nvPr/>
            </p:nvSpPr>
            <p:spPr bwMode="auto">
              <a:xfrm>
                <a:off x="3216" y="2880"/>
                <a:ext cx="192" cy="0"/>
              </a:xfrm>
              <a:prstGeom prst="line">
                <a:avLst/>
              </a:prstGeom>
              <a:noFill/>
              <a:ln w="12700">
                <a:solidFill>
                  <a:srgbClr val="CCE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541" name="Line 93"/>
              <p:cNvSpPr>
                <a:spLocks noChangeShapeType="1"/>
              </p:cNvSpPr>
              <p:nvPr/>
            </p:nvSpPr>
            <p:spPr bwMode="auto">
              <a:xfrm>
                <a:off x="3216" y="2928"/>
                <a:ext cx="192" cy="0"/>
              </a:xfrm>
              <a:prstGeom prst="line">
                <a:avLst/>
              </a:prstGeom>
              <a:noFill/>
              <a:ln w="12700">
                <a:solidFill>
                  <a:srgbClr val="CCE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04542" name="Freeform 94"/>
            <p:cNvSpPr>
              <a:spLocks/>
            </p:cNvSpPr>
            <p:nvPr/>
          </p:nvSpPr>
          <p:spPr bwMode="auto">
            <a:xfrm>
              <a:off x="4120" y="2311"/>
              <a:ext cx="301" cy="35"/>
            </a:xfrm>
            <a:custGeom>
              <a:avLst/>
              <a:gdLst/>
              <a:ahLst/>
              <a:cxnLst>
                <a:cxn ang="0">
                  <a:pos x="259" y="35"/>
                </a:cxn>
                <a:cxn ang="0">
                  <a:pos x="0" y="35"/>
                </a:cxn>
                <a:cxn ang="0">
                  <a:pos x="81" y="0"/>
                </a:cxn>
                <a:cxn ang="0">
                  <a:pos x="301" y="0"/>
                </a:cxn>
                <a:cxn ang="0">
                  <a:pos x="259" y="35"/>
                </a:cxn>
              </a:cxnLst>
              <a:rect l="0" t="0" r="r" b="b"/>
              <a:pathLst>
                <a:path w="301" h="35">
                  <a:moveTo>
                    <a:pt x="259" y="35"/>
                  </a:moveTo>
                  <a:lnTo>
                    <a:pt x="0" y="35"/>
                  </a:lnTo>
                  <a:lnTo>
                    <a:pt x="81" y="0"/>
                  </a:lnTo>
                  <a:lnTo>
                    <a:pt x="301" y="0"/>
                  </a:lnTo>
                  <a:lnTo>
                    <a:pt x="259" y="35"/>
                  </a:lnTo>
                  <a:close/>
                </a:path>
              </a:pathLst>
            </a:custGeom>
            <a:solidFill>
              <a:srgbClr val="00B4FF"/>
            </a:solidFill>
            <a:ln w="1588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4543" name="Oval 95"/>
            <p:cNvSpPr>
              <a:spLocks noChangeArrowheads="1"/>
            </p:cNvSpPr>
            <p:nvPr/>
          </p:nvSpPr>
          <p:spPr bwMode="auto">
            <a:xfrm flipH="1">
              <a:off x="4170" y="2386"/>
              <a:ext cx="37" cy="36"/>
            </a:xfrm>
            <a:prstGeom prst="ellipse">
              <a:avLst/>
            </a:prstGeom>
            <a:solidFill>
              <a:srgbClr val="FFC9C9"/>
            </a:solidFill>
            <a:ln w="127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544" name="Oval 96"/>
            <p:cNvSpPr>
              <a:spLocks noChangeArrowheads="1"/>
            </p:cNvSpPr>
            <p:nvPr/>
          </p:nvSpPr>
          <p:spPr bwMode="auto">
            <a:xfrm flipH="1">
              <a:off x="4224" y="2386"/>
              <a:ext cx="37" cy="36"/>
            </a:xfrm>
            <a:prstGeom prst="ellipse">
              <a:avLst/>
            </a:prstGeom>
            <a:solidFill>
              <a:srgbClr val="CCFF33"/>
            </a:solidFill>
            <a:ln w="127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4" name="Group 97"/>
          <p:cNvGrpSpPr>
            <a:grpSpLocks/>
          </p:cNvGrpSpPr>
          <p:nvPr/>
        </p:nvGrpSpPr>
        <p:grpSpPr bwMode="auto">
          <a:xfrm>
            <a:off x="6892925" y="1952591"/>
            <a:ext cx="269875" cy="460375"/>
            <a:chOff x="4120" y="2308"/>
            <a:chExt cx="305" cy="415"/>
          </a:xfrm>
        </p:grpSpPr>
        <p:sp>
          <p:nvSpPr>
            <p:cNvPr id="104546" name="Freeform 98"/>
            <p:cNvSpPr>
              <a:spLocks/>
            </p:cNvSpPr>
            <p:nvPr/>
          </p:nvSpPr>
          <p:spPr bwMode="auto">
            <a:xfrm flipH="1">
              <a:off x="4378" y="2308"/>
              <a:ext cx="47" cy="415"/>
            </a:xfrm>
            <a:custGeom>
              <a:avLst/>
              <a:gdLst/>
              <a:ahLst/>
              <a:cxnLst>
                <a:cxn ang="0">
                  <a:pos x="90" y="546"/>
                </a:cxn>
                <a:cxn ang="0">
                  <a:pos x="0" y="432"/>
                </a:cxn>
                <a:cxn ang="0">
                  <a:pos x="0" y="0"/>
                </a:cxn>
                <a:cxn ang="0">
                  <a:pos x="84" y="42"/>
                </a:cxn>
                <a:cxn ang="0">
                  <a:pos x="90" y="546"/>
                </a:cxn>
              </a:cxnLst>
              <a:rect l="0" t="0" r="r" b="b"/>
              <a:pathLst>
                <a:path w="90" h="546">
                  <a:moveTo>
                    <a:pt x="90" y="546"/>
                  </a:moveTo>
                  <a:lnTo>
                    <a:pt x="0" y="432"/>
                  </a:lnTo>
                  <a:lnTo>
                    <a:pt x="0" y="0"/>
                  </a:lnTo>
                  <a:lnTo>
                    <a:pt x="84" y="42"/>
                  </a:lnTo>
                  <a:lnTo>
                    <a:pt x="90" y="546"/>
                  </a:lnTo>
                  <a:close/>
                </a:path>
              </a:pathLst>
            </a:custGeom>
            <a:solidFill>
              <a:srgbClr val="006699"/>
            </a:solidFill>
            <a:ln w="1588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4547" name="Rectangle 99"/>
            <p:cNvSpPr>
              <a:spLocks noChangeArrowheads="1"/>
            </p:cNvSpPr>
            <p:nvPr/>
          </p:nvSpPr>
          <p:spPr bwMode="auto">
            <a:xfrm flipH="1">
              <a:off x="4127" y="2340"/>
              <a:ext cx="255" cy="383"/>
            </a:xfrm>
            <a:prstGeom prst="rect">
              <a:avLst/>
            </a:prstGeom>
            <a:solidFill>
              <a:srgbClr val="0078AA"/>
            </a:solidFill>
            <a:ln w="1588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4548" name="Oval 100"/>
            <p:cNvSpPr>
              <a:spLocks noChangeArrowheads="1"/>
            </p:cNvSpPr>
            <p:nvPr/>
          </p:nvSpPr>
          <p:spPr bwMode="auto">
            <a:xfrm flipH="1">
              <a:off x="4278" y="2390"/>
              <a:ext cx="37" cy="36"/>
            </a:xfrm>
            <a:prstGeom prst="ellipse">
              <a:avLst/>
            </a:prstGeom>
            <a:solidFill>
              <a:srgbClr val="FFC9C9"/>
            </a:solidFill>
            <a:ln w="127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5" name="Group 101"/>
            <p:cNvGrpSpPr>
              <a:grpSpLocks/>
            </p:cNvGrpSpPr>
            <p:nvPr/>
          </p:nvGrpSpPr>
          <p:grpSpPr bwMode="auto">
            <a:xfrm flipH="1">
              <a:off x="4164" y="2500"/>
              <a:ext cx="152" cy="109"/>
              <a:chOff x="3216" y="2784"/>
              <a:chExt cx="192" cy="144"/>
            </a:xfrm>
          </p:grpSpPr>
          <p:sp>
            <p:nvSpPr>
              <p:cNvPr id="104550" name="Line 102"/>
              <p:cNvSpPr>
                <a:spLocks noChangeShapeType="1"/>
              </p:cNvSpPr>
              <p:nvPr/>
            </p:nvSpPr>
            <p:spPr bwMode="auto">
              <a:xfrm>
                <a:off x="3216" y="2784"/>
                <a:ext cx="192" cy="0"/>
              </a:xfrm>
              <a:prstGeom prst="line">
                <a:avLst/>
              </a:prstGeom>
              <a:noFill/>
              <a:ln w="12700">
                <a:solidFill>
                  <a:srgbClr val="CCE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551" name="Line 103"/>
              <p:cNvSpPr>
                <a:spLocks noChangeShapeType="1"/>
              </p:cNvSpPr>
              <p:nvPr/>
            </p:nvSpPr>
            <p:spPr bwMode="auto">
              <a:xfrm>
                <a:off x="3216" y="2832"/>
                <a:ext cx="192" cy="0"/>
              </a:xfrm>
              <a:prstGeom prst="line">
                <a:avLst/>
              </a:prstGeom>
              <a:noFill/>
              <a:ln w="12700">
                <a:solidFill>
                  <a:srgbClr val="CCE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552" name="Line 104"/>
              <p:cNvSpPr>
                <a:spLocks noChangeShapeType="1"/>
              </p:cNvSpPr>
              <p:nvPr/>
            </p:nvSpPr>
            <p:spPr bwMode="auto">
              <a:xfrm>
                <a:off x="3216" y="2880"/>
                <a:ext cx="192" cy="0"/>
              </a:xfrm>
              <a:prstGeom prst="line">
                <a:avLst/>
              </a:prstGeom>
              <a:noFill/>
              <a:ln w="12700">
                <a:solidFill>
                  <a:srgbClr val="CCE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553" name="Line 105"/>
              <p:cNvSpPr>
                <a:spLocks noChangeShapeType="1"/>
              </p:cNvSpPr>
              <p:nvPr/>
            </p:nvSpPr>
            <p:spPr bwMode="auto">
              <a:xfrm>
                <a:off x="3216" y="2928"/>
                <a:ext cx="192" cy="0"/>
              </a:xfrm>
              <a:prstGeom prst="line">
                <a:avLst/>
              </a:prstGeom>
              <a:noFill/>
              <a:ln w="12700">
                <a:solidFill>
                  <a:srgbClr val="CCE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04554" name="Freeform 106"/>
            <p:cNvSpPr>
              <a:spLocks/>
            </p:cNvSpPr>
            <p:nvPr/>
          </p:nvSpPr>
          <p:spPr bwMode="auto">
            <a:xfrm>
              <a:off x="4120" y="2311"/>
              <a:ext cx="301" cy="35"/>
            </a:xfrm>
            <a:custGeom>
              <a:avLst/>
              <a:gdLst/>
              <a:ahLst/>
              <a:cxnLst>
                <a:cxn ang="0">
                  <a:pos x="259" y="35"/>
                </a:cxn>
                <a:cxn ang="0">
                  <a:pos x="0" y="35"/>
                </a:cxn>
                <a:cxn ang="0">
                  <a:pos x="81" y="0"/>
                </a:cxn>
                <a:cxn ang="0">
                  <a:pos x="301" y="0"/>
                </a:cxn>
                <a:cxn ang="0">
                  <a:pos x="259" y="35"/>
                </a:cxn>
              </a:cxnLst>
              <a:rect l="0" t="0" r="r" b="b"/>
              <a:pathLst>
                <a:path w="301" h="35">
                  <a:moveTo>
                    <a:pt x="259" y="35"/>
                  </a:moveTo>
                  <a:lnTo>
                    <a:pt x="0" y="35"/>
                  </a:lnTo>
                  <a:lnTo>
                    <a:pt x="81" y="0"/>
                  </a:lnTo>
                  <a:lnTo>
                    <a:pt x="301" y="0"/>
                  </a:lnTo>
                  <a:lnTo>
                    <a:pt x="259" y="35"/>
                  </a:lnTo>
                  <a:close/>
                </a:path>
              </a:pathLst>
            </a:custGeom>
            <a:solidFill>
              <a:srgbClr val="00B4FF"/>
            </a:solidFill>
            <a:ln w="1588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4555" name="Oval 107"/>
            <p:cNvSpPr>
              <a:spLocks noChangeArrowheads="1"/>
            </p:cNvSpPr>
            <p:nvPr/>
          </p:nvSpPr>
          <p:spPr bwMode="auto">
            <a:xfrm flipH="1">
              <a:off x="4170" y="2386"/>
              <a:ext cx="37" cy="36"/>
            </a:xfrm>
            <a:prstGeom prst="ellipse">
              <a:avLst/>
            </a:prstGeom>
            <a:solidFill>
              <a:srgbClr val="FFC9C9"/>
            </a:solidFill>
            <a:ln w="127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556" name="Oval 108"/>
            <p:cNvSpPr>
              <a:spLocks noChangeArrowheads="1"/>
            </p:cNvSpPr>
            <p:nvPr/>
          </p:nvSpPr>
          <p:spPr bwMode="auto">
            <a:xfrm flipH="1">
              <a:off x="4224" y="2386"/>
              <a:ext cx="37" cy="36"/>
            </a:xfrm>
            <a:prstGeom prst="ellipse">
              <a:avLst/>
            </a:prstGeom>
            <a:solidFill>
              <a:srgbClr val="CCFF33"/>
            </a:solidFill>
            <a:ln w="127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6" name="Group 109"/>
          <p:cNvGrpSpPr>
            <a:grpSpLocks/>
          </p:cNvGrpSpPr>
          <p:nvPr/>
        </p:nvGrpSpPr>
        <p:grpSpPr bwMode="auto">
          <a:xfrm>
            <a:off x="7121525" y="2028791"/>
            <a:ext cx="269875" cy="460375"/>
            <a:chOff x="4120" y="2308"/>
            <a:chExt cx="305" cy="415"/>
          </a:xfrm>
        </p:grpSpPr>
        <p:sp>
          <p:nvSpPr>
            <p:cNvPr id="104558" name="Freeform 110"/>
            <p:cNvSpPr>
              <a:spLocks/>
            </p:cNvSpPr>
            <p:nvPr/>
          </p:nvSpPr>
          <p:spPr bwMode="auto">
            <a:xfrm flipH="1">
              <a:off x="4378" y="2308"/>
              <a:ext cx="47" cy="415"/>
            </a:xfrm>
            <a:custGeom>
              <a:avLst/>
              <a:gdLst/>
              <a:ahLst/>
              <a:cxnLst>
                <a:cxn ang="0">
                  <a:pos x="90" y="546"/>
                </a:cxn>
                <a:cxn ang="0">
                  <a:pos x="0" y="432"/>
                </a:cxn>
                <a:cxn ang="0">
                  <a:pos x="0" y="0"/>
                </a:cxn>
                <a:cxn ang="0">
                  <a:pos x="84" y="42"/>
                </a:cxn>
                <a:cxn ang="0">
                  <a:pos x="90" y="546"/>
                </a:cxn>
              </a:cxnLst>
              <a:rect l="0" t="0" r="r" b="b"/>
              <a:pathLst>
                <a:path w="90" h="546">
                  <a:moveTo>
                    <a:pt x="90" y="546"/>
                  </a:moveTo>
                  <a:lnTo>
                    <a:pt x="0" y="432"/>
                  </a:lnTo>
                  <a:lnTo>
                    <a:pt x="0" y="0"/>
                  </a:lnTo>
                  <a:lnTo>
                    <a:pt x="84" y="42"/>
                  </a:lnTo>
                  <a:lnTo>
                    <a:pt x="90" y="546"/>
                  </a:lnTo>
                  <a:close/>
                </a:path>
              </a:pathLst>
            </a:custGeom>
            <a:solidFill>
              <a:srgbClr val="006699"/>
            </a:solidFill>
            <a:ln w="1588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4559" name="Rectangle 111"/>
            <p:cNvSpPr>
              <a:spLocks noChangeArrowheads="1"/>
            </p:cNvSpPr>
            <p:nvPr/>
          </p:nvSpPr>
          <p:spPr bwMode="auto">
            <a:xfrm flipH="1">
              <a:off x="4127" y="2340"/>
              <a:ext cx="255" cy="383"/>
            </a:xfrm>
            <a:prstGeom prst="rect">
              <a:avLst/>
            </a:prstGeom>
            <a:solidFill>
              <a:srgbClr val="0078AA"/>
            </a:solidFill>
            <a:ln w="1588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4560" name="Oval 112"/>
            <p:cNvSpPr>
              <a:spLocks noChangeArrowheads="1"/>
            </p:cNvSpPr>
            <p:nvPr/>
          </p:nvSpPr>
          <p:spPr bwMode="auto">
            <a:xfrm flipH="1">
              <a:off x="4278" y="2390"/>
              <a:ext cx="37" cy="36"/>
            </a:xfrm>
            <a:prstGeom prst="ellipse">
              <a:avLst/>
            </a:prstGeom>
            <a:solidFill>
              <a:srgbClr val="FFC9C9"/>
            </a:solidFill>
            <a:ln w="127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7" name="Group 113"/>
            <p:cNvGrpSpPr>
              <a:grpSpLocks/>
            </p:cNvGrpSpPr>
            <p:nvPr/>
          </p:nvGrpSpPr>
          <p:grpSpPr bwMode="auto">
            <a:xfrm flipH="1">
              <a:off x="4164" y="2500"/>
              <a:ext cx="152" cy="109"/>
              <a:chOff x="3216" y="2784"/>
              <a:chExt cx="192" cy="144"/>
            </a:xfrm>
          </p:grpSpPr>
          <p:sp>
            <p:nvSpPr>
              <p:cNvPr id="104562" name="Line 114"/>
              <p:cNvSpPr>
                <a:spLocks noChangeShapeType="1"/>
              </p:cNvSpPr>
              <p:nvPr/>
            </p:nvSpPr>
            <p:spPr bwMode="auto">
              <a:xfrm>
                <a:off x="3216" y="2784"/>
                <a:ext cx="192" cy="0"/>
              </a:xfrm>
              <a:prstGeom prst="line">
                <a:avLst/>
              </a:prstGeom>
              <a:noFill/>
              <a:ln w="12700">
                <a:solidFill>
                  <a:srgbClr val="CCE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563" name="Line 115"/>
              <p:cNvSpPr>
                <a:spLocks noChangeShapeType="1"/>
              </p:cNvSpPr>
              <p:nvPr/>
            </p:nvSpPr>
            <p:spPr bwMode="auto">
              <a:xfrm>
                <a:off x="3216" y="2832"/>
                <a:ext cx="192" cy="0"/>
              </a:xfrm>
              <a:prstGeom prst="line">
                <a:avLst/>
              </a:prstGeom>
              <a:noFill/>
              <a:ln w="12700">
                <a:solidFill>
                  <a:srgbClr val="CCE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564" name="Line 116"/>
              <p:cNvSpPr>
                <a:spLocks noChangeShapeType="1"/>
              </p:cNvSpPr>
              <p:nvPr/>
            </p:nvSpPr>
            <p:spPr bwMode="auto">
              <a:xfrm>
                <a:off x="3216" y="2880"/>
                <a:ext cx="192" cy="0"/>
              </a:xfrm>
              <a:prstGeom prst="line">
                <a:avLst/>
              </a:prstGeom>
              <a:noFill/>
              <a:ln w="12700">
                <a:solidFill>
                  <a:srgbClr val="CCE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565" name="Line 117"/>
              <p:cNvSpPr>
                <a:spLocks noChangeShapeType="1"/>
              </p:cNvSpPr>
              <p:nvPr/>
            </p:nvSpPr>
            <p:spPr bwMode="auto">
              <a:xfrm>
                <a:off x="3216" y="2928"/>
                <a:ext cx="192" cy="0"/>
              </a:xfrm>
              <a:prstGeom prst="line">
                <a:avLst/>
              </a:prstGeom>
              <a:noFill/>
              <a:ln w="12700">
                <a:solidFill>
                  <a:srgbClr val="CCE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04566" name="Freeform 118"/>
            <p:cNvSpPr>
              <a:spLocks/>
            </p:cNvSpPr>
            <p:nvPr/>
          </p:nvSpPr>
          <p:spPr bwMode="auto">
            <a:xfrm>
              <a:off x="4120" y="2311"/>
              <a:ext cx="301" cy="35"/>
            </a:xfrm>
            <a:custGeom>
              <a:avLst/>
              <a:gdLst/>
              <a:ahLst/>
              <a:cxnLst>
                <a:cxn ang="0">
                  <a:pos x="259" y="35"/>
                </a:cxn>
                <a:cxn ang="0">
                  <a:pos x="0" y="35"/>
                </a:cxn>
                <a:cxn ang="0">
                  <a:pos x="81" y="0"/>
                </a:cxn>
                <a:cxn ang="0">
                  <a:pos x="301" y="0"/>
                </a:cxn>
                <a:cxn ang="0">
                  <a:pos x="259" y="35"/>
                </a:cxn>
              </a:cxnLst>
              <a:rect l="0" t="0" r="r" b="b"/>
              <a:pathLst>
                <a:path w="301" h="35">
                  <a:moveTo>
                    <a:pt x="259" y="35"/>
                  </a:moveTo>
                  <a:lnTo>
                    <a:pt x="0" y="35"/>
                  </a:lnTo>
                  <a:lnTo>
                    <a:pt x="81" y="0"/>
                  </a:lnTo>
                  <a:lnTo>
                    <a:pt x="301" y="0"/>
                  </a:lnTo>
                  <a:lnTo>
                    <a:pt x="259" y="35"/>
                  </a:lnTo>
                  <a:close/>
                </a:path>
              </a:pathLst>
            </a:custGeom>
            <a:solidFill>
              <a:srgbClr val="00B4FF"/>
            </a:solidFill>
            <a:ln w="1588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4567" name="Oval 119"/>
            <p:cNvSpPr>
              <a:spLocks noChangeArrowheads="1"/>
            </p:cNvSpPr>
            <p:nvPr/>
          </p:nvSpPr>
          <p:spPr bwMode="auto">
            <a:xfrm flipH="1">
              <a:off x="4170" y="2386"/>
              <a:ext cx="37" cy="36"/>
            </a:xfrm>
            <a:prstGeom prst="ellipse">
              <a:avLst/>
            </a:prstGeom>
            <a:solidFill>
              <a:srgbClr val="FFC9C9"/>
            </a:solidFill>
            <a:ln w="127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568" name="Oval 120"/>
            <p:cNvSpPr>
              <a:spLocks noChangeArrowheads="1"/>
            </p:cNvSpPr>
            <p:nvPr/>
          </p:nvSpPr>
          <p:spPr bwMode="auto">
            <a:xfrm flipH="1">
              <a:off x="4224" y="2386"/>
              <a:ext cx="37" cy="36"/>
            </a:xfrm>
            <a:prstGeom prst="ellipse">
              <a:avLst/>
            </a:prstGeom>
            <a:solidFill>
              <a:srgbClr val="CCFF33"/>
            </a:solidFill>
            <a:ln w="127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4569" name="Line 121"/>
          <p:cNvSpPr>
            <a:spLocks noChangeShapeType="1"/>
          </p:cNvSpPr>
          <p:nvPr/>
        </p:nvSpPr>
        <p:spPr bwMode="auto">
          <a:xfrm flipV="1">
            <a:off x="5562600" y="2374866"/>
            <a:ext cx="12954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8" name="Group 122"/>
          <p:cNvGrpSpPr>
            <a:grpSpLocks/>
          </p:cNvGrpSpPr>
          <p:nvPr/>
        </p:nvGrpSpPr>
        <p:grpSpPr bwMode="auto">
          <a:xfrm>
            <a:off x="5629275" y="2024028"/>
            <a:ext cx="269875" cy="460375"/>
            <a:chOff x="4120" y="2308"/>
            <a:chExt cx="305" cy="415"/>
          </a:xfrm>
        </p:grpSpPr>
        <p:sp>
          <p:nvSpPr>
            <p:cNvPr id="104571" name="Freeform 123"/>
            <p:cNvSpPr>
              <a:spLocks/>
            </p:cNvSpPr>
            <p:nvPr/>
          </p:nvSpPr>
          <p:spPr bwMode="auto">
            <a:xfrm flipH="1">
              <a:off x="4378" y="2308"/>
              <a:ext cx="47" cy="415"/>
            </a:xfrm>
            <a:custGeom>
              <a:avLst/>
              <a:gdLst/>
              <a:ahLst/>
              <a:cxnLst>
                <a:cxn ang="0">
                  <a:pos x="90" y="546"/>
                </a:cxn>
                <a:cxn ang="0">
                  <a:pos x="0" y="432"/>
                </a:cxn>
                <a:cxn ang="0">
                  <a:pos x="0" y="0"/>
                </a:cxn>
                <a:cxn ang="0">
                  <a:pos x="84" y="42"/>
                </a:cxn>
                <a:cxn ang="0">
                  <a:pos x="90" y="546"/>
                </a:cxn>
              </a:cxnLst>
              <a:rect l="0" t="0" r="r" b="b"/>
              <a:pathLst>
                <a:path w="90" h="546">
                  <a:moveTo>
                    <a:pt x="90" y="546"/>
                  </a:moveTo>
                  <a:lnTo>
                    <a:pt x="0" y="432"/>
                  </a:lnTo>
                  <a:lnTo>
                    <a:pt x="0" y="0"/>
                  </a:lnTo>
                  <a:lnTo>
                    <a:pt x="84" y="42"/>
                  </a:lnTo>
                  <a:lnTo>
                    <a:pt x="90" y="546"/>
                  </a:lnTo>
                  <a:close/>
                </a:path>
              </a:pathLst>
            </a:custGeom>
            <a:solidFill>
              <a:srgbClr val="006699"/>
            </a:solidFill>
            <a:ln w="1588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4572" name="Rectangle 124"/>
            <p:cNvSpPr>
              <a:spLocks noChangeArrowheads="1"/>
            </p:cNvSpPr>
            <p:nvPr/>
          </p:nvSpPr>
          <p:spPr bwMode="auto">
            <a:xfrm flipH="1">
              <a:off x="4127" y="2340"/>
              <a:ext cx="255" cy="383"/>
            </a:xfrm>
            <a:prstGeom prst="rect">
              <a:avLst/>
            </a:prstGeom>
            <a:solidFill>
              <a:srgbClr val="0078AA"/>
            </a:solidFill>
            <a:ln w="1588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4573" name="Oval 125"/>
            <p:cNvSpPr>
              <a:spLocks noChangeArrowheads="1"/>
            </p:cNvSpPr>
            <p:nvPr/>
          </p:nvSpPr>
          <p:spPr bwMode="auto">
            <a:xfrm flipH="1">
              <a:off x="4278" y="2390"/>
              <a:ext cx="37" cy="36"/>
            </a:xfrm>
            <a:prstGeom prst="ellipse">
              <a:avLst/>
            </a:prstGeom>
            <a:solidFill>
              <a:srgbClr val="FFC9C9"/>
            </a:solidFill>
            <a:ln w="127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9" name="Group 126"/>
            <p:cNvGrpSpPr>
              <a:grpSpLocks/>
            </p:cNvGrpSpPr>
            <p:nvPr/>
          </p:nvGrpSpPr>
          <p:grpSpPr bwMode="auto">
            <a:xfrm flipH="1">
              <a:off x="4164" y="2500"/>
              <a:ext cx="152" cy="109"/>
              <a:chOff x="3216" y="2784"/>
              <a:chExt cx="192" cy="144"/>
            </a:xfrm>
          </p:grpSpPr>
          <p:sp>
            <p:nvSpPr>
              <p:cNvPr id="104575" name="Line 127"/>
              <p:cNvSpPr>
                <a:spLocks noChangeShapeType="1"/>
              </p:cNvSpPr>
              <p:nvPr/>
            </p:nvSpPr>
            <p:spPr bwMode="auto">
              <a:xfrm>
                <a:off x="3216" y="2784"/>
                <a:ext cx="192" cy="0"/>
              </a:xfrm>
              <a:prstGeom prst="line">
                <a:avLst/>
              </a:prstGeom>
              <a:noFill/>
              <a:ln w="12700">
                <a:solidFill>
                  <a:srgbClr val="CCE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576" name="Line 128"/>
              <p:cNvSpPr>
                <a:spLocks noChangeShapeType="1"/>
              </p:cNvSpPr>
              <p:nvPr/>
            </p:nvSpPr>
            <p:spPr bwMode="auto">
              <a:xfrm>
                <a:off x="3216" y="2832"/>
                <a:ext cx="192" cy="0"/>
              </a:xfrm>
              <a:prstGeom prst="line">
                <a:avLst/>
              </a:prstGeom>
              <a:noFill/>
              <a:ln w="12700">
                <a:solidFill>
                  <a:srgbClr val="CCE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577" name="Line 129"/>
              <p:cNvSpPr>
                <a:spLocks noChangeShapeType="1"/>
              </p:cNvSpPr>
              <p:nvPr/>
            </p:nvSpPr>
            <p:spPr bwMode="auto">
              <a:xfrm>
                <a:off x="3216" y="2880"/>
                <a:ext cx="192" cy="0"/>
              </a:xfrm>
              <a:prstGeom prst="line">
                <a:avLst/>
              </a:prstGeom>
              <a:noFill/>
              <a:ln w="12700">
                <a:solidFill>
                  <a:srgbClr val="CCE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578" name="Line 130"/>
              <p:cNvSpPr>
                <a:spLocks noChangeShapeType="1"/>
              </p:cNvSpPr>
              <p:nvPr/>
            </p:nvSpPr>
            <p:spPr bwMode="auto">
              <a:xfrm>
                <a:off x="3216" y="2928"/>
                <a:ext cx="192" cy="0"/>
              </a:xfrm>
              <a:prstGeom prst="line">
                <a:avLst/>
              </a:prstGeom>
              <a:noFill/>
              <a:ln w="12700">
                <a:solidFill>
                  <a:srgbClr val="CCE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04579" name="Freeform 131"/>
            <p:cNvSpPr>
              <a:spLocks/>
            </p:cNvSpPr>
            <p:nvPr/>
          </p:nvSpPr>
          <p:spPr bwMode="auto">
            <a:xfrm>
              <a:off x="4120" y="2311"/>
              <a:ext cx="301" cy="35"/>
            </a:xfrm>
            <a:custGeom>
              <a:avLst/>
              <a:gdLst/>
              <a:ahLst/>
              <a:cxnLst>
                <a:cxn ang="0">
                  <a:pos x="259" y="35"/>
                </a:cxn>
                <a:cxn ang="0">
                  <a:pos x="0" y="35"/>
                </a:cxn>
                <a:cxn ang="0">
                  <a:pos x="81" y="0"/>
                </a:cxn>
                <a:cxn ang="0">
                  <a:pos x="301" y="0"/>
                </a:cxn>
                <a:cxn ang="0">
                  <a:pos x="259" y="35"/>
                </a:cxn>
              </a:cxnLst>
              <a:rect l="0" t="0" r="r" b="b"/>
              <a:pathLst>
                <a:path w="301" h="35">
                  <a:moveTo>
                    <a:pt x="259" y="35"/>
                  </a:moveTo>
                  <a:lnTo>
                    <a:pt x="0" y="35"/>
                  </a:lnTo>
                  <a:lnTo>
                    <a:pt x="81" y="0"/>
                  </a:lnTo>
                  <a:lnTo>
                    <a:pt x="301" y="0"/>
                  </a:lnTo>
                  <a:lnTo>
                    <a:pt x="259" y="35"/>
                  </a:lnTo>
                  <a:close/>
                </a:path>
              </a:pathLst>
            </a:custGeom>
            <a:solidFill>
              <a:srgbClr val="00B4FF"/>
            </a:solidFill>
            <a:ln w="1588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4580" name="Oval 132"/>
            <p:cNvSpPr>
              <a:spLocks noChangeArrowheads="1"/>
            </p:cNvSpPr>
            <p:nvPr/>
          </p:nvSpPr>
          <p:spPr bwMode="auto">
            <a:xfrm flipH="1">
              <a:off x="4170" y="2386"/>
              <a:ext cx="37" cy="36"/>
            </a:xfrm>
            <a:prstGeom prst="ellipse">
              <a:avLst/>
            </a:prstGeom>
            <a:solidFill>
              <a:srgbClr val="FFC9C9"/>
            </a:solidFill>
            <a:ln w="127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581" name="Oval 133"/>
            <p:cNvSpPr>
              <a:spLocks noChangeArrowheads="1"/>
            </p:cNvSpPr>
            <p:nvPr/>
          </p:nvSpPr>
          <p:spPr bwMode="auto">
            <a:xfrm flipH="1">
              <a:off x="4224" y="2386"/>
              <a:ext cx="37" cy="36"/>
            </a:xfrm>
            <a:prstGeom prst="ellipse">
              <a:avLst/>
            </a:prstGeom>
            <a:solidFill>
              <a:srgbClr val="CCFF33"/>
            </a:solidFill>
            <a:ln w="127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4583" name="Text Box 135"/>
          <p:cNvSpPr txBox="1">
            <a:spLocks noChangeArrowheads="1"/>
          </p:cNvSpPr>
          <p:nvPr/>
        </p:nvSpPr>
        <p:spPr bwMode="auto">
          <a:xfrm>
            <a:off x="5153179" y="1563962"/>
            <a:ext cx="867225" cy="393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 eaLnBrk="0" hangingPunct="0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hr-HR" sz="1600" b="1" dirty="0" smtClean="0">
                <a:latin typeface="Arial" pitchFamily="34" charset="0"/>
                <a:cs typeface="Arial" pitchFamily="34" charset="0"/>
              </a:rPr>
              <a:t>Core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1600" b="1" dirty="0" smtClean="0">
                <a:latin typeface="Arial" pitchFamily="34" charset="0"/>
                <a:cs typeface="Arial" pitchFamily="34" charset="0"/>
              </a:rPr>
            </a:b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Network</a:t>
            </a:r>
            <a:r>
              <a:rPr lang="hr-H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200" b="1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0" name="Group 136"/>
          <p:cNvGrpSpPr>
            <a:grpSpLocks/>
          </p:cNvGrpSpPr>
          <p:nvPr/>
        </p:nvGrpSpPr>
        <p:grpSpPr bwMode="auto">
          <a:xfrm rot="7209871" flipV="1">
            <a:off x="1722438" y="2120866"/>
            <a:ext cx="982662" cy="871537"/>
            <a:chOff x="2870" y="2211"/>
            <a:chExt cx="690" cy="728"/>
          </a:xfrm>
        </p:grpSpPr>
        <p:sp>
          <p:nvSpPr>
            <p:cNvPr id="104585" name="Freeform 137"/>
            <p:cNvSpPr>
              <a:spLocks/>
            </p:cNvSpPr>
            <p:nvPr/>
          </p:nvSpPr>
          <p:spPr bwMode="auto">
            <a:xfrm>
              <a:off x="2870" y="2551"/>
              <a:ext cx="461" cy="388"/>
            </a:xfrm>
            <a:custGeom>
              <a:avLst/>
              <a:gdLst/>
              <a:ahLst/>
              <a:cxnLst>
                <a:cxn ang="0">
                  <a:pos x="111" y="28"/>
                </a:cxn>
                <a:cxn ang="0">
                  <a:pos x="116" y="30"/>
                </a:cxn>
                <a:cxn ang="0">
                  <a:pos x="128" y="0"/>
                </a:cxn>
                <a:cxn ang="0">
                  <a:pos x="149" y="5"/>
                </a:cxn>
                <a:cxn ang="0">
                  <a:pos x="0" y="247"/>
                </a:cxn>
                <a:cxn ang="0">
                  <a:pos x="111" y="28"/>
                </a:cxn>
              </a:cxnLst>
              <a:rect l="0" t="0" r="r" b="b"/>
              <a:pathLst>
                <a:path w="149" h="247">
                  <a:moveTo>
                    <a:pt x="111" y="28"/>
                  </a:moveTo>
                  <a:lnTo>
                    <a:pt x="116" y="30"/>
                  </a:lnTo>
                  <a:lnTo>
                    <a:pt x="128" y="0"/>
                  </a:lnTo>
                  <a:lnTo>
                    <a:pt x="149" y="5"/>
                  </a:lnTo>
                  <a:lnTo>
                    <a:pt x="0" y="247"/>
                  </a:lnTo>
                  <a:lnTo>
                    <a:pt x="111" y="28"/>
                  </a:lnTo>
                  <a:close/>
                </a:path>
              </a:pathLst>
            </a:custGeom>
            <a:solidFill>
              <a:srgbClr val="F2BD1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586" name="Freeform 138"/>
            <p:cNvSpPr>
              <a:spLocks/>
            </p:cNvSpPr>
            <p:nvPr/>
          </p:nvSpPr>
          <p:spPr bwMode="auto">
            <a:xfrm>
              <a:off x="3158" y="2211"/>
              <a:ext cx="402" cy="384"/>
            </a:xfrm>
            <a:custGeom>
              <a:avLst/>
              <a:gdLst/>
              <a:ahLst/>
              <a:cxnLst>
                <a:cxn ang="0">
                  <a:pos x="0" y="239"/>
                </a:cxn>
                <a:cxn ang="0">
                  <a:pos x="130" y="0"/>
                </a:cxn>
                <a:cxn ang="0">
                  <a:pos x="35" y="216"/>
                </a:cxn>
                <a:cxn ang="0">
                  <a:pos x="32" y="216"/>
                </a:cxn>
                <a:cxn ang="0">
                  <a:pos x="18" y="244"/>
                </a:cxn>
                <a:cxn ang="0">
                  <a:pos x="0" y="239"/>
                </a:cxn>
              </a:cxnLst>
              <a:rect l="0" t="0" r="r" b="b"/>
              <a:pathLst>
                <a:path w="130" h="244">
                  <a:moveTo>
                    <a:pt x="0" y="239"/>
                  </a:moveTo>
                  <a:lnTo>
                    <a:pt x="130" y="0"/>
                  </a:lnTo>
                  <a:lnTo>
                    <a:pt x="35" y="216"/>
                  </a:lnTo>
                  <a:lnTo>
                    <a:pt x="32" y="216"/>
                  </a:lnTo>
                  <a:lnTo>
                    <a:pt x="18" y="244"/>
                  </a:lnTo>
                  <a:lnTo>
                    <a:pt x="0" y="239"/>
                  </a:lnTo>
                  <a:close/>
                </a:path>
              </a:pathLst>
            </a:custGeom>
            <a:solidFill>
              <a:srgbClr val="F2BD1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4590" name="AutoShape 142"/>
          <p:cNvSpPr>
            <a:spLocks noChangeArrowheads="1"/>
          </p:cNvSpPr>
          <p:nvPr/>
        </p:nvSpPr>
        <p:spPr bwMode="auto">
          <a:xfrm>
            <a:off x="4038600" y="2679666"/>
            <a:ext cx="360363" cy="142875"/>
          </a:xfrm>
          <a:prstGeom prst="cube">
            <a:avLst>
              <a:gd name="adj" fmla="val 25000"/>
            </a:avLst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135" name="Picture 29"/>
          <p:cNvPicPr>
            <a:picLocks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278438" y="2603466"/>
            <a:ext cx="478302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Network Support Functions for </a:t>
            </a:r>
            <a:br>
              <a:rPr lang="en-US" dirty="0"/>
            </a:br>
            <a:r>
              <a:rPr lang="en-US" dirty="0"/>
              <a:t>Dynamic Attachements of Terminals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534400" cy="5105400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Network detection and selection</a:t>
            </a:r>
          </a:p>
          <a:p>
            <a:pPr lvl="1"/>
            <a:r>
              <a:rPr lang="en-US" dirty="0" smtClean="0"/>
              <a:t>Finding the most appropriate network access</a:t>
            </a:r>
          </a:p>
          <a:p>
            <a:r>
              <a:rPr lang="en-US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Setting up the access link</a:t>
            </a:r>
          </a:p>
          <a:p>
            <a:pPr lvl="1"/>
            <a:r>
              <a:rPr lang="en-US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Scope of individual IEEE 802.xx specifications</a:t>
            </a:r>
          </a:p>
          <a:p>
            <a:r>
              <a:rPr lang="en-US" dirty="0" smtClean="0"/>
              <a:t>Authentication</a:t>
            </a:r>
          </a:p>
          <a:p>
            <a:pPr lvl="1"/>
            <a:r>
              <a:rPr lang="en-US" dirty="0" smtClean="0"/>
              <a:t>Framework, </a:t>
            </a:r>
            <a:r>
              <a:rPr lang="en-US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based on IEEE 802.1X</a:t>
            </a:r>
          </a:p>
          <a:p>
            <a:r>
              <a:rPr lang="en-US" dirty="0" smtClean="0"/>
              <a:t>Setting up the e2e communication link</a:t>
            </a:r>
          </a:p>
          <a:p>
            <a:pPr lvl="1"/>
            <a:r>
              <a:rPr lang="en-US" dirty="0" smtClean="0"/>
              <a:t>Authorization, service management</a:t>
            </a:r>
          </a:p>
          <a:p>
            <a:r>
              <a:rPr lang="en-US" dirty="0" smtClean="0"/>
              <a:t>Maintaining the user data connection when changing access,</a:t>
            </a:r>
          </a:p>
          <a:p>
            <a:pPr lvl="1"/>
            <a:r>
              <a:rPr lang="en-US" dirty="0" smtClean="0"/>
              <a:t>Mobility support, </a:t>
            </a: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including</a:t>
            </a: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solutions based on IEEE 802.21</a:t>
            </a:r>
            <a:endParaRPr lang="en-US" dirty="0" smtClean="0"/>
          </a:p>
          <a:p>
            <a:r>
              <a:rPr lang="en-US" dirty="0" smtClean="0"/>
              <a:t>Usage and inventory reporting</a:t>
            </a:r>
          </a:p>
          <a:p>
            <a:pPr lvl="1"/>
            <a:r>
              <a:rPr lang="en-US" dirty="0" smtClean="0"/>
              <a:t>Accounting, service monitoring, location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Subscription management</a:t>
            </a:r>
          </a:p>
          <a:p>
            <a:pPr lvl="1"/>
            <a:r>
              <a:rPr lang="en-US" dirty="0" smtClean="0"/>
              <a:t>Adding new users to a network and maintaining existing subscriptions</a:t>
            </a:r>
          </a:p>
          <a:p>
            <a:r>
              <a:rPr lang="en-US" dirty="0" smtClean="0"/>
              <a:t>Management of terminals</a:t>
            </a:r>
          </a:p>
          <a:p>
            <a:pPr lvl="1"/>
            <a:r>
              <a:rPr lang="en-US" dirty="0" smtClean="0"/>
              <a:t>Initial configuration and provisioning and update of policies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Line 155"/>
          <p:cNvSpPr>
            <a:spLocks noChangeShapeType="1"/>
          </p:cNvSpPr>
          <p:nvPr/>
        </p:nvSpPr>
        <p:spPr bwMode="auto">
          <a:xfrm flipV="1">
            <a:off x="7805737" y="2438398"/>
            <a:ext cx="0" cy="2971801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7" name="AutoShape 154"/>
          <p:cNvSpPr>
            <a:spLocks noChangeArrowheads="1"/>
          </p:cNvSpPr>
          <p:nvPr/>
        </p:nvSpPr>
        <p:spPr bwMode="auto">
          <a:xfrm>
            <a:off x="7315200" y="2743200"/>
            <a:ext cx="990600" cy="990600"/>
          </a:xfrm>
          <a:prstGeom prst="flowChartAlternateProcess">
            <a:avLst/>
          </a:prstGeom>
          <a:solidFill>
            <a:srgbClr val="8BB2FF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0" tIns="0" anchor="ctr"/>
          <a:lstStyle/>
          <a:p>
            <a:endParaRPr lang="en-US" sz="16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‘Legacy’ Communication Networks </a:t>
            </a:r>
            <a:br>
              <a:rPr lang="en-US" dirty="0" smtClean="0"/>
            </a:br>
            <a:r>
              <a:rPr lang="en-US" dirty="0" smtClean="0"/>
              <a:t>have solved the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6400800" cy="47244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S</a:t>
            </a:r>
            <a:r>
              <a:rPr lang="en-US" dirty="0" smtClean="0"/>
              <a:t>pecific scope:</a:t>
            </a:r>
          </a:p>
          <a:p>
            <a:r>
              <a:rPr lang="en-US" dirty="0" smtClean="0"/>
              <a:t>Close relationship between user terminal, access network and service provider</a:t>
            </a:r>
          </a:p>
          <a:p>
            <a:pPr lvl="1"/>
            <a:r>
              <a:rPr lang="en-US" dirty="0" smtClean="0"/>
              <a:t>Single interface in terminal</a:t>
            </a:r>
          </a:p>
          <a:p>
            <a:pPr lvl="1"/>
            <a:r>
              <a:rPr lang="en-US" dirty="0" smtClean="0"/>
              <a:t>Single access network topology</a:t>
            </a:r>
          </a:p>
          <a:p>
            <a:pPr lvl="1"/>
            <a:r>
              <a:rPr lang="en-US" dirty="0" smtClean="0"/>
              <a:t>Single operator</a:t>
            </a:r>
          </a:p>
          <a:p>
            <a:pPr lvl="2"/>
            <a:r>
              <a:rPr lang="en-US" dirty="0" smtClean="0"/>
              <a:t>single entity (operator, IT department) controls complete service chain</a:t>
            </a:r>
          </a:p>
          <a:p>
            <a:r>
              <a:rPr lang="en-US" dirty="0" smtClean="0"/>
              <a:t>Operators with long-time experience in network operation.</a:t>
            </a:r>
          </a:p>
        </p:txBody>
      </p:sp>
      <p:sp>
        <p:nvSpPr>
          <p:cNvPr id="4" name="AutoShape 153"/>
          <p:cNvSpPr>
            <a:spLocks noChangeArrowheads="1"/>
          </p:cNvSpPr>
          <p:nvPr/>
        </p:nvSpPr>
        <p:spPr bwMode="auto">
          <a:xfrm>
            <a:off x="7315200" y="5216525"/>
            <a:ext cx="990600" cy="879475"/>
          </a:xfrm>
          <a:prstGeom prst="flowChartAlternateProcess">
            <a:avLst/>
          </a:prstGeom>
          <a:solidFill>
            <a:srgbClr val="6DC0FF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0" tIns="0" anchor="ctr"/>
          <a:lstStyle/>
          <a:p>
            <a:endParaRPr lang="en-US"/>
          </a:p>
        </p:txBody>
      </p:sp>
      <p:sp>
        <p:nvSpPr>
          <p:cNvPr id="5" name="AutoShape 154"/>
          <p:cNvSpPr>
            <a:spLocks noChangeArrowheads="1"/>
          </p:cNvSpPr>
          <p:nvPr/>
        </p:nvSpPr>
        <p:spPr bwMode="auto">
          <a:xfrm>
            <a:off x="7315200" y="3886200"/>
            <a:ext cx="1000125" cy="990600"/>
          </a:xfrm>
          <a:prstGeom prst="flowChartAlternateProcess">
            <a:avLst/>
          </a:prstGeom>
          <a:solidFill>
            <a:srgbClr val="A7E8FF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0" tIns="0" anchor="ctr"/>
          <a:lstStyle/>
          <a:p>
            <a:endParaRPr lang="en-US" sz="1600" b="1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9" name="Group 158"/>
          <p:cNvGrpSpPr>
            <a:grpSpLocks noChangeAspect="1"/>
          </p:cNvGrpSpPr>
          <p:nvPr/>
        </p:nvGrpSpPr>
        <p:grpSpPr bwMode="auto">
          <a:xfrm flipH="1">
            <a:off x="7535046" y="4089323"/>
            <a:ext cx="572315" cy="688975"/>
            <a:chOff x="5" y="2480"/>
            <a:chExt cx="237" cy="430"/>
          </a:xfrm>
        </p:grpSpPr>
        <p:grpSp>
          <p:nvGrpSpPr>
            <p:cNvPr id="10" name="Group 159"/>
            <p:cNvGrpSpPr>
              <a:grpSpLocks noChangeAspect="1"/>
            </p:cNvGrpSpPr>
            <p:nvPr/>
          </p:nvGrpSpPr>
          <p:grpSpPr bwMode="auto">
            <a:xfrm>
              <a:off x="5" y="2521"/>
              <a:ext cx="145" cy="389"/>
              <a:chOff x="5" y="2521"/>
              <a:chExt cx="145" cy="389"/>
            </a:xfrm>
          </p:grpSpPr>
          <p:grpSp>
            <p:nvGrpSpPr>
              <p:cNvPr id="14" name="Group 160"/>
              <p:cNvGrpSpPr>
                <a:grpSpLocks noChangeAspect="1"/>
              </p:cNvGrpSpPr>
              <p:nvPr/>
            </p:nvGrpSpPr>
            <p:grpSpPr bwMode="auto">
              <a:xfrm>
                <a:off x="7" y="2654"/>
                <a:ext cx="143" cy="256"/>
                <a:chOff x="7" y="2654"/>
                <a:chExt cx="143" cy="256"/>
              </a:xfrm>
            </p:grpSpPr>
            <p:grpSp>
              <p:nvGrpSpPr>
                <p:cNvPr id="22" name="Group 161"/>
                <p:cNvGrpSpPr>
                  <a:grpSpLocks noChangeAspect="1"/>
                </p:cNvGrpSpPr>
                <p:nvPr/>
              </p:nvGrpSpPr>
              <p:grpSpPr bwMode="auto">
                <a:xfrm>
                  <a:off x="7" y="2661"/>
                  <a:ext cx="93" cy="247"/>
                  <a:chOff x="7" y="2661"/>
                  <a:chExt cx="93" cy="247"/>
                </a:xfrm>
              </p:grpSpPr>
              <p:sp>
                <p:nvSpPr>
                  <p:cNvPr id="30" name="Line 162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44" y="2661"/>
                    <a:ext cx="33" cy="1"/>
                  </a:xfrm>
                  <a:prstGeom prst="line">
                    <a:avLst/>
                  </a:prstGeom>
                  <a:noFill/>
                  <a:ln w="63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sz="1600" b="1"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31" name="Line 163"/>
                  <p:cNvSpPr>
                    <a:spLocks noChangeAspect="1" noChangeShapeType="1"/>
                  </p:cNvSpPr>
                  <p:nvPr/>
                </p:nvSpPr>
                <p:spPr bwMode="auto">
                  <a:xfrm flipV="1">
                    <a:off x="34" y="2664"/>
                    <a:ext cx="42" cy="51"/>
                  </a:xfrm>
                  <a:prstGeom prst="line">
                    <a:avLst/>
                  </a:prstGeom>
                  <a:noFill/>
                  <a:ln w="63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sz="1600" b="1"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32" name="Line 164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33" y="2716"/>
                    <a:ext cx="57" cy="110"/>
                  </a:xfrm>
                  <a:prstGeom prst="line">
                    <a:avLst/>
                  </a:prstGeom>
                  <a:noFill/>
                  <a:ln w="63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sz="1600" b="1"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33" name="Line 165"/>
                  <p:cNvSpPr>
                    <a:spLocks noChangeAspect="1" noChangeShapeType="1"/>
                  </p:cNvSpPr>
                  <p:nvPr/>
                </p:nvSpPr>
                <p:spPr bwMode="auto">
                  <a:xfrm flipV="1">
                    <a:off x="7" y="2824"/>
                    <a:ext cx="83" cy="84"/>
                  </a:xfrm>
                  <a:prstGeom prst="line">
                    <a:avLst/>
                  </a:prstGeom>
                  <a:noFill/>
                  <a:ln w="63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sz="1600" b="1"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34" name="Line 166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19" y="2824"/>
                    <a:ext cx="81" cy="84"/>
                  </a:xfrm>
                  <a:prstGeom prst="line">
                    <a:avLst/>
                  </a:prstGeom>
                  <a:noFill/>
                  <a:ln w="63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sz="1600" b="1"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35" name="Line 167"/>
                  <p:cNvSpPr>
                    <a:spLocks noChangeAspect="1" noChangeShapeType="1"/>
                  </p:cNvSpPr>
                  <p:nvPr/>
                </p:nvSpPr>
                <p:spPr bwMode="auto">
                  <a:xfrm flipV="1">
                    <a:off x="17" y="2716"/>
                    <a:ext cx="64" cy="108"/>
                  </a:xfrm>
                  <a:prstGeom prst="line">
                    <a:avLst/>
                  </a:prstGeom>
                  <a:noFill/>
                  <a:ln w="63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sz="1600" b="1"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36" name="Line 168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44" y="2661"/>
                    <a:ext cx="39" cy="58"/>
                  </a:xfrm>
                  <a:prstGeom prst="line">
                    <a:avLst/>
                  </a:prstGeom>
                  <a:noFill/>
                  <a:ln w="63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sz="1600" b="1"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sp>
              <p:nvSpPr>
                <p:cNvPr id="23" name="Line 169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97" y="2808"/>
                  <a:ext cx="34" cy="102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600" b="1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4" name="Line 170"/>
                <p:cNvSpPr>
                  <a:spLocks noChangeAspect="1" noChangeShapeType="1"/>
                </p:cNvSpPr>
                <p:nvPr/>
              </p:nvSpPr>
              <p:spPr bwMode="auto">
                <a:xfrm>
                  <a:off x="84" y="2718"/>
                  <a:ext cx="48" cy="91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600" b="1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5" name="Line 171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84" y="2655"/>
                  <a:ext cx="12" cy="63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600" b="1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6" name="Line 172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78" y="2654"/>
                  <a:ext cx="20" cy="9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600" b="1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7" name="Line 173"/>
                <p:cNvSpPr>
                  <a:spLocks noChangeAspect="1" noChangeShapeType="1"/>
                </p:cNvSpPr>
                <p:nvPr/>
              </p:nvSpPr>
              <p:spPr bwMode="auto">
                <a:xfrm>
                  <a:off x="79" y="2663"/>
                  <a:ext cx="30" cy="45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600" b="1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8" name="Line 174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93" y="2708"/>
                  <a:ext cx="13" cy="117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600" b="1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9" name="Line 175"/>
                <p:cNvSpPr>
                  <a:spLocks noChangeAspect="1" noChangeShapeType="1"/>
                </p:cNvSpPr>
                <p:nvPr/>
              </p:nvSpPr>
              <p:spPr bwMode="auto">
                <a:xfrm>
                  <a:off x="93" y="2824"/>
                  <a:ext cx="57" cy="54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600" b="1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grpSp>
            <p:nvGrpSpPr>
              <p:cNvPr id="15" name="Group 176"/>
              <p:cNvGrpSpPr>
                <a:grpSpLocks noChangeAspect="1"/>
              </p:cNvGrpSpPr>
              <p:nvPr/>
            </p:nvGrpSpPr>
            <p:grpSpPr bwMode="auto">
              <a:xfrm>
                <a:off x="5" y="2533"/>
                <a:ext cx="141" cy="374"/>
                <a:chOff x="5" y="2533"/>
                <a:chExt cx="141" cy="374"/>
              </a:xfrm>
            </p:grpSpPr>
            <p:sp>
              <p:nvSpPr>
                <p:cNvPr id="17" name="Line 177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5" y="2533"/>
                  <a:ext cx="55" cy="371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600" b="1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8" name="Line 178"/>
                <p:cNvSpPr>
                  <a:spLocks noChangeAspect="1" noChangeShapeType="1"/>
                </p:cNvSpPr>
                <p:nvPr/>
              </p:nvSpPr>
              <p:spPr bwMode="auto">
                <a:xfrm>
                  <a:off x="62" y="2544"/>
                  <a:ext cx="35" cy="363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600" b="1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9" name="Line 179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98" y="2876"/>
                  <a:ext cx="48" cy="3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600" b="1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0" name="Line 180"/>
                <p:cNvSpPr>
                  <a:spLocks noChangeAspect="1" noChangeShapeType="1"/>
                </p:cNvSpPr>
                <p:nvPr/>
              </p:nvSpPr>
              <p:spPr bwMode="auto">
                <a:xfrm>
                  <a:off x="69" y="2541"/>
                  <a:ext cx="77" cy="337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600" b="1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1" name="Line 181"/>
                <p:cNvSpPr>
                  <a:spLocks noChangeAspect="1" noChangeShapeType="1"/>
                </p:cNvSpPr>
                <p:nvPr/>
              </p:nvSpPr>
              <p:spPr bwMode="auto">
                <a:xfrm>
                  <a:off x="7" y="2904"/>
                  <a:ext cx="93" cy="1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600" b="1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16" name="Oval 182"/>
              <p:cNvSpPr>
                <a:spLocks noChangeAspect="1" noChangeArrowheads="1"/>
              </p:cNvSpPr>
              <p:nvPr/>
            </p:nvSpPr>
            <p:spPr bwMode="auto">
              <a:xfrm>
                <a:off x="48" y="2521"/>
                <a:ext cx="39" cy="45"/>
              </a:xfrm>
              <a:prstGeom prst="ellipse">
                <a:avLst/>
              </a:prstGeom>
              <a:solidFill>
                <a:srgbClr val="FFFF00">
                  <a:alpha val="50000"/>
                </a:srgbClr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600" b="1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11" name="Arc 183"/>
            <p:cNvSpPr>
              <a:spLocks noChangeAspect="1"/>
            </p:cNvSpPr>
            <p:nvPr/>
          </p:nvSpPr>
          <p:spPr bwMode="auto">
            <a:xfrm>
              <a:off x="152" y="2480"/>
              <a:ext cx="90" cy="198"/>
            </a:xfrm>
            <a:custGeom>
              <a:avLst/>
              <a:gdLst>
                <a:gd name="G0" fmla="+- 0 0 0"/>
                <a:gd name="G1" fmla="+- 21172 0 0"/>
                <a:gd name="G2" fmla="+- 21600 0 0"/>
                <a:gd name="T0" fmla="*/ 4276 w 21600"/>
                <a:gd name="T1" fmla="*/ 0 h 42015"/>
                <a:gd name="T2" fmla="*/ 5669 w 21600"/>
                <a:gd name="T3" fmla="*/ 42015 h 42015"/>
                <a:gd name="T4" fmla="*/ 0 w 21600"/>
                <a:gd name="T5" fmla="*/ 21172 h 420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42015" fill="none" extrusionOk="0">
                  <a:moveTo>
                    <a:pt x="4276" y="-1"/>
                  </a:moveTo>
                  <a:cubicBezTo>
                    <a:pt x="14353" y="2034"/>
                    <a:pt x="21600" y="10891"/>
                    <a:pt x="21600" y="21172"/>
                  </a:cubicBezTo>
                  <a:cubicBezTo>
                    <a:pt x="21600" y="30918"/>
                    <a:pt x="15073" y="39456"/>
                    <a:pt x="5668" y="42014"/>
                  </a:cubicBezTo>
                </a:path>
                <a:path w="21600" h="42015" stroke="0" extrusionOk="0">
                  <a:moveTo>
                    <a:pt x="4276" y="-1"/>
                  </a:moveTo>
                  <a:cubicBezTo>
                    <a:pt x="14353" y="2034"/>
                    <a:pt x="21600" y="10891"/>
                    <a:pt x="21600" y="21172"/>
                  </a:cubicBezTo>
                  <a:cubicBezTo>
                    <a:pt x="21600" y="30918"/>
                    <a:pt x="15073" y="39456"/>
                    <a:pt x="5668" y="42014"/>
                  </a:cubicBezTo>
                  <a:lnTo>
                    <a:pt x="0" y="21172"/>
                  </a:lnTo>
                  <a:close/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600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Arc 184"/>
            <p:cNvSpPr>
              <a:spLocks noChangeAspect="1"/>
            </p:cNvSpPr>
            <p:nvPr/>
          </p:nvSpPr>
          <p:spPr bwMode="auto">
            <a:xfrm>
              <a:off x="116" y="2508"/>
              <a:ext cx="78" cy="154"/>
            </a:xfrm>
            <a:custGeom>
              <a:avLst/>
              <a:gdLst>
                <a:gd name="G0" fmla="+- 0 0 0"/>
                <a:gd name="G1" fmla="+- 21159 0 0"/>
                <a:gd name="G2" fmla="+- 21600 0 0"/>
                <a:gd name="T0" fmla="*/ 4340 w 21600"/>
                <a:gd name="T1" fmla="*/ 0 h 41998"/>
                <a:gd name="T2" fmla="*/ 5682 w 21600"/>
                <a:gd name="T3" fmla="*/ 41998 h 41998"/>
                <a:gd name="T4" fmla="*/ 0 w 21600"/>
                <a:gd name="T5" fmla="*/ 21159 h 419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41998" fill="none" extrusionOk="0">
                  <a:moveTo>
                    <a:pt x="4340" y="-1"/>
                  </a:moveTo>
                  <a:cubicBezTo>
                    <a:pt x="14387" y="2060"/>
                    <a:pt x="21600" y="10902"/>
                    <a:pt x="21600" y="21159"/>
                  </a:cubicBezTo>
                  <a:cubicBezTo>
                    <a:pt x="21600" y="30900"/>
                    <a:pt x="15080" y="39435"/>
                    <a:pt x="5682" y="41998"/>
                  </a:cubicBezTo>
                </a:path>
                <a:path w="21600" h="41998" stroke="0" extrusionOk="0">
                  <a:moveTo>
                    <a:pt x="4340" y="-1"/>
                  </a:moveTo>
                  <a:cubicBezTo>
                    <a:pt x="14387" y="2060"/>
                    <a:pt x="21600" y="10902"/>
                    <a:pt x="21600" y="21159"/>
                  </a:cubicBezTo>
                  <a:cubicBezTo>
                    <a:pt x="21600" y="30900"/>
                    <a:pt x="15080" y="39435"/>
                    <a:pt x="5682" y="41998"/>
                  </a:cubicBezTo>
                  <a:lnTo>
                    <a:pt x="0" y="21159"/>
                  </a:lnTo>
                  <a:close/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600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Arc 185"/>
            <p:cNvSpPr>
              <a:spLocks noChangeAspect="1"/>
            </p:cNvSpPr>
            <p:nvPr/>
          </p:nvSpPr>
          <p:spPr bwMode="auto">
            <a:xfrm>
              <a:off x="102" y="2530"/>
              <a:ext cx="47" cy="117"/>
            </a:xfrm>
            <a:custGeom>
              <a:avLst/>
              <a:gdLst>
                <a:gd name="G0" fmla="+- 0 0 0"/>
                <a:gd name="G1" fmla="+- 21206 0 0"/>
                <a:gd name="G2" fmla="+- 21600 0 0"/>
                <a:gd name="T0" fmla="*/ 4104 w 21600"/>
                <a:gd name="T1" fmla="*/ 0 h 42099"/>
                <a:gd name="T2" fmla="*/ 5483 w 21600"/>
                <a:gd name="T3" fmla="*/ 42099 h 42099"/>
                <a:gd name="T4" fmla="*/ 0 w 21600"/>
                <a:gd name="T5" fmla="*/ 21206 h 420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42099" fill="none" extrusionOk="0">
                  <a:moveTo>
                    <a:pt x="4104" y="-1"/>
                  </a:moveTo>
                  <a:cubicBezTo>
                    <a:pt x="14262" y="1965"/>
                    <a:pt x="21600" y="10859"/>
                    <a:pt x="21600" y="21206"/>
                  </a:cubicBezTo>
                  <a:cubicBezTo>
                    <a:pt x="21600" y="31023"/>
                    <a:pt x="14979" y="39606"/>
                    <a:pt x="5482" y="42098"/>
                  </a:cubicBezTo>
                </a:path>
                <a:path w="21600" h="42099" stroke="0" extrusionOk="0">
                  <a:moveTo>
                    <a:pt x="4104" y="-1"/>
                  </a:moveTo>
                  <a:cubicBezTo>
                    <a:pt x="14262" y="1965"/>
                    <a:pt x="21600" y="10859"/>
                    <a:pt x="21600" y="21206"/>
                  </a:cubicBezTo>
                  <a:cubicBezTo>
                    <a:pt x="21600" y="31023"/>
                    <a:pt x="14979" y="39606"/>
                    <a:pt x="5482" y="42098"/>
                  </a:cubicBezTo>
                  <a:lnTo>
                    <a:pt x="0" y="21206"/>
                  </a:lnTo>
                  <a:close/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600" b="1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8" name="Rectangle 187"/>
          <p:cNvSpPr>
            <a:spLocks noChangeArrowheads="1"/>
          </p:cNvSpPr>
          <p:nvPr/>
        </p:nvSpPr>
        <p:spPr bwMode="auto">
          <a:xfrm>
            <a:off x="7373937" y="3890962"/>
            <a:ext cx="863600" cy="909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 anchorCtr="1"/>
          <a:lstStyle/>
          <a:p>
            <a:pPr algn="ctr" eaLnBrk="0" hangingPunct="0">
              <a:lnSpc>
                <a:spcPct val="90000"/>
              </a:lnSpc>
              <a:spcBef>
                <a:spcPct val="0"/>
              </a:spcBef>
            </a:pPr>
            <a:r>
              <a:rPr lang="de-DE" sz="1600" b="1" dirty="0" smtClean="0">
                <a:latin typeface="Arial" pitchFamily="34" charset="0"/>
                <a:cs typeface="Arial" pitchFamily="34" charset="0"/>
              </a:rPr>
              <a:t>Access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Rectangle 188"/>
          <p:cNvSpPr>
            <a:spLocks noChangeArrowheads="1"/>
          </p:cNvSpPr>
          <p:nvPr/>
        </p:nvSpPr>
        <p:spPr bwMode="auto">
          <a:xfrm>
            <a:off x="7373937" y="2790825"/>
            <a:ext cx="855663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 anchorCtr="1"/>
          <a:lstStyle/>
          <a:p>
            <a:pPr algn="ctr" eaLnBrk="0" hangingPunct="0">
              <a:lnSpc>
                <a:spcPct val="90000"/>
              </a:lnSpc>
              <a:spcBef>
                <a:spcPct val="0"/>
              </a:spcBef>
            </a:pPr>
            <a:r>
              <a:rPr lang="de-DE" sz="1600" b="1" dirty="0" smtClean="0">
                <a:latin typeface="Arial" pitchFamily="34" charset="0"/>
                <a:cs typeface="Arial" pitchFamily="34" charset="0"/>
              </a:rPr>
              <a:t>Core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77" name="Picture 560" descr="sl45_transparen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39025" y="5438775"/>
            <a:ext cx="219075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8" name="Picture 56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734300" y="5410200"/>
            <a:ext cx="377825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3" name="Rounded Rectangle 42"/>
          <p:cNvSpPr/>
          <p:nvPr/>
        </p:nvSpPr>
        <p:spPr bwMode="auto">
          <a:xfrm>
            <a:off x="7315200" y="1752600"/>
            <a:ext cx="990600" cy="76200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5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grpSp>
        <p:nvGrpSpPr>
          <p:cNvPr id="44" name="Group 61"/>
          <p:cNvGrpSpPr/>
          <p:nvPr/>
        </p:nvGrpSpPr>
        <p:grpSpPr>
          <a:xfrm>
            <a:off x="7471183" y="1891804"/>
            <a:ext cx="678233" cy="501047"/>
            <a:chOff x="6324600" y="1828800"/>
            <a:chExt cx="917575" cy="677862"/>
          </a:xfrm>
        </p:grpSpPr>
        <p:grpSp>
          <p:nvGrpSpPr>
            <p:cNvPr id="45" name="Group 10"/>
            <p:cNvGrpSpPr>
              <a:grpSpLocks/>
            </p:cNvGrpSpPr>
            <p:nvPr/>
          </p:nvGrpSpPr>
          <p:grpSpPr bwMode="auto">
            <a:xfrm>
              <a:off x="6972300" y="1828800"/>
              <a:ext cx="269875" cy="460375"/>
              <a:chOff x="4120" y="2308"/>
              <a:chExt cx="305" cy="415"/>
            </a:xfrm>
          </p:grpSpPr>
          <p:sp>
            <p:nvSpPr>
              <p:cNvPr id="86" name="Freeform 11"/>
              <p:cNvSpPr>
                <a:spLocks/>
              </p:cNvSpPr>
              <p:nvPr/>
            </p:nvSpPr>
            <p:spPr bwMode="auto">
              <a:xfrm flipH="1">
                <a:off x="4378" y="2308"/>
                <a:ext cx="47" cy="415"/>
              </a:xfrm>
              <a:custGeom>
                <a:avLst/>
                <a:gdLst/>
                <a:ahLst/>
                <a:cxnLst>
                  <a:cxn ang="0">
                    <a:pos x="90" y="546"/>
                  </a:cxn>
                  <a:cxn ang="0">
                    <a:pos x="0" y="432"/>
                  </a:cxn>
                  <a:cxn ang="0">
                    <a:pos x="0" y="0"/>
                  </a:cxn>
                  <a:cxn ang="0">
                    <a:pos x="84" y="42"/>
                  </a:cxn>
                  <a:cxn ang="0">
                    <a:pos x="90" y="546"/>
                  </a:cxn>
                </a:cxnLst>
                <a:rect l="0" t="0" r="r" b="b"/>
                <a:pathLst>
                  <a:path w="90" h="546">
                    <a:moveTo>
                      <a:pt x="90" y="546"/>
                    </a:moveTo>
                    <a:lnTo>
                      <a:pt x="0" y="432"/>
                    </a:lnTo>
                    <a:lnTo>
                      <a:pt x="0" y="0"/>
                    </a:lnTo>
                    <a:lnTo>
                      <a:pt x="84" y="42"/>
                    </a:lnTo>
                    <a:lnTo>
                      <a:pt x="90" y="546"/>
                    </a:lnTo>
                    <a:close/>
                  </a:path>
                </a:pathLst>
              </a:custGeom>
              <a:solidFill>
                <a:srgbClr val="006699"/>
              </a:solidFill>
              <a:ln w="1588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050"/>
              </a:p>
            </p:txBody>
          </p:sp>
          <p:sp>
            <p:nvSpPr>
              <p:cNvPr id="87" name="Rectangle 12"/>
              <p:cNvSpPr>
                <a:spLocks noChangeArrowheads="1"/>
              </p:cNvSpPr>
              <p:nvPr/>
            </p:nvSpPr>
            <p:spPr bwMode="auto">
              <a:xfrm flipH="1">
                <a:off x="4127" y="2340"/>
                <a:ext cx="255" cy="383"/>
              </a:xfrm>
              <a:prstGeom prst="rect">
                <a:avLst/>
              </a:prstGeom>
              <a:solidFill>
                <a:srgbClr val="0078AA"/>
              </a:solidFill>
              <a:ln w="1588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sz="1050"/>
              </a:p>
            </p:txBody>
          </p:sp>
          <p:sp>
            <p:nvSpPr>
              <p:cNvPr id="88" name="Oval 13"/>
              <p:cNvSpPr>
                <a:spLocks noChangeArrowheads="1"/>
              </p:cNvSpPr>
              <p:nvPr/>
            </p:nvSpPr>
            <p:spPr bwMode="auto">
              <a:xfrm flipH="1">
                <a:off x="4278" y="2390"/>
                <a:ext cx="37" cy="36"/>
              </a:xfrm>
              <a:prstGeom prst="ellipse">
                <a:avLst/>
              </a:prstGeom>
              <a:solidFill>
                <a:srgbClr val="FFC9C9"/>
              </a:solidFill>
              <a:ln w="127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  <p:grpSp>
            <p:nvGrpSpPr>
              <p:cNvPr id="89" name="Group 14"/>
              <p:cNvGrpSpPr>
                <a:grpSpLocks/>
              </p:cNvGrpSpPr>
              <p:nvPr/>
            </p:nvGrpSpPr>
            <p:grpSpPr bwMode="auto">
              <a:xfrm flipH="1">
                <a:off x="4164" y="2500"/>
                <a:ext cx="152" cy="109"/>
                <a:chOff x="3216" y="2784"/>
                <a:chExt cx="192" cy="144"/>
              </a:xfrm>
            </p:grpSpPr>
            <p:sp>
              <p:nvSpPr>
                <p:cNvPr id="93" name="Line 15"/>
                <p:cNvSpPr>
                  <a:spLocks noChangeShapeType="1"/>
                </p:cNvSpPr>
                <p:nvPr/>
              </p:nvSpPr>
              <p:spPr bwMode="auto">
                <a:xfrm>
                  <a:off x="3216" y="2784"/>
                  <a:ext cx="192" cy="0"/>
                </a:xfrm>
                <a:prstGeom prst="line">
                  <a:avLst/>
                </a:prstGeom>
                <a:noFill/>
                <a:ln w="12700">
                  <a:solidFill>
                    <a:srgbClr val="CCECFF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1050"/>
                </a:p>
              </p:txBody>
            </p:sp>
            <p:sp>
              <p:nvSpPr>
                <p:cNvPr id="94" name="Line 16"/>
                <p:cNvSpPr>
                  <a:spLocks noChangeShapeType="1"/>
                </p:cNvSpPr>
                <p:nvPr/>
              </p:nvSpPr>
              <p:spPr bwMode="auto">
                <a:xfrm>
                  <a:off x="3216" y="2832"/>
                  <a:ext cx="192" cy="0"/>
                </a:xfrm>
                <a:prstGeom prst="line">
                  <a:avLst/>
                </a:prstGeom>
                <a:noFill/>
                <a:ln w="12700">
                  <a:solidFill>
                    <a:srgbClr val="CCECFF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1050"/>
                </a:p>
              </p:txBody>
            </p:sp>
            <p:sp>
              <p:nvSpPr>
                <p:cNvPr id="95" name="Line 17"/>
                <p:cNvSpPr>
                  <a:spLocks noChangeShapeType="1"/>
                </p:cNvSpPr>
                <p:nvPr/>
              </p:nvSpPr>
              <p:spPr bwMode="auto">
                <a:xfrm>
                  <a:off x="3216" y="2880"/>
                  <a:ext cx="192" cy="0"/>
                </a:xfrm>
                <a:prstGeom prst="line">
                  <a:avLst/>
                </a:prstGeom>
                <a:noFill/>
                <a:ln w="12700">
                  <a:solidFill>
                    <a:srgbClr val="CCECFF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1050"/>
                </a:p>
              </p:txBody>
            </p:sp>
            <p:sp>
              <p:nvSpPr>
                <p:cNvPr id="96" name="Line 18"/>
                <p:cNvSpPr>
                  <a:spLocks noChangeShapeType="1"/>
                </p:cNvSpPr>
                <p:nvPr/>
              </p:nvSpPr>
              <p:spPr bwMode="auto">
                <a:xfrm>
                  <a:off x="3216" y="2928"/>
                  <a:ext cx="192" cy="0"/>
                </a:xfrm>
                <a:prstGeom prst="line">
                  <a:avLst/>
                </a:prstGeom>
                <a:noFill/>
                <a:ln w="12700">
                  <a:solidFill>
                    <a:srgbClr val="CCECFF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1050"/>
                </a:p>
              </p:txBody>
            </p:sp>
          </p:grpSp>
          <p:sp>
            <p:nvSpPr>
              <p:cNvPr id="90" name="Freeform 19"/>
              <p:cNvSpPr>
                <a:spLocks/>
              </p:cNvSpPr>
              <p:nvPr/>
            </p:nvSpPr>
            <p:spPr bwMode="auto">
              <a:xfrm>
                <a:off x="4120" y="2311"/>
                <a:ext cx="301" cy="35"/>
              </a:xfrm>
              <a:custGeom>
                <a:avLst/>
                <a:gdLst/>
                <a:ahLst/>
                <a:cxnLst>
                  <a:cxn ang="0">
                    <a:pos x="259" y="35"/>
                  </a:cxn>
                  <a:cxn ang="0">
                    <a:pos x="0" y="35"/>
                  </a:cxn>
                  <a:cxn ang="0">
                    <a:pos x="81" y="0"/>
                  </a:cxn>
                  <a:cxn ang="0">
                    <a:pos x="301" y="0"/>
                  </a:cxn>
                  <a:cxn ang="0">
                    <a:pos x="259" y="35"/>
                  </a:cxn>
                </a:cxnLst>
                <a:rect l="0" t="0" r="r" b="b"/>
                <a:pathLst>
                  <a:path w="301" h="35">
                    <a:moveTo>
                      <a:pt x="259" y="35"/>
                    </a:moveTo>
                    <a:lnTo>
                      <a:pt x="0" y="35"/>
                    </a:lnTo>
                    <a:lnTo>
                      <a:pt x="81" y="0"/>
                    </a:lnTo>
                    <a:lnTo>
                      <a:pt x="301" y="0"/>
                    </a:lnTo>
                    <a:lnTo>
                      <a:pt x="259" y="35"/>
                    </a:lnTo>
                    <a:close/>
                  </a:path>
                </a:pathLst>
              </a:custGeom>
              <a:solidFill>
                <a:srgbClr val="00B4FF"/>
              </a:solidFill>
              <a:ln w="1588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050"/>
              </a:p>
            </p:txBody>
          </p:sp>
          <p:sp>
            <p:nvSpPr>
              <p:cNvPr id="91" name="Oval 20"/>
              <p:cNvSpPr>
                <a:spLocks noChangeArrowheads="1"/>
              </p:cNvSpPr>
              <p:nvPr/>
            </p:nvSpPr>
            <p:spPr bwMode="auto">
              <a:xfrm flipH="1">
                <a:off x="4170" y="2386"/>
                <a:ext cx="37" cy="36"/>
              </a:xfrm>
              <a:prstGeom prst="ellipse">
                <a:avLst/>
              </a:prstGeom>
              <a:solidFill>
                <a:srgbClr val="FFC9C9"/>
              </a:solidFill>
              <a:ln w="127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  <p:sp>
            <p:nvSpPr>
              <p:cNvPr id="92" name="Oval 21"/>
              <p:cNvSpPr>
                <a:spLocks noChangeArrowheads="1"/>
              </p:cNvSpPr>
              <p:nvPr/>
            </p:nvSpPr>
            <p:spPr bwMode="auto">
              <a:xfrm flipH="1">
                <a:off x="4224" y="2386"/>
                <a:ext cx="37" cy="36"/>
              </a:xfrm>
              <a:prstGeom prst="ellipse">
                <a:avLst/>
              </a:prstGeom>
              <a:solidFill>
                <a:srgbClr val="CCFF33"/>
              </a:solidFill>
              <a:ln w="127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</p:grpSp>
        <p:grpSp>
          <p:nvGrpSpPr>
            <p:cNvPr id="46" name="Group 22"/>
            <p:cNvGrpSpPr>
              <a:grpSpLocks/>
            </p:cNvGrpSpPr>
            <p:nvPr/>
          </p:nvGrpSpPr>
          <p:grpSpPr bwMode="auto">
            <a:xfrm>
              <a:off x="6756400" y="1901825"/>
              <a:ext cx="269875" cy="460375"/>
              <a:chOff x="4120" y="2308"/>
              <a:chExt cx="305" cy="415"/>
            </a:xfrm>
          </p:grpSpPr>
          <p:sp>
            <p:nvSpPr>
              <p:cNvPr id="71" name="Freeform 23"/>
              <p:cNvSpPr>
                <a:spLocks/>
              </p:cNvSpPr>
              <p:nvPr/>
            </p:nvSpPr>
            <p:spPr bwMode="auto">
              <a:xfrm flipH="1">
                <a:off x="4378" y="2308"/>
                <a:ext cx="47" cy="415"/>
              </a:xfrm>
              <a:custGeom>
                <a:avLst/>
                <a:gdLst/>
                <a:ahLst/>
                <a:cxnLst>
                  <a:cxn ang="0">
                    <a:pos x="90" y="546"/>
                  </a:cxn>
                  <a:cxn ang="0">
                    <a:pos x="0" y="432"/>
                  </a:cxn>
                  <a:cxn ang="0">
                    <a:pos x="0" y="0"/>
                  </a:cxn>
                  <a:cxn ang="0">
                    <a:pos x="84" y="42"/>
                  </a:cxn>
                  <a:cxn ang="0">
                    <a:pos x="90" y="546"/>
                  </a:cxn>
                </a:cxnLst>
                <a:rect l="0" t="0" r="r" b="b"/>
                <a:pathLst>
                  <a:path w="90" h="546">
                    <a:moveTo>
                      <a:pt x="90" y="546"/>
                    </a:moveTo>
                    <a:lnTo>
                      <a:pt x="0" y="432"/>
                    </a:lnTo>
                    <a:lnTo>
                      <a:pt x="0" y="0"/>
                    </a:lnTo>
                    <a:lnTo>
                      <a:pt x="84" y="42"/>
                    </a:lnTo>
                    <a:lnTo>
                      <a:pt x="90" y="546"/>
                    </a:lnTo>
                    <a:close/>
                  </a:path>
                </a:pathLst>
              </a:custGeom>
              <a:solidFill>
                <a:srgbClr val="006699"/>
              </a:solidFill>
              <a:ln w="1588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050"/>
              </a:p>
            </p:txBody>
          </p:sp>
          <p:sp>
            <p:nvSpPr>
              <p:cNvPr id="72" name="Rectangle 24"/>
              <p:cNvSpPr>
                <a:spLocks noChangeArrowheads="1"/>
              </p:cNvSpPr>
              <p:nvPr/>
            </p:nvSpPr>
            <p:spPr bwMode="auto">
              <a:xfrm flipH="1">
                <a:off x="4127" y="2340"/>
                <a:ext cx="255" cy="383"/>
              </a:xfrm>
              <a:prstGeom prst="rect">
                <a:avLst/>
              </a:prstGeom>
              <a:solidFill>
                <a:srgbClr val="0078AA"/>
              </a:solidFill>
              <a:ln w="1588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sz="1050"/>
              </a:p>
            </p:txBody>
          </p:sp>
          <p:sp>
            <p:nvSpPr>
              <p:cNvPr id="73" name="Oval 25"/>
              <p:cNvSpPr>
                <a:spLocks noChangeArrowheads="1"/>
              </p:cNvSpPr>
              <p:nvPr/>
            </p:nvSpPr>
            <p:spPr bwMode="auto">
              <a:xfrm flipH="1">
                <a:off x="4278" y="2390"/>
                <a:ext cx="37" cy="36"/>
              </a:xfrm>
              <a:prstGeom prst="ellipse">
                <a:avLst/>
              </a:prstGeom>
              <a:solidFill>
                <a:srgbClr val="FFC9C9"/>
              </a:solidFill>
              <a:ln w="127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  <p:grpSp>
            <p:nvGrpSpPr>
              <p:cNvPr id="74" name="Group 26"/>
              <p:cNvGrpSpPr>
                <a:grpSpLocks/>
              </p:cNvGrpSpPr>
              <p:nvPr/>
            </p:nvGrpSpPr>
            <p:grpSpPr bwMode="auto">
              <a:xfrm flipH="1">
                <a:off x="4164" y="2500"/>
                <a:ext cx="152" cy="109"/>
                <a:chOff x="3216" y="2784"/>
                <a:chExt cx="192" cy="144"/>
              </a:xfrm>
            </p:grpSpPr>
            <p:sp>
              <p:nvSpPr>
                <p:cNvPr id="82" name="Line 27"/>
                <p:cNvSpPr>
                  <a:spLocks noChangeShapeType="1"/>
                </p:cNvSpPr>
                <p:nvPr/>
              </p:nvSpPr>
              <p:spPr bwMode="auto">
                <a:xfrm>
                  <a:off x="3216" y="2784"/>
                  <a:ext cx="192" cy="0"/>
                </a:xfrm>
                <a:prstGeom prst="line">
                  <a:avLst/>
                </a:prstGeom>
                <a:noFill/>
                <a:ln w="12700">
                  <a:solidFill>
                    <a:srgbClr val="CCECFF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1050"/>
                </a:p>
              </p:txBody>
            </p:sp>
            <p:sp>
              <p:nvSpPr>
                <p:cNvPr id="83" name="Line 28"/>
                <p:cNvSpPr>
                  <a:spLocks noChangeShapeType="1"/>
                </p:cNvSpPr>
                <p:nvPr/>
              </p:nvSpPr>
              <p:spPr bwMode="auto">
                <a:xfrm>
                  <a:off x="3216" y="2832"/>
                  <a:ext cx="192" cy="0"/>
                </a:xfrm>
                <a:prstGeom prst="line">
                  <a:avLst/>
                </a:prstGeom>
                <a:noFill/>
                <a:ln w="12700">
                  <a:solidFill>
                    <a:srgbClr val="CCECFF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1050"/>
                </a:p>
              </p:txBody>
            </p:sp>
            <p:sp>
              <p:nvSpPr>
                <p:cNvPr id="84" name="Line 29"/>
                <p:cNvSpPr>
                  <a:spLocks noChangeShapeType="1"/>
                </p:cNvSpPr>
                <p:nvPr/>
              </p:nvSpPr>
              <p:spPr bwMode="auto">
                <a:xfrm>
                  <a:off x="3216" y="2880"/>
                  <a:ext cx="192" cy="0"/>
                </a:xfrm>
                <a:prstGeom prst="line">
                  <a:avLst/>
                </a:prstGeom>
                <a:noFill/>
                <a:ln w="12700">
                  <a:solidFill>
                    <a:srgbClr val="CCECFF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1050"/>
                </a:p>
              </p:txBody>
            </p:sp>
            <p:sp>
              <p:nvSpPr>
                <p:cNvPr id="85" name="Line 30"/>
                <p:cNvSpPr>
                  <a:spLocks noChangeShapeType="1"/>
                </p:cNvSpPr>
                <p:nvPr/>
              </p:nvSpPr>
              <p:spPr bwMode="auto">
                <a:xfrm>
                  <a:off x="3216" y="2928"/>
                  <a:ext cx="192" cy="0"/>
                </a:xfrm>
                <a:prstGeom prst="line">
                  <a:avLst/>
                </a:prstGeom>
                <a:noFill/>
                <a:ln w="12700">
                  <a:solidFill>
                    <a:srgbClr val="CCECFF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1050"/>
                </a:p>
              </p:txBody>
            </p:sp>
          </p:grpSp>
          <p:sp>
            <p:nvSpPr>
              <p:cNvPr id="75" name="Freeform 31"/>
              <p:cNvSpPr>
                <a:spLocks/>
              </p:cNvSpPr>
              <p:nvPr/>
            </p:nvSpPr>
            <p:spPr bwMode="auto">
              <a:xfrm>
                <a:off x="4120" y="2311"/>
                <a:ext cx="301" cy="35"/>
              </a:xfrm>
              <a:custGeom>
                <a:avLst/>
                <a:gdLst/>
                <a:ahLst/>
                <a:cxnLst>
                  <a:cxn ang="0">
                    <a:pos x="259" y="35"/>
                  </a:cxn>
                  <a:cxn ang="0">
                    <a:pos x="0" y="35"/>
                  </a:cxn>
                  <a:cxn ang="0">
                    <a:pos x="81" y="0"/>
                  </a:cxn>
                  <a:cxn ang="0">
                    <a:pos x="301" y="0"/>
                  </a:cxn>
                  <a:cxn ang="0">
                    <a:pos x="259" y="35"/>
                  </a:cxn>
                </a:cxnLst>
                <a:rect l="0" t="0" r="r" b="b"/>
                <a:pathLst>
                  <a:path w="301" h="35">
                    <a:moveTo>
                      <a:pt x="259" y="35"/>
                    </a:moveTo>
                    <a:lnTo>
                      <a:pt x="0" y="35"/>
                    </a:lnTo>
                    <a:lnTo>
                      <a:pt x="81" y="0"/>
                    </a:lnTo>
                    <a:lnTo>
                      <a:pt x="301" y="0"/>
                    </a:lnTo>
                    <a:lnTo>
                      <a:pt x="259" y="35"/>
                    </a:lnTo>
                    <a:close/>
                  </a:path>
                </a:pathLst>
              </a:custGeom>
              <a:solidFill>
                <a:srgbClr val="00B4FF"/>
              </a:solidFill>
              <a:ln w="1588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050"/>
              </a:p>
            </p:txBody>
          </p:sp>
          <p:sp>
            <p:nvSpPr>
              <p:cNvPr id="76" name="Oval 32"/>
              <p:cNvSpPr>
                <a:spLocks noChangeArrowheads="1"/>
              </p:cNvSpPr>
              <p:nvPr/>
            </p:nvSpPr>
            <p:spPr bwMode="auto">
              <a:xfrm flipH="1">
                <a:off x="4170" y="2386"/>
                <a:ext cx="37" cy="36"/>
              </a:xfrm>
              <a:prstGeom prst="ellipse">
                <a:avLst/>
              </a:prstGeom>
              <a:solidFill>
                <a:srgbClr val="FFC9C9"/>
              </a:solidFill>
              <a:ln w="127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  <p:sp>
            <p:nvSpPr>
              <p:cNvPr id="81" name="Oval 33"/>
              <p:cNvSpPr>
                <a:spLocks noChangeArrowheads="1"/>
              </p:cNvSpPr>
              <p:nvPr/>
            </p:nvSpPr>
            <p:spPr bwMode="auto">
              <a:xfrm flipH="1">
                <a:off x="4224" y="2386"/>
                <a:ext cx="37" cy="36"/>
              </a:xfrm>
              <a:prstGeom prst="ellipse">
                <a:avLst/>
              </a:prstGeom>
              <a:solidFill>
                <a:srgbClr val="CCFF33"/>
              </a:solidFill>
              <a:ln w="127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</p:grpSp>
        <p:grpSp>
          <p:nvGrpSpPr>
            <p:cNvPr id="47" name="Group 34"/>
            <p:cNvGrpSpPr>
              <a:grpSpLocks/>
            </p:cNvGrpSpPr>
            <p:nvPr/>
          </p:nvGrpSpPr>
          <p:grpSpPr bwMode="auto">
            <a:xfrm>
              <a:off x="6540500" y="1973262"/>
              <a:ext cx="269875" cy="460375"/>
              <a:chOff x="4120" y="2308"/>
              <a:chExt cx="305" cy="415"/>
            </a:xfrm>
          </p:grpSpPr>
          <p:sp>
            <p:nvSpPr>
              <p:cNvPr id="60" name="Freeform 35"/>
              <p:cNvSpPr>
                <a:spLocks/>
              </p:cNvSpPr>
              <p:nvPr/>
            </p:nvSpPr>
            <p:spPr bwMode="auto">
              <a:xfrm flipH="1">
                <a:off x="4378" y="2308"/>
                <a:ext cx="47" cy="415"/>
              </a:xfrm>
              <a:custGeom>
                <a:avLst/>
                <a:gdLst/>
                <a:ahLst/>
                <a:cxnLst>
                  <a:cxn ang="0">
                    <a:pos x="90" y="546"/>
                  </a:cxn>
                  <a:cxn ang="0">
                    <a:pos x="0" y="432"/>
                  </a:cxn>
                  <a:cxn ang="0">
                    <a:pos x="0" y="0"/>
                  </a:cxn>
                  <a:cxn ang="0">
                    <a:pos x="84" y="42"/>
                  </a:cxn>
                  <a:cxn ang="0">
                    <a:pos x="90" y="546"/>
                  </a:cxn>
                </a:cxnLst>
                <a:rect l="0" t="0" r="r" b="b"/>
                <a:pathLst>
                  <a:path w="90" h="546">
                    <a:moveTo>
                      <a:pt x="90" y="546"/>
                    </a:moveTo>
                    <a:lnTo>
                      <a:pt x="0" y="432"/>
                    </a:lnTo>
                    <a:lnTo>
                      <a:pt x="0" y="0"/>
                    </a:lnTo>
                    <a:lnTo>
                      <a:pt x="84" y="42"/>
                    </a:lnTo>
                    <a:lnTo>
                      <a:pt x="90" y="546"/>
                    </a:lnTo>
                    <a:close/>
                  </a:path>
                </a:pathLst>
              </a:custGeom>
              <a:solidFill>
                <a:srgbClr val="006699"/>
              </a:solidFill>
              <a:ln w="1588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050"/>
              </a:p>
            </p:txBody>
          </p:sp>
          <p:sp>
            <p:nvSpPr>
              <p:cNvPr id="61" name="Rectangle 36"/>
              <p:cNvSpPr>
                <a:spLocks noChangeArrowheads="1"/>
              </p:cNvSpPr>
              <p:nvPr/>
            </p:nvSpPr>
            <p:spPr bwMode="auto">
              <a:xfrm flipH="1">
                <a:off x="4127" y="2340"/>
                <a:ext cx="255" cy="383"/>
              </a:xfrm>
              <a:prstGeom prst="rect">
                <a:avLst/>
              </a:prstGeom>
              <a:solidFill>
                <a:srgbClr val="0078AA"/>
              </a:solidFill>
              <a:ln w="1588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sz="1050"/>
              </a:p>
            </p:txBody>
          </p:sp>
          <p:sp>
            <p:nvSpPr>
              <p:cNvPr id="62" name="Oval 37"/>
              <p:cNvSpPr>
                <a:spLocks noChangeArrowheads="1"/>
              </p:cNvSpPr>
              <p:nvPr/>
            </p:nvSpPr>
            <p:spPr bwMode="auto">
              <a:xfrm flipH="1">
                <a:off x="4278" y="2390"/>
                <a:ext cx="37" cy="36"/>
              </a:xfrm>
              <a:prstGeom prst="ellipse">
                <a:avLst/>
              </a:prstGeom>
              <a:solidFill>
                <a:srgbClr val="FFC9C9"/>
              </a:solidFill>
              <a:ln w="127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  <p:grpSp>
            <p:nvGrpSpPr>
              <p:cNvPr id="63" name="Group 38"/>
              <p:cNvGrpSpPr>
                <a:grpSpLocks/>
              </p:cNvGrpSpPr>
              <p:nvPr/>
            </p:nvGrpSpPr>
            <p:grpSpPr bwMode="auto">
              <a:xfrm flipH="1">
                <a:off x="4164" y="2500"/>
                <a:ext cx="152" cy="109"/>
                <a:chOff x="3216" y="2784"/>
                <a:chExt cx="192" cy="144"/>
              </a:xfrm>
            </p:grpSpPr>
            <p:sp>
              <p:nvSpPr>
                <p:cNvPr id="67" name="Line 39"/>
                <p:cNvSpPr>
                  <a:spLocks noChangeShapeType="1"/>
                </p:cNvSpPr>
                <p:nvPr/>
              </p:nvSpPr>
              <p:spPr bwMode="auto">
                <a:xfrm>
                  <a:off x="3216" y="2784"/>
                  <a:ext cx="192" cy="0"/>
                </a:xfrm>
                <a:prstGeom prst="line">
                  <a:avLst/>
                </a:prstGeom>
                <a:noFill/>
                <a:ln w="12700">
                  <a:solidFill>
                    <a:srgbClr val="CCECFF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1050"/>
                </a:p>
              </p:txBody>
            </p:sp>
            <p:sp>
              <p:nvSpPr>
                <p:cNvPr id="68" name="Line 40"/>
                <p:cNvSpPr>
                  <a:spLocks noChangeShapeType="1"/>
                </p:cNvSpPr>
                <p:nvPr/>
              </p:nvSpPr>
              <p:spPr bwMode="auto">
                <a:xfrm>
                  <a:off x="3216" y="2832"/>
                  <a:ext cx="192" cy="0"/>
                </a:xfrm>
                <a:prstGeom prst="line">
                  <a:avLst/>
                </a:prstGeom>
                <a:noFill/>
                <a:ln w="12700">
                  <a:solidFill>
                    <a:srgbClr val="CCECFF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1050"/>
                </a:p>
              </p:txBody>
            </p:sp>
            <p:sp>
              <p:nvSpPr>
                <p:cNvPr id="69" name="Line 41"/>
                <p:cNvSpPr>
                  <a:spLocks noChangeShapeType="1"/>
                </p:cNvSpPr>
                <p:nvPr/>
              </p:nvSpPr>
              <p:spPr bwMode="auto">
                <a:xfrm>
                  <a:off x="3216" y="2880"/>
                  <a:ext cx="192" cy="0"/>
                </a:xfrm>
                <a:prstGeom prst="line">
                  <a:avLst/>
                </a:prstGeom>
                <a:noFill/>
                <a:ln w="12700">
                  <a:solidFill>
                    <a:srgbClr val="CCECFF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1050"/>
                </a:p>
              </p:txBody>
            </p:sp>
            <p:sp>
              <p:nvSpPr>
                <p:cNvPr id="70" name="Line 42"/>
                <p:cNvSpPr>
                  <a:spLocks noChangeShapeType="1"/>
                </p:cNvSpPr>
                <p:nvPr/>
              </p:nvSpPr>
              <p:spPr bwMode="auto">
                <a:xfrm>
                  <a:off x="3216" y="2928"/>
                  <a:ext cx="192" cy="0"/>
                </a:xfrm>
                <a:prstGeom prst="line">
                  <a:avLst/>
                </a:prstGeom>
                <a:noFill/>
                <a:ln w="12700">
                  <a:solidFill>
                    <a:srgbClr val="CCECFF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1050"/>
                </a:p>
              </p:txBody>
            </p:sp>
          </p:grpSp>
          <p:sp>
            <p:nvSpPr>
              <p:cNvPr id="64" name="Freeform 43"/>
              <p:cNvSpPr>
                <a:spLocks/>
              </p:cNvSpPr>
              <p:nvPr/>
            </p:nvSpPr>
            <p:spPr bwMode="auto">
              <a:xfrm>
                <a:off x="4120" y="2311"/>
                <a:ext cx="301" cy="35"/>
              </a:xfrm>
              <a:custGeom>
                <a:avLst/>
                <a:gdLst/>
                <a:ahLst/>
                <a:cxnLst>
                  <a:cxn ang="0">
                    <a:pos x="259" y="35"/>
                  </a:cxn>
                  <a:cxn ang="0">
                    <a:pos x="0" y="35"/>
                  </a:cxn>
                  <a:cxn ang="0">
                    <a:pos x="81" y="0"/>
                  </a:cxn>
                  <a:cxn ang="0">
                    <a:pos x="301" y="0"/>
                  </a:cxn>
                  <a:cxn ang="0">
                    <a:pos x="259" y="35"/>
                  </a:cxn>
                </a:cxnLst>
                <a:rect l="0" t="0" r="r" b="b"/>
                <a:pathLst>
                  <a:path w="301" h="35">
                    <a:moveTo>
                      <a:pt x="259" y="35"/>
                    </a:moveTo>
                    <a:lnTo>
                      <a:pt x="0" y="35"/>
                    </a:lnTo>
                    <a:lnTo>
                      <a:pt x="81" y="0"/>
                    </a:lnTo>
                    <a:lnTo>
                      <a:pt x="301" y="0"/>
                    </a:lnTo>
                    <a:lnTo>
                      <a:pt x="259" y="35"/>
                    </a:lnTo>
                    <a:close/>
                  </a:path>
                </a:pathLst>
              </a:custGeom>
              <a:solidFill>
                <a:srgbClr val="00B4FF"/>
              </a:solidFill>
              <a:ln w="1588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050"/>
              </a:p>
            </p:txBody>
          </p:sp>
          <p:sp>
            <p:nvSpPr>
              <p:cNvPr id="65" name="Oval 44"/>
              <p:cNvSpPr>
                <a:spLocks noChangeArrowheads="1"/>
              </p:cNvSpPr>
              <p:nvPr/>
            </p:nvSpPr>
            <p:spPr bwMode="auto">
              <a:xfrm flipH="1">
                <a:off x="4170" y="2386"/>
                <a:ext cx="37" cy="36"/>
              </a:xfrm>
              <a:prstGeom prst="ellipse">
                <a:avLst/>
              </a:prstGeom>
              <a:solidFill>
                <a:srgbClr val="FFC9C9"/>
              </a:solidFill>
              <a:ln w="127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  <p:sp>
            <p:nvSpPr>
              <p:cNvPr id="66" name="Oval 45"/>
              <p:cNvSpPr>
                <a:spLocks noChangeArrowheads="1"/>
              </p:cNvSpPr>
              <p:nvPr/>
            </p:nvSpPr>
            <p:spPr bwMode="auto">
              <a:xfrm flipH="1">
                <a:off x="4224" y="2386"/>
                <a:ext cx="37" cy="36"/>
              </a:xfrm>
              <a:prstGeom prst="ellipse">
                <a:avLst/>
              </a:prstGeom>
              <a:solidFill>
                <a:srgbClr val="CCFF33"/>
              </a:solidFill>
              <a:ln w="127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</p:grpSp>
        <p:grpSp>
          <p:nvGrpSpPr>
            <p:cNvPr id="48" name="Group 618"/>
            <p:cNvGrpSpPr>
              <a:grpSpLocks/>
            </p:cNvGrpSpPr>
            <p:nvPr/>
          </p:nvGrpSpPr>
          <p:grpSpPr bwMode="auto">
            <a:xfrm>
              <a:off x="6324600" y="2046287"/>
              <a:ext cx="269875" cy="460375"/>
              <a:chOff x="4120" y="2308"/>
              <a:chExt cx="305" cy="415"/>
            </a:xfrm>
          </p:grpSpPr>
          <p:sp>
            <p:nvSpPr>
              <p:cNvPr id="49" name="Freeform 619"/>
              <p:cNvSpPr>
                <a:spLocks/>
              </p:cNvSpPr>
              <p:nvPr/>
            </p:nvSpPr>
            <p:spPr bwMode="auto">
              <a:xfrm flipH="1">
                <a:off x="4378" y="2308"/>
                <a:ext cx="47" cy="415"/>
              </a:xfrm>
              <a:custGeom>
                <a:avLst/>
                <a:gdLst/>
                <a:ahLst/>
                <a:cxnLst>
                  <a:cxn ang="0">
                    <a:pos x="90" y="546"/>
                  </a:cxn>
                  <a:cxn ang="0">
                    <a:pos x="0" y="432"/>
                  </a:cxn>
                  <a:cxn ang="0">
                    <a:pos x="0" y="0"/>
                  </a:cxn>
                  <a:cxn ang="0">
                    <a:pos x="84" y="42"/>
                  </a:cxn>
                  <a:cxn ang="0">
                    <a:pos x="90" y="546"/>
                  </a:cxn>
                </a:cxnLst>
                <a:rect l="0" t="0" r="r" b="b"/>
                <a:pathLst>
                  <a:path w="90" h="546">
                    <a:moveTo>
                      <a:pt x="90" y="546"/>
                    </a:moveTo>
                    <a:lnTo>
                      <a:pt x="0" y="432"/>
                    </a:lnTo>
                    <a:lnTo>
                      <a:pt x="0" y="0"/>
                    </a:lnTo>
                    <a:lnTo>
                      <a:pt x="84" y="42"/>
                    </a:lnTo>
                    <a:lnTo>
                      <a:pt x="90" y="546"/>
                    </a:lnTo>
                    <a:close/>
                  </a:path>
                </a:pathLst>
              </a:custGeom>
              <a:solidFill>
                <a:srgbClr val="006699"/>
              </a:solidFill>
              <a:ln w="1588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050"/>
              </a:p>
            </p:txBody>
          </p:sp>
          <p:sp>
            <p:nvSpPr>
              <p:cNvPr id="50" name="Rectangle 620"/>
              <p:cNvSpPr>
                <a:spLocks noChangeArrowheads="1"/>
              </p:cNvSpPr>
              <p:nvPr/>
            </p:nvSpPr>
            <p:spPr bwMode="auto">
              <a:xfrm flipH="1">
                <a:off x="4127" y="2340"/>
                <a:ext cx="255" cy="383"/>
              </a:xfrm>
              <a:prstGeom prst="rect">
                <a:avLst/>
              </a:prstGeom>
              <a:solidFill>
                <a:srgbClr val="0078AA"/>
              </a:solidFill>
              <a:ln w="1588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sz="1050"/>
              </a:p>
            </p:txBody>
          </p:sp>
          <p:sp>
            <p:nvSpPr>
              <p:cNvPr id="51" name="Oval 621"/>
              <p:cNvSpPr>
                <a:spLocks noChangeArrowheads="1"/>
              </p:cNvSpPr>
              <p:nvPr/>
            </p:nvSpPr>
            <p:spPr bwMode="auto">
              <a:xfrm flipH="1">
                <a:off x="4278" y="2390"/>
                <a:ext cx="37" cy="36"/>
              </a:xfrm>
              <a:prstGeom prst="ellipse">
                <a:avLst/>
              </a:prstGeom>
              <a:solidFill>
                <a:srgbClr val="FFC9C9"/>
              </a:solidFill>
              <a:ln w="127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  <p:grpSp>
            <p:nvGrpSpPr>
              <p:cNvPr id="52" name="Group 622"/>
              <p:cNvGrpSpPr>
                <a:grpSpLocks/>
              </p:cNvGrpSpPr>
              <p:nvPr/>
            </p:nvGrpSpPr>
            <p:grpSpPr bwMode="auto">
              <a:xfrm flipH="1">
                <a:off x="4164" y="2500"/>
                <a:ext cx="152" cy="109"/>
                <a:chOff x="3216" y="2784"/>
                <a:chExt cx="192" cy="144"/>
              </a:xfrm>
            </p:grpSpPr>
            <p:sp>
              <p:nvSpPr>
                <p:cNvPr id="56" name="Line 623"/>
                <p:cNvSpPr>
                  <a:spLocks noChangeShapeType="1"/>
                </p:cNvSpPr>
                <p:nvPr/>
              </p:nvSpPr>
              <p:spPr bwMode="auto">
                <a:xfrm>
                  <a:off x="3216" y="2784"/>
                  <a:ext cx="192" cy="0"/>
                </a:xfrm>
                <a:prstGeom prst="line">
                  <a:avLst/>
                </a:prstGeom>
                <a:noFill/>
                <a:ln w="12700">
                  <a:solidFill>
                    <a:srgbClr val="CCECFF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1050"/>
                </a:p>
              </p:txBody>
            </p:sp>
            <p:sp>
              <p:nvSpPr>
                <p:cNvPr id="57" name="Line 624"/>
                <p:cNvSpPr>
                  <a:spLocks noChangeShapeType="1"/>
                </p:cNvSpPr>
                <p:nvPr/>
              </p:nvSpPr>
              <p:spPr bwMode="auto">
                <a:xfrm>
                  <a:off x="3216" y="2832"/>
                  <a:ext cx="192" cy="0"/>
                </a:xfrm>
                <a:prstGeom prst="line">
                  <a:avLst/>
                </a:prstGeom>
                <a:noFill/>
                <a:ln w="12700">
                  <a:solidFill>
                    <a:srgbClr val="CCECFF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1050"/>
                </a:p>
              </p:txBody>
            </p:sp>
            <p:sp>
              <p:nvSpPr>
                <p:cNvPr id="58" name="Line 625"/>
                <p:cNvSpPr>
                  <a:spLocks noChangeShapeType="1"/>
                </p:cNvSpPr>
                <p:nvPr/>
              </p:nvSpPr>
              <p:spPr bwMode="auto">
                <a:xfrm>
                  <a:off x="3216" y="2880"/>
                  <a:ext cx="192" cy="0"/>
                </a:xfrm>
                <a:prstGeom prst="line">
                  <a:avLst/>
                </a:prstGeom>
                <a:noFill/>
                <a:ln w="12700">
                  <a:solidFill>
                    <a:srgbClr val="CCECFF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1050"/>
                </a:p>
              </p:txBody>
            </p:sp>
            <p:sp>
              <p:nvSpPr>
                <p:cNvPr id="59" name="Line 626"/>
                <p:cNvSpPr>
                  <a:spLocks noChangeShapeType="1"/>
                </p:cNvSpPr>
                <p:nvPr/>
              </p:nvSpPr>
              <p:spPr bwMode="auto">
                <a:xfrm>
                  <a:off x="3216" y="2928"/>
                  <a:ext cx="192" cy="0"/>
                </a:xfrm>
                <a:prstGeom prst="line">
                  <a:avLst/>
                </a:prstGeom>
                <a:noFill/>
                <a:ln w="12700">
                  <a:solidFill>
                    <a:srgbClr val="CCECFF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1050"/>
                </a:p>
              </p:txBody>
            </p:sp>
          </p:grpSp>
          <p:sp>
            <p:nvSpPr>
              <p:cNvPr id="53" name="Freeform 627"/>
              <p:cNvSpPr>
                <a:spLocks/>
              </p:cNvSpPr>
              <p:nvPr/>
            </p:nvSpPr>
            <p:spPr bwMode="auto">
              <a:xfrm>
                <a:off x="4120" y="2311"/>
                <a:ext cx="301" cy="35"/>
              </a:xfrm>
              <a:custGeom>
                <a:avLst/>
                <a:gdLst/>
                <a:ahLst/>
                <a:cxnLst>
                  <a:cxn ang="0">
                    <a:pos x="259" y="35"/>
                  </a:cxn>
                  <a:cxn ang="0">
                    <a:pos x="0" y="35"/>
                  </a:cxn>
                  <a:cxn ang="0">
                    <a:pos x="81" y="0"/>
                  </a:cxn>
                  <a:cxn ang="0">
                    <a:pos x="301" y="0"/>
                  </a:cxn>
                  <a:cxn ang="0">
                    <a:pos x="259" y="35"/>
                  </a:cxn>
                </a:cxnLst>
                <a:rect l="0" t="0" r="r" b="b"/>
                <a:pathLst>
                  <a:path w="301" h="35">
                    <a:moveTo>
                      <a:pt x="259" y="35"/>
                    </a:moveTo>
                    <a:lnTo>
                      <a:pt x="0" y="35"/>
                    </a:lnTo>
                    <a:lnTo>
                      <a:pt x="81" y="0"/>
                    </a:lnTo>
                    <a:lnTo>
                      <a:pt x="301" y="0"/>
                    </a:lnTo>
                    <a:lnTo>
                      <a:pt x="259" y="35"/>
                    </a:lnTo>
                    <a:close/>
                  </a:path>
                </a:pathLst>
              </a:custGeom>
              <a:solidFill>
                <a:srgbClr val="00B4FF"/>
              </a:solidFill>
              <a:ln w="1588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050"/>
              </a:p>
            </p:txBody>
          </p:sp>
          <p:sp>
            <p:nvSpPr>
              <p:cNvPr id="54" name="Oval 628"/>
              <p:cNvSpPr>
                <a:spLocks noChangeArrowheads="1"/>
              </p:cNvSpPr>
              <p:nvPr/>
            </p:nvSpPr>
            <p:spPr bwMode="auto">
              <a:xfrm flipH="1">
                <a:off x="4170" y="2386"/>
                <a:ext cx="37" cy="36"/>
              </a:xfrm>
              <a:prstGeom prst="ellipse">
                <a:avLst/>
              </a:prstGeom>
              <a:solidFill>
                <a:srgbClr val="FFC9C9"/>
              </a:solidFill>
              <a:ln w="127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  <p:sp>
            <p:nvSpPr>
              <p:cNvPr id="55" name="Oval 629"/>
              <p:cNvSpPr>
                <a:spLocks noChangeArrowheads="1"/>
              </p:cNvSpPr>
              <p:nvPr/>
            </p:nvSpPr>
            <p:spPr bwMode="auto">
              <a:xfrm flipH="1">
                <a:off x="4224" y="2386"/>
                <a:ext cx="37" cy="36"/>
              </a:xfrm>
              <a:prstGeom prst="ellipse">
                <a:avLst/>
              </a:prstGeom>
              <a:solidFill>
                <a:srgbClr val="CCFF33"/>
              </a:solidFill>
              <a:ln w="127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</p:grpSp>
      </p:grpSp>
      <p:grpSp>
        <p:nvGrpSpPr>
          <p:cNvPr id="114" name="Group 113"/>
          <p:cNvGrpSpPr/>
          <p:nvPr/>
        </p:nvGrpSpPr>
        <p:grpSpPr>
          <a:xfrm>
            <a:off x="7520910" y="3016196"/>
            <a:ext cx="532437" cy="381000"/>
            <a:chOff x="7481888" y="3079208"/>
            <a:chExt cx="595312" cy="425992"/>
          </a:xfrm>
        </p:grpSpPr>
        <p:sp>
          <p:nvSpPr>
            <p:cNvPr id="99" name="Freeform 14"/>
            <p:cNvSpPr>
              <a:spLocks/>
            </p:cNvSpPr>
            <p:nvPr/>
          </p:nvSpPr>
          <p:spPr bwMode="auto">
            <a:xfrm>
              <a:off x="7641802" y="3429946"/>
              <a:ext cx="327892" cy="7525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90"/>
                </a:cxn>
                <a:cxn ang="0">
                  <a:pos x="499" y="90"/>
                </a:cxn>
                <a:cxn ang="0">
                  <a:pos x="499" y="0"/>
                </a:cxn>
              </a:cxnLst>
              <a:rect l="0" t="0" r="r" b="b"/>
              <a:pathLst>
                <a:path w="499" h="90">
                  <a:moveTo>
                    <a:pt x="0" y="0"/>
                  </a:moveTo>
                  <a:lnTo>
                    <a:pt x="0" y="90"/>
                  </a:lnTo>
                  <a:lnTo>
                    <a:pt x="499" y="90"/>
                  </a:lnTo>
                  <a:lnTo>
                    <a:pt x="499" y="0"/>
                  </a:ln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 lIns="0" tIns="0"/>
            <a:lstStyle/>
            <a:p>
              <a:endParaRPr lang="en-US"/>
            </a:p>
          </p:txBody>
        </p:sp>
        <p:sp>
          <p:nvSpPr>
            <p:cNvPr id="100" name="AutoShape 22"/>
            <p:cNvSpPr>
              <a:spLocks noChangeArrowheads="1"/>
            </p:cNvSpPr>
            <p:nvPr/>
          </p:nvSpPr>
          <p:spPr bwMode="auto">
            <a:xfrm>
              <a:off x="7481888" y="3167900"/>
              <a:ext cx="305047" cy="276827"/>
            </a:xfrm>
            <a:prstGeom prst="can">
              <a:avLst>
                <a:gd name="adj" fmla="val 25000"/>
              </a:avLst>
            </a:prstGeom>
            <a:solidFill>
              <a:srgbClr val="6699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lang="en-US" sz="1600">
                <a:ea typeface="ＭＳ Ｐゴシック" pitchFamily="34" charset="-128"/>
              </a:endParaRPr>
            </a:p>
          </p:txBody>
        </p:sp>
        <p:grpSp>
          <p:nvGrpSpPr>
            <p:cNvPr id="101" name="Group 122"/>
            <p:cNvGrpSpPr>
              <a:grpSpLocks/>
            </p:cNvGrpSpPr>
            <p:nvPr/>
          </p:nvGrpSpPr>
          <p:grpSpPr bwMode="auto">
            <a:xfrm>
              <a:off x="7848751" y="3079208"/>
              <a:ext cx="228449" cy="389708"/>
              <a:chOff x="4120" y="2308"/>
              <a:chExt cx="305" cy="415"/>
            </a:xfrm>
          </p:grpSpPr>
          <p:sp>
            <p:nvSpPr>
              <p:cNvPr id="102" name="Freeform 123"/>
              <p:cNvSpPr>
                <a:spLocks/>
              </p:cNvSpPr>
              <p:nvPr/>
            </p:nvSpPr>
            <p:spPr bwMode="auto">
              <a:xfrm flipH="1">
                <a:off x="4378" y="2308"/>
                <a:ext cx="47" cy="415"/>
              </a:xfrm>
              <a:custGeom>
                <a:avLst/>
                <a:gdLst/>
                <a:ahLst/>
                <a:cxnLst>
                  <a:cxn ang="0">
                    <a:pos x="90" y="546"/>
                  </a:cxn>
                  <a:cxn ang="0">
                    <a:pos x="0" y="432"/>
                  </a:cxn>
                  <a:cxn ang="0">
                    <a:pos x="0" y="0"/>
                  </a:cxn>
                  <a:cxn ang="0">
                    <a:pos x="84" y="42"/>
                  </a:cxn>
                  <a:cxn ang="0">
                    <a:pos x="90" y="546"/>
                  </a:cxn>
                </a:cxnLst>
                <a:rect l="0" t="0" r="r" b="b"/>
                <a:pathLst>
                  <a:path w="90" h="546">
                    <a:moveTo>
                      <a:pt x="90" y="546"/>
                    </a:moveTo>
                    <a:lnTo>
                      <a:pt x="0" y="432"/>
                    </a:lnTo>
                    <a:lnTo>
                      <a:pt x="0" y="0"/>
                    </a:lnTo>
                    <a:lnTo>
                      <a:pt x="84" y="42"/>
                    </a:lnTo>
                    <a:lnTo>
                      <a:pt x="90" y="546"/>
                    </a:lnTo>
                    <a:close/>
                  </a:path>
                </a:pathLst>
              </a:custGeom>
              <a:solidFill>
                <a:srgbClr val="006699"/>
              </a:solidFill>
              <a:ln w="1588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" name="Rectangle 124"/>
              <p:cNvSpPr>
                <a:spLocks noChangeArrowheads="1"/>
              </p:cNvSpPr>
              <p:nvPr/>
            </p:nvSpPr>
            <p:spPr bwMode="auto">
              <a:xfrm flipH="1">
                <a:off x="4127" y="2340"/>
                <a:ext cx="255" cy="383"/>
              </a:xfrm>
              <a:prstGeom prst="rect">
                <a:avLst/>
              </a:prstGeom>
              <a:solidFill>
                <a:srgbClr val="0078AA"/>
              </a:solidFill>
              <a:ln w="1588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" name="Oval 125"/>
              <p:cNvSpPr>
                <a:spLocks noChangeArrowheads="1"/>
              </p:cNvSpPr>
              <p:nvPr/>
            </p:nvSpPr>
            <p:spPr bwMode="auto">
              <a:xfrm flipH="1">
                <a:off x="4278" y="2390"/>
                <a:ext cx="37" cy="36"/>
              </a:xfrm>
              <a:prstGeom prst="ellipse">
                <a:avLst/>
              </a:prstGeom>
              <a:solidFill>
                <a:srgbClr val="FFC9C9"/>
              </a:solidFill>
              <a:ln w="127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05" name="Group 126"/>
              <p:cNvGrpSpPr>
                <a:grpSpLocks/>
              </p:cNvGrpSpPr>
              <p:nvPr/>
            </p:nvGrpSpPr>
            <p:grpSpPr bwMode="auto">
              <a:xfrm flipH="1">
                <a:off x="4164" y="2500"/>
                <a:ext cx="152" cy="109"/>
                <a:chOff x="3216" y="2784"/>
                <a:chExt cx="192" cy="144"/>
              </a:xfrm>
            </p:grpSpPr>
            <p:sp>
              <p:nvSpPr>
                <p:cNvPr id="109" name="Line 127"/>
                <p:cNvSpPr>
                  <a:spLocks noChangeShapeType="1"/>
                </p:cNvSpPr>
                <p:nvPr/>
              </p:nvSpPr>
              <p:spPr bwMode="auto">
                <a:xfrm>
                  <a:off x="3216" y="2784"/>
                  <a:ext cx="192" cy="0"/>
                </a:xfrm>
                <a:prstGeom prst="line">
                  <a:avLst/>
                </a:prstGeom>
                <a:noFill/>
                <a:ln w="12700">
                  <a:solidFill>
                    <a:srgbClr val="CCECFF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0" name="Line 128"/>
                <p:cNvSpPr>
                  <a:spLocks noChangeShapeType="1"/>
                </p:cNvSpPr>
                <p:nvPr/>
              </p:nvSpPr>
              <p:spPr bwMode="auto">
                <a:xfrm>
                  <a:off x="3216" y="2832"/>
                  <a:ext cx="192" cy="0"/>
                </a:xfrm>
                <a:prstGeom prst="line">
                  <a:avLst/>
                </a:prstGeom>
                <a:noFill/>
                <a:ln w="12700">
                  <a:solidFill>
                    <a:srgbClr val="CCECFF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1" name="Line 129"/>
                <p:cNvSpPr>
                  <a:spLocks noChangeShapeType="1"/>
                </p:cNvSpPr>
                <p:nvPr/>
              </p:nvSpPr>
              <p:spPr bwMode="auto">
                <a:xfrm>
                  <a:off x="3216" y="2880"/>
                  <a:ext cx="192" cy="0"/>
                </a:xfrm>
                <a:prstGeom prst="line">
                  <a:avLst/>
                </a:prstGeom>
                <a:noFill/>
                <a:ln w="12700">
                  <a:solidFill>
                    <a:srgbClr val="CCECFF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2" name="Line 130"/>
                <p:cNvSpPr>
                  <a:spLocks noChangeShapeType="1"/>
                </p:cNvSpPr>
                <p:nvPr/>
              </p:nvSpPr>
              <p:spPr bwMode="auto">
                <a:xfrm>
                  <a:off x="3216" y="2928"/>
                  <a:ext cx="192" cy="0"/>
                </a:xfrm>
                <a:prstGeom prst="line">
                  <a:avLst/>
                </a:prstGeom>
                <a:noFill/>
                <a:ln w="12700">
                  <a:solidFill>
                    <a:srgbClr val="CCECFF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06" name="Freeform 131"/>
              <p:cNvSpPr>
                <a:spLocks/>
              </p:cNvSpPr>
              <p:nvPr/>
            </p:nvSpPr>
            <p:spPr bwMode="auto">
              <a:xfrm>
                <a:off x="4120" y="2311"/>
                <a:ext cx="301" cy="35"/>
              </a:xfrm>
              <a:custGeom>
                <a:avLst/>
                <a:gdLst/>
                <a:ahLst/>
                <a:cxnLst>
                  <a:cxn ang="0">
                    <a:pos x="259" y="35"/>
                  </a:cxn>
                  <a:cxn ang="0">
                    <a:pos x="0" y="35"/>
                  </a:cxn>
                  <a:cxn ang="0">
                    <a:pos x="81" y="0"/>
                  </a:cxn>
                  <a:cxn ang="0">
                    <a:pos x="301" y="0"/>
                  </a:cxn>
                  <a:cxn ang="0">
                    <a:pos x="259" y="35"/>
                  </a:cxn>
                </a:cxnLst>
                <a:rect l="0" t="0" r="r" b="b"/>
                <a:pathLst>
                  <a:path w="301" h="35">
                    <a:moveTo>
                      <a:pt x="259" y="35"/>
                    </a:moveTo>
                    <a:lnTo>
                      <a:pt x="0" y="35"/>
                    </a:lnTo>
                    <a:lnTo>
                      <a:pt x="81" y="0"/>
                    </a:lnTo>
                    <a:lnTo>
                      <a:pt x="301" y="0"/>
                    </a:lnTo>
                    <a:lnTo>
                      <a:pt x="259" y="35"/>
                    </a:lnTo>
                    <a:close/>
                  </a:path>
                </a:pathLst>
              </a:custGeom>
              <a:solidFill>
                <a:srgbClr val="00B4FF"/>
              </a:solidFill>
              <a:ln w="1588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" name="Oval 132"/>
              <p:cNvSpPr>
                <a:spLocks noChangeArrowheads="1"/>
              </p:cNvSpPr>
              <p:nvPr/>
            </p:nvSpPr>
            <p:spPr bwMode="auto">
              <a:xfrm flipH="1">
                <a:off x="4170" y="2386"/>
                <a:ext cx="37" cy="36"/>
              </a:xfrm>
              <a:prstGeom prst="ellipse">
                <a:avLst/>
              </a:prstGeom>
              <a:solidFill>
                <a:srgbClr val="FFC9C9"/>
              </a:solidFill>
              <a:ln w="127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" name="Oval 133"/>
              <p:cNvSpPr>
                <a:spLocks noChangeArrowheads="1"/>
              </p:cNvSpPr>
              <p:nvPr/>
            </p:nvSpPr>
            <p:spPr bwMode="auto">
              <a:xfrm flipH="1">
                <a:off x="4224" y="2386"/>
                <a:ext cx="37" cy="36"/>
              </a:xfrm>
              <a:prstGeom prst="ellipse">
                <a:avLst/>
              </a:prstGeom>
              <a:solidFill>
                <a:srgbClr val="CCFF33"/>
              </a:solidFill>
              <a:ln w="127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pic>
        <p:nvPicPr>
          <p:cNvPr id="8" name="Picture 157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20000" y="3429000"/>
            <a:ext cx="352425" cy="2238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IEEE 802 may need broader scope</a:t>
            </a:r>
            <a:br>
              <a:rPr lang="en-US"/>
            </a:br>
            <a:r>
              <a:rPr lang="en-US"/>
              <a:t> e.g. </a:t>
            </a:r>
            <a:r>
              <a:rPr lang="en-US" smtClean="0"/>
              <a:t>Hetereogeneous Networks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User-Terminals have to support</a:t>
            </a:r>
          </a:p>
          <a:p>
            <a:pPr lvl="1"/>
            <a:r>
              <a:rPr lang="en-US" b="1" dirty="0" smtClean="0"/>
              <a:t>multiple network interfaces</a:t>
            </a:r>
          </a:p>
          <a:p>
            <a:pPr lvl="2"/>
            <a:r>
              <a:rPr lang="en-US" dirty="0" smtClean="0"/>
              <a:t>e.g. Cellular, IEEE 802.3, IEEE 802.11, … </a:t>
            </a:r>
          </a:p>
          <a:p>
            <a:pPr lvl="1"/>
            <a:r>
              <a:rPr lang="en-US" b="1" dirty="0" smtClean="0"/>
              <a:t>multiple access network topologies</a:t>
            </a:r>
          </a:p>
          <a:p>
            <a:pPr lvl="2"/>
            <a:r>
              <a:rPr lang="en-US" dirty="0" smtClean="0"/>
              <a:t>e.g. IEEE802.11 in residential, corporate and public</a:t>
            </a:r>
          </a:p>
          <a:p>
            <a:pPr lvl="4"/>
            <a:endParaRPr lang="en-US" dirty="0" smtClean="0"/>
          </a:p>
          <a:p>
            <a:pPr lvl="4"/>
            <a:endParaRPr lang="en-US" dirty="0" smtClean="0"/>
          </a:p>
          <a:p>
            <a:pPr lvl="1"/>
            <a:r>
              <a:rPr lang="en-US" b="1" dirty="0" smtClean="0"/>
              <a:t>multiple network subscriptions</a:t>
            </a:r>
          </a:p>
          <a:p>
            <a:pPr lvl="2"/>
            <a:r>
              <a:rPr lang="en-US" dirty="0" smtClean="0"/>
              <a:t>e.g. multiple subscriptions for same interface</a:t>
            </a:r>
          </a:p>
          <a:p>
            <a:r>
              <a:rPr lang="en-US" dirty="0" smtClean="0"/>
              <a:t>Generic solution to cope with complexity</a:t>
            </a:r>
          </a:p>
          <a:p>
            <a:pPr lvl="2"/>
            <a:endParaRPr lang="en-US" dirty="0" smtClean="0"/>
          </a:p>
          <a:p>
            <a:endParaRPr lang="en-US" dirty="0"/>
          </a:p>
        </p:txBody>
      </p:sp>
      <p:pic>
        <p:nvPicPr>
          <p:cNvPr id="5" name="Picture 4" descr="olwi2-publicWiFi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5000" y="4191000"/>
            <a:ext cx="3143252" cy="762000"/>
          </a:xfrm>
          <a:prstGeom prst="rect">
            <a:avLst/>
          </a:prstGeom>
        </p:spPr>
      </p:pic>
      <p:pic>
        <p:nvPicPr>
          <p:cNvPr id="6" name="Picture 5" descr="olwi2-residentialWiFi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93306" y="4038600"/>
            <a:ext cx="3002694" cy="685800"/>
          </a:xfrm>
          <a:prstGeom prst="rect">
            <a:avLst/>
          </a:prstGeom>
        </p:spPr>
      </p:pic>
      <p:sp>
        <p:nvSpPr>
          <p:cNvPr id="10" name="Rounded Rectangle 9"/>
          <p:cNvSpPr/>
          <p:nvPr/>
        </p:nvSpPr>
        <p:spPr bwMode="auto">
          <a:xfrm>
            <a:off x="7089492" y="1295400"/>
            <a:ext cx="968967" cy="592146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5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grpSp>
        <p:nvGrpSpPr>
          <p:cNvPr id="11" name="Group 61"/>
          <p:cNvGrpSpPr/>
          <p:nvPr/>
        </p:nvGrpSpPr>
        <p:grpSpPr>
          <a:xfrm>
            <a:off x="7245475" y="1340950"/>
            <a:ext cx="678233" cy="501047"/>
            <a:chOff x="6324600" y="1828800"/>
            <a:chExt cx="917575" cy="677862"/>
          </a:xfrm>
        </p:grpSpPr>
        <p:grpSp>
          <p:nvGrpSpPr>
            <p:cNvPr id="23" name="Group 10"/>
            <p:cNvGrpSpPr>
              <a:grpSpLocks/>
            </p:cNvGrpSpPr>
            <p:nvPr/>
          </p:nvGrpSpPr>
          <p:grpSpPr bwMode="auto">
            <a:xfrm>
              <a:off x="6972300" y="1828800"/>
              <a:ext cx="269875" cy="460375"/>
              <a:chOff x="4120" y="2308"/>
              <a:chExt cx="305" cy="415"/>
            </a:xfrm>
          </p:grpSpPr>
          <p:sp>
            <p:nvSpPr>
              <p:cNvPr id="60" name="Freeform 11"/>
              <p:cNvSpPr>
                <a:spLocks/>
              </p:cNvSpPr>
              <p:nvPr/>
            </p:nvSpPr>
            <p:spPr bwMode="auto">
              <a:xfrm flipH="1">
                <a:off x="4378" y="2308"/>
                <a:ext cx="47" cy="415"/>
              </a:xfrm>
              <a:custGeom>
                <a:avLst/>
                <a:gdLst/>
                <a:ahLst/>
                <a:cxnLst>
                  <a:cxn ang="0">
                    <a:pos x="90" y="546"/>
                  </a:cxn>
                  <a:cxn ang="0">
                    <a:pos x="0" y="432"/>
                  </a:cxn>
                  <a:cxn ang="0">
                    <a:pos x="0" y="0"/>
                  </a:cxn>
                  <a:cxn ang="0">
                    <a:pos x="84" y="42"/>
                  </a:cxn>
                  <a:cxn ang="0">
                    <a:pos x="90" y="546"/>
                  </a:cxn>
                </a:cxnLst>
                <a:rect l="0" t="0" r="r" b="b"/>
                <a:pathLst>
                  <a:path w="90" h="546">
                    <a:moveTo>
                      <a:pt x="90" y="546"/>
                    </a:moveTo>
                    <a:lnTo>
                      <a:pt x="0" y="432"/>
                    </a:lnTo>
                    <a:lnTo>
                      <a:pt x="0" y="0"/>
                    </a:lnTo>
                    <a:lnTo>
                      <a:pt x="84" y="42"/>
                    </a:lnTo>
                    <a:lnTo>
                      <a:pt x="90" y="546"/>
                    </a:lnTo>
                    <a:close/>
                  </a:path>
                </a:pathLst>
              </a:custGeom>
              <a:solidFill>
                <a:srgbClr val="006699"/>
              </a:solidFill>
              <a:ln w="1588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050"/>
              </a:p>
            </p:txBody>
          </p:sp>
          <p:sp>
            <p:nvSpPr>
              <p:cNvPr id="61" name="Rectangle 12"/>
              <p:cNvSpPr>
                <a:spLocks noChangeArrowheads="1"/>
              </p:cNvSpPr>
              <p:nvPr/>
            </p:nvSpPr>
            <p:spPr bwMode="auto">
              <a:xfrm flipH="1">
                <a:off x="4127" y="2340"/>
                <a:ext cx="255" cy="383"/>
              </a:xfrm>
              <a:prstGeom prst="rect">
                <a:avLst/>
              </a:prstGeom>
              <a:solidFill>
                <a:srgbClr val="0078AA"/>
              </a:solidFill>
              <a:ln w="1588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sz="1050"/>
              </a:p>
            </p:txBody>
          </p:sp>
          <p:sp>
            <p:nvSpPr>
              <p:cNvPr id="62" name="Oval 13"/>
              <p:cNvSpPr>
                <a:spLocks noChangeArrowheads="1"/>
              </p:cNvSpPr>
              <p:nvPr/>
            </p:nvSpPr>
            <p:spPr bwMode="auto">
              <a:xfrm flipH="1">
                <a:off x="4278" y="2390"/>
                <a:ext cx="37" cy="36"/>
              </a:xfrm>
              <a:prstGeom prst="ellipse">
                <a:avLst/>
              </a:prstGeom>
              <a:solidFill>
                <a:srgbClr val="FFC9C9"/>
              </a:solidFill>
              <a:ln w="127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  <p:grpSp>
            <p:nvGrpSpPr>
              <p:cNvPr id="63" name="Group 14"/>
              <p:cNvGrpSpPr>
                <a:grpSpLocks/>
              </p:cNvGrpSpPr>
              <p:nvPr/>
            </p:nvGrpSpPr>
            <p:grpSpPr bwMode="auto">
              <a:xfrm flipH="1">
                <a:off x="4164" y="2500"/>
                <a:ext cx="152" cy="109"/>
                <a:chOff x="3216" y="2784"/>
                <a:chExt cx="192" cy="144"/>
              </a:xfrm>
            </p:grpSpPr>
            <p:sp>
              <p:nvSpPr>
                <p:cNvPr id="67" name="Line 15"/>
                <p:cNvSpPr>
                  <a:spLocks noChangeShapeType="1"/>
                </p:cNvSpPr>
                <p:nvPr/>
              </p:nvSpPr>
              <p:spPr bwMode="auto">
                <a:xfrm>
                  <a:off x="3216" y="2784"/>
                  <a:ext cx="192" cy="0"/>
                </a:xfrm>
                <a:prstGeom prst="line">
                  <a:avLst/>
                </a:prstGeom>
                <a:noFill/>
                <a:ln w="12700">
                  <a:solidFill>
                    <a:srgbClr val="CCECFF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1050"/>
                </a:p>
              </p:txBody>
            </p:sp>
            <p:sp>
              <p:nvSpPr>
                <p:cNvPr id="68" name="Line 16"/>
                <p:cNvSpPr>
                  <a:spLocks noChangeShapeType="1"/>
                </p:cNvSpPr>
                <p:nvPr/>
              </p:nvSpPr>
              <p:spPr bwMode="auto">
                <a:xfrm>
                  <a:off x="3216" y="2832"/>
                  <a:ext cx="192" cy="0"/>
                </a:xfrm>
                <a:prstGeom prst="line">
                  <a:avLst/>
                </a:prstGeom>
                <a:noFill/>
                <a:ln w="12700">
                  <a:solidFill>
                    <a:srgbClr val="CCECFF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1050"/>
                </a:p>
              </p:txBody>
            </p:sp>
            <p:sp>
              <p:nvSpPr>
                <p:cNvPr id="69" name="Line 17"/>
                <p:cNvSpPr>
                  <a:spLocks noChangeShapeType="1"/>
                </p:cNvSpPr>
                <p:nvPr/>
              </p:nvSpPr>
              <p:spPr bwMode="auto">
                <a:xfrm>
                  <a:off x="3216" y="2880"/>
                  <a:ext cx="192" cy="0"/>
                </a:xfrm>
                <a:prstGeom prst="line">
                  <a:avLst/>
                </a:prstGeom>
                <a:noFill/>
                <a:ln w="12700">
                  <a:solidFill>
                    <a:srgbClr val="CCECFF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1050"/>
                </a:p>
              </p:txBody>
            </p:sp>
            <p:sp>
              <p:nvSpPr>
                <p:cNvPr id="70" name="Line 18"/>
                <p:cNvSpPr>
                  <a:spLocks noChangeShapeType="1"/>
                </p:cNvSpPr>
                <p:nvPr/>
              </p:nvSpPr>
              <p:spPr bwMode="auto">
                <a:xfrm>
                  <a:off x="3216" y="2928"/>
                  <a:ext cx="192" cy="0"/>
                </a:xfrm>
                <a:prstGeom prst="line">
                  <a:avLst/>
                </a:prstGeom>
                <a:noFill/>
                <a:ln w="12700">
                  <a:solidFill>
                    <a:srgbClr val="CCECFF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1050"/>
                </a:p>
              </p:txBody>
            </p:sp>
          </p:grpSp>
          <p:sp>
            <p:nvSpPr>
              <p:cNvPr id="64" name="Freeform 19"/>
              <p:cNvSpPr>
                <a:spLocks/>
              </p:cNvSpPr>
              <p:nvPr/>
            </p:nvSpPr>
            <p:spPr bwMode="auto">
              <a:xfrm>
                <a:off x="4120" y="2311"/>
                <a:ext cx="301" cy="35"/>
              </a:xfrm>
              <a:custGeom>
                <a:avLst/>
                <a:gdLst/>
                <a:ahLst/>
                <a:cxnLst>
                  <a:cxn ang="0">
                    <a:pos x="259" y="35"/>
                  </a:cxn>
                  <a:cxn ang="0">
                    <a:pos x="0" y="35"/>
                  </a:cxn>
                  <a:cxn ang="0">
                    <a:pos x="81" y="0"/>
                  </a:cxn>
                  <a:cxn ang="0">
                    <a:pos x="301" y="0"/>
                  </a:cxn>
                  <a:cxn ang="0">
                    <a:pos x="259" y="35"/>
                  </a:cxn>
                </a:cxnLst>
                <a:rect l="0" t="0" r="r" b="b"/>
                <a:pathLst>
                  <a:path w="301" h="35">
                    <a:moveTo>
                      <a:pt x="259" y="35"/>
                    </a:moveTo>
                    <a:lnTo>
                      <a:pt x="0" y="35"/>
                    </a:lnTo>
                    <a:lnTo>
                      <a:pt x="81" y="0"/>
                    </a:lnTo>
                    <a:lnTo>
                      <a:pt x="301" y="0"/>
                    </a:lnTo>
                    <a:lnTo>
                      <a:pt x="259" y="35"/>
                    </a:lnTo>
                    <a:close/>
                  </a:path>
                </a:pathLst>
              </a:custGeom>
              <a:solidFill>
                <a:srgbClr val="00B4FF"/>
              </a:solidFill>
              <a:ln w="1588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050"/>
              </a:p>
            </p:txBody>
          </p:sp>
          <p:sp>
            <p:nvSpPr>
              <p:cNvPr id="65" name="Oval 20"/>
              <p:cNvSpPr>
                <a:spLocks noChangeArrowheads="1"/>
              </p:cNvSpPr>
              <p:nvPr/>
            </p:nvSpPr>
            <p:spPr bwMode="auto">
              <a:xfrm flipH="1">
                <a:off x="4170" y="2386"/>
                <a:ext cx="37" cy="36"/>
              </a:xfrm>
              <a:prstGeom prst="ellipse">
                <a:avLst/>
              </a:prstGeom>
              <a:solidFill>
                <a:srgbClr val="FFC9C9"/>
              </a:solidFill>
              <a:ln w="127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  <p:sp>
            <p:nvSpPr>
              <p:cNvPr id="66" name="Oval 21"/>
              <p:cNvSpPr>
                <a:spLocks noChangeArrowheads="1"/>
              </p:cNvSpPr>
              <p:nvPr/>
            </p:nvSpPr>
            <p:spPr bwMode="auto">
              <a:xfrm flipH="1">
                <a:off x="4224" y="2386"/>
                <a:ext cx="37" cy="36"/>
              </a:xfrm>
              <a:prstGeom prst="ellipse">
                <a:avLst/>
              </a:prstGeom>
              <a:solidFill>
                <a:srgbClr val="CCFF33"/>
              </a:solidFill>
              <a:ln w="127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</p:grpSp>
        <p:grpSp>
          <p:nvGrpSpPr>
            <p:cNvPr id="24" name="Group 22"/>
            <p:cNvGrpSpPr>
              <a:grpSpLocks/>
            </p:cNvGrpSpPr>
            <p:nvPr/>
          </p:nvGrpSpPr>
          <p:grpSpPr bwMode="auto">
            <a:xfrm>
              <a:off x="6756400" y="1901825"/>
              <a:ext cx="269875" cy="460375"/>
              <a:chOff x="4120" y="2308"/>
              <a:chExt cx="305" cy="415"/>
            </a:xfrm>
          </p:grpSpPr>
          <p:sp>
            <p:nvSpPr>
              <p:cNvPr id="49" name="Freeform 23"/>
              <p:cNvSpPr>
                <a:spLocks/>
              </p:cNvSpPr>
              <p:nvPr/>
            </p:nvSpPr>
            <p:spPr bwMode="auto">
              <a:xfrm flipH="1">
                <a:off x="4378" y="2308"/>
                <a:ext cx="47" cy="415"/>
              </a:xfrm>
              <a:custGeom>
                <a:avLst/>
                <a:gdLst/>
                <a:ahLst/>
                <a:cxnLst>
                  <a:cxn ang="0">
                    <a:pos x="90" y="546"/>
                  </a:cxn>
                  <a:cxn ang="0">
                    <a:pos x="0" y="432"/>
                  </a:cxn>
                  <a:cxn ang="0">
                    <a:pos x="0" y="0"/>
                  </a:cxn>
                  <a:cxn ang="0">
                    <a:pos x="84" y="42"/>
                  </a:cxn>
                  <a:cxn ang="0">
                    <a:pos x="90" y="546"/>
                  </a:cxn>
                </a:cxnLst>
                <a:rect l="0" t="0" r="r" b="b"/>
                <a:pathLst>
                  <a:path w="90" h="546">
                    <a:moveTo>
                      <a:pt x="90" y="546"/>
                    </a:moveTo>
                    <a:lnTo>
                      <a:pt x="0" y="432"/>
                    </a:lnTo>
                    <a:lnTo>
                      <a:pt x="0" y="0"/>
                    </a:lnTo>
                    <a:lnTo>
                      <a:pt x="84" y="42"/>
                    </a:lnTo>
                    <a:lnTo>
                      <a:pt x="90" y="546"/>
                    </a:lnTo>
                    <a:close/>
                  </a:path>
                </a:pathLst>
              </a:custGeom>
              <a:solidFill>
                <a:srgbClr val="006699"/>
              </a:solidFill>
              <a:ln w="1588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050"/>
              </a:p>
            </p:txBody>
          </p:sp>
          <p:sp>
            <p:nvSpPr>
              <p:cNvPr id="50" name="Rectangle 24"/>
              <p:cNvSpPr>
                <a:spLocks noChangeArrowheads="1"/>
              </p:cNvSpPr>
              <p:nvPr/>
            </p:nvSpPr>
            <p:spPr bwMode="auto">
              <a:xfrm flipH="1">
                <a:off x="4127" y="2340"/>
                <a:ext cx="255" cy="383"/>
              </a:xfrm>
              <a:prstGeom prst="rect">
                <a:avLst/>
              </a:prstGeom>
              <a:solidFill>
                <a:srgbClr val="0078AA"/>
              </a:solidFill>
              <a:ln w="1588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sz="1050"/>
              </a:p>
            </p:txBody>
          </p:sp>
          <p:sp>
            <p:nvSpPr>
              <p:cNvPr id="51" name="Oval 25"/>
              <p:cNvSpPr>
                <a:spLocks noChangeArrowheads="1"/>
              </p:cNvSpPr>
              <p:nvPr/>
            </p:nvSpPr>
            <p:spPr bwMode="auto">
              <a:xfrm flipH="1">
                <a:off x="4278" y="2390"/>
                <a:ext cx="37" cy="36"/>
              </a:xfrm>
              <a:prstGeom prst="ellipse">
                <a:avLst/>
              </a:prstGeom>
              <a:solidFill>
                <a:srgbClr val="FFC9C9"/>
              </a:solidFill>
              <a:ln w="127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  <p:grpSp>
            <p:nvGrpSpPr>
              <p:cNvPr id="52" name="Group 26"/>
              <p:cNvGrpSpPr>
                <a:grpSpLocks/>
              </p:cNvGrpSpPr>
              <p:nvPr/>
            </p:nvGrpSpPr>
            <p:grpSpPr bwMode="auto">
              <a:xfrm flipH="1">
                <a:off x="4164" y="2500"/>
                <a:ext cx="152" cy="109"/>
                <a:chOff x="3216" y="2784"/>
                <a:chExt cx="192" cy="144"/>
              </a:xfrm>
            </p:grpSpPr>
            <p:sp>
              <p:nvSpPr>
                <p:cNvPr id="56" name="Line 27"/>
                <p:cNvSpPr>
                  <a:spLocks noChangeShapeType="1"/>
                </p:cNvSpPr>
                <p:nvPr/>
              </p:nvSpPr>
              <p:spPr bwMode="auto">
                <a:xfrm>
                  <a:off x="3216" y="2784"/>
                  <a:ext cx="192" cy="0"/>
                </a:xfrm>
                <a:prstGeom prst="line">
                  <a:avLst/>
                </a:prstGeom>
                <a:noFill/>
                <a:ln w="12700">
                  <a:solidFill>
                    <a:srgbClr val="CCECFF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1050"/>
                </a:p>
              </p:txBody>
            </p:sp>
            <p:sp>
              <p:nvSpPr>
                <p:cNvPr id="57" name="Line 28"/>
                <p:cNvSpPr>
                  <a:spLocks noChangeShapeType="1"/>
                </p:cNvSpPr>
                <p:nvPr/>
              </p:nvSpPr>
              <p:spPr bwMode="auto">
                <a:xfrm>
                  <a:off x="3216" y="2832"/>
                  <a:ext cx="192" cy="0"/>
                </a:xfrm>
                <a:prstGeom prst="line">
                  <a:avLst/>
                </a:prstGeom>
                <a:noFill/>
                <a:ln w="12700">
                  <a:solidFill>
                    <a:srgbClr val="CCECFF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1050"/>
                </a:p>
              </p:txBody>
            </p:sp>
            <p:sp>
              <p:nvSpPr>
                <p:cNvPr id="58" name="Line 29"/>
                <p:cNvSpPr>
                  <a:spLocks noChangeShapeType="1"/>
                </p:cNvSpPr>
                <p:nvPr/>
              </p:nvSpPr>
              <p:spPr bwMode="auto">
                <a:xfrm>
                  <a:off x="3216" y="2880"/>
                  <a:ext cx="192" cy="0"/>
                </a:xfrm>
                <a:prstGeom prst="line">
                  <a:avLst/>
                </a:prstGeom>
                <a:noFill/>
                <a:ln w="12700">
                  <a:solidFill>
                    <a:srgbClr val="CCECFF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1050"/>
                </a:p>
              </p:txBody>
            </p:sp>
            <p:sp>
              <p:nvSpPr>
                <p:cNvPr id="59" name="Line 30"/>
                <p:cNvSpPr>
                  <a:spLocks noChangeShapeType="1"/>
                </p:cNvSpPr>
                <p:nvPr/>
              </p:nvSpPr>
              <p:spPr bwMode="auto">
                <a:xfrm>
                  <a:off x="3216" y="2928"/>
                  <a:ext cx="192" cy="0"/>
                </a:xfrm>
                <a:prstGeom prst="line">
                  <a:avLst/>
                </a:prstGeom>
                <a:noFill/>
                <a:ln w="12700">
                  <a:solidFill>
                    <a:srgbClr val="CCECFF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1050"/>
                </a:p>
              </p:txBody>
            </p:sp>
          </p:grpSp>
          <p:sp>
            <p:nvSpPr>
              <p:cNvPr id="53" name="Freeform 31"/>
              <p:cNvSpPr>
                <a:spLocks/>
              </p:cNvSpPr>
              <p:nvPr/>
            </p:nvSpPr>
            <p:spPr bwMode="auto">
              <a:xfrm>
                <a:off x="4120" y="2311"/>
                <a:ext cx="301" cy="35"/>
              </a:xfrm>
              <a:custGeom>
                <a:avLst/>
                <a:gdLst/>
                <a:ahLst/>
                <a:cxnLst>
                  <a:cxn ang="0">
                    <a:pos x="259" y="35"/>
                  </a:cxn>
                  <a:cxn ang="0">
                    <a:pos x="0" y="35"/>
                  </a:cxn>
                  <a:cxn ang="0">
                    <a:pos x="81" y="0"/>
                  </a:cxn>
                  <a:cxn ang="0">
                    <a:pos x="301" y="0"/>
                  </a:cxn>
                  <a:cxn ang="0">
                    <a:pos x="259" y="35"/>
                  </a:cxn>
                </a:cxnLst>
                <a:rect l="0" t="0" r="r" b="b"/>
                <a:pathLst>
                  <a:path w="301" h="35">
                    <a:moveTo>
                      <a:pt x="259" y="35"/>
                    </a:moveTo>
                    <a:lnTo>
                      <a:pt x="0" y="35"/>
                    </a:lnTo>
                    <a:lnTo>
                      <a:pt x="81" y="0"/>
                    </a:lnTo>
                    <a:lnTo>
                      <a:pt x="301" y="0"/>
                    </a:lnTo>
                    <a:lnTo>
                      <a:pt x="259" y="35"/>
                    </a:lnTo>
                    <a:close/>
                  </a:path>
                </a:pathLst>
              </a:custGeom>
              <a:solidFill>
                <a:srgbClr val="00B4FF"/>
              </a:solidFill>
              <a:ln w="1588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050"/>
              </a:p>
            </p:txBody>
          </p:sp>
          <p:sp>
            <p:nvSpPr>
              <p:cNvPr id="54" name="Oval 32"/>
              <p:cNvSpPr>
                <a:spLocks noChangeArrowheads="1"/>
              </p:cNvSpPr>
              <p:nvPr/>
            </p:nvSpPr>
            <p:spPr bwMode="auto">
              <a:xfrm flipH="1">
                <a:off x="4170" y="2386"/>
                <a:ext cx="37" cy="36"/>
              </a:xfrm>
              <a:prstGeom prst="ellipse">
                <a:avLst/>
              </a:prstGeom>
              <a:solidFill>
                <a:srgbClr val="FFC9C9"/>
              </a:solidFill>
              <a:ln w="127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  <p:sp>
            <p:nvSpPr>
              <p:cNvPr id="55" name="Oval 33"/>
              <p:cNvSpPr>
                <a:spLocks noChangeArrowheads="1"/>
              </p:cNvSpPr>
              <p:nvPr/>
            </p:nvSpPr>
            <p:spPr bwMode="auto">
              <a:xfrm flipH="1">
                <a:off x="4224" y="2386"/>
                <a:ext cx="37" cy="36"/>
              </a:xfrm>
              <a:prstGeom prst="ellipse">
                <a:avLst/>
              </a:prstGeom>
              <a:solidFill>
                <a:srgbClr val="CCFF33"/>
              </a:solidFill>
              <a:ln w="127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</p:grpSp>
        <p:grpSp>
          <p:nvGrpSpPr>
            <p:cNvPr id="25" name="Group 34"/>
            <p:cNvGrpSpPr>
              <a:grpSpLocks/>
            </p:cNvGrpSpPr>
            <p:nvPr/>
          </p:nvGrpSpPr>
          <p:grpSpPr bwMode="auto">
            <a:xfrm>
              <a:off x="6540500" y="1973262"/>
              <a:ext cx="269875" cy="460375"/>
              <a:chOff x="4120" y="2308"/>
              <a:chExt cx="305" cy="415"/>
            </a:xfrm>
          </p:grpSpPr>
          <p:sp>
            <p:nvSpPr>
              <p:cNvPr id="38" name="Freeform 35"/>
              <p:cNvSpPr>
                <a:spLocks/>
              </p:cNvSpPr>
              <p:nvPr/>
            </p:nvSpPr>
            <p:spPr bwMode="auto">
              <a:xfrm flipH="1">
                <a:off x="4378" y="2308"/>
                <a:ext cx="47" cy="415"/>
              </a:xfrm>
              <a:custGeom>
                <a:avLst/>
                <a:gdLst/>
                <a:ahLst/>
                <a:cxnLst>
                  <a:cxn ang="0">
                    <a:pos x="90" y="546"/>
                  </a:cxn>
                  <a:cxn ang="0">
                    <a:pos x="0" y="432"/>
                  </a:cxn>
                  <a:cxn ang="0">
                    <a:pos x="0" y="0"/>
                  </a:cxn>
                  <a:cxn ang="0">
                    <a:pos x="84" y="42"/>
                  </a:cxn>
                  <a:cxn ang="0">
                    <a:pos x="90" y="546"/>
                  </a:cxn>
                </a:cxnLst>
                <a:rect l="0" t="0" r="r" b="b"/>
                <a:pathLst>
                  <a:path w="90" h="546">
                    <a:moveTo>
                      <a:pt x="90" y="546"/>
                    </a:moveTo>
                    <a:lnTo>
                      <a:pt x="0" y="432"/>
                    </a:lnTo>
                    <a:lnTo>
                      <a:pt x="0" y="0"/>
                    </a:lnTo>
                    <a:lnTo>
                      <a:pt x="84" y="42"/>
                    </a:lnTo>
                    <a:lnTo>
                      <a:pt x="90" y="546"/>
                    </a:lnTo>
                    <a:close/>
                  </a:path>
                </a:pathLst>
              </a:custGeom>
              <a:solidFill>
                <a:srgbClr val="006699"/>
              </a:solidFill>
              <a:ln w="1588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050"/>
              </a:p>
            </p:txBody>
          </p:sp>
          <p:sp>
            <p:nvSpPr>
              <p:cNvPr id="39" name="Rectangle 36"/>
              <p:cNvSpPr>
                <a:spLocks noChangeArrowheads="1"/>
              </p:cNvSpPr>
              <p:nvPr/>
            </p:nvSpPr>
            <p:spPr bwMode="auto">
              <a:xfrm flipH="1">
                <a:off x="4127" y="2340"/>
                <a:ext cx="255" cy="383"/>
              </a:xfrm>
              <a:prstGeom prst="rect">
                <a:avLst/>
              </a:prstGeom>
              <a:solidFill>
                <a:srgbClr val="0078AA"/>
              </a:solidFill>
              <a:ln w="1588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sz="1050"/>
              </a:p>
            </p:txBody>
          </p:sp>
          <p:sp>
            <p:nvSpPr>
              <p:cNvPr id="40" name="Oval 37"/>
              <p:cNvSpPr>
                <a:spLocks noChangeArrowheads="1"/>
              </p:cNvSpPr>
              <p:nvPr/>
            </p:nvSpPr>
            <p:spPr bwMode="auto">
              <a:xfrm flipH="1">
                <a:off x="4278" y="2390"/>
                <a:ext cx="37" cy="36"/>
              </a:xfrm>
              <a:prstGeom prst="ellipse">
                <a:avLst/>
              </a:prstGeom>
              <a:solidFill>
                <a:srgbClr val="FFC9C9"/>
              </a:solidFill>
              <a:ln w="127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  <p:grpSp>
            <p:nvGrpSpPr>
              <p:cNvPr id="41" name="Group 38"/>
              <p:cNvGrpSpPr>
                <a:grpSpLocks/>
              </p:cNvGrpSpPr>
              <p:nvPr/>
            </p:nvGrpSpPr>
            <p:grpSpPr bwMode="auto">
              <a:xfrm flipH="1">
                <a:off x="4164" y="2500"/>
                <a:ext cx="152" cy="109"/>
                <a:chOff x="3216" y="2784"/>
                <a:chExt cx="192" cy="144"/>
              </a:xfrm>
            </p:grpSpPr>
            <p:sp>
              <p:nvSpPr>
                <p:cNvPr id="45" name="Line 39"/>
                <p:cNvSpPr>
                  <a:spLocks noChangeShapeType="1"/>
                </p:cNvSpPr>
                <p:nvPr/>
              </p:nvSpPr>
              <p:spPr bwMode="auto">
                <a:xfrm>
                  <a:off x="3216" y="2784"/>
                  <a:ext cx="192" cy="0"/>
                </a:xfrm>
                <a:prstGeom prst="line">
                  <a:avLst/>
                </a:prstGeom>
                <a:noFill/>
                <a:ln w="12700">
                  <a:solidFill>
                    <a:srgbClr val="CCECFF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1050"/>
                </a:p>
              </p:txBody>
            </p:sp>
            <p:sp>
              <p:nvSpPr>
                <p:cNvPr id="46" name="Line 40"/>
                <p:cNvSpPr>
                  <a:spLocks noChangeShapeType="1"/>
                </p:cNvSpPr>
                <p:nvPr/>
              </p:nvSpPr>
              <p:spPr bwMode="auto">
                <a:xfrm>
                  <a:off x="3216" y="2832"/>
                  <a:ext cx="192" cy="0"/>
                </a:xfrm>
                <a:prstGeom prst="line">
                  <a:avLst/>
                </a:prstGeom>
                <a:noFill/>
                <a:ln w="12700">
                  <a:solidFill>
                    <a:srgbClr val="CCECFF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1050"/>
                </a:p>
              </p:txBody>
            </p:sp>
            <p:sp>
              <p:nvSpPr>
                <p:cNvPr id="47" name="Line 41"/>
                <p:cNvSpPr>
                  <a:spLocks noChangeShapeType="1"/>
                </p:cNvSpPr>
                <p:nvPr/>
              </p:nvSpPr>
              <p:spPr bwMode="auto">
                <a:xfrm>
                  <a:off x="3216" y="2880"/>
                  <a:ext cx="192" cy="0"/>
                </a:xfrm>
                <a:prstGeom prst="line">
                  <a:avLst/>
                </a:prstGeom>
                <a:noFill/>
                <a:ln w="12700">
                  <a:solidFill>
                    <a:srgbClr val="CCECFF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1050"/>
                </a:p>
              </p:txBody>
            </p:sp>
            <p:sp>
              <p:nvSpPr>
                <p:cNvPr id="48" name="Line 42"/>
                <p:cNvSpPr>
                  <a:spLocks noChangeShapeType="1"/>
                </p:cNvSpPr>
                <p:nvPr/>
              </p:nvSpPr>
              <p:spPr bwMode="auto">
                <a:xfrm>
                  <a:off x="3216" y="2928"/>
                  <a:ext cx="192" cy="0"/>
                </a:xfrm>
                <a:prstGeom prst="line">
                  <a:avLst/>
                </a:prstGeom>
                <a:noFill/>
                <a:ln w="12700">
                  <a:solidFill>
                    <a:srgbClr val="CCECFF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1050"/>
                </a:p>
              </p:txBody>
            </p:sp>
          </p:grpSp>
          <p:sp>
            <p:nvSpPr>
              <p:cNvPr id="42" name="Freeform 43"/>
              <p:cNvSpPr>
                <a:spLocks/>
              </p:cNvSpPr>
              <p:nvPr/>
            </p:nvSpPr>
            <p:spPr bwMode="auto">
              <a:xfrm>
                <a:off x="4120" y="2311"/>
                <a:ext cx="301" cy="35"/>
              </a:xfrm>
              <a:custGeom>
                <a:avLst/>
                <a:gdLst/>
                <a:ahLst/>
                <a:cxnLst>
                  <a:cxn ang="0">
                    <a:pos x="259" y="35"/>
                  </a:cxn>
                  <a:cxn ang="0">
                    <a:pos x="0" y="35"/>
                  </a:cxn>
                  <a:cxn ang="0">
                    <a:pos x="81" y="0"/>
                  </a:cxn>
                  <a:cxn ang="0">
                    <a:pos x="301" y="0"/>
                  </a:cxn>
                  <a:cxn ang="0">
                    <a:pos x="259" y="35"/>
                  </a:cxn>
                </a:cxnLst>
                <a:rect l="0" t="0" r="r" b="b"/>
                <a:pathLst>
                  <a:path w="301" h="35">
                    <a:moveTo>
                      <a:pt x="259" y="35"/>
                    </a:moveTo>
                    <a:lnTo>
                      <a:pt x="0" y="35"/>
                    </a:lnTo>
                    <a:lnTo>
                      <a:pt x="81" y="0"/>
                    </a:lnTo>
                    <a:lnTo>
                      <a:pt x="301" y="0"/>
                    </a:lnTo>
                    <a:lnTo>
                      <a:pt x="259" y="35"/>
                    </a:lnTo>
                    <a:close/>
                  </a:path>
                </a:pathLst>
              </a:custGeom>
              <a:solidFill>
                <a:srgbClr val="00B4FF"/>
              </a:solidFill>
              <a:ln w="1588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050"/>
              </a:p>
            </p:txBody>
          </p:sp>
          <p:sp>
            <p:nvSpPr>
              <p:cNvPr id="43" name="Oval 44"/>
              <p:cNvSpPr>
                <a:spLocks noChangeArrowheads="1"/>
              </p:cNvSpPr>
              <p:nvPr/>
            </p:nvSpPr>
            <p:spPr bwMode="auto">
              <a:xfrm flipH="1">
                <a:off x="4170" y="2386"/>
                <a:ext cx="37" cy="36"/>
              </a:xfrm>
              <a:prstGeom prst="ellipse">
                <a:avLst/>
              </a:prstGeom>
              <a:solidFill>
                <a:srgbClr val="FFC9C9"/>
              </a:solidFill>
              <a:ln w="127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  <p:sp>
            <p:nvSpPr>
              <p:cNvPr id="44" name="Oval 45"/>
              <p:cNvSpPr>
                <a:spLocks noChangeArrowheads="1"/>
              </p:cNvSpPr>
              <p:nvPr/>
            </p:nvSpPr>
            <p:spPr bwMode="auto">
              <a:xfrm flipH="1">
                <a:off x="4224" y="2386"/>
                <a:ext cx="37" cy="36"/>
              </a:xfrm>
              <a:prstGeom prst="ellipse">
                <a:avLst/>
              </a:prstGeom>
              <a:solidFill>
                <a:srgbClr val="CCFF33"/>
              </a:solidFill>
              <a:ln w="127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</p:grpSp>
        <p:grpSp>
          <p:nvGrpSpPr>
            <p:cNvPr id="26" name="Group 618"/>
            <p:cNvGrpSpPr>
              <a:grpSpLocks/>
            </p:cNvGrpSpPr>
            <p:nvPr/>
          </p:nvGrpSpPr>
          <p:grpSpPr bwMode="auto">
            <a:xfrm>
              <a:off x="6324600" y="2046287"/>
              <a:ext cx="269875" cy="460375"/>
              <a:chOff x="4120" y="2308"/>
              <a:chExt cx="305" cy="415"/>
            </a:xfrm>
          </p:grpSpPr>
          <p:sp>
            <p:nvSpPr>
              <p:cNvPr id="27" name="Freeform 619"/>
              <p:cNvSpPr>
                <a:spLocks/>
              </p:cNvSpPr>
              <p:nvPr/>
            </p:nvSpPr>
            <p:spPr bwMode="auto">
              <a:xfrm flipH="1">
                <a:off x="4378" y="2308"/>
                <a:ext cx="47" cy="415"/>
              </a:xfrm>
              <a:custGeom>
                <a:avLst/>
                <a:gdLst/>
                <a:ahLst/>
                <a:cxnLst>
                  <a:cxn ang="0">
                    <a:pos x="90" y="546"/>
                  </a:cxn>
                  <a:cxn ang="0">
                    <a:pos x="0" y="432"/>
                  </a:cxn>
                  <a:cxn ang="0">
                    <a:pos x="0" y="0"/>
                  </a:cxn>
                  <a:cxn ang="0">
                    <a:pos x="84" y="42"/>
                  </a:cxn>
                  <a:cxn ang="0">
                    <a:pos x="90" y="546"/>
                  </a:cxn>
                </a:cxnLst>
                <a:rect l="0" t="0" r="r" b="b"/>
                <a:pathLst>
                  <a:path w="90" h="546">
                    <a:moveTo>
                      <a:pt x="90" y="546"/>
                    </a:moveTo>
                    <a:lnTo>
                      <a:pt x="0" y="432"/>
                    </a:lnTo>
                    <a:lnTo>
                      <a:pt x="0" y="0"/>
                    </a:lnTo>
                    <a:lnTo>
                      <a:pt x="84" y="42"/>
                    </a:lnTo>
                    <a:lnTo>
                      <a:pt x="90" y="546"/>
                    </a:lnTo>
                    <a:close/>
                  </a:path>
                </a:pathLst>
              </a:custGeom>
              <a:solidFill>
                <a:srgbClr val="006699"/>
              </a:solidFill>
              <a:ln w="1588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050"/>
              </a:p>
            </p:txBody>
          </p:sp>
          <p:sp>
            <p:nvSpPr>
              <p:cNvPr id="28" name="Rectangle 620"/>
              <p:cNvSpPr>
                <a:spLocks noChangeArrowheads="1"/>
              </p:cNvSpPr>
              <p:nvPr/>
            </p:nvSpPr>
            <p:spPr bwMode="auto">
              <a:xfrm flipH="1">
                <a:off x="4127" y="2340"/>
                <a:ext cx="255" cy="383"/>
              </a:xfrm>
              <a:prstGeom prst="rect">
                <a:avLst/>
              </a:prstGeom>
              <a:solidFill>
                <a:srgbClr val="0078AA"/>
              </a:solidFill>
              <a:ln w="1588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sz="1050"/>
              </a:p>
            </p:txBody>
          </p:sp>
          <p:sp>
            <p:nvSpPr>
              <p:cNvPr id="29" name="Oval 621"/>
              <p:cNvSpPr>
                <a:spLocks noChangeArrowheads="1"/>
              </p:cNvSpPr>
              <p:nvPr/>
            </p:nvSpPr>
            <p:spPr bwMode="auto">
              <a:xfrm flipH="1">
                <a:off x="4278" y="2390"/>
                <a:ext cx="37" cy="36"/>
              </a:xfrm>
              <a:prstGeom prst="ellipse">
                <a:avLst/>
              </a:prstGeom>
              <a:solidFill>
                <a:srgbClr val="FFC9C9"/>
              </a:solidFill>
              <a:ln w="127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  <p:grpSp>
            <p:nvGrpSpPr>
              <p:cNvPr id="30" name="Group 622"/>
              <p:cNvGrpSpPr>
                <a:grpSpLocks/>
              </p:cNvGrpSpPr>
              <p:nvPr/>
            </p:nvGrpSpPr>
            <p:grpSpPr bwMode="auto">
              <a:xfrm flipH="1">
                <a:off x="4164" y="2500"/>
                <a:ext cx="152" cy="109"/>
                <a:chOff x="3216" y="2784"/>
                <a:chExt cx="192" cy="144"/>
              </a:xfrm>
            </p:grpSpPr>
            <p:sp>
              <p:nvSpPr>
                <p:cNvPr id="34" name="Line 623"/>
                <p:cNvSpPr>
                  <a:spLocks noChangeShapeType="1"/>
                </p:cNvSpPr>
                <p:nvPr/>
              </p:nvSpPr>
              <p:spPr bwMode="auto">
                <a:xfrm>
                  <a:off x="3216" y="2784"/>
                  <a:ext cx="192" cy="0"/>
                </a:xfrm>
                <a:prstGeom prst="line">
                  <a:avLst/>
                </a:prstGeom>
                <a:noFill/>
                <a:ln w="12700">
                  <a:solidFill>
                    <a:srgbClr val="CCECFF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1050"/>
                </a:p>
              </p:txBody>
            </p:sp>
            <p:sp>
              <p:nvSpPr>
                <p:cNvPr id="35" name="Line 624"/>
                <p:cNvSpPr>
                  <a:spLocks noChangeShapeType="1"/>
                </p:cNvSpPr>
                <p:nvPr/>
              </p:nvSpPr>
              <p:spPr bwMode="auto">
                <a:xfrm>
                  <a:off x="3216" y="2832"/>
                  <a:ext cx="192" cy="0"/>
                </a:xfrm>
                <a:prstGeom prst="line">
                  <a:avLst/>
                </a:prstGeom>
                <a:noFill/>
                <a:ln w="12700">
                  <a:solidFill>
                    <a:srgbClr val="CCECFF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1050"/>
                </a:p>
              </p:txBody>
            </p:sp>
            <p:sp>
              <p:nvSpPr>
                <p:cNvPr id="36" name="Line 625"/>
                <p:cNvSpPr>
                  <a:spLocks noChangeShapeType="1"/>
                </p:cNvSpPr>
                <p:nvPr/>
              </p:nvSpPr>
              <p:spPr bwMode="auto">
                <a:xfrm>
                  <a:off x="3216" y="2880"/>
                  <a:ext cx="192" cy="0"/>
                </a:xfrm>
                <a:prstGeom prst="line">
                  <a:avLst/>
                </a:prstGeom>
                <a:noFill/>
                <a:ln w="12700">
                  <a:solidFill>
                    <a:srgbClr val="CCECFF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1050"/>
                </a:p>
              </p:txBody>
            </p:sp>
            <p:sp>
              <p:nvSpPr>
                <p:cNvPr id="37" name="Line 626"/>
                <p:cNvSpPr>
                  <a:spLocks noChangeShapeType="1"/>
                </p:cNvSpPr>
                <p:nvPr/>
              </p:nvSpPr>
              <p:spPr bwMode="auto">
                <a:xfrm>
                  <a:off x="3216" y="2928"/>
                  <a:ext cx="192" cy="0"/>
                </a:xfrm>
                <a:prstGeom prst="line">
                  <a:avLst/>
                </a:prstGeom>
                <a:noFill/>
                <a:ln w="12700">
                  <a:solidFill>
                    <a:srgbClr val="CCECFF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1050"/>
                </a:p>
              </p:txBody>
            </p:sp>
          </p:grpSp>
          <p:sp>
            <p:nvSpPr>
              <p:cNvPr id="31" name="Freeform 627"/>
              <p:cNvSpPr>
                <a:spLocks/>
              </p:cNvSpPr>
              <p:nvPr/>
            </p:nvSpPr>
            <p:spPr bwMode="auto">
              <a:xfrm>
                <a:off x="4120" y="2311"/>
                <a:ext cx="301" cy="35"/>
              </a:xfrm>
              <a:custGeom>
                <a:avLst/>
                <a:gdLst/>
                <a:ahLst/>
                <a:cxnLst>
                  <a:cxn ang="0">
                    <a:pos x="259" y="35"/>
                  </a:cxn>
                  <a:cxn ang="0">
                    <a:pos x="0" y="35"/>
                  </a:cxn>
                  <a:cxn ang="0">
                    <a:pos x="81" y="0"/>
                  </a:cxn>
                  <a:cxn ang="0">
                    <a:pos x="301" y="0"/>
                  </a:cxn>
                  <a:cxn ang="0">
                    <a:pos x="259" y="35"/>
                  </a:cxn>
                </a:cxnLst>
                <a:rect l="0" t="0" r="r" b="b"/>
                <a:pathLst>
                  <a:path w="301" h="35">
                    <a:moveTo>
                      <a:pt x="259" y="35"/>
                    </a:moveTo>
                    <a:lnTo>
                      <a:pt x="0" y="35"/>
                    </a:lnTo>
                    <a:lnTo>
                      <a:pt x="81" y="0"/>
                    </a:lnTo>
                    <a:lnTo>
                      <a:pt x="301" y="0"/>
                    </a:lnTo>
                    <a:lnTo>
                      <a:pt x="259" y="35"/>
                    </a:lnTo>
                    <a:close/>
                  </a:path>
                </a:pathLst>
              </a:custGeom>
              <a:solidFill>
                <a:srgbClr val="00B4FF"/>
              </a:solidFill>
              <a:ln w="1588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050"/>
              </a:p>
            </p:txBody>
          </p:sp>
          <p:sp>
            <p:nvSpPr>
              <p:cNvPr id="32" name="Oval 628"/>
              <p:cNvSpPr>
                <a:spLocks noChangeArrowheads="1"/>
              </p:cNvSpPr>
              <p:nvPr/>
            </p:nvSpPr>
            <p:spPr bwMode="auto">
              <a:xfrm flipH="1">
                <a:off x="4170" y="2386"/>
                <a:ext cx="37" cy="36"/>
              </a:xfrm>
              <a:prstGeom prst="ellipse">
                <a:avLst/>
              </a:prstGeom>
              <a:solidFill>
                <a:srgbClr val="FFC9C9"/>
              </a:solidFill>
              <a:ln w="127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  <p:sp>
            <p:nvSpPr>
              <p:cNvPr id="33" name="Oval 629"/>
              <p:cNvSpPr>
                <a:spLocks noChangeArrowheads="1"/>
              </p:cNvSpPr>
              <p:nvPr/>
            </p:nvSpPr>
            <p:spPr bwMode="auto">
              <a:xfrm flipH="1">
                <a:off x="4224" y="2386"/>
                <a:ext cx="37" cy="36"/>
              </a:xfrm>
              <a:prstGeom prst="ellipse">
                <a:avLst/>
              </a:prstGeom>
              <a:solidFill>
                <a:srgbClr val="CCFF33"/>
              </a:solidFill>
              <a:ln w="127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</p:grpSp>
      </p:grpSp>
      <p:sp>
        <p:nvSpPr>
          <p:cNvPr id="12" name="Freeform 11"/>
          <p:cNvSpPr/>
          <p:nvPr/>
        </p:nvSpPr>
        <p:spPr bwMode="auto">
          <a:xfrm>
            <a:off x="7690417" y="1832887"/>
            <a:ext cx="954722" cy="1011204"/>
          </a:xfrm>
          <a:custGeom>
            <a:avLst/>
            <a:gdLst>
              <a:gd name="connsiteX0" fmla="*/ 0 w 1597152"/>
              <a:gd name="connsiteY0" fmla="*/ 0 h 2292096"/>
              <a:gd name="connsiteX1" fmla="*/ 1548384 w 1597152"/>
              <a:gd name="connsiteY1" fmla="*/ 963168 h 2292096"/>
              <a:gd name="connsiteX2" fmla="*/ 292608 w 1597152"/>
              <a:gd name="connsiteY2" fmla="*/ 2292096 h 22920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97152" h="2292096">
                <a:moveTo>
                  <a:pt x="0" y="0"/>
                </a:moveTo>
                <a:cubicBezTo>
                  <a:pt x="749808" y="290576"/>
                  <a:pt x="1499616" y="581152"/>
                  <a:pt x="1548384" y="963168"/>
                </a:cubicBezTo>
                <a:cubicBezTo>
                  <a:pt x="1597152" y="1345184"/>
                  <a:pt x="944880" y="1818640"/>
                  <a:pt x="292608" y="2292096"/>
                </a:cubicBezTo>
              </a:path>
            </a:pathLst>
          </a:custGeom>
          <a:noFill/>
          <a:ln w="28575" cap="flat" cmpd="sng" algn="ctr">
            <a:solidFill>
              <a:schemeClr val="tx1"/>
            </a:solidFill>
            <a:prstDash val="lgDashDot"/>
            <a:round/>
            <a:headEnd type="none" w="lg" len="lg"/>
            <a:tailEnd type="triangle" w="lg" len="lg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5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13" name="Freeform 12"/>
          <p:cNvSpPr/>
          <p:nvPr/>
        </p:nvSpPr>
        <p:spPr bwMode="auto">
          <a:xfrm flipH="1">
            <a:off x="6956762" y="1831065"/>
            <a:ext cx="646199" cy="967476"/>
          </a:xfrm>
          <a:custGeom>
            <a:avLst/>
            <a:gdLst>
              <a:gd name="connsiteX0" fmla="*/ 0 w 1597152"/>
              <a:gd name="connsiteY0" fmla="*/ 0 h 2292096"/>
              <a:gd name="connsiteX1" fmla="*/ 1548384 w 1597152"/>
              <a:gd name="connsiteY1" fmla="*/ 963168 h 2292096"/>
              <a:gd name="connsiteX2" fmla="*/ 292608 w 1597152"/>
              <a:gd name="connsiteY2" fmla="*/ 2292096 h 22920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97152" h="2292096">
                <a:moveTo>
                  <a:pt x="0" y="0"/>
                </a:moveTo>
                <a:cubicBezTo>
                  <a:pt x="749808" y="290576"/>
                  <a:pt x="1499616" y="581152"/>
                  <a:pt x="1548384" y="963168"/>
                </a:cubicBezTo>
                <a:cubicBezTo>
                  <a:pt x="1597152" y="1345184"/>
                  <a:pt x="944880" y="1818640"/>
                  <a:pt x="292608" y="2292096"/>
                </a:cubicBezTo>
              </a:path>
            </a:pathLst>
          </a:custGeom>
          <a:noFill/>
          <a:ln w="28575" cap="flat" cmpd="sng" algn="ctr">
            <a:solidFill>
              <a:schemeClr val="tx1"/>
            </a:solidFill>
            <a:prstDash val="lgDashDot"/>
            <a:round/>
            <a:headEnd type="none" w="lg" len="lg"/>
            <a:tailEnd type="triangle" w="lg" len="lg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5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14" name="Freeform 13"/>
          <p:cNvSpPr/>
          <p:nvPr/>
        </p:nvSpPr>
        <p:spPr bwMode="auto">
          <a:xfrm>
            <a:off x="7648511" y="1827421"/>
            <a:ext cx="180377" cy="971120"/>
          </a:xfrm>
          <a:custGeom>
            <a:avLst/>
            <a:gdLst>
              <a:gd name="connsiteX0" fmla="*/ 0 w 1597152"/>
              <a:gd name="connsiteY0" fmla="*/ 0 h 2292096"/>
              <a:gd name="connsiteX1" fmla="*/ 1548384 w 1597152"/>
              <a:gd name="connsiteY1" fmla="*/ 963168 h 2292096"/>
              <a:gd name="connsiteX2" fmla="*/ 292608 w 1597152"/>
              <a:gd name="connsiteY2" fmla="*/ 2292096 h 22920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97152" h="2292096">
                <a:moveTo>
                  <a:pt x="0" y="0"/>
                </a:moveTo>
                <a:cubicBezTo>
                  <a:pt x="749808" y="290576"/>
                  <a:pt x="1499616" y="581152"/>
                  <a:pt x="1548384" y="963168"/>
                </a:cubicBezTo>
                <a:cubicBezTo>
                  <a:pt x="1597152" y="1345184"/>
                  <a:pt x="944880" y="1818640"/>
                  <a:pt x="292608" y="2292096"/>
                </a:cubicBezTo>
              </a:path>
            </a:pathLst>
          </a:custGeom>
          <a:noFill/>
          <a:ln w="28575" cap="flat" cmpd="sng" algn="ctr">
            <a:solidFill>
              <a:schemeClr val="tx1"/>
            </a:solidFill>
            <a:prstDash val="lgDashDot"/>
            <a:round/>
            <a:headEnd type="none" w="lg" len="lg"/>
            <a:tailEnd type="triangle" w="lg" len="lg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5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pic>
        <p:nvPicPr>
          <p:cNvPr id="15" name="Picture 25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620909" y="2115295"/>
            <a:ext cx="745801" cy="4554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Box 15"/>
          <p:cNvSpPr txBox="1"/>
          <p:nvPr/>
        </p:nvSpPr>
        <p:spPr>
          <a:xfrm>
            <a:off x="6620774" y="2209800"/>
            <a:ext cx="74892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latin typeface="Arial" pitchFamily="34" charset="0"/>
                <a:cs typeface="Arial" pitchFamily="34" charset="0"/>
              </a:rPr>
              <a:t>Cellular</a:t>
            </a:r>
          </a:p>
        </p:txBody>
      </p:sp>
      <p:pic>
        <p:nvPicPr>
          <p:cNvPr id="17" name="Picture 25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389529" y="2115295"/>
            <a:ext cx="737298" cy="4554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TextBox 17"/>
          <p:cNvSpPr txBox="1"/>
          <p:nvPr/>
        </p:nvSpPr>
        <p:spPr>
          <a:xfrm>
            <a:off x="7444987" y="2209800"/>
            <a:ext cx="64427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latin typeface="Arial" pitchFamily="34" charset="0"/>
                <a:cs typeface="Arial" pitchFamily="34" charset="0"/>
              </a:rPr>
              <a:t>802.11</a:t>
            </a:r>
          </a:p>
        </p:txBody>
      </p:sp>
      <p:pic>
        <p:nvPicPr>
          <p:cNvPr id="19" name="Picture 25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141056" y="2160845"/>
            <a:ext cx="774345" cy="4099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TextBox 19"/>
          <p:cNvSpPr txBox="1"/>
          <p:nvPr/>
        </p:nvSpPr>
        <p:spPr>
          <a:xfrm>
            <a:off x="8196629" y="2209800"/>
            <a:ext cx="65274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latin typeface="Arial" pitchFamily="34" charset="0"/>
                <a:cs typeface="Arial" pitchFamily="34" charset="0"/>
              </a:rPr>
              <a:t>802.15</a:t>
            </a:r>
          </a:p>
        </p:txBody>
      </p:sp>
      <p:pic>
        <p:nvPicPr>
          <p:cNvPr id="21" name="Picture 651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412260" y="2752991"/>
            <a:ext cx="400173" cy="592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3" descr="olwi2-corporateWiFi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200" y="4114800"/>
            <a:ext cx="3124200" cy="72431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IEEE 802 may need cookbook solutions</a:t>
            </a:r>
            <a:br>
              <a:rPr lang="en-US"/>
            </a:br>
            <a:r>
              <a:rPr lang="en-US"/>
              <a:t>e.g. </a:t>
            </a:r>
            <a:r>
              <a:rPr lang="en-US" smtClean="0"/>
              <a:t>Emerging Networking Markets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Many more (huge) networks are coming up by everything gets connected</a:t>
            </a:r>
          </a:p>
          <a:p>
            <a:pPr lvl="1"/>
            <a:r>
              <a:rPr lang="en-US" dirty="0" smtClean="0"/>
              <a:t>e.g. </a:t>
            </a:r>
            <a:r>
              <a:rPr lang="en-US" dirty="0" err="1" smtClean="0"/>
              <a:t>SmartGrid</a:t>
            </a:r>
            <a:r>
              <a:rPr lang="en-US" dirty="0" smtClean="0"/>
              <a:t>, </a:t>
            </a:r>
            <a:r>
              <a:rPr lang="en-US" dirty="0" err="1" smtClean="0"/>
              <a:t>HomeAutomation</a:t>
            </a:r>
            <a:r>
              <a:rPr lang="en-US" dirty="0" smtClean="0"/>
              <a:t>, Car, …</a:t>
            </a:r>
          </a:p>
          <a:p>
            <a:r>
              <a:rPr lang="en-US" dirty="0" smtClean="0"/>
              <a:t>Many new markets for IEEE 802 access technologies</a:t>
            </a:r>
          </a:p>
          <a:p>
            <a:pPr lvl="1"/>
            <a:r>
              <a:rPr lang="en-US" dirty="0" smtClean="0"/>
              <a:t>e.g. factory automation, in-car communication</a:t>
            </a:r>
          </a:p>
          <a:p>
            <a:r>
              <a:rPr lang="en-US" dirty="0" smtClean="0"/>
              <a:t>New deployments often suffering by the same old networking issues</a:t>
            </a:r>
          </a:p>
          <a:p>
            <a:pPr lvl="1"/>
            <a:r>
              <a:rPr lang="en-US" dirty="0" smtClean="0"/>
              <a:t>e.g. service control, security, provisioning</a:t>
            </a:r>
          </a:p>
          <a:p>
            <a:pPr lvl="1"/>
            <a:r>
              <a:rPr lang="en-US" dirty="0" smtClean="0"/>
              <a:t>new operators lacking long-time experience</a:t>
            </a:r>
          </a:p>
          <a:p>
            <a:r>
              <a:rPr lang="en-US" dirty="0" smtClean="0"/>
              <a:t>Generic solution to foster market growth 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82000" cy="1143000"/>
          </a:xfrm>
        </p:spPr>
        <p:txBody>
          <a:bodyPr/>
          <a:lstStyle/>
          <a:p>
            <a:r>
              <a:rPr lang="en-US" dirty="0"/>
              <a:t>S</a:t>
            </a:r>
            <a:r>
              <a:rPr lang="en-US" dirty="0" smtClean="0"/>
              <a:t>tructuring the effort:</a:t>
            </a:r>
            <a:br>
              <a:rPr lang="en-US" dirty="0" smtClean="0"/>
            </a:br>
            <a:r>
              <a:rPr lang="en-US" dirty="0" smtClean="0"/>
              <a:t>OmniRAN Architecture and Reference Points</a:t>
            </a:r>
            <a:endParaRPr lang="en-US" dirty="0"/>
          </a:p>
        </p:txBody>
      </p:sp>
      <p:grpSp>
        <p:nvGrpSpPr>
          <p:cNvPr id="124" name="Group 123"/>
          <p:cNvGrpSpPr/>
          <p:nvPr/>
        </p:nvGrpSpPr>
        <p:grpSpPr>
          <a:xfrm>
            <a:off x="2124075" y="1733550"/>
            <a:ext cx="1000125" cy="990600"/>
            <a:chOff x="7315200" y="3886200"/>
            <a:chExt cx="1000125" cy="990600"/>
          </a:xfrm>
        </p:grpSpPr>
        <p:sp>
          <p:nvSpPr>
            <p:cNvPr id="8" name="AutoShape 154"/>
            <p:cNvSpPr>
              <a:spLocks noChangeArrowheads="1"/>
            </p:cNvSpPr>
            <p:nvPr/>
          </p:nvSpPr>
          <p:spPr bwMode="auto">
            <a:xfrm>
              <a:off x="7315200" y="3886200"/>
              <a:ext cx="1000125" cy="990600"/>
            </a:xfrm>
            <a:prstGeom prst="flowChartAlternateProcess">
              <a:avLst/>
            </a:prstGeom>
            <a:solidFill>
              <a:srgbClr val="A7E8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anchor="ctr"/>
            <a:lstStyle/>
            <a:p>
              <a:endParaRPr lang="en-US" sz="1600" b="1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1" name="Group 158"/>
            <p:cNvGrpSpPr>
              <a:grpSpLocks noChangeAspect="1"/>
            </p:cNvGrpSpPr>
            <p:nvPr/>
          </p:nvGrpSpPr>
          <p:grpSpPr bwMode="auto">
            <a:xfrm flipH="1">
              <a:off x="7696199" y="4259473"/>
              <a:ext cx="411161" cy="494972"/>
              <a:chOff x="5" y="2480"/>
              <a:chExt cx="237" cy="430"/>
            </a:xfrm>
          </p:grpSpPr>
          <p:grpSp>
            <p:nvGrpSpPr>
              <p:cNvPr id="12" name="Group 159"/>
              <p:cNvGrpSpPr>
                <a:grpSpLocks noChangeAspect="1"/>
              </p:cNvGrpSpPr>
              <p:nvPr/>
            </p:nvGrpSpPr>
            <p:grpSpPr bwMode="auto">
              <a:xfrm>
                <a:off x="5" y="2521"/>
                <a:ext cx="145" cy="389"/>
                <a:chOff x="5" y="2521"/>
                <a:chExt cx="145" cy="389"/>
              </a:xfrm>
            </p:grpSpPr>
            <p:grpSp>
              <p:nvGrpSpPr>
                <p:cNvPr id="16" name="Group 160"/>
                <p:cNvGrpSpPr>
                  <a:grpSpLocks noChangeAspect="1"/>
                </p:cNvGrpSpPr>
                <p:nvPr/>
              </p:nvGrpSpPr>
              <p:grpSpPr bwMode="auto">
                <a:xfrm>
                  <a:off x="7" y="2654"/>
                  <a:ext cx="143" cy="256"/>
                  <a:chOff x="7" y="2654"/>
                  <a:chExt cx="143" cy="256"/>
                </a:xfrm>
              </p:grpSpPr>
              <p:grpSp>
                <p:nvGrpSpPr>
                  <p:cNvPr id="24" name="Group 161"/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7" y="2661"/>
                    <a:ext cx="93" cy="247"/>
                    <a:chOff x="7" y="2661"/>
                    <a:chExt cx="93" cy="247"/>
                  </a:xfrm>
                </p:grpSpPr>
                <p:sp>
                  <p:nvSpPr>
                    <p:cNvPr id="32" name="Line 162"/>
                    <p:cNvSpPr>
                      <a:spLocks noChangeAspect="1" noChangeShapeType="1"/>
                    </p:cNvSpPr>
                    <p:nvPr/>
                  </p:nvSpPr>
                  <p:spPr bwMode="auto">
                    <a:xfrm>
                      <a:off x="44" y="2661"/>
                      <a:ext cx="33" cy="1"/>
                    </a:xfrm>
                    <a:prstGeom prst="line">
                      <a:avLst/>
                    </a:prstGeom>
                    <a:noFill/>
                    <a:ln w="635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 sz="1600" b="1"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33" name="Line 163"/>
                    <p:cNvSpPr>
                      <a:spLocks noChangeAspect="1" noChangeShapeType="1"/>
                    </p:cNvSpPr>
                    <p:nvPr/>
                  </p:nvSpPr>
                  <p:spPr bwMode="auto">
                    <a:xfrm flipV="1">
                      <a:off x="34" y="2664"/>
                      <a:ext cx="42" cy="51"/>
                    </a:xfrm>
                    <a:prstGeom prst="line">
                      <a:avLst/>
                    </a:prstGeom>
                    <a:noFill/>
                    <a:ln w="635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 sz="1600" b="1"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34" name="Line 164"/>
                    <p:cNvSpPr>
                      <a:spLocks noChangeAspect="1" noChangeShapeType="1"/>
                    </p:cNvSpPr>
                    <p:nvPr/>
                  </p:nvSpPr>
                  <p:spPr bwMode="auto">
                    <a:xfrm>
                      <a:off x="33" y="2716"/>
                      <a:ext cx="57" cy="110"/>
                    </a:xfrm>
                    <a:prstGeom prst="line">
                      <a:avLst/>
                    </a:prstGeom>
                    <a:noFill/>
                    <a:ln w="635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 sz="1600" b="1"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35" name="Line 165"/>
                    <p:cNvSpPr>
                      <a:spLocks noChangeAspect="1" noChangeShapeType="1"/>
                    </p:cNvSpPr>
                    <p:nvPr/>
                  </p:nvSpPr>
                  <p:spPr bwMode="auto">
                    <a:xfrm flipV="1">
                      <a:off x="7" y="2824"/>
                      <a:ext cx="83" cy="84"/>
                    </a:xfrm>
                    <a:prstGeom prst="line">
                      <a:avLst/>
                    </a:prstGeom>
                    <a:noFill/>
                    <a:ln w="635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 sz="1600" b="1"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36" name="Line 166"/>
                    <p:cNvSpPr>
                      <a:spLocks noChangeAspect="1" noChangeShapeType="1"/>
                    </p:cNvSpPr>
                    <p:nvPr/>
                  </p:nvSpPr>
                  <p:spPr bwMode="auto">
                    <a:xfrm>
                      <a:off x="19" y="2824"/>
                      <a:ext cx="81" cy="84"/>
                    </a:xfrm>
                    <a:prstGeom prst="line">
                      <a:avLst/>
                    </a:prstGeom>
                    <a:noFill/>
                    <a:ln w="635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 sz="1600" b="1"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37" name="Line 167"/>
                    <p:cNvSpPr>
                      <a:spLocks noChangeAspect="1" noChangeShapeType="1"/>
                    </p:cNvSpPr>
                    <p:nvPr/>
                  </p:nvSpPr>
                  <p:spPr bwMode="auto">
                    <a:xfrm flipV="1">
                      <a:off x="17" y="2716"/>
                      <a:ext cx="64" cy="108"/>
                    </a:xfrm>
                    <a:prstGeom prst="line">
                      <a:avLst/>
                    </a:prstGeom>
                    <a:noFill/>
                    <a:ln w="635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 sz="1600" b="1"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38" name="Line 168"/>
                    <p:cNvSpPr>
                      <a:spLocks noChangeAspect="1" noChangeShapeType="1"/>
                    </p:cNvSpPr>
                    <p:nvPr/>
                  </p:nvSpPr>
                  <p:spPr bwMode="auto">
                    <a:xfrm>
                      <a:off x="44" y="2661"/>
                      <a:ext cx="39" cy="58"/>
                    </a:xfrm>
                    <a:prstGeom prst="line">
                      <a:avLst/>
                    </a:prstGeom>
                    <a:noFill/>
                    <a:ln w="635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 sz="1600" b="1"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</p:grpSp>
              <p:sp>
                <p:nvSpPr>
                  <p:cNvPr id="25" name="Line 169"/>
                  <p:cNvSpPr>
                    <a:spLocks noChangeAspect="1" noChangeShapeType="1"/>
                  </p:cNvSpPr>
                  <p:nvPr/>
                </p:nvSpPr>
                <p:spPr bwMode="auto">
                  <a:xfrm flipV="1">
                    <a:off x="97" y="2808"/>
                    <a:ext cx="34" cy="102"/>
                  </a:xfrm>
                  <a:prstGeom prst="line">
                    <a:avLst/>
                  </a:prstGeom>
                  <a:noFill/>
                  <a:ln w="63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sz="1600" b="1"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26" name="Line 170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84" y="2718"/>
                    <a:ext cx="48" cy="91"/>
                  </a:xfrm>
                  <a:prstGeom prst="line">
                    <a:avLst/>
                  </a:prstGeom>
                  <a:noFill/>
                  <a:ln w="63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sz="1600" b="1"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27" name="Line 171"/>
                  <p:cNvSpPr>
                    <a:spLocks noChangeAspect="1" noChangeShapeType="1"/>
                  </p:cNvSpPr>
                  <p:nvPr/>
                </p:nvSpPr>
                <p:spPr bwMode="auto">
                  <a:xfrm flipV="1">
                    <a:off x="84" y="2655"/>
                    <a:ext cx="12" cy="63"/>
                  </a:xfrm>
                  <a:prstGeom prst="line">
                    <a:avLst/>
                  </a:prstGeom>
                  <a:noFill/>
                  <a:ln w="63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sz="1600" b="1"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28" name="Line 172"/>
                  <p:cNvSpPr>
                    <a:spLocks noChangeAspect="1" noChangeShapeType="1"/>
                  </p:cNvSpPr>
                  <p:nvPr/>
                </p:nvSpPr>
                <p:spPr bwMode="auto">
                  <a:xfrm flipV="1">
                    <a:off x="78" y="2654"/>
                    <a:ext cx="20" cy="9"/>
                  </a:xfrm>
                  <a:prstGeom prst="line">
                    <a:avLst/>
                  </a:prstGeom>
                  <a:noFill/>
                  <a:ln w="63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sz="1600" b="1"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29" name="Line 173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79" y="2663"/>
                    <a:ext cx="30" cy="45"/>
                  </a:xfrm>
                  <a:prstGeom prst="line">
                    <a:avLst/>
                  </a:prstGeom>
                  <a:noFill/>
                  <a:ln w="63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sz="1600" b="1"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30" name="Line 174"/>
                  <p:cNvSpPr>
                    <a:spLocks noChangeAspect="1" noChangeShapeType="1"/>
                  </p:cNvSpPr>
                  <p:nvPr/>
                </p:nvSpPr>
                <p:spPr bwMode="auto">
                  <a:xfrm flipV="1">
                    <a:off x="93" y="2708"/>
                    <a:ext cx="13" cy="117"/>
                  </a:xfrm>
                  <a:prstGeom prst="line">
                    <a:avLst/>
                  </a:prstGeom>
                  <a:noFill/>
                  <a:ln w="63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sz="1600" b="1"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31" name="Line 175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93" y="2824"/>
                    <a:ext cx="57" cy="54"/>
                  </a:xfrm>
                  <a:prstGeom prst="line">
                    <a:avLst/>
                  </a:prstGeom>
                  <a:noFill/>
                  <a:ln w="63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sz="1600" b="1"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grpSp>
              <p:nvGrpSpPr>
                <p:cNvPr id="17" name="Group 176"/>
                <p:cNvGrpSpPr>
                  <a:grpSpLocks noChangeAspect="1"/>
                </p:cNvGrpSpPr>
                <p:nvPr/>
              </p:nvGrpSpPr>
              <p:grpSpPr bwMode="auto">
                <a:xfrm>
                  <a:off x="5" y="2533"/>
                  <a:ext cx="141" cy="374"/>
                  <a:chOff x="5" y="2533"/>
                  <a:chExt cx="141" cy="374"/>
                </a:xfrm>
              </p:grpSpPr>
              <p:sp>
                <p:nvSpPr>
                  <p:cNvPr id="19" name="Line 177"/>
                  <p:cNvSpPr>
                    <a:spLocks noChangeAspect="1" noChangeShapeType="1"/>
                  </p:cNvSpPr>
                  <p:nvPr/>
                </p:nvSpPr>
                <p:spPr bwMode="auto">
                  <a:xfrm flipV="1">
                    <a:off x="5" y="2533"/>
                    <a:ext cx="55" cy="371"/>
                  </a:xfrm>
                  <a:prstGeom prst="line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sz="1600" b="1"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20" name="Line 178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62" y="2544"/>
                    <a:ext cx="35" cy="363"/>
                  </a:xfrm>
                  <a:prstGeom prst="line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sz="1600" b="1"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21" name="Line 179"/>
                  <p:cNvSpPr>
                    <a:spLocks noChangeAspect="1" noChangeShapeType="1"/>
                  </p:cNvSpPr>
                  <p:nvPr/>
                </p:nvSpPr>
                <p:spPr bwMode="auto">
                  <a:xfrm flipV="1">
                    <a:off x="98" y="2876"/>
                    <a:ext cx="48" cy="30"/>
                  </a:xfrm>
                  <a:prstGeom prst="line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sz="1600" b="1"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22" name="Line 180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69" y="2541"/>
                    <a:ext cx="77" cy="337"/>
                  </a:xfrm>
                  <a:prstGeom prst="line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sz="1600" b="1"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23" name="Line 181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7" y="2904"/>
                    <a:ext cx="93" cy="1"/>
                  </a:xfrm>
                  <a:prstGeom prst="line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sz="1600" b="1"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sp>
              <p:nvSpPr>
                <p:cNvPr id="18" name="Oval 182"/>
                <p:cNvSpPr>
                  <a:spLocks noChangeAspect="1" noChangeArrowheads="1"/>
                </p:cNvSpPr>
                <p:nvPr/>
              </p:nvSpPr>
              <p:spPr bwMode="auto">
                <a:xfrm>
                  <a:off x="48" y="2521"/>
                  <a:ext cx="39" cy="45"/>
                </a:xfrm>
                <a:prstGeom prst="ellipse">
                  <a:avLst/>
                </a:prstGeom>
                <a:solidFill>
                  <a:srgbClr val="FFFF00">
                    <a:alpha val="50000"/>
                  </a:srgbClr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600" b="1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13" name="Arc 183"/>
              <p:cNvSpPr>
                <a:spLocks noChangeAspect="1"/>
              </p:cNvSpPr>
              <p:nvPr/>
            </p:nvSpPr>
            <p:spPr bwMode="auto">
              <a:xfrm>
                <a:off x="152" y="2480"/>
                <a:ext cx="90" cy="198"/>
              </a:xfrm>
              <a:custGeom>
                <a:avLst/>
                <a:gdLst>
                  <a:gd name="G0" fmla="+- 0 0 0"/>
                  <a:gd name="G1" fmla="+- 21172 0 0"/>
                  <a:gd name="G2" fmla="+- 21600 0 0"/>
                  <a:gd name="T0" fmla="*/ 4276 w 21600"/>
                  <a:gd name="T1" fmla="*/ 0 h 42015"/>
                  <a:gd name="T2" fmla="*/ 5669 w 21600"/>
                  <a:gd name="T3" fmla="*/ 42015 h 42015"/>
                  <a:gd name="T4" fmla="*/ 0 w 21600"/>
                  <a:gd name="T5" fmla="*/ 21172 h 420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42015" fill="none" extrusionOk="0">
                    <a:moveTo>
                      <a:pt x="4276" y="-1"/>
                    </a:moveTo>
                    <a:cubicBezTo>
                      <a:pt x="14353" y="2034"/>
                      <a:pt x="21600" y="10891"/>
                      <a:pt x="21600" y="21172"/>
                    </a:cubicBezTo>
                    <a:cubicBezTo>
                      <a:pt x="21600" y="30918"/>
                      <a:pt x="15073" y="39456"/>
                      <a:pt x="5668" y="42014"/>
                    </a:cubicBezTo>
                  </a:path>
                  <a:path w="21600" h="42015" stroke="0" extrusionOk="0">
                    <a:moveTo>
                      <a:pt x="4276" y="-1"/>
                    </a:moveTo>
                    <a:cubicBezTo>
                      <a:pt x="14353" y="2034"/>
                      <a:pt x="21600" y="10891"/>
                      <a:pt x="21600" y="21172"/>
                    </a:cubicBezTo>
                    <a:cubicBezTo>
                      <a:pt x="21600" y="30918"/>
                      <a:pt x="15073" y="39456"/>
                      <a:pt x="5668" y="42014"/>
                    </a:cubicBezTo>
                    <a:lnTo>
                      <a:pt x="0" y="21172"/>
                    </a:lnTo>
                    <a:close/>
                  </a:path>
                </a:pathLst>
              </a:cu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600" b="1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" name="Arc 184"/>
              <p:cNvSpPr>
                <a:spLocks noChangeAspect="1"/>
              </p:cNvSpPr>
              <p:nvPr/>
            </p:nvSpPr>
            <p:spPr bwMode="auto">
              <a:xfrm>
                <a:off x="116" y="2508"/>
                <a:ext cx="78" cy="154"/>
              </a:xfrm>
              <a:custGeom>
                <a:avLst/>
                <a:gdLst>
                  <a:gd name="G0" fmla="+- 0 0 0"/>
                  <a:gd name="G1" fmla="+- 21159 0 0"/>
                  <a:gd name="G2" fmla="+- 21600 0 0"/>
                  <a:gd name="T0" fmla="*/ 4340 w 21600"/>
                  <a:gd name="T1" fmla="*/ 0 h 41998"/>
                  <a:gd name="T2" fmla="*/ 5682 w 21600"/>
                  <a:gd name="T3" fmla="*/ 41998 h 41998"/>
                  <a:gd name="T4" fmla="*/ 0 w 21600"/>
                  <a:gd name="T5" fmla="*/ 21159 h 419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41998" fill="none" extrusionOk="0">
                    <a:moveTo>
                      <a:pt x="4340" y="-1"/>
                    </a:moveTo>
                    <a:cubicBezTo>
                      <a:pt x="14387" y="2060"/>
                      <a:pt x="21600" y="10902"/>
                      <a:pt x="21600" y="21159"/>
                    </a:cubicBezTo>
                    <a:cubicBezTo>
                      <a:pt x="21600" y="30900"/>
                      <a:pt x="15080" y="39435"/>
                      <a:pt x="5682" y="41998"/>
                    </a:cubicBezTo>
                  </a:path>
                  <a:path w="21600" h="41998" stroke="0" extrusionOk="0">
                    <a:moveTo>
                      <a:pt x="4340" y="-1"/>
                    </a:moveTo>
                    <a:cubicBezTo>
                      <a:pt x="14387" y="2060"/>
                      <a:pt x="21600" y="10902"/>
                      <a:pt x="21600" y="21159"/>
                    </a:cubicBezTo>
                    <a:cubicBezTo>
                      <a:pt x="21600" y="30900"/>
                      <a:pt x="15080" y="39435"/>
                      <a:pt x="5682" y="41998"/>
                    </a:cubicBezTo>
                    <a:lnTo>
                      <a:pt x="0" y="21159"/>
                    </a:lnTo>
                    <a:close/>
                  </a:path>
                </a:pathLst>
              </a:cu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600" b="1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" name="Arc 185"/>
              <p:cNvSpPr>
                <a:spLocks noChangeAspect="1"/>
              </p:cNvSpPr>
              <p:nvPr/>
            </p:nvSpPr>
            <p:spPr bwMode="auto">
              <a:xfrm>
                <a:off x="102" y="2530"/>
                <a:ext cx="47" cy="117"/>
              </a:xfrm>
              <a:custGeom>
                <a:avLst/>
                <a:gdLst>
                  <a:gd name="G0" fmla="+- 0 0 0"/>
                  <a:gd name="G1" fmla="+- 21206 0 0"/>
                  <a:gd name="G2" fmla="+- 21600 0 0"/>
                  <a:gd name="T0" fmla="*/ 4104 w 21600"/>
                  <a:gd name="T1" fmla="*/ 0 h 42099"/>
                  <a:gd name="T2" fmla="*/ 5483 w 21600"/>
                  <a:gd name="T3" fmla="*/ 42099 h 42099"/>
                  <a:gd name="T4" fmla="*/ 0 w 21600"/>
                  <a:gd name="T5" fmla="*/ 21206 h 420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42099" fill="none" extrusionOk="0">
                    <a:moveTo>
                      <a:pt x="4104" y="-1"/>
                    </a:moveTo>
                    <a:cubicBezTo>
                      <a:pt x="14262" y="1965"/>
                      <a:pt x="21600" y="10859"/>
                      <a:pt x="21600" y="21206"/>
                    </a:cubicBezTo>
                    <a:cubicBezTo>
                      <a:pt x="21600" y="31023"/>
                      <a:pt x="14979" y="39606"/>
                      <a:pt x="5482" y="42098"/>
                    </a:cubicBezTo>
                  </a:path>
                  <a:path w="21600" h="42099" stroke="0" extrusionOk="0">
                    <a:moveTo>
                      <a:pt x="4104" y="-1"/>
                    </a:moveTo>
                    <a:cubicBezTo>
                      <a:pt x="14262" y="1965"/>
                      <a:pt x="21600" y="10859"/>
                      <a:pt x="21600" y="21206"/>
                    </a:cubicBezTo>
                    <a:cubicBezTo>
                      <a:pt x="21600" y="31023"/>
                      <a:pt x="14979" y="39606"/>
                      <a:pt x="5482" y="42098"/>
                    </a:cubicBezTo>
                    <a:lnTo>
                      <a:pt x="0" y="21206"/>
                    </a:lnTo>
                    <a:close/>
                  </a:path>
                </a:pathLst>
              </a:cu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600" b="1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39" name="Rectangle 187"/>
            <p:cNvSpPr>
              <a:spLocks noChangeArrowheads="1"/>
            </p:cNvSpPr>
            <p:nvPr/>
          </p:nvSpPr>
          <p:spPr bwMode="auto">
            <a:xfrm>
              <a:off x="7373937" y="3962400"/>
              <a:ext cx="863600" cy="838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 anchorCtr="1"/>
            <a:lstStyle/>
            <a:p>
              <a:pPr algn="ctr" eaLnBrk="0" hangingPunct="0">
                <a:lnSpc>
                  <a:spcPct val="90000"/>
                </a:lnSpc>
                <a:spcBef>
                  <a:spcPct val="0"/>
                </a:spcBef>
              </a:pPr>
              <a:r>
                <a:rPr lang="de-DE" sz="1600" b="1" dirty="0" smtClean="0">
                  <a:latin typeface="Arial" pitchFamily="34" charset="0"/>
                  <a:cs typeface="Arial" pitchFamily="34" charset="0"/>
                </a:rPr>
                <a:t>Access</a:t>
              </a:r>
              <a:endParaRPr lang="en-US" sz="1600" b="1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23" name="Group 122"/>
          <p:cNvGrpSpPr/>
          <p:nvPr/>
        </p:nvGrpSpPr>
        <p:grpSpPr>
          <a:xfrm>
            <a:off x="3886200" y="1733550"/>
            <a:ext cx="990600" cy="990600"/>
            <a:chOff x="7315200" y="2819400"/>
            <a:chExt cx="990600" cy="990600"/>
          </a:xfrm>
        </p:grpSpPr>
        <p:sp>
          <p:nvSpPr>
            <p:cNvPr id="6" name="AutoShape 154"/>
            <p:cNvSpPr>
              <a:spLocks noChangeArrowheads="1"/>
            </p:cNvSpPr>
            <p:nvPr/>
          </p:nvSpPr>
          <p:spPr bwMode="auto">
            <a:xfrm>
              <a:off x="7315200" y="2819400"/>
              <a:ext cx="990600" cy="990600"/>
            </a:xfrm>
            <a:prstGeom prst="flowChartAlternateProcess">
              <a:avLst/>
            </a:prstGeom>
            <a:solidFill>
              <a:srgbClr val="8BB2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anchor="ctr"/>
            <a:lstStyle/>
            <a:p>
              <a:endParaRPr lang="en-US" sz="1600" b="1"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10" name="Picture 157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7648575" y="3509962"/>
              <a:ext cx="352425" cy="2238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</p:pic>
        <p:sp>
          <p:nvSpPr>
            <p:cNvPr id="40" name="Rectangle 188"/>
            <p:cNvSpPr>
              <a:spLocks noChangeArrowheads="1"/>
            </p:cNvSpPr>
            <p:nvPr/>
          </p:nvSpPr>
          <p:spPr bwMode="auto">
            <a:xfrm>
              <a:off x="7373937" y="2867025"/>
              <a:ext cx="855663" cy="866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 anchorCtr="1"/>
            <a:lstStyle/>
            <a:p>
              <a:pPr algn="ctr" eaLnBrk="0" hangingPunct="0">
                <a:lnSpc>
                  <a:spcPct val="90000"/>
                </a:lnSpc>
                <a:spcBef>
                  <a:spcPct val="0"/>
                </a:spcBef>
              </a:pPr>
              <a:r>
                <a:rPr lang="de-DE" sz="1600" b="1" dirty="0" smtClean="0">
                  <a:latin typeface="Arial" pitchFamily="34" charset="0"/>
                  <a:cs typeface="Arial" pitchFamily="34" charset="0"/>
                </a:rPr>
                <a:t>Core</a:t>
              </a:r>
              <a:endParaRPr lang="en-US" sz="1600" b="1" dirty="0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08" name="Group 107"/>
            <p:cNvGrpSpPr/>
            <p:nvPr/>
          </p:nvGrpSpPr>
          <p:grpSpPr>
            <a:xfrm>
              <a:off x="7520910" y="3095706"/>
              <a:ext cx="532437" cy="381000"/>
              <a:chOff x="7481888" y="3079208"/>
              <a:chExt cx="595312" cy="425992"/>
            </a:xfrm>
          </p:grpSpPr>
          <p:sp>
            <p:nvSpPr>
              <p:cNvPr id="109" name="Freeform 14"/>
              <p:cNvSpPr>
                <a:spLocks/>
              </p:cNvSpPr>
              <p:nvPr/>
            </p:nvSpPr>
            <p:spPr bwMode="auto">
              <a:xfrm>
                <a:off x="7641802" y="3429946"/>
                <a:ext cx="327892" cy="7525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90"/>
                  </a:cxn>
                  <a:cxn ang="0">
                    <a:pos x="499" y="90"/>
                  </a:cxn>
                  <a:cxn ang="0">
                    <a:pos x="499" y="0"/>
                  </a:cxn>
                </a:cxnLst>
                <a:rect l="0" t="0" r="r" b="b"/>
                <a:pathLst>
                  <a:path w="499" h="90">
                    <a:moveTo>
                      <a:pt x="0" y="0"/>
                    </a:moveTo>
                    <a:lnTo>
                      <a:pt x="0" y="90"/>
                    </a:lnTo>
                    <a:lnTo>
                      <a:pt x="499" y="90"/>
                    </a:lnTo>
                    <a:lnTo>
                      <a:pt x="499" y="0"/>
                    </a:lnTo>
                  </a:path>
                </a:pathLst>
              </a:custGeom>
              <a:noFill/>
              <a:ln w="9525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 lIns="0" tIns="0"/>
              <a:lstStyle/>
              <a:p>
                <a:endParaRPr lang="en-US"/>
              </a:p>
            </p:txBody>
          </p:sp>
          <p:sp>
            <p:nvSpPr>
              <p:cNvPr id="110" name="AutoShape 22"/>
              <p:cNvSpPr>
                <a:spLocks noChangeArrowheads="1"/>
              </p:cNvSpPr>
              <p:nvPr/>
            </p:nvSpPr>
            <p:spPr bwMode="auto">
              <a:xfrm>
                <a:off x="7481888" y="3167900"/>
                <a:ext cx="305047" cy="276827"/>
              </a:xfrm>
              <a:prstGeom prst="can">
                <a:avLst>
                  <a:gd name="adj" fmla="val 25000"/>
                </a:avLst>
              </a:prstGeom>
              <a:solidFill>
                <a:srgbClr val="6699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endParaRPr lang="en-US" sz="1600">
                  <a:ea typeface="ＭＳ Ｐゴシック" pitchFamily="34" charset="-128"/>
                </a:endParaRPr>
              </a:p>
            </p:txBody>
          </p:sp>
          <p:grpSp>
            <p:nvGrpSpPr>
              <p:cNvPr id="111" name="Group 122"/>
              <p:cNvGrpSpPr>
                <a:grpSpLocks/>
              </p:cNvGrpSpPr>
              <p:nvPr/>
            </p:nvGrpSpPr>
            <p:grpSpPr bwMode="auto">
              <a:xfrm>
                <a:off x="7848751" y="3079208"/>
                <a:ext cx="228449" cy="389708"/>
                <a:chOff x="4120" y="2308"/>
                <a:chExt cx="305" cy="415"/>
              </a:xfrm>
            </p:grpSpPr>
            <p:sp>
              <p:nvSpPr>
                <p:cNvPr id="112" name="Freeform 123"/>
                <p:cNvSpPr>
                  <a:spLocks/>
                </p:cNvSpPr>
                <p:nvPr/>
              </p:nvSpPr>
              <p:spPr bwMode="auto">
                <a:xfrm flipH="1">
                  <a:off x="4378" y="2308"/>
                  <a:ext cx="47" cy="415"/>
                </a:xfrm>
                <a:custGeom>
                  <a:avLst/>
                  <a:gdLst/>
                  <a:ahLst/>
                  <a:cxnLst>
                    <a:cxn ang="0">
                      <a:pos x="90" y="546"/>
                    </a:cxn>
                    <a:cxn ang="0">
                      <a:pos x="0" y="432"/>
                    </a:cxn>
                    <a:cxn ang="0">
                      <a:pos x="0" y="0"/>
                    </a:cxn>
                    <a:cxn ang="0">
                      <a:pos x="84" y="42"/>
                    </a:cxn>
                    <a:cxn ang="0">
                      <a:pos x="90" y="546"/>
                    </a:cxn>
                  </a:cxnLst>
                  <a:rect l="0" t="0" r="r" b="b"/>
                  <a:pathLst>
                    <a:path w="90" h="546">
                      <a:moveTo>
                        <a:pt x="90" y="546"/>
                      </a:moveTo>
                      <a:lnTo>
                        <a:pt x="0" y="432"/>
                      </a:lnTo>
                      <a:lnTo>
                        <a:pt x="0" y="0"/>
                      </a:lnTo>
                      <a:lnTo>
                        <a:pt x="84" y="42"/>
                      </a:lnTo>
                      <a:lnTo>
                        <a:pt x="90" y="546"/>
                      </a:lnTo>
                      <a:close/>
                    </a:path>
                  </a:pathLst>
                </a:custGeom>
                <a:solidFill>
                  <a:srgbClr val="006699"/>
                </a:solidFill>
                <a:ln w="1588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3" name="Rectangle 124"/>
                <p:cNvSpPr>
                  <a:spLocks noChangeArrowheads="1"/>
                </p:cNvSpPr>
                <p:nvPr/>
              </p:nvSpPr>
              <p:spPr bwMode="auto">
                <a:xfrm flipH="1">
                  <a:off x="4127" y="2340"/>
                  <a:ext cx="255" cy="383"/>
                </a:xfrm>
                <a:prstGeom prst="rect">
                  <a:avLst/>
                </a:prstGeom>
                <a:solidFill>
                  <a:srgbClr val="0078AA"/>
                </a:solidFill>
                <a:ln w="1588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4" name="Oval 125"/>
                <p:cNvSpPr>
                  <a:spLocks noChangeArrowheads="1"/>
                </p:cNvSpPr>
                <p:nvPr/>
              </p:nvSpPr>
              <p:spPr bwMode="auto">
                <a:xfrm flipH="1">
                  <a:off x="4278" y="2390"/>
                  <a:ext cx="37" cy="36"/>
                </a:xfrm>
                <a:prstGeom prst="ellipse">
                  <a:avLst/>
                </a:prstGeom>
                <a:solidFill>
                  <a:srgbClr val="FFC9C9"/>
                </a:solidFill>
                <a:ln w="12700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grpSp>
              <p:nvGrpSpPr>
                <p:cNvPr id="115" name="Group 126"/>
                <p:cNvGrpSpPr>
                  <a:grpSpLocks/>
                </p:cNvGrpSpPr>
                <p:nvPr/>
              </p:nvGrpSpPr>
              <p:grpSpPr bwMode="auto">
                <a:xfrm flipH="1">
                  <a:off x="4164" y="2500"/>
                  <a:ext cx="152" cy="109"/>
                  <a:chOff x="3216" y="2784"/>
                  <a:chExt cx="192" cy="144"/>
                </a:xfrm>
              </p:grpSpPr>
              <p:sp>
                <p:nvSpPr>
                  <p:cNvPr id="119" name="Line 127"/>
                  <p:cNvSpPr>
                    <a:spLocks noChangeShapeType="1"/>
                  </p:cNvSpPr>
                  <p:nvPr/>
                </p:nvSpPr>
                <p:spPr bwMode="auto">
                  <a:xfrm>
                    <a:off x="3216" y="2784"/>
                    <a:ext cx="192" cy="0"/>
                  </a:xfrm>
                  <a:prstGeom prst="line">
                    <a:avLst/>
                  </a:prstGeom>
                  <a:noFill/>
                  <a:ln w="12700">
                    <a:solidFill>
                      <a:srgbClr val="CCECFF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20" name="Line 128"/>
                  <p:cNvSpPr>
                    <a:spLocks noChangeShapeType="1"/>
                  </p:cNvSpPr>
                  <p:nvPr/>
                </p:nvSpPr>
                <p:spPr bwMode="auto">
                  <a:xfrm>
                    <a:off x="3216" y="2832"/>
                    <a:ext cx="192" cy="0"/>
                  </a:xfrm>
                  <a:prstGeom prst="line">
                    <a:avLst/>
                  </a:prstGeom>
                  <a:noFill/>
                  <a:ln w="12700">
                    <a:solidFill>
                      <a:srgbClr val="CCECFF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21" name="Line 129"/>
                  <p:cNvSpPr>
                    <a:spLocks noChangeShapeType="1"/>
                  </p:cNvSpPr>
                  <p:nvPr/>
                </p:nvSpPr>
                <p:spPr bwMode="auto">
                  <a:xfrm>
                    <a:off x="3216" y="2880"/>
                    <a:ext cx="192" cy="0"/>
                  </a:xfrm>
                  <a:prstGeom prst="line">
                    <a:avLst/>
                  </a:prstGeom>
                  <a:noFill/>
                  <a:ln w="12700">
                    <a:solidFill>
                      <a:srgbClr val="CCECFF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22" name="Line 130"/>
                  <p:cNvSpPr>
                    <a:spLocks noChangeShapeType="1"/>
                  </p:cNvSpPr>
                  <p:nvPr/>
                </p:nvSpPr>
                <p:spPr bwMode="auto">
                  <a:xfrm>
                    <a:off x="3216" y="2928"/>
                    <a:ext cx="192" cy="0"/>
                  </a:xfrm>
                  <a:prstGeom prst="line">
                    <a:avLst/>
                  </a:prstGeom>
                  <a:noFill/>
                  <a:ln w="12700">
                    <a:solidFill>
                      <a:srgbClr val="CCECFF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116" name="Freeform 131"/>
                <p:cNvSpPr>
                  <a:spLocks/>
                </p:cNvSpPr>
                <p:nvPr/>
              </p:nvSpPr>
              <p:spPr bwMode="auto">
                <a:xfrm>
                  <a:off x="4120" y="2311"/>
                  <a:ext cx="301" cy="35"/>
                </a:xfrm>
                <a:custGeom>
                  <a:avLst/>
                  <a:gdLst/>
                  <a:ahLst/>
                  <a:cxnLst>
                    <a:cxn ang="0">
                      <a:pos x="259" y="35"/>
                    </a:cxn>
                    <a:cxn ang="0">
                      <a:pos x="0" y="35"/>
                    </a:cxn>
                    <a:cxn ang="0">
                      <a:pos x="81" y="0"/>
                    </a:cxn>
                    <a:cxn ang="0">
                      <a:pos x="301" y="0"/>
                    </a:cxn>
                    <a:cxn ang="0">
                      <a:pos x="259" y="35"/>
                    </a:cxn>
                  </a:cxnLst>
                  <a:rect l="0" t="0" r="r" b="b"/>
                  <a:pathLst>
                    <a:path w="301" h="35">
                      <a:moveTo>
                        <a:pt x="259" y="35"/>
                      </a:moveTo>
                      <a:lnTo>
                        <a:pt x="0" y="35"/>
                      </a:lnTo>
                      <a:lnTo>
                        <a:pt x="81" y="0"/>
                      </a:lnTo>
                      <a:lnTo>
                        <a:pt x="301" y="0"/>
                      </a:lnTo>
                      <a:lnTo>
                        <a:pt x="259" y="35"/>
                      </a:lnTo>
                      <a:close/>
                    </a:path>
                  </a:pathLst>
                </a:custGeom>
                <a:solidFill>
                  <a:srgbClr val="00B4FF"/>
                </a:solidFill>
                <a:ln w="1588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7" name="Oval 132"/>
                <p:cNvSpPr>
                  <a:spLocks noChangeArrowheads="1"/>
                </p:cNvSpPr>
                <p:nvPr/>
              </p:nvSpPr>
              <p:spPr bwMode="auto">
                <a:xfrm flipH="1">
                  <a:off x="4170" y="2386"/>
                  <a:ext cx="37" cy="36"/>
                </a:xfrm>
                <a:prstGeom prst="ellipse">
                  <a:avLst/>
                </a:prstGeom>
                <a:solidFill>
                  <a:srgbClr val="FFC9C9"/>
                </a:solidFill>
                <a:ln w="12700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8" name="Oval 133"/>
                <p:cNvSpPr>
                  <a:spLocks noChangeArrowheads="1"/>
                </p:cNvSpPr>
                <p:nvPr/>
              </p:nvSpPr>
              <p:spPr bwMode="auto">
                <a:xfrm flipH="1">
                  <a:off x="4224" y="2386"/>
                  <a:ext cx="37" cy="36"/>
                </a:xfrm>
                <a:prstGeom prst="ellipse">
                  <a:avLst/>
                </a:prstGeom>
                <a:solidFill>
                  <a:srgbClr val="CCFF33"/>
                </a:solidFill>
                <a:ln w="12700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583" name="Group 582"/>
          <p:cNvGrpSpPr/>
          <p:nvPr/>
        </p:nvGrpSpPr>
        <p:grpSpPr>
          <a:xfrm>
            <a:off x="5257800" y="1733550"/>
            <a:ext cx="990600" cy="990600"/>
            <a:chOff x="5257800" y="1733550"/>
            <a:chExt cx="990600" cy="990600"/>
          </a:xfrm>
        </p:grpSpPr>
        <p:sp>
          <p:nvSpPr>
            <p:cNvPr id="43" name="Rounded Rectangle 42"/>
            <p:cNvSpPr/>
            <p:nvPr/>
          </p:nvSpPr>
          <p:spPr bwMode="auto">
            <a:xfrm>
              <a:off x="5257800" y="1733550"/>
              <a:ext cx="990600" cy="990600"/>
            </a:xfrm>
            <a:prstGeom prst="roundRect">
              <a:avLst/>
            </a:prstGeom>
            <a:solidFill>
              <a:schemeClr val="accent4">
                <a:lumMod val="40000"/>
                <a:lumOff val="60000"/>
              </a:schemeClr>
            </a:solidFill>
            <a:ln w="12700" cap="flat" cmpd="sng" algn="ctr">
              <a:noFill/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05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endParaRPr>
            </a:p>
          </p:txBody>
        </p:sp>
        <p:grpSp>
          <p:nvGrpSpPr>
            <p:cNvPr id="44" name="Group 61"/>
            <p:cNvGrpSpPr/>
            <p:nvPr/>
          </p:nvGrpSpPr>
          <p:grpSpPr>
            <a:xfrm>
              <a:off x="5410201" y="1816606"/>
              <a:ext cx="609600" cy="450344"/>
              <a:chOff x="6324600" y="1828800"/>
              <a:chExt cx="917575" cy="677862"/>
            </a:xfrm>
          </p:grpSpPr>
          <p:grpSp>
            <p:nvGrpSpPr>
              <p:cNvPr id="45" name="Group 10"/>
              <p:cNvGrpSpPr>
                <a:grpSpLocks/>
              </p:cNvGrpSpPr>
              <p:nvPr/>
            </p:nvGrpSpPr>
            <p:grpSpPr bwMode="auto">
              <a:xfrm>
                <a:off x="6972300" y="1828800"/>
                <a:ext cx="269875" cy="460375"/>
                <a:chOff x="4120" y="2308"/>
                <a:chExt cx="305" cy="415"/>
              </a:xfrm>
            </p:grpSpPr>
            <p:sp>
              <p:nvSpPr>
                <p:cNvPr id="82" name="Freeform 11"/>
                <p:cNvSpPr>
                  <a:spLocks/>
                </p:cNvSpPr>
                <p:nvPr/>
              </p:nvSpPr>
              <p:spPr bwMode="auto">
                <a:xfrm flipH="1">
                  <a:off x="4378" y="2308"/>
                  <a:ext cx="47" cy="415"/>
                </a:xfrm>
                <a:custGeom>
                  <a:avLst/>
                  <a:gdLst/>
                  <a:ahLst/>
                  <a:cxnLst>
                    <a:cxn ang="0">
                      <a:pos x="90" y="546"/>
                    </a:cxn>
                    <a:cxn ang="0">
                      <a:pos x="0" y="432"/>
                    </a:cxn>
                    <a:cxn ang="0">
                      <a:pos x="0" y="0"/>
                    </a:cxn>
                    <a:cxn ang="0">
                      <a:pos x="84" y="42"/>
                    </a:cxn>
                    <a:cxn ang="0">
                      <a:pos x="90" y="546"/>
                    </a:cxn>
                  </a:cxnLst>
                  <a:rect l="0" t="0" r="r" b="b"/>
                  <a:pathLst>
                    <a:path w="90" h="546">
                      <a:moveTo>
                        <a:pt x="90" y="546"/>
                      </a:moveTo>
                      <a:lnTo>
                        <a:pt x="0" y="432"/>
                      </a:lnTo>
                      <a:lnTo>
                        <a:pt x="0" y="0"/>
                      </a:lnTo>
                      <a:lnTo>
                        <a:pt x="84" y="42"/>
                      </a:lnTo>
                      <a:lnTo>
                        <a:pt x="90" y="546"/>
                      </a:lnTo>
                      <a:close/>
                    </a:path>
                  </a:pathLst>
                </a:custGeom>
                <a:solidFill>
                  <a:srgbClr val="006699"/>
                </a:solidFill>
                <a:ln w="1588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 sz="1050"/>
                </a:p>
              </p:txBody>
            </p:sp>
            <p:sp>
              <p:nvSpPr>
                <p:cNvPr id="83" name="Rectangle 12"/>
                <p:cNvSpPr>
                  <a:spLocks noChangeArrowheads="1"/>
                </p:cNvSpPr>
                <p:nvPr/>
              </p:nvSpPr>
              <p:spPr bwMode="auto">
                <a:xfrm flipH="1">
                  <a:off x="4127" y="2340"/>
                  <a:ext cx="255" cy="383"/>
                </a:xfrm>
                <a:prstGeom prst="rect">
                  <a:avLst/>
                </a:prstGeom>
                <a:solidFill>
                  <a:srgbClr val="0078AA"/>
                </a:solidFill>
                <a:ln w="1588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 sz="1050"/>
                </a:p>
              </p:txBody>
            </p:sp>
            <p:sp>
              <p:nvSpPr>
                <p:cNvPr id="84" name="Oval 13"/>
                <p:cNvSpPr>
                  <a:spLocks noChangeArrowheads="1"/>
                </p:cNvSpPr>
                <p:nvPr/>
              </p:nvSpPr>
              <p:spPr bwMode="auto">
                <a:xfrm flipH="1">
                  <a:off x="4278" y="2390"/>
                  <a:ext cx="37" cy="36"/>
                </a:xfrm>
                <a:prstGeom prst="ellipse">
                  <a:avLst/>
                </a:prstGeom>
                <a:solidFill>
                  <a:srgbClr val="FFC9C9"/>
                </a:solidFill>
                <a:ln w="12700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1050"/>
                </a:p>
              </p:txBody>
            </p:sp>
            <p:grpSp>
              <p:nvGrpSpPr>
                <p:cNvPr id="85" name="Group 14"/>
                <p:cNvGrpSpPr>
                  <a:grpSpLocks/>
                </p:cNvGrpSpPr>
                <p:nvPr/>
              </p:nvGrpSpPr>
              <p:grpSpPr bwMode="auto">
                <a:xfrm flipH="1">
                  <a:off x="4164" y="2500"/>
                  <a:ext cx="152" cy="109"/>
                  <a:chOff x="3216" y="2784"/>
                  <a:chExt cx="192" cy="144"/>
                </a:xfrm>
              </p:grpSpPr>
              <p:sp>
                <p:nvSpPr>
                  <p:cNvPr id="89" name="Line 15"/>
                  <p:cNvSpPr>
                    <a:spLocks noChangeShapeType="1"/>
                  </p:cNvSpPr>
                  <p:nvPr/>
                </p:nvSpPr>
                <p:spPr bwMode="auto">
                  <a:xfrm>
                    <a:off x="3216" y="2784"/>
                    <a:ext cx="192" cy="0"/>
                  </a:xfrm>
                  <a:prstGeom prst="line">
                    <a:avLst/>
                  </a:prstGeom>
                  <a:noFill/>
                  <a:ln w="12700">
                    <a:solidFill>
                      <a:srgbClr val="CCECFF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 sz="1050"/>
                  </a:p>
                </p:txBody>
              </p:sp>
              <p:sp>
                <p:nvSpPr>
                  <p:cNvPr id="90" name="Line 16"/>
                  <p:cNvSpPr>
                    <a:spLocks noChangeShapeType="1"/>
                  </p:cNvSpPr>
                  <p:nvPr/>
                </p:nvSpPr>
                <p:spPr bwMode="auto">
                  <a:xfrm>
                    <a:off x="3216" y="2832"/>
                    <a:ext cx="192" cy="0"/>
                  </a:xfrm>
                  <a:prstGeom prst="line">
                    <a:avLst/>
                  </a:prstGeom>
                  <a:noFill/>
                  <a:ln w="12700">
                    <a:solidFill>
                      <a:srgbClr val="CCECFF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 sz="1050"/>
                  </a:p>
                </p:txBody>
              </p:sp>
              <p:sp>
                <p:nvSpPr>
                  <p:cNvPr id="91" name="Line 17"/>
                  <p:cNvSpPr>
                    <a:spLocks noChangeShapeType="1"/>
                  </p:cNvSpPr>
                  <p:nvPr/>
                </p:nvSpPr>
                <p:spPr bwMode="auto">
                  <a:xfrm>
                    <a:off x="3216" y="2880"/>
                    <a:ext cx="192" cy="0"/>
                  </a:xfrm>
                  <a:prstGeom prst="line">
                    <a:avLst/>
                  </a:prstGeom>
                  <a:noFill/>
                  <a:ln w="12700">
                    <a:solidFill>
                      <a:srgbClr val="CCECFF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 sz="1050"/>
                  </a:p>
                </p:txBody>
              </p:sp>
              <p:sp>
                <p:nvSpPr>
                  <p:cNvPr id="92" name="Line 18"/>
                  <p:cNvSpPr>
                    <a:spLocks noChangeShapeType="1"/>
                  </p:cNvSpPr>
                  <p:nvPr/>
                </p:nvSpPr>
                <p:spPr bwMode="auto">
                  <a:xfrm>
                    <a:off x="3216" y="2928"/>
                    <a:ext cx="192" cy="0"/>
                  </a:xfrm>
                  <a:prstGeom prst="line">
                    <a:avLst/>
                  </a:prstGeom>
                  <a:noFill/>
                  <a:ln w="12700">
                    <a:solidFill>
                      <a:srgbClr val="CCECFF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 sz="1050"/>
                  </a:p>
                </p:txBody>
              </p:sp>
            </p:grpSp>
            <p:sp>
              <p:nvSpPr>
                <p:cNvPr id="86" name="Freeform 19"/>
                <p:cNvSpPr>
                  <a:spLocks/>
                </p:cNvSpPr>
                <p:nvPr/>
              </p:nvSpPr>
              <p:spPr bwMode="auto">
                <a:xfrm>
                  <a:off x="4120" y="2311"/>
                  <a:ext cx="301" cy="35"/>
                </a:xfrm>
                <a:custGeom>
                  <a:avLst/>
                  <a:gdLst/>
                  <a:ahLst/>
                  <a:cxnLst>
                    <a:cxn ang="0">
                      <a:pos x="259" y="35"/>
                    </a:cxn>
                    <a:cxn ang="0">
                      <a:pos x="0" y="35"/>
                    </a:cxn>
                    <a:cxn ang="0">
                      <a:pos x="81" y="0"/>
                    </a:cxn>
                    <a:cxn ang="0">
                      <a:pos x="301" y="0"/>
                    </a:cxn>
                    <a:cxn ang="0">
                      <a:pos x="259" y="35"/>
                    </a:cxn>
                  </a:cxnLst>
                  <a:rect l="0" t="0" r="r" b="b"/>
                  <a:pathLst>
                    <a:path w="301" h="35">
                      <a:moveTo>
                        <a:pt x="259" y="35"/>
                      </a:moveTo>
                      <a:lnTo>
                        <a:pt x="0" y="35"/>
                      </a:lnTo>
                      <a:lnTo>
                        <a:pt x="81" y="0"/>
                      </a:lnTo>
                      <a:lnTo>
                        <a:pt x="301" y="0"/>
                      </a:lnTo>
                      <a:lnTo>
                        <a:pt x="259" y="35"/>
                      </a:lnTo>
                      <a:close/>
                    </a:path>
                  </a:pathLst>
                </a:custGeom>
                <a:solidFill>
                  <a:srgbClr val="00B4FF"/>
                </a:solidFill>
                <a:ln w="1588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 sz="1050"/>
                </a:p>
              </p:txBody>
            </p:sp>
            <p:sp>
              <p:nvSpPr>
                <p:cNvPr id="87" name="Oval 20"/>
                <p:cNvSpPr>
                  <a:spLocks noChangeArrowheads="1"/>
                </p:cNvSpPr>
                <p:nvPr/>
              </p:nvSpPr>
              <p:spPr bwMode="auto">
                <a:xfrm flipH="1">
                  <a:off x="4170" y="2386"/>
                  <a:ext cx="37" cy="36"/>
                </a:xfrm>
                <a:prstGeom prst="ellipse">
                  <a:avLst/>
                </a:prstGeom>
                <a:solidFill>
                  <a:srgbClr val="FFC9C9"/>
                </a:solidFill>
                <a:ln w="12700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1050"/>
                </a:p>
              </p:txBody>
            </p:sp>
            <p:sp>
              <p:nvSpPr>
                <p:cNvPr id="88" name="Oval 21"/>
                <p:cNvSpPr>
                  <a:spLocks noChangeArrowheads="1"/>
                </p:cNvSpPr>
                <p:nvPr/>
              </p:nvSpPr>
              <p:spPr bwMode="auto">
                <a:xfrm flipH="1">
                  <a:off x="4224" y="2386"/>
                  <a:ext cx="37" cy="36"/>
                </a:xfrm>
                <a:prstGeom prst="ellipse">
                  <a:avLst/>
                </a:prstGeom>
                <a:solidFill>
                  <a:srgbClr val="CCFF33"/>
                </a:solidFill>
                <a:ln w="12700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1050"/>
                </a:p>
              </p:txBody>
            </p:sp>
          </p:grpSp>
          <p:grpSp>
            <p:nvGrpSpPr>
              <p:cNvPr id="46" name="Group 22"/>
              <p:cNvGrpSpPr>
                <a:grpSpLocks/>
              </p:cNvGrpSpPr>
              <p:nvPr/>
            </p:nvGrpSpPr>
            <p:grpSpPr bwMode="auto">
              <a:xfrm>
                <a:off x="6756400" y="1901825"/>
                <a:ext cx="269875" cy="460375"/>
                <a:chOff x="4120" y="2308"/>
                <a:chExt cx="305" cy="415"/>
              </a:xfrm>
            </p:grpSpPr>
            <p:sp>
              <p:nvSpPr>
                <p:cNvPr id="71" name="Freeform 23"/>
                <p:cNvSpPr>
                  <a:spLocks/>
                </p:cNvSpPr>
                <p:nvPr/>
              </p:nvSpPr>
              <p:spPr bwMode="auto">
                <a:xfrm flipH="1">
                  <a:off x="4378" y="2308"/>
                  <a:ext cx="47" cy="415"/>
                </a:xfrm>
                <a:custGeom>
                  <a:avLst/>
                  <a:gdLst/>
                  <a:ahLst/>
                  <a:cxnLst>
                    <a:cxn ang="0">
                      <a:pos x="90" y="546"/>
                    </a:cxn>
                    <a:cxn ang="0">
                      <a:pos x="0" y="432"/>
                    </a:cxn>
                    <a:cxn ang="0">
                      <a:pos x="0" y="0"/>
                    </a:cxn>
                    <a:cxn ang="0">
                      <a:pos x="84" y="42"/>
                    </a:cxn>
                    <a:cxn ang="0">
                      <a:pos x="90" y="546"/>
                    </a:cxn>
                  </a:cxnLst>
                  <a:rect l="0" t="0" r="r" b="b"/>
                  <a:pathLst>
                    <a:path w="90" h="546">
                      <a:moveTo>
                        <a:pt x="90" y="546"/>
                      </a:moveTo>
                      <a:lnTo>
                        <a:pt x="0" y="432"/>
                      </a:lnTo>
                      <a:lnTo>
                        <a:pt x="0" y="0"/>
                      </a:lnTo>
                      <a:lnTo>
                        <a:pt x="84" y="42"/>
                      </a:lnTo>
                      <a:lnTo>
                        <a:pt x="90" y="546"/>
                      </a:lnTo>
                      <a:close/>
                    </a:path>
                  </a:pathLst>
                </a:custGeom>
                <a:solidFill>
                  <a:srgbClr val="006699"/>
                </a:solidFill>
                <a:ln w="1588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 sz="1050"/>
                </a:p>
              </p:txBody>
            </p:sp>
            <p:sp>
              <p:nvSpPr>
                <p:cNvPr id="72" name="Rectangle 24"/>
                <p:cNvSpPr>
                  <a:spLocks noChangeArrowheads="1"/>
                </p:cNvSpPr>
                <p:nvPr/>
              </p:nvSpPr>
              <p:spPr bwMode="auto">
                <a:xfrm flipH="1">
                  <a:off x="4127" y="2340"/>
                  <a:ext cx="255" cy="383"/>
                </a:xfrm>
                <a:prstGeom prst="rect">
                  <a:avLst/>
                </a:prstGeom>
                <a:solidFill>
                  <a:srgbClr val="0078AA"/>
                </a:solidFill>
                <a:ln w="1588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 sz="1050"/>
                </a:p>
              </p:txBody>
            </p:sp>
            <p:sp>
              <p:nvSpPr>
                <p:cNvPr id="73" name="Oval 25"/>
                <p:cNvSpPr>
                  <a:spLocks noChangeArrowheads="1"/>
                </p:cNvSpPr>
                <p:nvPr/>
              </p:nvSpPr>
              <p:spPr bwMode="auto">
                <a:xfrm flipH="1">
                  <a:off x="4278" y="2390"/>
                  <a:ext cx="37" cy="36"/>
                </a:xfrm>
                <a:prstGeom prst="ellipse">
                  <a:avLst/>
                </a:prstGeom>
                <a:solidFill>
                  <a:srgbClr val="FFC9C9"/>
                </a:solidFill>
                <a:ln w="12700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1050"/>
                </a:p>
              </p:txBody>
            </p:sp>
            <p:grpSp>
              <p:nvGrpSpPr>
                <p:cNvPr id="74" name="Group 26"/>
                <p:cNvGrpSpPr>
                  <a:grpSpLocks/>
                </p:cNvGrpSpPr>
                <p:nvPr/>
              </p:nvGrpSpPr>
              <p:grpSpPr bwMode="auto">
                <a:xfrm flipH="1">
                  <a:off x="4164" y="2500"/>
                  <a:ext cx="152" cy="109"/>
                  <a:chOff x="3216" y="2784"/>
                  <a:chExt cx="192" cy="144"/>
                </a:xfrm>
              </p:grpSpPr>
              <p:sp>
                <p:nvSpPr>
                  <p:cNvPr id="78" name="Line 27"/>
                  <p:cNvSpPr>
                    <a:spLocks noChangeShapeType="1"/>
                  </p:cNvSpPr>
                  <p:nvPr/>
                </p:nvSpPr>
                <p:spPr bwMode="auto">
                  <a:xfrm>
                    <a:off x="3216" y="2784"/>
                    <a:ext cx="192" cy="0"/>
                  </a:xfrm>
                  <a:prstGeom prst="line">
                    <a:avLst/>
                  </a:prstGeom>
                  <a:noFill/>
                  <a:ln w="12700">
                    <a:solidFill>
                      <a:srgbClr val="CCECFF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 sz="1050"/>
                  </a:p>
                </p:txBody>
              </p:sp>
              <p:sp>
                <p:nvSpPr>
                  <p:cNvPr id="79" name="Line 28"/>
                  <p:cNvSpPr>
                    <a:spLocks noChangeShapeType="1"/>
                  </p:cNvSpPr>
                  <p:nvPr/>
                </p:nvSpPr>
                <p:spPr bwMode="auto">
                  <a:xfrm>
                    <a:off x="3216" y="2832"/>
                    <a:ext cx="192" cy="0"/>
                  </a:xfrm>
                  <a:prstGeom prst="line">
                    <a:avLst/>
                  </a:prstGeom>
                  <a:noFill/>
                  <a:ln w="12700">
                    <a:solidFill>
                      <a:srgbClr val="CCECFF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 sz="1050"/>
                  </a:p>
                </p:txBody>
              </p:sp>
              <p:sp>
                <p:nvSpPr>
                  <p:cNvPr id="80" name="Line 29"/>
                  <p:cNvSpPr>
                    <a:spLocks noChangeShapeType="1"/>
                  </p:cNvSpPr>
                  <p:nvPr/>
                </p:nvSpPr>
                <p:spPr bwMode="auto">
                  <a:xfrm>
                    <a:off x="3216" y="2880"/>
                    <a:ext cx="192" cy="0"/>
                  </a:xfrm>
                  <a:prstGeom prst="line">
                    <a:avLst/>
                  </a:prstGeom>
                  <a:noFill/>
                  <a:ln w="12700">
                    <a:solidFill>
                      <a:srgbClr val="CCECFF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 sz="1050"/>
                  </a:p>
                </p:txBody>
              </p:sp>
              <p:sp>
                <p:nvSpPr>
                  <p:cNvPr id="81" name="Line 30"/>
                  <p:cNvSpPr>
                    <a:spLocks noChangeShapeType="1"/>
                  </p:cNvSpPr>
                  <p:nvPr/>
                </p:nvSpPr>
                <p:spPr bwMode="auto">
                  <a:xfrm>
                    <a:off x="3216" y="2928"/>
                    <a:ext cx="192" cy="0"/>
                  </a:xfrm>
                  <a:prstGeom prst="line">
                    <a:avLst/>
                  </a:prstGeom>
                  <a:noFill/>
                  <a:ln w="12700">
                    <a:solidFill>
                      <a:srgbClr val="CCECFF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 sz="1050"/>
                  </a:p>
                </p:txBody>
              </p:sp>
            </p:grpSp>
            <p:sp>
              <p:nvSpPr>
                <p:cNvPr id="75" name="Freeform 31"/>
                <p:cNvSpPr>
                  <a:spLocks/>
                </p:cNvSpPr>
                <p:nvPr/>
              </p:nvSpPr>
              <p:spPr bwMode="auto">
                <a:xfrm>
                  <a:off x="4120" y="2311"/>
                  <a:ext cx="301" cy="35"/>
                </a:xfrm>
                <a:custGeom>
                  <a:avLst/>
                  <a:gdLst/>
                  <a:ahLst/>
                  <a:cxnLst>
                    <a:cxn ang="0">
                      <a:pos x="259" y="35"/>
                    </a:cxn>
                    <a:cxn ang="0">
                      <a:pos x="0" y="35"/>
                    </a:cxn>
                    <a:cxn ang="0">
                      <a:pos x="81" y="0"/>
                    </a:cxn>
                    <a:cxn ang="0">
                      <a:pos x="301" y="0"/>
                    </a:cxn>
                    <a:cxn ang="0">
                      <a:pos x="259" y="35"/>
                    </a:cxn>
                  </a:cxnLst>
                  <a:rect l="0" t="0" r="r" b="b"/>
                  <a:pathLst>
                    <a:path w="301" h="35">
                      <a:moveTo>
                        <a:pt x="259" y="35"/>
                      </a:moveTo>
                      <a:lnTo>
                        <a:pt x="0" y="35"/>
                      </a:lnTo>
                      <a:lnTo>
                        <a:pt x="81" y="0"/>
                      </a:lnTo>
                      <a:lnTo>
                        <a:pt x="301" y="0"/>
                      </a:lnTo>
                      <a:lnTo>
                        <a:pt x="259" y="35"/>
                      </a:lnTo>
                      <a:close/>
                    </a:path>
                  </a:pathLst>
                </a:custGeom>
                <a:solidFill>
                  <a:srgbClr val="00B4FF"/>
                </a:solidFill>
                <a:ln w="1588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 sz="1050"/>
                </a:p>
              </p:txBody>
            </p:sp>
            <p:sp>
              <p:nvSpPr>
                <p:cNvPr id="76" name="Oval 32"/>
                <p:cNvSpPr>
                  <a:spLocks noChangeArrowheads="1"/>
                </p:cNvSpPr>
                <p:nvPr/>
              </p:nvSpPr>
              <p:spPr bwMode="auto">
                <a:xfrm flipH="1">
                  <a:off x="4170" y="2386"/>
                  <a:ext cx="37" cy="36"/>
                </a:xfrm>
                <a:prstGeom prst="ellipse">
                  <a:avLst/>
                </a:prstGeom>
                <a:solidFill>
                  <a:srgbClr val="FFC9C9"/>
                </a:solidFill>
                <a:ln w="12700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1050"/>
                </a:p>
              </p:txBody>
            </p:sp>
            <p:sp>
              <p:nvSpPr>
                <p:cNvPr id="77" name="Oval 33"/>
                <p:cNvSpPr>
                  <a:spLocks noChangeArrowheads="1"/>
                </p:cNvSpPr>
                <p:nvPr/>
              </p:nvSpPr>
              <p:spPr bwMode="auto">
                <a:xfrm flipH="1">
                  <a:off x="4224" y="2386"/>
                  <a:ext cx="37" cy="36"/>
                </a:xfrm>
                <a:prstGeom prst="ellipse">
                  <a:avLst/>
                </a:prstGeom>
                <a:solidFill>
                  <a:srgbClr val="CCFF33"/>
                </a:solidFill>
                <a:ln w="12700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1050"/>
                </a:p>
              </p:txBody>
            </p:sp>
          </p:grpSp>
          <p:grpSp>
            <p:nvGrpSpPr>
              <p:cNvPr id="47" name="Group 34"/>
              <p:cNvGrpSpPr>
                <a:grpSpLocks/>
              </p:cNvGrpSpPr>
              <p:nvPr/>
            </p:nvGrpSpPr>
            <p:grpSpPr bwMode="auto">
              <a:xfrm>
                <a:off x="6540500" y="1973262"/>
                <a:ext cx="269875" cy="460375"/>
                <a:chOff x="4120" y="2308"/>
                <a:chExt cx="305" cy="415"/>
              </a:xfrm>
            </p:grpSpPr>
            <p:sp>
              <p:nvSpPr>
                <p:cNvPr id="60" name="Freeform 35"/>
                <p:cNvSpPr>
                  <a:spLocks/>
                </p:cNvSpPr>
                <p:nvPr/>
              </p:nvSpPr>
              <p:spPr bwMode="auto">
                <a:xfrm flipH="1">
                  <a:off x="4378" y="2308"/>
                  <a:ext cx="47" cy="415"/>
                </a:xfrm>
                <a:custGeom>
                  <a:avLst/>
                  <a:gdLst/>
                  <a:ahLst/>
                  <a:cxnLst>
                    <a:cxn ang="0">
                      <a:pos x="90" y="546"/>
                    </a:cxn>
                    <a:cxn ang="0">
                      <a:pos x="0" y="432"/>
                    </a:cxn>
                    <a:cxn ang="0">
                      <a:pos x="0" y="0"/>
                    </a:cxn>
                    <a:cxn ang="0">
                      <a:pos x="84" y="42"/>
                    </a:cxn>
                    <a:cxn ang="0">
                      <a:pos x="90" y="546"/>
                    </a:cxn>
                  </a:cxnLst>
                  <a:rect l="0" t="0" r="r" b="b"/>
                  <a:pathLst>
                    <a:path w="90" h="546">
                      <a:moveTo>
                        <a:pt x="90" y="546"/>
                      </a:moveTo>
                      <a:lnTo>
                        <a:pt x="0" y="432"/>
                      </a:lnTo>
                      <a:lnTo>
                        <a:pt x="0" y="0"/>
                      </a:lnTo>
                      <a:lnTo>
                        <a:pt x="84" y="42"/>
                      </a:lnTo>
                      <a:lnTo>
                        <a:pt x="90" y="546"/>
                      </a:lnTo>
                      <a:close/>
                    </a:path>
                  </a:pathLst>
                </a:custGeom>
                <a:solidFill>
                  <a:srgbClr val="006699"/>
                </a:solidFill>
                <a:ln w="1588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 sz="1050"/>
                </a:p>
              </p:txBody>
            </p:sp>
            <p:sp>
              <p:nvSpPr>
                <p:cNvPr id="61" name="Rectangle 36"/>
                <p:cNvSpPr>
                  <a:spLocks noChangeArrowheads="1"/>
                </p:cNvSpPr>
                <p:nvPr/>
              </p:nvSpPr>
              <p:spPr bwMode="auto">
                <a:xfrm flipH="1">
                  <a:off x="4127" y="2340"/>
                  <a:ext cx="255" cy="383"/>
                </a:xfrm>
                <a:prstGeom prst="rect">
                  <a:avLst/>
                </a:prstGeom>
                <a:solidFill>
                  <a:srgbClr val="0078AA"/>
                </a:solidFill>
                <a:ln w="1588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 sz="1050"/>
                </a:p>
              </p:txBody>
            </p:sp>
            <p:sp>
              <p:nvSpPr>
                <p:cNvPr id="62" name="Oval 37"/>
                <p:cNvSpPr>
                  <a:spLocks noChangeArrowheads="1"/>
                </p:cNvSpPr>
                <p:nvPr/>
              </p:nvSpPr>
              <p:spPr bwMode="auto">
                <a:xfrm flipH="1">
                  <a:off x="4278" y="2390"/>
                  <a:ext cx="37" cy="36"/>
                </a:xfrm>
                <a:prstGeom prst="ellipse">
                  <a:avLst/>
                </a:prstGeom>
                <a:solidFill>
                  <a:srgbClr val="FFC9C9"/>
                </a:solidFill>
                <a:ln w="12700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1050"/>
                </a:p>
              </p:txBody>
            </p:sp>
            <p:grpSp>
              <p:nvGrpSpPr>
                <p:cNvPr id="63" name="Group 38"/>
                <p:cNvGrpSpPr>
                  <a:grpSpLocks/>
                </p:cNvGrpSpPr>
                <p:nvPr/>
              </p:nvGrpSpPr>
              <p:grpSpPr bwMode="auto">
                <a:xfrm flipH="1">
                  <a:off x="4164" y="2500"/>
                  <a:ext cx="152" cy="109"/>
                  <a:chOff x="3216" y="2784"/>
                  <a:chExt cx="192" cy="144"/>
                </a:xfrm>
              </p:grpSpPr>
              <p:sp>
                <p:nvSpPr>
                  <p:cNvPr id="67" name="Line 39"/>
                  <p:cNvSpPr>
                    <a:spLocks noChangeShapeType="1"/>
                  </p:cNvSpPr>
                  <p:nvPr/>
                </p:nvSpPr>
                <p:spPr bwMode="auto">
                  <a:xfrm>
                    <a:off x="3216" y="2784"/>
                    <a:ext cx="192" cy="0"/>
                  </a:xfrm>
                  <a:prstGeom prst="line">
                    <a:avLst/>
                  </a:prstGeom>
                  <a:noFill/>
                  <a:ln w="12700">
                    <a:solidFill>
                      <a:srgbClr val="CCECFF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 sz="1050"/>
                  </a:p>
                </p:txBody>
              </p:sp>
              <p:sp>
                <p:nvSpPr>
                  <p:cNvPr id="68" name="Line 40"/>
                  <p:cNvSpPr>
                    <a:spLocks noChangeShapeType="1"/>
                  </p:cNvSpPr>
                  <p:nvPr/>
                </p:nvSpPr>
                <p:spPr bwMode="auto">
                  <a:xfrm>
                    <a:off x="3216" y="2832"/>
                    <a:ext cx="192" cy="0"/>
                  </a:xfrm>
                  <a:prstGeom prst="line">
                    <a:avLst/>
                  </a:prstGeom>
                  <a:noFill/>
                  <a:ln w="12700">
                    <a:solidFill>
                      <a:srgbClr val="CCECFF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 sz="1050"/>
                  </a:p>
                </p:txBody>
              </p:sp>
              <p:sp>
                <p:nvSpPr>
                  <p:cNvPr id="69" name="Line 41"/>
                  <p:cNvSpPr>
                    <a:spLocks noChangeShapeType="1"/>
                  </p:cNvSpPr>
                  <p:nvPr/>
                </p:nvSpPr>
                <p:spPr bwMode="auto">
                  <a:xfrm>
                    <a:off x="3216" y="2880"/>
                    <a:ext cx="192" cy="0"/>
                  </a:xfrm>
                  <a:prstGeom prst="line">
                    <a:avLst/>
                  </a:prstGeom>
                  <a:noFill/>
                  <a:ln w="12700">
                    <a:solidFill>
                      <a:srgbClr val="CCECFF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 sz="1050"/>
                  </a:p>
                </p:txBody>
              </p:sp>
              <p:sp>
                <p:nvSpPr>
                  <p:cNvPr id="70" name="Line 42"/>
                  <p:cNvSpPr>
                    <a:spLocks noChangeShapeType="1"/>
                  </p:cNvSpPr>
                  <p:nvPr/>
                </p:nvSpPr>
                <p:spPr bwMode="auto">
                  <a:xfrm>
                    <a:off x="3216" y="2928"/>
                    <a:ext cx="192" cy="0"/>
                  </a:xfrm>
                  <a:prstGeom prst="line">
                    <a:avLst/>
                  </a:prstGeom>
                  <a:noFill/>
                  <a:ln w="12700">
                    <a:solidFill>
                      <a:srgbClr val="CCECFF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 sz="1050"/>
                  </a:p>
                </p:txBody>
              </p:sp>
            </p:grpSp>
            <p:sp>
              <p:nvSpPr>
                <p:cNvPr id="64" name="Freeform 43"/>
                <p:cNvSpPr>
                  <a:spLocks/>
                </p:cNvSpPr>
                <p:nvPr/>
              </p:nvSpPr>
              <p:spPr bwMode="auto">
                <a:xfrm>
                  <a:off x="4120" y="2311"/>
                  <a:ext cx="301" cy="35"/>
                </a:xfrm>
                <a:custGeom>
                  <a:avLst/>
                  <a:gdLst/>
                  <a:ahLst/>
                  <a:cxnLst>
                    <a:cxn ang="0">
                      <a:pos x="259" y="35"/>
                    </a:cxn>
                    <a:cxn ang="0">
                      <a:pos x="0" y="35"/>
                    </a:cxn>
                    <a:cxn ang="0">
                      <a:pos x="81" y="0"/>
                    </a:cxn>
                    <a:cxn ang="0">
                      <a:pos x="301" y="0"/>
                    </a:cxn>
                    <a:cxn ang="0">
                      <a:pos x="259" y="35"/>
                    </a:cxn>
                  </a:cxnLst>
                  <a:rect l="0" t="0" r="r" b="b"/>
                  <a:pathLst>
                    <a:path w="301" h="35">
                      <a:moveTo>
                        <a:pt x="259" y="35"/>
                      </a:moveTo>
                      <a:lnTo>
                        <a:pt x="0" y="35"/>
                      </a:lnTo>
                      <a:lnTo>
                        <a:pt x="81" y="0"/>
                      </a:lnTo>
                      <a:lnTo>
                        <a:pt x="301" y="0"/>
                      </a:lnTo>
                      <a:lnTo>
                        <a:pt x="259" y="35"/>
                      </a:lnTo>
                      <a:close/>
                    </a:path>
                  </a:pathLst>
                </a:custGeom>
                <a:solidFill>
                  <a:srgbClr val="00B4FF"/>
                </a:solidFill>
                <a:ln w="1588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 sz="1050"/>
                </a:p>
              </p:txBody>
            </p:sp>
            <p:sp>
              <p:nvSpPr>
                <p:cNvPr id="65" name="Oval 44"/>
                <p:cNvSpPr>
                  <a:spLocks noChangeArrowheads="1"/>
                </p:cNvSpPr>
                <p:nvPr/>
              </p:nvSpPr>
              <p:spPr bwMode="auto">
                <a:xfrm flipH="1">
                  <a:off x="4170" y="2386"/>
                  <a:ext cx="37" cy="36"/>
                </a:xfrm>
                <a:prstGeom prst="ellipse">
                  <a:avLst/>
                </a:prstGeom>
                <a:solidFill>
                  <a:srgbClr val="FFC9C9"/>
                </a:solidFill>
                <a:ln w="12700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1050"/>
                </a:p>
              </p:txBody>
            </p:sp>
            <p:sp>
              <p:nvSpPr>
                <p:cNvPr id="66" name="Oval 45"/>
                <p:cNvSpPr>
                  <a:spLocks noChangeArrowheads="1"/>
                </p:cNvSpPr>
                <p:nvPr/>
              </p:nvSpPr>
              <p:spPr bwMode="auto">
                <a:xfrm flipH="1">
                  <a:off x="4224" y="2386"/>
                  <a:ext cx="37" cy="36"/>
                </a:xfrm>
                <a:prstGeom prst="ellipse">
                  <a:avLst/>
                </a:prstGeom>
                <a:solidFill>
                  <a:srgbClr val="CCFF33"/>
                </a:solidFill>
                <a:ln w="12700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1050"/>
                </a:p>
              </p:txBody>
            </p:sp>
          </p:grpSp>
          <p:grpSp>
            <p:nvGrpSpPr>
              <p:cNvPr id="48" name="Group 618"/>
              <p:cNvGrpSpPr>
                <a:grpSpLocks/>
              </p:cNvGrpSpPr>
              <p:nvPr/>
            </p:nvGrpSpPr>
            <p:grpSpPr bwMode="auto">
              <a:xfrm>
                <a:off x="6324600" y="2046287"/>
                <a:ext cx="269875" cy="460375"/>
                <a:chOff x="4120" y="2308"/>
                <a:chExt cx="305" cy="415"/>
              </a:xfrm>
            </p:grpSpPr>
            <p:sp>
              <p:nvSpPr>
                <p:cNvPr id="49" name="Freeform 619"/>
                <p:cNvSpPr>
                  <a:spLocks/>
                </p:cNvSpPr>
                <p:nvPr/>
              </p:nvSpPr>
              <p:spPr bwMode="auto">
                <a:xfrm flipH="1">
                  <a:off x="4378" y="2308"/>
                  <a:ext cx="47" cy="415"/>
                </a:xfrm>
                <a:custGeom>
                  <a:avLst/>
                  <a:gdLst/>
                  <a:ahLst/>
                  <a:cxnLst>
                    <a:cxn ang="0">
                      <a:pos x="90" y="546"/>
                    </a:cxn>
                    <a:cxn ang="0">
                      <a:pos x="0" y="432"/>
                    </a:cxn>
                    <a:cxn ang="0">
                      <a:pos x="0" y="0"/>
                    </a:cxn>
                    <a:cxn ang="0">
                      <a:pos x="84" y="42"/>
                    </a:cxn>
                    <a:cxn ang="0">
                      <a:pos x="90" y="546"/>
                    </a:cxn>
                  </a:cxnLst>
                  <a:rect l="0" t="0" r="r" b="b"/>
                  <a:pathLst>
                    <a:path w="90" h="546">
                      <a:moveTo>
                        <a:pt x="90" y="546"/>
                      </a:moveTo>
                      <a:lnTo>
                        <a:pt x="0" y="432"/>
                      </a:lnTo>
                      <a:lnTo>
                        <a:pt x="0" y="0"/>
                      </a:lnTo>
                      <a:lnTo>
                        <a:pt x="84" y="42"/>
                      </a:lnTo>
                      <a:lnTo>
                        <a:pt x="90" y="546"/>
                      </a:lnTo>
                      <a:close/>
                    </a:path>
                  </a:pathLst>
                </a:custGeom>
                <a:solidFill>
                  <a:srgbClr val="006699"/>
                </a:solidFill>
                <a:ln w="1588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 sz="1050"/>
                </a:p>
              </p:txBody>
            </p:sp>
            <p:sp>
              <p:nvSpPr>
                <p:cNvPr id="50" name="Rectangle 620"/>
                <p:cNvSpPr>
                  <a:spLocks noChangeArrowheads="1"/>
                </p:cNvSpPr>
                <p:nvPr/>
              </p:nvSpPr>
              <p:spPr bwMode="auto">
                <a:xfrm flipH="1">
                  <a:off x="4127" y="2340"/>
                  <a:ext cx="255" cy="383"/>
                </a:xfrm>
                <a:prstGeom prst="rect">
                  <a:avLst/>
                </a:prstGeom>
                <a:solidFill>
                  <a:srgbClr val="0078AA"/>
                </a:solidFill>
                <a:ln w="1588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 sz="1050"/>
                </a:p>
              </p:txBody>
            </p:sp>
            <p:sp>
              <p:nvSpPr>
                <p:cNvPr id="51" name="Oval 621"/>
                <p:cNvSpPr>
                  <a:spLocks noChangeArrowheads="1"/>
                </p:cNvSpPr>
                <p:nvPr/>
              </p:nvSpPr>
              <p:spPr bwMode="auto">
                <a:xfrm flipH="1">
                  <a:off x="4278" y="2390"/>
                  <a:ext cx="37" cy="36"/>
                </a:xfrm>
                <a:prstGeom prst="ellipse">
                  <a:avLst/>
                </a:prstGeom>
                <a:solidFill>
                  <a:srgbClr val="FFC9C9"/>
                </a:solidFill>
                <a:ln w="12700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1050"/>
                </a:p>
              </p:txBody>
            </p:sp>
            <p:grpSp>
              <p:nvGrpSpPr>
                <p:cNvPr id="52" name="Group 622"/>
                <p:cNvGrpSpPr>
                  <a:grpSpLocks/>
                </p:cNvGrpSpPr>
                <p:nvPr/>
              </p:nvGrpSpPr>
              <p:grpSpPr bwMode="auto">
                <a:xfrm flipH="1">
                  <a:off x="4164" y="2500"/>
                  <a:ext cx="152" cy="109"/>
                  <a:chOff x="3216" y="2784"/>
                  <a:chExt cx="192" cy="144"/>
                </a:xfrm>
              </p:grpSpPr>
              <p:sp>
                <p:nvSpPr>
                  <p:cNvPr id="56" name="Line 623"/>
                  <p:cNvSpPr>
                    <a:spLocks noChangeShapeType="1"/>
                  </p:cNvSpPr>
                  <p:nvPr/>
                </p:nvSpPr>
                <p:spPr bwMode="auto">
                  <a:xfrm>
                    <a:off x="3216" y="2784"/>
                    <a:ext cx="192" cy="0"/>
                  </a:xfrm>
                  <a:prstGeom prst="line">
                    <a:avLst/>
                  </a:prstGeom>
                  <a:noFill/>
                  <a:ln w="12700">
                    <a:solidFill>
                      <a:srgbClr val="CCECFF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 sz="1050"/>
                  </a:p>
                </p:txBody>
              </p:sp>
              <p:sp>
                <p:nvSpPr>
                  <p:cNvPr id="57" name="Line 624"/>
                  <p:cNvSpPr>
                    <a:spLocks noChangeShapeType="1"/>
                  </p:cNvSpPr>
                  <p:nvPr/>
                </p:nvSpPr>
                <p:spPr bwMode="auto">
                  <a:xfrm>
                    <a:off x="3216" y="2832"/>
                    <a:ext cx="192" cy="0"/>
                  </a:xfrm>
                  <a:prstGeom prst="line">
                    <a:avLst/>
                  </a:prstGeom>
                  <a:noFill/>
                  <a:ln w="12700">
                    <a:solidFill>
                      <a:srgbClr val="CCECFF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 sz="1050"/>
                  </a:p>
                </p:txBody>
              </p:sp>
              <p:sp>
                <p:nvSpPr>
                  <p:cNvPr id="58" name="Line 625"/>
                  <p:cNvSpPr>
                    <a:spLocks noChangeShapeType="1"/>
                  </p:cNvSpPr>
                  <p:nvPr/>
                </p:nvSpPr>
                <p:spPr bwMode="auto">
                  <a:xfrm>
                    <a:off x="3216" y="2880"/>
                    <a:ext cx="192" cy="0"/>
                  </a:xfrm>
                  <a:prstGeom prst="line">
                    <a:avLst/>
                  </a:prstGeom>
                  <a:noFill/>
                  <a:ln w="12700">
                    <a:solidFill>
                      <a:srgbClr val="CCECFF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 sz="1050"/>
                  </a:p>
                </p:txBody>
              </p:sp>
              <p:sp>
                <p:nvSpPr>
                  <p:cNvPr id="59" name="Line 626"/>
                  <p:cNvSpPr>
                    <a:spLocks noChangeShapeType="1"/>
                  </p:cNvSpPr>
                  <p:nvPr/>
                </p:nvSpPr>
                <p:spPr bwMode="auto">
                  <a:xfrm>
                    <a:off x="3216" y="2928"/>
                    <a:ext cx="192" cy="0"/>
                  </a:xfrm>
                  <a:prstGeom prst="line">
                    <a:avLst/>
                  </a:prstGeom>
                  <a:noFill/>
                  <a:ln w="12700">
                    <a:solidFill>
                      <a:srgbClr val="CCECFF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 sz="1050"/>
                  </a:p>
                </p:txBody>
              </p:sp>
            </p:grpSp>
            <p:sp>
              <p:nvSpPr>
                <p:cNvPr id="53" name="Freeform 627"/>
                <p:cNvSpPr>
                  <a:spLocks/>
                </p:cNvSpPr>
                <p:nvPr/>
              </p:nvSpPr>
              <p:spPr bwMode="auto">
                <a:xfrm>
                  <a:off x="4120" y="2311"/>
                  <a:ext cx="301" cy="35"/>
                </a:xfrm>
                <a:custGeom>
                  <a:avLst/>
                  <a:gdLst/>
                  <a:ahLst/>
                  <a:cxnLst>
                    <a:cxn ang="0">
                      <a:pos x="259" y="35"/>
                    </a:cxn>
                    <a:cxn ang="0">
                      <a:pos x="0" y="35"/>
                    </a:cxn>
                    <a:cxn ang="0">
                      <a:pos x="81" y="0"/>
                    </a:cxn>
                    <a:cxn ang="0">
                      <a:pos x="301" y="0"/>
                    </a:cxn>
                    <a:cxn ang="0">
                      <a:pos x="259" y="35"/>
                    </a:cxn>
                  </a:cxnLst>
                  <a:rect l="0" t="0" r="r" b="b"/>
                  <a:pathLst>
                    <a:path w="301" h="35">
                      <a:moveTo>
                        <a:pt x="259" y="35"/>
                      </a:moveTo>
                      <a:lnTo>
                        <a:pt x="0" y="35"/>
                      </a:lnTo>
                      <a:lnTo>
                        <a:pt x="81" y="0"/>
                      </a:lnTo>
                      <a:lnTo>
                        <a:pt x="301" y="0"/>
                      </a:lnTo>
                      <a:lnTo>
                        <a:pt x="259" y="35"/>
                      </a:lnTo>
                      <a:close/>
                    </a:path>
                  </a:pathLst>
                </a:custGeom>
                <a:solidFill>
                  <a:srgbClr val="00B4FF"/>
                </a:solidFill>
                <a:ln w="1588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 sz="1050"/>
                </a:p>
              </p:txBody>
            </p:sp>
            <p:sp>
              <p:nvSpPr>
                <p:cNvPr id="54" name="Oval 628"/>
                <p:cNvSpPr>
                  <a:spLocks noChangeArrowheads="1"/>
                </p:cNvSpPr>
                <p:nvPr/>
              </p:nvSpPr>
              <p:spPr bwMode="auto">
                <a:xfrm flipH="1">
                  <a:off x="4170" y="2386"/>
                  <a:ext cx="37" cy="36"/>
                </a:xfrm>
                <a:prstGeom prst="ellipse">
                  <a:avLst/>
                </a:prstGeom>
                <a:solidFill>
                  <a:srgbClr val="FFC9C9"/>
                </a:solidFill>
                <a:ln w="12700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1050"/>
                </a:p>
              </p:txBody>
            </p:sp>
            <p:sp>
              <p:nvSpPr>
                <p:cNvPr id="55" name="Oval 629"/>
                <p:cNvSpPr>
                  <a:spLocks noChangeArrowheads="1"/>
                </p:cNvSpPr>
                <p:nvPr/>
              </p:nvSpPr>
              <p:spPr bwMode="auto">
                <a:xfrm flipH="1">
                  <a:off x="4224" y="2386"/>
                  <a:ext cx="37" cy="36"/>
                </a:xfrm>
                <a:prstGeom prst="ellipse">
                  <a:avLst/>
                </a:prstGeom>
                <a:solidFill>
                  <a:srgbClr val="CCFF33"/>
                </a:solidFill>
                <a:ln w="12700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1050"/>
                </a:p>
              </p:txBody>
            </p:sp>
          </p:grpSp>
        </p:grpSp>
        <p:graphicFrame>
          <p:nvGraphicFramePr>
            <p:cNvPr id="126" name="Object 15">
              <a:hlinkClick r:id="" action="ppaction://ole?verb=0"/>
            </p:cNvPr>
            <p:cNvGraphicFramePr>
              <a:graphicFrameLocks/>
            </p:cNvGraphicFramePr>
            <p:nvPr/>
          </p:nvGraphicFramePr>
          <p:xfrm>
            <a:off x="5341951" y="2253186"/>
            <a:ext cx="798445" cy="42993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458" name="Clip" r:id="rId4" imgW="5759280" imgH="3222360" progId="">
                    <p:embed/>
                  </p:oleObj>
                </mc:Choice>
                <mc:Fallback>
                  <p:oleObj name="Clip" r:id="rId4" imgW="5759280" imgH="3222360" progId="">
                    <p:embed/>
                    <p:pic>
                      <p:nvPicPr>
                        <p:cNvPr id="0" name="Object 15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341951" y="2253186"/>
                          <a:ext cx="798445" cy="42993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27" name="Text Box 16"/>
            <p:cNvSpPr txBox="1">
              <a:spLocks noChangeArrowheads="1"/>
            </p:cNvSpPr>
            <p:nvPr/>
          </p:nvSpPr>
          <p:spPr bwMode="auto">
            <a:xfrm>
              <a:off x="5428250" y="2315396"/>
              <a:ext cx="637242" cy="2539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eaLnBrk="0" hangingPunct="0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sz="1050" dirty="0" smtClean="0">
                  <a:latin typeface="Arial" pitchFamily="34" charset="0"/>
                  <a:ea typeface="ＭＳ Ｐゴシック" pitchFamily="34" charset="-128"/>
                  <a:cs typeface="Arial" pitchFamily="34" charset="0"/>
                </a:rPr>
                <a:t>Internet</a:t>
              </a:r>
              <a:endParaRPr lang="en-US" sz="1050" dirty="0">
                <a:latin typeface="Arial" pitchFamily="34" charset="0"/>
                <a:ea typeface="ＭＳ Ｐゴシック" pitchFamily="34" charset="-128"/>
                <a:cs typeface="Arial" pitchFamily="34" charset="0"/>
              </a:endParaRPr>
            </a:p>
          </p:txBody>
        </p:sp>
      </p:grpSp>
      <p:cxnSp>
        <p:nvCxnSpPr>
          <p:cNvPr id="130" name="Straight Connector 129"/>
          <p:cNvCxnSpPr>
            <a:stCxn id="7" idx="3"/>
            <a:endCxn id="8" idx="1"/>
          </p:cNvCxnSpPr>
          <p:nvPr/>
        </p:nvCxnSpPr>
        <p:spPr bwMode="auto">
          <a:xfrm>
            <a:off x="1371600" y="2284731"/>
            <a:ext cx="752475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grpSp>
        <p:nvGrpSpPr>
          <p:cNvPr id="96" name="Group 95"/>
          <p:cNvGrpSpPr/>
          <p:nvPr/>
        </p:nvGrpSpPr>
        <p:grpSpPr>
          <a:xfrm>
            <a:off x="1524000" y="2209800"/>
            <a:ext cx="479618" cy="457200"/>
            <a:chOff x="1524000" y="2209800"/>
            <a:chExt cx="479618" cy="457200"/>
          </a:xfrm>
        </p:grpSpPr>
        <p:sp>
          <p:nvSpPr>
            <p:cNvPr id="131" name="Oval 130"/>
            <p:cNvSpPr/>
            <p:nvPr/>
          </p:nvSpPr>
          <p:spPr bwMode="auto">
            <a:xfrm>
              <a:off x="1676400" y="2209800"/>
              <a:ext cx="152400" cy="152400"/>
            </a:xfrm>
            <a:prstGeom prst="ellipse">
              <a:avLst/>
            </a:prstGeom>
            <a:solidFill>
              <a:schemeClr val="tx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endParaRPr>
            </a:p>
          </p:txBody>
        </p:sp>
        <p:sp>
          <p:nvSpPr>
            <p:cNvPr id="133" name="TextBox 132"/>
            <p:cNvSpPr txBox="1"/>
            <p:nvPr/>
          </p:nvSpPr>
          <p:spPr>
            <a:xfrm>
              <a:off x="1524000" y="2297668"/>
              <a:ext cx="47961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b="1" dirty="0" smtClean="0">
                  <a:latin typeface="Arial" pitchFamily="34" charset="0"/>
                  <a:cs typeface="Arial" pitchFamily="34" charset="0"/>
                </a:rPr>
                <a:t>R1</a:t>
              </a:r>
              <a:endParaRPr lang="en-US" sz="1800" b="1" dirty="0">
                <a:latin typeface="Arial" pitchFamily="34" charset="0"/>
                <a:cs typeface="Arial" pitchFamily="34" charset="0"/>
              </a:endParaRPr>
            </a:p>
          </p:txBody>
        </p:sp>
      </p:grpSp>
      <p:cxnSp>
        <p:nvCxnSpPr>
          <p:cNvPr id="136" name="Straight Connector 135"/>
          <p:cNvCxnSpPr>
            <a:stCxn id="8" idx="3"/>
            <a:endCxn id="6" idx="1"/>
          </p:cNvCxnSpPr>
          <p:nvPr/>
        </p:nvCxnSpPr>
        <p:spPr bwMode="auto">
          <a:xfrm>
            <a:off x="3124200" y="2228850"/>
            <a:ext cx="762000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grpSp>
        <p:nvGrpSpPr>
          <p:cNvPr id="41" name="Group 40"/>
          <p:cNvGrpSpPr/>
          <p:nvPr/>
        </p:nvGrpSpPr>
        <p:grpSpPr>
          <a:xfrm>
            <a:off x="3276600" y="2156671"/>
            <a:ext cx="479618" cy="461425"/>
            <a:chOff x="3276600" y="2156671"/>
            <a:chExt cx="479618" cy="461425"/>
          </a:xfrm>
        </p:grpSpPr>
        <p:sp>
          <p:nvSpPr>
            <p:cNvPr id="137" name="Oval 136"/>
            <p:cNvSpPr/>
            <p:nvPr/>
          </p:nvSpPr>
          <p:spPr bwMode="auto">
            <a:xfrm>
              <a:off x="3429000" y="2156671"/>
              <a:ext cx="152400" cy="152400"/>
            </a:xfrm>
            <a:prstGeom prst="ellipse">
              <a:avLst/>
            </a:prstGeom>
            <a:solidFill>
              <a:schemeClr val="tx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endParaRPr>
            </a:p>
          </p:txBody>
        </p:sp>
        <p:sp>
          <p:nvSpPr>
            <p:cNvPr id="138" name="TextBox 137"/>
            <p:cNvSpPr txBox="1"/>
            <p:nvPr/>
          </p:nvSpPr>
          <p:spPr>
            <a:xfrm>
              <a:off x="3276600" y="2248764"/>
              <a:ext cx="47961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b="1" dirty="0" smtClean="0">
                  <a:latin typeface="Arial" pitchFamily="34" charset="0"/>
                  <a:cs typeface="Arial" pitchFamily="34" charset="0"/>
                </a:rPr>
                <a:t>R3</a:t>
              </a:r>
              <a:endParaRPr lang="en-US" sz="1800" b="1" dirty="0">
                <a:latin typeface="Arial" pitchFamily="34" charset="0"/>
                <a:cs typeface="Arial" pitchFamily="34" charset="0"/>
              </a:endParaRPr>
            </a:p>
          </p:txBody>
        </p:sp>
      </p:grpSp>
      <p:cxnSp>
        <p:nvCxnSpPr>
          <p:cNvPr id="134" name="Straight Connector 133"/>
          <p:cNvCxnSpPr>
            <a:stCxn id="6" idx="3"/>
            <a:endCxn id="43" idx="1"/>
          </p:cNvCxnSpPr>
          <p:nvPr/>
        </p:nvCxnSpPr>
        <p:spPr bwMode="auto">
          <a:xfrm>
            <a:off x="4876800" y="2228850"/>
            <a:ext cx="381000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grpSp>
        <p:nvGrpSpPr>
          <p:cNvPr id="99" name="Group 98"/>
          <p:cNvGrpSpPr/>
          <p:nvPr/>
        </p:nvGrpSpPr>
        <p:grpSpPr>
          <a:xfrm>
            <a:off x="2133600" y="2724150"/>
            <a:ext cx="571500" cy="400050"/>
            <a:chOff x="2133600" y="2724150"/>
            <a:chExt cx="571500" cy="400050"/>
          </a:xfrm>
        </p:grpSpPr>
        <p:cxnSp>
          <p:nvCxnSpPr>
            <p:cNvPr id="129" name="Straight Connector 128"/>
            <p:cNvCxnSpPr>
              <a:stCxn id="8" idx="2"/>
              <a:endCxn id="145" idx="0"/>
            </p:cNvCxnSpPr>
            <p:nvPr/>
          </p:nvCxnSpPr>
          <p:spPr bwMode="auto">
            <a:xfrm>
              <a:off x="2624138" y="2724150"/>
              <a:ext cx="9525" cy="40005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sp>
          <p:nvSpPr>
            <p:cNvPr id="132" name="TextBox 131"/>
            <p:cNvSpPr txBox="1"/>
            <p:nvPr/>
          </p:nvSpPr>
          <p:spPr>
            <a:xfrm>
              <a:off x="2133600" y="2743200"/>
              <a:ext cx="47961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b="1" dirty="0" smtClean="0">
                  <a:latin typeface="Arial" pitchFamily="34" charset="0"/>
                  <a:cs typeface="Arial" pitchFamily="34" charset="0"/>
                </a:rPr>
                <a:t>R4</a:t>
              </a:r>
              <a:endParaRPr lang="en-US" sz="18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8" name="Oval 177"/>
            <p:cNvSpPr/>
            <p:nvPr/>
          </p:nvSpPr>
          <p:spPr bwMode="auto">
            <a:xfrm>
              <a:off x="2552700" y="2847975"/>
              <a:ext cx="152400" cy="152400"/>
            </a:xfrm>
            <a:prstGeom prst="ellipse">
              <a:avLst/>
            </a:prstGeom>
            <a:solidFill>
              <a:schemeClr val="tx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endParaRPr>
            </a:p>
          </p:txBody>
        </p:sp>
      </p:grpSp>
      <p:grpSp>
        <p:nvGrpSpPr>
          <p:cNvPr id="582" name="Group 581"/>
          <p:cNvGrpSpPr/>
          <p:nvPr/>
        </p:nvGrpSpPr>
        <p:grpSpPr>
          <a:xfrm>
            <a:off x="2124075" y="2724150"/>
            <a:ext cx="4124325" cy="2686050"/>
            <a:chOff x="2124075" y="2724150"/>
            <a:chExt cx="4124325" cy="2686050"/>
          </a:xfrm>
        </p:grpSpPr>
        <p:grpSp>
          <p:nvGrpSpPr>
            <p:cNvPr id="180" name="Group 179"/>
            <p:cNvGrpSpPr/>
            <p:nvPr/>
          </p:nvGrpSpPr>
          <p:grpSpPr>
            <a:xfrm>
              <a:off x="2124075" y="4419600"/>
              <a:ext cx="1000125" cy="990600"/>
              <a:chOff x="7315200" y="3886200"/>
              <a:chExt cx="1000125" cy="990600"/>
            </a:xfrm>
          </p:grpSpPr>
          <p:sp>
            <p:nvSpPr>
              <p:cNvPr id="181" name="AutoShape 154"/>
              <p:cNvSpPr>
                <a:spLocks noChangeArrowheads="1"/>
              </p:cNvSpPr>
              <p:nvPr/>
            </p:nvSpPr>
            <p:spPr bwMode="auto">
              <a:xfrm>
                <a:off x="7315200" y="3886200"/>
                <a:ext cx="1000125" cy="990600"/>
              </a:xfrm>
              <a:prstGeom prst="flowChartAlternateProcess">
                <a:avLst/>
              </a:prstGeom>
              <a:solidFill>
                <a:srgbClr val="A7E8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0" tIns="0" anchor="ctr"/>
              <a:lstStyle/>
              <a:p>
                <a:endParaRPr lang="en-US" sz="1600" b="1"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184" name="Group 158"/>
              <p:cNvGrpSpPr>
                <a:grpSpLocks noChangeAspect="1"/>
              </p:cNvGrpSpPr>
              <p:nvPr/>
            </p:nvGrpSpPr>
            <p:grpSpPr bwMode="auto">
              <a:xfrm flipH="1">
                <a:off x="7696199" y="4259473"/>
                <a:ext cx="411161" cy="494972"/>
                <a:chOff x="5" y="2480"/>
                <a:chExt cx="237" cy="430"/>
              </a:xfrm>
            </p:grpSpPr>
            <p:grpSp>
              <p:nvGrpSpPr>
                <p:cNvPr id="186" name="Group 159"/>
                <p:cNvGrpSpPr>
                  <a:grpSpLocks noChangeAspect="1"/>
                </p:cNvGrpSpPr>
                <p:nvPr/>
              </p:nvGrpSpPr>
              <p:grpSpPr bwMode="auto">
                <a:xfrm>
                  <a:off x="5" y="2521"/>
                  <a:ext cx="145" cy="389"/>
                  <a:chOff x="5" y="2521"/>
                  <a:chExt cx="145" cy="389"/>
                </a:xfrm>
              </p:grpSpPr>
              <p:grpSp>
                <p:nvGrpSpPr>
                  <p:cNvPr id="190" name="Group 160"/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7" y="2654"/>
                    <a:ext cx="143" cy="256"/>
                    <a:chOff x="7" y="2654"/>
                    <a:chExt cx="143" cy="256"/>
                  </a:xfrm>
                </p:grpSpPr>
                <p:grpSp>
                  <p:nvGrpSpPr>
                    <p:cNvPr id="198" name="Group 161"/>
                    <p:cNvGrpSpPr>
                      <a:grpSpLocks noChangeAspect="1"/>
                    </p:cNvGrpSpPr>
                    <p:nvPr/>
                  </p:nvGrpSpPr>
                  <p:grpSpPr bwMode="auto">
                    <a:xfrm>
                      <a:off x="7" y="2661"/>
                      <a:ext cx="93" cy="247"/>
                      <a:chOff x="7" y="2661"/>
                      <a:chExt cx="93" cy="247"/>
                    </a:xfrm>
                  </p:grpSpPr>
                  <p:sp>
                    <p:nvSpPr>
                      <p:cNvPr id="206" name="Line 162"/>
                      <p:cNvSpPr>
                        <a:spLocks noChangeAspect="1" noChangeShapeType="1"/>
                      </p:cNvSpPr>
                      <p:nvPr/>
                    </p:nvSpPr>
                    <p:spPr bwMode="auto">
                      <a:xfrm>
                        <a:off x="44" y="2661"/>
                        <a:ext cx="33" cy="1"/>
                      </a:xfrm>
                      <a:prstGeom prst="line">
                        <a:avLst/>
                      </a:prstGeom>
                      <a:noFill/>
                      <a:ln w="63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 sz="1600" b="1">
                          <a:latin typeface="Arial" pitchFamily="34" charset="0"/>
                          <a:cs typeface="Arial" pitchFamily="34" charset="0"/>
                        </a:endParaRPr>
                      </a:p>
                    </p:txBody>
                  </p:sp>
                  <p:sp>
                    <p:nvSpPr>
                      <p:cNvPr id="207" name="Line 163"/>
                      <p:cNvSpPr>
                        <a:spLocks noChangeAspect="1" noChangeShapeType="1"/>
                      </p:cNvSpPr>
                      <p:nvPr/>
                    </p:nvSpPr>
                    <p:spPr bwMode="auto">
                      <a:xfrm flipV="1">
                        <a:off x="34" y="2664"/>
                        <a:ext cx="42" cy="51"/>
                      </a:xfrm>
                      <a:prstGeom prst="line">
                        <a:avLst/>
                      </a:prstGeom>
                      <a:noFill/>
                      <a:ln w="63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 sz="1600" b="1">
                          <a:latin typeface="Arial" pitchFamily="34" charset="0"/>
                          <a:cs typeface="Arial" pitchFamily="34" charset="0"/>
                        </a:endParaRPr>
                      </a:p>
                    </p:txBody>
                  </p:sp>
                  <p:sp>
                    <p:nvSpPr>
                      <p:cNvPr id="208" name="Line 164"/>
                      <p:cNvSpPr>
                        <a:spLocks noChangeAspect="1" noChangeShapeType="1"/>
                      </p:cNvSpPr>
                      <p:nvPr/>
                    </p:nvSpPr>
                    <p:spPr bwMode="auto">
                      <a:xfrm>
                        <a:off x="33" y="2716"/>
                        <a:ext cx="57" cy="110"/>
                      </a:xfrm>
                      <a:prstGeom prst="line">
                        <a:avLst/>
                      </a:prstGeom>
                      <a:noFill/>
                      <a:ln w="63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 sz="1600" b="1">
                          <a:latin typeface="Arial" pitchFamily="34" charset="0"/>
                          <a:cs typeface="Arial" pitchFamily="34" charset="0"/>
                        </a:endParaRPr>
                      </a:p>
                    </p:txBody>
                  </p:sp>
                  <p:sp>
                    <p:nvSpPr>
                      <p:cNvPr id="209" name="Line 165"/>
                      <p:cNvSpPr>
                        <a:spLocks noChangeAspect="1" noChangeShapeType="1"/>
                      </p:cNvSpPr>
                      <p:nvPr/>
                    </p:nvSpPr>
                    <p:spPr bwMode="auto">
                      <a:xfrm flipV="1">
                        <a:off x="7" y="2824"/>
                        <a:ext cx="83" cy="84"/>
                      </a:xfrm>
                      <a:prstGeom prst="line">
                        <a:avLst/>
                      </a:prstGeom>
                      <a:noFill/>
                      <a:ln w="63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 sz="1600" b="1">
                          <a:latin typeface="Arial" pitchFamily="34" charset="0"/>
                          <a:cs typeface="Arial" pitchFamily="34" charset="0"/>
                        </a:endParaRPr>
                      </a:p>
                    </p:txBody>
                  </p:sp>
                  <p:sp>
                    <p:nvSpPr>
                      <p:cNvPr id="210" name="Line 166"/>
                      <p:cNvSpPr>
                        <a:spLocks noChangeAspect="1" noChangeShapeType="1"/>
                      </p:cNvSpPr>
                      <p:nvPr/>
                    </p:nvSpPr>
                    <p:spPr bwMode="auto">
                      <a:xfrm>
                        <a:off x="19" y="2824"/>
                        <a:ext cx="81" cy="84"/>
                      </a:xfrm>
                      <a:prstGeom prst="line">
                        <a:avLst/>
                      </a:prstGeom>
                      <a:noFill/>
                      <a:ln w="63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 sz="1600" b="1">
                          <a:latin typeface="Arial" pitchFamily="34" charset="0"/>
                          <a:cs typeface="Arial" pitchFamily="34" charset="0"/>
                        </a:endParaRPr>
                      </a:p>
                    </p:txBody>
                  </p:sp>
                  <p:sp>
                    <p:nvSpPr>
                      <p:cNvPr id="211" name="Line 167"/>
                      <p:cNvSpPr>
                        <a:spLocks noChangeAspect="1" noChangeShapeType="1"/>
                      </p:cNvSpPr>
                      <p:nvPr/>
                    </p:nvSpPr>
                    <p:spPr bwMode="auto">
                      <a:xfrm flipV="1">
                        <a:off x="17" y="2716"/>
                        <a:ext cx="64" cy="108"/>
                      </a:xfrm>
                      <a:prstGeom prst="line">
                        <a:avLst/>
                      </a:prstGeom>
                      <a:noFill/>
                      <a:ln w="63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 sz="1600" b="1">
                          <a:latin typeface="Arial" pitchFamily="34" charset="0"/>
                          <a:cs typeface="Arial" pitchFamily="34" charset="0"/>
                        </a:endParaRPr>
                      </a:p>
                    </p:txBody>
                  </p:sp>
                  <p:sp>
                    <p:nvSpPr>
                      <p:cNvPr id="212" name="Line 168"/>
                      <p:cNvSpPr>
                        <a:spLocks noChangeAspect="1" noChangeShapeType="1"/>
                      </p:cNvSpPr>
                      <p:nvPr/>
                    </p:nvSpPr>
                    <p:spPr bwMode="auto">
                      <a:xfrm>
                        <a:off x="44" y="2661"/>
                        <a:ext cx="39" cy="58"/>
                      </a:xfrm>
                      <a:prstGeom prst="line">
                        <a:avLst/>
                      </a:prstGeom>
                      <a:noFill/>
                      <a:ln w="63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 sz="1600" b="1">
                          <a:latin typeface="Arial" pitchFamily="34" charset="0"/>
                          <a:cs typeface="Arial" pitchFamily="34" charset="0"/>
                        </a:endParaRPr>
                      </a:p>
                    </p:txBody>
                  </p:sp>
                </p:grpSp>
                <p:sp>
                  <p:nvSpPr>
                    <p:cNvPr id="199" name="Line 169"/>
                    <p:cNvSpPr>
                      <a:spLocks noChangeAspect="1" noChangeShapeType="1"/>
                    </p:cNvSpPr>
                    <p:nvPr/>
                  </p:nvSpPr>
                  <p:spPr bwMode="auto">
                    <a:xfrm flipV="1">
                      <a:off x="97" y="2808"/>
                      <a:ext cx="34" cy="102"/>
                    </a:xfrm>
                    <a:prstGeom prst="line">
                      <a:avLst/>
                    </a:prstGeom>
                    <a:noFill/>
                    <a:ln w="635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 sz="1600" b="1"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200" name="Line 170"/>
                    <p:cNvSpPr>
                      <a:spLocks noChangeAspect="1" noChangeShapeType="1"/>
                    </p:cNvSpPr>
                    <p:nvPr/>
                  </p:nvSpPr>
                  <p:spPr bwMode="auto">
                    <a:xfrm>
                      <a:off x="84" y="2718"/>
                      <a:ext cx="48" cy="91"/>
                    </a:xfrm>
                    <a:prstGeom prst="line">
                      <a:avLst/>
                    </a:prstGeom>
                    <a:noFill/>
                    <a:ln w="635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 sz="1600" b="1"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201" name="Line 171"/>
                    <p:cNvSpPr>
                      <a:spLocks noChangeAspect="1" noChangeShapeType="1"/>
                    </p:cNvSpPr>
                    <p:nvPr/>
                  </p:nvSpPr>
                  <p:spPr bwMode="auto">
                    <a:xfrm flipV="1">
                      <a:off x="84" y="2655"/>
                      <a:ext cx="12" cy="63"/>
                    </a:xfrm>
                    <a:prstGeom prst="line">
                      <a:avLst/>
                    </a:prstGeom>
                    <a:noFill/>
                    <a:ln w="635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 sz="1600" b="1"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202" name="Line 172"/>
                    <p:cNvSpPr>
                      <a:spLocks noChangeAspect="1" noChangeShapeType="1"/>
                    </p:cNvSpPr>
                    <p:nvPr/>
                  </p:nvSpPr>
                  <p:spPr bwMode="auto">
                    <a:xfrm flipV="1">
                      <a:off x="78" y="2654"/>
                      <a:ext cx="20" cy="9"/>
                    </a:xfrm>
                    <a:prstGeom prst="line">
                      <a:avLst/>
                    </a:prstGeom>
                    <a:noFill/>
                    <a:ln w="635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 sz="1600" b="1"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203" name="Line 173"/>
                    <p:cNvSpPr>
                      <a:spLocks noChangeAspect="1" noChangeShapeType="1"/>
                    </p:cNvSpPr>
                    <p:nvPr/>
                  </p:nvSpPr>
                  <p:spPr bwMode="auto">
                    <a:xfrm>
                      <a:off x="79" y="2663"/>
                      <a:ext cx="30" cy="45"/>
                    </a:xfrm>
                    <a:prstGeom prst="line">
                      <a:avLst/>
                    </a:prstGeom>
                    <a:noFill/>
                    <a:ln w="635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 sz="1600" b="1"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204" name="Line 174"/>
                    <p:cNvSpPr>
                      <a:spLocks noChangeAspect="1" noChangeShapeType="1"/>
                    </p:cNvSpPr>
                    <p:nvPr/>
                  </p:nvSpPr>
                  <p:spPr bwMode="auto">
                    <a:xfrm flipV="1">
                      <a:off x="93" y="2708"/>
                      <a:ext cx="13" cy="117"/>
                    </a:xfrm>
                    <a:prstGeom prst="line">
                      <a:avLst/>
                    </a:prstGeom>
                    <a:noFill/>
                    <a:ln w="635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 sz="1600" b="1"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205" name="Line 175"/>
                    <p:cNvSpPr>
                      <a:spLocks noChangeAspect="1" noChangeShapeType="1"/>
                    </p:cNvSpPr>
                    <p:nvPr/>
                  </p:nvSpPr>
                  <p:spPr bwMode="auto">
                    <a:xfrm>
                      <a:off x="93" y="2824"/>
                      <a:ext cx="57" cy="54"/>
                    </a:xfrm>
                    <a:prstGeom prst="line">
                      <a:avLst/>
                    </a:prstGeom>
                    <a:noFill/>
                    <a:ln w="635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 sz="1600" b="1"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</p:grpSp>
              <p:grpSp>
                <p:nvGrpSpPr>
                  <p:cNvPr id="191" name="Group 176"/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5" y="2533"/>
                    <a:ext cx="141" cy="374"/>
                    <a:chOff x="5" y="2533"/>
                    <a:chExt cx="141" cy="374"/>
                  </a:xfrm>
                </p:grpSpPr>
                <p:sp>
                  <p:nvSpPr>
                    <p:cNvPr id="193" name="Line 177"/>
                    <p:cNvSpPr>
                      <a:spLocks noChangeAspect="1" noChangeShapeType="1"/>
                    </p:cNvSpPr>
                    <p:nvPr/>
                  </p:nvSpPr>
                  <p:spPr bwMode="auto">
                    <a:xfrm flipV="1">
                      <a:off x="5" y="2533"/>
                      <a:ext cx="55" cy="371"/>
                    </a:xfrm>
                    <a:prstGeom prst="line">
                      <a:avLst/>
                    </a:prstGeom>
                    <a:noFill/>
                    <a:ln w="1905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 sz="1600" b="1"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194" name="Line 178"/>
                    <p:cNvSpPr>
                      <a:spLocks noChangeAspect="1" noChangeShapeType="1"/>
                    </p:cNvSpPr>
                    <p:nvPr/>
                  </p:nvSpPr>
                  <p:spPr bwMode="auto">
                    <a:xfrm>
                      <a:off x="62" y="2544"/>
                      <a:ext cx="35" cy="363"/>
                    </a:xfrm>
                    <a:prstGeom prst="line">
                      <a:avLst/>
                    </a:prstGeom>
                    <a:noFill/>
                    <a:ln w="1905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 sz="1600" b="1"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195" name="Line 179"/>
                    <p:cNvSpPr>
                      <a:spLocks noChangeAspect="1" noChangeShapeType="1"/>
                    </p:cNvSpPr>
                    <p:nvPr/>
                  </p:nvSpPr>
                  <p:spPr bwMode="auto">
                    <a:xfrm flipV="1">
                      <a:off x="98" y="2876"/>
                      <a:ext cx="48" cy="30"/>
                    </a:xfrm>
                    <a:prstGeom prst="line">
                      <a:avLst/>
                    </a:prstGeom>
                    <a:noFill/>
                    <a:ln w="1905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 sz="1600" b="1"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196" name="Line 180"/>
                    <p:cNvSpPr>
                      <a:spLocks noChangeAspect="1" noChangeShapeType="1"/>
                    </p:cNvSpPr>
                    <p:nvPr/>
                  </p:nvSpPr>
                  <p:spPr bwMode="auto">
                    <a:xfrm>
                      <a:off x="69" y="2541"/>
                      <a:ext cx="77" cy="337"/>
                    </a:xfrm>
                    <a:prstGeom prst="line">
                      <a:avLst/>
                    </a:prstGeom>
                    <a:noFill/>
                    <a:ln w="1905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 sz="1600" b="1"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197" name="Line 181"/>
                    <p:cNvSpPr>
                      <a:spLocks noChangeAspect="1" noChangeShapeType="1"/>
                    </p:cNvSpPr>
                    <p:nvPr/>
                  </p:nvSpPr>
                  <p:spPr bwMode="auto">
                    <a:xfrm>
                      <a:off x="7" y="2904"/>
                      <a:ext cx="93" cy="1"/>
                    </a:xfrm>
                    <a:prstGeom prst="line">
                      <a:avLst/>
                    </a:prstGeom>
                    <a:noFill/>
                    <a:ln w="1905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 sz="1600" b="1"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</p:grpSp>
              <p:sp>
                <p:nvSpPr>
                  <p:cNvPr id="192" name="Oval 182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48" y="2521"/>
                    <a:ext cx="39" cy="45"/>
                  </a:xfrm>
                  <a:prstGeom prst="ellipse">
                    <a:avLst/>
                  </a:prstGeom>
                  <a:solidFill>
                    <a:srgbClr val="FFFF00">
                      <a:alpha val="50000"/>
                    </a:srgbClr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sz="1600" b="1"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sp>
              <p:nvSpPr>
                <p:cNvPr id="187" name="Arc 183"/>
                <p:cNvSpPr>
                  <a:spLocks noChangeAspect="1"/>
                </p:cNvSpPr>
                <p:nvPr/>
              </p:nvSpPr>
              <p:spPr bwMode="auto">
                <a:xfrm>
                  <a:off x="152" y="2480"/>
                  <a:ext cx="90" cy="198"/>
                </a:xfrm>
                <a:custGeom>
                  <a:avLst/>
                  <a:gdLst>
                    <a:gd name="G0" fmla="+- 0 0 0"/>
                    <a:gd name="G1" fmla="+- 21172 0 0"/>
                    <a:gd name="G2" fmla="+- 21600 0 0"/>
                    <a:gd name="T0" fmla="*/ 4276 w 21600"/>
                    <a:gd name="T1" fmla="*/ 0 h 42015"/>
                    <a:gd name="T2" fmla="*/ 5669 w 21600"/>
                    <a:gd name="T3" fmla="*/ 42015 h 42015"/>
                    <a:gd name="T4" fmla="*/ 0 w 21600"/>
                    <a:gd name="T5" fmla="*/ 21172 h 420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42015" fill="none" extrusionOk="0">
                      <a:moveTo>
                        <a:pt x="4276" y="-1"/>
                      </a:moveTo>
                      <a:cubicBezTo>
                        <a:pt x="14353" y="2034"/>
                        <a:pt x="21600" y="10891"/>
                        <a:pt x="21600" y="21172"/>
                      </a:cubicBezTo>
                      <a:cubicBezTo>
                        <a:pt x="21600" y="30918"/>
                        <a:pt x="15073" y="39456"/>
                        <a:pt x="5668" y="42014"/>
                      </a:cubicBezTo>
                    </a:path>
                    <a:path w="21600" h="42015" stroke="0" extrusionOk="0">
                      <a:moveTo>
                        <a:pt x="4276" y="-1"/>
                      </a:moveTo>
                      <a:cubicBezTo>
                        <a:pt x="14353" y="2034"/>
                        <a:pt x="21600" y="10891"/>
                        <a:pt x="21600" y="21172"/>
                      </a:cubicBezTo>
                      <a:cubicBezTo>
                        <a:pt x="21600" y="30918"/>
                        <a:pt x="15073" y="39456"/>
                        <a:pt x="5668" y="42014"/>
                      </a:cubicBezTo>
                      <a:lnTo>
                        <a:pt x="0" y="21172"/>
                      </a:lnTo>
                      <a:close/>
                    </a:path>
                  </a:pathLst>
                </a:custGeom>
                <a:noFill/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600" b="1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88" name="Arc 184"/>
                <p:cNvSpPr>
                  <a:spLocks noChangeAspect="1"/>
                </p:cNvSpPr>
                <p:nvPr/>
              </p:nvSpPr>
              <p:spPr bwMode="auto">
                <a:xfrm>
                  <a:off x="116" y="2508"/>
                  <a:ext cx="78" cy="154"/>
                </a:xfrm>
                <a:custGeom>
                  <a:avLst/>
                  <a:gdLst>
                    <a:gd name="G0" fmla="+- 0 0 0"/>
                    <a:gd name="G1" fmla="+- 21159 0 0"/>
                    <a:gd name="G2" fmla="+- 21600 0 0"/>
                    <a:gd name="T0" fmla="*/ 4340 w 21600"/>
                    <a:gd name="T1" fmla="*/ 0 h 41998"/>
                    <a:gd name="T2" fmla="*/ 5682 w 21600"/>
                    <a:gd name="T3" fmla="*/ 41998 h 41998"/>
                    <a:gd name="T4" fmla="*/ 0 w 21600"/>
                    <a:gd name="T5" fmla="*/ 21159 h 419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41998" fill="none" extrusionOk="0">
                      <a:moveTo>
                        <a:pt x="4340" y="-1"/>
                      </a:moveTo>
                      <a:cubicBezTo>
                        <a:pt x="14387" y="2060"/>
                        <a:pt x="21600" y="10902"/>
                        <a:pt x="21600" y="21159"/>
                      </a:cubicBezTo>
                      <a:cubicBezTo>
                        <a:pt x="21600" y="30900"/>
                        <a:pt x="15080" y="39435"/>
                        <a:pt x="5682" y="41998"/>
                      </a:cubicBezTo>
                    </a:path>
                    <a:path w="21600" h="41998" stroke="0" extrusionOk="0">
                      <a:moveTo>
                        <a:pt x="4340" y="-1"/>
                      </a:moveTo>
                      <a:cubicBezTo>
                        <a:pt x="14387" y="2060"/>
                        <a:pt x="21600" y="10902"/>
                        <a:pt x="21600" y="21159"/>
                      </a:cubicBezTo>
                      <a:cubicBezTo>
                        <a:pt x="21600" y="30900"/>
                        <a:pt x="15080" y="39435"/>
                        <a:pt x="5682" y="41998"/>
                      </a:cubicBezTo>
                      <a:lnTo>
                        <a:pt x="0" y="21159"/>
                      </a:lnTo>
                      <a:close/>
                    </a:path>
                  </a:pathLst>
                </a:custGeom>
                <a:noFill/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600" b="1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89" name="Arc 185"/>
                <p:cNvSpPr>
                  <a:spLocks noChangeAspect="1"/>
                </p:cNvSpPr>
                <p:nvPr/>
              </p:nvSpPr>
              <p:spPr bwMode="auto">
                <a:xfrm>
                  <a:off x="102" y="2530"/>
                  <a:ext cx="47" cy="117"/>
                </a:xfrm>
                <a:custGeom>
                  <a:avLst/>
                  <a:gdLst>
                    <a:gd name="G0" fmla="+- 0 0 0"/>
                    <a:gd name="G1" fmla="+- 21206 0 0"/>
                    <a:gd name="G2" fmla="+- 21600 0 0"/>
                    <a:gd name="T0" fmla="*/ 4104 w 21600"/>
                    <a:gd name="T1" fmla="*/ 0 h 42099"/>
                    <a:gd name="T2" fmla="*/ 5483 w 21600"/>
                    <a:gd name="T3" fmla="*/ 42099 h 42099"/>
                    <a:gd name="T4" fmla="*/ 0 w 21600"/>
                    <a:gd name="T5" fmla="*/ 21206 h 4209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42099" fill="none" extrusionOk="0">
                      <a:moveTo>
                        <a:pt x="4104" y="-1"/>
                      </a:moveTo>
                      <a:cubicBezTo>
                        <a:pt x="14262" y="1965"/>
                        <a:pt x="21600" y="10859"/>
                        <a:pt x="21600" y="21206"/>
                      </a:cubicBezTo>
                      <a:cubicBezTo>
                        <a:pt x="21600" y="31023"/>
                        <a:pt x="14979" y="39606"/>
                        <a:pt x="5482" y="42098"/>
                      </a:cubicBezTo>
                    </a:path>
                    <a:path w="21600" h="42099" stroke="0" extrusionOk="0">
                      <a:moveTo>
                        <a:pt x="4104" y="-1"/>
                      </a:moveTo>
                      <a:cubicBezTo>
                        <a:pt x="14262" y="1965"/>
                        <a:pt x="21600" y="10859"/>
                        <a:pt x="21600" y="21206"/>
                      </a:cubicBezTo>
                      <a:cubicBezTo>
                        <a:pt x="21600" y="31023"/>
                        <a:pt x="14979" y="39606"/>
                        <a:pt x="5482" y="42098"/>
                      </a:cubicBezTo>
                      <a:lnTo>
                        <a:pt x="0" y="21206"/>
                      </a:lnTo>
                      <a:close/>
                    </a:path>
                  </a:pathLst>
                </a:custGeom>
                <a:noFill/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600" b="1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185" name="Rectangle 187"/>
              <p:cNvSpPr>
                <a:spLocks noChangeArrowheads="1"/>
              </p:cNvSpPr>
              <p:nvPr/>
            </p:nvSpPr>
            <p:spPr bwMode="auto">
              <a:xfrm>
                <a:off x="7373937" y="3962400"/>
                <a:ext cx="863600" cy="8382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0" tIns="0" rIns="0" bIns="0" anchorCtr="1"/>
              <a:lstStyle/>
              <a:p>
                <a:pPr algn="ctr" eaLnBrk="0" hangingPunct="0">
                  <a:lnSpc>
                    <a:spcPct val="90000"/>
                  </a:lnSpc>
                  <a:spcBef>
                    <a:spcPct val="0"/>
                  </a:spcBef>
                </a:pPr>
                <a:r>
                  <a:rPr lang="de-DE" sz="1600" b="1" dirty="0" smtClean="0">
                    <a:latin typeface="Arial" pitchFamily="34" charset="0"/>
                    <a:cs typeface="Arial" pitchFamily="34" charset="0"/>
                  </a:rPr>
                  <a:t>Access</a:t>
                </a:r>
                <a:endParaRPr lang="en-US" sz="1600" b="1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213" name="Group 212"/>
            <p:cNvGrpSpPr/>
            <p:nvPr/>
          </p:nvGrpSpPr>
          <p:grpSpPr>
            <a:xfrm>
              <a:off x="3886200" y="4419600"/>
              <a:ext cx="990600" cy="990600"/>
              <a:chOff x="7315200" y="2819400"/>
              <a:chExt cx="990600" cy="990600"/>
            </a:xfrm>
          </p:grpSpPr>
          <p:sp>
            <p:nvSpPr>
              <p:cNvPr id="214" name="AutoShape 154"/>
              <p:cNvSpPr>
                <a:spLocks noChangeArrowheads="1"/>
              </p:cNvSpPr>
              <p:nvPr/>
            </p:nvSpPr>
            <p:spPr bwMode="auto">
              <a:xfrm>
                <a:off x="7315200" y="2819400"/>
                <a:ext cx="990600" cy="990600"/>
              </a:xfrm>
              <a:prstGeom prst="flowChartAlternateProcess">
                <a:avLst/>
              </a:prstGeom>
              <a:solidFill>
                <a:srgbClr val="8BB2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0" tIns="0" anchor="ctr"/>
              <a:lstStyle/>
              <a:p>
                <a:endParaRPr lang="en-US" sz="1600" b="1">
                  <a:latin typeface="Arial" pitchFamily="34" charset="0"/>
                  <a:cs typeface="Arial" pitchFamily="34" charset="0"/>
                </a:endParaRPr>
              </a:p>
            </p:txBody>
          </p:sp>
          <p:pic>
            <p:nvPicPr>
              <p:cNvPr id="215" name="Picture 157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7648575" y="3509962"/>
                <a:ext cx="352425" cy="223838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</p:pic>
          <p:sp>
            <p:nvSpPr>
              <p:cNvPr id="216" name="Rectangle 188"/>
              <p:cNvSpPr>
                <a:spLocks noChangeArrowheads="1"/>
              </p:cNvSpPr>
              <p:nvPr/>
            </p:nvSpPr>
            <p:spPr bwMode="auto">
              <a:xfrm>
                <a:off x="7373937" y="2867025"/>
                <a:ext cx="855663" cy="8667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0" tIns="0" rIns="0" bIns="0" anchorCtr="1"/>
              <a:lstStyle/>
              <a:p>
                <a:pPr algn="ctr" eaLnBrk="0" hangingPunct="0">
                  <a:lnSpc>
                    <a:spcPct val="90000"/>
                  </a:lnSpc>
                  <a:spcBef>
                    <a:spcPct val="0"/>
                  </a:spcBef>
                </a:pPr>
                <a:r>
                  <a:rPr lang="de-DE" sz="1600" b="1" dirty="0" smtClean="0">
                    <a:latin typeface="Arial" pitchFamily="34" charset="0"/>
                    <a:cs typeface="Arial" pitchFamily="34" charset="0"/>
                  </a:rPr>
                  <a:t>Core</a:t>
                </a:r>
                <a:endParaRPr lang="en-US" sz="1600" b="1" dirty="0"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217" name="Group 216"/>
              <p:cNvGrpSpPr/>
              <p:nvPr/>
            </p:nvGrpSpPr>
            <p:grpSpPr>
              <a:xfrm>
                <a:off x="7520910" y="3095706"/>
                <a:ext cx="532437" cy="381000"/>
                <a:chOff x="7481888" y="3079208"/>
                <a:chExt cx="595312" cy="425992"/>
              </a:xfrm>
            </p:grpSpPr>
            <p:sp>
              <p:nvSpPr>
                <p:cNvPr id="218" name="Freeform 14"/>
                <p:cNvSpPr>
                  <a:spLocks/>
                </p:cNvSpPr>
                <p:nvPr/>
              </p:nvSpPr>
              <p:spPr bwMode="auto">
                <a:xfrm>
                  <a:off x="7641802" y="3429946"/>
                  <a:ext cx="327892" cy="75254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90"/>
                    </a:cxn>
                    <a:cxn ang="0">
                      <a:pos x="499" y="90"/>
                    </a:cxn>
                    <a:cxn ang="0">
                      <a:pos x="499" y="0"/>
                    </a:cxn>
                  </a:cxnLst>
                  <a:rect l="0" t="0" r="r" b="b"/>
                  <a:pathLst>
                    <a:path w="499" h="90">
                      <a:moveTo>
                        <a:pt x="0" y="0"/>
                      </a:moveTo>
                      <a:lnTo>
                        <a:pt x="0" y="90"/>
                      </a:lnTo>
                      <a:lnTo>
                        <a:pt x="499" y="90"/>
                      </a:lnTo>
                      <a:lnTo>
                        <a:pt x="499" y="0"/>
                      </a:lnTo>
                    </a:path>
                  </a:pathLst>
                </a:custGeom>
                <a:noFill/>
                <a:ln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ffectLst/>
              </p:spPr>
              <p:txBody>
                <a:bodyPr lIns="0" tIns="0"/>
                <a:lstStyle/>
                <a:p>
                  <a:endParaRPr lang="en-US"/>
                </a:p>
              </p:txBody>
            </p:sp>
            <p:sp>
              <p:nvSpPr>
                <p:cNvPr id="219" name="AutoShape 22"/>
                <p:cNvSpPr>
                  <a:spLocks noChangeArrowheads="1"/>
                </p:cNvSpPr>
                <p:nvPr/>
              </p:nvSpPr>
              <p:spPr bwMode="auto">
                <a:xfrm>
                  <a:off x="7481888" y="3167900"/>
                  <a:ext cx="305047" cy="276827"/>
                </a:xfrm>
                <a:prstGeom prst="can">
                  <a:avLst>
                    <a:gd name="adj" fmla="val 25000"/>
                  </a:avLst>
                </a:prstGeom>
                <a:solidFill>
                  <a:srgbClr val="6699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lnSpc>
                      <a:spcPct val="100000"/>
                    </a:lnSpc>
                    <a:spcBef>
                      <a:spcPct val="0"/>
                    </a:spcBef>
                    <a:buFontTx/>
                    <a:buNone/>
                  </a:pPr>
                  <a:endParaRPr lang="en-US" sz="1600">
                    <a:ea typeface="ＭＳ Ｐゴシック" pitchFamily="34" charset="-128"/>
                  </a:endParaRPr>
                </a:p>
              </p:txBody>
            </p:sp>
            <p:grpSp>
              <p:nvGrpSpPr>
                <p:cNvPr id="220" name="Group 122"/>
                <p:cNvGrpSpPr>
                  <a:grpSpLocks/>
                </p:cNvGrpSpPr>
                <p:nvPr/>
              </p:nvGrpSpPr>
              <p:grpSpPr bwMode="auto">
                <a:xfrm>
                  <a:off x="7848751" y="3079208"/>
                  <a:ext cx="228449" cy="389708"/>
                  <a:chOff x="4120" y="2308"/>
                  <a:chExt cx="305" cy="415"/>
                </a:xfrm>
              </p:grpSpPr>
              <p:sp>
                <p:nvSpPr>
                  <p:cNvPr id="221" name="Freeform 123"/>
                  <p:cNvSpPr>
                    <a:spLocks/>
                  </p:cNvSpPr>
                  <p:nvPr/>
                </p:nvSpPr>
                <p:spPr bwMode="auto">
                  <a:xfrm flipH="1">
                    <a:off x="4378" y="2308"/>
                    <a:ext cx="47" cy="415"/>
                  </a:xfrm>
                  <a:custGeom>
                    <a:avLst/>
                    <a:gdLst/>
                    <a:ahLst/>
                    <a:cxnLst>
                      <a:cxn ang="0">
                        <a:pos x="90" y="546"/>
                      </a:cxn>
                      <a:cxn ang="0">
                        <a:pos x="0" y="432"/>
                      </a:cxn>
                      <a:cxn ang="0">
                        <a:pos x="0" y="0"/>
                      </a:cxn>
                      <a:cxn ang="0">
                        <a:pos x="84" y="42"/>
                      </a:cxn>
                      <a:cxn ang="0">
                        <a:pos x="90" y="546"/>
                      </a:cxn>
                    </a:cxnLst>
                    <a:rect l="0" t="0" r="r" b="b"/>
                    <a:pathLst>
                      <a:path w="90" h="546">
                        <a:moveTo>
                          <a:pt x="90" y="546"/>
                        </a:moveTo>
                        <a:lnTo>
                          <a:pt x="0" y="432"/>
                        </a:lnTo>
                        <a:lnTo>
                          <a:pt x="0" y="0"/>
                        </a:lnTo>
                        <a:lnTo>
                          <a:pt x="84" y="42"/>
                        </a:lnTo>
                        <a:lnTo>
                          <a:pt x="90" y="546"/>
                        </a:lnTo>
                        <a:close/>
                      </a:path>
                    </a:pathLst>
                  </a:custGeom>
                  <a:solidFill>
                    <a:srgbClr val="006699"/>
                  </a:solidFill>
                  <a:ln w="1588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22" name="Rectangle 124"/>
                  <p:cNvSpPr>
                    <a:spLocks noChangeArrowheads="1"/>
                  </p:cNvSpPr>
                  <p:nvPr/>
                </p:nvSpPr>
                <p:spPr bwMode="auto">
                  <a:xfrm flipH="1">
                    <a:off x="4127" y="2340"/>
                    <a:ext cx="255" cy="383"/>
                  </a:xfrm>
                  <a:prstGeom prst="rect">
                    <a:avLst/>
                  </a:prstGeom>
                  <a:solidFill>
                    <a:srgbClr val="0078AA"/>
                  </a:solidFill>
                  <a:ln w="1588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23" name="Oval 125"/>
                  <p:cNvSpPr>
                    <a:spLocks noChangeArrowheads="1"/>
                  </p:cNvSpPr>
                  <p:nvPr/>
                </p:nvSpPr>
                <p:spPr bwMode="auto">
                  <a:xfrm flipH="1">
                    <a:off x="4278" y="2390"/>
                    <a:ext cx="37" cy="36"/>
                  </a:xfrm>
                  <a:prstGeom prst="ellipse">
                    <a:avLst/>
                  </a:prstGeom>
                  <a:solidFill>
                    <a:srgbClr val="FFC9C9"/>
                  </a:solidFill>
                  <a:ln w="12700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grpSp>
                <p:nvGrpSpPr>
                  <p:cNvPr id="224" name="Group 126"/>
                  <p:cNvGrpSpPr>
                    <a:grpSpLocks/>
                  </p:cNvGrpSpPr>
                  <p:nvPr/>
                </p:nvGrpSpPr>
                <p:grpSpPr bwMode="auto">
                  <a:xfrm flipH="1">
                    <a:off x="4164" y="2500"/>
                    <a:ext cx="152" cy="109"/>
                    <a:chOff x="3216" y="2784"/>
                    <a:chExt cx="192" cy="144"/>
                  </a:xfrm>
                </p:grpSpPr>
                <p:sp>
                  <p:nvSpPr>
                    <p:cNvPr id="228" name="Line 12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216" y="2784"/>
                      <a:ext cx="192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CCECFF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29" name="Line 12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216" y="2832"/>
                      <a:ext cx="192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CCECFF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30" name="Line 12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216" y="2880"/>
                      <a:ext cx="192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CCECFF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31" name="Line 13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216" y="2928"/>
                      <a:ext cx="192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CCECFF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225" name="Freeform 131"/>
                  <p:cNvSpPr>
                    <a:spLocks/>
                  </p:cNvSpPr>
                  <p:nvPr/>
                </p:nvSpPr>
                <p:spPr bwMode="auto">
                  <a:xfrm>
                    <a:off x="4120" y="2311"/>
                    <a:ext cx="301" cy="35"/>
                  </a:xfrm>
                  <a:custGeom>
                    <a:avLst/>
                    <a:gdLst/>
                    <a:ahLst/>
                    <a:cxnLst>
                      <a:cxn ang="0">
                        <a:pos x="259" y="35"/>
                      </a:cxn>
                      <a:cxn ang="0">
                        <a:pos x="0" y="35"/>
                      </a:cxn>
                      <a:cxn ang="0">
                        <a:pos x="81" y="0"/>
                      </a:cxn>
                      <a:cxn ang="0">
                        <a:pos x="301" y="0"/>
                      </a:cxn>
                      <a:cxn ang="0">
                        <a:pos x="259" y="35"/>
                      </a:cxn>
                    </a:cxnLst>
                    <a:rect l="0" t="0" r="r" b="b"/>
                    <a:pathLst>
                      <a:path w="301" h="35">
                        <a:moveTo>
                          <a:pt x="259" y="35"/>
                        </a:moveTo>
                        <a:lnTo>
                          <a:pt x="0" y="35"/>
                        </a:lnTo>
                        <a:lnTo>
                          <a:pt x="81" y="0"/>
                        </a:lnTo>
                        <a:lnTo>
                          <a:pt x="301" y="0"/>
                        </a:lnTo>
                        <a:lnTo>
                          <a:pt x="259" y="35"/>
                        </a:lnTo>
                        <a:close/>
                      </a:path>
                    </a:pathLst>
                  </a:custGeom>
                  <a:solidFill>
                    <a:srgbClr val="00B4FF"/>
                  </a:solidFill>
                  <a:ln w="1588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26" name="Oval 132"/>
                  <p:cNvSpPr>
                    <a:spLocks noChangeArrowheads="1"/>
                  </p:cNvSpPr>
                  <p:nvPr/>
                </p:nvSpPr>
                <p:spPr bwMode="auto">
                  <a:xfrm flipH="1">
                    <a:off x="4170" y="2386"/>
                    <a:ext cx="37" cy="36"/>
                  </a:xfrm>
                  <a:prstGeom prst="ellipse">
                    <a:avLst/>
                  </a:prstGeom>
                  <a:solidFill>
                    <a:srgbClr val="FFC9C9"/>
                  </a:solidFill>
                  <a:ln w="12700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7" name="Oval 133"/>
                  <p:cNvSpPr>
                    <a:spLocks noChangeArrowheads="1"/>
                  </p:cNvSpPr>
                  <p:nvPr/>
                </p:nvSpPr>
                <p:spPr bwMode="auto">
                  <a:xfrm flipH="1">
                    <a:off x="4224" y="2386"/>
                    <a:ext cx="37" cy="36"/>
                  </a:xfrm>
                  <a:prstGeom prst="ellipse">
                    <a:avLst/>
                  </a:prstGeom>
                  <a:solidFill>
                    <a:srgbClr val="CCFF33"/>
                  </a:solidFill>
                  <a:ln w="12700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</p:grpSp>
        <p:grpSp>
          <p:nvGrpSpPr>
            <p:cNvPr id="580" name="Group 579"/>
            <p:cNvGrpSpPr/>
            <p:nvPr/>
          </p:nvGrpSpPr>
          <p:grpSpPr>
            <a:xfrm>
              <a:off x="5257800" y="4419600"/>
              <a:ext cx="990600" cy="990600"/>
              <a:chOff x="5257800" y="4419600"/>
              <a:chExt cx="990600" cy="990600"/>
            </a:xfrm>
          </p:grpSpPr>
          <p:sp>
            <p:nvSpPr>
              <p:cNvPr id="233" name="Rounded Rectangle 232"/>
              <p:cNvSpPr/>
              <p:nvPr/>
            </p:nvSpPr>
            <p:spPr bwMode="auto">
              <a:xfrm>
                <a:off x="5257800" y="4419600"/>
                <a:ext cx="990600" cy="990600"/>
              </a:xfrm>
              <a:prstGeom prst="roundRect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 w="12700" cap="flat" cmpd="sng" algn="ctr">
                <a:noFill/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charset="0"/>
                </a:endParaRPr>
              </a:p>
            </p:txBody>
          </p:sp>
          <p:grpSp>
            <p:nvGrpSpPr>
              <p:cNvPr id="234" name="Group 61"/>
              <p:cNvGrpSpPr/>
              <p:nvPr/>
            </p:nvGrpSpPr>
            <p:grpSpPr>
              <a:xfrm>
                <a:off x="5410201" y="4502656"/>
                <a:ext cx="609600" cy="450344"/>
                <a:chOff x="6324600" y="1828800"/>
                <a:chExt cx="917575" cy="677862"/>
              </a:xfrm>
            </p:grpSpPr>
            <p:grpSp>
              <p:nvGrpSpPr>
                <p:cNvPr id="237" name="Group 10"/>
                <p:cNvGrpSpPr>
                  <a:grpSpLocks/>
                </p:cNvGrpSpPr>
                <p:nvPr/>
              </p:nvGrpSpPr>
              <p:grpSpPr bwMode="auto">
                <a:xfrm>
                  <a:off x="6972300" y="1828800"/>
                  <a:ext cx="269875" cy="460375"/>
                  <a:chOff x="4120" y="2308"/>
                  <a:chExt cx="305" cy="415"/>
                </a:xfrm>
              </p:grpSpPr>
              <p:sp>
                <p:nvSpPr>
                  <p:cNvPr id="274" name="Freeform 11"/>
                  <p:cNvSpPr>
                    <a:spLocks/>
                  </p:cNvSpPr>
                  <p:nvPr/>
                </p:nvSpPr>
                <p:spPr bwMode="auto">
                  <a:xfrm flipH="1">
                    <a:off x="4378" y="2308"/>
                    <a:ext cx="47" cy="415"/>
                  </a:xfrm>
                  <a:custGeom>
                    <a:avLst/>
                    <a:gdLst/>
                    <a:ahLst/>
                    <a:cxnLst>
                      <a:cxn ang="0">
                        <a:pos x="90" y="546"/>
                      </a:cxn>
                      <a:cxn ang="0">
                        <a:pos x="0" y="432"/>
                      </a:cxn>
                      <a:cxn ang="0">
                        <a:pos x="0" y="0"/>
                      </a:cxn>
                      <a:cxn ang="0">
                        <a:pos x="84" y="42"/>
                      </a:cxn>
                      <a:cxn ang="0">
                        <a:pos x="90" y="546"/>
                      </a:cxn>
                    </a:cxnLst>
                    <a:rect l="0" t="0" r="r" b="b"/>
                    <a:pathLst>
                      <a:path w="90" h="546">
                        <a:moveTo>
                          <a:pt x="90" y="546"/>
                        </a:moveTo>
                        <a:lnTo>
                          <a:pt x="0" y="432"/>
                        </a:lnTo>
                        <a:lnTo>
                          <a:pt x="0" y="0"/>
                        </a:lnTo>
                        <a:lnTo>
                          <a:pt x="84" y="42"/>
                        </a:lnTo>
                        <a:lnTo>
                          <a:pt x="90" y="546"/>
                        </a:lnTo>
                        <a:close/>
                      </a:path>
                    </a:pathLst>
                  </a:custGeom>
                  <a:solidFill>
                    <a:srgbClr val="006699"/>
                  </a:solidFill>
                  <a:ln w="1588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en-US" sz="1050"/>
                  </a:p>
                </p:txBody>
              </p:sp>
              <p:sp>
                <p:nvSpPr>
                  <p:cNvPr id="275" name="Rectangle 12"/>
                  <p:cNvSpPr>
                    <a:spLocks noChangeArrowheads="1"/>
                  </p:cNvSpPr>
                  <p:nvPr/>
                </p:nvSpPr>
                <p:spPr bwMode="auto">
                  <a:xfrm flipH="1">
                    <a:off x="4127" y="2340"/>
                    <a:ext cx="255" cy="383"/>
                  </a:xfrm>
                  <a:prstGeom prst="rect">
                    <a:avLst/>
                  </a:prstGeom>
                  <a:solidFill>
                    <a:srgbClr val="0078AA"/>
                  </a:solidFill>
                  <a:ln w="1588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 sz="1050"/>
                  </a:p>
                </p:txBody>
              </p:sp>
              <p:sp>
                <p:nvSpPr>
                  <p:cNvPr id="276" name="Oval 13"/>
                  <p:cNvSpPr>
                    <a:spLocks noChangeArrowheads="1"/>
                  </p:cNvSpPr>
                  <p:nvPr/>
                </p:nvSpPr>
                <p:spPr bwMode="auto">
                  <a:xfrm flipH="1">
                    <a:off x="4278" y="2390"/>
                    <a:ext cx="37" cy="36"/>
                  </a:xfrm>
                  <a:prstGeom prst="ellipse">
                    <a:avLst/>
                  </a:prstGeom>
                  <a:solidFill>
                    <a:srgbClr val="FFC9C9"/>
                  </a:solidFill>
                  <a:ln w="12700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 sz="1050"/>
                  </a:p>
                </p:txBody>
              </p:sp>
              <p:grpSp>
                <p:nvGrpSpPr>
                  <p:cNvPr id="277" name="Group 14"/>
                  <p:cNvGrpSpPr>
                    <a:grpSpLocks/>
                  </p:cNvGrpSpPr>
                  <p:nvPr/>
                </p:nvGrpSpPr>
                <p:grpSpPr bwMode="auto">
                  <a:xfrm flipH="1">
                    <a:off x="4164" y="2500"/>
                    <a:ext cx="152" cy="109"/>
                    <a:chOff x="3216" y="2784"/>
                    <a:chExt cx="192" cy="144"/>
                  </a:xfrm>
                </p:grpSpPr>
                <p:sp>
                  <p:nvSpPr>
                    <p:cNvPr id="281" name="Line 1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216" y="2784"/>
                      <a:ext cx="192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CCECFF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 sz="1050"/>
                    </a:p>
                  </p:txBody>
                </p:sp>
                <p:sp>
                  <p:nvSpPr>
                    <p:cNvPr id="282" name="Line 1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216" y="2832"/>
                      <a:ext cx="192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CCECFF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 sz="1050"/>
                    </a:p>
                  </p:txBody>
                </p:sp>
                <p:sp>
                  <p:nvSpPr>
                    <p:cNvPr id="283" name="Line 1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216" y="2880"/>
                      <a:ext cx="192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CCECFF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 sz="1050"/>
                    </a:p>
                  </p:txBody>
                </p:sp>
                <p:sp>
                  <p:nvSpPr>
                    <p:cNvPr id="284" name="Line 1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216" y="2928"/>
                      <a:ext cx="192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CCECFF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 sz="1050"/>
                    </a:p>
                  </p:txBody>
                </p:sp>
              </p:grpSp>
              <p:sp>
                <p:nvSpPr>
                  <p:cNvPr id="278" name="Freeform 19"/>
                  <p:cNvSpPr>
                    <a:spLocks/>
                  </p:cNvSpPr>
                  <p:nvPr/>
                </p:nvSpPr>
                <p:spPr bwMode="auto">
                  <a:xfrm>
                    <a:off x="4120" y="2311"/>
                    <a:ext cx="301" cy="35"/>
                  </a:xfrm>
                  <a:custGeom>
                    <a:avLst/>
                    <a:gdLst/>
                    <a:ahLst/>
                    <a:cxnLst>
                      <a:cxn ang="0">
                        <a:pos x="259" y="35"/>
                      </a:cxn>
                      <a:cxn ang="0">
                        <a:pos x="0" y="35"/>
                      </a:cxn>
                      <a:cxn ang="0">
                        <a:pos x="81" y="0"/>
                      </a:cxn>
                      <a:cxn ang="0">
                        <a:pos x="301" y="0"/>
                      </a:cxn>
                      <a:cxn ang="0">
                        <a:pos x="259" y="35"/>
                      </a:cxn>
                    </a:cxnLst>
                    <a:rect l="0" t="0" r="r" b="b"/>
                    <a:pathLst>
                      <a:path w="301" h="35">
                        <a:moveTo>
                          <a:pt x="259" y="35"/>
                        </a:moveTo>
                        <a:lnTo>
                          <a:pt x="0" y="35"/>
                        </a:lnTo>
                        <a:lnTo>
                          <a:pt x="81" y="0"/>
                        </a:lnTo>
                        <a:lnTo>
                          <a:pt x="301" y="0"/>
                        </a:lnTo>
                        <a:lnTo>
                          <a:pt x="259" y="35"/>
                        </a:lnTo>
                        <a:close/>
                      </a:path>
                    </a:pathLst>
                  </a:custGeom>
                  <a:solidFill>
                    <a:srgbClr val="00B4FF"/>
                  </a:solidFill>
                  <a:ln w="1588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en-US" sz="1050"/>
                  </a:p>
                </p:txBody>
              </p:sp>
              <p:sp>
                <p:nvSpPr>
                  <p:cNvPr id="279" name="Oval 20"/>
                  <p:cNvSpPr>
                    <a:spLocks noChangeArrowheads="1"/>
                  </p:cNvSpPr>
                  <p:nvPr/>
                </p:nvSpPr>
                <p:spPr bwMode="auto">
                  <a:xfrm flipH="1">
                    <a:off x="4170" y="2386"/>
                    <a:ext cx="37" cy="36"/>
                  </a:xfrm>
                  <a:prstGeom prst="ellipse">
                    <a:avLst/>
                  </a:prstGeom>
                  <a:solidFill>
                    <a:srgbClr val="FFC9C9"/>
                  </a:solidFill>
                  <a:ln w="12700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 sz="1050"/>
                  </a:p>
                </p:txBody>
              </p:sp>
              <p:sp>
                <p:nvSpPr>
                  <p:cNvPr id="280" name="Oval 21"/>
                  <p:cNvSpPr>
                    <a:spLocks noChangeArrowheads="1"/>
                  </p:cNvSpPr>
                  <p:nvPr/>
                </p:nvSpPr>
                <p:spPr bwMode="auto">
                  <a:xfrm flipH="1">
                    <a:off x="4224" y="2386"/>
                    <a:ext cx="37" cy="36"/>
                  </a:xfrm>
                  <a:prstGeom prst="ellipse">
                    <a:avLst/>
                  </a:prstGeom>
                  <a:solidFill>
                    <a:srgbClr val="CCFF33"/>
                  </a:solidFill>
                  <a:ln w="12700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 sz="1050"/>
                  </a:p>
                </p:txBody>
              </p:sp>
            </p:grpSp>
            <p:grpSp>
              <p:nvGrpSpPr>
                <p:cNvPr id="238" name="Group 22"/>
                <p:cNvGrpSpPr>
                  <a:grpSpLocks/>
                </p:cNvGrpSpPr>
                <p:nvPr/>
              </p:nvGrpSpPr>
              <p:grpSpPr bwMode="auto">
                <a:xfrm>
                  <a:off x="6756400" y="1901825"/>
                  <a:ext cx="269875" cy="460375"/>
                  <a:chOff x="4120" y="2308"/>
                  <a:chExt cx="305" cy="415"/>
                </a:xfrm>
              </p:grpSpPr>
              <p:sp>
                <p:nvSpPr>
                  <p:cNvPr id="263" name="Freeform 23"/>
                  <p:cNvSpPr>
                    <a:spLocks/>
                  </p:cNvSpPr>
                  <p:nvPr/>
                </p:nvSpPr>
                <p:spPr bwMode="auto">
                  <a:xfrm flipH="1">
                    <a:off x="4378" y="2308"/>
                    <a:ext cx="47" cy="415"/>
                  </a:xfrm>
                  <a:custGeom>
                    <a:avLst/>
                    <a:gdLst/>
                    <a:ahLst/>
                    <a:cxnLst>
                      <a:cxn ang="0">
                        <a:pos x="90" y="546"/>
                      </a:cxn>
                      <a:cxn ang="0">
                        <a:pos x="0" y="432"/>
                      </a:cxn>
                      <a:cxn ang="0">
                        <a:pos x="0" y="0"/>
                      </a:cxn>
                      <a:cxn ang="0">
                        <a:pos x="84" y="42"/>
                      </a:cxn>
                      <a:cxn ang="0">
                        <a:pos x="90" y="546"/>
                      </a:cxn>
                    </a:cxnLst>
                    <a:rect l="0" t="0" r="r" b="b"/>
                    <a:pathLst>
                      <a:path w="90" h="546">
                        <a:moveTo>
                          <a:pt x="90" y="546"/>
                        </a:moveTo>
                        <a:lnTo>
                          <a:pt x="0" y="432"/>
                        </a:lnTo>
                        <a:lnTo>
                          <a:pt x="0" y="0"/>
                        </a:lnTo>
                        <a:lnTo>
                          <a:pt x="84" y="42"/>
                        </a:lnTo>
                        <a:lnTo>
                          <a:pt x="90" y="546"/>
                        </a:lnTo>
                        <a:close/>
                      </a:path>
                    </a:pathLst>
                  </a:custGeom>
                  <a:solidFill>
                    <a:srgbClr val="006699"/>
                  </a:solidFill>
                  <a:ln w="1588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en-US" sz="1050"/>
                  </a:p>
                </p:txBody>
              </p:sp>
              <p:sp>
                <p:nvSpPr>
                  <p:cNvPr id="264" name="Rectangle 24"/>
                  <p:cNvSpPr>
                    <a:spLocks noChangeArrowheads="1"/>
                  </p:cNvSpPr>
                  <p:nvPr/>
                </p:nvSpPr>
                <p:spPr bwMode="auto">
                  <a:xfrm flipH="1">
                    <a:off x="4127" y="2340"/>
                    <a:ext cx="255" cy="383"/>
                  </a:xfrm>
                  <a:prstGeom prst="rect">
                    <a:avLst/>
                  </a:prstGeom>
                  <a:solidFill>
                    <a:srgbClr val="0078AA"/>
                  </a:solidFill>
                  <a:ln w="1588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 sz="1050"/>
                  </a:p>
                </p:txBody>
              </p:sp>
              <p:sp>
                <p:nvSpPr>
                  <p:cNvPr id="265" name="Oval 25"/>
                  <p:cNvSpPr>
                    <a:spLocks noChangeArrowheads="1"/>
                  </p:cNvSpPr>
                  <p:nvPr/>
                </p:nvSpPr>
                <p:spPr bwMode="auto">
                  <a:xfrm flipH="1">
                    <a:off x="4278" y="2390"/>
                    <a:ext cx="37" cy="36"/>
                  </a:xfrm>
                  <a:prstGeom prst="ellipse">
                    <a:avLst/>
                  </a:prstGeom>
                  <a:solidFill>
                    <a:srgbClr val="FFC9C9"/>
                  </a:solidFill>
                  <a:ln w="12700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 sz="1050"/>
                  </a:p>
                </p:txBody>
              </p:sp>
              <p:grpSp>
                <p:nvGrpSpPr>
                  <p:cNvPr id="266" name="Group 26"/>
                  <p:cNvGrpSpPr>
                    <a:grpSpLocks/>
                  </p:cNvGrpSpPr>
                  <p:nvPr/>
                </p:nvGrpSpPr>
                <p:grpSpPr bwMode="auto">
                  <a:xfrm flipH="1">
                    <a:off x="4164" y="2500"/>
                    <a:ext cx="152" cy="109"/>
                    <a:chOff x="3216" y="2784"/>
                    <a:chExt cx="192" cy="144"/>
                  </a:xfrm>
                </p:grpSpPr>
                <p:sp>
                  <p:nvSpPr>
                    <p:cNvPr id="270" name="Line 2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216" y="2784"/>
                      <a:ext cx="192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CCECFF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 sz="1050"/>
                    </a:p>
                  </p:txBody>
                </p:sp>
                <p:sp>
                  <p:nvSpPr>
                    <p:cNvPr id="271" name="Line 2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216" y="2832"/>
                      <a:ext cx="192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CCECFF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 sz="1050"/>
                    </a:p>
                  </p:txBody>
                </p:sp>
                <p:sp>
                  <p:nvSpPr>
                    <p:cNvPr id="272" name="Line 2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216" y="2880"/>
                      <a:ext cx="192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CCECFF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 sz="1050"/>
                    </a:p>
                  </p:txBody>
                </p:sp>
                <p:sp>
                  <p:nvSpPr>
                    <p:cNvPr id="273" name="Line 3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216" y="2928"/>
                      <a:ext cx="192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CCECFF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 sz="1050"/>
                    </a:p>
                  </p:txBody>
                </p:sp>
              </p:grpSp>
              <p:sp>
                <p:nvSpPr>
                  <p:cNvPr id="267" name="Freeform 31"/>
                  <p:cNvSpPr>
                    <a:spLocks/>
                  </p:cNvSpPr>
                  <p:nvPr/>
                </p:nvSpPr>
                <p:spPr bwMode="auto">
                  <a:xfrm>
                    <a:off x="4120" y="2311"/>
                    <a:ext cx="301" cy="35"/>
                  </a:xfrm>
                  <a:custGeom>
                    <a:avLst/>
                    <a:gdLst/>
                    <a:ahLst/>
                    <a:cxnLst>
                      <a:cxn ang="0">
                        <a:pos x="259" y="35"/>
                      </a:cxn>
                      <a:cxn ang="0">
                        <a:pos x="0" y="35"/>
                      </a:cxn>
                      <a:cxn ang="0">
                        <a:pos x="81" y="0"/>
                      </a:cxn>
                      <a:cxn ang="0">
                        <a:pos x="301" y="0"/>
                      </a:cxn>
                      <a:cxn ang="0">
                        <a:pos x="259" y="35"/>
                      </a:cxn>
                    </a:cxnLst>
                    <a:rect l="0" t="0" r="r" b="b"/>
                    <a:pathLst>
                      <a:path w="301" h="35">
                        <a:moveTo>
                          <a:pt x="259" y="35"/>
                        </a:moveTo>
                        <a:lnTo>
                          <a:pt x="0" y="35"/>
                        </a:lnTo>
                        <a:lnTo>
                          <a:pt x="81" y="0"/>
                        </a:lnTo>
                        <a:lnTo>
                          <a:pt x="301" y="0"/>
                        </a:lnTo>
                        <a:lnTo>
                          <a:pt x="259" y="35"/>
                        </a:lnTo>
                        <a:close/>
                      </a:path>
                    </a:pathLst>
                  </a:custGeom>
                  <a:solidFill>
                    <a:srgbClr val="00B4FF"/>
                  </a:solidFill>
                  <a:ln w="1588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en-US" sz="1050"/>
                  </a:p>
                </p:txBody>
              </p:sp>
              <p:sp>
                <p:nvSpPr>
                  <p:cNvPr id="268" name="Oval 32"/>
                  <p:cNvSpPr>
                    <a:spLocks noChangeArrowheads="1"/>
                  </p:cNvSpPr>
                  <p:nvPr/>
                </p:nvSpPr>
                <p:spPr bwMode="auto">
                  <a:xfrm flipH="1">
                    <a:off x="4170" y="2386"/>
                    <a:ext cx="37" cy="36"/>
                  </a:xfrm>
                  <a:prstGeom prst="ellipse">
                    <a:avLst/>
                  </a:prstGeom>
                  <a:solidFill>
                    <a:srgbClr val="FFC9C9"/>
                  </a:solidFill>
                  <a:ln w="12700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 sz="1050"/>
                  </a:p>
                </p:txBody>
              </p:sp>
              <p:sp>
                <p:nvSpPr>
                  <p:cNvPr id="269" name="Oval 33"/>
                  <p:cNvSpPr>
                    <a:spLocks noChangeArrowheads="1"/>
                  </p:cNvSpPr>
                  <p:nvPr/>
                </p:nvSpPr>
                <p:spPr bwMode="auto">
                  <a:xfrm flipH="1">
                    <a:off x="4224" y="2386"/>
                    <a:ext cx="37" cy="36"/>
                  </a:xfrm>
                  <a:prstGeom prst="ellipse">
                    <a:avLst/>
                  </a:prstGeom>
                  <a:solidFill>
                    <a:srgbClr val="CCFF33"/>
                  </a:solidFill>
                  <a:ln w="12700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 sz="1050"/>
                  </a:p>
                </p:txBody>
              </p:sp>
            </p:grpSp>
            <p:grpSp>
              <p:nvGrpSpPr>
                <p:cNvPr id="239" name="Group 34"/>
                <p:cNvGrpSpPr>
                  <a:grpSpLocks/>
                </p:cNvGrpSpPr>
                <p:nvPr/>
              </p:nvGrpSpPr>
              <p:grpSpPr bwMode="auto">
                <a:xfrm>
                  <a:off x="6540500" y="1973262"/>
                  <a:ext cx="269875" cy="460375"/>
                  <a:chOff x="4120" y="2308"/>
                  <a:chExt cx="305" cy="415"/>
                </a:xfrm>
              </p:grpSpPr>
              <p:sp>
                <p:nvSpPr>
                  <p:cNvPr id="252" name="Freeform 35"/>
                  <p:cNvSpPr>
                    <a:spLocks/>
                  </p:cNvSpPr>
                  <p:nvPr/>
                </p:nvSpPr>
                <p:spPr bwMode="auto">
                  <a:xfrm flipH="1">
                    <a:off x="4378" y="2308"/>
                    <a:ext cx="47" cy="415"/>
                  </a:xfrm>
                  <a:custGeom>
                    <a:avLst/>
                    <a:gdLst/>
                    <a:ahLst/>
                    <a:cxnLst>
                      <a:cxn ang="0">
                        <a:pos x="90" y="546"/>
                      </a:cxn>
                      <a:cxn ang="0">
                        <a:pos x="0" y="432"/>
                      </a:cxn>
                      <a:cxn ang="0">
                        <a:pos x="0" y="0"/>
                      </a:cxn>
                      <a:cxn ang="0">
                        <a:pos x="84" y="42"/>
                      </a:cxn>
                      <a:cxn ang="0">
                        <a:pos x="90" y="546"/>
                      </a:cxn>
                    </a:cxnLst>
                    <a:rect l="0" t="0" r="r" b="b"/>
                    <a:pathLst>
                      <a:path w="90" h="546">
                        <a:moveTo>
                          <a:pt x="90" y="546"/>
                        </a:moveTo>
                        <a:lnTo>
                          <a:pt x="0" y="432"/>
                        </a:lnTo>
                        <a:lnTo>
                          <a:pt x="0" y="0"/>
                        </a:lnTo>
                        <a:lnTo>
                          <a:pt x="84" y="42"/>
                        </a:lnTo>
                        <a:lnTo>
                          <a:pt x="90" y="546"/>
                        </a:lnTo>
                        <a:close/>
                      </a:path>
                    </a:pathLst>
                  </a:custGeom>
                  <a:solidFill>
                    <a:srgbClr val="006699"/>
                  </a:solidFill>
                  <a:ln w="1588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en-US" sz="1050"/>
                  </a:p>
                </p:txBody>
              </p:sp>
              <p:sp>
                <p:nvSpPr>
                  <p:cNvPr id="253" name="Rectangle 36"/>
                  <p:cNvSpPr>
                    <a:spLocks noChangeArrowheads="1"/>
                  </p:cNvSpPr>
                  <p:nvPr/>
                </p:nvSpPr>
                <p:spPr bwMode="auto">
                  <a:xfrm flipH="1">
                    <a:off x="4127" y="2340"/>
                    <a:ext cx="255" cy="383"/>
                  </a:xfrm>
                  <a:prstGeom prst="rect">
                    <a:avLst/>
                  </a:prstGeom>
                  <a:solidFill>
                    <a:srgbClr val="0078AA"/>
                  </a:solidFill>
                  <a:ln w="1588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 sz="1050"/>
                  </a:p>
                </p:txBody>
              </p:sp>
              <p:sp>
                <p:nvSpPr>
                  <p:cNvPr id="254" name="Oval 37"/>
                  <p:cNvSpPr>
                    <a:spLocks noChangeArrowheads="1"/>
                  </p:cNvSpPr>
                  <p:nvPr/>
                </p:nvSpPr>
                <p:spPr bwMode="auto">
                  <a:xfrm flipH="1">
                    <a:off x="4278" y="2390"/>
                    <a:ext cx="37" cy="36"/>
                  </a:xfrm>
                  <a:prstGeom prst="ellipse">
                    <a:avLst/>
                  </a:prstGeom>
                  <a:solidFill>
                    <a:srgbClr val="FFC9C9"/>
                  </a:solidFill>
                  <a:ln w="12700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 sz="1050"/>
                  </a:p>
                </p:txBody>
              </p:sp>
              <p:grpSp>
                <p:nvGrpSpPr>
                  <p:cNvPr id="255" name="Group 38"/>
                  <p:cNvGrpSpPr>
                    <a:grpSpLocks/>
                  </p:cNvGrpSpPr>
                  <p:nvPr/>
                </p:nvGrpSpPr>
                <p:grpSpPr bwMode="auto">
                  <a:xfrm flipH="1">
                    <a:off x="4164" y="2500"/>
                    <a:ext cx="152" cy="109"/>
                    <a:chOff x="3216" y="2784"/>
                    <a:chExt cx="192" cy="144"/>
                  </a:xfrm>
                </p:grpSpPr>
                <p:sp>
                  <p:nvSpPr>
                    <p:cNvPr id="259" name="Line 3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216" y="2784"/>
                      <a:ext cx="192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CCECFF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 sz="1050"/>
                    </a:p>
                  </p:txBody>
                </p:sp>
                <p:sp>
                  <p:nvSpPr>
                    <p:cNvPr id="260" name="Line 4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216" y="2832"/>
                      <a:ext cx="192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CCECFF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 sz="1050"/>
                    </a:p>
                  </p:txBody>
                </p:sp>
                <p:sp>
                  <p:nvSpPr>
                    <p:cNvPr id="261" name="Line 4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216" y="2880"/>
                      <a:ext cx="192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CCECFF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 sz="1050"/>
                    </a:p>
                  </p:txBody>
                </p:sp>
                <p:sp>
                  <p:nvSpPr>
                    <p:cNvPr id="262" name="Line 4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216" y="2928"/>
                      <a:ext cx="192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CCECFF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 sz="1050"/>
                    </a:p>
                  </p:txBody>
                </p:sp>
              </p:grpSp>
              <p:sp>
                <p:nvSpPr>
                  <p:cNvPr id="256" name="Freeform 43"/>
                  <p:cNvSpPr>
                    <a:spLocks/>
                  </p:cNvSpPr>
                  <p:nvPr/>
                </p:nvSpPr>
                <p:spPr bwMode="auto">
                  <a:xfrm>
                    <a:off x="4120" y="2311"/>
                    <a:ext cx="301" cy="35"/>
                  </a:xfrm>
                  <a:custGeom>
                    <a:avLst/>
                    <a:gdLst/>
                    <a:ahLst/>
                    <a:cxnLst>
                      <a:cxn ang="0">
                        <a:pos x="259" y="35"/>
                      </a:cxn>
                      <a:cxn ang="0">
                        <a:pos x="0" y="35"/>
                      </a:cxn>
                      <a:cxn ang="0">
                        <a:pos x="81" y="0"/>
                      </a:cxn>
                      <a:cxn ang="0">
                        <a:pos x="301" y="0"/>
                      </a:cxn>
                      <a:cxn ang="0">
                        <a:pos x="259" y="35"/>
                      </a:cxn>
                    </a:cxnLst>
                    <a:rect l="0" t="0" r="r" b="b"/>
                    <a:pathLst>
                      <a:path w="301" h="35">
                        <a:moveTo>
                          <a:pt x="259" y="35"/>
                        </a:moveTo>
                        <a:lnTo>
                          <a:pt x="0" y="35"/>
                        </a:lnTo>
                        <a:lnTo>
                          <a:pt x="81" y="0"/>
                        </a:lnTo>
                        <a:lnTo>
                          <a:pt x="301" y="0"/>
                        </a:lnTo>
                        <a:lnTo>
                          <a:pt x="259" y="35"/>
                        </a:lnTo>
                        <a:close/>
                      </a:path>
                    </a:pathLst>
                  </a:custGeom>
                  <a:solidFill>
                    <a:srgbClr val="00B4FF"/>
                  </a:solidFill>
                  <a:ln w="1588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en-US" sz="1050"/>
                  </a:p>
                </p:txBody>
              </p:sp>
              <p:sp>
                <p:nvSpPr>
                  <p:cNvPr id="257" name="Oval 44"/>
                  <p:cNvSpPr>
                    <a:spLocks noChangeArrowheads="1"/>
                  </p:cNvSpPr>
                  <p:nvPr/>
                </p:nvSpPr>
                <p:spPr bwMode="auto">
                  <a:xfrm flipH="1">
                    <a:off x="4170" y="2386"/>
                    <a:ext cx="37" cy="36"/>
                  </a:xfrm>
                  <a:prstGeom prst="ellipse">
                    <a:avLst/>
                  </a:prstGeom>
                  <a:solidFill>
                    <a:srgbClr val="FFC9C9"/>
                  </a:solidFill>
                  <a:ln w="12700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 sz="1050"/>
                  </a:p>
                </p:txBody>
              </p:sp>
              <p:sp>
                <p:nvSpPr>
                  <p:cNvPr id="258" name="Oval 45"/>
                  <p:cNvSpPr>
                    <a:spLocks noChangeArrowheads="1"/>
                  </p:cNvSpPr>
                  <p:nvPr/>
                </p:nvSpPr>
                <p:spPr bwMode="auto">
                  <a:xfrm flipH="1">
                    <a:off x="4224" y="2386"/>
                    <a:ext cx="37" cy="36"/>
                  </a:xfrm>
                  <a:prstGeom prst="ellipse">
                    <a:avLst/>
                  </a:prstGeom>
                  <a:solidFill>
                    <a:srgbClr val="CCFF33"/>
                  </a:solidFill>
                  <a:ln w="12700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 sz="1050"/>
                  </a:p>
                </p:txBody>
              </p:sp>
            </p:grpSp>
            <p:grpSp>
              <p:nvGrpSpPr>
                <p:cNvPr id="240" name="Group 618"/>
                <p:cNvGrpSpPr>
                  <a:grpSpLocks/>
                </p:cNvGrpSpPr>
                <p:nvPr/>
              </p:nvGrpSpPr>
              <p:grpSpPr bwMode="auto">
                <a:xfrm>
                  <a:off x="6324600" y="2046287"/>
                  <a:ext cx="269875" cy="460375"/>
                  <a:chOff x="4120" y="2308"/>
                  <a:chExt cx="305" cy="415"/>
                </a:xfrm>
              </p:grpSpPr>
              <p:sp>
                <p:nvSpPr>
                  <p:cNvPr id="241" name="Freeform 619"/>
                  <p:cNvSpPr>
                    <a:spLocks/>
                  </p:cNvSpPr>
                  <p:nvPr/>
                </p:nvSpPr>
                <p:spPr bwMode="auto">
                  <a:xfrm flipH="1">
                    <a:off x="4378" y="2308"/>
                    <a:ext cx="47" cy="415"/>
                  </a:xfrm>
                  <a:custGeom>
                    <a:avLst/>
                    <a:gdLst/>
                    <a:ahLst/>
                    <a:cxnLst>
                      <a:cxn ang="0">
                        <a:pos x="90" y="546"/>
                      </a:cxn>
                      <a:cxn ang="0">
                        <a:pos x="0" y="432"/>
                      </a:cxn>
                      <a:cxn ang="0">
                        <a:pos x="0" y="0"/>
                      </a:cxn>
                      <a:cxn ang="0">
                        <a:pos x="84" y="42"/>
                      </a:cxn>
                      <a:cxn ang="0">
                        <a:pos x="90" y="546"/>
                      </a:cxn>
                    </a:cxnLst>
                    <a:rect l="0" t="0" r="r" b="b"/>
                    <a:pathLst>
                      <a:path w="90" h="546">
                        <a:moveTo>
                          <a:pt x="90" y="546"/>
                        </a:moveTo>
                        <a:lnTo>
                          <a:pt x="0" y="432"/>
                        </a:lnTo>
                        <a:lnTo>
                          <a:pt x="0" y="0"/>
                        </a:lnTo>
                        <a:lnTo>
                          <a:pt x="84" y="42"/>
                        </a:lnTo>
                        <a:lnTo>
                          <a:pt x="90" y="546"/>
                        </a:lnTo>
                        <a:close/>
                      </a:path>
                    </a:pathLst>
                  </a:custGeom>
                  <a:solidFill>
                    <a:srgbClr val="006699"/>
                  </a:solidFill>
                  <a:ln w="1588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en-US" sz="1050"/>
                  </a:p>
                </p:txBody>
              </p:sp>
              <p:sp>
                <p:nvSpPr>
                  <p:cNvPr id="242" name="Rectangle 620"/>
                  <p:cNvSpPr>
                    <a:spLocks noChangeArrowheads="1"/>
                  </p:cNvSpPr>
                  <p:nvPr/>
                </p:nvSpPr>
                <p:spPr bwMode="auto">
                  <a:xfrm flipH="1">
                    <a:off x="4127" y="2340"/>
                    <a:ext cx="255" cy="383"/>
                  </a:xfrm>
                  <a:prstGeom prst="rect">
                    <a:avLst/>
                  </a:prstGeom>
                  <a:solidFill>
                    <a:srgbClr val="0078AA"/>
                  </a:solidFill>
                  <a:ln w="1588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 sz="1050"/>
                  </a:p>
                </p:txBody>
              </p:sp>
              <p:sp>
                <p:nvSpPr>
                  <p:cNvPr id="243" name="Oval 621"/>
                  <p:cNvSpPr>
                    <a:spLocks noChangeArrowheads="1"/>
                  </p:cNvSpPr>
                  <p:nvPr/>
                </p:nvSpPr>
                <p:spPr bwMode="auto">
                  <a:xfrm flipH="1">
                    <a:off x="4278" y="2390"/>
                    <a:ext cx="37" cy="36"/>
                  </a:xfrm>
                  <a:prstGeom prst="ellipse">
                    <a:avLst/>
                  </a:prstGeom>
                  <a:solidFill>
                    <a:srgbClr val="FFC9C9"/>
                  </a:solidFill>
                  <a:ln w="12700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 sz="1050"/>
                  </a:p>
                </p:txBody>
              </p:sp>
              <p:grpSp>
                <p:nvGrpSpPr>
                  <p:cNvPr id="244" name="Group 622"/>
                  <p:cNvGrpSpPr>
                    <a:grpSpLocks/>
                  </p:cNvGrpSpPr>
                  <p:nvPr/>
                </p:nvGrpSpPr>
                <p:grpSpPr bwMode="auto">
                  <a:xfrm flipH="1">
                    <a:off x="4164" y="2500"/>
                    <a:ext cx="152" cy="109"/>
                    <a:chOff x="3216" y="2784"/>
                    <a:chExt cx="192" cy="144"/>
                  </a:xfrm>
                </p:grpSpPr>
                <p:sp>
                  <p:nvSpPr>
                    <p:cNvPr id="248" name="Line 62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216" y="2784"/>
                      <a:ext cx="192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CCECFF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 sz="1050"/>
                    </a:p>
                  </p:txBody>
                </p:sp>
                <p:sp>
                  <p:nvSpPr>
                    <p:cNvPr id="249" name="Line 62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216" y="2832"/>
                      <a:ext cx="192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CCECFF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 sz="1050"/>
                    </a:p>
                  </p:txBody>
                </p:sp>
                <p:sp>
                  <p:nvSpPr>
                    <p:cNvPr id="250" name="Line 62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216" y="2880"/>
                      <a:ext cx="192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CCECFF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 sz="1050"/>
                    </a:p>
                  </p:txBody>
                </p:sp>
                <p:sp>
                  <p:nvSpPr>
                    <p:cNvPr id="251" name="Line 62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216" y="2928"/>
                      <a:ext cx="192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CCECFF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 sz="1050"/>
                    </a:p>
                  </p:txBody>
                </p:sp>
              </p:grpSp>
              <p:sp>
                <p:nvSpPr>
                  <p:cNvPr id="245" name="Freeform 627"/>
                  <p:cNvSpPr>
                    <a:spLocks/>
                  </p:cNvSpPr>
                  <p:nvPr/>
                </p:nvSpPr>
                <p:spPr bwMode="auto">
                  <a:xfrm>
                    <a:off x="4120" y="2311"/>
                    <a:ext cx="301" cy="35"/>
                  </a:xfrm>
                  <a:custGeom>
                    <a:avLst/>
                    <a:gdLst/>
                    <a:ahLst/>
                    <a:cxnLst>
                      <a:cxn ang="0">
                        <a:pos x="259" y="35"/>
                      </a:cxn>
                      <a:cxn ang="0">
                        <a:pos x="0" y="35"/>
                      </a:cxn>
                      <a:cxn ang="0">
                        <a:pos x="81" y="0"/>
                      </a:cxn>
                      <a:cxn ang="0">
                        <a:pos x="301" y="0"/>
                      </a:cxn>
                      <a:cxn ang="0">
                        <a:pos x="259" y="35"/>
                      </a:cxn>
                    </a:cxnLst>
                    <a:rect l="0" t="0" r="r" b="b"/>
                    <a:pathLst>
                      <a:path w="301" h="35">
                        <a:moveTo>
                          <a:pt x="259" y="35"/>
                        </a:moveTo>
                        <a:lnTo>
                          <a:pt x="0" y="35"/>
                        </a:lnTo>
                        <a:lnTo>
                          <a:pt x="81" y="0"/>
                        </a:lnTo>
                        <a:lnTo>
                          <a:pt x="301" y="0"/>
                        </a:lnTo>
                        <a:lnTo>
                          <a:pt x="259" y="35"/>
                        </a:lnTo>
                        <a:close/>
                      </a:path>
                    </a:pathLst>
                  </a:custGeom>
                  <a:solidFill>
                    <a:srgbClr val="00B4FF"/>
                  </a:solidFill>
                  <a:ln w="1588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en-US" sz="1050"/>
                  </a:p>
                </p:txBody>
              </p:sp>
              <p:sp>
                <p:nvSpPr>
                  <p:cNvPr id="246" name="Oval 628"/>
                  <p:cNvSpPr>
                    <a:spLocks noChangeArrowheads="1"/>
                  </p:cNvSpPr>
                  <p:nvPr/>
                </p:nvSpPr>
                <p:spPr bwMode="auto">
                  <a:xfrm flipH="1">
                    <a:off x="4170" y="2386"/>
                    <a:ext cx="37" cy="36"/>
                  </a:xfrm>
                  <a:prstGeom prst="ellipse">
                    <a:avLst/>
                  </a:prstGeom>
                  <a:solidFill>
                    <a:srgbClr val="FFC9C9"/>
                  </a:solidFill>
                  <a:ln w="12700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 sz="1050"/>
                  </a:p>
                </p:txBody>
              </p:sp>
              <p:sp>
                <p:nvSpPr>
                  <p:cNvPr id="247" name="Oval 629"/>
                  <p:cNvSpPr>
                    <a:spLocks noChangeArrowheads="1"/>
                  </p:cNvSpPr>
                  <p:nvPr/>
                </p:nvSpPr>
                <p:spPr bwMode="auto">
                  <a:xfrm flipH="1">
                    <a:off x="4224" y="2386"/>
                    <a:ext cx="37" cy="36"/>
                  </a:xfrm>
                  <a:prstGeom prst="ellipse">
                    <a:avLst/>
                  </a:prstGeom>
                  <a:solidFill>
                    <a:srgbClr val="CCFF33"/>
                  </a:solidFill>
                  <a:ln w="12700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 sz="1050"/>
                  </a:p>
                </p:txBody>
              </p:sp>
            </p:grpSp>
          </p:grpSp>
          <p:graphicFrame>
            <p:nvGraphicFramePr>
              <p:cNvPr id="235" name="Object 15">
                <a:hlinkClick r:id="" action="ppaction://ole?verb=0"/>
              </p:cNvPr>
              <p:cNvGraphicFramePr>
                <a:graphicFrameLocks/>
              </p:cNvGraphicFramePr>
              <p:nvPr/>
            </p:nvGraphicFramePr>
            <p:xfrm>
              <a:off x="5341951" y="4939236"/>
              <a:ext cx="798445" cy="429931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7459" name="Clip" r:id="rId6" imgW="5759280" imgH="3222360" progId="">
                      <p:embed/>
                    </p:oleObj>
                  </mc:Choice>
                  <mc:Fallback>
                    <p:oleObj name="Clip" r:id="rId6" imgW="5759280" imgH="3222360" progId="">
                      <p:embed/>
                      <p:pic>
                        <p:nvPicPr>
                          <p:cNvPr id="0" name="Picture 3"/>
                          <p:cNvPicPr>
                            <a:picLocks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5341951" y="4939236"/>
                            <a:ext cx="798445" cy="429931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12700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236" name="Text Box 16"/>
              <p:cNvSpPr txBox="1">
                <a:spLocks noChangeArrowheads="1"/>
              </p:cNvSpPr>
              <p:nvPr/>
            </p:nvSpPr>
            <p:spPr bwMode="auto">
              <a:xfrm>
                <a:off x="5428250" y="5001446"/>
                <a:ext cx="637242" cy="2539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eaLnBrk="0" hangingPunct="0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sz="1050" dirty="0" smtClean="0">
                    <a:latin typeface="Arial" pitchFamily="34" charset="0"/>
                    <a:ea typeface="ＭＳ Ｐゴシック" pitchFamily="34" charset="-128"/>
                    <a:cs typeface="Arial" pitchFamily="34" charset="0"/>
                  </a:rPr>
                  <a:t>Internet</a:t>
                </a:r>
                <a:endParaRPr lang="en-US" sz="1050" dirty="0">
                  <a:latin typeface="Arial" pitchFamily="34" charset="0"/>
                  <a:ea typeface="ＭＳ Ｐゴシック" pitchFamily="34" charset="-128"/>
                  <a:cs typeface="Arial" pitchFamily="34" charset="0"/>
                </a:endParaRPr>
              </a:p>
            </p:txBody>
          </p:sp>
        </p:grpSp>
        <p:cxnSp>
          <p:nvCxnSpPr>
            <p:cNvPr id="285" name="Straight Connector 284"/>
            <p:cNvCxnSpPr>
              <a:stCxn id="181" idx="3"/>
              <a:endCxn id="214" idx="1"/>
            </p:cNvCxnSpPr>
            <p:nvPr/>
          </p:nvCxnSpPr>
          <p:spPr bwMode="auto">
            <a:xfrm>
              <a:off x="3124200" y="4914900"/>
              <a:ext cx="762000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sp>
          <p:nvSpPr>
            <p:cNvPr id="286" name="Oval 285"/>
            <p:cNvSpPr/>
            <p:nvPr/>
          </p:nvSpPr>
          <p:spPr bwMode="auto">
            <a:xfrm>
              <a:off x="3429000" y="4849494"/>
              <a:ext cx="152400" cy="152400"/>
            </a:xfrm>
            <a:prstGeom prst="ellipse">
              <a:avLst/>
            </a:prstGeom>
            <a:solidFill>
              <a:schemeClr val="tx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endParaRPr>
            </a:p>
          </p:txBody>
        </p:sp>
        <p:sp>
          <p:nvSpPr>
            <p:cNvPr id="287" name="TextBox 286"/>
            <p:cNvSpPr txBox="1"/>
            <p:nvPr/>
          </p:nvSpPr>
          <p:spPr>
            <a:xfrm>
              <a:off x="3276600" y="4544694"/>
              <a:ext cx="47961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b="1" dirty="0" smtClean="0">
                  <a:latin typeface="Arial" pitchFamily="34" charset="0"/>
                  <a:cs typeface="Arial" pitchFamily="34" charset="0"/>
                </a:rPr>
                <a:t>R3</a:t>
              </a:r>
              <a:endParaRPr lang="en-US" sz="1800" b="1" dirty="0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288" name="Straight Connector 287"/>
            <p:cNvCxnSpPr>
              <a:stCxn id="214" idx="3"/>
              <a:endCxn id="233" idx="1"/>
            </p:cNvCxnSpPr>
            <p:nvPr/>
          </p:nvCxnSpPr>
          <p:spPr bwMode="auto">
            <a:xfrm>
              <a:off x="4876800" y="4914900"/>
              <a:ext cx="381000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289" name="Straight Connector 288"/>
            <p:cNvCxnSpPr>
              <a:stCxn id="6" idx="2"/>
              <a:endCxn id="214" idx="0"/>
            </p:cNvCxnSpPr>
            <p:nvPr/>
          </p:nvCxnSpPr>
          <p:spPr bwMode="auto">
            <a:xfrm>
              <a:off x="4381500" y="2724150"/>
              <a:ext cx="0" cy="169545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sp>
          <p:nvSpPr>
            <p:cNvPr id="292" name="Oval 291"/>
            <p:cNvSpPr/>
            <p:nvPr/>
          </p:nvSpPr>
          <p:spPr bwMode="auto">
            <a:xfrm>
              <a:off x="4314611" y="3838970"/>
              <a:ext cx="152400" cy="152400"/>
            </a:xfrm>
            <a:prstGeom prst="ellipse">
              <a:avLst/>
            </a:prstGeom>
            <a:solidFill>
              <a:schemeClr val="tx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endParaRPr>
            </a:p>
          </p:txBody>
        </p:sp>
        <p:sp>
          <p:nvSpPr>
            <p:cNvPr id="293" name="TextBox 292"/>
            <p:cNvSpPr txBox="1"/>
            <p:nvPr/>
          </p:nvSpPr>
          <p:spPr>
            <a:xfrm>
              <a:off x="3886200" y="3733800"/>
              <a:ext cx="47961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b="1" dirty="0" smtClean="0">
                  <a:latin typeface="Arial" pitchFamily="34" charset="0"/>
                  <a:cs typeface="Arial" pitchFamily="34" charset="0"/>
                </a:rPr>
                <a:t>R5</a:t>
              </a:r>
              <a:endParaRPr lang="en-US" sz="1800" b="1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95" name="Group 294"/>
          <p:cNvGrpSpPr/>
          <p:nvPr/>
        </p:nvGrpSpPr>
        <p:grpSpPr>
          <a:xfrm>
            <a:off x="381000" y="1733550"/>
            <a:ext cx="990600" cy="990600"/>
            <a:chOff x="381000" y="1962150"/>
            <a:chExt cx="990600" cy="990600"/>
          </a:xfrm>
        </p:grpSpPr>
        <p:sp>
          <p:nvSpPr>
            <p:cNvPr id="7" name="AutoShape 153"/>
            <p:cNvSpPr>
              <a:spLocks noChangeArrowheads="1"/>
            </p:cNvSpPr>
            <p:nvPr/>
          </p:nvSpPr>
          <p:spPr bwMode="auto">
            <a:xfrm>
              <a:off x="381000" y="1962150"/>
              <a:ext cx="990600" cy="990600"/>
            </a:xfrm>
            <a:prstGeom prst="flowChartAlternateProcess">
              <a:avLst/>
            </a:prstGeom>
            <a:solidFill>
              <a:srgbClr val="6DC0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 anchor="t" anchorCtr="1"/>
            <a:lstStyle/>
            <a:p>
              <a:r>
                <a:rPr lang="en-US" sz="1600" b="1" dirty="0" smtClean="0">
                  <a:latin typeface="Arial" pitchFamily="34" charset="0"/>
                  <a:cs typeface="Arial" pitchFamily="34" charset="0"/>
                </a:rPr>
                <a:t>Terminal</a:t>
              </a:r>
              <a:endParaRPr lang="en-US" sz="1600" b="1" dirty="0"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294" name="Picture 293" descr="MC900439836.PNG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609600" y="2286000"/>
              <a:ext cx="533400" cy="533400"/>
            </a:xfrm>
            <a:prstGeom prst="rect">
              <a:avLst/>
            </a:prstGeom>
          </p:spPr>
        </p:pic>
      </p:grpSp>
      <p:grpSp>
        <p:nvGrpSpPr>
          <p:cNvPr id="579" name="Group 578"/>
          <p:cNvGrpSpPr/>
          <p:nvPr/>
        </p:nvGrpSpPr>
        <p:grpSpPr>
          <a:xfrm>
            <a:off x="304800" y="2362200"/>
            <a:ext cx="8442055" cy="3962400"/>
            <a:chOff x="304800" y="2362200"/>
            <a:chExt cx="8442055" cy="3962400"/>
          </a:xfrm>
        </p:grpSpPr>
        <p:cxnSp>
          <p:nvCxnSpPr>
            <p:cNvPr id="330" name="Straight Connector 329"/>
            <p:cNvCxnSpPr>
              <a:stCxn id="309" idx="0"/>
              <a:endCxn id="401" idx="0"/>
            </p:cNvCxnSpPr>
            <p:nvPr/>
          </p:nvCxnSpPr>
          <p:spPr bwMode="auto">
            <a:xfrm flipV="1">
              <a:off x="3556193" y="2362200"/>
              <a:ext cx="3554219" cy="484496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dash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331" name="Straight Connector 330"/>
            <p:cNvCxnSpPr>
              <a:stCxn id="309" idx="3"/>
              <a:endCxn id="401" idx="3"/>
            </p:cNvCxnSpPr>
            <p:nvPr/>
          </p:nvCxnSpPr>
          <p:spPr bwMode="auto">
            <a:xfrm>
              <a:off x="3502311" y="2976778"/>
              <a:ext cx="2513633" cy="2027702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dash"/>
              <a:round/>
              <a:headEnd type="none" w="sm" len="sm"/>
              <a:tailEnd type="none" w="sm" len="sm"/>
            </a:ln>
            <a:effectLst/>
          </p:spPr>
        </p:cxnSp>
        <p:grpSp>
          <p:nvGrpSpPr>
            <p:cNvPr id="368" name="Group 367"/>
            <p:cNvGrpSpPr/>
            <p:nvPr/>
          </p:nvGrpSpPr>
          <p:grpSpPr>
            <a:xfrm>
              <a:off x="5562600" y="2362200"/>
              <a:ext cx="3095624" cy="3095624"/>
              <a:chOff x="5715000" y="1628775"/>
              <a:chExt cx="3095624" cy="3095624"/>
            </a:xfrm>
          </p:grpSpPr>
          <p:sp>
            <p:nvSpPr>
              <p:cNvPr id="369" name="Oval 368"/>
              <p:cNvSpPr/>
              <p:nvPr/>
            </p:nvSpPr>
            <p:spPr bwMode="auto">
              <a:xfrm>
                <a:off x="5791200" y="1651994"/>
                <a:ext cx="2971800" cy="3030071"/>
              </a:xfrm>
              <a:prstGeom prst="ellipse">
                <a:avLst/>
              </a:prstGeom>
              <a:solidFill>
                <a:schemeClr val="bg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charset="0"/>
                </a:endParaRPr>
              </a:p>
            </p:txBody>
          </p:sp>
          <p:sp>
            <p:nvSpPr>
              <p:cNvPr id="370" name="Rectangle 369"/>
              <p:cNvSpPr/>
              <p:nvPr/>
            </p:nvSpPr>
            <p:spPr bwMode="auto">
              <a:xfrm>
                <a:off x="7642324" y="2045494"/>
                <a:ext cx="595312" cy="2321718"/>
              </a:xfrm>
              <a:prstGeom prst="rect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charset="0"/>
                </a:endParaRPr>
              </a:p>
            </p:txBody>
          </p:sp>
          <p:sp>
            <p:nvSpPr>
              <p:cNvPr id="371" name="Rectangle 370"/>
              <p:cNvSpPr/>
              <p:nvPr/>
            </p:nvSpPr>
            <p:spPr bwMode="auto">
              <a:xfrm>
                <a:off x="8207870" y="2045494"/>
                <a:ext cx="59531" cy="2262187"/>
              </a:xfrm>
              <a:prstGeom prst="rect">
                <a:avLst/>
              </a:prstGeom>
              <a:solidFill>
                <a:schemeClr val="bg1"/>
              </a:solidFill>
              <a:ln w="12700" cap="flat" cmpd="sng" algn="ctr">
                <a:solidFill>
                  <a:schemeClr val="bg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charset="0"/>
                </a:endParaRPr>
              </a:p>
            </p:txBody>
          </p:sp>
          <p:sp>
            <p:nvSpPr>
              <p:cNvPr id="372" name="Rectangle 371"/>
              <p:cNvSpPr/>
              <p:nvPr/>
            </p:nvSpPr>
            <p:spPr bwMode="auto">
              <a:xfrm>
                <a:off x="6332637" y="2045494"/>
                <a:ext cx="595312" cy="2321718"/>
              </a:xfrm>
              <a:prstGeom prst="rect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charset="0"/>
                </a:endParaRPr>
              </a:p>
            </p:txBody>
          </p:sp>
          <p:sp>
            <p:nvSpPr>
              <p:cNvPr id="373" name="Rectangle 372"/>
              <p:cNvSpPr/>
              <p:nvPr/>
            </p:nvSpPr>
            <p:spPr bwMode="auto">
              <a:xfrm>
                <a:off x="6295430" y="2060376"/>
                <a:ext cx="59531" cy="2262187"/>
              </a:xfrm>
              <a:prstGeom prst="rect">
                <a:avLst/>
              </a:prstGeom>
              <a:solidFill>
                <a:schemeClr val="bg1"/>
              </a:solidFill>
              <a:ln w="12700" cap="flat" cmpd="sng" algn="ctr">
                <a:solidFill>
                  <a:schemeClr val="bg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charset="0"/>
                </a:endParaRPr>
              </a:p>
            </p:txBody>
          </p:sp>
          <p:sp>
            <p:nvSpPr>
              <p:cNvPr id="374" name="Oval 26"/>
              <p:cNvSpPr>
                <a:spLocks noChangeArrowheads="1"/>
              </p:cNvSpPr>
              <p:nvPr/>
            </p:nvSpPr>
            <p:spPr bwMode="auto">
              <a:xfrm>
                <a:off x="7166074" y="2402681"/>
                <a:ext cx="230684" cy="1637109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00"/>
              </a:p>
            </p:txBody>
          </p:sp>
          <p:sp>
            <p:nvSpPr>
              <p:cNvPr id="375" name="Text Box 27"/>
              <p:cNvSpPr txBox="1">
                <a:spLocks noChangeArrowheads="1"/>
              </p:cNvSpPr>
              <p:nvPr/>
            </p:nvSpPr>
            <p:spPr bwMode="auto">
              <a:xfrm>
                <a:off x="7106543" y="2164556"/>
                <a:ext cx="380232" cy="2769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hangingPunct="0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b="1" dirty="0">
                    <a:latin typeface="Arial" pitchFamily="34" charset="0"/>
                    <a:cs typeface="Arial" pitchFamily="34" charset="0"/>
                  </a:rPr>
                  <a:t>R3</a:t>
                </a:r>
              </a:p>
            </p:txBody>
          </p:sp>
          <p:sp>
            <p:nvSpPr>
              <p:cNvPr id="376" name="Rectangle 375"/>
              <p:cNvSpPr/>
              <p:nvPr/>
            </p:nvSpPr>
            <p:spPr bwMode="auto">
              <a:xfrm>
                <a:off x="6034980" y="2402681"/>
                <a:ext cx="833437" cy="178594"/>
              </a:xfrm>
              <a:prstGeom prst="rect">
                <a:avLst/>
              </a:prstGeom>
              <a:solidFill>
                <a:srgbClr val="A7E8FF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vert="horz" wrap="none" lIns="0" tIns="0" rIns="0" bIns="0" numCol="1" rtlCol="0" anchor="ctr" anchorCtr="1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rPr>
                  <a:t>Authentication</a:t>
                </a:r>
                <a:endParaRPr kumimoji="0" lang="en-US" sz="1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77" name="Rectangle 376"/>
              <p:cNvSpPr/>
              <p:nvPr/>
            </p:nvSpPr>
            <p:spPr bwMode="auto">
              <a:xfrm>
                <a:off x="6034980" y="2640806"/>
                <a:ext cx="833437" cy="178594"/>
              </a:xfrm>
              <a:prstGeom prst="rect">
                <a:avLst/>
              </a:prstGeom>
              <a:solidFill>
                <a:srgbClr val="A7E8FF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vert="horz" wrap="none" lIns="0" tIns="0" rIns="0" bIns="0" numCol="1" rtlCol="0" anchor="ctr" anchorCtr="1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rPr>
                  <a:t>Authorization</a:t>
                </a:r>
                <a:endParaRPr kumimoji="0" lang="en-US" sz="1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78" name="Rectangle 377"/>
              <p:cNvSpPr/>
              <p:nvPr/>
            </p:nvSpPr>
            <p:spPr bwMode="auto">
              <a:xfrm>
                <a:off x="6034980" y="2878931"/>
                <a:ext cx="833437" cy="178594"/>
              </a:xfrm>
              <a:prstGeom prst="rect">
                <a:avLst/>
              </a:prstGeom>
              <a:solidFill>
                <a:srgbClr val="A7E8FF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vert="horz" wrap="none" lIns="0" tIns="0" rIns="0" bIns="0" numCol="1" rtlCol="0" anchor="ctr" anchorCtr="1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000" dirty="0" smtClean="0">
                    <a:latin typeface="Arial" pitchFamily="34" charset="0"/>
                    <a:cs typeface="Arial" pitchFamily="34" charset="0"/>
                  </a:rPr>
                  <a:t>Accounting</a:t>
                </a:r>
                <a:endParaRPr kumimoji="0" lang="en-US" sz="1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79" name="Rectangle 378"/>
              <p:cNvSpPr/>
              <p:nvPr/>
            </p:nvSpPr>
            <p:spPr bwMode="auto">
              <a:xfrm>
                <a:off x="6034980" y="3117056"/>
                <a:ext cx="833437" cy="178594"/>
              </a:xfrm>
              <a:prstGeom prst="rect">
                <a:avLst/>
              </a:prstGeom>
              <a:solidFill>
                <a:srgbClr val="A7E8FF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vert="horz" wrap="none" lIns="0" tIns="0" rIns="0" bIns="0" numCol="1" rtlCol="0" anchor="ctr" anchorCtr="1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rPr>
                  <a:t>Location</a:t>
                </a:r>
                <a:endParaRPr kumimoji="0" lang="en-US" sz="1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80" name="Rectangle 379"/>
              <p:cNvSpPr/>
              <p:nvPr/>
            </p:nvSpPr>
            <p:spPr bwMode="auto">
              <a:xfrm>
                <a:off x="6034980" y="3355181"/>
                <a:ext cx="833437" cy="178594"/>
              </a:xfrm>
              <a:prstGeom prst="rect">
                <a:avLst/>
              </a:prstGeom>
              <a:solidFill>
                <a:srgbClr val="A7E8FF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vert="horz" wrap="none" lIns="0" tIns="0" rIns="0" bIns="0" numCol="1" rtlCol="0" anchor="ctr" anchorCtr="1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000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rPr>
                  <a:t>CoA</a:t>
                </a:r>
                <a:endParaRPr kumimoji="0" lang="en-US" sz="1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81" name="Rectangle 380"/>
              <p:cNvSpPr/>
              <p:nvPr/>
            </p:nvSpPr>
            <p:spPr bwMode="auto">
              <a:xfrm>
                <a:off x="6034980" y="3593306"/>
                <a:ext cx="833437" cy="178594"/>
              </a:xfrm>
              <a:prstGeom prst="rect">
                <a:avLst/>
              </a:prstGeom>
              <a:solidFill>
                <a:srgbClr val="A7E8FF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vert="horz" wrap="none" lIns="0" tIns="0" rIns="0" bIns="0" numCol="1" rtlCol="0" anchor="ctr" anchorCtr="1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rPr>
                  <a:t>Mobility</a:t>
                </a:r>
                <a:endParaRPr kumimoji="0" lang="en-US" sz="1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82" name="Rectangle 381"/>
              <p:cNvSpPr/>
              <p:nvPr/>
            </p:nvSpPr>
            <p:spPr bwMode="auto">
              <a:xfrm>
                <a:off x="6034980" y="3831431"/>
                <a:ext cx="833437" cy="178594"/>
              </a:xfrm>
              <a:prstGeom prst="rect">
                <a:avLst/>
              </a:prstGeom>
              <a:solidFill>
                <a:srgbClr val="A7E8FF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vert="horz" wrap="none" lIns="0" tIns="0" rIns="0" bIns="0" numCol="1" rtlCol="0" anchor="ctr" anchorCtr="1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rPr>
                  <a:t>Encapsulation</a:t>
                </a:r>
                <a:endParaRPr kumimoji="0" lang="en-US" sz="1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83" name="Rectangle 382"/>
              <p:cNvSpPr/>
              <p:nvPr/>
            </p:nvSpPr>
            <p:spPr bwMode="auto">
              <a:xfrm>
                <a:off x="7701855" y="2402681"/>
                <a:ext cx="833437" cy="178594"/>
              </a:xfrm>
              <a:prstGeom prst="rect">
                <a:avLst/>
              </a:prstGeom>
              <a:solidFill>
                <a:srgbClr val="8BB2FF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vert="horz" wrap="none" lIns="0" tIns="0" rIns="0" bIns="0" numCol="1" rtlCol="0" anchor="ctr" anchorCtr="1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rPr>
                  <a:t>Authentication</a:t>
                </a:r>
                <a:endParaRPr kumimoji="0" lang="en-US" sz="1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84" name="Rectangle 383"/>
              <p:cNvSpPr/>
              <p:nvPr/>
            </p:nvSpPr>
            <p:spPr bwMode="auto">
              <a:xfrm>
                <a:off x="7701855" y="2640806"/>
                <a:ext cx="833437" cy="178594"/>
              </a:xfrm>
              <a:prstGeom prst="rect">
                <a:avLst/>
              </a:prstGeom>
              <a:solidFill>
                <a:srgbClr val="8BB2FF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vert="horz" wrap="none" lIns="0" tIns="0" rIns="0" bIns="0" numCol="1" rtlCol="0" anchor="ctr" anchorCtr="1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rPr>
                  <a:t>Authorization</a:t>
                </a:r>
                <a:endParaRPr kumimoji="0" lang="en-US" sz="1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85" name="Rectangle 384"/>
              <p:cNvSpPr/>
              <p:nvPr/>
            </p:nvSpPr>
            <p:spPr bwMode="auto">
              <a:xfrm>
                <a:off x="7701855" y="2878931"/>
                <a:ext cx="833437" cy="178594"/>
              </a:xfrm>
              <a:prstGeom prst="rect">
                <a:avLst/>
              </a:prstGeom>
              <a:solidFill>
                <a:srgbClr val="8BB2FF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vert="horz" wrap="none" lIns="0" tIns="0" rIns="0" bIns="0" numCol="1" rtlCol="0" anchor="ctr" anchorCtr="1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000" dirty="0" smtClean="0">
                    <a:latin typeface="Arial" pitchFamily="34" charset="0"/>
                    <a:cs typeface="Arial" pitchFamily="34" charset="0"/>
                  </a:rPr>
                  <a:t>Accounting</a:t>
                </a:r>
                <a:endParaRPr kumimoji="0" lang="en-US" sz="1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86" name="Rectangle 385"/>
              <p:cNvSpPr/>
              <p:nvPr/>
            </p:nvSpPr>
            <p:spPr bwMode="auto">
              <a:xfrm>
                <a:off x="7701855" y="3117056"/>
                <a:ext cx="833437" cy="178594"/>
              </a:xfrm>
              <a:prstGeom prst="rect">
                <a:avLst/>
              </a:prstGeom>
              <a:solidFill>
                <a:srgbClr val="8BB2FF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vert="horz" wrap="none" lIns="0" tIns="0" rIns="0" bIns="0" numCol="1" rtlCol="0" anchor="ctr" anchorCtr="1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rPr>
                  <a:t>Location</a:t>
                </a:r>
                <a:endParaRPr kumimoji="0" lang="en-US" sz="1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87" name="Rectangle 386"/>
              <p:cNvSpPr/>
              <p:nvPr/>
            </p:nvSpPr>
            <p:spPr bwMode="auto">
              <a:xfrm>
                <a:off x="7701855" y="3355181"/>
                <a:ext cx="833437" cy="178594"/>
              </a:xfrm>
              <a:prstGeom prst="rect">
                <a:avLst/>
              </a:prstGeom>
              <a:solidFill>
                <a:srgbClr val="8BB2FF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vert="horz" wrap="none" lIns="0" tIns="0" rIns="0" bIns="0" numCol="1" rtlCol="0" anchor="ctr" anchorCtr="1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000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rPr>
                  <a:t>CoA</a:t>
                </a:r>
                <a:endParaRPr kumimoji="0" lang="en-US" sz="1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88" name="Rectangle 387"/>
              <p:cNvSpPr/>
              <p:nvPr/>
            </p:nvSpPr>
            <p:spPr bwMode="auto">
              <a:xfrm>
                <a:off x="7701855" y="3593306"/>
                <a:ext cx="833437" cy="178594"/>
              </a:xfrm>
              <a:prstGeom prst="rect">
                <a:avLst/>
              </a:prstGeom>
              <a:solidFill>
                <a:srgbClr val="8BB2FF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vert="horz" wrap="none" lIns="0" tIns="0" rIns="0" bIns="0" numCol="1" rtlCol="0" anchor="ctr" anchorCtr="1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rPr>
                  <a:t>Mobility</a:t>
                </a:r>
                <a:endParaRPr kumimoji="0" lang="en-US" sz="1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89" name="Rectangle 388"/>
              <p:cNvSpPr/>
              <p:nvPr/>
            </p:nvSpPr>
            <p:spPr bwMode="auto">
              <a:xfrm>
                <a:off x="7701855" y="3831431"/>
                <a:ext cx="833437" cy="178594"/>
              </a:xfrm>
              <a:prstGeom prst="rect">
                <a:avLst/>
              </a:prstGeom>
              <a:solidFill>
                <a:srgbClr val="8BB2FF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vert="horz" wrap="none" lIns="0" tIns="0" rIns="0" bIns="0" numCol="1" rtlCol="0" anchor="ctr" anchorCtr="1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rPr>
                  <a:t>Encapsulation</a:t>
                </a:r>
                <a:endParaRPr kumimoji="0" lang="en-US" sz="1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390" name="Straight Arrow Connector 389"/>
              <p:cNvCxnSpPr>
                <a:stCxn id="376" idx="3"/>
                <a:endCxn id="383" idx="1"/>
              </p:cNvCxnSpPr>
              <p:nvPr/>
            </p:nvCxnSpPr>
            <p:spPr bwMode="auto">
              <a:xfrm>
                <a:off x="6868418" y="2491978"/>
                <a:ext cx="833437" cy="0"/>
              </a:xfrm>
              <a:prstGeom prst="straightConnector1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triangle" w="med" len="med"/>
                <a:tailEnd type="triangle" w="med" len="med"/>
              </a:ln>
              <a:effectLst/>
            </p:spPr>
          </p:cxnSp>
          <p:cxnSp>
            <p:nvCxnSpPr>
              <p:cNvPr id="391" name="Straight Arrow Connector 390"/>
              <p:cNvCxnSpPr>
                <a:stCxn id="377" idx="3"/>
                <a:endCxn id="384" idx="1"/>
              </p:cNvCxnSpPr>
              <p:nvPr/>
            </p:nvCxnSpPr>
            <p:spPr bwMode="auto">
              <a:xfrm>
                <a:off x="6868418" y="2730103"/>
                <a:ext cx="833437" cy="0"/>
              </a:xfrm>
              <a:prstGeom prst="straightConnector1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triangle" w="med" len="med"/>
                <a:tailEnd type="triangle" w="med" len="med"/>
              </a:ln>
              <a:effectLst/>
            </p:spPr>
          </p:cxnSp>
          <p:cxnSp>
            <p:nvCxnSpPr>
              <p:cNvPr id="392" name="Straight Arrow Connector 391"/>
              <p:cNvCxnSpPr>
                <a:stCxn id="378" idx="3"/>
                <a:endCxn id="385" idx="1"/>
              </p:cNvCxnSpPr>
              <p:nvPr/>
            </p:nvCxnSpPr>
            <p:spPr bwMode="auto">
              <a:xfrm>
                <a:off x="6868418" y="2968228"/>
                <a:ext cx="833437" cy="0"/>
              </a:xfrm>
              <a:prstGeom prst="straightConnector1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triangle" w="med" len="med"/>
                <a:tailEnd type="triangle" w="med" len="med"/>
              </a:ln>
              <a:effectLst/>
            </p:spPr>
          </p:cxnSp>
          <p:cxnSp>
            <p:nvCxnSpPr>
              <p:cNvPr id="393" name="Straight Arrow Connector 392"/>
              <p:cNvCxnSpPr>
                <a:stCxn id="379" idx="3"/>
                <a:endCxn id="386" idx="1"/>
              </p:cNvCxnSpPr>
              <p:nvPr/>
            </p:nvCxnSpPr>
            <p:spPr bwMode="auto">
              <a:xfrm>
                <a:off x="6868418" y="3206353"/>
                <a:ext cx="833437" cy="0"/>
              </a:xfrm>
              <a:prstGeom prst="straightConnector1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triangle" w="med" len="med"/>
                <a:tailEnd type="triangle" w="med" len="med"/>
              </a:ln>
              <a:effectLst/>
            </p:spPr>
          </p:cxnSp>
          <p:cxnSp>
            <p:nvCxnSpPr>
              <p:cNvPr id="394" name="Straight Arrow Connector 393"/>
              <p:cNvCxnSpPr>
                <a:stCxn id="380" idx="3"/>
                <a:endCxn id="387" idx="1"/>
              </p:cNvCxnSpPr>
              <p:nvPr/>
            </p:nvCxnSpPr>
            <p:spPr bwMode="auto">
              <a:xfrm>
                <a:off x="6868418" y="3444478"/>
                <a:ext cx="833437" cy="0"/>
              </a:xfrm>
              <a:prstGeom prst="straightConnector1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triangle" w="med" len="med"/>
                <a:tailEnd type="triangle" w="med" len="med"/>
              </a:ln>
              <a:effectLst/>
            </p:spPr>
          </p:cxnSp>
          <p:cxnSp>
            <p:nvCxnSpPr>
              <p:cNvPr id="395" name="Straight Arrow Connector 394"/>
              <p:cNvCxnSpPr>
                <a:stCxn id="381" idx="3"/>
                <a:endCxn id="388" idx="1"/>
              </p:cNvCxnSpPr>
              <p:nvPr/>
            </p:nvCxnSpPr>
            <p:spPr bwMode="auto">
              <a:xfrm>
                <a:off x="6868418" y="3682602"/>
                <a:ext cx="833437" cy="0"/>
              </a:xfrm>
              <a:prstGeom prst="straightConnector1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triangle" w="med" len="med"/>
                <a:tailEnd type="triangle" w="med" len="med"/>
              </a:ln>
              <a:effectLst/>
            </p:spPr>
          </p:cxnSp>
          <p:cxnSp>
            <p:nvCxnSpPr>
              <p:cNvPr id="396" name="Straight Arrow Connector 395"/>
              <p:cNvCxnSpPr>
                <a:stCxn id="382" idx="3"/>
                <a:endCxn id="389" idx="1"/>
              </p:cNvCxnSpPr>
              <p:nvPr/>
            </p:nvCxnSpPr>
            <p:spPr bwMode="auto">
              <a:xfrm>
                <a:off x="6868418" y="3920727"/>
                <a:ext cx="833437" cy="0"/>
              </a:xfrm>
              <a:prstGeom prst="straightConnector1">
                <a:avLst/>
              </a:prstGeom>
              <a:solidFill>
                <a:schemeClr val="accent1"/>
              </a:solidFill>
              <a:ln w="381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397" name="TextBox 396"/>
              <p:cNvSpPr txBox="1"/>
              <p:nvPr/>
            </p:nvSpPr>
            <p:spPr>
              <a:xfrm>
                <a:off x="6890742" y="3719809"/>
                <a:ext cx="797013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050" b="1" dirty="0" err="1" smtClean="0">
                    <a:latin typeface="Arial" pitchFamily="34" charset="0"/>
                    <a:cs typeface="Arial" pitchFamily="34" charset="0"/>
                  </a:rPr>
                  <a:t>DataPath</a:t>
                </a:r>
                <a:endParaRPr lang="en-US" sz="1050" b="1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98" name="Text Box 27"/>
              <p:cNvSpPr txBox="1">
                <a:spLocks noChangeArrowheads="1"/>
              </p:cNvSpPr>
              <p:nvPr/>
            </p:nvSpPr>
            <p:spPr bwMode="auto">
              <a:xfrm>
                <a:off x="6172200" y="2045494"/>
                <a:ext cx="811441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hangingPunct="0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sz="1400" b="1" dirty="0" smtClean="0">
                    <a:latin typeface="Arial" pitchFamily="34" charset="0"/>
                    <a:cs typeface="Arial" pitchFamily="34" charset="0"/>
                  </a:rPr>
                  <a:t>Access</a:t>
                </a:r>
                <a:endParaRPr lang="en-US" sz="1400" b="1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99" name="Text Box 27"/>
              <p:cNvSpPr txBox="1">
                <a:spLocks noChangeArrowheads="1"/>
              </p:cNvSpPr>
              <p:nvPr/>
            </p:nvSpPr>
            <p:spPr bwMode="auto">
              <a:xfrm>
                <a:off x="7642324" y="2045494"/>
                <a:ext cx="593432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hangingPunct="0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sz="1400" b="1" dirty="0" smtClean="0">
                    <a:latin typeface="Arial" pitchFamily="34" charset="0"/>
                    <a:cs typeface="Arial" pitchFamily="34" charset="0"/>
                  </a:rPr>
                  <a:t>Core</a:t>
                </a:r>
                <a:endParaRPr lang="en-US" sz="1400" b="1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00" name="Rectangle 399"/>
              <p:cNvSpPr/>
              <p:nvPr/>
            </p:nvSpPr>
            <p:spPr bwMode="auto">
              <a:xfrm>
                <a:off x="6927949" y="4069555"/>
                <a:ext cx="714375" cy="238125"/>
              </a:xfrm>
              <a:prstGeom prst="rect">
                <a:avLst/>
              </a:prstGeom>
              <a:solidFill>
                <a:schemeClr val="bg2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vert="horz" wrap="none" lIns="0" tIns="0" rIns="0" bIns="0" numCol="1" rtlCol="0" anchor="ctr" anchorCtr="1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rPr>
                  <a:t>Transport</a:t>
                </a:r>
                <a:endParaRPr kumimoji="0" lang="en-US" sz="1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01" name="Donut 400"/>
              <p:cNvSpPr/>
              <p:nvPr/>
            </p:nvSpPr>
            <p:spPr bwMode="auto">
              <a:xfrm>
                <a:off x="5715000" y="1628775"/>
                <a:ext cx="3095624" cy="3095624"/>
              </a:xfrm>
              <a:prstGeom prst="donut">
                <a:avLst>
                  <a:gd name="adj" fmla="val 3120"/>
                </a:avLst>
              </a:prstGeom>
              <a:solidFill>
                <a:schemeClr val="tx1">
                  <a:lumMod val="65000"/>
                  <a:lumOff val="35000"/>
                </a:schemeClr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charset="0"/>
                </a:endParaRPr>
              </a:p>
            </p:txBody>
          </p:sp>
        </p:grpSp>
        <p:sp>
          <p:nvSpPr>
            <p:cNvPr id="578" name="TextBox 577"/>
            <p:cNvSpPr txBox="1"/>
            <p:nvPr/>
          </p:nvSpPr>
          <p:spPr>
            <a:xfrm>
              <a:off x="304800" y="5616714"/>
              <a:ext cx="8442055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179388" indent="-179388">
                <a:buFont typeface="Arial" pitchFamily="34" charset="0"/>
                <a:buChar char="•"/>
              </a:pPr>
              <a:r>
                <a:rPr lang="en-US" sz="2000" dirty="0" smtClean="0">
                  <a:latin typeface="Arial" pitchFamily="34" charset="0"/>
                  <a:cs typeface="Arial" pitchFamily="34" charset="0"/>
                </a:rPr>
                <a:t>Reference Points represent a bundle of protocols between peer entities</a:t>
              </a:r>
            </a:p>
            <a:p>
              <a:pPr marL="630238" lvl="1" indent="-173038"/>
              <a:r>
                <a:rPr lang="en-US" sz="2000" dirty="0" smtClean="0">
                  <a:latin typeface="Arial" pitchFamily="34" charset="0"/>
                  <a:cs typeface="Arial" pitchFamily="34" charset="0"/>
                </a:rPr>
                <a:t>-	Similar to real IP network interfaces</a:t>
              </a: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1371600" y="1676400"/>
            <a:ext cx="2514600" cy="457200"/>
            <a:chOff x="1371600" y="1676400"/>
            <a:chExt cx="2514600" cy="457200"/>
          </a:xfrm>
        </p:grpSpPr>
        <p:sp>
          <p:nvSpPr>
            <p:cNvPr id="143" name="Oval 142"/>
            <p:cNvSpPr/>
            <p:nvPr/>
          </p:nvSpPr>
          <p:spPr bwMode="auto">
            <a:xfrm>
              <a:off x="1666875" y="1981200"/>
              <a:ext cx="152400" cy="152400"/>
            </a:xfrm>
            <a:prstGeom prst="ellipse">
              <a:avLst/>
            </a:prstGeom>
            <a:solidFill>
              <a:schemeClr val="tx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endParaRPr>
            </a:p>
          </p:txBody>
        </p:sp>
        <p:sp>
          <p:nvSpPr>
            <p:cNvPr id="144" name="TextBox 143"/>
            <p:cNvSpPr txBox="1"/>
            <p:nvPr/>
          </p:nvSpPr>
          <p:spPr>
            <a:xfrm>
              <a:off x="1514475" y="1676400"/>
              <a:ext cx="47961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b="1" dirty="0" smtClean="0">
                  <a:latin typeface="Arial" pitchFamily="34" charset="0"/>
                  <a:cs typeface="Arial" pitchFamily="34" charset="0"/>
                </a:rPr>
                <a:t>R2</a:t>
              </a:r>
              <a:endParaRPr lang="en-US" sz="1800" b="1" dirty="0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4" name="Straight Connector 3"/>
            <p:cNvCxnSpPr/>
            <p:nvPr/>
          </p:nvCxnSpPr>
          <p:spPr bwMode="auto">
            <a:xfrm>
              <a:off x="1371600" y="2043694"/>
              <a:ext cx="2514600" cy="0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ysDash"/>
              <a:round/>
              <a:headEnd type="none" w="sm" len="sm"/>
              <a:tailEnd type="none" w="sm" len="sm"/>
            </a:ln>
            <a:effectLst/>
          </p:spPr>
        </p:cxnSp>
      </p:grpSp>
      <p:grpSp>
        <p:nvGrpSpPr>
          <p:cNvPr id="100" name="Group 99"/>
          <p:cNvGrpSpPr/>
          <p:nvPr/>
        </p:nvGrpSpPr>
        <p:grpSpPr>
          <a:xfrm>
            <a:off x="2133600" y="2394944"/>
            <a:ext cx="1762125" cy="1719856"/>
            <a:chOff x="2133600" y="2394944"/>
            <a:chExt cx="1762125" cy="1719856"/>
          </a:xfrm>
        </p:grpSpPr>
        <p:sp>
          <p:nvSpPr>
            <p:cNvPr id="309" name="Oval 308"/>
            <p:cNvSpPr/>
            <p:nvPr/>
          </p:nvSpPr>
          <p:spPr bwMode="auto">
            <a:xfrm>
              <a:off x="3479993" y="2846696"/>
              <a:ext cx="152400" cy="152400"/>
            </a:xfrm>
            <a:prstGeom prst="ellipse">
              <a:avLst/>
            </a:prstGeom>
            <a:solidFill>
              <a:schemeClr val="tx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endParaRPr>
            </a:p>
          </p:txBody>
        </p:sp>
        <p:grpSp>
          <p:nvGrpSpPr>
            <p:cNvPr id="175" name="Group 174"/>
            <p:cNvGrpSpPr/>
            <p:nvPr/>
          </p:nvGrpSpPr>
          <p:grpSpPr>
            <a:xfrm>
              <a:off x="2133600" y="3124200"/>
              <a:ext cx="1000125" cy="990600"/>
              <a:chOff x="2286000" y="3352800"/>
              <a:chExt cx="1000125" cy="990600"/>
            </a:xfrm>
          </p:grpSpPr>
          <p:sp>
            <p:nvSpPr>
              <p:cNvPr id="145" name="AutoShape 154"/>
              <p:cNvSpPr>
                <a:spLocks noChangeArrowheads="1"/>
              </p:cNvSpPr>
              <p:nvPr/>
            </p:nvSpPr>
            <p:spPr bwMode="auto">
              <a:xfrm>
                <a:off x="2286000" y="3352800"/>
                <a:ext cx="1000125" cy="990600"/>
              </a:xfrm>
              <a:prstGeom prst="flowChartAlternateProcess">
                <a:avLst/>
              </a:prstGeom>
              <a:gradFill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0" tIns="0" anchor="ctr"/>
              <a:lstStyle/>
              <a:p>
                <a:endParaRPr lang="en-US" sz="1600" b="1"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146" name="Group 158"/>
              <p:cNvGrpSpPr>
                <a:grpSpLocks noChangeAspect="1"/>
              </p:cNvGrpSpPr>
              <p:nvPr/>
            </p:nvGrpSpPr>
            <p:grpSpPr bwMode="auto">
              <a:xfrm flipH="1">
                <a:off x="2666999" y="3726073"/>
                <a:ext cx="411161" cy="494972"/>
                <a:chOff x="5" y="2480"/>
                <a:chExt cx="237" cy="430"/>
              </a:xfrm>
            </p:grpSpPr>
            <p:grpSp>
              <p:nvGrpSpPr>
                <p:cNvPr id="148" name="Group 159"/>
                <p:cNvGrpSpPr>
                  <a:grpSpLocks noChangeAspect="1"/>
                </p:cNvGrpSpPr>
                <p:nvPr/>
              </p:nvGrpSpPr>
              <p:grpSpPr bwMode="auto">
                <a:xfrm>
                  <a:off x="5" y="2521"/>
                  <a:ext cx="145" cy="389"/>
                  <a:chOff x="5" y="2521"/>
                  <a:chExt cx="145" cy="389"/>
                </a:xfrm>
              </p:grpSpPr>
              <p:grpSp>
                <p:nvGrpSpPr>
                  <p:cNvPr id="152" name="Group 160"/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7" y="2654"/>
                    <a:ext cx="143" cy="256"/>
                    <a:chOff x="7" y="2654"/>
                    <a:chExt cx="143" cy="256"/>
                  </a:xfrm>
                </p:grpSpPr>
                <p:grpSp>
                  <p:nvGrpSpPr>
                    <p:cNvPr id="160" name="Group 161"/>
                    <p:cNvGrpSpPr>
                      <a:grpSpLocks noChangeAspect="1"/>
                    </p:cNvGrpSpPr>
                    <p:nvPr/>
                  </p:nvGrpSpPr>
                  <p:grpSpPr bwMode="auto">
                    <a:xfrm>
                      <a:off x="7" y="2661"/>
                      <a:ext cx="93" cy="247"/>
                      <a:chOff x="7" y="2661"/>
                      <a:chExt cx="93" cy="247"/>
                    </a:xfrm>
                  </p:grpSpPr>
                  <p:sp>
                    <p:nvSpPr>
                      <p:cNvPr id="168" name="Line 162"/>
                      <p:cNvSpPr>
                        <a:spLocks noChangeAspect="1" noChangeShapeType="1"/>
                      </p:cNvSpPr>
                      <p:nvPr/>
                    </p:nvSpPr>
                    <p:spPr bwMode="auto">
                      <a:xfrm>
                        <a:off x="44" y="2661"/>
                        <a:ext cx="33" cy="1"/>
                      </a:xfrm>
                      <a:prstGeom prst="line">
                        <a:avLst/>
                      </a:prstGeom>
                      <a:noFill/>
                      <a:ln w="63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 sz="1600" b="1">
                          <a:latin typeface="Arial" pitchFamily="34" charset="0"/>
                          <a:cs typeface="Arial" pitchFamily="34" charset="0"/>
                        </a:endParaRPr>
                      </a:p>
                    </p:txBody>
                  </p:sp>
                  <p:sp>
                    <p:nvSpPr>
                      <p:cNvPr id="169" name="Line 163"/>
                      <p:cNvSpPr>
                        <a:spLocks noChangeAspect="1" noChangeShapeType="1"/>
                      </p:cNvSpPr>
                      <p:nvPr/>
                    </p:nvSpPr>
                    <p:spPr bwMode="auto">
                      <a:xfrm flipV="1">
                        <a:off x="34" y="2664"/>
                        <a:ext cx="42" cy="51"/>
                      </a:xfrm>
                      <a:prstGeom prst="line">
                        <a:avLst/>
                      </a:prstGeom>
                      <a:noFill/>
                      <a:ln w="63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 sz="1600" b="1">
                          <a:latin typeface="Arial" pitchFamily="34" charset="0"/>
                          <a:cs typeface="Arial" pitchFamily="34" charset="0"/>
                        </a:endParaRPr>
                      </a:p>
                    </p:txBody>
                  </p:sp>
                  <p:sp>
                    <p:nvSpPr>
                      <p:cNvPr id="170" name="Line 164"/>
                      <p:cNvSpPr>
                        <a:spLocks noChangeAspect="1" noChangeShapeType="1"/>
                      </p:cNvSpPr>
                      <p:nvPr/>
                    </p:nvSpPr>
                    <p:spPr bwMode="auto">
                      <a:xfrm>
                        <a:off x="33" y="2716"/>
                        <a:ext cx="57" cy="110"/>
                      </a:xfrm>
                      <a:prstGeom prst="line">
                        <a:avLst/>
                      </a:prstGeom>
                      <a:noFill/>
                      <a:ln w="63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 sz="1600" b="1">
                          <a:latin typeface="Arial" pitchFamily="34" charset="0"/>
                          <a:cs typeface="Arial" pitchFamily="34" charset="0"/>
                        </a:endParaRPr>
                      </a:p>
                    </p:txBody>
                  </p:sp>
                  <p:sp>
                    <p:nvSpPr>
                      <p:cNvPr id="171" name="Line 165"/>
                      <p:cNvSpPr>
                        <a:spLocks noChangeAspect="1" noChangeShapeType="1"/>
                      </p:cNvSpPr>
                      <p:nvPr/>
                    </p:nvSpPr>
                    <p:spPr bwMode="auto">
                      <a:xfrm flipV="1">
                        <a:off x="7" y="2824"/>
                        <a:ext cx="83" cy="84"/>
                      </a:xfrm>
                      <a:prstGeom prst="line">
                        <a:avLst/>
                      </a:prstGeom>
                      <a:noFill/>
                      <a:ln w="63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 sz="1600" b="1">
                          <a:latin typeface="Arial" pitchFamily="34" charset="0"/>
                          <a:cs typeface="Arial" pitchFamily="34" charset="0"/>
                        </a:endParaRPr>
                      </a:p>
                    </p:txBody>
                  </p:sp>
                  <p:sp>
                    <p:nvSpPr>
                      <p:cNvPr id="172" name="Line 166"/>
                      <p:cNvSpPr>
                        <a:spLocks noChangeAspect="1" noChangeShapeType="1"/>
                      </p:cNvSpPr>
                      <p:nvPr/>
                    </p:nvSpPr>
                    <p:spPr bwMode="auto">
                      <a:xfrm>
                        <a:off x="19" y="2824"/>
                        <a:ext cx="81" cy="84"/>
                      </a:xfrm>
                      <a:prstGeom prst="line">
                        <a:avLst/>
                      </a:prstGeom>
                      <a:noFill/>
                      <a:ln w="63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 sz="1600" b="1">
                          <a:latin typeface="Arial" pitchFamily="34" charset="0"/>
                          <a:cs typeface="Arial" pitchFamily="34" charset="0"/>
                        </a:endParaRPr>
                      </a:p>
                    </p:txBody>
                  </p:sp>
                  <p:sp>
                    <p:nvSpPr>
                      <p:cNvPr id="173" name="Line 167"/>
                      <p:cNvSpPr>
                        <a:spLocks noChangeAspect="1" noChangeShapeType="1"/>
                      </p:cNvSpPr>
                      <p:nvPr/>
                    </p:nvSpPr>
                    <p:spPr bwMode="auto">
                      <a:xfrm flipV="1">
                        <a:off x="17" y="2716"/>
                        <a:ext cx="64" cy="108"/>
                      </a:xfrm>
                      <a:prstGeom prst="line">
                        <a:avLst/>
                      </a:prstGeom>
                      <a:noFill/>
                      <a:ln w="63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 sz="1600" b="1">
                          <a:latin typeface="Arial" pitchFamily="34" charset="0"/>
                          <a:cs typeface="Arial" pitchFamily="34" charset="0"/>
                        </a:endParaRPr>
                      </a:p>
                    </p:txBody>
                  </p:sp>
                  <p:sp>
                    <p:nvSpPr>
                      <p:cNvPr id="174" name="Line 168"/>
                      <p:cNvSpPr>
                        <a:spLocks noChangeAspect="1" noChangeShapeType="1"/>
                      </p:cNvSpPr>
                      <p:nvPr/>
                    </p:nvSpPr>
                    <p:spPr bwMode="auto">
                      <a:xfrm>
                        <a:off x="44" y="2661"/>
                        <a:ext cx="39" cy="58"/>
                      </a:xfrm>
                      <a:prstGeom prst="line">
                        <a:avLst/>
                      </a:prstGeom>
                      <a:noFill/>
                      <a:ln w="63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en-US" sz="1600" b="1">
                          <a:latin typeface="Arial" pitchFamily="34" charset="0"/>
                          <a:cs typeface="Arial" pitchFamily="34" charset="0"/>
                        </a:endParaRPr>
                      </a:p>
                    </p:txBody>
                  </p:sp>
                </p:grpSp>
                <p:sp>
                  <p:nvSpPr>
                    <p:cNvPr id="161" name="Line 169"/>
                    <p:cNvSpPr>
                      <a:spLocks noChangeAspect="1" noChangeShapeType="1"/>
                    </p:cNvSpPr>
                    <p:nvPr/>
                  </p:nvSpPr>
                  <p:spPr bwMode="auto">
                    <a:xfrm flipV="1">
                      <a:off x="97" y="2808"/>
                      <a:ext cx="34" cy="102"/>
                    </a:xfrm>
                    <a:prstGeom prst="line">
                      <a:avLst/>
                    </a:prstGeom>
                    <a:noFill/>
                    <a:ln w="635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 sz="1600" b="1"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162" name="Line 170"/>
                    <p:cNvSpPr>
                      <a:spLocks noChangeAspect="1" noChangeShapeType="1"/>
                    </p:cNvSpPr>
                    <p:nvPr/>
                  </p:nvSpPr>
                  <p:spPr bwMode="auto">
                    <a:xfrm>
                      <a:off x="84" y="2718"/>
                      <a:ext cx="48" cy="91"/>
                    </a:xfrm>
                    <a:prstGeom prst="line">
                      <a:avLst/>
                    </a:prstGeom>
                    <a:noFill/>
                    <a:ln w="635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 sz="1600" b="1"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163" name="Line 171"/>
                    <p:cNvSpPr>
                      <a:spLocks noChangeAspect="1" noChangeShapeType="1"/>
                    </p:cNvSpPr>
                    <p:nvPr/>
                  </p:nvSpPr>
                  <p:spPr bwMode="auto">
                    <a:xfrm flipV="1">
                      <a:off x="84" y="2655"/>
                      <a:ext cx="12" cy="63"/>
                    </a:xfrm>
                    <a:prstGeom prst="line">
                      <a:avLst/>
                    </a:prstGeom>
                    <a:noFill/>
                    <a:ln w="635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 sz="1600" b="1"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164" name="Line 172"/>
                    <p:cNvSpPr>
                      <a:spLocks noChangeAspect="1" noChangeShapeType="1"/>
                    </p:cNvSpPr>
                    <p:nvPr/>
                  </p:nvSpPr>
                  <p:spPr bwMode="auto">
                    <a:xfrm flipV="1">
                      <a:off x="78" y="2654"/>
                      <a:ext cx="20" cy="9"/>
                    </a:xfrm>
                    <a:prstGeom prst="line">
                      <a:avLst/>
                    </a:prstGeom>
                    <a:noFill/>
                    <a:ln w="635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 sz="1600" b="1"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165" name="Line 173"/>
                    <p:cNvSpPr>
                      <a:spLocks noChangeAspect="1" noChangeShapeType="1"/>
                    </p:cNvSpPr>
                    <p:nvPr/>
                  </p:nvSpPr>
                  <p:spPr bwMode="auto">
                    <a:xfrm>
                      <a:off x="79" y="2663"/>
                      <a:ext cx="30" cy="45"/>
                    </a:xfrm>
                    <a:prstGeom prst="line">
                      <a:avLst/>
                    </a:prstGeom>
                    <a:noFill/>
                    <a:ln w="635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 sz="1600" b="1"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166" name="Line 174"/>
                    <p:cNvSpPr>
                      <a:spLocks noChangeAspect="1" noChangeShapeType="1"/>
                    </p:cNvSpPr>
                    <p:nvPr/>
                  </p:nvSpPr>
                  <p:spPr bwMode="auto">
                    <a:xfrm flipV="1">
                      <a:off x="93" y="2708"/>
                      <a:ext cx="13" cy="117"/>
                    </a:xfrm>
                    <a:prstGeom prst="line">
                      <a:avLst/>
                    </a:prstGeom>
                    <a:noFill/>
                    <a:ln w="635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 sz="1600" b="1"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167" name="Line 175"/>
                    <p:cNvSpPr>
                      <a:spLocks noChangeAspect="1" noChangeShapeType="1"/>
                    </p:cNvSpPr>
                    <p:nvPr/>
                  </p:nvSpPr>
                  <p:spPr bwMode="auto">
                    <a:xfrm>
                      <a:off x="93" y="2824"/>
                      <a:ext cx="57" cy="54"/>
                    </a:xfrm>
                    <a:prstGeom prst="line">
                      <a:avLst/>
                    </a:prstGeom>
                    <a:noFill/>
                    <a:ln w="635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 sz="1600" b="1"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</p:grpSp>
              <p:grpSp>
                <p:nvGrpSpPr>
                  <p:cNvPr id="153" name="Group 176"/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5" y="2533"/>
                    <a:ext cx="141" cy="374"/>
                    <a:chOff x="5" y="2533"/>
                    <a:chExt cx="141" cy="374"/>
                  </a:xfrm>
                </p:grpSpPr>
                <p:sp>
                  <p:nvSpPr>
                    <p:cNvPr id="155" name="Line 177"/>
                    <p:cNvSpPr>
                      <a:spLocks noChangeAspect="1" noChangeShapeType="1"/>
                    </p:cNvSpPr>
                    <p:nvPr/>
                  </p:nvSpPr>
                  <p:spPr bwMode="auto">
                    <a:xfrm flipV="1">
                      <a:off x="5" y="2533"/>
                      <a:ext cx="55" cy="371"/>
                    </a:xfrm>
                    <a:prstGeom prst="line">
                      <a:avLst/>
                    </a:prstGeom>
                    <a:noFill/>
                    <a:ln w="1905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 sz="1600" b="1"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156" name="Line 178"/>
                    <p:cNvSpPr>
                      <a:spLocks noChangeAspect="1" noChangeShapeType="1"/>
                    </p:cNvSpPr>
                    <p:nvPr/>
                  </p:nvSpPr>
                  <p:spPr bwMode="auto">
                    <a:xfrm>
                      <a:off x="62" y="2544"/>
                      <a:ext cx="35" cy="363"/>
                    </a:xfrm>
                    <a:prstGeom prst="line">
                      <a:avLst/>
                    </a:prstGeom>
                    <a:noFill/>
                    <a:ln w="1905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 sz="1600" b="1"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157" name="Line 179"/>
                    <p:cNvSpPr>
                      <a:spLocks noChangeAspect="1" noChangeShapeType="1"/>
                    </p:cNvSpPr>
                    <p:nvPr/>
                  </p:nvSpPr>
                  <p:spPr bwMode="auto">
                    <a:xfrm flipV="1">
                      <a:off x="98" y="2876"/>
                      <a:ext cx="48" cy="30"/>
                    </a:xfrm>
                    <a:prstGeom prst="line">
                      <a:avLst/>
                    </a:prstGeom>
                    <a:noFill/>
                    <a:ln w="1905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 sz="1600" b="1"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158" name="Line 180"/>
                    <p:cNvSpPr>
                      <a:spLocks noChangeAspect="1" noChangeShapeType="1"/>
                    </p:cNvSpPr>
                    <p:nvPr/>
                  </p:nvSpPr>
                  <p:spPr bwMode="auto">
                    <a:xfrm>
                      <a:off x="69" y="2541"/>
                      <a:ext cx="77" cy="337"/>
                    </a:xfrm>
                    <a:prstGeom prst="line">
                      <a:avLst/>
                    </a:prstGeom>
                    <a:noFill/>
                    <a:ln w="1905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 sz="1600" b="1"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159" name="Line 181"/>
                    <p:cNvSpPr>
                      <a:spLocks noChangeAspect="1" noChangeShapeType="1"/>
                    </p:cNvSpPr>
                    <p:nvPr/>
                  </p:nvSpPr>
                  <p:spPr bwMode="auto">
                    <a:xfrm>
                      <a:off x="7" y="2904"/>
                      <a:ext cx="93" cy="1"/>
                    </a:xfrm>
                    <a:prstGeom prst="line">
                      <a:avLst/>
                    </a:prstGeom>
                    <a:noFill/>
                    <a:ln w="1905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 sz="1600" b="1"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</p:grpSp>
              <p:sp>
                <p:nvSpPr>
                  <p:cNvPr id="154" name="Oval 182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48" y="2521"/>
                    <a:ext cx="39" cy="45"/>
                  </a:xfrm>
                  <a:prstGeom prst="ellipse">
                    <a:avLst/>
                  </a:prstGeom>
                  <a:solidFill>
                    <a:srgbClr val="FFFF00">
                      <a:alpha val="50000"/>
                    </a:srgbClr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sz="1600" b="1"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sp>
              <p:nvSpPr>
                <p:cNvPr id="149" name="Arc 183"/>
                <p:cNvSpPr>
                  <a:spLocks noChangeAspect="1"/>
                </p:cNvSpPr>
                <p:nvPr/>
              </p:nvSpPr>
              <p:spPr bwMode="auto">
                <a:xfrm>
                  <a:off x="152" y="2480"/>
                  <a:ext cx="90" cy="198"/>
                </a:xfrm>
                <a:custGeom>
                  <a:avLst/>
                  <a:gdLst>
                    <a:gd name="G0" fmla="+- 0 0 0"/>
                    <a:gd name="G1" fmla="+- 21172 0 0"/>
                    <a:gd name="G2" fmla="+- 21600 0 0"/>
                    <a:gd name="T0" fmla="*/ 4276 w 21600"/>
                    <a:gd name="T1" fmla="*/ 0 h 42015"/>
                    <a:gd name="T2" fmla="*/ 5669 w 21600"/>
                    <a:gd name="T3" fmla="*/ 42015 h 42015"/>
                    <a:gd name="T4" fmla="*/ 0 w 21600"/>
                    <a:gd name="T5" fmla="*/ 21172 h 420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42015" fill="none" extrusionOk="0">
                      <a:moveTo>
                        <a:pt x="4276" y="-1"/>
                      </a:moveTo>
                      <a:cubicBezTo>
                        <a:pt x="14353" y="2034"/>
                        <a:pt x="21600" y="10891"/>
                        <a:pt x="21600" y="21172"/>
                      </a:cubicBezTo>
                      <a:cubicBezTo>
                        <a:pt x="21600" y="30918"/>
                        <a:pt x="15073" y="39456"/>
                        <a:pt x="5668" y="42014"/>
                      </a:cubicBezTo>
                    </a:path>
                    <a:path w="21600" h="42015" stroke="0" extrusionOk="0">
                      <a:moveTo>
                        <a:pt x="4276" y="-1"/>
                      </a:moveTo>
                      <a:cubicBezTo>
                        <a:pt x="14353" y="2034"/>
                        <a:pt x="21600" y="10891"/>
                        <a:pt x="21600" y="21172"/>
                      </a:cubicBezTo>
                      <a:cubicBezTo>
                        <a:pt x="21600" y="30918"/>
                        <a:pt x="15073" y="39456"/>
                        <a:pt x="5668" y="42014"/>
                      </a:cubicBezTo>
                      <a:lnTo>
                        <a:pt x="0" y="21172"/>
                      </a:lnTo>
                      <a:close/>
                    </a:path>
                  </a:pathLst>
                </a:custGeom>
                <a:noFill/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600" b="1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50" name="Arc 184"/>
                <p:cNvSpPr>
                  <a:spLocks noChangeAspect="1"/>
                </p:cNvSpPr>
                <p:nvPr/>
              </p:nvSpPr>
              <p:spPr bwMode="auto">
                <a:xfrm>
                  <a:off x="116" y="2508"/>
                  <a:ext cx="78" cy="154"/>
                </a:xfrm>
                <a:custGeom>
                  <a:avLst/>
                  <a:gdLst>
                    <a:gd name="G0" fmla="+- 0 0 0"/>
                    <a:gd name="G1" fmla="+- 21159 0 0"/>
                    <a:gd name="G2" fmla="+- 21600 0 0"/>
                    <a:gd name="T0" fmla="*/ 4340 w 21600"/>
                    <a:gd name="T1" fmla="*/ 0 h 41998"/>
                    <a:gd name="T2" fmla="*/ 5682 w 21600"/>
                    <a:gd name="T3" fmla="*/ 41998 h 41998"/>
                    <a:gd name="T4" fmla="*/ 0 w 21600"/>
                    <a:gd name="T5" fmla="*/ 21159 h 419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41998" fill="none" extrusionOk="0">
                      <a:moveTo>
                        <a:pt x="4340" y="-1"/>
                      </a:moveTo>
                      <a:cubicBezTo>
                        <a:pt x="14387" y="2060"/>
                        <a:pt x="21600" y="10902"/>
                        <a:pt x="21600" y="21159"/>
                      </a:cubicBezTo>
                      <a:cubicBezTo>
                        <a:pt x="21600" y="30900"/>
                        <a:pt x="15080" y="39435"/>
                        <a:pt x="5682" y="41998"/>
                      </a:cubicBezTo>
                    </a:path>
                    <a:path w="21600" h="41998" stroke="0" extrusionOk="0">
                      <a:moveTo>
                        <a:pt x="4340" y="-1"/>
                      </a:moveTo>
                      <a:cubicBezTo>
                        <a:pt x="14387" y="2060"/>
                        <a:pt x="21600" y="10902"/>
                        <a:pt x="21600" y="21159"/>
                      </a:cubicBezTo>
                      <a:cubicBezTo>
                        <a:pt x="21600" y="30900"/>
                        <a:pt x="15080" y="39435"/>
                        <a:pt x="5682" y="41998"/>
                      </a:cubicBezTo>
                      <a:lnTo>
                        <a:pt x="0" y="21159"/>
                      </a:lnTo>
                      <a:close/>
                    </a:path>
                  </a:pathLst>
                </a:custGeom>
                <a:noFill/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600" b="1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51" name="Arc 185"/>
                <p:cNvSpPr>
                  <a:spLocks noChangeAspect="1"/>
                </p:cNvSpPr>
                <p:nvPr/>
              </p:nvSpPr>
              <p:spPr bwMode="auto">
                <a:xfrm>
                  <a:off x="102" y="2530"/>
                  <a:ext cx="47" cy="117"/>
                </a:xfrm>
                <a:custGeom>
                  <a:avLst/>
                  <a:gdLst>
                    <a:gd name="G0" fmla="+- 0 0 0"/>
                    <a:gd name="G1" fmla="+- 21206 0 0"/>
                    <a:gd name="G2" fmla="+- 21600 0 0"/>
                    <a:gd name="T0" fmla="*/ 4104 w 21600"/>
                    <a:gd name="T1" fmla="*/ 0 h 42099"/>
                    <a:gd name="T2" fmla="*/ 5483 w 21600"/>
                    <a:gd name="T3" fmla="*/ 42099 h 42099"/>
                    <a:gd name="T4" fmla="*/ 0 w 21600"/>
                    <a:gd name="T5" fmla="*/ 21206 h 4209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42099" fill="none" extrusionOk="0">
                      <a:moveTo>
                        <a:pt x="4104" y="-1"/>
                      </a:moveTo>
                      <a:cubicBezTo>
                        <a:pt x="14262" y="1965"/>
                        <a:pt x="21600" y="10859"/>
                        <a:pt x="21600" y="21206"/>
                      </a:cubicBezTo>
                      <a:cubicBezTo>
                        <a:pt x="21600" y="31023"/>
                        <a:pt x="14979" y="39606"/>
                        <a:pt x="5482" y="42098"/>
                      </a:cubicBezTo>
                    </a:path>
                    <a:path w="21600" h="42099" stroke="0" extrusionOk="0">
                      <a:moveTo>
                        <a:pt x="4104" y="-1"/>
                      </a:moveTo>
                      <a:cubicBezTo>
                        <a:pt x="14262" y="1965"/>
                        <a:pt x="21600" y="10859"/>
                        <a:pt x="21600" y="21206"/>
                      </a:cubicBezTo>
                      <a:cubicBezTo>
                        <a:pt x="21600" y="31023"/>
                        <a:pt x="14979" y="39606"/>
                        <a:pt x="5482" y="42098"/>
                      </a:cubicBezTo>
                      <a:lnTo>
                        <a:pt x="0" y="21206"/>
                      </a:lnTo>
                      <a:close/>
                    </a:path>
                  </a:pathLst>
                </a:custGeom>
                <a:noFill/>
                <a:ln w="63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600" b="1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147" name="Rectangle 187"/>
              <p:cNvSpPr>
                <a:spLocks noChangeArrowheads="1"/>
              </p:cNvSpPr>
              <p:nvPr/>
            </p:nvSpPr>
            <p:spPr bwMode="auto">
              <a:xfrm>
                <a:off x="2344737" y="3429000"/>
                <a:ext cx="863600" cy="8382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0" tIns="0" rIns="0" bIns="0" anchorCtr="1"/>
              <a:lstStyle/>
              <a:p>
                <a:pPr algn="ctr" eaLnBrk="0" hangingPunct="0">
                  <a:lnSpc>
                    <a:spcPct val="90000"/>
                  </a:lnSpc>
                  <a:spcBef>
                    <a:spcPct val="0"/>
                  </a:spcBef>
                </a:pPr>
                <a:r>
                  <a:rPr lang="de-DE" sz="1600" b="1" dirty="0" smtClean="0">
                    <a:latin typeface="Arial" pitchFamily="34" charset="0"/>
                    <a:cs typeface="Arial" pitchFamily="34" charset="0"/>
                  </a:rPr>
                  <a:t>Access</a:t>
                </a:r>
                <a:endParaRPr lang="en-US" sz="1600" b="1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  <p:cxnSp>
          <p:nvCxnSpPr>
            <p:cNvPr id="306" name="Straight Connector 305"/>
            <p:cNvCxnSpPr>
              <a:stCxn id="145" idx="3"/>
            </p:cNvCxnSpPr>
            <p:nvPr/>
          </p:nvCxnSpPr>
          <p:spPr bwMode="auto">
            <a:xfrm flipV="1">
              <a:off x="3133725" y="2394944"/>
              <a:ext cx="762000" cy="1224556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sp>
          <p:nvSpPr>
            <p:cNvPr id="310" name="TextBox 309"/>
            <p:cNvSpPr txBox="1"/>
            <p:nvPr/>
          </p:nvSpPr>
          <p:spPr>
            <a:xfrm>
              <a:off x="3078033" y="2745998"/>
              <a:ext cx="47961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b="1" dirty="0" smtClean="0">
                  <a:latin typeface="Arial" pitchFamily="34" charset="0"/>
                  <a:cs typeface="Arial" pitchFamily="34" charset="0"/>
                </a:rPr>
                <a:t>R3</a:t>
              </a:r>
              <a:endParaRPr lang="en-US" sz="1800" b="1" dirty="0"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OmniRAN</a:t>
            </a:r>
            <a:r>
              <a:rPr lang="en-US" dirty="0" smtClean="0"/>
              <a:t> Deliverables:</a:t>
            </a:r>
            <a:br>
              <a:rPr lang="en-US" dirty="0" smtClean="0"/>
            </a:br>
            <a:r>
              <a:rPr lang="en-US" dirty="0" smtClean="0"/>
              <a:t>Specifications of Network Interfaces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R1: Access link, </a:t>
            </a:r>
            <a:r>
              <a:rPr lang="en-US" i="1" dirty="0" smtClean="0"/>
              <a:t>technology specific</a:t>
            </a:r>
          </a:p>
          <a:p>
            <a:r>
              <a:rPr lang="en-US" dirty="0" smtClean="0"/>
              <a:t>R2: User &amp; terminal authentication, subscription &amp; terminal management</a:t>
            </a:r>
          </a:p>
          <a:p>
            <a:r>
              <a:rPr lang="en-US" dirty="0" smtClean="0"/>
              <a:t>R3: Authorization, service management, user data connection, mobility support, accounting, location</a:t>
            </a:r>
          </a:p>
          <a:p>
            <a:r>
              <a:rPr lang="en-US" dirty="0" smtClean="0"/>
              <a:t>R4: Inter-access network coordination and cooperation, fast inter-technology handover</a:t>
            </a:r>
          </a:p>
          <a:p>
            <a:r>
              <a:rPr lang="en-US" dirty="0" smtClean="0"/>
              <a:t>R5: Inter-operator roaming control interface</a:t>
            </a:r>
          </a:p>
          <a:p>
            <a:pPr lvl="3"/>
            <a:endParaRPr lang="en-US" sz="1500" dirty="0" smtClean="0"/>
          </a:p>
          <a:p>
            <a:pPr marL="0" indent="0">
              <a:buNone/>
            </a:pPr>
            <a:r>
              <a:rPr lang="en-US" i="1" dirty="0" smtClean="0"/>
              <a:t>All interfaces may comprise a number of different protocols. However, only the protocols related to required functionality have to be present on the interfaces.</a:t>
            </a:r>
          </a:p>
          <a:p>
            <a:pPr marL="400050" lvl="1" indent="0"/>
            <a:r>
              <a:rPr lang="en-US" i="1" dirty="0" smtClean="0"/>
              <a:t> Approach allows for a common specification framework for various applications covering very simple to extremely complex network functionality.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omniran_template</Template>
  <TotalTime>214</TotalTime>
  <Words>785</Words>
  <Application>Microsoft Macintosh PowerPoint</Application>
  <PresentationFormat>On-screen Show (4:3)</PresentationFormat>
  <Paragraphs>179</Paragraphs>
  <Slides>14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Template</vt:lpstr>
      <vt:lpstr>Clip</vt:lpstr>
      <vt:lpstr>Introduction to  OmniRAN EC SG</vt:lpstr>
      <vt:lpstr>OmniRAN EC SG</vt:lpstr>
      <vt:lpstr>Dynamic attachment of terminals to networks</vt:lpstr>
      <vt:lpstr>Network Support Functions for  Dynamic Attachements of Terminals</vt:lpstr>
      <vt:lpstr>‘Legacy’ Communication Networks  have solved the issues</vt:lpstr>
      <vt:lpstr>IEEE 802 may need broader scope  e.g. Hetereogeneous Networks</vt:lpstr>
      <vt:lpstr>IEEE 802 may need cookbook solutions e.g. Emerging Networking Markets</vt:lpstr>
      <vt:lpstr>Structuring the effort: OmniRAN Architecture and Reference Points</vt:lpstr>
      <vt:lpstr>OmniRAN Deliverables: Specifications of Network Interfaces</vt:lpstr>
      <vt:lpstr>Heterogeneous Networking w/ OmniRAN</vt:lpstr>
      <vt:lpstr>What OmniRAN would provide to 3GPP</vt:lpstr>
      <vt:lpstr>No desire to re-invent the wheel… Limiting the effort to create beneficial results</vt:lpstr>
      <vt:lpstr>Planned Timeline of OmniRAN EC SG</vt:lpstr>
      <vt:lpstr>Questions and Comments?</vt:lpstr>
    </vt:vector>
  </TitlesOfParts>
  <Company>NIST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Roger Marks</dc:creator>
  <cp:lastModifiedBy>Max Riegel</cp:lastModifiedBy>
  <cp:revision>167</cp:revision>
  <cp:lastPrinted>1998-02-10T13:28:06Z</cp:lastPrinted>
  <dcterms:created xsi:type="dcterms:W3CDTF">2011-12-30T17:06:23Z</dcterms:created>
  <dcterms:modified xsi:type="dcterms:W3CDTF">2013-03-18T14:10:42Z</dcterms:modified>
</cp:coreProperties>
</file>