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  <p:sldMasterId id="2147483698" r:id="rId2"/>
  </p:sldMasterIdLst>
  <p:notesMasterIdLst>
    <p:notesMasterId r:id="rId12"/>
  </p:notesMasterIdLst>
  <p:handoutMasterIdLst>
    <p:handoutMasterId r:id="rId13"/>
  </p:handoutMasterIdLst>
  <p:sldIdLst>
    <p:sldId id="945" r:id="rId3"/>
    <p:sldId id="972" r:id="rId4"/>
    <p:sldId id="971" r:id="rId5"/>
    <p:sldId id="973" r:id="rId6"/>
    <p:sldId id="979" r:id="rId7"/>
    <p:sldId id="975" r:id="rId8"/>
    <p:sldId id="976" r:id="rId9"/>
    <p:sldId id="977" r:id="rId10"/>
    <p:sldId id="978" r:id="rId11"/>
  </p:sldIdLst>
  <p:sldSz cx="9144000" cy="6858000" type="screen4x3"/>
  <p:notesSz cx="7315200" cy="9601200"/>
  <p:custShowLst>
    <p:custShow name="What's new" id="0">
      <p:sldLst/>
    </p:custShow>
    <p:custShow name="Setting up the template" id="1">
      <p:sldLst/>
    </p:custShow>
    <p:custShow name="New Layouts" id="2">
      <p:sldLst/>
    </p:custShow>
    <p:custShow name="Using the HP template" id="3">
      <p:sldLst/>
    </p:custShow>
    <p:custShow name="Creating visuals" id="4">
      <p:sldLst/>
    </p:custShow>
    <p:custShow name="File Formatting" id="5">
      <p:sldLst/>
    </p:custShow>
    <p:custShow name="Additional information" id="6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 notebook" initials="Rn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4B900"/>
    <a:srgbClr val="DE2E43"/>
    <a:srgbClr val="FFFFFF"/>
    <a:srgbClr val="F2ACB4"/>
    <a:srgbClr val="DEA900"/>
    <a:srgbClr val="C00000"/>
    <a:srgbClr val="194331"/>
    <a:srgbClr val="AC7B00"/>
    <a:srgbClr val="A23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99" autoAdjust="0"/>
    <p:restoredTop sz="86380" autoAdjust="0"/>
  </p:normalViewPr>
  <p:slideViewPr>
    <p:cSldViewPr snapToGrid="0">
      <p:cViewPr>
        <p:scale>
          <a:sx n="85" d="100"/>
          <a:sy n="85" d="100"/>
        </p:scale>
        <p:origin x="-5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00850" y="46176"/>
            <a:ext cx="4875710" cy="4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9699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6305" y="9000940"/>
            <a:ext cx="591887" cy="4528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9887" name="Rectangle 15"/>
          <p:cNvSpPr>
            <a:spLocks noChangeArrowheads="1"/>
          </p:cNvSpPr>
          <p:nvPr/>
        </p:nvSpPr>
        <p:spPr bwMode="auto">
          <a:xfrm>
            <a:off x="220732" y="9298836"/>
            <a:ext cx="412032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fld id="{C58863C1-31A0-40FF-8629-22ACD9ADFF6D}" type="slidenum">
              <a:rPr lang="en-US" sz="1000">
                <a:solidFill>
                  <a:schemeClr val="bg2"/>
                </a:solidFill>
                <a:latin typeface="Futura Bk" pitchFamily="34" charset="0"/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latin typeface="Futura Bk" pitchFamily="34" charset="0"/>
              <a:cs typeface="+mn-cs"/>
            </a:endParaRPr>
          </a:p>
        </p:txBody>
      </p:sp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645845" y="9298836"/>
            <a:ext cx="1188679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October 2003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1883576" y="9224363"/>
            <a:ext cx="4090887" cy="3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Copyright © 2006 HP corporate presentation.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84789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32138" y="236538"/>
            <a:ext cx="3827462" cy="2870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72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02485" y="238319"/>
            <a:ext cx="2704368" cy="32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68148" y="3361762"/>
            <a:ext cx="6711868" cy="558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pic>
        <p:nvPicPr>
          <p:cNvPr id="28677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6305" y="9000940"/>
            <a:ext cx="591887" cy="4528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20732" y="9298836"/>
            <a:ext cx="412032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fld id="{AC387F10-C598-48A8-BD1D-CA820D210AD0}" type="slidenum">
              <a:rPr lang="en-US" sz="1000">
                <a:solidFill>
                  <a:schemeClr val="bg2"/>
                </a:solidFill>
                <a:latin typeface="Futura Bk" pitchFamily="34" charset="0"/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latin typeface="Futura Bk" pitchFamily="34" charset="0"/>
              <a:cs typeface="+mn-cs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45845" y="9298836"/>
            <a:ext cx="1188679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October 2003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883576" y="9224363"/>
            <a:ext cx="4090887" cy="3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Copyright © 2006 HP corporate presentation.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86314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90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1pPr>
    <a:lvl2pPr marL="344488" indent="-111125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/>
      <a:buChar char="–"/>
      <a:defRPr sz="1000" kern="1200">
        <a:solidFill>
          <a:schemeClr val="tx1"/>
        </a:solidFill>
        <a:latin typeface="Futura Bk" pitchFamily="34" charset="0"/>
        <a:ea typeface="+mn-ea"/>
        <a:cs typeface="+mn-cs"/>
      </a:defRPr>
    </a:lvl2pPr>
    <a:lvl3pPr marL="569913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3pPr>
    <a:lvl4pPr marL="795338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/>
      <a:buChar char="–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4pPr>
    <a:lvl5pPr marL="10334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6F6D1-5C6F-4E77-A8FB-5CAA2EDF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6E2B8-990B-4B12-9D03-115B81FC0C81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684A8-75D4-4A9E-91A3-A3BAAD673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79E0-A57A-4B92-B61B-E2BFC35022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1688" y="1447800"/>
            <a:ext cx="4060825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1688" y="3840163"/>
            <a:ext cx="4060825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7546E-6772-4A90-A78A-90DC64A85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174D8-F2E1-4451-A6B3-BACC3812547B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8150" y="6550025"/>
            <a:ext cx="387350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84E48-C31F-41B6-9520-4466888E3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836613" y="6550025"/>
            <a:ext cx="1114425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0983B-088A-4122-87B9-6BCA22C9BE13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997075" y="6550025"/>
            <a:ext cx="5359400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86B74-6FF3-4ABE-B346-D437CD02D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8634D-7608-4BA4-AE2E-366E7ADD5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630D2-B81F-4ECF-AA0A-F0F6E413701B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2A5BE-F6E9-4CAB-8987-4043E4E38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EF07C-FD97-4D79-8501-DC0A95F6D2E5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9CC7F-EE19-4695-AB26-14D4AE920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8EA0E-BD1E-4B9E-92B9-615C0633D71D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B7577-3A6A-4EB0-A61F-75786D376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77542-461B-4C09-92D4-13CCFFF29C21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29A34-0FAA-4951-BA28-9F5CF00C0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51FF5-F63A-4285-AE4F-7D7FBCDB86BC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3BE3B-750D-4CA5-8BE2-0B73BFF9F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85117-9475-4F0E-9A73-58DFCCA4FEA1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C3B12-F9F7-4ADB-B52D-CB512AD21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D4E8-EDA9-4CA0-B9AA-C7CDE4B1A9AC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D8F2C-757E-42AF-8A57-7A4DBF68D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0DB4D-BFB9-4E59-9554-2F470AD62B4D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0098D-4335-45B3-96BD-338E64C2D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36691-BE18-4481-ACDF-6F5014FE1461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69721-58C0-45AB-873B-CB9E1969B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5F2E4-6F34-4A06-AC0C-D181406C723F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A0FE-7C82-4E61-9585-6B3F51416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0C76-69C1-4C63-A7FA-64B2FD61392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5744A-371E-48F0-86F3-B3E9A39A0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07142-D00F-49C2-9F43-6B7981D54600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F4821-616E-41E1-964C-2D041118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E9D97-4DE1-4E54-AFB1-6FBDC700A27A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EF693-FCCB-430F-AB0E-6649A699F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75FDC-73BB-4606-8D11-85F6B9BD7B53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9E740-9CDF-4560-A330-D90D5C73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D8A90-E76B-465C-BAB0-0E79B0F7D02A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53FF1-ADEA-4CE9-BAB6-397686CEA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F96A8-3562-4E70-BE45-A3DAF5A38ACA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0A249-138A-434E-9804-C54405DA0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13277-E5FF-427F-B5DE-DA6D5AF760C2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A5FD7-1AB1-48FC-AC55-C52EE8443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2D366-72FD-47F1-B178-C0E243BB059F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05C8963F-B4BD-4B57-AF28-483539E61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D78B430E-7F0B-49EF-962E-A05B433CD4AF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13" r:id="rId2"/>
    <p:sldLayoutId id="2147483712" r:id="rId3"/>
    <p:sldLayoutId id="2147483711" r:id="rId4"/>
    <p:sldLayoutId id="2147483710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04" r:id="rId11"/>
    <p:sldLayoutId id="2147483703" r:id="rId12"/>
    <p:sldLayoutId id="2147483736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CAFB4536-ECF8-45BF-A6BC-630D50A09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97646BA4-196C-45A5-B147-45A5C8C6AE63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4" r:id="rId2"/>
    <p:sldLayoutId id="2147483723" r:id="rId3"/>
    <p:sldLayoutId id="2147483722" r:id="rId4"/>
    <p:sldLayoutId id="2147483721" r:id="rId5"/>
    <p:sldLayoutId id="2147483720" r:id="rId6"/>
    <p:sldLayoutId id="2147483719" r:id="rId7"/>
    <p:sldLayoutId id="2147483718" r:id="rId8"/>
    <p:sldLayoutId id="2147483717" r:id="rId9"/>
    <p:sldLayoutId id="2147483716" r:id="rId10"/>
    <p:sldLayoutId id="2147483715" r:id="rId11"/>
    <p:sldLayoutId id="2147483714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Bottorff</a:t>
            </a:r>
          </a:p>
          <a:p>
            <a:r>
              <a:rPr lang="en-US" dirty="0" smtClean="0"/>
              <a:t>Paul.Bottorff@hp.com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802.1Qbg Maintenance Items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550025"/>
            <a:ext cx="387350" cy="219075"/>
          </a:xfrm>
        </p:spPr>
        <p:txBody>
          <a:bodyPr/>
          <a:lstStyle/>
          <a:p>
            <a:pPr>
              <a:defRPr/>
            </a:pPr>
            <a:fld id="{9A9B7577-3A6A-4EB0-A61F-75786D37696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550025"/>
            <a:ext cx="1114425" cy="219075"/>
          </a:xfrm>
        </p:spPr>
        <p:txBody>
          <a:bodyPr/>
          <a:lstStyle/>
          <a:p>
            <a:pPr>
              <a:defRPr/>
            </a:pPr>
            <a:fld id="{4E477542-461B-4C09-92D4-13CCFFF29C21}" type="datetime1">
              <a:rPr lang="en-US" smtClean="0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784600" y="6550025"/>
            <a:ext cx="5359400" cy="219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919370"/>
          </a:xfrm>
        </p:spPr>
        <p:txBody>
          <a:bodyPr/>
          <a:lstStyle/>
          <a:p>
            <a:r>
              <a:rPr lang="en-US" dirty="0" smtClean="0"/>
              <a:t>Maintenance #101: </a:t>
            </a:r>
            <a:r>
              <a:rPr lang="en-US" dirty="0" err="1" smtClean="0"/>
              <a:t>VSIMgrID</a:t>
            </a:r>
            <a:r>
              <a:rPr lang="en-US" dirty="0" smtClean="0"/>
              <a:t>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179445"/>
            <a:ext cx="8272463" cy="5096664"/>
          </a:xfrm>
        </p:spPr>
        <p:txBody>
          <a:bodyPr/>
          <a:lstStyle/>
          <a:p>
            <a:r>
              <a:rPr lang="en-US" sz="2400" dirty="0" smtClean="0"/>
              <a:t>Problem: ieee8021BridgeEvbVSIMgrID </a:t>
            </a:r>
            <a:r>
              <a:rPr lang="en-US" sz="2400" dirty="0"/>
              <a:t>object defines an octet string object with size 1, with a reference to </a:t>
            </a:r>
            <a:r>
              <a:rPr lang="en-US" sz="2400" dirty="0" err="1"/>
              <a:t>subclause</a:t>
            </a:r>
            <a:r>
              <a:rPr lang="en-US" sz="2400" dirty="0"/>
              <a:t> 41.1.3 'VSI Manager ID'. However this </a:t>
            </a:r>
            <a:r>
              <a:rPr lang="en-US" sz="2400" dirty="0" err="1"/>
              <a:t>subclause</a:t>
            </a:r>
            <a:r>
              <a:rPr lang="en-US" sz="2400" dirty="0"/>
              <a:t> states that 'The value 0 means ... indicating that the Bridge should select a default value. Any other value is interpreted as an IPv6 address, as defined in IETF RFC 4291</a:t>
            </a:r>
            <a:r>
              <a:rPr lang="en-US" sz="2400" dirty="0" smtClean="0"/>
              <a:t>.' </a:t>
            </a:r>
            <a:r>
              <a:rPr lang="en-US" sz="2400" dirty="0"/>
              <a:t>In addition the 'VSI </a:t>
            </a:r>
            <a:r>
              <a:rPr lang="en-US" sz="2400" dirty="0" err="1"/>
              <a:t>Mgr</a:t>
            </a:r>
            <a:r>
              <a:rPr lang="en-US" sz="2400" dirty="0"/>
              <a:t> ID' field in the VSI manager ID TLV is defined as 16 octets. This seems to imply the object size should be 16 bytes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2400" dirty="0" smtClean="0"/>
              <a:t>Recommendation: Ieee8021BridgeEvbVSIMgrID size should </a:t>
            </a:r>
            <a:r>
              <a:rPr lang="en-US" sz="2400" dirty="0"/>
              <a:t>be 16 octets not 1 octet</a:t>
            </a:r>
            <a:r>
              <a:rPr lang="en-US" sz="2400" dirty="0" smtClean="0"/>
              <a:t>. Need to deprecate MIB object and define a new object in the same row with a new name (i.e. ieee8021BridgeEvbVSIMgrID16). </a:t>
            </a:r>
            <a:r>
              <a:rPr lang="en-US" sz="2400" dirty="0" err="1" smtClean="0"/>
              <a:t>Cor</a:t>
            </a:r>
            <a:r>
              <a:rPr lang="en-US" sz="2400" dirty="0" smtClean="0"/>
              <a:t>-agenda?</a:t>
            </a:r>
            <a:endParaRPr lang="en-US" sz="1800" dirty="0" smtClean="0"/>
          </a:p>
          <a:p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#???: </a:t>
            </a:r>
            <a:r>
              <a:rPr lang="en-US" dirty="0" err="1" smtClean="0"/>
              <a:t>VSIMvFormat</a:t>
            </a:r>
            <a:r>
              <a:rPr lang="en-US" dirty="0" smtClean="0"/>
              <a:t> 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Problem: The values for ieee8021BridgeEvbVSIMvFormat object are 'basic </a:t>
            </a:r>
            <a:r>
              <a:rPr lang="en-US" sz="2400" dirty="0"/>
              <a:t>(1)', 'partial (2)', and '</a:t>
            </a:r>
            <a:r>
              <a:rPr lang="en-US" sz="2400" dirty="0" err="1"/>
              <a:t>vlanOnly</a:t>
            </a:r>
            <a:r>
              <a:rPr lang="en-US" sz="2400" dirty="0"/>
              <a:t> (3</a:t>
            </a:r>
            <a:r>
              <a:rPr lang="en-US" sz="2400" dirty="0" smtClean="0"/>
              <a:t>)‘, however the </a:t>
            </a:r>
            <a:r>
              <a:rPr lang="en-US" sz="2400" dirty="0"/>
              <a:t>reference for this object is </a:t>
            </a:r>
            <a:r>
              <a:rPr lang="en-US" sz="2400" dirty="0" err="1"/>
              <a:t>subclause</a:t>
            </a:r>
            <a:r>
              <a:rPr lang="en-US" sz="2400" dirty="0"/>
              <a:t> 41.2.8 'Filter Info format' which states 'The Filter Info formats defined by this standard are shown in Table 41-6.'. Table 41-6 however defines values of 'VID (41.2.9.1) 0x01', 'MAC/VID (41.2.9.2) 0x02', '</a:t>
            </a:r>
            <a:r>
              <a:rPr lang="en-US" sz="2400" dirty="0" err="1"/>
              <a:t>GroupID</a:t>
            </a:r>
            <a:r>
              <a:rPr lang="en-US" sz="2400" dirty="0"/>
              <a:t>/VID (41.2.9.3) 0x03' and '</a:t>
            </a:r>
            <a:r>
              <a:rPr lang="en-US" sz="2400" dirty="0" err="1"/>
              <a:t>GroupID</a:t>
            </a:r>
            <a:r>
              <a:rPr lang="en-US" sz="2400" dirty="0"/>
              <a:t>/MAC/VID (41.2.9.4) 0x04' which don't match the object vales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r>
              <a:rPr lang="en-US" sz="2400" dirty="0" smtClean="0"/>
              <a:t>Recommendation: The </a:t>
            </a:r>
            <a:r>
              <a:rPr lang="en-US" sz="2400" dirty="0"/>
              <a:t>value list should match Table 41-6</a:t>
            </a:r>
            <a:r>
              <a:rPr lang="en-US" sz="2400" dirty="0" smtClean="0"/>
              <a:t>. Deprecate the object, create a new one with new name (i.e. VSIMvFormat4).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86B74-6FF3-4ABE-B346-D437CD02DF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84E54D9-3B88-4934-A28C-D9112478B3B4}" type="datetime1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EVB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307" y="197224"/>
            <a:ext cx="8245475" cy="889552"/>
          </a:xfrm>
        </p:spPr>
        <p:txBody>
          <a:bodyPr/>
          <a:lstStyle/>
          <a:p>
            <a:r>
              <a:rPr lang="en-US" sz="3200" dirty="0" smtClean="0"/>
              <a:t>Maintenance #???: ieee8021BridgeEvbVDPCounterDiscontinuity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928" y="1298713"/>
            <a:ext cx="8272463" cy="4632325"/>
          </a:xfrm>
        </p:spPr>
        <p:txBody>
          <a:bodyPr/>
          <a:lstStyle/>
          <a:p>
            <a:r>
              <a:rPr lang="en-US" sz="2000" dirty="0" smtClean="0"/>
              <a:t>Problem: The description </a:t>
            </a:r>
            <a:r>
              <a:rPr lang="en-US" sz="2000" dirty="0"/>
              <a:t>for </a:t>
            </a:r>
            <a:r>
              <a:rPr lang="en-US" sz="2000" dirty="0" smtClean="0"/>
              <a:t>the ieee8021BridgeEvbVDPCounterDiscontinuity </a:t>
            </a:r>
            <a:r>
              <a:rPr lang="en-US" sz="2000" dirty="0"/>
              <a:t>object is 'The time (in hundredths of a second) since the last counter discontinuity.' and while I assume it is either associated with, or derived from, </a:t>
            </a:r>
            <a:r>
              <a:rPr lang="en-US" sz="2000" dirty="0" err="1"/>
              <a:t>ifCounterDiscontinuityTime</a:t>
            </a:r>
            <a:r>
              <a:rPr lang="en-US" sz="2000" dirty="0"/>
              <a:t> there appears to be no further definition of this object and there is no reference </a:t>
            </a:r>
            <a:r>
              <a:rPr lang="en-US" sz="2000" dirty="0" err="1"/>
              <a:t>subclause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Recommendation: The discontinuity </a:t>
            </a:r>
            <a:r>
              <a:rPr lang="en-US" sz="2000" dirty="0"/>
              <a:t>referred to is </a:t>
            </a:r>
            <a:r>
              <a:rPr lang="en-US" sz="2000" dirty="0" err="1" smtClean="0"/>
              <a:t>VSIDBEntry</a:t>
            </a:r>
            <a:r>
              <a:rPr lang="en-US" sz="2000" dirty="0" smtClean="0"/>
              <a:t> </a:t>
            </a:r>
            <a:r>
              <a:rPr lang="en-US" sz="2000" dirty="0"/>
              <a:t>creations which can occur at any time since these entries can be created and destroyed dynamically along with the VDP machine instances. The timer which may have a discontinuity is the ieee8021BridgeEvbVSITimeSinceCreate</a:t>
            </a:r>
            <a:r>
              <a:rPr lang="en-US" sz="2000" dirty="0" smtClean="0"/>
              <a:t>. Some text should be added to the </a:t>
            </a:r>
            <a:r>
              <a:rPr lang="en-US" sz="2000" dirty="0" err="1" smtClean="0"/>
              <a:t>VDPCounterDiscontinuity</a:t>
            </a:r>
            <a:r>
              <a:rPr lang="en-US" sz="2000" dirty="0" smtClean="0"/>
              <a:t> indicating that it is set when the </a:t>
            </a:r>
            <a:r>
              <a:rPr lang="en-US" sz="2000" dirty="0" err="1" smtClean="0"/>
              <a:t>VSIDBEntry</a:t>
            </a:r>
            <a:r>
              <a:rPr lang="en-US" sz="2000" dirty="0" smtClean="0"/>
              <a:t> is created. At very least the description should be improved, possibly the MIB items should be removed.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660" y="221877"/>
            <a:ext cx="8245475" cy="728382"/>
          </a:xfrm>
        </p:spPr>
        <p:txBody>
          <a:bodyPr/>
          <a:lstStyle/>
          <a:p>
            <a:r>
              <a:rPr lang="en-US" dirty="0" smtClean="0"/>
              <a:t>Maintenance #???: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1214718"/>
            <a:ext cx="8179174" cy="4632325"/>
          </a:xfrm>
        </p:spPr>
        <p:txBody>
          <a:bodyPr/>
          <a:lstStyle/>
          <a:p>
            <a:r>
              <a:rPr lang="en-US" sz="1800" dirty="0" smtClean="0"/>
              <a:t>Problem: Clause </a:t>
            </a:r>
            <a:r>
              <a:rPr lang="en-US" sz="1800" dirty="0"/>
              <a:t>12 specifies object called </a:t>
            </a:r>
            <a:r>
              <a:rPr lang="en-US" sz="1800" dirty="0" err="1"/>
              <a:t>evbSysEcpDfltAckTimerInit</a:t>
            </a:r>
            <a:r>
              <a:rPr lang="en-US" sz="1800" dirty="0"/>
              <a:t> </a:t>
            </a:r>
            <a:r>
              <a:rPr lang="en-US" sz="1800" dirty="0" smtClean="0"/>
              <a:t>and </a:t>
            </a:r>
            <a:r>
              <a:rPr lang="en-US" sz="1800" dirty="0" err="1" smtClean="0"/>
              <a:t>evbSysEcpDfltMaxTries</a:t>
            </a:r>
            <a:r>
              <a:rPr lang="en-US" sz="1800" dirty="0" smtClean="0"/>
              <a:t>, </a:t>
            </a:r>
            <a:r>
              <a:rPr lang="en-US" sz="1800" dirty="0"/>
              <a:t>however clause 17 references objects by the </a:t>
            </a:r>
            <a:r>
              <a:rPr lang="en-US" sz="1800" dirty="0" smtClean="0"/>
              <a:t>names ieee8021BridgeEvbSysEcpAckTimer </a:t>
            </a:r>
            <a:r>
              <a:rPr lang="en-US" sz="1800" dirty="0"/>
              <a:t>and ieee8021BridgeEvbSysEcpMaxTries </a:t>
            </a:r>
            <a:r>
              <a:rPr lang="en-US" sz="1800" dirty="0" smtClean="0"/>
              <a:t>in table </a:t>
            </a:r>
            <a:r>
              <a:rPr lang="en-US" sz="1800" dirty="0"/>
              <a:t>17-26 and ieee8021BridgeEvbSysEcpMaxRetries in the MIB text. </a:t>
            </a:r>
            <a:r>
              <a:rPr lang="en-US" sz="1800" dirty="0" smtClean="0"/>
              <a:t>These names </a:t>
            </a:r>
            <a:r>
              <a:rPr lang="en-US" sz="1800" dirty="0"/>
              <a:t>should be </a:t>
            </a:r>
            <a:r>
              <a:rPr lang="en-US" sz="1800" dirty="0" err="1"/>
              <a:t>alligned</a:t>
            </a:r>
            <a:r>
              <a:rPr lang="en-US" sz="1800" dirty="0"/>
              <a:t> and </a:t>
            </a:r>
            <a:r>
              <a:rPr lang="en-US" sz="1800" dirty="0" err="1"/>
              <a:t>MaxTries</a:t>
            </a:r>
            <a:r>
              <a:rPr lang="en-US" sz="1800" dirty="0"/>
              <a:t> should be </a:t>
            </a:r>
            <a:r>
              <a:rPr lang="en-US" sz="1800" dirty="0" err="1"/>
              <a:t>relaced</a:t>
            </a:r>
            <a:r>
              <a:rPr lang="en-US" sz="1800" dirty="0"/>
              <a:t> with </a:t>
            </a:r>
            <a:r>
              <a:rPr lang="en-US" sz="1800" dirty="0" err="1"/>
              <a:t>MaxRetries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r>
              <a:rPr lang="en-US" sz="1600" dirty="0"/>
              <a:t>PROPOSED REVISION </a:t>
            </a:r>
            <a:r>
              <a:rPr lang="en-US" sz="1600" dirty="0" smtClean="0"/>
              <a:t>TEXT: </a:t>
            </a:r>
          </a:p>
          <a:p>
            <a:pPr lvl="1"/>
            <a:r>
              <a:rPr lang="en-US" sz="1400" dirty="0" smtClean="0"/>
              <a:t>Replace </a:t>
            </a:r>
            <a:r>
              <a:rPr lang="en-US" sz="1400" dirty="0" err="1"/>
              <a:t>evbSysEcpDftlMaxTries</a:t>
            </a:r>
            <a:r>
              <a:rPr lang="en-US" sz="1400" dirty="0"/>
              <a:t> in clause 12 and table 12-17 </a:t>
            </a:r>
            <a:r>
              <a:rPr lang="en-US" sz="1400" dirty="0" smtClean="0"/>
              <a:t>with </a:t>
            </a:r>
            <a:r>
              <a:rPr lang="en-US" sz="1400" dirty="0" err="1" smtClean="0"/>
              <a:t>evbSysEcpDfltMaxRetries</a:t>
            </a:r>
            <a:r>
              <a:rPr lang="en-US" sz="1400" dirty="0" smtClean="0"/>
              <a:t>. </a:t>
            </a:r>
          </a:p>
          <a:p>
            <a:pPr lvl="1"/>
            <a:r>
              <a:rPr lang="en-US" sz="1400" dirty="0" smtClean="0"/>
              <a:t>Replace </a:t>
            </a:r>
            <a:r>
              <a:rPr lang="en-US" sz="1400" dirty="0"/>
              <a:t>ieee8021BridgeEvbSysEcpAckTimer and </a:t>
            </a:r>
            <a:r>
              <a:rPr lang="en-US" sz="1400" dirty="0" smtClean="0"/>
              <a:t>ieee8021BridgeEvbSysEcpMaxTries in </a:t>
            </a:r>
            <a:r>
              <a:rPr lang="en-US" sz="1400" dirty="0"/>
              <a:t>table 17-26 with ieee8021BridgeEvbSysEcpDfltAckTimerInit </a:t>
            </a:r>
            <a:r>
              <a:rPr lang="en-US" sz="1400" dirty="0" smtClean="0"/>
              <a:t>and ieee8021BridgeEvbSysEcpDfltMaxRetries.</a:t>
            </a:r>
            <a:endParaRPr lang="en-US" sz="1800" dirty="0"/>
          </a:p>
          <a:p>
            <a:pPr lvl="1"/>
            <a:r>
              <a:rPr lang="en-US" sz="1600" dirty="0"/>
              <a:t>Deprecate ieee8021BridgeEvbSysEcpAckTimer and </a:t>
            </a:r>
            <a:r>
              <a:rPr lang="en-US" sz="1600" dirty="0" smtClean="0"/>
              <a:t>ieee8021BridgeEvbSysEcpMaxRetries from </a:t>
            </a:r>
            <a:r>
              <a:rPr lang="en-US" sz="1600" dirty="0"/>
              <a:t>the SNMP MIB and add new replacement objects </a:t>
            </a:r>
            <a:r>
              <a:rPr lang="en-US" sz="1600" dirty="0" smtClean="0"/>
              <a:t>called ieee8021BridgeEvbSysEcpDfltAckTimerInit </a:t>
            </a:r>
            <a:r>
              <a:rPr lang="en-US" sz="1600" dirty="0"/>
              <a:t>and ieee8021BridgeEvbSysEcpDfltMaxRetries.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01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288" y="73260"/>
            <a:ext cx="8245475" cy="663300"/>
          </a:xfrm>
        </p:spPr>
        <p:txBody>
          <a:bodyPr/>
          <a:lstStyle/>
          <a:p>
            <a:r>
              <a:rPr lang="en-US" dirty="0" smtClean="0"/>
              <a:t>Maintenance Item #91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748034"/>
              </p:ext>
            </p:extLst>
          </p:nvPr>
        </p:nvGraphicFramePr>
        <p:xfrm>
          <a:off x="328051" y="746333"/>
          <a:ext cx="8419950" cy="4062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349"/>
                <a:gridCol w="2202873"/>
                <a:gridCol w="548640"/>
                <a:gridCol w="2759825"/>
                <a:gridCol w="515389"/>
                <a:gridCol w="1238597"/>
                <a:gridCol w="568277"/>
              </a:tblGrid>
              <a:tr h="33387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Ref Table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Clause</a:t>
                      </a:r>
                      <a:r>
                        <a:rPr lang="en-US" sz="1200" baseline="0" dirty="0" smtClean="0"/>
                        <a:t> 12 Object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Unit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Clause</a:t>
                      </a:r>
                      <a:r>
                        <a:rPr lang="en-US" sz="1200" baseline="0" dirty="0" smtClean="0"/>
                        <a:t> 17 Object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Unit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State Machine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Unit</a:t>
                      </a:r>
                      <a:endParaRPr lang="en-US" sz="11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12-17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evbSysEcpDfltAckTimerInit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Timer </a:t>
                      </a:r>
                      <a:r>
                        <a:rPr lang="en-US" sz="1000" dirty="0" err="1" smtClean="0"/>
                        <a:t>Exp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ieee8021BridgeEvbSysEcpAckTimer</a:t>
                      </a:r>
                    </a:p>
                    <a:p>
                      <a:r>
                        <a:rPr lang="en-US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(?ieee8021BridgeEvbSysEcpDfltAckTimerInit)</a:t>
                      </a:r>
                      <a:endParaRPr 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evbSysVdpDfltRsrcWaitDelay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Timer </a:t>
                      </a:r>
                      <a:r>
                        <a:rPr lang="en-US" sz="1000" dirty="0" err="1" smtClean="0"/>
                        <a:t>Exp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ieee8021BridgeEvbSysVdpDfltRsrcWaitDelay</a:t>
                      </a: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evbSysVdpDfltReinitKeepAlive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Timer </a:t>
                      </a:r>
                      <a:r>
                        <a:rPr lang="en-US" sz="1000" dirty="0" err="1" smtClean="0"/>
                        <a:t>Exp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ieee8021BridgeEvbSysVdpDfltReinitKeepAlive</a:t>
                      </a:r>
                      <a:endParaRPr 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12-19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sbpVdpOperRsrcWaitDelay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ieee8021BridgeEvbSbpVdpOperRsrcWaitDelay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resourceWaitDelay</a:t>
                      </a:r>
                      <a:endParaRPr lang="en-US" sz="900" dirty="0" smtClean="0"/>
                    </a:p>
                    <a:p>
                      <a:r>
                        <a:rPr lang="en-US" sz="900" dirty="0" smtClean="0"/>
                        <a:t> 41.5.5.7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10 </a:t>
                      </a:r>
                      <a:r>
                        <a:rPr lang="en-US" sz="900" dirty="0" err="1" smtClean="0"/>
                        <a:t>usec</a:t>
                      </a:r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sbpVdpOperReinitKeepAlive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ieee8021BridgeEvbSbpVdpOperReinitKeepAlive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toutKeepAlive</a:t>
                      </a:r>
                      <a:endParaRPr lang="en-US" sz="900" dirty="0" smtClean="0"/>
                    </a:p>
                    <a:p>
                      <a:r>
                        <a:rPr lang="en-US" sz="900" dirty="0" smtClean="0"/>
                        <a:t>  41.5.5.13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10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baseline="0" dirty="0" err="1" smtClean="0"/>
                        <a:t>usec</a:t>
                      </a:r>
                      <a:endParaRPr lang="en-US" sz="900" dirty="0"/>
                    </a:p>
                  </a:txBody>
                  <a:tcPr/>
                </a:tc>
              </a:tr>
              <a:tr h="272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12-26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urpVdpOperRsrcWaitDelay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ieee8021BridgeEvbURPVdpOperRsrcWaitDelay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respWaitDelay</a:t>
                      </a:r>
                      <a:endParaRPr lang="en-US" sz="900" dirty="0" smtClean="0"/>
                    </a:p>
                    <a:p>
                      <a:r>
                        <a:rPr lang="en-US" sz="900" dirty="0" smtClean="0"/>
                        <a:t> 41.5.5.9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10 </a:t>
                      </a:r>
                      <a:r>
                        <a:rPr lang="en-US" sz="900" dirty="0" err="1" smtClean="0"/>
                        <a:t>usec</a:t>
                      </a:r>
                      <a:endParaRPr lang="en-US" sz="900" dirty="0"/>
                    </a:p>
                  </a:txBody>
                  <a:tcPr/>
                </a:tc>
              </a:tr>
              <a:tr h="26091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urpVdpOperReinitKeepAlive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ieee8021BridgeEvbURPVdpOperReinitKeepAlive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reinitKeepAlive</a:t>
                      </a:r>
                      <a:endParaRPr lang="en-US" sz="900" dirty="0" smtClean="0"/>
                    </a:p>
                    <a:p>
                      <a:r>
                        <a:rPr lang="en-US" sz="900" dirty="0" smtClean="0"/>
                        <a:t> 41.5.5.5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10 </a:t>
                      </a:r>
                      <a:r>
                        <a:rPr lang="en-US" sz="900" dirty="0" err="1" smtClean="0"/>
                        <a:t>usec</a:t>
                      </a:r>
                      <a:endParaRPr lang="en-US" sz="900" dirty="0"/>
                    </a:p>
                  </a:txBody>
                  <a:tcPr/>
                </a:tc>
              </a:tr>
              <a:tr h="4271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12-26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ecpOperAckTimerInit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Timer </a:t>
                      </a:r>
                      <a:r>
                        <a:rPr lang="en-US" sz="1000" dirty="0" err="1" smtClean="0">
                          <a:solidFill>
                            <a:srgbClr val="C00000"/>
                          </a:solidFill>
                        </a:rPr>
                        <a:t>Exp</a:t>
                      </a:r>
                      <a:endParaRPr lang="en-US" sz="1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ieee8021BridgeEvbEcpOperAckTimerInit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ackTimer</a:t>
                      </a:r>
                      <a:endParaRPr lang="en-US" sz="900" dirty="0" smtClean="0"/>
                    </a:p>
                    <a:p>
                      <a:r>
                        <a:rPr lang="en-US" sz="900" dirty="0" smtClean="0"/>
                        <a:t> 43.3.6.1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10 </a:t>
                      </a:r>
                      <a:r>
                        <a:rPr lang="en-US" sz="900" dirty="0" err="1" smtClean="0"/>
                        <a:t>usec</a:t>
                      </a:r>
                      <a:endParaRPr lang="en-US" sz="900" dirty="0"/>
                    </a:p>
                  </a:txBody>
                  <a:tcPr/>
                </a:tc>
              </a:tr>
              <a:tr h="434853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ecpOperMaxTries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C00000"/>
                          </a:solidFill>
                        </a:rPr>
                        <a:t>U [0..7]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ieee8021BridgeEvbEcpOperMaxRetries</a:t>
                      </a:r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U32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maxRetries</a:t>
                      </a:r>
                      <a:endParaRPr lang="en-US" sz="1000" dirty="0" smtClean="0"/>
                    </a:p>
                    <a:p>
                      <a:r>
                        <a:rPr lang="en-US" sz="1000" baseline="0" dirty="0" smtClean="0"/>
                        <a:t> 43.3.7.3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10 </a:t>
                      </a:r>
                      <a:r>
                        <a:rPr lang="en-US" sz="1000" dirty="0" err="1" smtClean="0"/>
                        <a:t>usec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0451" y="5062451"/>
            <a:ext cx="6748371" cy="1600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15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/>
              <a:buChar char="−"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2573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/>
              <a:buChar char="−"/>
              <a:defRPr sz="2000">
                <a:solidFill>
                  <a:schemeClr val="tx1"/>
                </a:solidFill>
                <a:latin typeface="+mn-lt"/>
              </a:defRPr>
            </a:lvl4pPr>
            <a:lvl5pPr marL="16002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0574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5146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29718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429000" indent="-228600" algn="l" rtl="0" fontAlgn="base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600" dirty="0" smtClean="0"/>
              <a:t>Units in 41/43, Annex D, CL12, CL17 are different</a:t>
            </a:r>
          </a:p>
          <a:p>
            <a:pPr lvl="1"/>
            <a:r>
              <a:rPr lang="en-US" sz="1400" dirty="0" smtClean="0"/>
              <a:t>Timer </a:t>
            </a:r>
            <a:r>
              <a:rPr lang="en-US" sz="1400" dirty="0" err="1" smtClean="0"/>
              <a:t>Exp</a:t>
            </a:r>
            <a:r>
              <a:rPr lang="en-US" sz="1400" dirty="0" smtClean="0"/>
              <a:t>: This is the power of 2 passed in the EVB TLV</a:t>
            </a:r>
          </a:p>
          <a:p>
            <a:pPr lvl="1"/>
            <a:r>
              <a:rPr lang="en-US" sz="1400" dirty="0" smtClean="0"/>
              <a:t>10 </a:t>
            </a:r>
            <a:r>
              <a:rPr lang="en-US" sz="1400" dirty="0" err="1" smtClean="0"/>
              <a:t>usec</a:t>
            </a:r>
            <a:r>
              <a:rPr lang="en-US" sz="1400" dirty="0" smtClean="0"/>
              <a:t>: This is the timer unit used in the state machines (VDP, ECP timer tic)</a:t>
            </a:r>
          </a:p>
          <a:p>
            <a:pPr lvl="1"/>
            <a:r>
              <a:rPr lang="en-US" sz="1400" dirty="0" err="1" smtClean="0"/>
              <a:t>Usec</a:t>
            </a:r>
            <a:r>
              <a:rPr lang="en-US" sz="1400" dirty="0" smtClean="0"/>
              <a:t>: This is the unit currently specified in the SNMP MIB/Annex D</a:t>
            </a:r>
          </a:p>
          <a:p>
            <a:r>
              <a:rPr lang="en-US" sz="1600" dirty="0" smtClean="0"/>
              <a:t>Recommend Timer </a:t>
            </a:r>
            <a:r>
              <a:rPr lang="en-US" sz="1600" dirty="0" err="1" smtClean="0"/>
              <a:t>Exp</a:t>
            </a:r>
            <a:r>
              <a:rPr lang="en-US" sz="1600" dirty="0" smtClean="0"/>
              <a:t> for CL12/CL17 and 10usec for 41/43/</a:t>
            </a:r>
            <a:r>
              <a:rPr lang="en-US" sz="1600" dirty="0" err="1" smtClean="0"/>
              <a:t>AnnexD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17291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34" y="252847"/>
            <a:ext cx="8245475" cy="655200"/>
          </a:xfrm>
        </p:spPr>
        <p:txBody>
          <a:bodyPr/>
          <a:lstStyle/>
          <a:p>
            <a:r>
              <a:rPr lang="en-US" dirty="0" smtClean="0"/>
              <a:t>Resolutions for #91 clause 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187" y="986116"/>
            <a:ext cx="8740589" cy="5432611"/>
          </a:xfrm>
        </p:spPr>
        <p:txBody>
          <a:bodyPr/>
          <a:lstStyle/>
          <a:p>
            <a:pPr eaLnBrk="1" fontAlgn="t" hangingPunct="1"/>
            <a:r>
              <a:rPr lang="en-US" sz="2000" dirty="0" smtClean="0"/>
              <a:t>First correct clause 17 by changing all the following </a:t>
            </a:r>
            <a:r>
              <a:rPr lang="en-US" sz="2000" dirty="0" err="1" smtClean="0"/>
              <a:t>timer_exp</a:t>
            </a:r>
            <a:endParaRPr lang="en-US" sz="2000" dirty="0" smtClean="0"/>
          </a:p>
          <a:p>
            <a:pPr lvl="1" eaLnBrk="1" fontAlgn="t" hangingPunct="1"/>
            <a:r>
              <a:rPr lang="en-US" sz="1800" dirty="0" smtClean="0"/>
              <a:t> </a:t>
            </a:r>
            <a:r>
              <a:rPr lang="en-US" sz="1800" dirty="0"/>
              <a:t>ieee8021BridgeEvbSysEcpAckTimer</a:t>
            </a:r>
          </a:p>
          <a:p>
            <a:pPr lvl="2" eaLnBrk="1" fontAlgn="t" hangingPunct="1"/>
            <a:r>
              <a:rPr lang="en-US" sz="1400" dirty="0" smtClean="0"/>
              <a:t>(should be named </a:t>
            </a:r>
            <a:r>
              <a:rPr lang="en-US" sz="1400" dirty="0" smtClean="0"/>
              <a:t>ieee8021BridgeEvbSysEcpDfltAckTimerInit </a:t>
            </a:r>
            <a:r>
              <a:rPr lang="en-US" sz="1400" dirty="0" err="1" smtClean="0">
                <a:solidFill>
                  <a:schemeClr val="accent1"/>
                </a:solidFill>
              </a:rPr>
              <a:t>Exp</a:t>
            </a:r>
            <a:r>
              <a:rPr lang="en-US" sz="1400" dirty="0" smtClean="0"/>
              <a:t>)</a:t>
            </a:r>
            <a:endParaRPr lang="en-US" sz="1400" dirty="0"/>
          </a:p>
          <a:p>
            <a:pPr lvl="1" eaLnBrk="1" fontAlgn="t" hangingPunct="1"/>
            <a:r>
              <a:rPr lang="en-US" sz="1800" dirty="0"/>
              <a:t>ieee8021BridgeEvbSysVdpDfltRsrcWaitDelay </a:t>
            </a:r>
            <a:r>
              <a:rPr lang="en-US" sz="1800" dirty="0" err="1" smtClean="0">
                <a:solidFill>
                  <a:schemeClr val="accent1"/>
                </a:solidFill>
              </a:rPr>
              <a:t>Exp</a:t>
            </a:r>
            <a:endParaRPr lang="en-US" sz="1800" dirty="0">
              <a:solidFill>
                <a:schemeClr val="accent1"/>
              </a:solidFill>
            </a:endParaRPr>
          </a:p>
          <a:p>
            <a:pPr lvl="1" eaLnBrk="1" fontAlgn="t" hangingPunct="1"/>
            <a:r>
              <a:rPr lang="en-US" sz="1800" dirty="0" smtClean="0"/>
              <a:t>ieee8021BridgeEvbSysVdpDfltReinitKeepAlive </a:t>
            </a:r>
            <a:r>
              <a:rPr lang="en-US" sz="1800" dirty="0" err="1" smtClean="0">
                <a:solidFill>
                  <a:schemeClr val="accent1"/>
                </a:solidFill>
              </a:rPr>
              <a:t>Exp</a:t>
            </a:r>
            <a:endParaRPr lang="en-US" sz="1800" dirty="0">
              <a:solidFill>
                <a:schemeClr val="accent1"/>
              </a:solidFill>
            </a:endParaRPr>
          </a:p>
          <a:p>
            <a:pPr lvl="1" eaLnBrk="1" fontAlgn="t" hangingPunct="1"/>
            <a:r>
              <a:rPr lang="en-US" sz="1800" dirty="0" smtClean="0"/>
              <a:t>ieee8021BridgeEvbSbpVdpOperRsrcWaitDelay </a:t>
            </a:r>
            <a:r>
              <a:rPr lang="en-US" sz="1800" dirty="0" err="1" smtClean="0">
                <a:solidFill>
                  <a:schemeClr val="accent1"/>
                </a:solidFill>
              </a:rPr>
              <a:t>Exp</a:t>
            </a:r>
            <a:endParaRPr lang="en-US" sz="1800" dirty="0">
              <a:solidFill>
                <a:schemeClr val="accent1"/>
              </a:solidFill>
            </a:endParaRPr>
          </a:p>
          <a:p>
            <a:pPr lvl="1" eaLnBrk="1" fontAlgn="t" hangingPunct="1"/>
            <a:r>
              <a:rPr lang="en-US" sz="1800" dirty="0" smtClean="0"/>
              <a:t>ieee8021BridgeEvbSbpVdpOperReinitKeepAlive </a:t>
            </a:r>
            <a:r>
              <a:rPr lang="en-US" sz="1800" dirty="0" err="1" smtClean="0">
                <a:solidFill>
                  <a:schemeClr val="accent1"/>
                </a:solidFill>
              </a:rPr>
              <a:t>Exp</a:t>
            </a:r>
            <a:endParaRPr lang="en-US" sz="1800" dirty="0" smtClean="0">
              <a:solidFill>
                <a:schemeClr val="accent1"/>
              </a:solidFill>
            </a:endParaRPr>
          </a:p>
          <a:p>
            <a:pPr lvl="1" eaLnBrk="1" fontAlgn="t" hangingPunct="1"/>
            <a:r>
              <a:rPr lang="en-US" sz="1800" dirty="0" smtClean="0">
                <a:solidFill>
                  <a:srgbClr val="FF0000"/>
                </a:solidFill>
              </a:rPr>
              <a:t>ieee8021BridgeEvbSbpVdpOperToutKeepAlive </a:t>
            </a:r>
            <a:r>
              <a:rPr lang="en-US" sz="1800" dirty="0" err="1" smtClean="0">
                <a:solidFill>
                  <a:srgbClr val="FF0000"/>
                </a:solidFill>
              </a:rPr>
              <a:t>usec</a:t>
            </a:r>
            <a:endParaRPr lang="en-US" sz="1800" dirty="0">
              <a:solidFill>
                <a:srgbClr val="FF0000"/>
              </a:solidFill>
            </a:endParaRPr>
          </a:p>
          <a:p>
            <a:pPr lvl="1" eaLnBrk="1" fontAlgn="t" hangingPunct="1"/>
            <a:r>
              <a:rPr lang="en-US" sz="1800" dirty="0" smtClean="0"/>
              <a:t>ieee8021BridgeEvbURPVdpOperRsrcWaitDelay </a:t>
            </a:r>
            <a:r>
              <a:rPr lang="en-US" sz="1800" dirty="0" err="1" smtClean="0">
                <a:solidFill>
                  <a:schemeClr val="accent1"/>
                </a:solidFill>
              </a:rPr>
              <a:t>Exp</a:t>
            </a:r>
            <a:endParaRPr lang="en-US" sz="1800" dirty="0">
              <a:solidFill>
                <a:schemeClr val="accent1"/>
              </a:solidFill>
            </a:endParaRPr>
          </a:p>
          <a:p>
            <a:pPr lvl="1" eaLnBrk="1" fontAlgn="t" hangingPunct="1"/>
            <a:r>
              <a:rPr lang="en-US" sz="1800" dirty="0" smtClean="0"/>
              <a:t>ieee8021BridgeEvbURPVdpOperReinitKeepAlive </a:t>
            </a:r>
            <a:r>
              <a:rPr lang="en-US" sz="1800" dirty="0" err="1" smtClean="0">
                <a:solidFill>
                  <a:schemeClr val="accent1"/>
                </a:solidFill>
              </a:rPr>
              <a:t>Exp</a:t>
            </a:r>
            <a:endParaRPr lang="en-US" sz="1800" dirty="0" smtClean="0">
              <a:solidFill>
                <a:schemeClr val="accent1"/>
              </a:solidFill>
            </a:endParaRPr>
          </a:p>
          <a:p>
            <a:pPr lvl="1" eaLnBrk="1" fontAlgn="t" hangingPunct="1"/>
            <a:r>
              <a:rPr lang="en-US" sz="1800" dirty="0" smtClean="0">
                <a:solidFill>
                  <a:srgbClr val="FF0000"/>
                </a:solidFill>
              </a:rPr>
              <a:t>ieee8021BridgeEvbURPVdpOperRespWaitDelay </a:t>
            </a:r>
            <a:r>
              <a:rPr lang="en-US" sz="1800" dirty="0" err="1" smtClean="0">
                <a:solidFill>
                  <a:srgbClr val="FF0000"/>
                </a:solidFill>
              </a:rPr>
              <a:t>usec</a:t>
            </a:r>
            <a:endParaRPr lang="en-US" sz="1800" dirty="0">
              <a:solidFill>
                <a:srgbClr val="FF0000"/>
              </a:solidFill>
            </a:endParaRPr>
          </a:p>
          <a:p>
            <a:pPr lvl="1" eaLnBrk="1" fontAlgn="t" hangingPunct="1"/>
            <a:r>
              <a:rPr lang="en-US" sz="1800" dirty="0" smtClean="0"/>
              <a:t>ieee8021BridgeEvbEcpOperAckTimerInit </a:t>
            </a:r>
            <a:r>
              <a:rPr lang="en-US" sz="1800" dirty="0" err="1" smtClean="0">
                <a:solidFill>
                  <a:schemeClr val="accent1"/>
                </a:solidFill>
              </a:rPr>
              <a:t>Exp</a:t>
            </a:r>
            <a:endParaRPr lang="en-US" sz="1800" dirty="0">
              <a:solidFill>
                <a:schemeClr val="accent1"/>
              </a:solidFill>
            </a:endParaRPr>
          </a:p>
          <a:p>
            <a:pPr lvl="1" eaLnBrk="1" fontAlgn="t" hangingPunct="1"/>
            <a:r>
              <a:rPr lang="en-US" sz="1800" dirty="0" smtClean="0">
                <a:solidFill>
                  <a:srgbClr val="FF0000"/>
                </a:solidFill>
              </a:rPr>
              <a:t>ieee8021BridgeEvbEcpOperMaxRetries (0..7)</a:t>
            </a:r>
            <a:endParaRPr lang="en-US" sz="1800" dirty="0" smtClean="0">
              <a:solidFill>
                <a:srgbClr val="FF0000"/>
              </a:solidFill>
            </a:endParaRPr>
          </a:p>
          <a:p>
            <a:pPr eaLnBrk="1" fontAlgn="t" hangingPunct="1"/>
            <a:r>
              <a:rPr lang="en-US" sz="2000" dirty="0" smtClean="0"/>
              <a:t>Need to deprecate and re-name all these (i.e. add </a:t>
            </a:r>
            <a:r>
              <a:rPr lang="en-US" sz="2000" dirty="0" err="1" smtClean="0"/>
              <a:t>Exp</a:t>
            </a:r>
            <a:r>
              <a:rPr lang="en-US" sz="2000" dirty="0" smtClean="0"/>
              <a:t> suffix)</a:t>
            </a:r>
          </a:p>
          <a:p>
            <a:pPr eaLnBrk="1" fontAlgn="t" hangingPunct="1"/>
            <a:r>
              <a:rPr lang="en-US" sz="2000" dirty="0" smtClean="0"/>
              <a:t>SNMP unit usigned32 (0..31)</a:t>
            </a:r>
            <a:endParaRPr lang="en-US" sz="2000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798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051112"/>
          </a:xfrm>
        </p:spPr>
        <p:txBody>
          <a:bodyPr/>
          <a:lstStyle/>
          <a:p>
            <a:r>
              <a:rPr lang="en-US" dirty="0" smtClean="0"/>
              <a:t>Resolution for #91 annex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47800"/>
            <a:ext cx="8272463" cy="4486835"/>
          </a:xfrm>
        </p:spPr>
        <p:txBody>
          <a:bodyPr/>
          <a:lstStyle/>
          <a:p>
            <a:r>
              <a:rPr lang="en-US" sz="2400" dirty="0" smtClean="0"/>
              <a:t>Annex </a:t>
            </a:r>
            <a:r>
              <a:rPr lang="en-US" sz="2400" dirty="0"/>
              <a:t>D.2.13.6, D.2.13.8, D.2.13.9 </a:t>
            </a:r>
            <a:r>
              <a:rPr lang="en-US" sz="2400" dirty="0" smtClean="0"/>
              <a:t>needs </a:t>
            </a:r>
            <a:r>
              <a:rPr lang="en-US" sz="2400" dirty="0"/>
              <a:t>to be changed to exclude the 10x factor when setting the ECP and VDP timer initialization values to match the </a:t>
            </a:r>
            <a:r>
              <a:rPr lang="en-US" sz="2400" dirty="0" smtClean="0"/>
              <a:t>VDP and ECP timer </a:t>
            </a:r>
            <a:r>
              <a:rPr lang="en-US" sz="2400" dirty="0"/>
              <a:t>units of10 </a:t>
            </a:r>
            <a:r>
              <a:rPr lang="en-US" sz="2400" dirty="0" err="1"/>
              <a:t>usec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For D.2.13.6 remove the 10x in the equation changing the units to “VDP timer tics”. Also change the last sentence to “…greater of 8 (2.56ms) and local value for RTE is used.”</a:t>
            </a:r>
          </a:p>
          <a:p>
            <a:r>
              <a:rPr lang="en-US" sz="2400" dirty="0" smtClean="0"/>
              <a:t>For D.2.13.8 remove the 10x in the equation changing the units to “VDP timer tics”.</a:t>
            </a:r>
          </a:p>
          <a:p>
            <a:r>
              <a:rPr lang="en-US" sz="2400" dirty="0" smtClean="0"/>
              <a:t>For D.2.13.9 remove the 10x in the equation changing the units to “VDP timer tics”.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959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95830"/>
            <a:ext cx="8245475" cy="663388"/>
          </a:xfrm>
        </p:spPr>
        <p:txBody>
          <a:bodyPr/>
          <a:lstStyle/>
          <a:p>
            <a:r>
              <a:rPr lang="en-US" dirty="0"/>
              <a:t>Resolution for #91 </a:t>
            </a:r>
            <a:r>
              <a:rPr lang="en-US" dirty="0" smtClean="0"/>
              <a:t>clause 41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223675"/>
            <a:ext cx="8546725" cy="4632325"/>
          </a:xfrm>
        </p:spPr>
        <p:txBody>
          <a:bodyPr/>
          <a:lstStyle/>
          <a:p>
            <a:r>
              <a:rPr lang="en-US" dirty="0"/>
              <a:t>Since VDP timers have a resolution of 10 </a:t>
            </a:r>
            <a:r>
              <a:rPr lang="en-US" dirty="0" err="1"/>
              <a:t>usec</a:t>
            </a:r>
            <a:r>
              <a:rPr lang="en-US" dirty="0"/>
              <a:t> (41.5.4) the variables </a:t>
            </a:r>
            <a:r>
              <a:rPr lang="en-US" dirty="0" err="1"/>
              <a:t>toutKeepAlive</a:t>
            </a:r>
            <a:r>
              <a:rPr lang="en-US" dirty="0"/>
              <a:t> (41.5.5.12) and </a:t>
            </a:r>
            <a:r>
              <a:rPr lang="en-US" dirty="0" err="1"/>
              <a:t>respWaitDelay</a:t>
            </a:r>
            <a:r>
              <a:rPr lang="en-US" dirty="0"/>
              <a:t> (41.5.5.9) should be in units of time tic (10 </a:t>
            </a:r>
            <a:r>
              <a:rPr lang="en-US" dirty="0" err="1"/>
              <a:t>usec</a:t>
            </a:r>
            <a:r>
              <a:rPr lang="en-US" dirty="0"/>
              <a:t>), and the equations should not include the 10x multiplier. Need to add units of “timer tics” to the two equations.</a:t>
            </a:r>
          </a:p>
          <a:p>
            <a:r>
              <a:rPr lang="en-US" dirty="0" smtClean="0"/>
              <a:t>Replace </a:t>
            </a:r>
            <a:r>
              <a:rPr lang="en-US" dirty="0" err="1"/>
              <a:t>respWaitDelay</a:t>
            </a:r>
            <a:r>
              <a:rPr lang="en-US" dirty="0"/>
              <a:t> </a:t>
            </a:r>
            <a:r>
              <a:rPr lang="en-US" dirty="0" smtClean="0"/>
              <a:t>equation with</a:t>
            </a:r>
          </a:p>
          <a:p>
            <a:r>
              <a:rPr lang="en-US" sz="1400" dirty="0" err="1"/>
              <a:t>respWaitDelay</a:t>
            </a:r>
            <a:r>
              <a:rPr lang="en-US" sz="1400" dirty="0"/>
              <a:t> = 1.5 x </a:t>
            </a:r>
            <a:r>
              <a:rPr lang="en-US" sz="1400" dirty="0" smtClean="0"/>
              <a:t>(</a:t>
            </a:r>
            <a:r>
              <a:rPr lang="en-US" sz="1400" dirty="0" err="1" smtClean="0"/>
              <a:t>resourceWaitDelay</a:t>
            </a:r>
            <a:r>
              <a:rPr lang="en-US" sz="1400" dirty="0" smtClean="0"/>
              <a:t> </a:t>
            </a:r>
            <a:r>
              <a:rPr lang="en-US" sz="1400" dirty="0"/>
              <a:t>+ (2 x </a:t>
            </a:r>
            <a:r>
              <a:rPr lang="en-US" sz="1400" dirty="0" err="1"/>
              <a:t>ecpOperMaxTries</a:t>
            </a:r>
            <a:r>
              <a:rPr lang="en-US" sz="1400" dirty="0"/>
              <a:t> + </a:t>
            </a:r>
            <a:r>
              <a:rPr lang="en-US" sz="1400" dirty="0" smtClean="0"/>
              <a:t>1) x </a:t>
            </a:r>
            <a:r>
              <a:rPr lang="en-US" sz="1400" dirty="0" err="1"/>
              <a:t>ecpOperAckTimerInit</a:t>
            </a:r>
            <a:r>
              <a:rPr lang="en-US" sz="1400" dirty="0" smtClean="0"/>
              <a:t>) tics</a:t>
            </a:r>
          </a:p>
          <a:p>
            <a:r>
              <a:rPr lang="en-US" sz="1400" dirty="0" smtClean="0"/>
              <a:t>Replace the default value with 17.4 seconds</a:t>
            </a:r>
            <a:endParaRPr lang="en-US" sz="1400" dirty="0"/>
          </a:p>
          <a:p>
            <a:r>
              <a:rPr lang="en-US" dirty="0" smtClean="0"/>
              <a:t>Replace </a:t>
            </a:r>
            <a:r>
              <a:rPr lang="en-US" dirty="0" err="1" smtClean="0"/>
              <a:t>toutKeepAlive</a:t>
            </a:r>
            <a:r>
              <a:rPr lang="en-US" dirty="0" smtClean="0"/>
              <a:t> equation with </a:t>
            </a:r>
          </a:p>
          <a:p>
            <a:r>
              <a:rPr lang="en-US" sz="1400" dirty="0" err="1"/>
              <a:t>toutKeepAlive</a:t>
            </a:r>
            <a:r>
              <a:rPr lang="en-US" sz="1400" dirty="0"/>
              <a:t> = 1.5 x </a:t>
            </a:r>
            <a:r>
              <a:rPr lang="en-US" sz="1400" dirty="0" smtClean="0"/>
              <a:t>(</a:t>
            </a:r>
            <a:r>
              <a:rPr lang="en-US" sz="1400" dirty="0" err="1" smtClean="0"/>
              <a:t>reinitKeepAlive</a:t>
            </a:r>
            <a:r>
              <a:rPr lang="en-US" sz="1400" dirty="0" smtClean="0"/>
              <a:t> </a:t>
            </a:r>
            <a:r>
              <a:rPr lang="en-US" sz="1400" dirty="0"/>
              <a:t>+ (2 x </a:t>
            </a:r>
            <a:r>
              <a:rPr lang="en-US" sz="1400" dirty="0" err="1"/>
              <a:t>ecpOperMaxTries</a:t>
            </a:r>
            <a:r>
              <a:rPr lang="en-US" sz="1400" dirty="0"/>
              <a:t> </a:t>
            </a:r>
            <a:r>
              <a:rPr lang="en-US" sz="1400" dirty="0" smtClean="0"/>
              <a:t>+ 1) </a:t>
            </a:r>
            <a:r>
              <a:rPr lang="en-US" sz="1400" dirty="0"/>
              <a:t>x </a:t>
            </a:r>
            <a:r>
              <a:rPr lang="en-US" sz="1400" dirty="0" err="1"/>
              <a:t>ecpOperAckTimerInit</a:t>
            </a:r>
            <a:r>
              <a:rPr lang="en-US" sz="1400" dirty="0" smtClean="0"/>
              <a:t>) tics</a:t>
            </a:r>
          </a:p>
          <a:p>
            <a:r>
              <a:rPr lang="en-US" sz="1400" dirty="0" smtClean="0"/>
              <a:t>Replace the default value with 17.4 seconds</a:t>
            </a:r>
          </a:p>
          <a:p>
            <a:endParaRPr lang="en-US" sz="1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86B74-6FF3-4ABE-B346-D437CD02DF2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4352"/>
      </p:ext>
    </p:extLst>
  </p:cSld>
  <p:clrMapOvr>
    <a:masterClrMapping/>
  </p:clrMapOvr>
</p:sld>
</file>

<file path=ppt/theme/theme1.xml><?xml version="1.0" encoding="utf-8"?>
<a:theme xmlns:a="http://schemas.openxmlformats.org/drawingml/2006/main" name="Light2009">
  <a:themeElements>
    <a:clrScheme name="2000_light_52206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2000_light_52206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1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2000_light_52206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P_light_2008">
  <a:themeElements>
    <a:clrScheme name="HP_light_2008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HP_light_2008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 w="12700">
              <a:solidFill>
                <a:schemeClr val="tx1"/>
              </a:solidFill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HP_light_2008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Light2009</Template>
  <TotalTime>19061</TotalTime>
  <Words>974</Words>
  <Application>Microsoft Office PowerPoint</Application>
  <PresentationFormat>On-screen Show (4:3)</PresentationFormat>
  <Paragraphs>151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  <vt:variant>
        <vt:lpstr>Custom Shows</vt:lpstr>
      </vt:variant>
      <vt:variant>
        <vt:i4>7</vt:i4>
      </vt:variant>
    </vt:vector>
  </HeadingPairs>
  <TitlesOfParts>
    <vt:vector size="18" baseType="lpstr">
      <vt:lpstr>Light2009</vt:lpstr>
      <vt:lpstr>HP_light_2008</vt:lpstr>
      <vt:lpstr>802.1Qbg Maintenance Items</vt:lpstr>
      <vt:lpstr>Maintenance #101: VSIMgrID size</vt:lpstr>
      <vt:lpstr>Maintenance #???: VSIMvFormat  Size</vt:lpstr>
      <vt:lpstr>Maintenance #???: ieee8021BridgeEvbVDPCounterDiscontinuity</vt:lpstr>
      <vt:lpstr>Maintenance #???:</vt:lpstr>
      <vt:lpstr>Maintenance Item #91</vt:lpstr>
      <vt:lpstr>Resolutions for #91 clause 17</vt:lpstr>
      <vt:lpstr>Resolution for #91 annex D</vt:lpstr>
      <vt:lpstr>Resolution for #91 clause 41</vt:lpstr>
      <vt:lpstr>What's new</vt:lpstr>
      <vt:lpstr>Setting up the template</vt:lpstr>
      <vt:lpstr>New Layouts</vt:lpstr>
      <vt:lpstr>Using the HP template</vt:lpstr>
      <vt:lpstr>Creating visuals</vt:lpstr>
      <vt:lpstr>File Formatting</vt:lpstr>
      <vt:lpstr>Additional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Common Template</dc:subject>
  <dc:creator>Chuck Hudson, Renato Recio</dc:creator>
  <cp:keywords>Template</cp:keywords>
  <dc:description>This template was designed for users of PowerPoint 2000</dc:description>
  <cp:lastModifiedBy>Paul Bottorff</cp:lastModifiedBy>
  <cp:revision>1576</cp:revision>
  <dcterms:created xsi:type="dcterms:W3CDTF">2009-07-08T18:45:10Z</dcterms:created>
  <dcterms:modified xsi:type="dcterms:W3CDTF">2013-04-17T18:16:11Z</dcterms:modified>
</cp:coreProperties>
</file>