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  <p:sldMasterId id="2147483698" r:id="rId2"/>
  </p:sldMasterIdLst>
  <p:notesMasterIdLst>
    <p:notesMasterId r:id="rId9"/>
  </p:notesMasterIdLst>
  <p:handoutMasterIdLst>
    <p:handoutMasterId r:id="rId10"/>
  </p:handoutMasterIdLst>
  <p:sldIdLst>
    <p:sldId id="945" r:id="rId3"/>
    <p:sldId id="972" r:id="rId4"/>
    <p:sldId id="971" r:id="rId5"/>
    <p:sldId id="973" r:id="rId6"/>
    <p:sldId id="975" r:id="rId7"/>
    <p:sldId id="976" r:id="rId8"/>
  </p:sldIdLst>
  <p:sldSz cx="9144000" cy="6858000" type="screen4x3"/>
  <p:notesSz cx="7315200" cy="9601200"/>
  <p:custShowLst>
    <p:custShow name="What's new" id="0">
      <p:sldLst/>
    </p:custShow>
    <p:custShow name="Setting up the template" id="1">
      <p:sldLst/>
    </p:custShow>
    <p:custShow name="New Layouts" id="2">
      <p:sldLst/>
    </p:custShow>
    <p:custShow name="Using the HP template" id="3">
      <p:sldLst/>
    </p:custShow>
    <p:custShow name="Creating visuals" id="4">
      <p:sldLst/>
    </p:custShow>
    <p:custShow name="File Formatting" id="5">
      <p:sldLst/>
    </p:custShow>
    <p:custShow name="Additional information" id="6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 notebook" initials="Rn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64B900"/>
    <a:srgbClr val="DE2E43"/>
    <a:srgbClr val="FFFFFF"/>
    <a:srgbClr val="F2ACB4"/>
    <a:srgbClr val="DEA900"/>
    <a:srgbClr val="C00000"/>
    <a:srgbClr val="194331"/>
    <a:srgbClr val="AC7B00"/>
    <a:srgbClr val="A23C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45" autoAdjust="0"/>
    <p:restoredTop sz="86380" autoAdjust="0"/>
  </p:normalViewPr>
  <p:slideViewPr>
    <p:cSldViewPr snapToGrid="0">
      <p:cViewPr varScale="1">
        <p:scale>
          <a:sx n="115" d="100"/>
          <a:sy n="115" d="100"/>
        </p:scale>
        <p:origin x="-96" y="-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00850" y="46176"/>
            <a:ext cx="4875710" cy="4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10" tIns="49055" rIns="98110" bIns="4905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100">
                <a:latin typeface="Futura Hv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9699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6305" y="9000940"/>
            <a:ext cx="591887" cy="4528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9887" name="Rectangle 15"/>
          <p:cNvSpPr>
            <a:spLocks noChangeArrowheads="1"/>
          </p:cNvSpPr>
          <p:nvPr/>
        </p:nvSpPr>
        <p:spPr bwMode="auto">
          <a:xfrm>
            <a:off x="220732" y="9298836"/>
            <a:ext cx="412032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fld id="{C58863C1-31A0-40FF-8629-22ACD9ADFF6D}" type="slidenum">
              <a:rPr lang="en-US" sz="1000">
                <a:solidFill>
                  <a:schemeClr val="bg2"/>
                </a:solidFill>
                <a:latin typeface="Futura Bk" pitchFamily="34" charset="0"/>
                <a:cs typeface="+mn-cs"/>
              </a:rPr>
              <a:pPr eaLnBrk="0" hangingPunct="0">
                <a:defRPr/>
              </a:pPr>
              <a:t>‹#›</a:t>
            </a:fld>
            <a:endParaRPr lang="en-US" sz="1000" dirty="0">
              <a:solidFill>
                <a:schemeClr val="bg2"/>
              </a:solidFill>
              <a:latin typeface="Futura Bk" pitchFamily="34" charset="0"/>
              <a:cs typeface="+mn-cs"/>
            </a:endParaRPr>
          </a:p>
        </p:txBody>
      </p:sp>
      <p:sp>
        <p:nvSpPr>
          <p:cNvPr id="79888" name="Rectangle 16"/>
          <p:cNvSpPr>
            <a:spLocks noChangeArrowheads="1"/>
          </p:cNvSpPr>
          <p:nvPr/>
        </p:nvSpPr>
        <p:spPr bwMode="auto">
          <a:xfrm>
            <a:off x="645845" y="9298836"/>
            <a:ext cx="1188679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October 2003</a:t>
            </a:r>
          </a:p>
        </p:txBody>
      </p:sp>
      <p:sp>
        <p:nvSpPr>
          <p:cNvPr id="79889" name="Rectangle 17"/>
          <p:cNvSpPr>
            <a:spLocks noChangeArrowheads="1"/>
          </p:cNvSpPr>
          <p:nvPr/>
        </p:nvSpPr>
        <p:spPr bwMode="auto">
          <a:xfrm>
            <a:off x="1883576" y="9224363"/>
            <a:ext cx="4090887" cy="3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Copyright © 2006 HP corporate presentation.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84789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32138" y="236538"/>
            <a:ext cx="3827462" cy="2870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72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02485" y="238319"/>
            <a:ext cx="2704368" cy="32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10" tIns="49055" rIns="98110" bIns="4905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100">
                <a:latin typeface="Futura Hv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68148" y="3361762"/>
            <a:ext cx="6711868" cy="558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10" tIns="49055" rIns="98110" bIns="490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pic>
        <p:nvPicPr>
          <p:cNvPr id="28677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6305" y="9000940"/>
            <a:ext cx="591887" cy="4528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220732" y="9298836"/>
            <a:ext cx="412032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fld id="{AC387F10-C598-48A8-BD1D-CA820D210AD0}" type="slidenum">
              <a:rPr lang="en-US" sz="1000">
                <a:solidFill>
                  <a:schemeClr val="bg2"/>
                </a:solidFill>
                <a:latin typeface="Futura Bk" pitchFamily="34" charset="0"/>
                <a:cs typeface="+mn-cs"/>
              </a:rPr>
              <a:pPr eaLnBrk="0" hangingPunct="0">
                <a:defRPr/>
              </a:pPr>
              <a:t>‹#›</a:t>
            </a:fld>
            <a:endParaRPr lang="en-US" sz="1000" dirty="0">
              <a:solidFill>
                <a:schemeClr val="bg2"/>
              </a:solidFill>
              <a:latin typeface="Futura Bk" pitchFamily="34" charset="0"/>
              <a:cs typeface="+mn-cs"/>
            </a:endParaRP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45845" y="9298836"/>
            <a:ext cx="1188679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October 2003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1883576" y="9224363"/>
            <a:ext cx="4090887" cy="3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Copyright © 2006 HP corporate presentation.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86314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9063" indent="-1190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1200" kern="1200">
        <a:solidFill>
          <a:schemeClr val="tx1"/>
        </a:solidFill>
        <a:latin typeface="Futura Bk" pitchFamily="34" charset="0"/>
        <a:ea typeface="+mn-ea"/>
        <a:cs typeface="+mn-cs"/>
      </a:defRPr>
    </a:lvl1pPr>
    <a:lvl2pPr marL="344488" indent="-111125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Font typeface="Futura Bk"/>
      <a:buChar char="–"/>
      <a:defRPr sz="1000" kern="1200">
        <a:solidFill>
          <a:schemeClr val="tx1"/>
        </a:solidFill>
        <a:latin typeface="Futura Bk" pitchFamily="34" charset="0"/>
        <a:ea typeface="+mn-ea"/>
        <a:cs typeface="+mn-cs"/>
      </a:defRPr>
    </a:lvl2pPr>
    <a:lvl3pPr marL="569913" indent="-1063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3pPr>
    <a:lvl4pPr marL="795338" indent="-1063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Font typeface="Futura Bk"/>
      <a:buChar char="–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4pPr>
    <a:lvl5pPr marL="1033463" indent="-1190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14" name="Rectangle 18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433388" y="3741738"/>
            <a:ext cx="4570412" cy="914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1"/>
                </a:solidFill>
                <a:latin typeface="Futura Hv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32915" name="Rectangle 19"/>
          <p:cNvSpPr>
            <a:spLocks noGrp="1" noChangeArrowheads="1"/>
          </p:cNvSpPr>
          <p:nvPr>
            <p:ph type="ctrTitle"/>
          </p:nvPr>
        </p:nvSpPr>
        <p:spPr bwMode="invGray">
          <a:xfrm>
            <a:off x="441325" y="274638"/>
            <a:ext cx="4551363" cy="3059112"/>
          </a:xfrm>
        </p:spPr>
        <p:txBody>
          <a:bodyPr/>
          <a:lstStyle>
            <a:lvl1pPr>
              <a:defRPr sz="4400">
                <a:solidFill>
                  <a:schemeClr val="tx1"/>
                </a:solidFill>
                <a:latin typeface="Futura L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6F6D1-5C6F-4E77-A8FB-5CAA2EDF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6E2B8-990B-4B12-9D03-115B81FC0C81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114300"/>
            <a:ext cx="2068512" cy="596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114300"/>
            <a:ext cx="6053138" cy="5965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684A8-75D4-4A9E-91A3-A3BAAD673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A79E0-A57A-4B92-B61B-E2BFC35022B4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1688" y="1447800"/>
            <a:ext cx="4060825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1688" y="3840163"/>
            <a:ext cx="4060825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7546E-6772-4A90-A78A-90DC64A85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174D8-F2E1-4451-A6B3-BACC3812547B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8150" y="6550025"/>
            <a:ext cx="387350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84E48-C31F-41B6-9520-4466888E3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836613" y="6550025"/>
            <a:ext cx="1114425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0983B-088A-4122-87B9-6BCA22C9BE13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997075" y="6550025"/>
            <a:ext cx="5359400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14" name="Rectangle 18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433388" y="3741738"/>
            <a:ext cx="4570412" cy="914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1"/>
                </a:solidFill>
                <a:latin typeface="Futura Hv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2915" name="Rectangle 19"/>
          <p:cNvSpPr>
            <a:spLocks noGrp="1" noChangeArrowheads="1"/>
          </p:cNvSpPr>
          <p:nvPr>
            <p:ph type="ctrTitle"/>
          </p:nvPr>
        </p:nvSpPr>
        <p:spPr bwMode="invGray">
          <a:xfrm>
            <a:off x="441325" y="274638"/>
            <a:ext cx="4551363" cy="3059112"/>
          </a:xfrm>
        </p:spPr>
        <p:txBody>
          <a:bodyPr/>
          <a:lstStyle>
            <a:lvl1pPr>
              <a:defRPr sz="4400">
                <a:solidFill>
                  <a:schemeClr val="tx1"/>
                </a:solidFill>
                <a:latin typeface="Futura Lt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86B74-6FF3-4ABE-B346-D437CD02D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8634D-7608-4BA4-AE2E-366E7ADD5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630D2-B81F-4ECF-AA0A-F0F6E413701B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2A5BE-F6E9-4CAB-8987-4043E4E38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EF07C-FD97-4D79-8501-DC0A95F6D2E5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9CC7F-EE19-4695-AB26-14D4AE920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8EA0E-BD1E-4B9E-92B9-615C0633D71D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B7577-3A6A-4EB0-A61F-75786D376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77542-461B-4C09-92D4-13CCFFF29C21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29A34-0FAA-4951-BA28-9F5CF00C0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51FF5-F63A-4285-AE4F-7D7FBCDB86BC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3BE3B-750D-4CA5-8BE2-0B73BFF9F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85117-9475-4F0E-9A73-58DFCCA4FEA1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C3B12-F9F7-4ADB-B52D-CB512AD21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D4E8-EDA9-4CA0-B9AA-C7CDE4B1A9AC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D8F2C-757E-42AF-8A57-7A4DBF68D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0DB4D-BFB9-4E59-9554-2F470AD62B4D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0098D-4335-45B3-96BD-338E64C2D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36691-BE18-4481-ACDF-6F5014FE1461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114300"/>
            <a:ext cx="2068512" cy="596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114300"/>
            <a:ext cx="6053138" cy="5965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69721-58C0-45AB-873B-CB9E1969B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5F2E4-6F34-4A06-AC0C-D181406C723F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A0FE-7C82-4E61-9585-6B3F51416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70C76-69C1-4C63-A7FA-64B2FD613924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5744A-371E-48F0-86F3-B3E9A39A0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07142-D00F-49C2-9F43-6B7981D54600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F4821-616E-41E1-964C-2D041118D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E9D97-4DE1-4E54-AFB1-6FBDC700A27A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EF693-FCCB-430F-AB0E-6649A699F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75FDC-73BB-4606-8D11-85F6B9BD7B53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9E740-9CDF-4560-A330-D90D5C73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D8A90-E76B-465C-BAB0-0E79B0F7D02A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53FF1-ADEA-4CE9-BAB6-397686CEA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F96A8-3562-4E70-BE45-A3DAF5A38ACA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0A249-138A-434E-9804-C54405DA0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13277-E5FF-427F-B5DE-DA6D5AF760C2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A5FD7-1AB1-48FC-AC55-C52EE8443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2D366-72FD-47F1-B178-C0E243BB059F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1143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447800"/>
            <a:ext cx="827246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18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05C8963F-B4BD-4B57-AF28-483539E61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18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D78B430E-7F0B-49EF-962E-A05B433CD4AF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12318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13" r:id="rId2"/>
    <p:sldLayoutId id="2147483712" r:id="rId3"/>
    <p:sldLayoutId id="2147483711" r:id="rId4"/>
    <p:sldLayoutId id="2147483710" r:id="rId5"/>
    <p:sldLayoutId id="2147483709" r:id="rId6"/>
    <p:sldLayoutId id="2147483708" r:id="rId7"/>
    <p:sldLayoutId id="2147483707" r:id="rId8"/>
    <p:sldLayoutId id="2147483706" r:id="rId9"/>
    <p:sldLayoutId id="2147483705" r:id="rId10"/>
    <p:sldLayoutId id="2147483704" r:id="rId11"/>
    <p:sldLayoutId id="2147483703" r:id="rId12"/>
    <p:sldLayoutId id="2147483736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2pPr>
      <a:lvl3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3pPr>
      <a:lvl4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4pPr>
      <a:lvl5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4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5pPr>
      <a:lvl6pPr marL="20574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6pPr>
      <a:lvl7pPr marL="25146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7pPr>
      <a:lvl8pPr marL="29718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8pPr>
      <a:lvl9pPr marL="34290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1143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447800"/>
            <a:ext cx="827246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18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CAFB4536-ECF8-45BF-A6BC-630D50A09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18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97646BA4-196C-45A5-B147-45A5C8C6AE63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12318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4" r:id="rId2"/>
    <p:sldLayoutId id="2147483723" r:id="rId3"/>
    <p:sldLayoutId id="2147483722" r:id="rId4"/>
    <p:sldLayoutId id="2147483721" r:id="rId5"/>
    <p:sldLayoutId id="2147483720" r:id="rId6"/>
    <p:sldLayoutId id="2147483719" r:id="rId7"/>
    <p:sldLayoutId id="2147483718" r:id="rId8"/>
    <p:sldLayoutId id="2147483717" r:id="rId9"/>
    <p:sldLayoutId id="2147483716" r:id="rId10"/>
    <p:sldLayoutId id="2147483715" r:id="rId11"/>
    <p:sldLayoutId id="2147483714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2pPr>
      <a:lvl3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3pPr>
      <a:lvl4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4pPr>
      <a:lvl5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5pPr>
      <a:lvl6pPr marL="4572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6pPr>
      <a:lvl7pPr marL="9144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7pPr>
      <a:lvl8pPr marL="13716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8pPr>
      <a:lvl9pPr marL="18288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4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5pPr>
      <a:lvl6pPr marL="20574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6pPr>
      <a:lvl7pPr marL="25146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7pPr>
      <a:lvl8pPr marL="29718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8pPr>
      <a:lvl9pPr marL="34290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Paul Bottorff</a:t>
            </a:r>
          </a:p>
          <a:p>
            <a:r>
              <a:rPr lang="en-US" dirty="0" smtClean="0"/>
              <a:t>Paul.Bottorff@hp.com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802.1Qbg Maintenance Items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550025"/>
            <a:ext cx="387350" cy="219075"/>
          </a:xfrm>
        </p:spPr>
        <p:txBody>
          <a:bodyPr/>
          <a:lstStyle/>
          <a:p>
            <a:pPr>
              <a:defRPr/>
            </a:pPr>
            <a:fld id="{9A9B7577-3A6A-4EB0-A61F-75786D37696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550025"/>
            <a:ext cx="1114425" cy="219075"/>
          </a:xfrm>
        </p:spPr>
        <p:txBody>
          <a:bodyPr/>
          <a:lstStyle/>
          <a:p>
            <a:pPr>
              <a:defRPr/>
            </a:pPr>
            <a:fld id="{4E477542-461B-4C09-92D4-13CCFFF29C21}" type="datetime1">
              <a:rPr lang="en-US" smtClean="0"/>
              <a:pPr>
                <a:defRPr/>
              </a:pPr>
              <a:t>1/28/2013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784600" y="6550025"/>
            <a:ext cx="5359400" cy="219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919370"/>
          </a:xfrm>
        </p:spPr>
        <p:txBody>
          <a:bodyPr/>
          <a:lstStyle/>
          <a:p>
            <a:r>
              <a:rPr lang="en-US" dirty="0" smtClean="0"/>
              <a:t>MIB Problem: </a:t>
            </a:r>
            <a:r>
              <a:rPr lang="en-US" dirty="0" err="1" smtClean="0"/>
              <a:t>VSIMgrID</a:t>
            </a:r>
            <a:r>
              <a:rPr lang="en-US" dirty="0" smtClean="0"/>
              <a:t>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179445"/>
            <a:ext cx="8272463" cy="5171661"/>
          </a:xfrm>
        </p:spPr>
        <p:txBody>
          <a:bodyPr/>
          <a:lstStyle/>
          <a:p>
            <a:r>
              <a:rPr lang="en-US" sz="2400" dirty="0" smtClean="0"/>
              <a:t>Problem: ieee8021BridgeEvbVSIMgrID </a:t>
            </a:r>
            <a:r>
              <a:rPr lang="en-US" sz="2400" dirty="0"/>
              <a:t>object defines an octet string object with size 1, with a reference to </a:t>
            </a:r>
            <a:r>
              <a:rPr lang="en-US" sz="2400" dirty="0" err="1"/>
              <a:t>subclause</a:t>
            </a:r>
            <a:r>
              <a:rPr lang="en-US" sz="2400" dirty="0"/>
              <a:t> 41.1.3 'VSI Manager ID'. However this </a:t>
            </a:r>
            <a:r>
              <a:rPr lang="en-US" sz="2400" dirty="0" err="1"/>
              <a:t>subclause</a:t>
            </a:r>
            <a:r>
              <a:rPr lang="en-US" sz="2400" dirty="0"/>
              <a:t> states that 'The value 0 means ... indicating that the Bridge should select a default value. Any other value is interpreted as an IPv6 address, as defined in IETF RFC 4291</a:t>
            </a:r>
            <a:r>
              <a:rPr lang="en-US" sz="2400" dirty="0" smtClean="0"/>
              <a:t>.' </a:t>
            </a:r>
            <a:r>
              <a:rPr lang="en-US" sz="2400" dirty="0"/>
              <a:t>In addition the 'VSI </a:t>
            </a:r>
            <a:r>
              <a:rPr lang="en-US" sz="2400" dirty="0" err="1"/>
              <a:t>Mgr</a:t>
            </a:r>
            <a:r>
              <a:rPr lang="en-US" sz="2400" dirty="0"/>
              <a:t> ID' field in the VSI manager ID TLV is defined as 16 octets. This seems to imply the object size should be 16 bytes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2400" dirty="0" smtClean="0"/>
              <a:t>Recommendation: Ieee8021BridgeEvbVSIMgrID size should </a:t>
            </a:r>
            <a:r>
              <a:rPr lang="en-US" sz="2400" dirty="0"/>
              <a:t>be 16 octets not 1 octet</a:t>
            </a:r>
            <a:r>
              <a:rPr lang="en-US" sz="2400" dirty="0" smtClean="0"/>
              <a:t>.</a:t>
            </a:r>
            <a:endParaRPr lang="en-US" sz="1800" dirty="0" smtClean="0"/>
          </a:p>
          <a:p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MIB Problem: </a:t>
            </a:r>
            <a:r>
              <a:rPr lang="en-US" dirty="0" err="1" smtClean="0"/>
              <a:t>VSIMvFormat</a:t>
            </a:r>
            <a:r>
              <a:rPr lang="en-US" dirty="0" smtClean="0"/>
              <a:t> 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Problem: The values for ieee8021BridgeEvbVSIMvFormat object are 'basic </a:t>
            </a:r>
            <a:r>
              <a:rPr lang="en-US" sz="2400" dirty="0"/>
              <a:t>(1)', 'partial (2)', and '</a:t>
            </a:r>
            <a:r>
              <a:rPr lang="en-US" sz="2400" dirty="0" err="1"/>
              <a:t>vlanOnly</a:t>
            </a:r>
            <a:r>
              <a:rPr lang="en-US" sz="2400" dirty="0"/>
              <a:t> (3</a:t>
            </a:r>
            <a:r>
              <a:rPr lang="en-US" sz="2400" dirty="0" smtClean="0"/>
              <a:t>)‘, however the </a:t>
            </a:r>
            <a:r>
              <a:rPr lang="en-US" sz="2400" dirty="0"/>
              <a:t>reference for this object is </a:t>
            </a:r>
            <a:r>
              <a:rPr lang="en-US" sz="2400" dirty="0" err="1"/>
              <a:t>subclause</a:t>
            </a:r>
            <a:r>
              <a:rPr lang="en-US" sz="2400" dirty="0"/>
              <a:t> 41.2.8 'Filter Info format' which states 'The Filter Info formats defined by this standard are shown in Table 41-6.'. Table 41-6 however defines values of 'VID (41.2.9.1) 0x01', 'MAC/VID (41.2.9.2) 0x02', '</a:t>
            </a:r>
            <a:r>
              <a:rPr lang="en-US" sz="2400" dirty="0" err="1"/>
              <a:t>GroupID</a:t>
            </a:r>
            <a:r>
              <a:rPr lang="en-US" sz="2400" dirty="0"/>
              <a:t>/VID (41.2.9.3) 0x03' and '</a:t>
            </a:r>
            <a:r>
              <a:rPr lang="en-US" sz="2400" dirty="0" err="1"/>
              <a:t>GroupID</a:t>
            </a:r>
            <a:r>
              <a:rPr lang="en-US" sz="2400" dirty="0"/>
              <a:t>/MAC/VID (41.2.9.4) 0x04' which don't match the object vales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r>
              <a:rPr lang="en-US" sz="2400" dirty="0" smtClean="0"/>
              <a:t>Recommendation: The </a:t>
            </a:r>
            <a:r>
              <a:rPr lang="en-US" sz="2400" dirty="0"/>
              <a:t>value list should match Table 41-6.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86B74-6FF3-4ABE-B346-D437CD02DF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84E54D9-3B88-4934-A28C-D9112478B3B4}" type="datetime1">
              <a:rPr lang="en-US" smtClean="0"/>
              <a:pPr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EVB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889552"/>
          </a:xfrm>
        </p:spPr>
        <p:txBody>
          <a:bodyPr/>
          <a:lstStyle/>
          <a:p>
            <a:r>
              <a:rPr lang="en-US" sz="3200" dirty="0"/>
              <a:t>ieee8021BridgeEvbVDPCounterDiscontinuity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928" y="1298713"/>
            <a:ext cx="8272463" cy="4632325"/>
          </a:xfrm>
        </p:spPr>
        <p:txBody>
          <a:bodyPr/>
          <a:lstStyle/>
          <a:p>
            <a:r>
              <a:rPr lang="en-US" sz="2000" dirty="0" smtClean="0"/>
              <a:t>Problem: The description </a:t>
            </a:r>
            <a:r>
              <a:rPr lang="en-US" sz="2000" dirty="0"/>
              <a:t>for </a:t>
            </a:r>
            <a:r>
              <a:rPr lang="en-US" sz="2000" dirty="0" smtClean="0"/>
              <a:t>the ieee8021BridgeEvbVDPCounterDiscontinuity </a:t>
            </a:r>
            <a:r>
              <a:rPr lang="en-US" sz="2000" dirty="0"/>
              <a:t>object is 'The time (in hundredths of a second) since the last counter discontinuity.' and while I assume it is either associated with, or derived from, </a:t>
            </a:r>
            <a:r>
              <a:rPr lang="en-US" sz="2000" dirty="0" err="1"/>
              <a:t>ifCounterDiscontinuityTime</a:t>
            </a:r>
            <a:r>
              <a:rPr lang="en-US" sz="2000" dirty="0"/>
              <a:t> there appears to be no further definition of this object and there is no reference </a:t>
            </a:r>
            <a:r>
              <a:rPr lang="en-US" sz="2000" dirty="0" err="1"/>
              <a:t>subclause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Recommendation: The discontinuity </a:t>
            </a:r>
            <a:r>
              <a:rPr lang="en-US" sz="2000" dirty="0"/>
              <a:t>referred to is </a:t>
            </a:r>
            <a:r>
              <a:rPr lang="en-US" sz="2000" dirty="0" err="1" smtClean="0"/>
              <a:t>VSIDBEntry</a:t>
            </a:r>
            <a:r>
              <a:rPr lang="en-US" sz="2000" dirty="0" smtClean="0"/>
              <a:t> </a:t>
            </a:r>
            <a:r>
              <a:rPr lang="en-US" sz="2000" dirty="0"/>
              <a:t>creations which can occur at any time since these entries can be created and destroyed dynamically along with the VDP machine instances. The timer which may have a discontinuity is the ieee8021BridgeEvbVSITimeSinceCreate</a:t>
            </a:r>
            <a:r>
              <a:rPr lang="en-US" sz="2000" dirty="0" smtClean="0"/>
              <a:t>. Some text should be added to the </a:t>
            </a:r>
            <a:r>
              <a:rPr lang="en-US" sz="2000" dirty="0" err="1" smtClean="0"/>
              <a:t>VDPCounterDiscontinuity</a:t>
            </a:r>
            <a:r>
              <a:rPr lang="en-US" sz="2000" dirty="0" smtClean="0"/>
              <a:t> indicating that it is set when the </a:t>
            </a:r>
            <a:r>
              <a:rPr lang="en-US" sz="2000" dirty="0" err="1" smtClean="0"/>
              <a:t>VSIDBEntry</a:t>
            </a:r>
            <a:r>
              <a:rPr lang="en-US" sz="2000" dirty="0" smtClean="0"/>
              <a:t> is created.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288" y="73260"/>
            <a:ext cx="8245475" cy="663300"/>
          </a:xfrm>
        </p:spPr>
        <p:txBody>
          <a:bodyPr/>
          <a:lstStyle/>
          <a:p>
            <a:r>
              <a:rPr lang="en-US" dirty="0" smtClean="0"/>
              <a:t>Maintenance Item #91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630334"/>
              </p:ext>
            </p:extLst>
          </p:nvPr>
        </p:nvGraphicFramePr>
        <p:xfrm>
          <a:off x="328051" y="746333"/>
          <a:ext cx="8419949" cy="3969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50"/>
                <a:gridCol w="1879200"/>
                <a:gridCol w="519877"/>
                <a:gridCol w="2741723"/>
                <a:gridCol w="748800"/>
                <a:gridCol w="1951199"/>
              </a:tblGrid>
              <a:tr h="33387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Table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Clause</a:t>
                      </a:r>
                      <a:r>
                        <a:rPr lang="en-US" sz="1200" baseline="0" dirty="0" smtClean="0"/>
                        <a:t> 12 Object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Type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Clause</a:t>
                      </a:r>
                      <a:r>
                        <a:rPr lang="en-US" sz="1200" baseline="0" dirty="0" smtClean="0"/>
                        <a:t> 17 Object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Type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State Machine</a:t>
                      </a:r>
                      <a:endParaRPr lang="en-US" sz="11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12-18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evbSysEcpDfltAckTimerInit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Timer </a:t>
                      </a:r>
                      <a:r>
                        <a:rPr lang="en-US" sz="1000" dirty="0" err="1" smtClean="0"/>
                        <a:t>Exp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ieee8021BridgeEvbSysEcpAckTimer</a:t>
                      </a:r>
                    </a:p>
                    <a:p>
                      <a:r>
                        <a:rPr lang="en-US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(?ieee8021BridgeEvbSysEcpDfltAckTimerInit)</a:t>
                      </a:r>
                      <a:endParaRPr 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evbSysVdpDfltRsrcWaitDelay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Timer </a:t>
                      </a:r>
                      <a:r>
                        <a:rPr lang="en-US" sz="1000" dirty="0" err="1" smtClean="0"/>
                        <a:t>Exp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ieee8021BridgeEvbSysVdpDfltRsrcWaitDelay</a:t>
                      </a: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evbSysVdpDfltReinitKeepAlive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Timer </a:t>
                      </a:r>
                      <a:r>
                        <a:rPr lang="en-US" sz="1000" dirty="0" err="1" smtClean="0"/>
                        <a:t>Exp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ieee8021BridgeEvbSysVdpDfltReinitKeepAlive</a:t>
                      </a:r>
                      <a:endParaRPr 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12-19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sbpVdpOperRsrcWaitDelay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ieee8021BridgeEvbSbpVdpOperRsrcWaitDelay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resourceWaitDelay</a:t>
                      </a:r>
                      <a:r>
                        <a:rPr lang="en-US" sz="900" dirty="0" smtClean="0"/>
                        <a:t> 41.5.5.7</a:t>
                      </a:r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sbpVdpOperReinitKeepAlive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ieee8021BridgeEvbSbpVdpOperReinitKeepAlive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toutKeepAlive</a:t>
                      </a:r>
                      <a:r>
                        <a:rPr lang="en-US" sz="900" dirty="0" smtClean="0"/>
                        <a:t>  41.5.5.13</a:t>
                      </a:r>
                      <a:endParaRPr lang="en-US" sz="900" dirty="0"/>
                    </a:p>
                  </a:txBody>
                  <a:tcPr/>
                </a:tc>
              </a:tr>
              <a:tr h="272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12-26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urpVdpOperRsrcWaitDelay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ieee8021BridgeEvbURPVdpOperRsrcWaitDelay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respWaitDelay</a:t>
                      </a:r>
                      <a:r>
                        <a:rPr lang="en-US" sz="900" dirty="0" smtClean="0"/>
                        <a:t> 41.5.5.9</a:t>
                      </a:r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urpVdpOperReinitKeepAlive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ieee8021BridgeEvbURPVdpOperReinitKeepAlive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reinitKeepAlive</a:t>
                      </a:r>
                      <a:r>
                        <a:rPr lang="en-US" sz="900" dirty="0" smtClean="0"/>
                        <a:t> 41.5.5.5</a:t>
                      </a:r>
                      <a:endParaRPr lang="en-US" sz="900" dirty="0"/>
                    </a:p>
                  </a:txBody>
                  <a:tcPr/>
                </a:tc>
              </a:tr>
              <a:tr h="4271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12-26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ecpOperAckTimerInit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ieee8021BridgeEvbEcpOperAckTimerInit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ackTimer</a:t>
                      </a:r>
                      <a:r>
                        <a:rPr lang="en-US" sz="900" dirty="0" smtClean="0"/>
                        <a:t> 43.3.6.1</a:t>
                      </a:r>
                      <a:endParaRPr lang="en-US" sz="900" dirty="0"/>
                    </a:p>
                  </a:txBody>
                  <a:tcPr/>
                </a:tc>
              </a:tr>
              <a:tr h="43485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ecpOperMaxTries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Int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ieee8021BridgeEvbEcpOperMaxRetries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maxRetries</a:t>
                      </a:r>
                      <a:r>
                        <a:rPr lang="en-US" sz="1000" baseline="0" dirty="0" smtClean="0"/>
                        <a:t> 43.3.7.3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0451" y="4841803"/>
            <a:ext cx="8175150" cy="182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/>
              <a:buChar char="−"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2573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/>
              <a:buChar char="−"/>
              <a:defRPr sz="2000">
                <a:solidFill>
                  <a:schemeClr val="tx1"/>
                </a:solidFill>
                <a:latin typeface="+mn-lt"/>
              </a:defRPr>
            </a:lvl4pPr>
            <a:lvl5pPr marL="16002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057400" indent="-228600" algn="l" rtl="0" fontAlgn="base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514600" indent="-228600" algn="l" rtl="0" fontAlgn="base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2971800" indent="-228600" algn="l" rtl="0" fontAlgn="base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429000" indent="-228600" algn="l" rtl="0" fontAlgn="base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 smtClean="0"/>
              <a:t>Need a single unit for all these</a:t>
            </a:r>
          </a:p>
          <a:p>
            <a:pPr lvl="1"/>
            <a:r>
              <a:rPr lang="en-US" sz="1800" dirty="0" smtClean="0"/>
              <a:t>Timer </a:t>
            </a:r>
            <a:r>
              <a:rPr lang="en-US" sz="1800" dirty="0" err="1" smtClean="0"/>
              <a:t>Exp</a:t>
            </a:r>
            <a:r>
              <a:rPr lang="en-US" sz="1800" dirty="0" smtClean="0"/>
              <a:t>: This is the power of 2 passed in the EVB TLV</a:t>
            </a:r>
          </a:p>
          <a:p>
            <a:pPr lvl="1"/>
            <a:r>
              <a:rPr lang="en-US" sz="1800" dirty="0" smtClean="0"/>
              <a:t>10 </a:t>
            </a:r>
            <a:r>
              <a:rPr lang="en-US" sz="1800" dirty="0" err="1" smtClean="0"/>
              <a:t>usec</a:t>
            </a:r>
            <a:r>
              <a:rPr lang="en-US" sz="1800" dirty="0" smtClean="0"/>
              <a:t>: This is the timer unit used in the state machines</a:t>
            </a:r>
          </a:p>
          <a:p>
            <a:pPr lvl="1"/>
            <a:r>
              <a:rPr lang="en-US" sz="1800" dirty="0" err="1" smtClean="0"/>
              <a:t>Usec</a:t>
            </a:r>
            <a:r>
              <a:rPr lang="en-US" sz="1800" dirty="0" smtClean="0"/>
              <a:t>: This is the unit currently specified in the SNMP MIB/Annex D</a:t>
            </a:r>
          </a:p>
          <a:p>
            <a:r>
              <a:rPr lang="en-US" sz="2000" dirty="0" smtClean="0"/>
              <a:t>Document uses both Timer </a:t>
            </a:r>
            <a:r>
              <a:rPr lang="en-US" sz="2000" dirty="0" err="1" smtClean="0"/>
              <a:t>Exp</a:t>
            </a:r>
            <a:r>
              <a:rPr lang="en-US" sz="2000" dirty="0" smtClean="0"/>
              <a:t> and 10 </a:t>
            </a:r>
            <a:r>
              <a:rPr lang="en-US" sz="2000" dirty="0" err="1" smtClean="0"/>
              <a:t>usec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7291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468000"/>
            <a:ext cx="8245475" cy="655200"/>
          </a:xfrm>
        </p:spPr>
        <p:txBody>
          <a:bodyPr/>
          <a:lstStyle/>
          <a:p>
            <a:r>
              <a:rPr lang="en-US" dirty="0" smtClean="0"/>
              <a:t>Notes On #91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1447800"/>
            <a:ext cx="8175150" cy="4801800"/>
          </a:xfrm>
        </p:spPr>
        <p:txBody>
          <a:bodyPr/>
          <a:lstStyle/>
          <a:p>
            <a:r>
              <a:rPr lang="en-US" sz="2400" dirty="0" smtClean="0"/>
              <a:t>Since VDP timers have a resolution of 10 </a:t>
            </a:r>
            <a:r>
              <a:rPr lang="en-US" sz="2400" dirty="0" err="1" smtClean="0"/>
              <a:t>usec</a:t>
            </a:r>
            <a:r>
              <a:rPr lang="en-US" sz="2400" dirty="0" smtClean="0"/>
              <a:t> (41.5.4) the variables </a:t>
            </a:r>
            <a:r>
              <a:rPr lang="en-US" sz="2400" dirty="0" err="1" smtClean="0"/>
              <a:t>toutKeepAlive</a:t>
            </a:r>
            <a:r>
              <a:rPr lang="en-US" sz="2400" dirty="0" smtClean="0"/>
              <a:t> (41.5.5.12) and </a:t>
            </a:r>
            <a:r>
              <a:rPr lang="en-US" sz="2400" dirty="0" err="1" smtClean="0"/>
              <a:t>respWaitDelay</a:t>
            </a:r>
            <a:r>
              <a:rPr lang="en-US" sz="2400" dirty="0" smtClean="0"/>
              <a:t> (41.5.5.9) should be in units of 10 </a:t>
            </a:r>
            <a:r>
              <a:rPr lang="en-US" sz="2400" dirty="0" err="1" smtClean="0"/>
              <a:t>usec</a:t>
            </a:r>
            <a:r>
              <a:rPr lang="en-US" sz="2400" dirty="0" smtClean="0"/>
              <a:t> (1/100,000 sec), and the equations should not include the 10x multiplier. Need to add units to the two equations.</a:t>
            </a:r>
          </a:p>
          <a:p>
            <a:r>
              <a:rPr lang="en-US" sz="2400" dirty="0" smtClean="0"/>
              <a:t>References to </a:t>
            </a:r>
            <a:r>
              <a:rPr lang="en-US" sz="2400" dirty="0" err="1" smtClean="0"/>
              <a:t>urpVdpResourceWaitDelay</a:t>
            </a:r>
            <a:r>
              <a:rPr lang="en-US" sz="2400" dirty="0" smtClean="0"/>
              <a:t> are incorrect, they should be </a:t>
            </a:r>
            <a:r>
              <a:rPr lang="en-US" sz="2400" dirty="0" err="1" smtClean="0"/>
              <a:t>urpVdpOperRsrcWaitDelay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Default times in 41.5.5.12 and 41.5.5.9 need to be increased by the 1.5 factor.</a:t>
            </a:r>
          </a:p>
          <a:p>
            <a:r>
              <a:rPr lang="en-US" sz="2400" dirty="0" smtClean="0"/>
              <a:t>Annex D.2.13.6, D.2.13.8, D.2.13.9 need to be changed to exclude the 10x factor when setting the ECP and VDP timer initialization values to match the timer resolutions of 10 </a:t>
            </a:r>
            <a:r>
              <a:rPr lang="en-US" sz="2400" dirty="0" err="1" smtClean="0"/>
              <a:t>usec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98552"/>
      </p:ext>
    </p:extLst>
  </p:cSld>
  <p:clrMapOvr>
    <a:masterClrMapping/>
  </p:clrMapOvr>
</p:sld>
</file>

<file path=ppt/theme/theme1.xml><?xml version="1.0" encoding="utf-8"?>
<a:theme xmlns:a="http://schemas.openxmlformats.org/drawingml/2006/main" name="Light2009">
  <a:themeElements>
    <a:clrScheme name="2000_light_52206 1">
      <a:dk1>
        <a:srgbClr val="000000"/>
      </a:dk1>
      <a:lt1>
        <a:srgbClr val="FFFFFF"/>
      </a:lt1>
      <a:dk2>
        <a:srgbClr val="000000"/>
      </a:dk2>
      <a:lt2>
        <a:srgbClr val="CBC9BD"/>
      </a:lt2>
      <a:accent1>
        <a:srgbClr val="0071B4"/>
      </a:accent1>
      <a:accent2>
        <a:srgbClr val="64B900"/>
      </a:accent2>
      <a:accent3>
        <a:srgbClr val="FFFFFF"/>
      </a:accent3>
      <a:accent4>
        <a:srgbClr val="000000"/>
      </a:accent4>
      <a:accent5>
        <a:srgbClr val="AABBD6"/>
      </a:accent5>
      <a:accent6>
        <a:srgbClr val="5AA700"/>
      </a:accent6>
      <a:hlink>
        <a:srgbClr val="EB5F01"/>
      </a:hlink>
      <a:folHlink>
        <a:srgbClr val="CC0066"/>
      </a:folHlink>
    </a:clrScheme>
    <a:fontScheme name="2000_light_52206">
      <a:majorFont>
        <a:latin typeface="Futura Bk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1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lnDef>
  </a:objectDefaults>
  <a:extraClrSchemeLst>
    <a:extraClrScheme>
      <a:clrScheme name="2000_light_52206 1">
        <a:dk1>
          <a:srgbClr val="000000"/>
        </a:dk1>
        <a:lt1>
          <a:srgbClr val="FFFFFF"/>
        </a:lt1>
        <a:dk2>
          <a:srgbClr val="000000"/>
        </a:dk2>
        <a:lt2>
          <a:srgbClr val="CBC9BD"/>
        </a:lt2>
        <a:accent1>
          <a:srgbClr val="0071B4"/>
        </a:accent1>
        <a:accent2>
          <a:srgbClr val="64B900"/>
        </a:accent2>
        <a:accent3>
          <a:srgbClr val="FFFFFF"/>
        </a:accent3>
        <a:accent4>
          <a:srgbClr val="000000"/>
        </a:accent4>
        <a:accent5>
          <a:srgbClr val="AABBD6"/>
        </a:accent5>
        <a:accent6>
          <a:srgbClr val="5AA700"/>
        </a:accent6>
        <a:hlink>
          <a:srgbClr val="EB5F01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P_light_2008">
  <a:themeElements>
    <a:clrScheme name="HP_light_2008 1">
      <a:dk1>
        <a:srgbClr val="000000"/>
      </a:dk1>
      <a:lt1>
        <a:srgbClr val="FFFFFF"/>
      </a:lt1>
      <a:dk2>
        <a:srgbClr val="000000"/>
      </a:dk2>
      <a:lt2>
        <a:srgbClr val="CBC9BD"/>
      </a:lt2>
      <a:accent1>
        <a:srgbClr val="0071B4"/>
      </a:accent1>
      <a:accent2>
        <a:srgbClr val="64B900"/>
      </a:accent2>
      <a:accent3>
        <a:srgbClr val="FFFFFF"/>
      </a:accent3>
      <a:accent4>
        <a:srgbClr val="000000"/>
      </a:accent4>
      <a:accent5>
        <a:srgbClr val="AABBD6"/>
      </a:accent5>
      <a:accent6>
        <a:srgbClr val="5AA700"/>
      </a:accent6>
      <a:hlink>
        <a:srgbClr val="EB5F01"/>
      </a:hlink>
      <a:folHlink>
        <a:srgbClr val="CC0066"/>
      </a:folHlink>
    </a:clrScheme>
    <a:fontScheme name="HP_light_2008">
      <a:majorFont>
        <a:latin typeface="Futura Bk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 w="12700">
              <a:solidFill>
                <a:schemeClr val="tx1"/>
              </a:solidFill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lnDef>
  </a:objectDefaults>
  <a:extraClrSchemeLst>
    <a:extraClrScheme>
      <a:clrScheme name="HP_light_2008 1">
        <a:dk1>
          <a:srgbClr val="000000"/>
        </a:dk1>
        <a:lt1>
          <a:srgbClr val="FFFFFF"/>
        </a:lt1>
        <a:dk2>
          <a:srgbClr val="000000"/>
        </a:dk2>
        <a:lt2>
          <a:srgbClr val="CBC9BD"/>
        </a:lt2>
        <a:accent1>
          <a:srgbClr val="0071B4"/>
        </a:accent1>
        <a:accent2>
          <a:srgbClr val="64B900"/>
        </a:accent2>
        <a:accent3>
          <a:srgbClr val="FFFFFF"/>
        </a:accent3>
        <a:accent4>
          <a:srgbClr val="000000"/>
        </a:accent4>
        <a:accent5>
          <a:srgbClr val="AABBD6"/>
        </a:accent5>
        <a:accent6>
          <a:srgbClr val="5AA700"/>
        </a:accent6>
        <a:hlink>
          <a:srgbClr val="EB5F01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Light2009</Template>
  <TotalTime>18334</TotalTime>
  <Words>601</Words>
  <Application>Microsoft Office PowerPoint</Application>
  <PresentationFormat>On-screen Show (4:3)</PresentationFormat>
  <Paragraphs>98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  <vt:variant>
        <vt:lpstr>Custom Shows</vt:lpstr>
      </vt:variant>
      <vt:variant>
        <vt:i4>7</vt:i4>
      </vt:variant>
    </vt:vector>
  </HeadingPairs>
  <TitlesOfParts>
    <vt:vector size="15" baseType="lpstr">
      <vt:lpstr>Light2009</vt:lpstr>
      <vt:lpstr>HP_light_2008</vt:lpstr>
      <vt:lpstr>802.1Qbg Maintenance Items</vt:lpstr>
      <vt:lpstr>MIB Problem: VSIMgrID size</vt:lpstr>
      <vt:lpstr>MIB Problem: VSIMvFormat  Size</vt:lpstr>
      <vt:lpstr>ieee8021BridgeEvbVDPCounterDiscontinuity</vt:lpstr>
      <vt:lpstr>Maintenance Item #91</vt:lpstr>
      <vt:lpstr>Notes On #91</vt:lpstr>
      <vt:lpstr>What's new</vt:lpstr>
      <vt:lpstr>Setting up the template</vt:lpstr>
      <vt:lpstr>New Layouts</vt:lpstr>
      <vt:lpstr>Using the HP template</vt:lpstr>
      <vt:lpstr>Creating visuals</vt:lpstr>
      <vt:lpstr>File Formatting</vt:lpstr>
      <vt:lpstr>Additional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Common Template</dc:subject>
  <dc:creator>Chuck Hudson, Renato Recio</dc:creator>
  <cp:keywords>Template</cp:keywords>
  <dc:description>This template was designed for users of PowerPoint 2000</dc:description>
  <cp:lastModifiedBy>Paul Bottorff</cp:lastModifiedBy>
  <cp:revision>1550</cp:revision>
  <dcterms:created xsi:type="dcterms:W3CDTF">2009-07-08T18:45:10Z</dcterms:created>
  <dcterms:modified xsi:type="dcterms:W3CDTF">2013-01-29T06:07:48Z</dcterms:modified>
</cp:coreProperties>
</file>