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9" r:id="rId3"/>
    <p:sldId id="290" r:id="rId4"/>
    <p:sldId id="258" r:id="rId5"/>
    <p:sldId id="262" r:id="rId6"/>
    <p:sldId id="281" r:id="rId7"/>
    <p:sldId id="303" r:id="rId8"/>
    <p:sldId id="282" r:id="rId9"/>
    <p:sldId id="304" r:id="rId10"/>
    <p:sldId id="301" r:id="rId11"/>
    <p:sldId id="306" r:id="rId12"/>
    <p:sldId id="283" r:id="rId13"/>
    <p:sldId id="305" r:id="rId14"/>
    <p:sldId id="284" r:id="rId15"/>
    <p:sldId id="309" r:id="rId16"/>
    <p:sldId id="300" r:id="rId17"/>
    <p:sldId id="307" r:id="rId18"/>
    <p:sldId id="285" r:id="rId19"/>
    <p:sldId id="310" r:id="rId20"/>
    <p:sldId id="286" r:id="rId21"/>
    <p:sldId id="311" r:id="rId22"/>
    <p:sldId id="299" r:id="rId23"/>
    <p:sldId id="308" r:id="rId24"/>
    <p:sldId id="287" r:id="rId25"/>
    <p:sldId id="296" r:id="rId26"/>
    <p:sldId id="298" r:id="rId27"/>
    <p:sldId id="278" r:id="rId28"/>
    <p:sldId id="291" r:id="rId29"/>
    <p:sldId id="292" r:id="rId30"/>
    <p:sldId id="293" r:id="rId31"/>
    <p:sldId id="294" r:id="rId32"/>
    <p:sldId id="295" r:id="rId33"/>
    <p:sldId id="312" r:id="rId34"/>
    <p:sldId id="288"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138"/>
      </p:cViewPr>
      <p:guideLst>
        <p:guide orient="horz" pos="2160"/>
        <p:guide pos="2880"/>
      </p:guideLst>
    </p:cSldViewPr>
  </p:slideViewPr>
  <p:notesTextViewPr>
    <p:cViewPr>
      <p:scale>
        <a:sx n="1" d="1"/>
        <a:sy n="1" d="1"/>
      </p:scale>
      <p:origin x="0" y="0"/>
    </p:cViewPr>
  </p:notesTextViewPr>
  <p:sorterViewPr>
    <p:cViewPr>
      <p:scale>
        <a:sx n="100" d="100"/>
        <a:sy n="100" d="100"/>
      </p:scale>
      <p:origin x="0" y="6078"/>
    </p:cViewPr>
  </p:sorterViewPr>
  <p:notesViewPr>
    <p:cSldViewPr>
      <p:cViewPr varScale="1">
        <p:scale>
          <a:sx n="65" d="100"/>
          <a:sy n="65" d="100"/>
        </p:scale>
        <p:origin x="-289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F7D35E8-C990-4D05-AF29-F3FAAD500A8F}" type="datetimeFigureOut">
              <a:rPr lang="en-GB" smtClean="0"/>
              <a:t>24/01/2013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035B700-D2BA-46AF-BCB8-09E9E20D2D70}" type="slidenum">
              <a:rPr lang="en-GB" smtClean="0"/>
              <a:t>‹#›</a:t>
            </a:fld>
            <a:endParaRPr lang="en-GB"/>
          </a:p>
        </p:txBody>
      </p:sp>
    </p:spTree>
    <p:extLst>
      <p:ext uri="{BB962C8B-B14F-4D97-AF65-F5344CB8AC3E}">
        <p14:creationId xmlns:p14="http://schemas.microsoft.com/office/powerpoint/2010/main" val="226244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35B700-D2BA-46AF-BCB8-09E9E20D2D70}" type="slidenum">
              <a:rPr lang="en-GB" smtClean="0"/>
              <a:t>22</a:t>
            </a:fld>
            <a:endParaRPr lang="en-GB"/>
          </a:p>
        </p:txBody>
      </p:sp>
    </p:spTree>
    <p:extLst>
      <p:ext uri="{BB962C8B-B14F-4D97-AF65-F5344CB8AC3E}">
        <p14:creationId xmlns:p14="http://schemas.microsoft.com/office/powerpoint/2010/main" val="344244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0291C2-898B-4EED-87AC-2F57F1DF3BF7}" type="datetimeFigureOut">
              <a:rPr lang="en-GB" smtClean="0"/>
              <a:t>24/01/2013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218433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0291C2-898B-4EED-87AC-2F57F1DF3BF7}" type="datetimeFigureOut">
              <a:rPr lang="en-GB" smtClean="0"/>
              <a:t>24/01/2013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114675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0291C2-898B-4EED-87AC-2F57F1DF3BF7}" type="datetimeFigureOut">
              <a:rPr lang="en-GB" smtClean="0"/>
              <a:t>24/01/2013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406744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0291C2-898B-4EED-87AC-2F57F1DF3BF7}" type="datetimeFigureOut">
              <a:rPr lang="en-GB" smtClean="0"/>
              <a:t>24/01/2013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356052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291C2-898B-4EED-87AC-2F57F1DF3BF7}" type="datetimeFigureOut">
              <a:rPr lang="en-GB" smtClean="0"/>
              <a:t>24/01/2013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243035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0291C2-898B-4EED-87AC-2F57F1DF3BF7}" type="datetimeFigureOut">
              <a:rPr lang="en-GB" smtClean="0"/>
              <a:t>24/01/2013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111111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0291C2-898B-4EED-87AC-2F57F1DF3BF7}" type="datetimeFigureOut">
              <a:rPr lang="en-GB" smtClean="0"/>
              <a:t>24/01/2013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241612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0291C2-898B-4EED-87AC-2F57F1DF3BF7}" type="datetimeFigureOut">
              <a:rPr lang="en-GB" smtClean="0"/>
              <a:t>24/01/2013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137365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291C2-898B-4EED-87AC-2F57F1DF3BF7}" type="datetimeFigureOut">
              <a:rPr lang="en-GB" smtClean="0"/>
              <a:t>24/01/2013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13623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291C2-898B-4EED-87AC-2F57F1DF3BF7}" type="datetimeFigureOut">
              <a:rPr lang="en-GB" smtClean="0"/>
              <a:t>24/01/2013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80193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291C2-898B-4EED-87AC-2F57F1DF3BF7}" type="datetimeFigureOut">
              <a:rPr lang="en-GB" smtClean="0"/>
              <a:t>24/01/2013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AFCFA-3547-4827-AD2F-2BE8D93BBC6B}" type="slidenum">
              <a:rPr lang="en-GB" smtClean="0"/>
              <a:t>‹#›</a:t>
            </a:fld>
            <a:endParaRPr lang="en-GB"/>
          </a:p>
        </p:txBody>
      </p:sp>
    </p:spTree>
    <p:extLst>
      <p:ext uri="{BB962C8B-B14F-4D97-AF65-F5344CB8AC3E}">
        <p14:creationId xmlns:p14="http://schemas.microsoft.com/office/powerpoint/2010/main" val="58320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291C2-898B-4EED-87AC-2F57F1DF3BF7}" type="datetimeFigureOut">
              <a:rPr lang="en-GB" smtClean="0"/>
              <a:t>24/01/2013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AFCFA-3547-4827-AD2F-2BE8D93BBC6B}" type="slidenum">
              <a:rPr lang="en-GB" smtClean="0"/>
              <a:t>‹#›</a:t>
            </a:fld>
            <a:endParaRPr lang="en-GB"/>
          </a:p>
        </p:txBody>
      </p:sp>
    </p:spTree>
    <p:extLst>
      <p:ext uri="{BB962C8B-B14F-4D97-AF65-F5344CB8AC3E}">
        <p14:creationId xmlns:p14="http://schemas.microsoft.com/office/powerpoint/2010/main" val="214245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hyperlink" Target="mailto:info@mountroyale.co.uk" TargetMode="External"/><Relationship Id="rId2" Type="http://schemas.openxmlformats.org/officeDocument/2006/relationships/hyperlink" Target="http://www.mountroyale.co.u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royalhotelyork.co.u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mailto:Reservations@monkbarhotel.co.uk" TargetMode="External"/><Relationship Id="rId2" Type="http://schemas.openxmlformats.org/officeDocument/2006/relationships/hyperlink" Target="http://www.bw-monkbarhotelyork.co.u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hyperlink" Target="mailto:groups@queenshotel.york.com" TargetMode="External"/><Relationship Id="rId2" Type="http://schemas.openxmlformats.org/officeDocument/2006/relationships/hyperlink" Target="http://www.queenshotel-york.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thenewington.co.u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ibishotel.ibis.com/gb/united-kingdom/index.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hyperlink" Target="mailto:enquiries@bishopsyork.co.uk" TargetMode="External"/><Relationship Id="rId2" Type="http://schemas.openxmlformats.org/officeDocument/2006/relationships/hyperlink" Target="http://www.bishopsyork.co.u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cedarcourtgrand.co.uk/" TargetMode="External"/><Relationship Id="rId13" Type="http://schemas.openxmlformats.org/officeDocument/2006/relationships/hyperlink" Target="http://www.knavesmire.co.uk/" TargetMode="External"/><Relationship Id="rId3" Type="http://schemas.openxmlformats.org/officeDocument/2006/relationships/hyperlink" Target="http://www.middlethorpe.com/" TargetMode="External"/><Relationship Id="rId7" Type="http://schemas.openxmlformats.org/officeDocument/2006/relationships/hyperlink" Target="http://www.parkinn.co.uk/hotel_york" TargetMode="External"/><Relationship Id="rId12" Type="http://schemas.openxmlformats.org/officeDocument/2006/relationships/hyperlink" Target="http://www.churchillhotel.com/" TargetMode="External"/><Relationship Id="rId17" Type="http://schemas.openxmlformats.org/officeDocument/2006/relationships/image" Target="../media/image5.png"/><Relationship Id="rId2" Type="http://schemas.openxmlformats.org/officeDocument/2006/relationships/hyperlink" Target="http://www.hotelduvin.com/york" TargetMode="External"/><Relationship Id="rId16"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www.premierinn.com/en/checkHotel/YORTAB/york-city-blossom-st-south" TargetMode="External"/><Relationship Id="rId11" Type="http://schemas.openxmlformats.org/officeDocument/2006/relationships/hyperlink" Target="http://www.hotel53.com/" TargetMode="External"/><Relationship Id="rId5" Type="http://schemas.openxmlformats.org/officeDocument/2006/relationships/hyperlink" Target="http://www.premierinn.com/en/checkHotel/YORPTI/york-city-blossom-st-north" TargetMode="External"/><Relationship Id="rId15" Type="http://schemas.openxmlformats.org/officeDocument/2006/relationships/hyperlink" Target="http://www.elmbankhotel.com/" TargetMode="External"/><Relationship Id="rId10" Type="http://schemas.openxmlformats.org/officeDocument/2006/relationships/hyperlink" Target="http://www3.hilton.com/en/hotels/united-kingdom/hilton-york-hotel-LBAYOHN/index.html?WT.srch=1" TargetMode="External"/><Relationship Id="rId4" Type="http://schemas.openxmlformats.org/officeDocument/2006/relationships/hyperlink" Target="http://www.bestwestern.co.uk/kilima_hotel" TargetMode="External"/><Relationship Id="rId9" Type="http://schemas.openxmlformats.org/officeDocument/2006/relationships/hyperlink" Target="http://www.novotel.com/gb/hotel-0949-novotel-york-centre/index.shtml" TargetMode="External"/><Relationship Id="rId14" Type="http://schemas.openxmlformats.org/officeDocument/2006/relationships/hyperlink" Target="http://www.deancourt-york.co.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mailto:september2013meeting@advaoptical.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hyperlink" Target="http://www.gatwickexpress.com/" TargetMode="External"/><Relationship Id="rId2" Type="http://schemas.openxmlformats.org/officeDocument/2006/relationships/hyperlink" Target="http://www.nationalrail.co.uk/" TargetMode="External"/><Relationship Id="rId1" Type="http://schemas.openxmlformats.org/officeDocument/2006/relationships/slideLayout" Target="../slideLayouts/slideLayout6.xml"/><Relationship Id="rId5" Type="http://schemas.openxmlformats.org/officeDocument/2006/relationships/hyperlink" Target="http://www.tfl.gov.uk/modalpages/2632.aspx" TargetMode="External"/><Relationship Id="rId4" Type="http://schemas.openxmlformats.org/officeDocument/2006/relationships/hyperlink" Target="http://www.londoncityairport.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londoncityairport.com/" TargetMode="External"/><Relationship Id="rId3" Type="http://schemas.openxmlformats.org/officeDocument/2006/relationships/image" Target="../media/image53.jpeg"/><Relationship Id="rId7" Type="http://schemas.openxmlformats.org/officeDocument/2006/relationships/hyperlink" Target="http://www.gatwickairport.co.uk/" TargetMode="External"/><Relationship Id="rId2" Type="http://schemas.openxmlformats.org/officeDocument/2006/relationships/hyperlink" Target="http://www.visityork.org/information/air.aspx" TargetMode="External"/><Relationship Id="rId1" Type="http://schemas.openxmlformats.org/officeDocument/2006/relationships/slideLayout" Target="../slideLayouts/slideLayout6.xml"/><Relationship Id="rId6" Type="http://schemas.openxmlformats.org/officeDocument/2006/relationships/hyperlink" Target="http://www.heathrowairport.co.uk/" TargetMode="External"/><Relationship Id="rId11" Type="http://schemas.openxmlformats.org/officeDocument/2006/relationships/hyperlink" Target="http://www.theaa.com/" TargetMode="External"/><Relationship Id="rId5" Type="http://schemas.openxmlformats.org/officeDocument/2006/relationships/hyperlink" Target="http://www.manchesterairport.co.uk/" TargetMode="External"/><Relationship Id="rId10" Type="http://schemas.openxmlformats.org/officeDocument/2006/relationships/image" Target="../media/image54.jpeg"/><Relationship Id="rId4" Type="http://schemas.openxmlformats.org/officeDocument/2006/relationships/hyperlink" Target="http://www.lbia.co.uk/" TargetMode="External"/><Relationship Id="rId9" Type="http://schemas.openxmlformats.org/officeDocument/2006/relationships/hyperlink" Target="http://www.visityork.org/information/road.aspx"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www.visityork.org/information/gettingaroundyork.aspx" TargetMode="External"/><Relationship Id="rId7" Type="http://schemas.openxmlformats.org/officeDocument/2006/relationships/hyperlink" Target="http://www.visityork.org/information/ataglance.aspx" TargetMode="External"/><Relationship Id="rId12" Type="http://schemas.openxmlformats.org/officeDocument/2006/relationships/image" Target="../media/image59.jpeg"/><Relationship Id="rId2" Type="http://schemas.openxmlformats.org/officeDocument/2006/relationships/hyperlink" Target="http://www.visityork.org/" TargetMode="External"/><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hyperlink" Target="http://www.visityork.org/information/location.aspx" TargetMode="External"/><Relationship Id="rId5" Type="http://schemas.openxmlformats.org/officeDocument/2006/relationships/hyperlink" Target="http://www.visityork.org/information/gettingtoyork.aspx" TargetMode="External"/><Relationship Id="rId10" Type="http://schemas.openxmlformats.org/officeDocument/2006/relationships/image" Target="../media/image58.jpeg"/><Relationship Id="rId4" Type="http://schemas.openxmlformats.org/officeDocument/2006/relationships/image" Target="../media/image55.jpeg"/><Relationship Id="rId9" Type="http://schemas.openxmlformats.org/officeDocument/2006/relationships/hyperlink" Target="http://www.visityork.org/information/fastfacts.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mailto:september2013meeting@advaoptical.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knavesmire.co.uk/images/knavesmire-manor-hotel-york.jp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hyperlink" Target="http://www.marriott.com/hotels/travel/qqyyk?groupCode=ad8ad8a&amp;app=resvlink&amp;fromDate=8/31/13&amp;toDate=9/6/13" TargetMode="External"/><Relationship Id="rId2" Type="http://schemas.openxmlformats.org/officeDocument/2006/relationships/hyperlink" Target="http://www.marriott.co.uk/hotels/travel/qqyyk-york-marriott-hotel/"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mailto:reservations-york@ihg.com" TargetMode="External"/><Relationship Id="rId2" Type="http://schemas.openxmlformats.org/officeDocument/2006/relationships/hyperlink" Target="http://www.holidayinn.com/hotels/gb/en/york/yortr/hoteldetai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78855"/>
            <a:ext cx="7772400" cy="1470025"/>
          </a:xfrm>
        </p:spPr>
        <p:txBody>
          <a:bodyPr>
            <a:normAutofit/>
          </a:bodyPr>
          <a:lstStyle/>
          <a:p>
            <a:r>
              <a:rPr lang="en-GB" sz="4000" b="1" dirty="0" smtClean="0"/>
              <a:t>802.1/802.3 Joint Interim Meeting  2</a:t>
            </a:r>
            <a:r>
              <a:rPr lang="en-GB" sz="4000" b="1" baseline="30000" dirty="0" smtClean="0"/>
              <a:t>nd</a:t>
            </a:r>
            <a:r>
              <a:rPr lang="en-GB" sz="4000" b="1" dirty="0" smtClean="0"/>
              <a:t> – 6</a:t>
            </a:r>
            <a:r>
              <a:rPr lang="en-GB" sz="4000" b="1" baseline="30000" dirty="0" smtClean="0"/>
              <a:t>th</a:t>
            </a:r>
            <a:r>
              <a:rPr lang="en-GB" sz="4000" b="1" dirty="0" smtClean="0"/>
              <a:t> September 2013  </a:t>
            </a:r>
            <a:endParaRPr lang="en-GB" sz="4000" b="1" dirty="0"/>
          </a:p>
        </p:txBody>
      </p:sp>
      <p:sp>
        <p:nvSpPr>
          <p:cNvPr id="3" name="Subtitle 2"/>
          <p:cNvSpPr>
            <a:spLocks noGrp="1"/>
          </p:cNvSpPr>
          <p:nvPr>
            <p:ph type="subTitle" idx="1"/>
          </p:nvPr>
        </p:nvSpPr>
        <p:spPr>
          <a:xfrm>
            <a:off x="1371600" y="5132784"/>
            <a:ext cx="6400800" cy="1104528"/>
          </a:xfrm>
        </p:spPr>
        <p:txBody>
          <a:bodyPr>
            <a:normAutofit fontScale="92500"/>
          </a:bodyPr>
          <a:lstStyle/>
          <a:p>
            <a:r>
              <a:rPr lang="en-GB" sz="4800" b="1" dirty="0" smtClean="0">
                <a:solidFill>
                  <a:srgbClr val="FF0000"/>
                </a:solidFill>
              </a:rPr>
              <a:t>Delegate Information Pack</a:t>
            </a:r>
            <a:endParaRPr lang="en-GB" sz="4800" b="1" dirty="0">
              <a:solidFill>
                <a:srgbClr val="FF0000"/>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759" y="2655329"/>
            <a:ext cx="1704313"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375" y="2817160"/>
            <a:ext cx="2904065"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2817160"/>
            <a:ext cx="2904065"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sz="3600" b="1" dirty="0" smtClean="0">
                <a:solidFill>
                  <a:srgbClr val="FF0000"/>
                </a:solidFill>
              </a:rPr>
              <a:t>Mount Royale Hotel	</a:t>
            </a:r>
            <a:endParaRPr lang="en-GB" sz="3600" b="1" dirty="0">
              <a:solidFill>
                <a:srgbClr val="FF0000"/>
              </a:solidFill>
            </a:endParaRPr>
          </a:p>
        </p:txBody>
      </p:sp>
      <p:sp>
        <p:nvSpPr>
          <p:cNvPr id="3" name="Content Placeholder 2"/>
          <p:cNvSpPr>
            <a:spLocks noGrp="1"/>
          </p:cNvSpPr>
          <p:nvPr>
            <p:ph idx="1"/>
          </p:nvPr>
        </p:nvSpPr>
        <p:spPr>
          <a:xfrm>
            <a:off x="241176" y="1124745"/>
            <a:ext cx="8579296" cy="3168352"/>
          </a:xfrm>
        </p:spPr>
        <p:txBody>
          <a:bodyPr>
            <a:noAutofit/>
          </a:bodyPr>
          <a:lstStyle/>
          <a:p>
            <a:pPr marL="0" indent="0">
              <a:buNone/>
            </a:pPr>
            <a:r>
              <a:rPr lang="en-GB" sz="1800" dirty="0"/>
              <a:t>This luxurious hotel is unique in a number of ways, but none more so than its county house feel and beautiful surrounding gardens, something not often associated with an inner city hotel. The Mount Royale Hotel is situated at the top of The Mount, which is one of the oldest and most picturesque approaches into the historic City of York</a:t>
            </a:r>
            <a:r>
              <a:rPr lang="en-GB" sz="1800" dirty="0" smtClean="0"/>
              <a:t>.</a:t>
            </a:r>
          </a:p>
          <a:p>
            <a:pPr marL="0" indent="0">
              <a:buNone/>
            </a:pPr>
            <a:r>
              <a:rPr lang="en-GB" sz="1800" dirty="0"/>
              <a:t/>
            </a:r>
            <a:br>
              <a:rPr lang="en-GB" sz="1800" dirty="0"/>
            </a:br>
            <a:r>
              <a:rPr lang="en-GB" sz="1800" dirty="0"/>
              <a:t>The Mount Royale Hotel is just a few minutes walk from the hustle and bustle of York's City Centre and all its attractions, additionally York Racecourse is also a short walk away, making the hotel ideal for race goers</a:t>
            </a:r>
            <a:r>
              <a:rPr lang="en-GB" sz="1800" dirty="0" smtClean="0"/>
              <a:t>.</a:t>
            </a:r>
          </a:p>
          <a:p>
            <a:pPr marL="0" indent="0">
              <a:buNone/>
            </a:pPr>
            <a:endParaRPr lang="en-GB" sz="1800" dirty="0" smtClean="0"/>
          </a:p>
          <a:p>
            <a:pPr marL="0" indent="0">
              <a:buNone/>
            </a:pPr>
            <a:r>
              <a:rPr lang="en-GB" sz="1800" dirty="0"/>
              <a:t/>
            </a:r>
            <a:br>
              <a:rPr lang="en-GB" sz="1800" dirty="0"/>
            </a:br>
            <a:endParaRPr lang="en-GB" sz="1800" dirty="0"/>
          </a:p>
        </p:txBody>
      </p:sp>
      <p:pic>
        <p:nvPicPr>
          <p:cNvPr id="4" name="Picture 13" descr="http://static.laterooms.com/hotelphotos/laterooms/72800/gallery/mount-royale-hotel-york_160620101322531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897072"/>
            <a:ext cx="3028694" cy="226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http://static.laterooms.com/hotelphotos/laterooms/72800/gallery/mount-royale-hotel-york_1606201013334874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85" y="4077072"/>
            <a:ext cx="2547949" cy="19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http://static.laterooms.com/hotelphotos/laterooms/72800/gallery/mount-royale-hotel-york_1606201013530815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00" y="4077072"/>
            <a:ext cx="2788323" cy="20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87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Mount Royale </a:t>
            </a:r>
            <a:r>
              <a:rPr lang="en-GB" sz="3600" b="1" dirty="0" smtClean="0">
                <a:solidFill>
                  <a:srgbClr val="FF0000"/>
                </a:solidFill>
              </a:rPr>
              <a:t>Hotel</a:t>
            </a:r>
            <a:br>
              <a:rPr lang="en-GB" sz="3600" b="1" dirty="0" smtClean="0">
                <a:solidFill>
                  <a:srgbClr val="FF0000"/>
                </a:solidFill>
              </a:rPr>
            </a:br>
            <a:r>
              <a:rPr lang="en-GB" sz="2400" b="1" dirty="0" smtClean="0"/>
              <a:t>117 – 119 The Mount, York. YO24 1GU</a:t>
            </a:r>
            <a:endParaRPr lang="en-GB" sz="3600" dirty="0"/>
          </a:p>
        </p:txBody>
      </p:sp>
      <p:sp>
        <p:nvSpPr>
          <p:cNvPr id="3" name="Content Placeholder 2"/>
          <p:cNvSpPr>
            <a:spLocks noGrp="1"/>
          </p:cNvSpPr>
          <p:nvPr>
            <p:ph idx="1"/>
          </p:nvPr>
        </p:nvSpPr>
        <p:spPr/>
        <p:txBody>
          <a:bodyPr>
            <a:normAutofit/>
          </a:bodyPr>
          <a:lstStyle/>
          <a:p>
            <a:pPr marL="0" indent="0">
              <a:buNone/>
            </a:pPr>
            <a:r>
              <a:rPr lang="en-GB" sz="1800" dirty="0">
                <a:hlinkClick r:id="rId2"/>
              </a:rPr>
              <a:t>http://www.mountroyale.co.uk</a:t>
            </a:r>
            <a:r>
              <a:rPr lang="en-GB" sz="1800" dirty="0" smtClean="0">
                <a:hlinkClick r:id="rId2"/>
              </a:rPr>
              <a:t>/</a:t>
            </a:r>
            <a:endParaRPr lang="en-GB" sz="1800" dirty="0" smtClean="0"/>
          </a:p>
          <a:p>
            <a:pPr marL="0" indent="0">
              <a:buNone/>
            </a:pPr>
            <a:endParaRPr lang="en-GB" sz="1800" dirty="0"/>
          </a:p>
          <a:p>
            <a:pPr marL="0" indent="0">
              <a:buNone/>
            </a:pPr>
            <a:r>
              <a:rPr lang="en-GB" sz="1800" dirty="0" smtClean="0"/>
              <a:t>Single </a:t>
            </a:r>
            <a:r>
              <a:rPr lang="en-GB" sz="1800" dirty="0"/>
              <a:t>occupancy  </a:t>
            </a:r>
            <a:r>
              <a:rPr lang="en-GB" sz="1800" dirty="0" smtClean="0"/>
              <a:t>			£80.00  </a:t>
            </a:r>
            <a:endParaRPr lang="en-GB" sz="1800" dirty="0"/>
          </a:p>
          <a:p>
            <a:pPr marL="0" indent="0">
              <a:buNone/>
            </a:pPr>
            <a:r>
              <a:rPr lang="en-GB" sz="1800" dirty="0"/>
              <a:t>Double occupancy </a:t>
            </a:r>
            <a:r>
              <a:rPr lang="en-GB" sz="1800" dirty="0" smtClean="0"/>
              <a:t>			£100.00</a:t>
            </a:r>
            <a:endParaRPr lang="en-GB" sz="1800" dirty="0"/>
          </a:p>
          <a:p>
            <a:pPr marL="0" indent="0">
              <a:buNone/>
            </a:pPr>
            <a:endParaRPr lang="en-GB" sz="1800" b="1" dirty="0">
              <a:solidFill>
                <a:srgbClr val="FF0000"/>
              </a:solidFill>
            </a:endParaRPr>
          </a:p>
          <a:p>
            <a:pPr marL="0" indent="0">
              <a:buNone/>
            </a:pPr>
            <a:r>
              <a:rPr lang="en-GB" sz="1800" dirty="0"/>
              <a:t>To reserve accommodation at The </a:t>
            </a:r>
            <a:r>
              <a:rPr lang="en-GB" sz="1800" dirty="0" smtClean="0"/>
              <a:t>Mount Royale </a:t>
            </a:r>
            <a:r>
              <a:rPr lang="en-GB" sz="1800" dirty="0"/>
              <a:t>Hotel:-</a:t>
            </a:r>
          </a:p>
          <a:p>
            <a:pPr marL="0" indent="0">
              <a:buNone/>
            </a:pPr>
            <a:endParaRPr lang="en-GB" sz="1800" dirty="0"/>
          </a:p>
          <a:p>
            <a:pPr marL="0" indent="0">
              <a:buNone/>
            </a:pPr>
            <a:r>
              <a:rPr lang="en-GB" sz="1800" dirty="0"/>
              <a:t>Telephone:		+44 1904 </a:t>
            </a:r>
            <a:r>
              <a:rPr lang="en-GB" sz="1800" dirty="0" smtClean="0"/>
              <a:t>628856</a:t>
            </a:r>
            <a:endParaRPr lang="en-GB" sz="1800" dirty="0"/>
          </a:p>
          <a:p>
            <a:pPr marL="0" indent="0">
              <a:buNone/>
            </a:pPr>
            <a:r>
              <a:rPr lang="en-GB" sz="1800" dirty="0"/>
              <a:t>E-mail:			</a:t>
            </a:r>
            <a:r>
              <a:rPr lang="en-GB" sz="1800" dirty="0" smtClean="0">
                <a:solidFill>
                  <a:srgbClr val="FF0000"/>
                </a:solidFill>
                <a:hlinkClick r:id="rId3"/>
              </a:rPr>
              <a:t>info@mountroyale.co.uk</a:t>
            </a:r>
            <a:endParaRPr lang="en-GB" sz="1800" dirty="0" smtClean="0">
              <a:solidFill>
                <a:srgbClr val="FF0000"/>
              </a:solidFill>
            </a:endParaRPr>
          </a:p>
          <a:p>
            <a:pPr marL="0" indent="0">
              <a:buNone/>
            </a:pPr>
            <a:endParaRPr lang="en-GB" sz="1800" dirty="0"/>
          </a:p>
          <a:p>
            <a:pPr marL="0" indent="0">
              <a:buNone/>
            </a:pPr>
            <a:r>
              <a:rPr lang="en-GB" sz="1800" b="1" dirty="0" smtClean="0">
                <a:solidFill>
                  <a:srgbClr val="FF0000"/>
                </a:solidFill>
              </a:rPr>
              <a:t>Please </a:t>
            </a:r>
            <a:r>
              <a:rPr lang="en-GB" sz="1800" b="1" dirty="0">
                <a:solidFill>
                  <a:srgbClr val="FF0000"/>
                </a:solidFill>
              </a:rPr>
              <a:t>quote reference </a:t>
            </a:r>
            <a:r>
              <a:rPr lang="en-GB" sz="1800" b="1" dirty="0" smtClean="0">
                <a:solidFill>
                  <a:srgbClr val="FF0000"/>
                </a:solidFill>
              </a:rPr>
              <a:t>‘ADVA Corporate Rate’ when </a:t>
            </a:r>
            <a:r>
              <a:rPr lang="en-GB" sz="1800" b="1" dirty="0">
                <a:solidFill>
                  <a:srgbClr val="FF0000"/>
                </a:solidFill>
              </a:rPr>
              <a:t>making a reservation at the hotel</a:t>
            </a:r>
            <a:r>
              <a:rPr lang="en-GB" sz="1800" b="1" dirty="0" smtClean="0">
                <a:solidFill>
                  <a:srgbClr val="FF0000"/>
                </a:solidFill>
              </a:rPr>
              <a:t>.</a:t>
            </a:r>
          </a:p>
          <a:p>
            <a:pPr marL="0" indent="0">
              <a:buNone/>
            </a:pPr>
            <a:r>
              <a:rPr lang="en-GB" sz="1800" b="1" dirty="0"/>
              <a:t>Cancellation Policy:  </a:t>
            </a:r>
            <a:r>
              <a:rPr lang="en-GB" sz="1800" b="1" dirty="0" smtClean="0"/>
              <a:t>24 hours before day </a:t>
            </a:r>
            <a:r>
              <a:rPr lang="en-GB" sz="1800" b="1" dirty="0"/>
              <a:t>of arrival.</a:t>
            </a:r>
          </a:p>
          <a:p>
            <a:pPr marL="0" indent="0">
              <a:buNone/>
            </a:pPr>
            <a:endParaRPr lang="en-GB" sz="1800" dirty="0"/>
          </a:p>
          <a:p>
            <a:endParaRPr lang="en-GB" dirty="0"/>
          </a:p>
        </p:txBody>
      </p:sp>
      <p:pic>
        <p:nvPicPr>
          <p:cNvPr id="4" name="Picture 3" descr="http://www.ieee802.org/smlliee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464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FF0000"/>
                </a:solidFill>
              </a:rPr>
              <a:t>Royal York Hotel</a:t>
            </a:r>
            <a:br>
              <a:rPr lang="en-GB" sz="3600" b="1" dirty="0" smtClean="0">
                <a:solidFill>
                  <a:srgbClr val="FF0000"/>
                </a:solidFill>
              </a:rPr>
            </a:br>
            <a:endParaRPr lang="en-GB" sz="3600"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sz="1800" dirty="0" smtClean="0"/>
              <a:t>The Royal York Hotel is located in the heart of this beautiful historic city, surrounded by gardens with spectacular views.  The Hotel is conveniently situated next to York Railway station. The hotel elegantly presents the history of the property combined with modern facilities and luxurious furnishings.</a:t>
            </a:r>
          </a:p>
          <a:p>
            <a:pPr marL="0" indent="0">
              <a:buNone/>
            </a:pPr>
            <a:endParaRPr lang="en-GB" sz="1800" dirty="0" smtClean="0"/>
          </a:p>
          <a:p>
            <a:pPr marL="0" indent="0">
              <a:buNone/>
            </a:pPr>
            <a:endParaRPr lang="en-GB" sz="1800" dirty="0"/>
          </a:p>
        </p:txBody>
      </p:sp>
      <p:pic>
        <p:nvPicPr>
          <p:cNvPr id="7" name="Picture 6" descr="The Royal York Hotel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4095749"/>
            <a:ext cx="66198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entralr.com/img/sites/home02_RoyalY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485" y="2852935"/>
            <a:ext cx="23622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Royal York Hotel_i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40" y="2943968"/>
            <a:ext cx="236220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57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3200" b="1" dirty="0">
                <a:solidFill>
                  <a:srgbClr val="FF0000"/>
                </a:solidFill>
              </a:rPr>
              <a:t>Royal York </a:t>
            </a:r>
            <a:r>
              <a:rPr lang="en-GB" sz="3200" b="1" dirty="0" smtClean="0">
                <a:solidFill>
                  <a:srgbClr val="FF0000"/>
                </a:solidFill>
              </a:rPr>
              <a:t>Hotel</a:t>
            </a:r>
            <a:br>
              <a:rPr lang="en-GB" sz="3200" b="1" dirty="0" smtClean="0">
                <a:solidFill>
                  <a:srgbClr val="FF0000"/>
                </a:solidFill>
              </a:rPr>
            </a:br>
            <a:r>
              <a:rPr lang="en-GB" sz="2400" b="1" dirty="0"/>
              <a:t>Station Road, York. YO24 2AA</a:t>
            </a:r>
            <a:endParaRPr lang="en-GB" sz="2400" dirty="0"/>
          </a:p>
        </p:txBody>
      </p:sp>
      <p:sp>
        <p:nvSpPr>
          <p:cNvPr id="3" name="Content Placeholder 2"/>
          <p:cNvSpPr>
            <a:spLocks noGrp="1"/>
          </p:cNvSpPr>
          <p:nvPr>
            <p:ph idx="1"/>
          </p:nvPr>
        </p:nvSpPr>
        <p:spPr>
          <a:xfrm>
            <a:off x="457200" y="1196752"/>
            <a:ext cx="8229600" cy="4525963"/>
          </a:xfrm>
        </p:spPr>
        <p:txBody>
          <a:bodyPr/>
          <a:lstStyle/>
          <a:p>
            <a:pPr marL="0" indent="0">
              <a:buNone/>
            </a:pPr>
            <a:r>
              <a:rPr lang="en-GB" sz="1800" dirty="0">
                <a:hlinkClick r:id="rId2"/>
              </a:rPr>
              <a:t>http://www.royalhotelyork.co.uk</a:t>
            </a:r>
            <a:r>
              <a:rPr lang="en-GB" sz="1800" dirty="0" smtClean="0">
                <a:hlinkClick r:id="rId2"/>
              </a:rPr>
              <a:t>/</a:t>
            </a:r>
            <a:endParaRPr lang="en-GB" sz="1800" dirty="0" smtClean="0"/>
          </a:p>
          <a:p>
            <a:pPr marL="0" indent="0">
              <a:buNone/>
            </a:pPr>
            <a:endParaRPr lang="en-GB" dirty="0"/>
          </a:p>
        </p:txBody>
      </p:sp>
      <p:sp>
        <p:nvSpPr>
          <p:cNvPr id="4" name="Rectangle 3"/>
          <p:cNvSpPr/>
          <p:nvPr/>
        </p:nvSpPr>
        <p:spPr>
          <a:xfrm>
            <a:off x="539552" y="1556792"/>
            <a:ext cx="8136904" cy="4801314"/>
          </a:xfrm>
          <a:prstGeom prst="rect">
            <a:avLst/>
          </a:prstGeom>
        </p:spPr>
        <p:txBody>
          <a:bodyPr wrap="square">
            <a:spAutoFit/>
          </a:bodyPr>
          <a:lstStyle/>
          <a:p>
            <a:r>
              <a:rPr lang="en-GB" dirty="0"/>
              <a:t>Single occupancy  		</a:t>
            </a:r>
            <a:r>
              <a:rPr lang="en-GB" dirty="0" smtClean="0"/>
              <a:t>2</a:t>
            </a:r>
            <a:r>
              <a:rPr lang="en-GB" baseline="30000" dirty="0" smtClean="0"/>
              <a:t>nd</a:t>
            </a:r>
            <a:r>
              <a:rPr lang="en-GB" dirty="0" smtClean="0"/>
              <a:t> September	£119.00</a:t>
            </a:r>
          </a:p>
          <a:p>
            <a:r>
              <a:rPr lang="en-GB" dirty="0"/>
              <a:t>	</a:t>
            </a:r>
            <a:r>
              <a:rPr lang="en-GB" dirty="0" smtClean="0"/>
              <a:t>		3</a:t>
            </a:r>
            <a:r>
              <a:rPr lang="en-GB" baseline="30000" dirty="0" smtClean="0"/>
              <a:t>rd</a:t>
            </a:r>
            <a:r>
              <a:rPr lang="en-GB" dirty="0" smtClean="0"/>
              <a:t> September	£129.00</a:t>
            </a:r>
          </a:p>
          <a:p>
            <a:r>
              <a:rPr lang="en-GB" dirty="0"/>
              <a:t>	</a:t>
            </a:r>
            <a:r>
              <a:rPr lang="en-GB" dirty="0" smtClean="0"/>
              <a:t>		4</a:t>
            </a:r>
            <a:r>
              <a:rPr lang="en-GB" baseline="30000" dirty="0" smtClean="0"/>
              <a:t>th</a:t>
            </a:r>
            <a:r>
              <a:rPr lang="en-GB" dirty="0" smtClean="0"/>
              <a:t> September	£129.00</a:t>
            </a:r>
          </a:p>
          <a:p>
            <a:r>
              <a:rPr lang="en-GB" dirty="0"/>
              <a:t>	</a:t>
            </a:r>
            <a:r>
              <a:rPr lang="en-GB" dirty="0" smtClean="0"/>
              <a:t>		5</a:t>
            </a:r>
            <a:r>
              <a:rPr lang="en-GB" baseline="30000" dirty="0" smtClean="0"/>
              <a:t>th</a:t>
            </a:r>
            <a:r>
              <a:rPr lang="en-GB" dirty="0" smtClean="0"/>
              <a:t> September	£119.00</a:t>
            </a:r>
          </a:p>
          <a:p>
            <a:r>
              <a:rPr lang="en-GB" dirty="0"/>
              <a:t>	</a:t>
            </a:r>
            <a:r>
              <a:rPr lang="en-GB" dirty="0" smtClean="0"/>
              <a:t>		6</a:t>
            </a:r>
            <a:r>
              <a:rPr lang="en-GB" baseline="30000" dirty="0" smtClean="0"/>
              <a:t>th</a:t>
            </a:r>
            <a:r>
              <a:rPr lang="en-GB" dirty="0" smtClean="0"/>
              <a:t> September	£139.00</a:t>
            </a:r>
          </a:p>
          <a:p>
            <a:r>
              <a:rPr lang="en-GB" dirty="0"/>
              <a:t>	</a:t>
            </a:r>
            <a:r>
              <a:rPr lang="en-GB" dirty="0" smtClean="0"/>
              <a:t>		7</a:t>
            </a:r>
            <a:r>
              <a:rPr lang="en-GB" baseline="30000" dirty="0" smtClean="0"/>
              <a:t>th</a:t>
            </a:r>
            <a:r>
              <a:rPr lang="en-GB" dirty="0" smtClean="0"/>
              <a:t> September	£159.00</a:t>
            </a:r>
          </a:p>
          <a:p>
            <a:r>
              <a:rPr lang="en-GB" dirty="0"/>
              <a:t>	</a:t>
            </a:r>
            <a:r>
              <a:rPr lang="en-GB" dirty="0" smtClean="0"/>
              <a:t>		8</a:t>
            </a:r>
            <a:r>
              <a:rPr lang="en-GB" baseline="30000" dirty="0" smtClean="0"/>
              <a:t>th</a:t>
            </a:r>
            <a:r>
              <a:rPr lang="en-GB" dirty="0" smtClean="0"/>
              <a:t> September	£109.00</a:t>
            </a:r>
            <a:endParaRPr lang="en-GB" dirty="0"/>
          </a:p>
          <a:p>
            <a:endParaRPr lang="en-GB" dirty="0" smtClean="0"/>
          </a:p>
          <a:p>
            <a:r>
              <a:rPr lang="en-GB" dirty="0" smtClean="0"/>
              <a:t>Double </a:t>
            </a:r>
            <a:r>
              <a:rPr lang="en-GB" dirty="0"/>
              <a:t>occupancy 		</a:t>
            </a:r>
            <a:r>
              <a:rPr lang="en-GB" dirty="0" smtClean="0"/>
              <a:t>£10.00 per night extra on the above rates</a:t>
            </a:r>
          </a:p>
          <a:p>
            <a:endParaRPr lang="en-GB" b="1" dirty="0">
              <a:solidFill>
                <a:srgbClr val="FF0000"/>
              </a:solidFill>
            </a:endParaRPr>
          </a:p>
          <a:p>
            <a:r>
              <a:rPr lang="en-GB" dirty="0"/>
              <a:t>To reserve accommodation at The </a:t>
            </a:r>
            <a:r>
              <a:rPr lang="en-GB" dirty="0" smtClean="0"/>
              <a:t>Royal York Hotel</a:t>
            </a:r>
            <a:r>
              <a:rPr lang="en-GB" dirty="0"/>
              <a:t>:-</a:t>
            </a:r>
          </a:p>
          <a:p>
            <a:r>
              <a:rPr lang="en-GB" dirty="0" smtClean="0"/>
              <a:t>Telephone</a:t>
            </a:r>
            <a:r>
              <a:rPr lang="en-GB" dirty="0"/>
              <a:t>:		+44 1904 </a:t>
            </a:r>
            <a:r>
              <a:rPr lang="en-GB" dirty="0" smtClean="0"/>
              <a:t>653681</a:t>
            </a:r>
          </a:p>
          <a:p>
            <a:r>
              <a:rPr lang="en-GB" dirty="0" smtClean="0"/>
              <a:t>E-mail:			royalyork.reservations@principal-hayley.com</a:t>
            </a:r>
            <a:endParaRPr lang="en-GB" dirty="0"/>
          </a:p>
          <a:p>
            <a:endParaRPr lang="en-GB" dirty="0"/>
          </a:p>
          <a:p>
            <a:r>
              <a:rPr lang="en-GB" b="1" dirty="0">
                <a:solidFill>
                  <a:srgbClr val="FF0000"/>
                </a:solidFill>
              </a:rPr>
              <a:t>Please </a:t>
            </a:r>
            <a:r>
              <a:rPr lang="en-GB" b="1" dirty="0" smtClean="0">
                <a:solidFill>
                  <a:srgbClr val="FF0000"/>
                </a:solidFill>
              </a:rPr>
              <a:t>quote ‘IEEE Group’ </a:t>
            </a:r>
            <a:r>
              <a:rPr lang="en-GB" b="1" dirty="0">
                <a:solidFill>
                  <a:srgbClr val="FF0000"/>
                </a:solidFill>
              </a:rPr>
              <a:t>when making a reservation at the hotel</a:t>
            </a:r>
            <a:r>
              <a:rPr lang="en-GB" b="1" dirty="0" smtClean="0">
                <a:solidFill>
                  <a:srgbClr val="FF0000"/>
                </a:solidFill>
              </a:rPr>
              <a:t>.</a:t>
            </a:r>
          </a:p>
          <a:p>
            <a:r>
              <a:rPr lang="en-GB" b="1" dirty="0"/>
              <a:t>Cancellation Policy:  By </a:t>
            </a:r>
            <a:r>
              <a:rPr lang="en-GB" b="1" dirty="0" smtClean="0"/>
              <a:t>2:00 p.m. day prior to arrival.</a:t>
            </a:r>
            <a:endParaRPr lang="en-GB" b="1" dirty="0"/>
          </a:p>
          <a:p>
            <a:endParaRPr lang="en-GB" dirty="0"/>
          </a:p>
        </p:txBody>
      </p:sp>
      <p:pic>
        <p:nvPicPr>
          <p:cNvPr id="5" name="Picture 4" descr="http://www.ieee802.org/smlli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778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FF0000"/>
                </a:solidFill>
              </a:rPr>
              <a:t>Monkbar Hotel</a:t>
            </a:r>
            <a:endParaRPr lang="en-GB" sz="3200" b="1" dirty="0">
              <a:solidFill>
                <a:srgbClr val="FF0000"/>
              </a:solidFill>
            </a:endParaRPr>
          </a:p>
        </p:txBody>
      </p:sp>
      <p:sp>
        <p:nvSpPr>
          <p:cNvPr id="5" name="Content Placeholder 4"/>
          <p:cNvSpPr>
            <a:spLocks noGrp="1"/>
          </p:cNvSpPr>
          <p:nvPr>
            <p:ph idx="1"/>
          </p:nvPr>
        </p:nvSpPr>
        <p:spPr>
          <a:xfrm>
            <a:off x="457200" y="1268760"/>
            <a:ext cx="8229600" cy="4525963"/>
          </a:xfrm>
        </p:spPr>
        <p:txBody>
          <a:bodyPr>
            <a:normAutofit/>
          </a:bodyPr>
          <a:lstStyle/>
          <a:p>
            <a:pPr marL="0" indent="0">
              <a:buNone/>
            </a:pPr>
            <a:r>
              <a:rPr lang="en-GB" sz="1800" dirty="0"/>
              <a:t>The Monkbar Hotel is at the very heart of York, overlooking the City walls and close to the very best that this vibrant and historic city has to offer. There's a wide choice of conference rooms and training suites for up to one hundred delegates, comfortable lounges, welcoming restaurant and bar and elegant Courtyard garden. </a:t>
            </a:r>
            <a:br>
              <a:rPr lang="en-GB" sz="1800" dirty="0"/>
            </a:br>
            <a:r>
              <a:rPr lang="en-GB" sz="1800" dirty="0"/>
              <a:t/>
            </a:r>
            <a:br>
              <a:rPr lang="en-GB" sz="1800" dirty="0"/>
            </a:br>
            <a:r>
              <a:rPr lang="en-GB" sz="1800" dirty="0"/>
              <a:t>The only hotel at the centre of York to offer free parking for residents, and free </a:t>
            </a:r>
            <a:r>
              <a:rPr lang="en-GB" sz="1800" dirty="0" err="1"/>
              <a:t>WiFi</a:t>
            </a:r>
            <a:r>
              <a:rPr lang="en-GB" sz="1800" dirty="0"/>
              <a:t> Internet access throughout the hotel, winner of the Silver Award from Green Tourism for commitment to the environment</a:t>
            </a:r>
            <a:r>
              <a:rPr lang="en-GB" sz="1800" dirty="0" smtClean="0"/>
              <a:t>.</a:t>
            </a:r>
          </a:p>
          <a:p>
            <a:pPr marL="0" indent="0">
              <a:buNone/>
            </a:pPr>
            <a:r>
              <a:rPr lang="en-GB" sz="1800" dirty="0"/>
              <a:t/>
            </a:r>
            <a:br>
              <a:rPr lang="en-GB" sz="1800" dirty="0"/>
            </a:br>
            <a:endParaRPr lang="en-GB" sz="1800" dirty="0"/>
          </a:p>
        </p:txBody>
      </p:sp>
      <p:pic>
        <p:nvPicPr>
          <p:cNvPr id="6" name="Picture 8" descr="http://images.bestwestern.co.uk/awa2/Image2/83729/grounds-and-hotel-/monkbar-hotel-grounds-and-hotel-02-83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149080"/>
            <a:ext cx="269697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est Western Monkbar Ho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39" y="414908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est Western Monkbar Ho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14908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64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Monkbar </a:t>
            </a:r>
            <a:r>
              <a:rPr lang="en-GB" sz="3200" b="1" dirty="0" smtClean="0">
                <a:solidFill>
                  <a:srgbClr val="FF0000"/>
                </a:solidFill>
              </a:rPr>
              <a:t>Hotel</a:t>
            </a:r>
            <a:br>
              <a:rPr lang="en-GB" sz="3200" b="1" dirty="0" smtClean="0">
                <a:solidFill>
                  <a:srgbClr val="FF0000"/>
                </a:solidFill>
              </a:rPr>
            </a:br>
            <a:r>
              <a:rPr lang="en-GB" sz="2800" b="1" dirty="0" smtClean="0"/>
              <a:t>St. </a:t>
            </a:r>
            <a:r>
              <a:rPr lang="en-GB" sz="2800" b="1" dirty="0" err="1" smtClean="0"/>
              <a:t>Maurices</a:t>
            </a:r>
            <a:r>
              <a:rPr lang="en-GB" sz="2800" b="1" dirty="0" smtClean="0"/>
              <a:t> Road, York. YO31 7JA</a:t>
            </a:r>
            <a:endParaRPr lang="en-GB" sz="3200" dirty="0"/>
          </a:p>
        </p:txBody>
      </p:sp>
      <p:sp>
        <p:nvSpPr>
          <p:cNvPr id="3" name="Content Placeholder 2"/>
          <p:cNvSpPr>
            <a:spLocks noGrp="1"/>
          </p:cNvSpPr>
          <p:nvPr>
            <p:ph idx="1"/>
          </p:nvPr>
        </p:nvSpPr>
        <p:spPr>
          <a:xfrm>
            <a:off x="467544" y="1556792"/>
            <a:ext cx="8229600" cy="4525963"/>
          </a:xfrm>
        </p:spPr>
        <p:txBody>
          <a:bodyPr>
            <a:normAutofit/>
          </a:bodyPr>
          <a:lstStyle/>
          <a:p>
            <a:pPr marL="0" indent="0">
              <a:buNone/>
            </a:pPr>
            <a:r>
              <a:rPr lang="en-GB" sz="1800" dirty="0">
                <a:hlinkClick r:id="rId2"/>
              </a:rPr>
              <a:t>http://www.bw-monkbarhotelyork.co.uk/</a:t>
            </a:r>
            <a:endParaRPr lang="en-GB" sz="1800" dirty="0"/>
          </a:p>
          <a:p>
            <a:pPr marL="0" indent="0">
              <a:buNone/>
            </a:pPr>
            <a:endParaRPr lang="en-GB" sz="1800" b="1" dirty="0" smtClean="0">
              <a:solidFill>
                <a:srgbClr val="FF0000"/>
              </a:solidFill>
            </a:endParaRPr>
          </a:p>
          <a:p>
            <a:pPr marL="0" indent="0">
              <a:buNone/>
            </a:pPr>
            <a:r>
              <a:rPr lang="en-GB" sz="1800" dirty="0" smtClean="0"/>
              <a:t>Single </a:t>
            </a:r>
            <a:r>
              <a:rPr lang="en-GB" sz="1800" dirty="0"/>
              <a:t>Occupancy  </a:t>
            </a:r>
            <a:r>
              <a:rPr lang="en-GB" sz="1800" dirty="0" smtClean="0"/>
              <a:t>		£</a:t>
            </a:r>
            <a:r>
              <a:rPr lang="en-GB" sz="1800" dirty="0"/>
              <a:t>105.00 per night  </a:t>
            </a:r>
          </a:p>
          <a:p>
            <a:pPr marL="0" indent="0">
              <a:buNone/>
            </a:pPr>
            <a:r>
              <a:rPr lang="en-GB" sz="1800" dirty="0" smtClean="0"/>
              <a:t>Double </a:t>
            </a:r>
            <a:r>
              <a:rPr lang="en-GB" sz="1800" dirty="0"/>
              <a:t>Occupancy </a:t>
            </a:r>
            <a:r>
              <a:rPr lang="en-GB" sz="1800" dirty="0" smtClean="0"/>
              <a:t>		£</a:t>
            </a:r>
            <a:r>
              <a:rPr lang="en-GB" sz="1800" dirty="0"/>
              <a:t>125.00 per night </a:t>
            </a:r>
          </a:p>
          <a:p>
            <a:pPr marL="0" indent="0">
              <a:buNone/>
            </a:pPr>
            <a:endParaRPr lang="en-GB" sz="1800" dirty="0" smtClean="0"/>
          </a:p>
          <a:p>
            <a:pPr marL="0" indent="0">
              <a:buNone/>
            </a:pPr>
            <a:endParaRPr lang="en-GB" sz="1800" dirty="0"/>
          </a:p>
        </p:txBody>
      </p:sp>
      <p:sp>
        <p:nvSpPr>
          <p:cNvPr id="4" name="Rectangle 3"/>
          <p:cNvSpPr/>
          <p:nvPr/>
        </p:nvSpPr>
        <p:spPr>
          <a:xfrm>
            <a:off x="539552" y="3429000"/>
            <a:ext cx="7776864" cy="2862322"/>
          </a:xfrm>
          <a:prstGeom prst="rect">
            <a:avLst/>
          </a:prstGeom>
        </p:spPr>
        <p:txBody>
          <a:bodyPr wrap="square">
            <a:spAutoFit/>
          </a:bodyPr>
          <a:lstStyle/>
          <a:p>
            <a:r>
              <a:rPr lang="en-GB" dirty="0"/>
              <a:t>To reserve accommodation at The </a:t>
            </a:r>
            <a:r>
              <a:rPr lang="en-GB" dirty="0" smtClean="0"/>
              <a:t>Monkbar </a:t>
            </a:r>
            <a:r>
              <a:rPr lang="en-GB" dirty="0"/>
              <a:t>Hotel:-</a:t>
            </a:r>
          </a:p>
          <a:p>
            <a:endParaRPr lang="en-GB" dirty="0"/>
          </a:p>
          <a:p>
            <a:r>
              <a:rPr lang="en-GB" dirty="0"/>
              <a:t>Telephone:		+44 1904 </a:t>
            </a:r>
            <a:r>
              <a:rPr lang="en-GB" dirty="0" smtClean="0"/>
              <a:t>667701  (Lynn Fairweather)</a:t>
            </a:r>
            <a:endParaRPr lang="en-GB" dirty="0"/>
          </a:p>
          <a:p>
            <a:r>
              <a:rPr lang="en-GB" dirty="0"/>
              <a:t>E-mail:			</a:t>
            </a:r>
            <a:r>
              <a:rPr lang="en-GB" dirty="0" smtClean="0">
                <a:hlinkClick r:id="rId3"/>
              </a:rPr>
              <a:t>Reservations@monkbarhotel.co.uk</a:t>
            </a:r>
            <a:endParaRPr lang="en-GB" dirty="0" smtClean="0"/>
          </a:p>
          <a:p>
            <a:endParaRPr lang="en-GB" dirty="0">
              <a:solidFill>
                <a:srgbClr val="FF0000"/>
              </a:solidFill>
            </a:endParaRPr>
          </a:p>
          <a:p>
            <a:endParaRPr lang="en-GB" dirty="0"/>
          </a:p>
          <a:p>
            <a:r>
              <a:rPr lang="en-GB" b="1" dirty="0">
                <a:solidFill>
                  <a:srgbClr val="FF0000"/>
                </a:solidFill>
              </a:rPr>
              <a:t>Please quote </a:t>
            </a:r>
            <a:r>
              <a:rPr lang="en-GB" b="1" dirty="0" smtClean="0">
                <a:solidFill>
                  <a:srgbClr val="FF0000"/>
                </a:solidFill>
              </a:rPr>
              <a:t>IEEE </a:t>
            </a:r>
            <a:r>
              <a:rPr lang="en-GB" b="1" dirty="0">
                <a:solidFill>
                  <a:srgbClr val="FF0000"/>
                </a:solidFill>
              </a:rPr>
              <a:t>when making a reservation at the hotel</a:t>
            </a:r>
            <a:r>
              <a:rPr lang="en-GB" b="1" dirty="0" smtClean="0">
                <a:solidFill>
                  <a:srgbClr val="FF0000"/>
                </a:solidFill>
              </a:rPr>
              <a:t>.</a:t>
            </a:r>
          </a:p>
          <a:p>
            <a:endParaRPr lang="en-GB" b="1" dirty="0">
              <a:solidFill>
                <a:srgbClr val="FF0000"/>
              </a:solidFill>
            </a:endParaRPr>
          </a:p>
          <a:p>
            <a:r>
              <a:rPr lang="en-GB" b="1" dirty="0"/>
              <a:t>Cancellation Policy:  </a:t>
            </a:r>
            <a:r>
              <a:rPr lang="en-GB" b="1" dirty="0" smtClean="0"/>
              <a:t>48 hours notice.</a:t>
            </a:r>
            <a:endParaRPr lang="en-GB" b="1" dirty="0"/>
          </a:p>
          <a:p>
            <a:endParaRPr lang="en-GB" dirty="0"/>
          </a:p>
        </p:txBody>
      </p:sp>
      <p:pic>
        <p:nvPicPr>
          <p:cNvPr id="5" name="Picture 4" descr="http://www.ieee802.org/smlliee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526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Queens Hotel</a:t>
            </a:r>
            <a:endParaRPr lang="en-GB" sz="3600" b="1" dirty="0">
              <a:solidFill>
                <a:srgbClr val="FF0000"/>
              </a:solidFill>
            </a:endParaRPr>
          </a:p>
        </p:txBody>
      </p:sp>
      <p:sp>
        <p:nvSpPr>
          <p:cNvPr id="3" name="Content Placeholder 2"/>
          <p:cNvSpPr>
            <a:spLocks noGrp="1"/>
          </p:cNvSpPr>
          <p:nvPr>
            <p:ph idx="1"/>
          </p:nvPr>
        </p:nvSpPr>
        <p:spPr/>
        <p:txBody>
          <a:bodyPr/>
          <a:lstStyle/>
          <a:p>
            <a:r>
              <a:rPr lang="en-GB" sz="1800" dirty="0"/>
              <a:t>A warm welcome awaits you at The Queen's Hotel, which is situated on the banks of the River Ouse, in the heart of the City of York. The Queen's Hotel is perfectly located to suit all visitors whether tourist or on business.</a:t>
            </a:r>
          </a:p>
          <a:p>
            <a:r>
              <a:rPr lang="en-GB" sz="1800" dirty="0"/>
              <a:t>Step out of the Hotel into a world of history and explore the meant dimensions York has to offer, from medieval times to modern day</a:t>
            </a:r>
            <a:r>
              <a:rPr lang="en-GB" sz="1800" dirty="0" smtClean="0"/>
              <a:t>.</a:t>
            </a:r>
          </a:p>
          <a:p>
            <a:r>
              <a:rPr lang="en-GB" sz="1800" dirty="0" smtClean="0"/>
              <a:t>The hotel is approximately a 15 minute walk to the Racecourse along the banks of  the River Ouse.</a:t>
            </a:r>
            <a:endParaRPr lang="en-GB" sz="1800" dirty="0"/>
          </a:p>
          <a:p>
            <a:pPr marL="0" indent="0">
              <a:buNone/>
            </a:pPr>
            <a:endParaRPr lang="en-GB" sz="1800" b="1" dirty="0" smtClean="0">
              <a:solidFill>
                <a:srgbClr val="FF0000"/>
              </a:solidFill>
            </a:endParaRPr>
          </a:p>
          <a:p>
            <a:pPr marL="0" indent="0">
              <a:buNone/>
            </a:pPr>
            <a:endParaRPr lang="en-GB" sz="1800" b="1" dirty="0">
              <a:solidFill>
                <a:srgbClr val="FF0000"/>
              </a:solidFill>
            </a:endParaRPr>
          </a:p>
        </p:txBody>
      </p:sp>
      <p:pic>
        <p:nvPicPr>
          <p:cNvPr id="4" name="Picture 17" descr="http://static.laterooms.com/hotelphotos/laterooms/89342/gallery/the-queens-hotel-york_030320091348545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712" y="3861048"/>
            <a:ext cx="2854124" cy="21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 descr="http://static.laterooms.com/hotelphotos/laterooms/89342/gallery/the-queens-hotel-york_070920120916387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58" y="4005064"/>
            <a:ext cx="2547950" cy="19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9" descr="http://static.laterooms.com/hotelphotos/laterooms/89342/gallery/the-queens-hotel-york_0303200913485446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005064"/>
            <a:ext cx="2612249" cy="194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78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Queens </a:t>
            </a:r>
            <a:r>
              <a:rPr lang="en-GB" sz="3600" b="1" dirty="0" smtClean="0">
                <a:solidFill>
                  <a:srgbClr val="FF0000"/>
                </a:solidFill>
              </a:rPr>
              <a:t>Hotel</a:t>
            </a:r>
            <a:br>
              <a:rPr lang="en-GB" sz="3600" b="1" dirty="0" smtClean="0">
                <a:solidFill>
                  <a:srgbClr val="FF0000"/>
                </a:solidFill>
              </a:rPr>
            </a:br>
            <a:r>
              <a:rPr lang="en-GB" sz="2800" b="1" dirty="0" smtClean="0"/>
              <a:t>Queens </a:t>
            </a:r>
            <a:r>
              <a:rPr lang="en-GB" sz="2800" b="1" dirty="0" err="1" smtClean="0"/>
              <a:t>Staith</a:t>
            </a:r>
            <a:r>
              <a:rPr lang="en-GB" sz="2800" b="1" dirty="0" smtClean="0"/>
              <a:t> Road, </a:t>
            </a:r>
            <a:r>
              <a:rPr lang="en-GB" sz="2800" b="1" dirty="0" err="1" smtClean="0"/>
              <a:t>Skeldergate</a:t>
            </a:r>
            <a:r>
              <a:rPr lang="en-GB" sz="2800" b="1" dirty="0" smtClean="0"/>
              <a:t>, York. YO1 6DH</a:t>
            </a:r>
            <a:endParaRPr lang="en-GB" sz="3600" dirty="0"/>
          </a:p>
        </p:txBody>
      </p:sp>
      <p:sp>
        <p:nvSpPr>
          <p:cNvPr id="3" name="Content Placeholder 2"/>
          <p:cNvSpPr>
            <a:spLocks noGrp="1"/>
          </p:cNvSpPr>
          <p:nvPr>
            <p:ph idx="1"/>
          </p:nvPr>
        </p:nvSpPr>
        <p:spPr>
          <a:xfrm>
            <a:off x="467544" y="1628800"/>
            <a:ext cx="8229600" cy="4525963"/>
          </a:xfrm>
        </p:spPr>
        <p:txBody>
          <a:bodyPr>
            <a:normAutofit/>
          </a:bodyPr>
          <a:lstStyle/>
          <a:p>
            <a:pPr marL="0" indent="0">
              <a:buNone/>
            </a:pPr>
            <a:r>
              <a:rPr lang="en-GB" sz="1800" dirty="0">
                <a:hlinkClick r:id="rId2"/>
              </a:rPr>
              <a:t>http://www.queenshotel-york.com</a:t>
            </a:r>
            <a:r>
              <a:rPr lang="en-GB" sz="1800" dirty="0" smtClean="0">
                <a:hlinkClick r:id="rId2"/>
              </a:rPr>
              <a:t>/</a:t>
            </a:r>
            <a:endParaRPr lang="en-GB" sz="1800" dirty="0" smtClean="0"/>
          </a:p>
          <a:p>
            <a:pPr marL="0" indent="0">
              <a:buNone/>
            </a:pPr>
            <a:endParaRPr lang="en-GB" sz="1800" dirty="0"/>
          </a:p>
          <a:p>
            <a:pPr marL="0" indent="0">
              <a:buNone/>
            </a:pPr>
            <a:r>
              <a:rPr lang="en-GB" sz="1800" dirty="0" smtClean="0"/>
              <a:t>Single </a:t>
            </a:r>
            <a:r>
              <a:rPr lang="en-GB" sz="1800" dirty="0"/>
              <a:t>occupancy </a:t>
            </a:r>
            <a:r>
              <a:rPr lang="en-GB" sz="1800" dirty="0" smtClean="0"/>
              <a:t>		 </a:t>
            </a:r>
            <a:r>
              <a:rPr lang="en-GB" sz="1800" dirty="0"/>
              <a:t>£64.50  </a:t>
            </a:r>
          </a:p>
          <a:p>
            <a:pPr marL="0" indent="0">
              <a:buNone/>
            </a:pPr>
            <a:r>
              <a:rPr lang="en-GB" sz="1800" dirty="0" smtClean="0"/>
              <a:t>Double </a:t>
            </a:r>
            <a:r>
              <a:rPr lang="en-GB" sz="1800" dirty="0"/>
              <a:t>occupancy </a:t>
            </a:r>
            <a:r>
              <a:rPr lang="en-GB" sz="1800" dirty="0" smtClean="0"/>
              <a:t>		 </a:t>
            </a:r>
            <a:r>
              <a:rPr lang="en-GB" sz="1800" dirty="0"/>
              <a:t>£72.45</a:t>
            </a:r>
          </a:p>
          <a:p>
            <a:pPr marL="0" indent="0">
              <a:buNone/>
            </a:pPr>
            <a:endParaRPr lang="en-GB" sz="1800" b="1" dirty="0" smtClean="0">
              <a:solidFill>
                <a:srgbClr val="FF0000"/>
              </a:solidFill>
            </a:endParaRPr>
          </a:p>
          <a:p>
            <a:pPr marL="0" indent="0">
              <a:buNone/>
            </a:pPr>
            <a:r>
              <a:rPr lang="en-GB" sz="1800" dirty="0" smtClean="0"/>
              <a:t>To reserve accommodation at The Queens Hotel:-</a:t>
            </a:r>
          </a:p>
          <a:p>
            <a:pPr marL="0" indent="0">
              <a:buNone/>
            </a:pPr>
            <a:endParaRPr lang="en-GB" sz="1800" dirty="0" smtClean="0"/>
          </a:p>
          <a:p>
            <a:pPr marL="0" indent="0">
              <a:buNone/>
            </a:pPr>
            <a:r>
              <a:rPr lang="en-GB" sz="1800" dirty="0" smtClean="0"/>
              <a:t>Telephone:		+44 1904 650699</a:t>
            </a:r>
          </a:p>
          <a:p>
            <a:pPr marL="0" indent="0">
              <a:buNone/>
            </a:pPr>
            <a:r>
              <a:rPr lang="en-GB" sz="1800" dirty="0" smtClean="0"/>
              <a:t>E-mail:			</a:t>
            </a:r>
            <a:r>
              <a:rPr lang="en-GB" sz="1800" dirty="0">
                <a:solidFill>
                  <a:srgbClr val="FF0000"/>
                </a:solidFill>
                <a:hlinkClick r:id="rId3"/>
              </a:rPr>
              <a:t>groups@queenshotel.york.com</a:t>
            </a:r>
            <a:endParaRPr lang="en-GB" sz="1800" dirty="0">
              <a:solidFill>
                <a:srgbClr val="FF0000"/>
              </a:solidFill>
            </a:endParaRPr>
          </a:p>
          <a:p>
            <a:pPr marL="0" indent="0">
              <a:buNone/>
            </a:pPr>
            <a:endParaRPr lang="en-GB" sz="1800" dirty="0" smtClean="0"/>
          </a:p>
          <a:p>
            <a:pPr marL="0" indent="0">
              <a:buNone/>
            </a:pPr>
            <a:r>
              <a:rPr lang="en-GB" sz="1800" b="1" dirty="0" smtClean="0">
                <a:solidFill>
                  <a:srgbClr val="FF0000"/>
                </a:solidFill>
              </a:rPr>
              <a:t>Please </a:t>
            </a:r>
            <a:r>
              <a:rPr lang="en-GB" sz="1800" b="1" dirty="0">
                <a:solidFill>
                  <a:srgbClr val="FF0000"/>
                </a:solidFill>
              </a:rPr>
              <a:t>quote reference </a:t>
            </a:r>
            <a:r>
              <a:rPr lang="en-GB" sz="1800" b="1" dirty="0" smtClean="0">
                <a:solidFill>
                  <a:srgbClr val="FF0000"/>
                </a:solidFill>
              </a:rPr>
              <a:t>344775</a:t>
            </a:r>
            <a:r>
              <a:rPr lang="en-GB" sz="1800" b="1" dirty="0">
                <a:solidFill>
                  <a:srgbClr val="FF0000"/>
                </a:solidFill>
              </a:rPr>
              <a:t> </a:t>
            </a:r>
            <a:r>
              <a:rPr lang="en-GB" sz="1800" b="1" dirty="0" smtClean="0">
                <a:solidFill>
                  <a:srgbClr val="FF0000"/>
                </a:solidFill>
              </a:rPr>
              <a:t>when making a reservation at the hotel</a:t>
            </a:r>
            <a:r>
              <a:rPr lang="en-GB" sz="1800" b="1" dirty="0" smtClean="0">
                <a:solidFill>
                  <a:srgbClr val="FF0000"/>
                </a:solidFill>
              </a:rPr>
              <a:t>.</a:t>
            </a:r>
          </a:p>
          <a:p>
            <a:pPr marL="0" indent="0">
              <a:buNone/>
            </a:pPr>
            <a:endParaRPr lang="en-GB" sz="1800" b="1" dirty="0">
              <a:solidFill>
                <a:srgbClr val="FF0000"/>
              </a:solidFill>
            </a:endParaRPr>
          </a:p>
          <a:p>
            <a:pPr marL="0" indent="0">
              <a:buNone/>
            </a:pPr>
            <a:r>
              <a:rPr lang="en-GB" sz="1800" b="1" dirty="0"/>
              <a:t>Cancellation Policy:  </a:t>
            </a:r>
            <a:r>
              <a:rPr lang="en-GB" sz="1800" b="1" dirty="0" smtClean="0"/>
              <a:t>24 hours notice.</a:t>
            </a:r>
            <a:endParaRPr lang="en-GB" sz="1800" dirty="0"/>
          </a:p>
        </p:txBody>
      </p:sp>
      <p:pic>
        <p:nvPicPr>
          <p:cNvPr id="4" name="Picture 3" descr="http://www.ieee802.org/smlliee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63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Newington Hotel</a:t>
            </a:r>
            <a:endParaRPr lang="en-GB" sz="3600" b="1" dirty="0">
              <a:solidFill>
                <a:srgbClr val="FF0000"/>
              </a:solidFill>
            </a:endParaRPr>
          </a:p>
        </p:txBody>
      </p:sp>
      <p:sp>
        <p:nvSpPr>
          <p:cNvPr id="3" name="Content Placeholder 2"/>
          <p:cNvSpPr>
            <a:spLocks noGrp="1"/>
          </p:cNvSpPr>
          <p:nvPr>
            <p:ph idx="1"/>
          </p:nvPr>
        </p:nvSpPr>
        <p:spPr>
          <a:xfrm>
            <a:off x="467544" y="1207293"/>
            <a:ext cx="8229600" cy="4525963"/>
          </a:xfrm>
        </p:spPr>
        <p:txBody>
          <a:bodyPr>
            <a:noAutofit/>
          </a:bodyPr>
          <a:lstStyle/>
          <a:p>
            <a:pPr marL="0" indent="0">
              <a:buNone/>
            </a:pPr>
            <a:r>
              <a:rPr lang="en-GB" sz="1800" dirty="0"/>
              <a:t>Situated on the Royal Approach and right next to York Racecourse, the Newington Hotel is York Tourist Board graded, family-run hotel, which is a perfect base for your visit to historic York.</a:t>
            </a:r>
          </a:p>
          <a:p>
            <a:pPr marL="0" indent="0">
              <a:buNone/>
            </a:pPr>
            <a:r>
              <a:rPr lang="en-GB" sz="1800" dirty="0" smtClean="0"/>
              <a:t>Totally </a:t>
            </a:r>
            <a:r>
              <a:rPr lang="en-GB" sz="1800" dirty="0"/>
              <a:t>Free WI-FI now </a:t>
            </a:r>
            <a:r>
              <a:rPr lang="en-GB" sz="1800" dirty="0" smtClean="0"/>
              <a:t>available.  With </a:t>
            </a:r>
            <a:r>
              <a:rPr lang="en-GB" sz="1800" dirty="0"/>
              <a:t>44 en-suite bedrooms, we can cater for single travellers, families, couples and groups and we promise to make your stay with us as relaxing, enjoyable and comfortable as possible.</a:t>
            </a:r>
            <a:br>
              <a:rPr lang="en-GB" sz="1800" dirty="0"/>
            </a:br>
            <a:r>
              <a:rPr lang="en-GB" sz="1800" dirty="0" smtClean="0"/>
              <a:t>Our </a:t>
            </a:r>
            <a:r>
              <a:rPr lang="en-GB" sz="1800" dirty="0"/>
              <a:t>indoor heated pool and sauna area creates a relaxing haven in which to unwind after a hard day at work, shopping or sightseeing</a:t>
            </a:r>
            <a:r>
              <a:rPr lang="en-GB" sz="1800" dirty="0" smtClean="0"/>
              <a:t>.</a:t>
            </a:r>
          </a:p>
          <a:p>
            <a:pPr marL="0" indent="0">
              <a:buNone/>
            </a:pPr>
            <a:r>
              <a:rPr lang="en-GB" sz="1800" dirty="0"/>
              <a:t/>
            </a:r>
            <a:br>
              <a:rPr lang="en-GB" sz="1800" dirty="0"/>
            </a:br>
            <a:r>
              <a:rPr lang="en-GB" sz="1800" dirty="0"/>
              <a:t/>
            </a:r>
            <a:br>
              <a:rPr lang="en-GB" sz="1800" dirty="0"/>
            </a:br>
            <a:endParaRPr lang="en-GB" sz="1800" dirty="0"/>
          </a:p>
        </p:txBody>
      </p:sp>
      <p:pic>
        <p:nvPicPr>
          <p:cNvPr id="4" name="Picture 6" descr="http://www.thenewington.co.uk/imag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14908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thenewington.co.uk/imag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908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thenewington.co.uk/images/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170867"/>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thenewington.co.uk/images/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414908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ieee802.org/smlliee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176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Newington </a:t>
            </a:r>
            <a:r>
              <a:rPr lang="en-GB" sz="3600" b="1" dirty="0" smtClean="0">
                <a:solidFill>
                  <a:srgbClr val="FF0000"/>
                </a:solidFill>
              </a:rPr>
              <a:t>Hotel</a:t>
            </a:r>
            <a:br>
              <a:rPr lang="en-GB" sz="3600" b="1" dirty="0" smtClean="0">
                <a:solidFill>
                  <a:srgbClr val="FF0000"/>
                </a:solidFill>
              </a:rPr>
            </a:br>
            <a:r>
              <a:rPr lang="en-GB" sz="2800" b="1" dirty="0" smtClean="0"/>
              <a:t>147 – 157 Mount Vale, York. YO24 1DJ</a:t>
            </a:r>
            <a:endParaRPr lang="en-GB" sz="3600" dirty="0"/>
          </a:p>
        </p:txBody>
      </p:sp>
      <p:sp>
        <p:nvSpPr>
          <p:cNvPr id="3" name="Content Placeholder 2"/>
          <p:cNvSpPr>
            <a:spLocks noGrp="1"/>
          </p:cNvSpPr>
          <p:nvPr>
            <p:ph idx="1"/>
          </p:nvPr>
        </p:nvSpPr>
        <p:spPr/>
        <p:txBody>
          <a:bodyPr/>
          <a:lstStyle/>
          <a:p>
            <a:pPr marL="0" indent="0">
              <a:buNone/>
            </a:pPr>
            <a:r>
              <a:rPr lang="en-GB" sz="1800" dirty="0">
                <a:hlinkClick r:id="rId2"/>
              </a:rPr>
              <a:t>http://www.thenewington.co.uk</a:t>
            </a:r>
            <a:r>
              <a:rPr lang="en-GB" sz="1800" dirty="0" smtClean="0">
                <a:hlinkClick r:id="rId2"/>
              </a:rPr>
              <a:t>/</a:t>
            </a:r>
            <a:endParaRPr lang="en-GB" sz="1800" dirty="0" smtClean="0"/>
          </a:p>
          <a:p>
            <a:endParaRPr lang="en-GB" dirty="0" smtClean="0"/>
          </a:p>
          <a:p>
            <a:r>
              <a:rPr lang="en-GB" sz="1800" dirty="0" smtClean="0"/>
              <a:t>No set rates for the hotel have been issued.  Please contact them directly for prices.</a:t>
            </a:r>
          </a:p>
          <a:p>
            <a:r>
              <a:rPr lang="en-GB" sz="1800" dirty="0" smtClean="0"/>
              <a:t>Current online prices range from £95.00 per night.</a:t>
            </a:r>
            <a:endParaRPr lang="en-GB" sz="1800" dirty="0"/>
          </a:p>
          <a:p>
            <a:endParaRPr lang="en-GB" sz="1800" dirty="0" smtClean="0"/>
          </a:p>
          <a:p>
            <a:pPr marL="0" indent="0">
              <a:buNone/>
            </a:pPr>
            <a:endParaRPr lang="en-GB" sz="1800" dirty="0" smtClean="0"/>
          </a:p>
          <a:p>
            <a:pPr marL="0" indent="0">
              <a:buNone/>
            </a:pPr>
            <a:r>
              <a:rPr lang="en-GB" sz="1800" dirty="0" smtClean="0"/>
              <a:t>Telephone:	+44 1904 625173</a:t>
            </a:r>
            <a:endParaRPr lang="en-GB" sz="1800" dirty="0"/>
          </a:p>
        </p:txBody>
      </p:sp>
      <p:pic>
        <p:nvPicPr>
          <p:cNvPr id="4" name="Picture 3" descr="http://www.ieee802.org/smlli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123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b="1" dirty="0" smtClean="0">
                <a:solidFill>
                  <a:srgbClr val="FF0000"/>
                </a:solidFill>
              </a:rPr>
              <a:t>York</a:t>
            </a:r>
            <a:endParaRPr lang="en-GB" b="1" dirty="0">
              <a:solidFill>
                <a:srgbClr val="FF0000"/>
              </a:solidFill>
            </a:endParaRPr>
          </a:p>
        </p:txBody>
      </p:sp>
      <p:sp>
        <p:nvSpPr>
          <p:cNvPr id="3" name="Content Placeholder 2"/>
          <p:cNvSpPr>
            <a:spLocks noGrp="1"/>
          </p:cNvSpPr>
          <p:nvPr>
            <p:ph idx="1"/>
          </p:nvPr>
        </p:nvSpPr>
        <p:spPr>
          <a:xfrm>
            <a:off x="457200" y="1340768"/>
            <a:ext cx="8229600" cy="4525963"/>
          </a:xfrm>
        </p:spPr>
        <p:txBody>
          <a:bodyPr>
            <a:normAutofit fontScale="62500" lnSpcReduction="20000"/>
          </a:bodyPr>
          <a:lstStyle/>
          <a:p>
            <a:pPr marL="0" indent="0">
              <a:buNone/>
            </a:pPr>
            <a:r>
              <a:rPr lang="en-GB" sz="4200" b="1" dirty="0">
                <a:solidFill>
                  <a:srgbClr val="FF0000"/>
                </a:solidFill>
              </a:rPr>
              <a:t>You'll fall in love with York from the moment you arrive</a:t>
            </a:r>
            <a:r>
              <a:rPr lang="en-GB" sz="4200" b="1" dirty="0" smtClean="0">
                <a:solidFill>
                  <a:srgbClr val="FF0000"/>
                </a:solidFill>
              </a:rPr>
              <a:t>...</a:t>
            </a:r>
          </a:p>
          <a:p>
            <a:pPr marL="0" indent="0">
              <a:buNone/>
            </a:pPr>
            <a:endParaRPr lang="en-GB" b="1" dirty="0"/>
          </a:p>
          <a:p>
            <a:pPr marL="0" indent="0">
              <a:buNone/>
            </a:pPr>
            <a:r>
              <a:rPr lang="en-GB" b="1" dirty="0"/>
              <a:t>With its rich ancient history, romantic ambience and fun activities, York is the perfect holiday destination for couples, families and groups. Renowned for its exquisite architecture, tangle of quaint cobbled streets, iconic York Minster and wealth of visitor attractions, York is a flourishing city, just two hours by train from London.</a:t>
            </a:r>
            <a:br>
              <a:rPr lang="en-GB" b="1" dirty="0"/>
            </a:br>
            <a:endParaRPr lang="en-GB" dirty="0"/>
          </a:p>
          <a:p>
            <a:pPr marL="0" indent="0">
              <a:buNone/>
            </a:pPr>
            <a:r>
              <a:rPr lang="en-GB" dirty="0"/>
              <a:t>Delve into the city's vibrant café culture, take time out to enjoy some of the country's most talented street entertainers or simply watch the world go by while sipping a drink by the river</a:t>
            </a:r>
            <a:r>
              <a:rPr lang="en-GB" dirty="0" smtClean="0"/>
              <a:t>.</a:t>
            </a:r>
          </a:p>
          <a:p>
            <a:pPr marL="0" indent="0">
              <a:buNone/>
            </a:pPr>
            <a:endParaRPr lang="en-GB" dirty="0"/>
          </a:p>
          <a:p>
            <a:pPr marL="0" indent="0">
              <a:buNone/>
            </a:pPr>
            <a:r>
              <a:rPr lang="en-GB" dirty="0"/>
              <a:t>With hundreds of attractions, museums, historic buildings, tours, shops, restaurants and bars within the compact walled city you’re never far from an awe inspiring moment.</a:t>
            </a:r>
          </a:p>
          <a:p>
            <a:pPr marL="0" indent="0">
              <a:buNone/>
            </a:pPr>
            <a:endParaRPr lang="en-GB" dirty="0"/>
          </a:p>
        </p:txBody>
      </p:sp>
      <p:pic>
        <p:nvPicPr>
          <p:cNvPr id="4" name="Picture 3" descr="http://www.ieee802.org/smlliee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21909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740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Ibis Hotel</a:t>
            </a:r>
            <a:endParaRPr lang="en-GB" sz="3600" b="1" dirty="0">
              <a:solidFill>
                <a:srgbClr val="FF0000"/>
              </a:solidFill>
            </a:endParaRPr>
          </a:p>
        </p:txBody>
      </p:sp>
      <p:sp>
        <p:nvSpPr>
          <p:cNvPr id="3" name="Content Placeholder 2"/>
          <p:cNvSpPr>
            <a:spLocks noGrp="1"/>
          </p:cNvSpPr>
          <p:nvPr>
            <p:ph idx="1"/>
          </p:nvPr>
        </p:nvSpPr>
        <p:spPr>
          <a:xfrm>
            <a:off x="457200" y="1196752"/>
            <a:ext cx="8229600" cy="4525963"/>
          </a:xfrm>
        </p:spPr>
        <p:txBody>
          <a:bodyPr>
            <a:normAutofit/>
          </a:bodyPr>
          <a:lstStyle/>
          <a:p>
            <a:pPr marL="0" indent="0">
              <a:buNone/>
            </a:pPr>
            <a:r>
              <a:rPr lang="en-GB" sz="1800" dirty="0"/>
              <a:t>Ibis York Centre hotel is a </a:t>
            </a:r>
            <a:r>
              <a:rPr lang="en-GB" sz="1800" b="1" dirty="0"/>
              <a:t>budget hotel</a:t>
            </a:r>
            <a:r>
              <a:rPr lang="en-GB" sz="1800" dirty="0"/>
              <a:t>, located at the gates of the city walls, within a short walking distance from the Train Station and the main city centre. The National Railway museum and York's Racecourses are within a </a:t>
            </a:r>
            <a:r>
              <a:rPr lang="en-GB" sz="1800" dirty="0" smtClean="0"/>
              <a:t>short walking or </a:t>
            </a:r>
            <a:r>
              <a:rPr lang="en-GB" sz="1800" dirty="0"/>
              <a:t>driving distance. </a:t>
            </a:r>
            <a:r>
              <a:rPr lang="en-GB" sz="1800" dirty="0" smtClean="0"/>
              <a:t>The en-suite </a:t>
            </a:r>
            <a:r>
              <a:rPr lang="en-GB" sz="1800" dirty="0"/>
              <a:t>accommodation comes with internet access and with satellite TV. Facilities include Café and bar offering hot and cold snacks 24 hours a day, WIFI, two modern meeting rooms and limited outdoor car parking for up to 20 cars. </a:t>
            </a:r>
            <a:endParaRPr lang="en-GB" sz="1800" dirty="0" smtClean="0"/>
          </a:p>
          <a:p>
            <a:pPr marL="0" indent="0">
              <a:buNone/>
            </a:pPr>
            <a:endParaRPr lang="en-GB" sz="1800" dirty="0" smtClean="0"/>
          </a:p>
          <a:p>
            <a:pPr marL="0" indent="0">
              <a:buNone/>
            </a:pPr>
            <a:endParaRPr lang="en-GB" sz="1800" dirty="0"/>
          </a:p>
        </p:txBody>
      </p:sp>
      <p:pic>
        <p:nvPicPr>
          <p:cNvPr id="4" name="Picture 2" descr="http://www.ibis.com/photos/6390v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17032"/>
            <a:ext cx="239538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ibis.com/photos/6390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789040"/>
            <a:ext cx="239538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ibis.com/photos/6390u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365104"/>
            <a:ext cx="239538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25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Ibis </a:t>
            </a:r>
            <a:r>
              <a:rPr lang="en-GB" sz="3600" b="1" dirty="0" smtClean="0">
                <a:solidFill>
                  <a:srgbClr val="FF0000"/>
                </a:solidFill>
              </a:rPr>
              <a:t>Hotel</a:t>
            </a:r>
            <a:br>
              <a:rPr lang="en-GB" sz="3600" b="1" dirty="0" smtClean="0">
                <a:solidFill>
                  <a:srgbClr val="FF0000"/>
                </a:solidFill>
              </a:rPr>
            </a:br>
            <a:r>
              <a:rPr lang="en-GB" sz="2800" b="1" dirty="0" smtClean="0"/>
              <a:t>77 The Mount, York. YO24 1BN</a:t>
            </a:r>
            <a:endParaRPr lang="en-GB" sz="3600" dirty="0"/>
          </a:p>
        </p:txBody>
      </p:sp>
      <p:sp>
        <p:nvSpPr>
          <p:cNvPr id="3" name="Content Placeholder 2"/>
          <p:cNvSpPr>
            <a:spLocks noGrp="1"/>
          </p:cNvSpPr>
          <p:nvPr>
            <p:ph idx="1"/>
          </p:nvPr>
        </p:nvSpPr>
        <p:spPr/>
        <p:txBody>
          <a:bodyPr/>
          <a:lstStyle/>
          <a:p>
            <a:pPr marL="0" indent="0">
              <a:buNone/>
            </a:pPr>
            <a:r>
              <a:rPr lang="en-GB" sz="1800" dirty="0">
                <a:hlinkClick r:id="rId2"/>
              </a:rPr>
              <a:t>http://</a:t>
            </a:r>
            <a:r>
              <a:rPr lang="en-GB" sz="1800" dirty="0" smtClean="0">
                <a:hlinkClick r:id="rId2"/>
              </a:rPr>
              <a:t>ibishotel.ibis.com/gb/united-kingdom/index.shtml</a:t>
            </a:r>
            <a:endParaRPr lang="en-GB" sz="1800" dirty="0" smtClean="0"/>
          </a:p>
          <a:p>
            <a:endParaRPr lang="en-GB" sz="1800" dirty="0" smtClean="0"/>
          </a:p>
          <a:p>
            <a:endParaRPr lang="en-GB" sz="1800" dirty="0"/>
          </a:p>
          <a:p>
            <a:r>
              <a:rPr lang="en-GB" sz="1800" dirty="0" smtClean="0"/>
              <a:t>No </a:t>
            </a:r>
            <a:r>
              <a:rPr lang="en-GB" sz="1800" dirty="0"/>
              <a:t>set rates for the hotel have been issued.  Please contact them directly for prices.</a:t>
            </a:r>
          </a:p>
          <a:p>
            <a:r>
              <a:rPr lang="en-GB" sz="1800" dirty="0"/>
              <a:t>Current online prices range from </a:t>
            </a:r>
            <a:r>
              <a:rPr lang="en-GB" sz="1800" dirty="0" smtClean="0"/>
              <a:t>£60.00 </a:t>
            </a:r>
            <a:r>
              <a:rPr lang="en-GB" sz="1800" dirty="0"/>
              <a:t>per night.</a:t>
            </a:r>
          </a:p>
          <a:p>
            <a:endParaRPr lang="en-GB" dirty="0"/>
          </a:p>
          <a:p>
            <a:pPr marL="0" indent="0">
              <a:buNone/>
            </a:pPr>
            <a:endParaRPr lang="en-GB" dirty="0"/>
          </a:p>
          <a:p>
            <a:pPr marL="0" indent="0">
              <a:buNone/>
            </a:pPr>
            <a:r>
              <a:rPr lang="en-GB" sz="1800" dirty="0"/>
              <a:t>Telephone:	+44 1904 </a:t>
            </a:r>
            <a:r>
              <a:rPr lang="en-GB" sz="1800" dirty="0" smtClean="0"/>
              <a:t>658301</a:t>
            </a:r>
            <a:endParaRPr lang="en-GB" sz="1800" dirty="0"/>
          </a:p>
          <a:p>
            <a:endParaRPr lang="en-GB" dirty="0"/>
          </a:p>
        </p:txBody>
      </p:sp>
      <p:pic>
        <p:nvPicPr>
          <p:cNvPr id="4" name="Picture 3" descr="http://www.ieee802.org/smlli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21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GB" sz="3200" b="1" dirty="0" smtClean="0">
                <a:solidFill>
                  <a:srgbClr val="FF0000"/>
                </a:solidFill>
              </a:rPr>
              <a:t>Bishops Guest House </a:t>
            </a:r>
            <a:endParaRPr lang="en-GB" sz="3200" b="1" dirty="0">
              <a:solidFill>
                <a:srgbClr val="FF0000"/>
              </a:solidFill>
            </a:endParaRPr>
          </a:p>
        </p:txBody>
      </p:sp>
      <p:sp>
        <p:nvSpPr>
          <p:cNvPr id="3" name="Content Placeholder 2"/>
          <p:cNvSpPr>
            <a:spLocks noGrp="1"/>
          </p:cNvSpPr>
          <p:nvPr>
            <p:ph idx="1"/>
          </p:nvPr>
        </p:nvSpPr>
        <p:spPr>
          <a:xfrm>
            <a:off x="457200" y="1196752"/>
            <a:ext cx="8229600" cy="4525963"/>
          </a:xfrm>
        </p:spPr>
        <p:txBody>
          <a:bodyPr/>
          <a:lstStyle/>
          <a:p>
            <a:pPr marL="0" indent="0">
              <a:buNone/>
            </a:pPr>
            <a:r>
              <a:rPr lang="en-GB" sz="2000" dirty="0"/>
              <a:t>Bishops is </a:t>
            </a:r>
            <a:r>
              <a:rPr lang="en-GB" sz="2000" dirty="0" smtClean="0"/>
              <a:t>an award winning, </a:t>
            </a:r>
            <a:r>
              <a:rPr lang="en-GB" sz="2000" dirty="0"/>
              <a:t>beautifully restored Victorian villa with individually designed en-suite bedrooms</a:t>
            </a:r>
            <a:r>
              <a:rPr lang="en-GB" sz="2000" dirty="0" smtClean="0"/>
              <a:t>.</a:t>
            </a:r>
          </a:p>
          <a:p>
            <a:pPr marL="0" indent="0">
              <a:buNone/>
            </a:pPr>
            <a:r>
              <a:rPr lang="en-GB" sz="2000" dirty="0"/>
              <a:t>Excellent service in comfortable surroundings. Bishops is a fully licensed, non smoking Bed &amp; Breakfast with 5 stars</a:t>
            </a:r>
            <a:r>
              <a:rPr lang="en-GB" sz="2000" dirty="0" smtClean="0"/>
              <a:t>.</a:t>
            </a:r>
          </a:p>
          <a:p>
            <a:pPr marL="0" indent="0">
              <a:buNone/>
            </a:pPr>
            <a:endParaRPr lang="en-GB" sz="2400" dirty="0" smtClean="0"/>
          </a:p>
          <a:p>
            <a:pPr marL="0" indent="0">
              <a:buNone/>
            </a:pPr>
            <a:endParaRPr lang="en-GB" dirty="0"/>
          </a:p>
        </p:txBody>
      </p:sp>
      <p:pic>
        <p:nvPicPr>
          <p:cNvPr id="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002301"/>
            <a:ext cx="20383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933056"/>
            <a:ext cx="2778428"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7" y="3933056"/>
            <a:ext cx="27146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www.ieee802.org/smlliee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732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Bishops Guest House </a:t>
            </a:r>
            <a:r>
              <a:rPr lang="en-GB" sz="3600" b="1" dirty="0" smtClean="0">
                <a:solidFill>
                  <a:srgbClr val="FF0000"/>
                </a:solidFill>
              </a:rPr>
              <a:t/>
            </a:r>
            <a:br>
              <a:rPr lang="en-GB" sz="3600" b="1" dirty="0" smtClean="0">
                <a:solidFill>
                  <a:srgbClr val="FF0000"/>
                </a:solidFill>
              </a:rPr>
            </a:br>
            <a:r>
              <a:rPr lang="en-GB" sz="2400" b="1" dirty="0"/>
              <a:t>135 Holgate Road, York, YO24 4DF</a:t>
            </a:r>
            <a:endParaRPr lang="en-GB" sz="2400" dirty="0"/>
          </a:p>
        </p:txBody>
      </p:sp>
      <p:sp>
        <p:nvSpPr>
          <p:cNvPr id="4" name="Content Placeholder 3"/>
          <p:cNvSpPr>
            <a:spLocks noGrp="1"/>
          </p:cNvSpPr>
          <p:nvPr>
            <p:ph idx="1"/>
          </p:nvPr>
        </p:nvSpPr>
        <p:spPr/>
        <p:txBody>
          <a:bodyPr>
            <a:normAutofit fontScale="92500" lnSpcReduction="20000"/>
          </a:bodyPr>
          <a:lstStyle/>
          <a:p>
            <a:pPr marL="0" indent="0">
              <a:buNone/>
            </a:pPr>
            <a:r>
              <a:rPr lang="en-GB" sz="1800" dirty="0" smtClean="0">
                <a:hlinkClick r:id="rId2"/>
              </a:rPr>
              <a:t>www.bishopsyork.co.uk</a:t>
            </a:r>
            <a:endParaRPr lang="en-GB" sz="1800" dirty="0" smtClean="0"/>
          </a:p>
          <a:p>
            <a:pPr marL="0" indent="0">
              <a:buNone/>
            </a:pPr>
            <a:endParaRPr lang="en-GB" sz="1800" dirty="0" smtClean="0"/>
          </a:p>
          <a:p>
            <a:pPr marL="0" indent="0">
              <a:buNone/>
            </a:pPr>
            <a:endParaRPr lang="en-GB" sz="1800" dirty="0" smtClean="0"/>
          </a:p>
          <a:p>
            <a:pPr marL="0" indent="0">
              <a:buNone/>
            </a:pPr>
            <a:r>
              <a:rPr lang="en-GB" sz="1800" dirty="0" smtClean="0"/>
              <a:t>Single Occupancy			£70.00		(Standard Double Room)</a:t>
            </a:r>
          </a:p>
          <a:p>
            <a:pPr marL="0" indent="0">
              <a:buNone/>
            </a:pPr>
            <a:r>
              <a:rPr lang="en-GB" sz="1800" dirty="0" smtClean="0"/>
              <a:t>Double Occupancy:			£95.00		(Standard Double Room)</a:t>
            </a:r>
          </a:p>
          <a:p>
            <a:pPr marL="0" indent="0">
              <a:buNone/>
            </a:pPr>
            <a:endParaRPr lang="en-GB" sz="1800" dirty="0"/>
          </a:p>
          <a:p>
            <a:pPr marL="0" indent="0">
              <a:buNone/>
            </a:pPr>
            <a:r>
              <a:rPr lang="en-GB" sz="1800" dirty="0" smtClean="0"/>
              <a:t>Single Occupancy:			£80.00		(Superior Double Room)</a:t>
            </a:r>
          </a:p>
          <a:p>
            <a:pPr marL="0" indent="0">
              <a:buNone/>
            </a:pPr>
            <a:r>
              <a:rPr lang="en-GB" sz="1800" dirty="0" smtClean="0"/>
              <a:t>Double Occupancy:			£110.00		(Superior Double Room)</a:t>
            </a:r>
          </a:p>
          <a:p>
            <a:pPr marL="0" indent="0">
              <a:buNone/>
            </a:pPr>
            <a:endParaRPr lang="en-GB" sz="1800" dirty="0"/>
          </a:p>
          <a:p>
            <a:pPr marL="0" indent="0">
              <a:buNone/>
            </a:pPr>
            <a:r>
              <a:rPr lang="en-GB" sz="1800" dirty="0" smtClean="0"/>
              <a:t>To reserve accommodation at Bishops Guest House:-</a:t>
            </a:r>
          </a:p>
          <a:p>
            <a:pPr marL="0" indent="0">
              <a:buNone/>
            </a:pPr>
            <a:endParaRPr lang="en-GB" sz="1800" dirty="0"/>
          </a:p>
          <a:p>
            <a:pPr marL="0" indent="0">
              <a:buNone/>
            </a:pPr>
            <a:r>
              <a:rPr lang="en-GB" sz="1800" dirty="0" smtClean="0"/>
              <a:t>E-mail:			</a:t>
            </a:r>
            <a:r>
              <a:rPr lang="en-GB" sz="1800" dirty="0" smtClean="0">
                <a:hlinkClick r:id="rId3"/>
              </a:rPr>
              <a:t>enquiries@bishopsyork.co.uk</a:t>
            </a:r>
            <a:endParaRPr lang="en-GB" sz="1800" dirty="0" smtClean="0"/>
          </a:p>
          <a:p>
            <a:pPr marL="0" indent="0">
              <a:buNone/>
            </a:pPr>
            <a:r>
              <a:rPr lang="en-GB" sz="1800" dirty="0" smtClean="0"/>
              <a:t>Telephone:		+44 1904 628000</a:t>
            </a:r>
          </a:p>
          <a:p>
            <a:pPr marL="0" indent="0">
              <a:buNone/>
            </a:pPr>
            <a:endParaRPr lang="en-GB" sz="1800" dirty="0"/>
          </a:p>
          <a:p>
            <a:pPr marL="0" indent="0">
              <a:buNone/>
            </a:pPr>
            <a:r>
              <a:rPr lang="en-GB" sz="1800" b="1" dirty="0" smtClean="0">
                <a:solidFill>
                  <a:srgbClr val="FF0000"/>
                </a:solidFill>
              </a:rPr>
              <a:t>Please state you are part of the IEEE Group attending a conference at York Racecourse when booking.</a:t>
            </a:r>
          </a:p>
        </p:txBody>
      </p:sp>
      <p:pic>
        <p:nvPicPr>
          <p:cNvPr id="5" name="Picture 4" descr="http://www.ieee802.org/smlliee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135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a:bodyPr>
          <a:lstStyle/>
          <a:p>
            <a:r>
              <a:rPr lang="en-GB" sz="3200" b="1" dirty="0" smtClean="0">
                <a:solidFill>
                  <a:srgbClr val="FF0000"/>
                </a:solidFill>
              </a:rPr>
              <a:t>Distance / costs from hotels to Racecourse</a:t>
            </a:r>
            <a:endParaRPr lang="en-GB" sz="3200" b="1" dirty="0">
              <a:solidFill>
                <a:srgbClr val="FF0000"/>
              </a:solidFill>
            </a:endParaRPr>
          </a:p>
        </p:txBody>
      </p:sp>
      <p:sp>
        <p:nvSpPr>
          <p:cNvPr id="3" name="Content Placeholder 2"/>
          <p:cNvSpPr>
            <a:spLocks noGrp="1"/>
          </p:cNvSpPr>
          <p:nvPr>
            <p:ph idx="1"/>
          </p:nvPr>
        </p:nvSpPr>
        <p:spPr>
          <a:xfrm>
            <a:off x="457200" y="1063277"/>
            <a:ext cx="8229600" cy="5318051"/>
          </a:xfrm>
        </p:spPr>
        <p:txBody>
          <a:bodyPr>
            <a:noAutofit/>
          </a:bodyPr>
          <a:lstStyle/>
          <a:p>
            <a:pPr marL="0" indent="0">
              <a:buNone/>
            </a:pPr>
            <a:r>
              <a:rPr lang="en-GB" sz="1400" b="1" dirty="0" smtClean="0">
                <a:solidFill>
                  <a:srgbClr val="FF0000"/>
                </a:solidFill>
              </a:rPr>
              <a:t>York Marriott Hotel</a:t>
            </a:r>
          </a:p>
          <a:p>
            <a:pPr marL="0" indent="0">
              <a:buNone/>
            </a:pPr>
            <a:r>
              <a:rPr lang="en-GB" sz="1400" dirty="0" smtClean="0"/>
              <a:t>Taxi		£5.00 - £6.00                    	      Walking 		20 minutes</a:t>
            </a:r>
          </a:p>
          <a:p>
            <a:pPr marL="0" indent="0">
              <a:buNone/>
            </a:pPr>
            <a:r>
              <a:rPr lang="en-GB" sz="1400" b="1" dirty="0" smtClean="0">
                <a:solidFill>
                  <a:srgbClr val="FF0000"/>
                </a:solidFill>
              </a:rPr>
              <a:t>Royal York Hotel</a:t>
            </a:r>
          </a:p>
          <a:p>
            <a:pPr marL="0" indent="0">
              <a:buNone/>
            </a:pPr>
            <a:r>
              <a:rPr lang="en-GB" sz="1400" dirty="0" smtClean="0"/>
              <a:t>Taxi		£6.00 - £7.00                    	      Walking		30 minutes</a:t>
            </a:r>
          </a:p>
          <a:p>
            <a:pPr marL="0" indent="0">
              <a:buNone/>
            </a:pPr>
            <a:r>
              <a:rPr lang="en-GB" sz="1400" b="1" dirty="0" smtClean="0">
                <a:solidFill>
                  <a:srgbClr val="FF0000"/>
                </a:solidFill>
              </a:rPr>
              <a:t>Monkbar Hotel</a:t>
            </a:r>
          </a:p>
          <a:p>
            <a:pPr marL="0" indent="0">
              <a:buNone/>
            </a:pPr>
            <a:r>
              <a:rPr lang="en-GB" sz="1400" dirty="0" smtClean="0"/>
              <a:t>Taxi		£7.00 - £8.00                             Walking		45 minutes</a:t>
            </a:r>
          </a:p>
          <a:p>
            <a:pPr marL="0" indent="0">
              <a:buNone/>
            </a:pPr>
            <a:r>
              <a:rPr lang="en-GB" sz="1400" b="1" dirty="0" smtClean="0">
                <a:solidFill>
                  <a:srgbClr val="FF0000"/>
                </a:solidFill>
              </a:rPr>
              <a:t>Holiday Inn	</a:t>
            </a:r>
          </a:p>
          <a:p>
            <a:pPr marL="0" indent="0">
              <a:buNone/>
            </a:pPr>
            <a:r>
              <a:rPr lang="en-GB" sz="1400" dirty="0" smtClean="0"/>
              <a:t>Taxi		£5.00 - £6.00                      	       Walking		25 minutes</a:t>
            </a:r>
          </a:p>
          <a:p>
            <a:pPr marL="0" indent="0">
              <a:buNone/>
            </a:pPr>
            <a:r>
              <a:rPr lang="en-GB" sz="1400" b="1" dirty="0" smtClean="0">
                <a:solidFill>
                  <a:srgbClr val="FF0000"/>
                </a:solidFill>
              </a:rPr>
              <a:t>Newington Hotel</a:t>
            </a:r>
          </a:p>
          <a:p>
            <a:pPr marL="0" indent="0">
              <a:buNone/>
            </a:pPr>
            <a:r>
              <a:rPr lang="en-GB" sz="1400" dirty="0" smtClean="0"/>
              <a:t>Taxi		£5.00		       Walking		10 minutes</a:t>
            </a:r>
          </a:p>
          <a:p>
            <a:pPr marL="0" indent="0">
              <a:buNone/>
            </a:pPr>
            <a:r>
              <a:rPr lang="en-GB" sz="1400" b="1" dirty="0" smtClean="0">
                <a:solidFill>
                  <a:srgbClr val="FF0000"/>
                </a:solidFill>
              </a:rPr>
              <a:t>Ibis Hotel</a:t>
            </a:r>
          </a:p>
          <a:p>
            <a:pPr marL="0" indent="0">
              <a:buNone/>
            </a:pPr>
            <a:r>
              <a:rPr lang="en-GB" sz="1400" dirty="0" smtClean="0"/>
              <a:t>Taxi		£6.00- - £7.00	      Walking		20 minutes</a:t>
            </a:r>
          </a:p>
          <a:p>
            <a:pPr marL="0" indent="0">
              <a:buNone/>
            </a:pPr>
            <a:r>
              <a:rPr lang="en-GB" sz="1400" b="1" dirty="0">
                <a:solidFill>
                  <a:srgbClr val="FF0000"/>
                </a:solidFill>
              </a:rPr>
              <a:t>The Mount Royale </a:t>
            </a:r>
          </a:p>
          <a:p>
            <a:pPr marL="0" indent="0">
              <a:buNone/>
            </a:pPr>
            <a:r>
              <a:rPr lang="en-GB" sz="1400" dirty="0"/>
              <a:t>Taxi		£5.00 - £7.00                    	      Walking 		20 minutes</a:t>
            </a:r>
          </a:p>
          <a:p>
            <a:pPr marL="0" indent="0">
              <a:buNone/>
            </a:pPr>
            <a:r>
              <a:rPr lang="en-GB" sz="1400" b="1" dirty="0" smtClean="0">
                <a:solidFill>
                  <a:srgbClr val="FF0000"/>
                </a:solidFill>
              </a:rPr>
              <a:t>Queens </a:t>
            </a:r>
            <a:r>
              <a:rPr lang="en-GB" sz="1400" b="1" dirty="0">
                <a:solidFill>
                  <a:srgbClr val="FF0000"/>
                </a:solidFill>
              </a:rPr>
              <a:t>Hotel</a:t>
            </a:r>
          </a:p>
          <a:p>
            <a:pPr marL="0" indent="0">
              <a:buNone/>
            </a:pPr>
            <a:r>
              <a:rPr lang="en-GB" sz="1400" dirty="0"/>
              <a:t>Taxi		£7.00 - £9 00                    	      Walking		15 minutes</a:t>
            </a:r>
          </a:p>
          <a:p>
            <a:pPr marL="0" indent="0">
              <a:buNone/>
            </a:pPr>
            <a:r>
              <a:rPr lang="en-GB" sz="1400" b="1" dirty="0" smtClean="0">
                <a:solidFill>
                  <a:srgbClr val="FF0000"/>
                </a:solidFill>
              </a:rPr>
              <a:t>Bishops </a:t>
            </a:r>
            <a:r>
              <a:rPr lang="en-GB" sz="1400" b="1" dirty="0">
                <a:solidFill>
                  <a:srgbClr val="FF0000"/>
                </a:solidFill>
              </a:rPr>
              <a:t>Guest House</a:t>
            </a:r>
          </a:p>
          <a:p>
            <a:pPr marL="0" indent="0">
              <a:buNone/>
            </a:pPr>
            <a:r>
              <a:rPr lang="en-GB" sz="1400" dirty="0"/>
              <a:t>Taxi		£5.00 - £6.00                             Walking		10 minutes</a:t>
            </a:r>
          </a:p>
          <a:p>
            <a:pPr marL="0" indent="0">
              <a:buNone/>
            </a:pPr>
            <a:endParaRPr lang="en-GB" sz="1400" dirty="0" smtClean="0"/>
          </a:p>
          <a:p>
            <a:pPr marL="0" indent="0">
              <a:buNone/>
            </a:pPr>
            <a:r>
              <a:rPr lang="en-GB" sz="1400" b="1" dirty="0"/>
              <a:t>Please note these are estimated costs and times.</a:t>
            </a:r>
          </a:p>
          <a:p>
            <a:pPr marL="0" indent="0">
              <a:buNone/>
            </a:pPr>
            <a:endParaRPr lang="en-GB" sz="1200" dirty="0"/>
          </a:p>
          <a:p>
            <a:pPr marL="0" indent="0">
              <a:buNone/>
            </a:pPr>
            <a:endParaRPr lang="en-GB" sz="1400" dirty="0"/>
          </a:p>
        </p:txBody>
      </p:sp>
    </p:spTree>
    <p:extLst>
      <p:ext uri="{BB962C8B-B14F-4D97-AF65-F5344CB8AC3E}">
        <p14:creationId xmlns:p14="http://schemas.microsoft.com/office/powerpoint/2010/main" val="3396794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78061"/>
            <a:ext cx="54578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508104" y="1268760"/>
            <a:ext cx="2160240" cy="6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08304" y="1886635"/>
            <a:ext cx="1080120" cy="246221"/>
          </a:xfrm>
          <a:prstGeom prst="rect">
            <a:avLst/>
          </a:prstGeom>
          <a:noFill/>
        </p:spPr>
        <p:txBody>
          <a:bodyPr wrap="square" rtlCol="0">
            <a:spAutoFit/>
          </a:bodyPr>
          <a:lstStyle/>
          <a:p>
            <a:r>
              <a:rPr lang="en-GB" sz="1000" dirty="0" smtClean="0"/>
              <a:t>Monkbar Hotel</a:t>
            </a:r>
            <a:endParaRPr lang="en-GB" sz="1000" dirty="0"/>
          </a:p>
        </p:txBody>
      </p:sp>
      <p:cxnSp>
        <p:nvCxnSpPr>
          <p:cNvPr id="8" name="Straight Arrow Connector 7"/>
          <p:cNvCxnSpPr/>
          <p:nvPr/>
        </p:nvCxnSpPr>
        <p:spPr>
          <a:xfrm flipH="1">
            <a:off x="1475656" y="1916760"/>
            <a:ext cx="1872000"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403648" y="1988840"/>
            <a:ext cx="208823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7584" y="2887052"/>
            <a:ext cx="1224136" cy="253916"/>
          </a:xfrm>
          <a:prstGeom prst="rect">
            <a:avLst/>
          </a:prstGeom>
          <a:noFill/>
        </p:spPr>
        <p:txBody>
          <a:bodyPr wrap="square" rtlCol="0">
            <a:spAutoFit/>
          </a:bodyPr>
          <a:lstStyle/>
          <a:p>
            <a:r>
              <a:rPr lang="en-GB" sz="1050" dirty="0" smtClean="0"/>
              <a:t>Royal York Hotel</a:t>
            </a:r>
            <a:endParaRPr lang="en-GB" sz="1050" dirty="0"/>
          </a:p>
        </p:txBody>
      </p:sp>
      <p:sp>
        <p:nvSpPr>
          <p:cNvPr id="12" name="TextBox 11"/>
          <p:cNvSpPr txBox="1"/>
          <p:nvPr/>
        </p:nvSpPr>
        <p:spPr>
          <a:xfrm>
            <a:off x="1043608" y="1999873"/>
            <a:ext cx="936104" cy="276999"/>
          </a:xfrm>
          <a:prstGeom prst="rect">
            <a:avLst/>
          </a:prstGeom>
          <a:noFill/>
        </p:spPr>
        <p:txBody>
          <a:bodyPr wrap="square" rtlCol="0">
            <a:spAutoFit/>
          </a:bodyPr>
          <a:lstStyle/>
          <a:p>
            <a:r>
              <a:rPr lang="en-GB" sz="1200" dirty="0" smtClean="0"/>
              <a:t>NRM</a:t>
            </a:r>
            <a:endParaRPr lang="en-GB" sz="1200" dirty="0"/>
          </a:p>
        </p:txBody>
      </p:sp>
      <p:cxnSp>
        <p:nvCxnSpPr>
          <p:cNvPr id="14" name="Straight Arrow Connector 13"/>
          <p:cNvCxnSpPr/>
          <p:nvPr/>
        </p:nvCxnSpPr>
        <p:spPr>
          <a:xfrm>
            <a:off x="3419872" y="3212976"/>
            <a:ext cx="410445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24328" y="3933056"/>
            <a:ext cx="648072" cy="461665"/>
          </a:xfrm>
          <a:prstGeom prst="rect">
            <a:avLst/>
          </a:prstGeom>
          <a:noFill/>
        </p:spPr>
        <p:txBody>
          <a:bodyPr wrap="square" rtlCol="0">
            <a:spAutoFit/>
          </a:bodyPr>
          <a:lstStyle/>
          <a:p>
            <a:r>
              <a:rPr lang="en-GB" sz="1200" dirty="0" smtClean="0"/>
              <a:t>Ibis Hotel</a:t>
            </a:r>
            <a:endParaRPr lang="en-GB" sz="1200" dirty="0"/>
          </a:p>
        </p:txBody>
      </p:sp>
      <p:cxnSp>
        <p:nvCxnSpPr>
          <p:cNvPr id="18" name="Straight Arrow Connector 17"/>
          <p:cNvCxnSpPr/>
          <p:nvPr/>
        </p:nvCxnSpPr>
        <p:spPr>
          <a:xfrm flipH="1" flipV="1">
            <a:off x="1403648" y="3635722"/>
            <a:ext cx="1512168" cy="29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7584" y="3429000"/>
            <a:ext cx="936104" cy="430887"/>
          </a:xfrm>
          <a:prstGeom prst="rect">
            <a:avLst/>
          </a:prstGeom>
          <a:noFill/>
        </p:spPr>
        <p:txBody>
          <a:bodyPr wrap="square" rtlCol="0">
            <a:spAutoFit/>
          </a:bodyPr>
          <a:lstStyle/>
          <a:p>
            <a:r>
              <a:rPr lang="en-GB" sz="1100" dirty="0" smtClean="0"/>
              <a:t>Newington Hotel</a:t>
            </a:r>
            <a:endParaRPr lang="en-GB" sz="1100" dirty="0"/>
          </a:p>
        </p:txBody>
      </p:sp>
      <p:cxnSp>
        <p:nvCxnSpPr>
          <p:cNvPr id="22" name="Straight Arrow Connector 21"/>
          <p:cNvCxnSpPr/>
          <p:nvPr/>
        </p:nvCxnSpPr>
        <p:spPr>
          <a:xfrm flipH="1" flipV="1">
            <a:off x="1259632" y="4437112"/>
            <a:ext cx="11881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295636" y="5229200"/>
            <a:ext cx="82809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7584" y="4163888"/>
            <a:ext cx="792088" cy="276999"/>
          </a:xfrm>
          <a:prstGeom prst="rect">
            <a:avLst/>
          </a:prstGeom>
          <a:noFill/>
        </p:spPr>
        <p:txBody>
          <a:bodyPr wrap="square" rtlCol="0">
            <a:spAutoFit/>
          </a:bodyPr>
          <a:lstStyle/>
          <a:p>
            <a:r>
              <a:rPr lang="en-GB" sz="1200" dirty="0" smtClean="0"/>
              <a:t>Marriott</a:t>
            </a:r>
            <a:endParaRPr lang="en-GB" sz="1200" dirty="0"/>
          </a:p>
        </p:txBody>
      </p:sp>
      <p:sp>
        <p:nvSpPr>
          <p:cNvPr id="26" name="TextBox 25"/>
          <p:cNvSpPr txBox="1"/>
          <p:nvPr/>
        </p:nvSpPr>
        <p:spPr>
          <a:xfrm>
            <a:off x="827584" y="4941168"/>
            <a:ext cx="882098" cy="261610"/>
          </a:xfrm>
          <a:prstGeom prst="rect">
            <a:avLst/>
          </a:prstGeom>
          <a:noFill/>
        </p:spPr>
        <p:txBody>
          <a:bodyPr wrap="square" rtlCol="0">
            <a:spAutoFit/>
          </a:bodyPr>
          <a:lstStyle/>
          <a:p>
            <a:r>
              <a:rPr lang="en-GB" sz="1100" dirty="0" smtClean="0"/>
              <a:t>Holiday Inn</a:t>
            </a:r>
            <a:endParaRPr lang="en-GB" sz="1100" dirty="0"/>
          </a:p>
        </p:txBody>
      </p:sp>
      <p:cxnSp>
        <p:nvCxnSpPr>
          <p:cNvPr id="3" name="Straight Arrow Connector 2"/>
          <p:cNvCxnSpPr/>
          <p:nvPr/>
        </p:nvCxnSpPr>
        <p:spPr>
          <a:xfrm flipH="1" flipV="1">
            <a:off x="1043608" y="764704"/>
            <a:ext cx="216024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5576" y="548680"/>
            <a:ext cx="2160240" cy="253916"/>
          </a:xfrm>
          <a:prstGeom prst="rect">
            <a:avLst/>
          </a:prstGeom>
          <a:noFill/>
        </p:spPr>
        <p:txBody>
          <a:bodyPr wrap="square" rtlCol="0">
            <a:spAutoFit/>
          </a:bodyPr>
          <a:lstStyle/>
          <a:p>
            <a:r>
              <a:rPr lang="en-GB" sz="1050" dirty="0" smtClean="0"/>
              <a:t>Mount Royale</a:t>
            </a:r>
            <a:endParaRPr lang="en-GB" sz="1050" dirty="0"/>
          </a:p>
        </p:txBody>
      </p:sp>
      <p:cxnSp>
        <p:nvCxnSpPr>
          <p:cNvPr id="9" name="Straight Arrow Connector 8"/>
          <p:cNvCxnSpPr/>
          <p:nvPr/>
        </p:nvCxnSpPr>
        <p:spPr>
          <a:xfrm flipH="1" flipV="1">
            <a:off x="3851920" y="802596"/>
            <a:ext cx="576064" cy="165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63888" y="582796"/>
            <a:ext cx="1908212" cy="253916"/>
          </a:xfrm>
          <a:prstGeom prst="rect">
            <a:avLst/>
          </a:prstGeom>
          <a:noFill/>
        </p:spPr>
        <p:txBody>
          <a:bodyPr wrap="square" rtlCol="0">
            <a:spAutoFit/>
          </a:bodyPr>
          <a:lstStyle/>
          <a:p>
            <a:r>
              <a:rPr lang="en-GB" sz="1050" dirty="0" smtClean="0"/>
              <a:t>Queens Hotel</a:t>
            </a:r>
            <a:endParaRPr lang="en-GB" sz="1050" dirty="0"/>
          </a:p>
        </p:txBody>
      </p:sp>
      <p:cxnSp>
        <p:nvCxnSpPr>
          <p:cNvPr id="7" name="Straight Arrow Connector 6"/>
          <p:cNvCxnSpPr/>
          <p:nvPr/>
        </p:nvCxnSpPr>
        <p:spPr>
          <a:xfrm>
            <a:off x="3707904" y="2887052"/>
            <a:ext cx="1764196" cy="363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76056" y="6525344"/>
            <a:ext cx="1944216" cy="261610"/>
          </a:xfrm>
          <a:prstGeom prst="rect">
            <a:avLst/>
          </a:prstGeom>
          <a:noFill/>
        </p:spPr>
        <p:txBody>
          <a:bodyPr wrap="square" rtlCol="0">
            <a:spAutoFit/>
          </a:bodyPr>
          <a:lstStyle/>
          <a:p>
            <a:r>
              <a:rPr lang="en-GB" sz="1100" dirty="0" smtClean="0"/>
              <a:t>Premier Inns</a:t>
            </a:r>
            <a:endParaRPr lang="en-GB" sz="1100" dirty="0"/>
          </a:p>
        </p:txBody>
      </p:sp>
      <p:cxnSp>
        <p:nvCxnSpPr>
          <p:cNvPr id="21" name="Straight Arrow Connector 20"/>
          <p:cNvCxnSpPr/>
          <p:nvPr/>
        </p:nvCxnSpPr>
        <p:spPr>
          <a:xfrm flipH="1" flipV="1">
            <a:off x="2699792" y="980728"/>
            <a:ext cx="432048"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97922" y="719118"/>
            <a:ext cx="1493958" cy="261610"/>
          </a:xfrm>
          <a:prstGeom prst="rect">
            <a:avLst/>
          </a:prstGeom>
          <a:noFill/>
        </p:spPr>
        <p:txBody>
          <a:bodyPr wrap="square" rtlCol="0">
            <a:spAutoFit/>
          </a:bodyPr>
          <a:lstStyle/>
          <a:p>
            <a:r>
              <a:rPr lang="en-GB" sz="1100" dirty="0" smtClean="0"/>
              <a:t>Bishops Guest House</a:t>
            </a:r>
            <a:endParaRPr lang="en-GB" sz="1100" dirty="0"/>
          </a:p>
        </p:txBody>
      </p:sp>
    </p:spTree>
    <p:extLst>
      <p:ext uri="{BB962C8B-B14F-4D97-AF65-F5344CB8AC3E}">
        <p14:creationId xmlns:p14="http://schemas.microsoft.com/office/powerpoint/2010/main" val="975227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Accommodation	</a:t>
            </a:r>
            <a:endParaRPr lang="en-GB" dirty="0"/>
          </a:p>
        </p:txBody>
      </p:sp>
      <p:sp>
        <p:nvSpPr>
          <p:cNvPr id="3" name="Content Placeholder 2"/>
          <p:cNvSpPr>
            <a:spLocks noGrp="1"/>
          </p:cNvSpPr>
          <p:nvPr>
            <p:ph idx="1"/>
          </p:nvPr>
        </p:nvSpPr>
        <p:spPr>
          <a:xfrm>
            <a:off x="0" y="1600200"/>
            <a:ext cx="9036496" cy="4525963"/>
          </a:xfrm>
        </p:spPr>
        <p:txBody>
          <a:bodyPr>
            <a:normAutofit/>
          </a:bodyPr>
          <a:lstStyle/>
          <a:p>
            <a:pPr marL="0" indent="0">
              <a:buNone/>
            </a:pPr>
            <a:r>
              <a:rPr lang="en-GB" sz="1400" dirty="0" smtClean="0"/>
              <a:t>Hotel du Vin   		</a:t>
            </a:r>
            <a:r>
              <a:rPr lang="en-GB" sz="1400" dirty="0" smtClean="0">
                <a:hlinkClick r:id="rId2"/>
              </a:rPr>
              <a:t>www.hotelduvin.com/york</a:t>
            </a:r>
            <a:r>
              <a:rPr lang="en-GB" sz="1400" dirty="0" smtClean="0"/>
              <a:t>    (prices from £185.00)</a:t>
            </a:r>
          </a:p>
          <a:p>
            <a:pPr marL="0" indent="0">
              <a:buNone/>
            </a:pPr>
            <a:r>
              <a:rPr lang="en-GB" sz="1400" dirty="0" err="1" smtClean="0"/>
              <a:t>Middlethorpe</a:t>
            </a:r>
            <a:r>
              <a:rPr lang="en-GB" sz="1400" dirty="0" smtClean="0"/>
              <a:t> Hall  		 </a:t>
            </a:r>
            <a:r>
              <a:rPr lang="en-GB" sz="1400" dirty="0" smtClean="0">
                <a:hlinkClick r:id="rId3"/>
              </a:rPr>
              <a:t>www.middlethorpe.com</a:t>
            </a:r>
            <a:r>
              <a:rPr lang="en-GB" sz="1400" dirty="0" smtClean="0"/>
              <a:t>        (prices from £129.00)</a:t>
            </a:r>
          </a:p>
          <a:p>
            <a:pPr marL="0" indent="0">
              <a:buNone/>
            </a:pPr>
            <a:r>
              <a:rPr lang="en-GB" sz="1400" dirty="0" smtClean="0"/>
              <a:t>Best Western </a:t>
            </a:r>
            <a:r>
              <a:rPr lang="en-GB" sz="1400" dirty="0" err="1" smtClean="0"/>
              <a:t>Kilima</a:t>
            </a:r>
            <a:r>
              <a:rPr lang="en-GB" sz="1400" dirty="0" smtClean="0"/>
              <a:t> Hotel 	 </a:t>
            </a:r>
            <a:r>
              <a:rPr lang="en-GB" sz="1400" dirty="0" smtClean="0">
                <a:hlinkClick r:id="rId4"/>
              </a:rPr>
              <a:t>www.bestwestern.co.uk/kilima_hotel</a:t>
            </a:r>
            <a:r>
              <a:rPr lang="en-GB" sz="1400" dirty="0" smtClean="0"/>
              <a:t>  (prices from £104.00)</a:t>
            </a:r>
          </a:p>
          <a:p>
            <a:pPr marL="0" indent="0">
              <a:buNone/>
            </a:pPr>
            <a:r>
              <a:rPr lang="en-GB" sz="1400" dirty="0" smtClean="0"/>
              <a:t>Premier Inn (York City)   		 </a:t>
            </a:r>
            <a:r>
              <a:rPr lang="en-GB" sz="1400" dirty="0" smtClean="0">
                <a:hlinkClick r:id="rId5"/>
              </a:rPr>
              <a:t>http</a:t>
            </a:r>
            <a:r>
              <a:rPr lang="en-GB" sz="1400" dirty="0">
                <a:hlinkClick r:id="rId5"/>
              </a:rPr>
              <a:t>://</a:t>
            </a:r>
            <a:r>
              <a:rPr lang="en-GB" sz="1400" dirty="0" smtClean="0">
                <a:hlinkClick r:id="rId5"/>
              </a:rPr>
              <a:t>www.premierinn.com/en/checkHotel/YORPTI/york-city-blossom-st-north</a:t>
            </a:r>
            <a:endParaRPr lang="en-GB" sz="1400" dirty="0" smtClean="0"/>
          </a:p>
          <a:p>
            <a:pPr marL="0" indent="0">
              <a:buNone/>
            </a:pPr>
            <a:r>
              <a:rPr lang="en-GB" sz="1400" dirty="0" smtClean="0"/>
              <a:t>Premier Inn (York</a:t>
            </a:r>
            <a:r>
              <a:rPr lang="en-GB" sz="1400" dirty="0"/>
              <a:t>) </a:t>
            </a:r>
            <a:r>
              <a:rPr lang="en-GB" sz="1400" dirty="0" smtClean="0"/>
              <a:t>		</a:t>
            </a:r>
            <a:r>
              <a:rPr lang="en-GB" sz="1400" dirty="0" smtClean="0">
                <a:hlinkClick r:id="rId6"/>
              </a:rPr>
              <a:t>http</a:t>
            </a:r>
            <a:r>
              <a:rPr lang="en-GB" sz="1400" dirty="0">
                <a:hlinkClick r:id="rId6"/>
              </a:rPr>
              <a:t>://</a:t>
            </a:r>
            <a:r>
              <a:rPr lang="en-GB" sz="1400" dirty="0" smtClean="0">
                <a:hlinkClick r:id="rId6"/>
              </a:rPr>
              <a:t>www.premierinn.com/en/checkHotel/YORTAB/york-city-blossom-st-south</a:t>
            </a:r>
            <a:endParaRPr lang="en-GB" sz="1400" dirty="0" smtClean="0"/>
          </a:p>
          <a:p>
            <a:pPr marL="0" indent="0">
              <a:buNone/>
            </a:pPr>
            <a:r>
              <a:rPr lang="en-GB" sz="1400" dirty="0" smtClean="0"/>
              <a:t>			(prices from £77.00)</a:t>
            </a:r>
          </a:p>
          <a:p>
            <a:pPr marL="0" indent="0">
              <a:buNone/>
            </a:pPr>
            <a:r>
              <a:rPr lang="en-GB" sz="1400" dirty="0" smtClean="0"/>
              <a:t>Park Inn               		</a:t>
            </a:r>
            <a:r>
              <a:rPr lang="en-GB" sz="1400" dirty="0" smtClean="0">
                <a:hlinkClick r:id="rId7"/>
              </a:rPr>
              <a:t>www.parkinn.co.uk/hotel_york</a:t>
            </a:r>
            <a:r>
              <a:rPr lang="en-GB" sz="1400" dirty="0" smtClean="0"/>
              <a:t>   (prices from £71.20)</a:t>
            </a:r>
          </a:p>
          <a:p>
            <a:pPr marL="0" indent="0">
              <a:buNone/>
            </a:pPr>
            <a:r>
              <a:rPr lang="en-GB" sz="1400" dirty="0"/>
              <a:t>Cedar Court Grand  	</a:t>
            </a:r>
            <a:r>
              <a:rPr lang="en-GB" sz="1400" dirty="0" smtClean="0"/>
              <a:t>	</a:t>
            </a:r>
            <a:r>
              <a:rPr lang="en-GB" sz="1400" dirty="0" smtClean="0">
                <a:hlinkClick r:id="rId8"/>
              </a:rPr>
              <a:t>www.cedarcourtgrand.co.uk</a:t>
            </a:r>
            <a:r>
              <a:rPr lang="en-GB" sz="1400" dirty="0" smtClean="0"/>
              <a:t>  (prices from £115.00)</a:t>
            </a:r>
            <a:endParaRPr lang="en-GB" sz="1400" dirty="0"/>
          </a:p>
          <a:p>
            <a:pPr marL="0" indent="0">
              <a:buNone/>
            </a:pPr>
            <a:r>
              <a:rPr lang="en-GB" sz="1400" dirty="0" err="1" smtClean="0"/>
              <a:t>Novotel</a:t>
            </a:r>
            <a:r>
              <a:rPr lang="en-GB" sz="1400" dirty="0"/>
              <a:t>		</a:t>
            </a:r>
            <a:r>
              <a:rPr lang="en-GB" sz="1400" dirty="0" smtClean="0"/>
              <a:t>	</a:t>
            </a:r>
            <a:r>
              <a:rPr lang="en-GB" sz="1400" dirty="0" smtClean="0">
                <a:hlinkClick r:id="rId9"/>
              </a:rPr>
              <a:t>http</a:t>
            </a:r>
            <a:r>
              <a:rPr lang="en-GB" sz="1400" dirty="0">
                <a:hlinkClick r:id="rId9"/>
              </a:rPr>
              <a:t>://</a:t>
            </a:r>
            <a:r>
              <a:rPr lang="en-GB" sz="1400" dirty="0" smtClean="0">
                <a:hlinkClick r:id="rId9"/>
              </a:rPr>
              <a:t>www.novotel.com/gb/hotel-0949-novotel-york-centre/index.shtml</a:t>
            </a:r>
            <a:endParaRPr lang="en-GB" sz="1400" dirty="0" smtClean="0"/>
          </a:p>
          <a:p>
            <a:pPr marL="0" indent="0">
              <a:buNone/>
            </a:pPr>
            <a:r>
              <a:rPr lang="en-GB" sz="1400" dirty="0"/>
              <a:t>	</a:t>
            </a:r>
            <a:r>
              <a:rPr lang="en-GB" sz="1400" dirty="0" smtClean="0"/>
              <a:t>		(prices from £69.00)</a:t>
            </a:r>
          </a:p>
          <a:p>
            <a:pPr marL="0" indent="0">
              <a:buNone/>
            </a:pPr>
            <a:r>
              <a:rPr lang="en-GB" sz="1400" dirty="0"/>
              <a:t>Hilton Hotel  </a:t>
            </a:r>
            <a:r>
              <a:rPr lang="en-GB" sz="1400" dirty="0" smtClean="0"/>
              <a:t>		 </a:t>
            </a:r>
            <a:r>
              <a:rPr lang="en-GB" sz="1400" dirty="0">
                <a:hlinkClick r:id="rId10"/>
              </a:rPr>
              <a:t>http://</a:t>
            </a:r>
            <a:r>
              <a:rPr lang="en-GB" sz="1400" dirty="0" smtClean="0">
                <a:hlinkClick r:id="rId10"/>
              </a:rPr>
              <a:t>www3.hilton.com/en/hotels/united-kingdom/hilton-york-hotel-LBAYOHN/index.html?WT.srch=1</a:t>
            </a:r>
            <a:r>
              <a:rPr lang="en-GB" sz="1400" dirty="0" smtClean="0"/>
              <a:t>	(prices from £99.00)</a:t>
            </a:r>
          </a:p>
          <a:p>
            <a:pPr marL="0" indent="0">
              <a:buNone/>
            </a:pPr>
            <a:r>
              <a:rPr lang="en-GB" sz="1400" dirty="0"/>
              <a:t>Hotel 53     </a:t>
            </a:r>
            <a:r>
              <a:rPr lang="en-GB" sz="1400" dirty="0" smtClean="0"/>
              <a:t>			 </a:t>
            </a:r>
            <a:r>
              <a:rPr lang="en-GB" sz="1400" dirty="0">
                <a:hlinkClick r:id="rId11"/>
              </a:rPr>
              <a:t>http://www.hotel53.com</a:t>
            </a:r>
            <a:r>
              <a:rPr lang="en-GB" sz="1400" dirty="0" smtClean="0">
                <a:hlinkClick r:id="rId11"/>
              </a:rPr>
              <a:t>/</a:t>
            </a:r>
            <a:r>
              <a:rPr lang="en-GB" sz="1400" dirty="0" smtClean="0"/>
              <a:t>    (prices from £100.00)		</a:t>
            </a:r>
          </a:p>
          <a:p>
            <a:pPr marL="0" indent="0">
              <a:buNone/>
            </a:pPr>
            <a:r>
              <a:rPr lang="en-GB" sz="1400" dirty="0" smtClean="0"/>
              <a:t>The </a:t>
            </a:r>
            <a:r>
              <a:rPr lang="en-GB" sz="1400" dirty="0"/>
              <a:t>Churchill Hotel  </a:t>
            </a:r>
            <a:r>
              <a:rPr lang="en-GB" sz="1400" dirty="0" smtClean="0"/>
              <a:t>		</a:t>
            </a:r>
            <a:r>
              <a:rPr lang="en-GB" sz="1400" dirty="0" smtClean="0">
                <a:hlinkClick r:id="rId12"/>
              </a:rPr>
              <a:t>http</a:t>
            </a:r>
            <a:r>
              <a:rPr lang="en-GB" sz="1400" dirty="0">
                <a:hlinkClick r:id="rId12"/>
              </a:rPr>
              <a:t>://www.churchillhotel.com</a:t>
            </a:r>
            <a:r>
              <a:rPr lang="en-GB" sz="1400" dirty="0" smtClean="0">
                <a:hlinkClick r:id="rId12"/>
              </a:rPr>
              <a:t>/</a:t>
            </a:r>
            <a:r>
              <a:rPr lang="en-GB" sz="1400" dirty="0" smtClean="0"/>
              <a:t>  (prices from £70.00)</a:t>
            </a:r>
          </a:p>
          <a:p>
            <a:pPr marL="0" indent="0">
              <a:buNone/>
            </a:pPr>
            <a:r>
              <a:rPr lang="en-GB" sz="1400" dirty="0"/>
              <a:t>Knavesmire Manor Hotel </a:t>
            </a:r>
            <a:r>
              <a:rPr lang="en-GB" sz="1400" dirty="0" smtClean="0"/>
              <a:t>	 </a:t>
            </a:r>
            <a:r>
              <a:rPr lang="en-GB" sz="1400" dirty="0">
                <a:hlinkClick r:id="rId13"/>
              </a:rPr>
              <a:t>http://www.knavesmire.co.uk</a:t>
            </a:r>
            <a:r>
              <a:rPr lang="en-GB" sz="1400" dirty="0" smtClean="0">
                <a:hlinkClick r:id="rId13"/>
              </a:rPr>
              <a:t>/</a:t>
            </a:r>
            <a:r>
              <a:rPr lang="en-GB" sz="1400" dirty="0" smtClean="0"/>
              <a:t>   (Prices from £85.00)</a:t>
            </a:r>
          </a:p>
          <a:p>
            <a:pPr marL="0" indent="0">
              <a:buNone/>
            </a:pPr>
            <a:r>
              <a:rPr lang="en-GB" sz="1400" dirty="0" smtClean="0"/>
              <a:t>Best Western Dean </a:t>
            </a:r>
            <a:r>
              <a:rPr lang="en-GB" sz="1400" dirty="0"/>
              <a:t>Court </a:t>
            </a:r>
            <a:r>
              <a:rPr lang="en-GB" sz="1400" dirty="0" smtClean="0"/>
              <a:t>Hotel	  </a:t>
            </a:r>
            <a:r>
              <a:rPr lang="en-GB" sz="1400" dirty="0">
                <a:hlinkClick r:id="rId14"/>
              </a:rPr>
              <a:t>http://www.deancourt-york.co.uk</a:t>
            </a:r>
            <a:r>
              <a:rPr lang="en-GB" sz="1400" dirty="0" smtClean="0">
                <a:hlinkClick r:id="rId14"/>
              </a:rPr>
              <a:t>/</a:t>
            </a:r>
            <a:r>
              <a:rPr lang="en-GB" sz="1400" dirty="0" smtClean="0"/>
              <a:t>   (Prices from £103.50)</a:t>
            </a:r>
          </a:p>
          <a:p>
            <a:pPr marL="0" indent="0">
              <a:buNone/>
            </a:pPr>
            <a:r>
              <a:rPr lang="en-GB" sz="1400" dirty="0" smtClean="0"/>
              <a:t>Elm Bank Hotel		</a:t>
            </a:r>
            <a:r>
              <a:rPr lang="en-GB" sz="1400" dirty="0" smtClean="0">
                <a:hlinkClick r:id="rId15"/>
              </a:rPr>
              <a:t>www.elmbankhotel.com</a:t>
            </a:r>
            <a:r>
              <a:rPr lang="en-GB" sz="1400" dirty="0" smtClean="0"/>
              <a:t>    (prices from £70.00)</a:t>
            </a:r>
          </a:p>
          <a:p>
            <a:pPr marL="0" indent="0">
              <a:buNone/>
            </a:pPr>
            <a:endParaRPr lang="en-GB" sz="1800" dirty="0"/>
          </a:p>
          <a:p>
            <a:pPr marL="0" indent="0">
              <a:buNone/>
            </a:pPr>
            <a:endParaRPr lang="en-GB" sz="2000" dirty="0"/>
          </a:p>
        </p:txBody>
      </p:sp>
      <p:pic>
        <p:nvPicPr>
          <p:cNvPr id="4" name="Picture 3" descr="http://www.ieee802.org/smllieee.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01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FF0000"/>
                </a:solidFill>
              </a:rPr>
              <a:t/>
            </a:r>
            <a:br>
              <a:rPr lang="en-GB" sz="3600" b="1" dirty="0" smtClean="0">
                <a:solidFill>
                  <a:srgbClr val="FF0000"/>
                </a:solidFill>
              </a:rPr>
            </a:br>
            <a:r>
              <a:rPr lang="en-GB" sz="3600" b="1" dirty="0" smtClean="0">
                <a:solidFill>
                  <a:srgbClr val="FF0000"/>
                </a:solidFill>
              </a:rPr>
              <a:t>Social Event  </a:t>
            </a:r>
            <a:br>
              <a:rPr lang="en-GB" sz="3600" b="1" dirty="0" smtClean="0">
                <a:solidFill>
                  <a:srgbClr val="FF0000"/>
                </a:solidFill>
              </a:rPr>
            </a:br>
            <a:r>
              <a:rPr lang="en-GB" sz="3600" b="1" dirty="0" smtClean="0">
                <a:solidFill>
                  <a:srgbClr val="FF0000"/>
                </a:solidFill>
              </a:rPr>
              <a:t>4</a:t>
            </a:r>
            <a:r>
              <a:rPr lang="en-GB" sz="3600" b="1" baseline="30000" dirty="0" smtClean="0">
                <a:solidFill>
                  <a:srgbClr val="FF0000"/>
                </a:solidFill>
              </a:rPr>
              <a:t>th</a:t>
            </a:r>
            <a:r>
              <a:rPr lang="en-GB" sz="3600" b="1" dirty="0" smtClean="0">
                <a:solidFill>
                  <a:srgbClr val="FF0000"/>
                </a:solidFill>
              </a:rPr>
              <a:t> September 2013</a:t>
            </a:r>
            <a:br>
              <a:rPr lang="en-GB" sz="3600" b="1" dirty="0" smtClean="0">
                <a:solidFill>
                  <a:srgbClr val="FF0000"/>
                </a:solidFill>
              </a:rPr>
            </a:br>
            <a:endParaRPr lang="en-GB" sz="3600" b="1" dirty="0">
              <a:solidFill>
                <a:srgbClr val="FF0000"/>
              </a:solidFill>
            </a:endParaRPr>
          </a:p>
        </p:txBody>
      </p:sp>
      <p:sp>
        <p:nvSpPr>
          <p:cNvPr id="3" name="Content Placeholder 2"/>
          <p:cNvSpPr>
            <a:spLocks noGrp="1"/>
          </p:cNvSpPr>
          <p:nvPr>
            <p:ph idx="1"/>
          </p:nvPr>
        </p:nvSpPr>
        <p:spPr/>
        <p:txBody>
          <a:bodyPr>
            <a:normAutofit/>
          </a:bodyPr>
          <a:lstStyle/>
          <a:p>
            <a:pPr marL="0" indent="0" algn="ctr">
              <a:buNone/>
            </a:pPr>
            <a:r>
              <a:rPr lang="en-GB" sz="2800" b="1" dirty="0" smtClean="0"/>
              <a:t>National Railway Museum</a:t>
            </a:r>
            <a:endParaRPr lang="en-GB" sz="2800" b="1" dirty="0"/>
          </a:p>
        </p:txBody>
      </p:sp>
      <p:pic>
        <p:nvPicPr>
          <p:cNvPr id="2050" name="Picture 2" descr="http://t3.gstatic.com/images?q=tbn:ANd9GcQH7fnoJo98OqxRjDADBM7WYWYIfAxHXKK8nScCavJ8nV7YYIh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435598"/>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oogle.co.uk/url?source=imglanding&amp;ct=img&amp;q=http://www.petergoodearl.co.uk/laceygreen/days/nrm/dscf0021.jpg&amp;sa=X&amp;ei=YB_0UNCxEOOj0QW62oD4BQ&amp;ved=0CAwQ8wc&amp;usg=AFQjCNHLb6hV6dJK_hQbqO3iCpXrYGkn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0"/>
            <a:ext cx="3115125" cy="234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oogle.co.uk/url?source=imglanding&amp;ct=img&amp;q=http://www.hotelguru.co.uk/images/national-railway-museum.jpg&amp;sa=X&amp;ei=sx_0UJXuAaWG0AWjp4DAAg&amp;ved=0CAwQ8wc&amp;usg=AFQjCNGeojbWKDIx-jEWp5NSDRHJhfjn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292848"/>
            <a:ext cx="2976000" cy="22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8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Visas</a:t>
            </a:r>
            <a:endParaRPr lang="en-GB" b="1" dirty="0">
              <a:solidFill>
                <a:srgbClr val="FF0000"/>
              </a:solidFill>
            </a:endParaRPr>
          </a:p>
        </p:txBody>
      </p:sp>
      <p:sp>
        <p:nvSpPr>
          <p:cNvPr id="4" name="Content Placeholder 2"/>
          <p:cNvSpPr>
            <a:spLocks noGrp="1"/>
          </p:cNvSpPr>
          <p:nvPr>
            <p:ph idx="1"/>
          </p:nvPr>
        </p:nvSpPr>
        <p:spPr/>
        <p:txBody>
          <a:bodyPr>
            <a:normAutofit fontScale="92500" lnSpcReduction="10000"/>
          </a:bodyPr>
          <a:lstStyle/>
          <a:p>
            <a:pPr marL="285750" indent="-285750">
              <a:buFont typeface="Wingdings" pitchFamily="2" charset="2"/>
              <a:buChar char="§"/>
            </a:pPr>
            <a:r>
              <a:rPr lang="en-GB" sz="2600" dirty="0"/>
              <a:t>Attendees from some countries may require a visa to visit the United Kingdom.</a:t>
            </a:r>
          </a:p>
          <a:p>
            <a:pPr marL="285750" indent="-285750">
              <a:buFont typeface="Wingdings" pitchFamily="2" charset="2"/>
              <a:buChar char="§"/>
            </a:pPr>
            <a:endParaRPr lang="en-GB" sz="2600" dirty="0"/>
          </a:p>
          <a:p>
            <a:pPr marL="285750" indent="-285750">
              <a:buFont typeface="Wingdings" pitchFamily="2" charset="2"/>
              <a:buChar char="§"/>
            </a:pPr>
            <a:r>
              <a:rPr lang="en-GB" sz="2600" dirty="0"/>
              <a:t>If you require a visa invitation letter, please complete the following form and e-mail it to</a:t>
            </a:r>
            <a:r>
              <a:rPr lang="en-GB" sz="2600" dirty="0" smtClean="0"/>
              <a:t>:</a:t>
            </a:r>
          </a:p>
          <a:p>
            <a:pPr marL="0" indent="0">
              <a:buNone/>
            </a:pPr>
            <a:r>
              <a:rPr lang="en-GB" sz="2600" dirty="0" smtClean="0"/>
              <a:t>	</a:t>
            </a:r>
            <a:r>
              <a:rPr lang="en-GB" sz="2600" dirty="0" smtClean="0">
                <a:hlinkClick r:id="rId2"/>
              </a:rPr>
              <a:t>september2013meeting@advaoptical.com</a:t>
            </a:r>
            <a:endParaRPr lang="en-GB" sz="2600" dirty="0" smtClean="0"/>
          </a:p>
          <a:p>
            <a:pPr marL="0" indent="0">
              <a:buNone/>
            </a:pPr>
            <a:endParaRPr lang="en-GB" sz="2600" dirty="0" smtClean="0"/>
          </a:p>
          <a:p>
            <a:pPr marL="285750" indent="-285750">
              <a:buFont typeface="Wingdings" pitchFamily="2" charset="2"/>
              <a:buChar char="§"/>
            </a:pPr>
            <a:r>
              <a:rPr lang="en-GB" sz="2600" dirty="0" smtClean="0"/>
              <a:t>ADVA </a:t>
            </a:r>
            <a:r>
              <a:rPr lang="en-GB" sz="2600" dirty="0"/>
              <a:t>Optical Networking will then send you an invitation letter.</a:t>
            </a:r>
          </a:p>
          <a:p>
            <a:pPr marL="285750" indent="-285750">
              <a:buFont typeface="Wingdings" pitchFamily="2" charset="2"/>
              <a:buChar char="§"/>
            </a:pPr>
            <a:endParaRPr lang="en-GB" sz="2600" dirty="0"/>
          </a:p>
          <a:p>
            <a:pPr marL="285750" indent="-285750">
              <a:buFont typeface="Wingdings" pitchFamily="2" charset="2"/>
              <a:buChar char="§"/>
            </a:pPr>
            <a:r>
              <a:rPr lang="en-GB" sz="2600" dirty="0"/>
              <a:t>Please ensure you apply in good time.</a:t>
            </a:r>
          </a:p>
          <a:p>
            <a:endParaRPr lang="en-GB" dirty="0"/>
          </a:p>
        </p:txBody>
      </p:sp>
      <p:pic>
        <p:nvPicPr>
          <p:cNvPr id="5" name="Picture 4" descr="http://www.ieee802.org/smlli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46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504056"/>
          </a:xfrm>
        </p:spPr>
        <p:txBody>
          <a:bodyPr>
            <a:normAutofit/>
          </a:bodyPr>
          <a:lstStyle/>
          <a:p>
            <a:r>
              <a:rPr lang="en-GB" sz="2000" b="1" dirty="0">
                <a:solidFill>
                  <a:srgbClr val="FF0000"/>
                </a:solidFill>
              </a:rPr>
              <a:t>Invitation Letter request for a Visa Application to enter the United </a:t>
            </a:r>
            <a:r>
              <a:rPr lang="en-GB" sz="2000" b="1" dirty="0" smtClean="0">
                <a:solidFill>
                  <a:srgbClr val="FF0000"/>
                </a:solidFill>
              </a:rPr>
              <a:t>Kingdom</a:t>
            </a:r>
            <a:endParaRPr lang="en-GB" sz="20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99368744"/>
              </p:ext>
            </p:extLst>
          </p:nvPr>
        </p:nvGraphicFramePr>
        <p:xfrm>
          <a:off x="179512" y="404664"/>
          <a:ext cx="8784976" cy="6332514"/>
        </p:xfrm>
        <a:graphic>
          <a:graphicData uri="http://schemas.openxmlformats.org/drawingml/2006/table">
            <a:tbl>
              <a:tblPr firstRow="1" firstCol="1" bandRow="1">
                <a:tableStyleId>{5C22544A-7EE6-4342-B048-85BDC9FD1C3A}</a:tableStyleId>
              </a:tblPr>
              <a:tblGrid>
                <a:gridCol w="3456384"/>
                <a:gridCol w="5328592"/>
              </a:tblGrid>
              <a:tr h="288032">
                <a:tc>
                  <a:txBody>
                    <a:bodyPr/>
                    <a:lstStyle/>
                    <a:p>
                      <a:pPr>
                        <a:lnSpc>
                          <a:spcPct val="115000"/>
                        </a:lnSpc>
                        <a:spcAft>
                          <a:spcPts val="0"/>
                        </a:spcAft>
                      </a:pPr>
                      <a:r>
                        <a:rPr lang="en-GB" sz="1100" dirty="0">
                          <a:effectLst/>
                        </a:rPr>
                        <a:t>Full Name</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dirty="0">
                          <a:effectLst/>
                        </a:rPr>
                        <a:t> </a:t>
                      </a:r>
                      <a:endParaRPr lang="en-GB" sz="700" dirty="0">
                        <a:effectLst/>
                        <a:latin typeface="Calibri"/>
                        <a:ea typeface="Calibri"/>
                        <a:cs typeface="Times New Roman"/>
                      </a:endParaRPr>
                    </a:p>
                  </a:txBody>
                  <a:tcPr marL="44723" marR="44723" marT="0" marB="0">
                    <a:solidFill>
                      <a:schemeClr val="accent1">
                        <a:lumMod val="20000"/>
                        <a:lumOff val="80000"/>
                      </a:schemeClr>
                    </a:solidFill>
                  </a:tcPr>
                </a:tc>
              </a:tr>
              <a:tr h="274301">
                <a:tc>
                  <a:txBody>
                    <a:bodyPr/>
                    <a:lstStyle/>
                    <a:p>
                      <a:pPr>
                        <a:lnSpc>
                          <a:spcPct val="115000"/>
                        </a:lnSpc>
                        <a:spcAft>
                          <a:spcPts val="0"/>
                        </a:spcAft>
                      </a:pPr>
                      <a:r>
                        <a:rPr lang="en-GB" sz="1100" dirty="0">
                          <a:effectLst/>
                        </a:rPr>
                        <a:t>Title</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endParaRPr lang="en-GB" sz="800" dirty="0" smtClean="0">
                        <a:effectLst/>
                      </a:endParaRPr>
                    </a:p>
                    <a:p>
                      <a:pPr>
                        <a:lnSpc>
                          <a:spcPct val="115000"/>
                        </a:lnSpc>
                        <a:spcAft>
                          <a:spcPts val="0"/>
                        </a:spcAft>
                      </a:pPr>
                      <a:r>
                        <a:rPr lang="en-GB" sz="800" dirty="0" smtClean="0">
                          <a:effectLst/>
                        </a:rPr>
                        <a:t>Dr</a:t>
                      </a:r>
                      <a:r>
                        <a:rPr lang="en-GB" sz="800" dirty="0">
                          <a:effectLst/>
                        </a:rPr>
                        <a:t>: </a:t>
                      </a:r>
                      <a:r>
                        <a:rPr lang="en-GB" sz="800" dirty="0" smtClean="0">
                          <a:effectLst/>
                        </a:rPr>
                        <a:t>_______________    </a:t>
                      </a:r>
                      <a:r>
                        <a:rPr lang="en-GB" sz="800" dirty="0">
                          <a:effectLst/>
                        </a:rPr>
                        <a:t>Mr:  </a:t>
                      </a:r>
                      <a:r>
                        <a:rPr lang="en-GB" sz="800" dirty="0" smtClean="0">
                          <a:effectLst/>
                        </a:rPr>
                        <a:t>______________   </a:t>
                      </a:r>
                      <a:r>
                        <a:rPr lang="en-GB" sz="800" dirty="0">
                          <a:effectLst/>
                        </a:rPr>
                        <a:t>Mrs:  </a:t>
                      </a:r>
                      <a:r>
                        <a:rPr lang="en-GB" sz="800" dirty="0" smtClean="0">
                          <a:effectLst/>
                        </a:rPr>
                        <a:t>________________    </a:t>
                      </a:r>
                      <a:r>
                        <a:rPr lang="en-GB" sz="800" dirty="0">
                          <a:effectLst/>
                        </a:rPr>
                        <a:t>Ms:  </a:t>
                      </a:r>
                      <a:r>
                        <a:rPr lang="en-GB" sz="800" dirty="0" smtClean="0">
                          <a:effectLst/>
                        </a:rPr>
                        <a:t>_________________</a:t>
                      </a:r>
                      <a:endParaRPr lang="en-GB" sz="700" dirty="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Date of Birth</a:t>
                      </a:r>
                    </a:p>
                    <a:p>
                      <a:pPr>
                        <a:lnSpc>
                          <a:spcPct val="115000"/>
                        </a:lnSpc>
                        <a:spcAft>
                          <a:spcPts val="0"/>
                        </a:spcAft>
                      </a:pPr>
                      <a:r>
                        <a:rPr lang="en-GB" sz="1100" dirty="0">
                          <a:effectLst/>
                        </a:rPr>
                        <a:t>(DD-MM-YYYY)</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Name of Company</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dirty="0">
                          <a:effectLst/>
                        </a:rPr>
                        <a:t> </a:t>
                      </a:r>
                      <a:endParaRPr lang="en-GB" sz="700" dirty="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Job title</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dirty="0">
                          <a:effectLst/>
                        </a:rPr>
                        <a:t> </a:t>
                      </a:r>
                      <a:endParaRPr lang="en-GB" sz="700" dirty="0">
                        <a:effectLst/>
                        <a:latin typeface="Calibri"/>
                        <a:ea typeface="Calibri"/>
                        <a:cs typeface="Times New Roman"/>
                      </a:endParaRPr>
                    </a:p>
                  </a:txBody>
                  <a:tcPr marL="44723" marR="44723" marT="0" marB="0"/>
                </a:tc>
              </a:tr>
              <a:tr h="304390">
                <a:tc>
                  <a:txBody>
                    <a:bodyPr/>
                    <a:lstStyle/>
                    <a:p>
                      <a:pPr>
                        <a:lnSpc>
                          <a:spcPct val="115000"/>
                        </a:lnSpc>
                        <a:spcAft>
                          <a:spcPts val="0"/>
                        </a:spcAft>
                      </a:pPr>
                      <a:r>
                        <a:rPr lang="en-GB" sz="1100" dirty="0">
                          <a:effectLst/>
                        </a:rPr>
                        <a:t>Contact </a:t>
                      </a:r>
                      <a:r>
                        <a:rPr lang="en-GB" sz="1100" dirty="0" smtClean="0">
                          <a:effectLst/>
                        </a:rPr>
                        <a:t>Address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dirty="0">
                          <a:effectLst/>
                        </a:rPr>
                        <a:t> </a:t>
                      </a:r>
                      <a:endParaRPr lang="en-GB" sz="700" dirty="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Telephone Number</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E-mail address</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Passport Number</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dirty="0">
                          <a:effectLst/>
                        </a:rPr>
                        <a:t> </a:t>
                      </a:r>
                      <a:endParaRPr lang="en-GB" sz="700" dirty="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Passport – place of issue</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Passport Expiration Date</a:t>
                      </a:r>
                    </a:p>
                    <a:p>
                      <a:pPr>
                        <a:lnSpc>
                          <a:spcPct val="115000"/>
                        </a:lnSpc>
                        <a:spcAft>
                          <a:spcPts val="0"/>
                        </a:spcAft>
                      </a:pPr>
                      <a:r>
                        <a:rPr lang="en-GB" sz="1100" dirty="0">
                          <a:effectLst/>
                        </a:rPr>
                        <a:t>(DD-MM-YYYY)</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411451">
                <a:tc>
                  <a:txBody>
                    <a:bodyPr/>
                    <a:lstStyle/>
                    <a:p>
                      <a:pPr>
                        <a:lnSpc>
                          <a:spcPct val="115000"/>
                        </a:lnSpc>
                        <a:spcAft>
                          <a:spcPts val="0"/>
                        </a:spcAft>
                      </a:pPr>
                      <a:r>
                        <a:rPr lang="en-GB" sz="1100" dirty="0" smtClean="0">
                          <a:effectLst/>
                          <a:latin typeface="Calibri"/>
                          <a:ea typeface="Calibri"/>
                          <a:cs typeface="Times New Roman"/>
                        </a:rPr>
                        <a:t>Nationality</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endParaRPr lang="en-GB" sz="700" dirty="0">
                        <a:effectLst/>
                        <a:latin typeface="Calibri"/>
                        <a:ea typeface="Calibri"/>
                        <a:cs typeface="Times New Roman"/>
                      </a:endParaRPr>
                    </a:p>
                  </a:txBody>
                  <a:tcPr marL="44723" marR="44723" marT="0" marB="0"/>
                </a:tc>
              </a:tr>
              <a:tr h="411451">
                <a:tc>
                  <a:txBody>
                    <a:bodyPr/>
                    <a:lstStyle/>
                    <a:p>
                      <a:pPr>
                        <a:lnSpc>
                          <a:spcPct val="115000"/>
                        </a:lnSpc>
                        <a:spcAft>
                          <a:spcPts val="0"/>
                        </a:spcAft>
                      </a:pPr>
                      <a:r>
                        <a:rPr lang="en-GB" sz="1100" dirty="0">
                          <a:effectLst/>
                        </a:rPr>
                        <a:t>Expected Travel date to the UK</a:t>
                      </a:r>
                    </a:p>
                    <a:p>
                      <a:pPr>
                        <a:lnSpc>
                          <a:spcPct val="115000"/>
                        </a:lnSpc>
                        <a:spcAft>
                          <a:spcPts val="0"/>
                        </a:spcAft>
                      </a:pPr>
                      <a:r>
                        <a:rPr lang="en-GB" sz="1100" dirty="0">
                          <a:effectLst/>
                        </a:rPr>
                        <a:t>(DD-MM-YYYY)</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274301">
                <a:tc>
                  <a:txBody>
                    <a:bodyPr/>
                    <a:lstStyle/>
                    <a:p>
                      <a:pPr>
                        <a:lnSpc>
                          <a:spcPct val="115000"/>
                        </a:lnSpc>
                        <a:spcAft>
                          <a:spcPts val="0"/>
                        </a:spcAft>
                      </a:pPr>
                      <a:r>
                        <a:rPr lang="en-GB" sz="1100" dirty="0">
                          <a:effectLst/>
                        </a:rPr>
                        <a:t>Expected Departure date</a:t>
                      </a:r>
                    </a:p>
                    <a:p>
                      <a:pPr>
                        <a:lnSpc>
                          <a:spcPct val="115000"/>
                        </a:lnSpc>
                        <a:spcAft>
                          <a:spcPts val="0"/>
                        </a:spcAft>
                      </a:pPr>
                      <a:r>
                        <a:rPr lang="en-GB" sz="1100" dirty="0">
                          <a:effectLst/>
                        </a:rPr>
                        <a:t>(DD-MM-YYYY)</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a:effectLst/>
                        </a:rPr>
                        <a:t> </a:t>
                      </a:r>
                      <a:endParaRPr lang="en-GB" sz="700">
                        <a:effectLst/>
                        <a:latin typeface="Calibri"/>
                        <a:ea typeface="Calibri"/>
                        <a:cs typeface="Times New Roman"/>
                      </a:endParaRPr>
                    </a:p>
                  </a:txBody>
                  <a:tcPr marL="44723" marR="44723" marT="0" marB="0"/>
                </a:tc>
              </a:tr>
              <a:tr h="548602">
                <a:tc>
                  <a:txBody>
                    <a:bodyPr/>
                    <a:lstStyle/>
                    <a:p>
                      <a:pPr>
                        <a:lnSpc>
                          <a:spcPct val="115000"/>
                        </a:lnSpc>
                        <a:spcAft>
                          <a:spcPts val="0"/>
                        </a:spcAft>
                      </a:pPr>
                      <a:r>
                        <a:rPr lang="en-GB" sz="1100" dirty="0" smtClean="0">
                          <a:effectLst/>
                        </a:rPr>
                        <a:t>Please state to whom the letter should be addressed:  (e.g. Consulate of …………….. and the full address)</a:t>
                      </a:r>
                      <a:endParaRPr lang="en-GB" sz="1100" dirty="0">
                        <a:effectLst/>
                      </a:endParaRPr>
                    </a:p>
                    <a:p>
                      <a:pPr>
                        <a:lnSpc>
                          <a:spcPct val="115000"/>
                        </a:lnSpc>
                        <a:spcAft>
                          <a:spcPts val="0"/>
                        </a:spcAft>
                      </a:pPr>
                      <a:r>
                        <a:rPr lang="en-GB" sz="1100" dirty="0">
                          <a:effectLst/>
                        </a:rPr>
                        <a:t> </a:t>
                      </a:r>
                    </a:p>
                    <a:p>
                      <a:pPr>
                        <a:lnSpc>
                          <a:spcPct val="115000"/>
                        </a:lnSpc>
                        <a:spcAft>
                          <a:spcPts val="0"/>
                        </a:spcAft>
                      </a:pPr>
                      <a:r>
                        <a:rPr lang="en-GB" sz="1100" dirty="0">
                          <a:effectLst/>
                        </a:rPr>
                        <a:t> </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44723" marR="44723" marT="0" marB="0"/>
                </a:tc>
                <a:tc>
                  <a:txBody>
                    <a:bodyPr/>
                    <a:lstStyle/>
                    <a:p>
                      <a:pPr>
                        <a:lnSpc>
                          <a:spcPct val="115000"/>
                        </a:lnSpc>
                        <a:spcAft>
                          <a:spcPts val="0"/>
                        </a:spcAft>
                      </a:pPr>
                      <a:r>
                        <a:rPr lang="en-GB" sz="800" dirty="0">
                          <a:effectLst/>
                        </a:rPr>
                        <a:t> </a:t>
                      </a:r>
                      <a:r>
                        <a:rPr lang="en-GB" sz="800" b="1" dirty="0" smtClean="0">
                          <a:effectLst/>
                        </a:rPr>
                        <a:t>Name:</a:t>
                      </a:r>
                    </a:p>
                    <a:p>
                      <a:pPr>
                        <a:lnSpc>
                          <a:spcPct val="115000"/>
                        </a:lnSpc>
                        <a:spcAft>
                          <a:spcPts val="0"/>
                        </a:spcAft>
                      </a:pPr>
                      <a:endParaRPr lang="en-GB" sz="800" b="1" dirty="0" smtClean="0">
                        <a:effectLst/>
                        <a:latin typeface="Calibri"/>
                        <a:ea typeface="Calibri"/>
                        <a:cs typeface="Times New Roman"/>
                      </a:endParaRPr>
                    </a:p>
                    <a:p>
                      <a:pPr>
                        <a:lnSpc>
                          <a:spcPct val="115000"/>
                        </a:lnSpc>
                        <a:spcAft>
                          <a:spcPts val="0"/>
                        </a:spcAft>
                      </a:pPr>
                      <a:endParaRPr lang="en-GB" sz="800" b="1" dirty="0" smtClean="0">
                        <a:effectLst/>
                        <a:latin typeface="Calibri"/>
                        <a:ea typeface="Calibri"/>
                        <a:cs typeface="Times New Roman"/>
                      </a:endParaRPr>
                    </a:p>
                    <a:p>
                      <a:pPr>
                        <a:lnSpc>
                          <a:spcPct val="115000"/>
                        </a:lnSpc>
                        <a:spcAft>
                          <a:spcPts val="0"/>
                        </a:spcAft>
                      </a:pPr>
                      <a:r>
                        <a:rPr lang="en-GB" sz="800" b="1" dirty="0" smtClean="0">
                          <a:effectLst/>
                          <a:latin typeface="Calibri"/>
                          <a:ea typeface="Calibri"/>
                          <a:cs typeface="Times New Roman"/>
                        </a:rPr>
                        <a:t>Address:</a:t>
                      </a:r>
                      <a:endParaRPr lang="en-GB" sz="700" b="1" dirty="0">
                        <a:effectLst/>
                        <a:latin typeface="Calibri"/>
                        <a:ea typeface="Calibri"/>
                        <a:cs typeface="Times New Roman"/>
                      </a:endParaRPr>
                    </a:p>
                  </a:txBody>
                  <a:tcPr marL="44723" marR="44723" marT="0" marB="0"/>
                </a:tc>
              </a:tr>
            </a:tbl>
          </a:graphicData>
        </a:graphic>
      </p:graphicFrame>
    </p:spTree>
    <p:extLst>
      <p:ext uri="{BB962C8B-B14F-4D97-AF65-F5344CB8AC3E}">
        <p14:creationId xmlns:p14="http://schemas.microsoft.com/office/powerpoint/2010/main" val="19715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York</a:t>
            </a:r>
            <a:endParaRPr lang="en-GB" b="1" dirty="0">
              <a:solidFill>
                <a:srgbClr val="FF0000"/>
              </a:solidFill>
            </a:endParaRPr>
          </a:p>
        </p:txBody>
      </p:sp>
      <p:pic>
        <p:nvPicPr>
          <p:cNvPr id="4" name="Picture 2" descr="river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961" y="1259419"/>
            <a:ext cx="3503239" cy="136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gn post outside of York Min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5240641"/>
            <a:ext cx="3604835" cy="136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611" y="4659268"/>
            <a:ext cx="266256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3266" y="2780928"/>
            <a:ext cx="254641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8643" y="836712"/>
            <a:ext cx="254641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811" y="836712"/>
            <a:ext cx="254641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238" y="2636712"/>
            <a:ext cx="1781325" cy="25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395" y="2827949"/>
            <a:ext cx="254641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904" y="4762061"/>
            <a:ext cx="2699157"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725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260648"/>
            <a:ext cx="8229600" cy="490066"/>
          </a:xfrm>
        </p:spPr>
        <p:txBody>
          <a:bodyPr>
            <a:noAutofit/>
          </a:bodyPr>
          <a:lstStyle/>
          <a:p>
            <a:r>
              <a:rPr lang="en-GB" sz="2800" b="1" dirty="0" smtClean="0">
                <a:solidFill>
                  <a:srgbClr val="FF0000"/>
                </a:solidFill>
              </a:rPr>
              <a:t>Getting to York</a:t>
            </a:r>
            <a:endParaRPr lang="en-GB" sz="2800" b="1" dirty="0">
              <a:solidFill>
                <a:srgbClr val="FF0000"/>
              </a:solidFill>
            </a:endParaRPr>
          </a:p>
        </p:txBody>
      </p:sp>
      <p:sp>
        <p:nvSpPr>
          <p:cNvPr id="3" name="Rectangle 2"/>
          <p:cNvSpPr/>
          <p:nvPr/>
        </p:nvSpPr>
        <p:spPr>
          <a:xfrm>
            <a:off x="107504" y="1046341"/>
            <a:ext cx="9001000" cy="5262979"/>
          </a:xfrm>
          <a:prstGeom prst="rect">
            <a:avLst/>
          </a:prstGeom>
        </p:spPr>
        <p:txBody>
          <a:bodyPr wrap="square">
            <a:spAutoFit/>
          </a:bodyPr>
          <a:lstStyle/>
          <a:p>
            <a:r>
              <a:rPr lang="en-GB" sz="1400" b="1" dirty="0"/>
              <a:t>York is in easy travelling distance of various International Airports</a:t>
            </a:r>
            <a:r>
              <a:rPr lang="en-GB" sz="1400" dirty="0"/>
              <a:t>:-  </a:t>
            </a:r>
          </a:p>
          <a:p>
            <a:endParaRPr lang="en-GB" sz="1400" dirty="0"/>
          </a:p>
          <a:p>
            <a:r>
              <a:rPr lang="en-GB" sz="1400" b="1" dirty="0"/>
              <a:t>Leeds Bradford Airport:  </a:t>
            </a:r>
            <a:endParaRPr lang="en-GB" sz="1400" dirty="0"/>
          </a:p>
          <a:p>
            <a:pPr lvl="0"/>
            <a:r>
              <a:rPr lang="en-GB" sz="1400" dirty="0"/>
              <a:t>Take the 757 bus from the Airport to Leeds Train Station where there are frequent trains to York.</a:t>
            </a:r>
          </a:p>
          <a:p>
            <a:pPr lvl="0"/>
            <a:r>
              <a:rPr lang="en-GB" sz="1400" dirty="0"/>
              <a:t>Alternatively a taxi will cost in the region of £45.00 (one way)</a:t>
            </a:r>
          </a:p>
          <a:p>
            <a:r>
              <a:rPr lang="en-GB" sz="1400" dirty="0"/>
              <a:t> </a:t>
            </a:r>
          </a:p>
          <a:p>
            <a:r>
              <a:rPr lang="en-GB" sz="1400" b="1" dirty="0"/>
              <a:t>Manchester Airport:</a:t>
            </a:r>
            <a:endParaRPr lang="en-GB" sz="1400" dirty="0"/>
          </a:p>
          <a:p>
            <a:pPr lvl="0"/>
            <a:r>
              <a:rPr lang="en-GB" sz="1400" dirty="0" smtClean="0"/>
              <a:t>Take </a:t>
            </a:r>
            <a:r>
              <a:rPr lang="en-GB" sz="1400" dirty="0"/>
              <a:t>the train from the Airport.  Journeys to York take approximately 1 hour 50 minutes. Return fares are in the region of £28.00.  </a:t>
            </a:r>
            <a:r>
              <a:rPr lang="en-GB" sz="1400" u="sng" dirty="0">
                <a:hlinkClick r:id="rId2"/>
              </a:rPr>
              <a:t>www.nationalrail.co.uk</a:t>
            </a:r>
            <a:r>
              <a:rPr lang="en-GB" sz="1400" dirty="0"/>
              <a:t> </a:t>
            </a:r>
          </a:p>
          <a:p>
            <a:r>
              <a:rPr lang="en-GB" sz="1400" dirty="0"/>
              <a:t> </a:t>
            </a:r>
          </a:p>
          <a:p>
            <a:r>
              <a:rPr lang="en-GB" sz="1400" b="1" dirty="0"/>
              <a:t>Heathrow Airport:</a:t>
            </a:r>
            <a:endParaRPr lang="en-GB" sz="1400" dirty="0"/>
          </a:p>
          <a:p>
            <a:pPr lvl="0"/>
            <a:r>
              <a:rPr lang="en-GB" sz="1400" dirty="0" smtClean="0"/>
              <a:t>Take </a:t>
            </a:r>
            <a:r>
              <a:rPr lang="en-GB" sz="1400" dirty="0"/>
              <a:t>the Heathrow Express train from the Airport to London Paddington (approximately 20 minutes).  Here you will take the Underground to London Kings Cross (approximately 40 minutes).  Trains from Kings Cross take approximately 2 hours and 15 minutes to reach York.  Fares vary considerably.  </a:t>
            </a:r>
            <a:r>
              <a:rPr lang="en-GB" sz="1400" u="sng" dirty="0">
                <a:hlinkClick r:id="rId2"/>
              </a:rPr>
              <a:t>www.nationalrail.co.uk</a:t>
            </a:r>
            <a:r>
              <a:rPr lang="en-GB" sz="1400" dirty="0"/>
              <a:t> </a:t>
            </a:r>
          </a:p>
          <a:p>
            <a:r>
              <a:rPr lang="en-GB" sz="1400" dirty="0"/>
              <a:t> </a:t>
            </a:r>
          </a:p>
          <a:p>
            <a:r>
              <a:rPr lang="en-GB" sz="1400" b="1" dirty="0"/>
              <a:t>Gatwick Airport:</a:t>
            </a:r>
            <a:endParaRPr lang="en-GB" sz="1400" dirty="0"/>
          </a:p>
          <a:p>
            <a:pPr lvl="0"/>
            <a:r>
              <a:rPr lang="en-GB" sz="1400" dirty="0" smtClean="0"/>
              <a:t>Take </a:t>
            </a:r>
            <a:r>
              <a:rPr lang="en-GB" sz="1400" dirty="0"/>
              <a:t>the Gatwick Express train(</a:t>
            </a:r>
            <a:r>
              <a:rPr lang="en-GB" sz="1400" u="sng" dirty="0">
                <a:hlinkClick r:id="rId3"/>
              </a:rPr>
              <a:t>www.gatwickexpress.com</a:t>
            </a:r>
            <a:r>
              <a:rPr lang="en-GB" sz="1400" dirty="0"/>
              <a:t>)  from the Airport to London Victoria Station (approximately 30 minutes).  Here you will take the Underground to London Kings Cross (approximately 23 minutes).    Trains from Kings Cross take approximately 2 hours and 15 minutes to reach York.  Fares vary considerably.  </a:t>
            </a:r>
            <a:r>
              <a:rPr lang="en-GB" sz="1400" u="sng" dirty="0">
                <a:hlinkClick r:id="rId2"/>
              </a:rPr>
              <a:t>www.nationalrail.co.uk</a:t>
            </a:r>
            <a:r>
              <a:rPr lang="en-GB" sz="1400" dirty="0"/>
              <a:t> </a:t>
            </a:r>
          </a:p>
          <a:p>
            <a:r>
              <a:rPr lang="en-GB" sz="1400" dirty="0"/>
              <a:t> </a:t>
            </a:r>
          </a:p>
          <a:p>
            <a:r>
              <a:rPr lang="en-GB" sz="1400" b="1" dirty="0"/>
              <a:t>London City Airport:</a:t>
            </a:r>
            <a:endParaRPr lang="en-GB" sz="1400" dirty="0"/>
          </a:p>
          <a:p>
            <a:pPr lvl="0"/>
            <a:r>
              <a:rPr lang="en-GB" sz="1400" dirty="0" smtClean="0"/>
              <a:t>Take </a:t>
            </a:r>
            <a:r>
              <a:rPr lang="en-GB" sz="1400" dirty="0"/>
              <a:t>the Docklands Light Railway (DLR) train direct from the Airport to London Kings Cross Railway Station.  Journeys take approximately 32 minutes.  </a:t>
            </a:r>
            <a:r>
              <a:rPr lang="en-GB" sz="1400" u="sng" dirty="0">
                <a:hlinkClick r:id="rId4"/>
              </a:rPr>
              <a:t>www.londoncityairport.com</a:t>
            </a:r>
            <a:r>
              <a:rPr lang="en-GB" sz="1400" dirty="0"/>
              <a:t> then click on the tab ‘To and From the Airport’ to access the DLR site or alternatively visit </a:t>
            </a:r>
            <a:r>
              <a:rPr lang="en-GB" sz="1400" u="sng" dirty="0">
                <a:hlinkClick r:id="rId5"/>
              </a:rPr>
              <a:t>http://www.tfl.gov.uk/modalpages/2632.aspx</a:t>
            </a:r>
            <a:r>
              <a:rPr lang="en-GB" sz="1400" dirty="0"/>
              <a:t>.</a:t>
            </a:r>
          </a:p>
        </p:txBody>
      </p:sp>
    </p:spTree>
    <p:extLst>
      <p:ext uri="{BB962C8B-B14F-4D97-AF65-F5344CB8AC3E}">
        <p14:creationId xmlns:p14="http://schemas.microsoft.com/office/powerpoint/2010/main" val="1588989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b="1" dirty="0">
                <a:solidFill>
                  <a:srgbClr val="FF0000"/>
                </a:solidFill>
              </a:rPr>
              <a:t>Getting to York</a:t>
            </a:r>
            <a:endParaRPr lang="en-GB" sz="2800" dirty="0"/>
          </a:p>
        </p:txBody>
      </p:sp>
      <p:sp>
        <p:nvSpPr>
          <p:cNvPr id="3" name="Rectangle 2"/>
          <p:cNvSpPr/>
          <p:nvPr/>
        </p:nvSpPr>
        <p:spPr>
          <a:xfrm>
            <a:off x="323528" y="1124744"/>
            <a:ext cx="751488" cy="369332"/>
          </a:xfrm>
          <a:prstGeom prst="rect">
            <a:avLst/>
          </a:prstGeom>
        </p:spPr>
        <p:txBody>
          <a:bodyPr wrap="none">
            <a:spAutoFit/>
          </a:bodyPr>
          <a:lstStyle/>
          <a:p>
            <a:r>
              <a:rPr lang="en-GB" b="1" dirty="0"/>
              <a:t>By Air</a:t>
            </a:r>
            <a:endParaRPr lang="en-GB" dirty="0"/>
          </a:p>
        </p:txBody>
      </p:sp>
      <p:pic>
        <p:nvPicPr>
          <p:cNvPr id="4" name="Picture 3" descr="Getting to York by Air">
            <a:hlinkClick r:id="rId2" tooltip="&quot;By air&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01799"/>
            <a:ext cx="2905125" cy="1000125"/>
          </a:xfrm>
          <a:prstGeom prst="rect">
            <a:avLst/>
          </a:prstGeom>
          <a:noFill/>
          <a:ln>
            <a:noFill/>
          </a:ln>
        </p:spPr>
      </p:pic>
      <p:sp>
        <p:nvSpPr>
          <p:cNvPr id="5" name="Rectangle 4"/>
          <p:cNvSpPr/>
          <p:nvPr/>
        </p:nvSpPr>
        <p:spPr>
          <a:xfrm>
            <a:off x="323528" y="2527736"/>
            <a:ext cx="8640960" cy="1323439"/>
          </a:xfrm>
          <a:prstGeom prst="rect">
            <a:avLst/>
          </a:prstGeom>
        </p:spPr>
        <p:txBody>
          <a:bodyPr wrap="square">
            <a:spAutoFit/>
          </a:bodyPr>
          <a:lstStyle/>
          <a:p>
            <a:r>
              <a:rPr lang="en-GB" sz="1600" dirty="0"/>
              <a:t>Leeds Bradford Airport:		</a:t>
            </a:r>
            <a:r>
              <a:rPr lang="en-GB" sz="1600" u="sng" dirty="0">
                <a:hlinkClick r:id="rId4"/>
              </a:rPr>
              <a:t>www.lbia.co.uk</a:t>
            </a:r>
            <a:endParaRPr lang="en-GB" sz="1600" dirty="0"/>
          </a:p>
          <a:p>
            <a:r>
              <a:rPr lang="en-GB" sz="1600" dirty="0"/>
              <a:t>Manchester Airport:		</a:t>
            </a:r>
            <a:r>
              <a:rPr lang="en-GB" sz="1600" dirty="0" smtClean="0"/>
              <a:t>	</a:t>
            </a:r>
            <a:r>
              <a:rPr lang="en-GB" sz="1600" u="sng" dirty="0" smtClean="0">
                <a:hlinkClick r:id="rId5"/>
              </a:rPr>
              <a:t>www.manchesterairport.co.uk</a:t>
            </a:r>
            <a:endParaRPr lang="en-GB" sz="1600" dirty="0"/>
          </a:p>
          <a:p>
            <a:r>
              <a:rPr lang="en-GB" sz="1600" dirty="0"/>
              <a:t>Heathrow Airport:			</a:t>
            </a:r>
            <a:r>
              <a:rPr lang="en-GB" sz="1600" u="sng" dirty="0">
                <a:hlinkClick r:id="rId6"/>
              </a:rPr>
              <a:t>www.heathrowairport.co.uk</a:t>
            </a:r>
            <a:endParaRPr lang="en-GB" sz="1600" dirty="0"/>
          </a:p>
          <a:p>
            <a:r>
              <a:rPr lang="en-GB" sz="1600" dirty="0"/>
              <a:t>Gatwick Airport:			</a:t>
            </a:r>
            <a:r>
              <a:rPr lang="en-GB" sz="1600" u="sng" dirty="0">
                <a:hlinkClick r:id="rId7"/>
              </a:rPr>
              <a:t>www.gatwickairport.co.uk</a:t>
            </a:r>
            <a:r>
              <a:rPr lang="en-GB" sz="1600" dirty="0"/>
              <a:t> </a:t>
            </a:r>
          </a:p>
          <a:p>
            <a:r>
              <a:rPr lang="en-GB" sz="1600" dirty="0"/>
              <a:t>London City Airport:		</a:t>
            </a:r>
            <a:r>
              <a:rPr lang="en-GB" sz="1600" dirty="0" smtClean="0"/>
              <a:t>	</a:t>
            </a:r>
            <a:r>
              <a:rPr lang="en-GB" sz="1600" u="sng" dirty="0" smtClean="0">
                <a:hlinkClick r:id="rId8"/>
              </a:rPr>
              <a:t>www.londoncityairport.com</a:t>
            </a:r>
            <a:endParaRPr lang="en-GB" sz="1600" dirty="0"/>
          </a:p>
        </p:txBody>
      </p:sp>
      <p:sp>
        <p:nvSpPr>
          <p:cNvPr id="6" name="Rectangle 5"/>
          <p:cNvSpPr/>
          <p:nvPr/>
        </p:nvSpPr>
        <p:spPr>
          <a:xfrm>
            <a:off x="323528" y="3995772"/>
            <a:ext cx="960648" cy="369332"/>
          </a:xfrm>
          <a:prstGeom prst="rect">
            <a:avLst/>
          </a:prstGeom>
        </p:spPr>
        <p:txBody>
          <a:bodyPr wrap="none">
            <a:spAutoFit/>
          </a:bodyPr>
          <a:lstStyle/>
          <a:p>
            <a:r>
              <a:rPr lang="en-GB" b="1" dirty="0"/>
              <a:t>By Road</a:t>
            </a:r>
            <a:endParaRPr lang="en-GB" dirty="0"/>
          </a:p>
        </p:txBody>
      </p:sp>
      <p:pic>
        <p:nvPicPr>
          <p:cNvPr id="7" name="Picture 6" descr="Getting to York by Road">
            <a:hlinkClick r:id="rId9" tooltip="&quot;By road&quo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80885" y="4365104"/>
            <a:ext cx="2905125" cy="1000125"/>
          </a:xfrm>
          <a:prstGeom prst="rect">
            <a:avLst/>
          </a:prstGeom>
          <a:noFill/>
          <a:ln>
            <a:noFill/>
          </a:ln>
        </p:spPr>
      </p:pic>
      <p:sp>
        <p:nvSpPr>
          <p:cNvPr id="8" name="Rectangle 7"/>
          <p:cNvSpPr/>
          <p:nvPr/>
        </p:nvSpPr>
        <p:spPr>
          <a:xfrm>
            <a:off x="308877" y="5489356"/>
            <a:ext cx="8655611" cy="1107996"/>
          </a:xfrm>
          <a:prstGeom prst="rect">
            <a:avLst/>
          </a:prstGeom>
        </p:spPr>
        <p:txBody>
          <a:bodyPr wrap="square">
            <a:spAutoFit/>
          </a:bodyPr>
          <a:lstStyle/>
          <a:p>
            <a:r>
              <a:rPr lang="en-GB" sz="1600" dirty="0"/>
              <a:t>York is situated midway between Edinburgh and London, just 20 miles from the M1 / M62 Motorway network, making a comfortable travelling time from most regions in the UK. </a:t>
            </a:r>
          </a:p>
          <a:p>
            <a:r>
              <a:rPr lang="en-GB" sz="1600" dirty="0"/>
              <a:t>Accurate route plans can be obtained from </a:t>
            </a:r>
            <a:r>
              <a:rPr lang="en-GB" sz="1600" u="sng" dirty="0">
                <a:hlinkClick r:id="rId11"/>
              </a:rPr>
              <a:t>www.theaa.com</a:t>
            </a:r>
            <a:r>
              <a:rPr lang="en-GB" sz="1600" dirty="0"/>
              <a:t>.</a:t>
            </a:r>
          </a:p>
          <a:p>
            <a:r>
              <a:rPr lang="en-GB" b="1" dirty="0"/>
              <a:t>NB</a:t>
            </a:r>
            <a:r>
              <a:rPr lang="en-GB" sz="1400" b="1" dirty="0"/>
              <a:t>:  </a:t>
            </a:r>
            <a:r>
              <a:rPr lang="en-GB" sz="1400" b="1" dirty="0">
                <a:solidFill>
                  <a:srgbClr val="FF0000"/>
                </a:solidFill>
              </a:rPr>
              <a:t>cark parking in York is scarce and expensive</a:t>
            </a:r>
            <a:r>
              <a:rPr lang="en-GB" sz="1400" b="1" dirty="0"/>
              <a:t>.  </a:t>
            </a:r>
          </a:p>
        </p:txBody>
      </p:sp>
    </p:spTree>
    <p:extLst>
      <p:ext uri="{BB962C8B-B14F-4D97-AF65-F5344CB8AC3E}">
        <p14:creationId xmlns:p14="http://schemas.microsoft.com/office/powerpoint/2010/main" val="2498108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rmAutofit fontScale="90000"/>
          </a:bodyPr>
          <a:lstStyle/>
          <a:p>
            <a:r>
              <a:rPr lang="en-GB" b="1" dirty="0">
                <a:solidFill>
                  <a:srgbClr val="FF0000"/>
                </a:solidFill>
              </a:rPr>
              <a:t>York Tourism Links</a:t>
            </a:r>
            <a:br>
              <a:rPr lang="en-GB" b="1" dirty="0">
                <a:solidFill>
                  <a:srgbClr val="FF0000"/>
                </a:solidFill>
              </a:rPr>
            </a:br>
            <a:endParaRPr lang="en-GB" b="1" dirty="0">
              <a:solidFill>
                <a:srgbClr val="FF0000"/>
              </a:solidFill>
            </a:endParaRPr>
          </a:p>
        </p:txBody>
      </p:sp>
      <p:sp>
        <p:nvSpPr>
          <p:cNvPr id="3" name="Rectangle 2"/>
          <p:cNvSpPr/>
          <p:nvPr/>
        </p:nvSpPr>
        <p:spPr>
          <a:xfrm>
            <a:off x="755576" y="1098610"/>
            <a:ext cx="7920880" cy="1754326"/>
          </a:xfrm>
          <a:prstGeom prst="rect">
            <a:avLst/>
          </a:prstGeom>
        </p:spPr>
        <p:txBody>
          <a:bodyPr wrap="square">
            <a:spAutoFit/>
          </a:bodyPr>
          <a:lstStyle/>
          <a:p>
            <a:r>
              <a:rPr lang="en-GB" dirty="0"/>
              <a:t>For more information on York and its surrounding area please visit:</a:t>
            </a:r>
          </a:p>
          <a:p>
            <a:endParaRPr lang="en-GB" dirty="0"/>
          </a:p>
          <a:p>
            <a:pPr algn="ctr"/>
            <a:r>
              <a:rPr lang="en-GB" dirty="0">
                <a:hlinkClick r:id="rId2"/>
              </a:rPr>
              <a:t>http://www.visityork.org</a:t>
            </a:r>
            <a:endParaRPr lang="en-GB" dirty="0"/>
          </a:p>
          <a:p>
            <a:endParaRPr lang="en-GB" dirty="0"/>
          </a:p>
          <a:p>
            <a:r>
              <a:rPr lang="en-GB" dirty="0"/>
              <a:t>Where you will find a wide range of attractions, </a:t>
            </a:r>
            <a:r>
              <a:rPr lang="en-GB" dirty="0" smtClean="0"/>
              <a:t>hotels, things </a:t>
            </a:r>
            <a:r>
              <a:rPr lang="en-GB" dirty="0"/>
              <a:t>to do and see, recommendations for eating out and historical facts.</a:t>
            </a:r>
          </a:p>
        </p:txBody>
      </p:sp>
      <p:pic>
        <p:nvPicPr>
          <p:cNvPr id="4" name="Picture 3" descr="Getting around York is easy!">
            <a:hlinkClick r:id="rId3" tooltip="Getting around York is easy!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428655"/>
            <a:ext cx="2446338" cy="236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tting to York">
            <a:hlinkClick r:id="rId5" tooltip="Getting to Yor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11456">
            <a:off x="656984" y="3420684"/>
            <a:ext cx="2347785" cy="12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York at a glance">
            <a:hlinkClick r:id="rId7" tooltip="Fast Facts and things you need to know before you visi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48702">
            <a:off x="6183844" y="3400664"/>
            <a:ext cx="22637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st Facts about York">
            <a:hlinkClick r:id="rId9" tooltip="Fast Facts"/>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0822" y="5079656"/>
            <a:ext cx="22637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Yorks Location">
            <a:hlinkClick r:id="rId11" tooltip="Location"/>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176" y="5307779"/>
            <a:ext cx="22637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0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rgbClr val="FF0000"/>
                </a:solidFill>
              </a:rPr>
              <a:t>Contact Information</a:t>
            </a:r>
            <a:r>
              <a:rPr lang="en-GB" dirty="0" smtClean="0"/>
              <a:t>	</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If you require any further information or assistance in locating suitable accommodation please contact:</a:t>
            </a:r>
          </a:p>
          <a:p>
            <a:pPr marL="0" indent="0">
              <a:buNone/>
            </a:pPr>
            <a:endParaRPr lang="en-GB" sz="2400" dirty="0"/>
          </a:p>
          <a:p>
            <a:pPr marL="0" indent="0">
              <a:buNone/>
            </a:pPr>
            <a:r>
              <a:rPr lang="en-GB" sz="2400" b="1" dirty="0" smtClean="0"/>
              <a:t>Judi Steel</a:t>
            </a:r>
          </a:p>
          <a:p>
            <a:pPr marL="0" indent="0">
              <a:buNone/>
            </a:pPr>
            <a:r>
              <a:rPr lang="en-GB" sz="2400" dirty="0" smtClean="0"/>
              <a:t>Office:		+44 1905 699335</a:t>
            </a:r>
          </a:p>
          <a:p>
            <a:pPr marL="0" indent="0">
              <a:buNone/>
            </a:pPr>
            <a:r>
              <a:rPr lang="en-GB" sz="2400" dirty="0" smtClean="0"/>
              <a:t>Mobile:	+44 7825 064703</a:t>
            </a:r>
          </a:p>
          <a:p>
            <a:pPr marL="0" indent="0">
              <a:buNone/>
            </a:pPr>
            <a:r>
              <a:rPr lang="en-GB" sz="2400" dirty="0" smtClean="0"/>
              <a:t>E-mail:		</a:t>
            </a:r>
            <a:r>
              <a:rPr lang="en-GB" sz="2400" dirty="0" smtClean="0">
                <a:hlinkClick r:id="rId2"/>
              </a:rPr>
              <a:t>september2013meeting@advaoptical.com</a:t>
            </a:r>
            <a:endParaRPr lang="en-GB" sz="2400" dirty="0" smtClean="0"/>
          </a:p>
          <a:p>
            <a:pPr marL="0" indent="0">
              <a:buNone/>
            </a:pPr>
            <a:endParaRPr lang="en-GB" sz="2400" dirty="0"/>
          </a:p>
        </p:txBody>
      </p:sp>
      <p:pic>
        <p:nvPicPr>
          <p:cNvPr id="4" name="Picture 3" descr="http://www.ieee802.org/smlli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81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smtClean="0">
                <a:solidFill>
                  <a:srgbClr val="FF0000"/>
                </a:solidFill>
              </a:rPr>
              <a:t>Thank You</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sz="2800" dirty="0" smtClean="0"/>
              <a:t>We look forward to welcoming you to York in September 2013.</a:t>
            </a:r>
          </a:p>
          <a:p>
            <a:pPr marL="0" indent="0">
              <a:buNone/>
            </a:pPr>
            <a:endParaRPr lang="en-GB" sz="2800" dirty="0"/>
          </a:p>
          <a:p>
            <a:pPr marL="0" indent="0">
              <a:buNone/>
            </a:pPr>
            <a:r>
              <a:rPr lang="en-GB" sz="2800" dirty="0" smtClean="0"/>
              <a:t>John &amp; Judi</a:t>
            </a:r>
            <a:endParaRPr lang="en-GB"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420888"/>
            <a:ext cx="243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ieee802.org/smlliee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6219090"/>
            <a:ext cx="150360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4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York Racecourse</a:t>
            </a:r>
            <a:endParaRPr lang="en-GB" sz="3600" b="1" dirty="0">
              <a:solidFill>
                <a:srgbClr val="FF0000"/>
              </a:solidFill>
            </a:endParaRPr>
          </a:p>
        </p:txBody>
      </p:sp>
      <p:sp>
        <p:nvSpPr>
          <p:cNvPr id="3" name="Content Placeholder 2"/>
          <p:cNvSpPr>
            <a:spLocks noGrp="1"/>
          </p:cNvSpPr>
          <p:nvPr>
            <p:ph idx="1"/>
          </p:nvPr>
        </p:nvSpPr>
        <p:spPr>
          <a:xfrm>
            <a:off x="107504" y="1196752"/>
            <a:ext cx="8928992" cy="3960440"/>
          </a:xfrm>
        </p:spPr>
        <p:txBody>
          <a:bodyPr>
            <a:normAutofit/>
          </a:bodyPr>
          <a:lstStyle/>
          <a:p>
            <a:r>
              <a:rPr lang="en-GB" sz="2000" dirty="0" smtClean="0"/>
              <a:t>The meeting will be held at York Racecourse (The Knavesmire Grandstand), situated just outside the City Centre, easily accessible on foot or by public transport.  </a:t>
            </a:r>
          </a:p>
          <a:p>
            <a:r>
              <a:rPr lang="en-GB" sz="2000" dirty="0" smtClean="0"/>
              <a:t>The ground floor houses the dining facility where delegates can be seated for lunch or for breakout sessions throughout the day.</a:t>
            </a:r>
            <a:endParaRPr lang="en-GB" sz="2000" dirty="0"/>
          </a:p>
          <a:p>
            <a:pPr marL="0" indent="0">
              <a:buNone/>
            </a:pPr>
            <a:endParaRPr lang="en-GB" sz="2000" dirty="0"/>
          </a:p>
        </p:txBody>
      </p:sp>
      <p:pic>
        <p:nvPicPr>
          <p:cNvPr id="5" name="Picture 2" descr="Racing At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68" y="3213160"/>
            <a:ext cx="2363353" cy="15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nference &amp;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874760"/>
            <a:ext cx="2363353" cy="15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987160"/>
            <a:ext cx="1888052"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37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Accommodation</a:t>
            </a:r>
            <a:endParaRPr lang="en-GB" sz="3600" b="1" dirty="0">
              <a:solidFill>
                <a:srgbClr val="FF0000"/>
              </a:solidFill>
            </a:endParaRPr>
          </a:p>
        </p:txBody>
      </p:sp>
      <p:sp>
        <p:nvSpPr>
          <p:cNvPr id="3" name="Content Placeholder 2"/>
          <p:cNvSpPr>
            <a:spLocks noGrp="1"/>
          </p:cNvSpPr>
          <p:nvPr>
            <p:ph idx="1"/>
          </p:nvPr>
        </p:nvSpPr>
        <p:spPr>
          <a:xfrm>
            <a:off x="467544" y="1268760"/>
            <a:ext cx="8229600" cy="4525963"/>
          </a:xfrm>
        </p:spPr>
        <p:txBody>
          <a:bodyPr>
            <a:normAutofit/>
          </a:bodyPr>
          <a:lstStyle/>
          <a:p>
            <a:pPr marL="0" indent="0">
              <a:buNone/>
            </a:pPr>
            <a:r>
              <a:rPr lang="en-GB" sz="1800" b="1" dirty="0" smtClean="0">
                <a:solidFill>
                  <a:srgbClr val="FF0000"/>
                </a:solidFill>
              </a:rPr>
              <a:t>The following slides show various hotels, along with prices and reservation information.  Accommodation in September soon gets booked so it is advisable to secure your accommodation as soon as possible.</a:t>
            </a:r>
          </a:p>
          <a:p>
            <a:pPr marL="0" indent="0">
              <a:buNone/>
            </a:pPr>
            <a:endParaRPr lang="en-GB" sz="1800" dirty="0"/>
          </a:p>
          <a:p>
            <a:pPr marL="0" indent="0">
              <a:buNone/>
            </a:pPr>
            <a:endParaRPr lang="en-GB" sz="2000" dirty="0"/>
          </a:p>
        </p:txBody>
      </p:sp>
      <p:pic>
        <p:nvPicPr>
          <p:cNvPr id="4" name="Picture 2" descr="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48880"/>
            <a:ext cx="259573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images.bestwestern.co.uk/awa2/Image2/83729/grounds-and-hotel-/monkbar-hotel-grounds-and-hotel-02-83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37691"/>
            <a:ext cx="269697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ichotelsgroup.com/hotelmedia/repository/hotelimages/YORTR/WELCM_EXTR_2_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421088"/>
            <a:ext cx="270270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entralr.com/img/sites/home02_RoyalY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637691"/>
            <a:ext cx="267305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tels in York">
            <a:hlinkClick r:id="rId6" tooltip="The Knavesmire Manor Hotel and Restaurant 302, Yor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420888"/>
            <a:ext cx="310098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bis.com/photos/6390v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4637691"/>
            <a:ext cx="2395378"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11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York Marriott Hotel</a:t>
            </a:r>
            <a:endParaRPr lang="en-GB" sz="3600" b="1" dirty="0">
              <a:solidFill>
                <a:srgbClr val="FF0000"/>
              </a:solidFill>
            </a:endParaRPr>
          </a:p>
        </p:txBody>
      </p:sp>
      <p:sp>
        <p:nvSpPr>
          <p:cNvPr id="7" name="Content Placeholder 6"/>
          <p:cNvSpPr>
            <a:spLocks noGrp="1"/>
          </p:cNvSpPr>
          <p:nvPr>
            <p:ph idx="1"/>
          </p:nvPr>
        </p:nvSpPr>
        <p:spPr>
          <a:xfrm>
            <a:off x="457200" y="1124744"/>
            <a:ext cx="8229600" cy="4525963"/>
          </a:xfrm>
        </p:spPr>
        <p:txBody>
          <a:bodyPr>
            <a:normAutofit/>
          </a:bodyPr>
          <a:lstStyle/>
          <a:p>
            <a:pPr marL="0" indent="0">
              <a:buNone/>
            </a:pPr>
            <a:r>
              <a:rPr lang="en-GB" sz="1800" dirty="0"/>
              <a:t>The York Marriott Hotel is within walking distance of York city centre and its many attractions including the National Railway Museum &amp; York Minster. </a:t>
            </a:r>
            <a:r>
              <a:rPr lang="en-GB" sz="1800" dirty="0" smtClean="0"/>
              <a:t> It is also one of the closest hotel to York Racecourse.  With </a:t>
            </a:r>
            <a:r>
              <a:rPr lang="en-GB" sz="1800" dirty="0"/>
              <a:t>151 stylish guest bedrooms the hotel is ideal for the Business or Social traveller. </a:t>
            </a:r>
            <a:r>
              <a:rPr lang="en-GB" sz="1800" dirty="0" smtClean="0"/>
              <a:t>WIFI </a:t>
            </a:r>
            <a:r>
              <a:rPr lang="en-GB" sz="1800" dirty="0"/>
              <a:t>internet access is available in public areas and our Leisure Club features a heated pool, sauna, steam room, </a:t>
            </a:r>
            <a:r>
              <a:rPr lang="en-GB" sz="1800" dirty="0" err="1"/>
              <a:t>jacuzzi</a:t>
            </a:r>
            <a:r>
              <a:rPr lang="en-GB" sz="1800" dirty="0"/>
              <a:t>, gymnasium &amp; private tennis court. The Chase Bar &amp; Grill serves a varied menu and offers a wide choice of refreshments whilst offering unrivalled views of York Racecourse from its sun terrace. </a:t>
            </a:r>
            <a:endParaRPr lang="en-GB" sz="1800" dirty="0" smtClean="0"/>
          </a:p>
        </p:txBody>
      </p:sp>
      <p:pic>
        <p:nvPicPr>
          <p:cNvPr id="8" name="Picture 4" descr="Gard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01008"/>
            <a:ext cx="259574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ception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268" y="4041906"/>
            <a:ext cx="259574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andstand Pent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064" y="3177272"/>
            <a:ext cx="259574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eisure Clu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789040"/>
            <a:ext cx="188936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ieee802.org/smlliee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8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84"/>
            <a:ext cx="7772400" cy="1470025"/>
          </a:xfrm>
        </p:spPr>
        <p:txBody>
          <a:bodyPr>
            <a:normAutofit fontScale="90000"/>
          </a:bodyPr>
          <a:lstStyle/>
          <a:p>
            <a:r>
              <a:rPr lang="en-GB" sz="3600" b="1" dirty="0" smtClean="0">
                <a:solidFill>
                  <a:srgbClr val="FF0000"/>
                </a:solidFill>
              </a:rPr>
              <a:t/>
            </a:r>
            <a:br>
              <a:rPr lang="en-GB" sz="3600" b="1" dirty="0" smtClean="0">
                <a:solidFill>
                  <a:srgbClr val="FF0000"/>
                </a:solidFill>
              </a:rPr>
            </a:br>
            <a:r>
              <a:rPr lang="en-GB" sz="3600" b="1" dirty="0" smtClean="0">
                <a:solidFill>
                  <a:srgbClr val="FF0000"/>
                </a:solidFill>
              </a:rPr>
              <a:t>York </a:t>
            </a:r>
            <a:r>
              <a:rPr lang="en-GB" sz="3600" b="1" dirty="0">
                <a:solidFill>
                  <a:srgbClr val="FF0000"/>
                </a:solidFill>
              </a:rPr>
              <a:t>Marriott </a:t>
            </a:r>
            <a:r>
              <a:rPr lang="en-GB" sz="3600" b="1" dirty="0" smtClean="0">
                <a:solidFill>
                  <a:srgbClr val="FF0000"/>
                </a:solidFill>
              </a:rPr>
              <a:t>Hotel</a:t>
            </a:r>
            <a:br>
              <a:rPr lang="en-GB" sz="3600" b="1" dirty="0" smtClean="0">
                <a:solidFill>
                  <a:srgbClr val="FF0000"/>
                </a:solidFill>
              </a:rPr>
            </a:br>
            <a:r>
              <a:rPr lang="en-GB" sz="2700" b="1" dirty="0" err="1"/>
              <a:t>Tadcaster</a:t>
            </a:r>
            <a:r>
              <a:rPr lang="en-GB" sz="2700" b="1" dirty="0"/>
              <a:t> </a:t>
            </a:r>
            <a:r>
              <a:rPr lang="en-GB" sz="2700" b="1" dirty="0" smtClean="0"/>
              <a:t>Road, York. </a:t>
            </a:r>
            <a:r>
              <a:rPr lang="en-GB" sz="2700" b="1" dirty="0"/>
              <a:t>YO24 1QQ</a:t>
            </a:r>
            <a:r>
              <a:rPr lang="en-GB" sz="2700" b="1" dirty="0" smtClean="0">
                <a:solidFill>
                  <a:srgbClr val="FF0000"/>
                </a:solidFill>
              </a:rPr>
              <a:t/>
            </a:r>
            <a:br>
              <a:rPr lang="en-GB" sz="2700" b="1" dirty="0" smtClean="0">
                <a:solidFill>
                  <a:srgbClr val="FF0000"/>
                </a:solidFill>
              </a:rPr>
            </a:br>
            <a:endParaRPr lang="en-GB" sz="2700" b="1" dirty="0"/>
          </a:p>
        </p:txBody>
      </p:sp>
      <p:sp>
        <p:nvSpPr>
          <p:cNvPr id="3" name="Subtitle 2"/>
          <p:cNvSpPr>
            <a:spLocks noGrp="1"/>
          </p:cNvSpPr>
          <p:nvPr>
            <p:ph type="subTitle" idx="1"/>
          </p:nvPr>
        </p:nvSpPr>
        <p:spPr>
          <a:xfrm>
            <a:off x="539552" y="1124744"/>
            <a:ext cx="8280920" cy="4752528"/>
          </a:xfrm>
        </p:spPr>
        <p:txBody>
          <a:bodyPr>
            <a:normAutofit/>
          </a:bodyPr>
          <a:lstStyle/>
          <a:p>
            <a:pPr algn="l"/>
            <a:endParaRPr lang="en-GB" sz="1800" dirty="0" smtClean="0">
              <a:solidFill>
                <a:schemeClr val="tx1"/>
              </a:solidFill>
              <a:hlinkClick r:id="rId2"/>
            </a:endParaRPr>
          </a:p>
          <a:p>
            <a:pPr algn="l"/>
            <a:r>
              <a:rPr lang="en-GB" sz="1800" u="sng" dirty="0">
                <a:hlinkClick r:id="rId3"/>
              </a:rPr>
              <a:t>http://www.marriott.com/hotels/travel/qqyyk?groupCode=ad8ad8a&amp;app=resvlink&amp;fromDate=8/31/13&amp;toDate=9/6/13</a:t>
            </a:r>
            <a:endParaRPr lang="en-GB" sz="1800" dirty="0"/>
          </a:p>
          <a:p>
            <a:pPr algn="l"/>
            <a:endParaRPr lang="en-GB" sz="1800" dirty="0" smtClean="0">
              <a:solidFill>
                <a:schemeClr val="tx1"/>
              </a:solidFill>
            </a:endParaRPr>
          </a:p>
          <a:p>
            <a:pPr algn="l"/>
            <a:endParaRPr lang="en-GB" sz="1800" dirty="0" smtClean="0">
              <a:solidFill>
                <a:schemeClr val="tx1"/>
              </a:solidFill>
            </a:endParaRPr>
          </a:p>
          <a:p>
            <a:pPr algn="l"/>
            <a:r>
              <a:rPr lang="en-GB" sz="1800" dirty="0" smtClean="0">
                <a:solidFill>
                  <a:schemeClr val="tx1"/>
                </a:solidFill>
              </a:rPr>
              <a:t>Single Occupancy:		£105.00</a:t>
            </a:r>
          </a:p>
          <a:p>
            <a:pPr algn="l"/>
            <a:r>
              <a:rPr lang="en-GB" sz="1800" dirty="0" smtClean="0">
                <a:solidFill>
                  <a:schemeClr val="tx1"/>
                </a:solidFill>
              </a:rPr>
              <a:t>Double Occupancy:		£115.00</a:t>
            </a:r>
          </a:p>
          <a:p>
            <a:pPr algn="l"/>
            <a:endParaRPr lang="en-GB" sz="1800" dirty="0">
              <a:solidFill>
                <a:schemeClr val="tx1"/>
              </a:solidFill>
            </a:endParaRPr>
          </a:p>
          <a:p>
            <a:pPr algn="l"/>
            <a:r>
              <a:rPr lang="en-GB" sz="1800" dirty="0" smtClean="0">
                <a:solidFill>
                  <a:schemeClr val="tx1"/>
                </a:solidFill>
              </a:rPr>
              <a:t>To reserve accommodation at the York Marriott Hotel:-</a:t>
            </a:r>
          </a:p>
          <a:p>
            <a:pPr algn="l"/>
            <a:endParaRPr lang="en-GB" sz="1800" dirty="0">
              <a:solidFill>
                <a:schemeClr val="tx1"/>
              </a:solidFill>
            </a:endParaRPr>
          </a:p>
          <a:p>
            <a:pPr algn="l"/>
            <a:r>
              <a:rPr lang="en-GB" sz="1800" dirty="0" smtClean="0">
                <a:solidFill>
                  <a:schemeClr val="tx1"/>
                </a:solidFill>
              </a:rPr>
              <a:t>Please use the above link or telephone +44 1904 770645 </a:t>
            </a:r>
          </a:p>
          <a:p>
            <a:pPr algn="l"/>
            <a:r>
              <a:rPr lang="en-GB" sz="1800" b="1" dirty="0">
                <a:solidFill>
                  <a:srgbClr val="FF0000"/>
                </a:solidFill>
              </a:rPr>
              <a:t>Please quote ‘IEEE Group’ when making a reservation at the hotel</a:t>
            </a:r>
            <a:r>
              <a:rPr lang="en-GB" sz="1800" b="1" dirty="0" smtClean="0">
                <a:solidFill>
                  <a:srgbClr val="FF0000"/>
                </a:solidFill>
              </a:rPr>
              <a:t>.</a:t>
            </a:r>
          </a:p>
          <a:p>
            <a:pPr algn="l"/>
            <a:endParaRPr lang="en-GB" sz="1800" b="1" dirty="0">
              <a:solidFill>
                <a:srgbClr val="FF0000"/>
              </a:solidFill>
            </a:endParaRPr>
          </a:p>
          <a:p>
            <a:pPr algn="l"/>
            <a:r>
              <a:rPr lang="en-GB" sz="1800" b="1" dirty="0" smtClean="0">
                <a:solidFill>
                  <a:schemeClr val="tx1"/>
                </a:solidFill>
              </a:rPr>
              <a:t>Cancellation Policy:  By 12:00 p.m. on day of arrival.</a:t>
            </a:r>
            <a:endParaRPr lang="en-GB" sz="1800" b="1" dirty="0">
              <a:solidFill>
                <a:schemeClr val="tx1"/>
              </a:solidFill>
            </a:endParaRPr>
          </a:p>
          <a:p>
            <a:pPr algn="l"/>
            <a:endParaRPr lang="en-GB" sz="1800" dirty="0">
              <a:solidFill>
                <a:schemeClr val="tx1"/>
              </a:solidFill>
            </a:endParaRPr>
          </a:p>
        </p:txBody>
      </p:sp>
      <p:pic>
        <p:nvPicPr>
          <p:cNvPr id="4" name="Picture 3" descr="http://www.ieee802.org/smlliee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849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FF0000"/>
                </a:solidFill>
              </a:rPr>
              <a:t>Holiday Inn</a:t>
            </a:r>
            <a:endParaRPr lang="en-GB" sz="3600" b="1" dirty="0">
              <a:solidFill>
                <a:srgbClr val="FF0000"/>
              </a:solidFill>
            </a:endParaRPr>
          </a:p>
        </p:txBody>
      </p:sp>
      <p:sp>
        <p:nvSpPr>
          <p:cNvPr id="3" name="Content Placeholder 2"/>
          <p:cNvSpPr>
            <a:spLocks noGrp="1"/>
          </p:cNvSpPr>
          <p:nvPr>
            <p:ph idx="1"/>
          </p:nvPr>
        </p:nvSpPr>
        <p:spPr>
          <a:xfrm>
            <a:off x="368391" y="1196752"/>
            <a:ext cx="8229600" cy="4525963"/>
          </a:xfrm>
        </p:spPr>
        <p:txBody>
          <a:bodyPr>
            <a:normAutofit/>
          </a:bodyPr>
          <a:lstStyle/>
          <a:p>
            <a:pPr marL="0" indent="0">
              <a:buNone/>
            </a:pPr>
            <a:r>
              <a:rPr lang="en-GB" sz="1800" dirty="0"/>
              <a:t>Receive a warm welcome at the Holiday Inn York hotel, next to York Racecourse and 2 miles from York city centre.</a:t>
            </a:r>
          </a:p>
          <a:p>
            <a:pPr marL="0" indent="0">
              <a:buNone/>
            </a:pPr>
            <a:r>
              <a:rPr lang="en-GB" sz="1800" dirty="0"/>
              <a:t>The friendly Holiday Inn York is set in leafy grounds with plenty of complimentary parking. It's a 15-minute drive to York city centre from the bus stop adjacent to us. Upgrade to an Executive room for extra home comforts such and bathrobes, upgraded toiletries, 40" flat screen TV and mineral water and chocolate. Wireless Internet is available in our attractive Lobby with oak furnishings, and you can take drinks onto the tree-lined patios</a:t>
            </a:r>
            <a:r>
              <a:rPr lang="en-GB" sz="1800" dirty="0" smtClean="0"/>
              <a:t>.</a:t>
            </a:r>
          </a:p>
          <a:p>
            <a:pPr marL="0" indent="0">
              <a:buNone/>
            </a:pPr>
            <a:endParaRPr lang="en-GB" sz="1800" dirty="0"/>
          </a:p>
        </p:txBody>
      </p:sp>
      <p:pic>
        <p:nvPicPr>
          <p:cNvPr id="4" name="Picture 4" descr="http://www.ichotelsgroup.com/hotelmedia/repository/hotelimages/YORTR/WELCM_EFEA_1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8" y="4005064"/>
            <a:ext cx="27027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chotelsgroup.com/hotelmedia/repository/hotelimages/YORTR/WELCM_EXTR_3_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058179"/>
            <a:ext cx="27027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ichotelsgroup.com/hotelmedia/repository/hotelimages/YORTR/WELCM_EXTR_2_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027347"/>
            <a:ext cx="27027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eee802.org/smlliee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1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rPr>
              <a:t>Holiday </a:t>
            </a:r>
            <a:r>
              <a:rPr lang="en-GB" sz="3600" b="1" dirty="0" smtClean="0">
                <a:solidFill>
                  <a:srgbClr val="FF0000"/>
                </a:solidFill>
              </a:rPr>
              <a:t>Inn</a:t>
            </a:r>
            <a:br>
              <a:rPr lang="en-GB" sz="3600" b="1" dirty="0" smtClean="0">
                <a:solidFill>
                  <a:srgbClr val="FF0000"/>
                </a:solidFill>
              </a:rPr>
            </a:br>
            <a:r>
              <a:rPr lang="en-GB" sz="2400" b="1" dirty="0" err="1" smtClean="0"/>
              <a:t>Tadcaster</a:t>
            </a:r>
            <a:r>
              <a:rPr lang="en-GB" sz="2400" b="1" dirty="0" smtClean="0"/>
              <a:t> Road, York. YO24 1QF</a:t>
            </a:r>
            <a:endParaRPr lang="en-GB" sz="3600" dirty="0"/>
          </a:p>
        </p:txBody>
      </p:sp>
      <p:sp>
        <p:nvSpPr>
          <p:cNvPr id="3" name="Content Placeholder 2"/>
          <p:cNvSpPr>
            <a:spLocks noGrp="1"/>
          </p:cNvSpPr>
          <p:nvPr>
            <p:ph idx="1"/>
          </p:nvPr>
        </p:nvSpPr>
        <p:spPr/>
        <p:txBody>
          <a:bodyPr>
            <a:normAutofit/>
          </a:bodyPr>
          <a:lstStyle/>
          <a:p>
            <a:pPr marL="0" indent="0">
              <a:buNone/>
            </a:pPr>
            <a:r>
              <a:rPr lang="en-GB" sz="1800" dirty="0">
                <a:hlinkClick r:id="rId2"/>
              </a:rPr>
              <a:t>http://</a:t>
            </a:r>
            <a:r>
              <a:rPr lang="en-GB" sz="1800" dirty="0" smtClean="0">
                <a:hlinkClick r:id="rId2"/>
              </a:rPr>
              <a:t>www.holidayinn.com/hotels/gb/en/york/yortr/hoteldetail</a:t>
            </a:r>
            <a:endParaRPr lang="en-GB" sz="1800" dirty="0" smtClean="0"/>
          </a:p>
          <a:p>
            <a:pPr marL="0" indent="0">
              <a:buNone/>
            </a:pPr>
            <a:endParaRPr lang="en-GB" sz="1800" dirty="0"/>
          </a:p>
          <a:p>
            <a:pPr marL="0" indent="0">
              <a:buNone/>
            </a:pPr>
            <a:r>
              <a:rPr lang="en-GB" sz="1800" dirty="0" smtClean="0"/>
              <a:t>Single Occupancy:		£89.00</a:t>
            </a:r>
          </a:p>
          <a:p>
            <a:pPr marL="0" indent="0">
              <a:buNone/>
            </a:pPr>
            <a:r>
              <a:rPr lang="en-GB" sz="1800" dirty="0" smtClean="0"/>
              <a:t>Double Occupancy:		£99.00</a:t>
            </a:r>
          </a:p>
          <a:p>
            <a:pPr marL="0" indent="0">
              <a:buNone/>
            </a:pPr>
            <a:endParaRPr lang="en-GB" sz="1800" dirty="0" smtClean="0"/>
          </a:p>
          <a:p>
            <a:pPr marL="0" indent="0">
              <a:buNone/>
            </a:pPr>
            <a:r>
              <a:rPr lang="en-GB" sz="1800" dirty="0" smtClean="0"/>
              <a:t>To reserve accommodation at the Holiday Inn:-  </a:t>
            </a:r>
          </a:p>
          <a:p>
            <a:pPr marL="0" indent="0">
              <a:buNone/>
            </a:pPr>
            <a:r>
              <a:rPr lang="en-GB" sz="1800" dirty="0" smtClean="0"/>
              <a:t>E-mail: 		 	 </a:t>
            </a:r>
            <a:r>
              <a:rPr lang="en-GB" sz="1800" u="sng" dirty="0" smtClean="0">
                <a:hlinkClick r:id="rId3"/>
              </a:rPr>
              <a:t>reservations-york@ihg.com</a:t>
            </a:r>
            <a:endParaRPr lang="en-GB" sz="1800" dirty="0" smtClean="0"/>
          </a:p>
          <a:p>
            <a:pPr marL="0" indent="0">
              <a:buNone/>
            </a:pPr>
            <a:r>
              <a:rPr lang="en-GB" sz="1800" dirty="0" smtClean="0"/>
              <a:t>Telephone:		+44 1904 777541 (Anita Barrett)</a:t>
            </a:r>
            <a:endParaRPr lang="en-GB" sz="1800" dirty="0"/>
          </a:p>
          <a:p>
            <a:pPr marL="0" indent="0">
              <a:buNone/>
            </a:pPr>
            <a:endParaRPr lang="en-GB" sz="1800" dirty="0" smtClean="0"/>
          </a:p>
          <a:p>
            <a:pPr marL="0" indent="0">
              <a:buNone/>
            </a:pPr>
            <a:endParaRPr lang="en-GB" sz="1800" dirty="0" smtClean="0"/>
          </a:p>
          <a:p>
            <a:pPr marL="0" indent="0">
              <a:buNone/>
            </a:pPr>
            <a:r>
              <a:rPr lang="en-GB" sz="1800" b="1" dirty="0" smtClean="0">
                <a:solidFill>
                  <a:srgbClr val="FF0000"/>
                </a:solidFill>
              </a:rPr>
              <a:t>Please state Group Code GX2 (IEEE Consortium</a:t>
            </a:r>
            <a:r>
              <a:rPr lang="en-GB" sz="1800" b="1" dirty="0" smtClean="0">
                <a:solidFill>
                  <a:srgbClr val="FF0000"/>
                </a:solidFill>
              </a:rPr>
              <a:t>)</a:t>
            </a:r>
          </a:p>
          <a:p>
            <a:pPr marL="0" indent="0">
              <a:buNone/>
            </a:pPr>
            <a:endParaRPr lang="en-GB" sz="1800" b="1" dirty="0">
              <a:solidFill>
                <a:srgbClr val="FF0000"/>
              </a:solidFill>
            </a:endParaRPr>
          </a:p>
          <a:p>
            <a:pPr marL="0" indent="0">
              <a:buNone/>
            </a:pPr>
            <a:r>
              <a:rPr lang="en-GB" sz="1800" b="1" dirty="0"/>
              <a:t>Cancellation Policy:  </a:t>
            </a:r>
            <a:r>
              <a:rPr lang="en-GB" sz="1800" b="1" dirty="0" smtClean="0"/>
              <a:t>7 days before date of </a:t>
            </a:r>
            <a:r>
              <a:rPr lang="en-GB" sz="1800" b="1" dirty="0"/>
              <a:t>arrival.</a:t>
            </a:r>
          </a:p>
          <a:p>
            <a:pPr marL="0" indent="0">
              <a:buNone/>
            </a:pPr>
            <a:endParaRPr lang="en-GB" sz="1800" b="1" dirty="0" smtClean="0">
              <a:solidFill>
                <a:srgbClr val="FF0000"/>
              </a:solidFill>
            </a:endParaRPr>
          </a:p>
        </p:txBody>
      </p:sp>
      <p:pic>
        <p:nvPicPr>
          <p:cNvPr id="4" name="Picture 3" descr="http://www.ieee802.org/smlliee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19091"/>
            <a:ext cx="17716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252841"/>
            <a:ext cx="15036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8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1383</Words>
  <Application>Microsoft Office PowerPoint</Application>
  <PresentationFormat>On-screen Show (4:3)</PresentationFormat>
  <Paragraphs>319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802.1/802.3 Joint Interim Meeting  2nd – 6th September 2013  </vt:lpstr>
      <vt:lpstr>York</vt:lpstr>
      <vt:lpstr>York</vt:lpstr>
      <vt:lpstr>York Racecourse</vt:lpstr>
      <vt:lpstr>Accommodation</vt:lpstr>
      <vt:lpstr>York Marriott Hotel</vt:lpstr>
      <vt:lpstr> York Marriott Hotel Tadcaster Road, York. YO24 1QQ </vt:lpstr>
      <vt:lpstr>Holiday Inn</vt:lpstr>
      <vt:lpstr>Holiday Inn Tadcaster Road, York. YO24 1QF</vt:lpstr>
      <vt:lpstr>Mount Royale Hotel </vt:lpstr>
      <vt:lpstr>Mount Royale Hotel 117 – 119 The Mount, York. YO24 1GU</vt:lpstr>
      <vt:lpstr>Royal York Hotel </vt:lpstr>
      <vt:lpstr>Royal York Hotel Station Road, York. YO24 2AA</vt:lpstr>
      <vt:lpstr>Monkbar Hotel</vt:lpstr>
      <vt:lpstr>Monkbar Hotel St. Maurices Road, York. YO31 7JA</vt:lpstr>
      <vt:lpstr>Queens Hotel</vt:lpstr>
      <vt:lpstr>Queens Hotel Queens Staith Road, Skeldergate, York. YO1 6DH</vt:lpstr>
      <vt:lpstr>Newington Hotel</vt:lpstr>
      <vt:lpstr>Newington Hotel 147 – 157 Mount Vale, York. YO24 1DJ</vt:lpstr>
      <vt:lpstr>Ibis Hotel</vt:lpstr>
      <vt:lpstr>Ibis Hotel 77 The Mount, York. YO24 1BN</vt:lpstr>
      <vt:lpstr>Bishops Guest House </vt:lpstr>
      <vt:lpstr>Bishops Guest House  135 Holgate Road, York, YO24 4DF</vt:lpstr>
      <vt:lpstr>Distance / costs from hotels to Racecourse</vt:lpstr>
      <vt:lpstr>PowerPoint Presentation</vt:lpstr>
      <vt:lpstr>Alternative Accommodation </vt:lpstr>
      <vt:lpstr> Social Event   4th September 2013 </vt:lpstr>
      <vt:lpstr>Visas</vt:lpstr>
      <vt:lpstr>Invitation Letter request for a Visa Application to enter the United Kingdom</vt:lpstr>
      <vt:lpstr>Getting to York</vt:lpstr>
      <vt:lpstr>Getting to York</vt:lpstr>
      <vt:lpstr>York Tourism Links </vt:lpstr>
      <vt:lpstr>Contact Information </vt:lpstr>
      <vt:lpstr>Thank You</vt:lpstr>
    </vt:vector>
  </TitlesOfParts>
  <Company>ADVA Optical Networking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802.1/802.3 meeting  September 2013, York</dc:title>
  <dc:creator>Judi Steel</dc:creator>
  <cp:lastModifiedBy>Judi Steel</cp:lastModifiedBy>
  <cp:revision>92</cp:revision>
  <cp:lastPrinted>2013-01-16T10:53:51Z</cp:lastPrinted>
  <dcterms:created xsi:type="dcterms:W3CDTF">2012-09-17T10:39:12Z</dcterms:created>
  <dcterms:modified xsi:type="dcterms:W3CDTF">2013-01-24T12:37:39Z</dcterms:modified>
</cp:coreProperties>
</file>