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302" r:id="rId2"/>
    <p:sldId id="364" r:id="rId3"/>
    <p:sldId id="360" r:id="rId4"/>
    <p:sldId id="361" r:id="rId5"/>
    <p:sldId id="363" r:id="rId6"/>
    <p:sldId id="362" r:id="rId7"/>
  </p:sldIdLst>
  <p:sldSz cx="9144000" cy="6858000" type="screen4x3"/>
  <p:notesSz cx="7315200" cy="9601200"/>
  <p:defaultTextStyle>
    <a:defPPr>
      <a:defRPr lang="en-US"/>
    </a:defPPr>
    <a:lvl1pPr algn="ctr" rtl="0" eaLnBrk="0" fontAlgn="base" hangingPunct="0">
      <a:spcBef>
        <a:spcPct val="0"/>
      </a:spcBef>
      <a:spcAft>
        <a:spcPct val="0"/>
      </a:spcAft>
      <a:defRPr sz="1600" u="sng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ctr" rtl="0" eaLnBrk="0" fontAlgn="base" hangingPunct="0">
      <a:spcBef>
        <a:spcPct val="0"/>
      </a:spcBef>
      <a:spcAft>
        <a:spcPct val="0"/>
      </a:spcAft>
      <a:defRPr sz="1600" u="sng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ctr" rtl="0" eaLnBrk="0" fontAlgn="base" hangingPunct="0">
      <a:spcBef>
        <a:spcPct val="0"/>
      </a:spcBef>
      <a:spcAft>
        <a:spcPct val="0"/>
      </a:spcAft>
      <a:defRPr sz="1600" u="sng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ctr" rtl="0" eaLnBrk="0" fontAlgn="base" hangingPunct="0">
      <a:spcBef>
        <a:spcPct val="0"/>
      </a:spcBef>
      <a:spcAft>
        <a:spcPct val="0"/>
      </a:spcAft>
      <a:defRPr sz="1600" u="sng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ctr" rtl="0" eaLnBrk="0" fontAlgn="base" hangingPunct="0">
      <a:spcBef>
        <a:spcPct val="0"/>
      </a:spcBef>
      <a:spcAft>
        <a:spcPct val="0"/>
      </a:spcAft>
      <a:defRPr sz="1600" u="sng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600" u="sng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sz="1600" u="sng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sz="1600" u="sng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sz="1600" u="sng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24">
          <p15:clr>
            <a:srgbClr val="A4A3A4"/>
          </p15:clr>
        </p15:guide>
        <p15:guide id="2" pos="230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70C0"/>
    <a:srgbClr val="FFFF99"/>
    <a:srgbClr val="008000"/>
    <a:srgbClr val="6600FF"/>
    <a:srgbClr val="CC0000"/>
    <a:srgbClr val="0000FF"/>
    <a:srgbClr val="990099"/>
    <a:srgbClr val="00990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566" autoAdjust="0"/>
    <p:restoredTop sz="94660"/>
  </p:normalViewPr>
  <p:slideViewPr>
    <p:cSldViewPr>
      <p:cViewPr varScale="1">
        <p:scale>
          <a:sx n="92" d="100"/>
          <a:sy n="92" d="100"/>
        </p:scale>
        <p:origin x="1254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>
        <p:scale>
          <a:sx n="100" d="100"/>
          <a:sy n="100" d="100"/>
        </p:scale>
        <p:origin x="-1956" y="924"/>
      </p:cViewPr>
      <p:guideLst>
        <p:guide orient="horz" pos="3024"/>
        <p:guide pos="23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5894388" y="176213"/>
            <a:ext cx="687387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b" anchorCtr="0" compatLnSpc="1">
            <a:prstTxWarp prst="textNoShape">
              <a:avLst/>
            </a:prstTxWarp>
            <a:spAutoFit/>
          </a:bodyPr>
          <a:lstStyle>
            <a:lvl1pPr algn="r" defTabSz="973138">
              <a:defRPr sz="1500" b="1" u="none">
                <a:latin typeface="Times New Roman" pitchFamily="-106" charset="0"/>
              </a:defRPr>
            </a:lvl1pPr>
          </a:lstStyle>
          <a:p>
            <a:pPr>
              <a:defRPr/>
            </a:pPr>
            <a:r>
              <a:rPr lang="en-US"/>
              <a:t>doc.: IEEE 802.11-yy/xxxxr0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733425" y="176213"/>
            <a:ext cx="887413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b" anchorCtr="0" compatLnSpc="1">
            <a:prstTxWarp prst="textNoShape">
              <a:avLst/>
            </a:prstTxWarp>
            <a:spAutoFit/>
          </a:bodyPr>
          <a:lstStyle>
            <a:lvl1pPr algn="l" defTabSz="973138">
              <a:defRPr sz="1500" b="1" u="none">
                <a:latin typeface="Times New Roman" pitchFamily="-106" charset="0"/>
              </a:defRPr>
            </a:lvl1pPr>
          </a:lstStyle>
          <a:p>
            <a:pPr>
              <a:defRPr/>
            </a:pPr>
            <a:r>
              <a:rPr lang="en-US"/>
              <a:t>Nov 2008</a:t>
            </a:r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6159500" y="9293225"/>
            <a:ext cx="506413" cy="198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r" defTabSz="973138">
              <a:defRPr sz="1300" u="none">
                <a:latin typeface="Times New Roman" pitchFamily="-106" charset="0"/>
              </a:defRPr>
            </a:lvl1pPr>
          </a:lstStyle>
          <a:p>
            <a:pPr>
              <a:defRPr/>
            </a:pPr>
            <a:r>
              <a:rPr lang="en-US"/>
              <a:t>Graham Smith, DSP Group</a:t>
            </a:r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298825" y="9293225"/>
            <a:ext cx="555625" cy="198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defTabSz="973138">
              <a:defRPr sz="1300" u="none">
                <a:latin typeface="Times New Roman" pitchFamily="-106" charset="0"/>
              </a:defRPr>
            </a:lvl1pPr>
          </a:lstStyle>
          <a:p>
            <a:pPr>
              <a:defRPr/>
            </a:pPr>
            <a:r>
              <a:rPr lang="en-US"/>
              <a:t>Page </a:t>
            </a:r>
            <a:fld id="{CFDD116D-E551-4BFF-A9CC-1D30CBBCD75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3078" name="Line 6"/>
          <p:cNvSpPr>
            <a:spLocks noChangeShapeType="1"/>
          </p:cNvSpPr>
          <p:nvPr/>
        </p:nvSpPr>
        <p:spPr bwMode="auto">
          <a:xfrm>
            <a:off x="731838" y="400050"/>
            <a:ext cx="585152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ChangeArrowheads="1"/>
          </p:cNvSpPr>
          <p:nvPr/>
        </p:nvSpPr>
        <p:spPr bwMode="auto">
          <a:xfrm>
            <a:off x="731838" y="9293225"/>
            <a:ext cx="750887" cy="187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 algn="l" defTabSz="973138">
              <a:defRPr/>
            </a:pPr>
            <a:r>
              <a:rPr lang="en-US" sz="1300" u="none">
                <a:latin typeface="Times New Roman" pitchFamily="-106" charset="0"/>
              </a:rPr>
              <a:t>Submission</a:t>
            </a:r>
          </a:p>
        </p:txBody>
      </p:sp>
      <p:sp>
        <p:nvSpPr>
          <p:cNvPr id="3080" name="Line 8"/>
          <p:cNvSpPr>
            <a:spLocks noChangeShapeType="1"/>
          </p:cNvSpPr>
          <p:nvPr/>
        </p:nvSpPr>
        <p:spPr bwMode="auto">
          <a:xfrm>
            <a:off x="731838" y="9280525"/>
            <a:ext cx="601345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266464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5938838" y="93663"/>
            <a:ext cx="687387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b" anchorCtr="0" compatLnSpc="1">
            <a:prstTxWarp prst="textNoShape">
              <a:avLst/>
            </a:prstTxWarp>
            <a:spAutoFit/>
          </a:bodyPr>
          <a:lstStyle>
            <a:lvl1pPr algn="r" defTabSz="973138">
              <a:defRPr sz="1500" b="1" u="none">
                <a:latin typeface="Times New Roman" pitchFamily="-106" charset="0"/>
              </a:defRPr>
            </a:lvl1pPr>
          </a:lstStyle>
          <a:p>
            <a:pPr>
              <a:defRPr/>
            </a:pPr>
            <a:r>
              <a:rPr lang="en-US"/>
              <a:t>doc.: IEEE 802.11-yy/xxxxr0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690563" y="93663"/>
            <a:ext cx="887412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b" anchorCtr="0" compatLnSpc="1">
            <a:prstTxWarp prst="textNoShape">
              <a:avLst/>
            </a:prstTxWarp>
            <a:spAutoFit/>
          </a:bodyPr>
          <a:lstStyle>
            <a:lvl1pPr algn="l" defTabSz="973138">
              <a:defRPr sz="1500" b="1" u="none">
                <a:latin typeface="Times New Roman" pitchFamily="-106" charset="0"/>
              </a:defRPr>
            </a:lvl1pPr>
          </a:lstStyle>
          <a:p>
            <a:pPr>
              <a:defRPr/>
            </a:pPr>
            <a:r>
              <a:rPr lang="en-US"/>
              <a:t>Nov 2008</a:t>
            </a:r>
          </a:p>
        </p:txBody>
      </p:sp>
      <p:sp>
        <p:nvSpPr>
          <p:cNvPr id="4710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63650" y="725488"/>
            <a:ext cx="4787900" cy="3589337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</p:sp>
      <p:sp>
        <p:nvSpPr>
          <p:cNvPr id="20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60888"/>
            <a:ext cx="5365750" cy="432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708" tIns="48027" rIns="97708" bIns="4802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5643563" y="9296400"/>
            <a:ext cx="982662" cy="198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5pPr marL="476250" lvl="4" algn="r" defTabSz="973138">
              <a:defRPr sz="1300" u="none">
                <a:latin typeface="Times New Roman" pitchFamily="-106" charset="0"/>
              </a:defRPr>
            </a:lvl5pPr>
          </a:lstStyle>
          <a:p>
            <a:pPr lvl="4">
              <a:defRPr/>
            </a:pPr>
            <a:r>
              <a:rPr lang="en-US"/>
              <a:t>Graham Smith, DSP Group</a:t>
            </a:r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384550" y="9296400"/>
            <a:ext cx="555625" cy="198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r" defTabSz="973138">
              <a:defRPr sz="1300" u="none">
                <a:latin typeface="Times New Roman" pitchFamily="-106" charset="0"/>
              </a:defRPr>
            </a:lvl1pPr>
          </a:lstStyle>
          <a:p>
            <a:pPr>
              <a:defRPr/>
            </a:pPr>
            <a:r>
              <a:rPr lang="en-US"/>
              <a:t>Page </a:t>
            </a:r>
            <a:fld id="{C33A673D-065D-4ACC-ACB8-94C5D4DA5CF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2056" name="Rectangle 8"/>
          <p:cNvSpPr>
            <a:spLocks noChangeArrowheads="1"/>
          </p:cNvSpPr>
          <p:nvPr/>
        </p:nvSpPr>
        <p:spPr bwMode="auto">
          <a:xfrm>
            <a:off x="763588" y="9296400"/>
            <a:ext cx="750887" cy="188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 algn="l" defTabSz="954088">
              <a:defRPr/>
            </a:pPr>
            <a:r>
              <a:rPr lang="en-US" sz="1300" u="none">
                <a:latin typeface="Times New Roman" pitchFamily="-106" charset="0"/>
              </a:rPr>
              <a:t>Submission</a:t>
            </a:r>
          </a:p>
        </p:txBody>
      </p:sp>
      <p:sp>
        <p:nvSpPr>
          <p:cNvPr id="2057" name="Line 9"/>
          <p:cNvSpPr>
            <a:spLocks noChangeShapeType="1"/>
          </p:cNvSpPr>
          <p:nvPr/>
        </p:nvSpPr>
        <p:spPr bwMode="auto">
          <a:xfrm>
            <a:off x="763588" y="9294813"/>
            <a:ext cx="578802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2058" name="Line 10"/>
          <p:cNvSpPr>
            <a:spLocks noChangeShapeType="1"/>
          </p:cNvSpPr>
          <p:nvPr/>
        </p:nvSpPr>
        <p:spPr bwMode="auto">
          <a:xfrm>
            <a:off x="682625" y="306388"/>
            <a:ext cx="594995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7713159"/>
      </p:ext>
    </p:extLst>
  </p:cSld>
  <p:clrMap bg1="lt1" tx1="dk1" bg2="lt2" tx2="dk2" accent1="accent1" accent2="accent2" accent3="accent3" accent4="accent4" accent5="accent5" accent6="accent6" hlink="hlink" folHlink="folHlink"/>
  <p:hf/>
  <p:notesStyle>
    <a:lvl1pPr algn="l" defTabSz="93345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06" charset="0"/>
        <a:ea typeface="+mn-ea"/>
        <a:cs typeface="+mn-cs"/>
      </a:defRPr>
    </a:lvl1pPr>
    <a:lvl2pPr marL="114300" algn="l" defTabSz="93345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06" charset="0"/>
        <a:ea typeface="+mn-ea"/>
        <a:cs typeface="+mn-cs"/>
      </a:defRPr>
    </a:lvl2pPr>
    <a:lvl3pPr marL="228600" algn="l" defTabSz="93345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06" charset="0"/>
        <a:ea typeface="+mn-ea"/>
        <a:cs typeface="+mn-cs"/>
      </a:defRPr>
    </a:lvl3pPr>
    <a:lvl4pPr marL="342900" algn="l" defTabSz="93345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06" charset="0"/>
        <a:ea typeface="+mn-ea"/>
        <a:cs typeface="+mn-cs"/>
      </a:defRPr>
    </a:lvl4pPr>
    <a:lvl5pPr marL="457200" algn="l" defTabSz="93345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0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 smtClean="0"/>
              <a:t>doc.: IEEE 802.11-yy/xxxxr0</a:t>
            </a:r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r>
              <a:rPr lang="en-US" smtClean="0"/>
              <a:t>Nov 2008</a:t>
            </a:r>
          </a:p>
        </p:txBody>
      </p:sp>
      <p:sp>
        <p:nvSpPr>
          <p:cNvPr id="48132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pPr lvl="4"/>
            <a:r>
              <a:rPr lang="en-US" smtClean="0"/>
              <a:t>Graham Smith, DSP Group</a:t>
            </a:r>
          </a:p>
        </p:txBody>
      </p:sp>
      <p:sp>
        <p:nvSpPr>
          <p:cNvPr id="4813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r>
              <a:rPr lang="en-US" smtClean="0"/>
              <a:t>Page </a:t>
            </a:r>
            <a:fld id="{46DEF7D9-4EED-40BB-B9A6-C1129D9DEFF2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481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5238" y="725488"/>
            <a:ext cx="4786312" cy="3589337"/>
          </a:xfrm>
          <a:ln/>
        </p:spPr>
      </p:sp>
      <p:sp>
        <p:nvSpPr>
          <p:cNvPr id="4813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3310271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6"/>
          <p:cNvSpPr>
            <a:spLocks noChangeShapeType="1"/>
          </p:cNvSpPr>
          <p:nvPr/>
        </p:nvSpPr>
        <p:spPr bwMode="auto">
          <a:xfrm>
            <a:off x="685800" y="609600"/>
            <a:ext cx="7772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9318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9318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p. </a:t>
            </a:r>
            <a:fld id="{FB0A2C27-33DB-478D-B692-9AA18F6F1EBF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p. </a:t>
            </a:r>
            <a:fld id="{D54B7A6A-E464-4778-919D-D2C24C381FE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76200"/>
            <a:ext cx="7772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686800" y="6629400"/>
            <a:ext cx="295275" cy="1524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l">
              <a:defRPr sz="1000" u="none"/>
            </a:lvl1pPr>
          </a:lstStyle>
          <a:p>
            <a:pPr>
              <a:defRPr/>
            </a:pPr>
            <a:r>
              <a:rPr lang="en-US"/>
              <a:t>p. </a:t>
            </a:r>
            <a:fld id="{FB0A2C27-33DB-478D-B692-9AA18F6F1EB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32" name="Line 8"/>
          <p:cNvSpPr>
            <a:spLocks noChangeShapeType="1"/>
          </p:cNvSpPr>
          <p:nvPr/>
        </p:nvSpPr>
        <p:spPr bwMode="auto">
          <a:xfrm>
            <a:off x="685800" y="609600"/>
            <a:ext cx="7772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034" name="Line 10"/>
          <p:cNvSpPr>
            <a:spLocks noChangeShapeType="1"/>
          </p:cNvSpPr>
          <p:nvPr userDrawn="1"/>
        </p:nvSpPr>
        <p:spPr bwMode="auto">
          <a:xfrm>
            <a:off x="685800" y="6477000"/>
            <a:ext cx="78486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2" name="Rectangle 11"/>
          <p:cNvSpPr>
            <a:spLocks noChangeArrowheads="1"/>
          </p:cNvSpPr>
          <p:nvPr userDrawn="1"/>
        </p:nvSpPr>
        <p:spPr bwMode="auto">
          <a:xfrm>
            <a:off x="7686675" y="6477000"/>
            <a:ext cx="771525" cy="123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>
            <a:defPPr>
              <a:defRPr lang="en-US"/>
            </a:defPPr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1600" u="sng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1600" u="sng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1600" u="sng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1600" u="sng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1600" u="sng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sz="1600" u="sng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sz="1600" u="sng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sz="1600" u="sng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sz="1600" u="sng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pPr algn="r">
              <a:defRPr/>
            </a:pPr>
            <a:r>
              <a:rPr lang="en-US" sz="800" u="none" dirty="0"/>
              <a:t>Kevin </a:t>
            </a:r>
            <a:r>
              <a:rPr lang="en-US" sz="800" u="none" dirty="0" smtClean="0"/>
              <a:t>B. Stanton</a:t>
            </a:r>
            <a:endParaRPr lang="en-US" sz="800" u="none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0" r:id="rId1"/>
    <p:sldLayoutId id="2147483718" r:id="rId2"/>
  </p:sldLayoutIdLst>
  <p:timing>
    <p:tnLst>
      <p:par>
        <p:cTn id="1" dur="indefinite" restart="never" nodeType="tmRoot"/>
      </p:par>
    </p:tnLst>
  </p:timing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  <a:cs typeface="Arial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  <a:cs typeface="Arial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  <a:cs typeface="Arial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  <a:cs typeface="Arial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400" b="1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2pPr>
      <a:lvl3pPr marL="1085850" indent="-228600" algn="l" rtl="0" eaLnBrk="0" fontAlgn="base" hangingPunct="0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  <a:cs typeface="+mn-cs"/>
        </a:defRPr>
      </a:lvl3pPr>
      <a:lvl4pPr marL="1428750" indent="-228600" algn="l" rtl="0" eaLnBrk="0" fontAlgn="base" hangingPunct="0">
        <a:spcBef>
          <a:spcPct val="2000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  <a:cs typeface="+mn-cs"/>
        </a:defRPr>
      </a:lvl4pPr>
      <a:lvl5pPr marL="1771650" indent="-228600" algn="l" rtl="0" eaLnBrk="0" fontAlgn="base" hangingPunct="0">
        <a:spcBef>
          <a:spcPct val="2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  <a:cs typeface="+mn-cs"/>
        </a:defRPr>
      </a:lvl5pPr>
      <a:lvl6pPr marL="2228850" indent="-228600" algn="l" rtl="0" eaLnBrk="0" fontAlgn="base" hangingPunct="0">
        <a:spcBef>
          <a:spcPct val="2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  <a:cs typeface="+mn-cs"/>
        </a:defRPr>
      </a:lvl6pPr>
      <a:lvl7pPr marL="2686050" indent="-228600" algn="l" rtl="0" eaLnBrk="0" fontAlgn="base" hangingPunct="0">
        <a:spcBef>
          <a:spcPct val="2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  <a:cs typeface="+mn-cs"/>
        </a:defRPr>
      </a:lvl7pPr>
      <a:lvl8pPr marL="3143250" indent="-228600" algn="l" rtl="0" eaLnBrk="0" fontAlgn="base" hangingPunct="0">
        <a:spcBef>
          <a:spcPct val="2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  <a:cs typeface="+mn-cs"/>
        </a:defRPr>
      </a:lvl8pPr>
      <a:lvl9pPr marL="3600450" indent="-228600" algn="l" rtl="0" eaLnBrk="0" fontAlgn="base" hangingPunct="0">
        <a:spcBef>
          <a:spcPct val="2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4"/>
          <p:cNvSpPr>
            <a:spLocks noGrp="1" noChangeArrowheads="1"/>
          </p:cNvSpPr>
          <p:nvPr>
            <p:ph type="ctrTitle"/>
          </p:nvPr>
        </p:nvSpPr>
        <p:spPr>
          <a:xfrm>
            <a:off x="914400" y="2130425"/>
            <a:ext cx="7467600" cy="1470025"/>
          </a:xfrm>
        </p:spPr>
        <p:txBody>
          <a:bodyPr/>
          <a:lstStyle/>
          <a:p>
            <a:pPr algn="l">
              <a:tabLst>
                <a:tab pos="1655763" algn="l"/>
              </a:tabLst>
            </a:pPr>
            <a:r>
              <a:rPr lang="en-US" sz="2800" dirty="0" smtClean="0"/>
              <a:t>The use of 802.11 Timing Measurement</a:t>
            </a:r>
            <a:br>
              <a:rPr lang="en-US" sz="2800" dirty="0" smtClean="0"/>
            </a:br>
            <a:r>
              <a:rPr lang="en-US" sz="2800" dirty="0" smtClean="0"/>
              <a:t>with P802.1ASbt</a:t>
            </a:r>
            <a:br>
              <a:rPr lang="en-US" sz="2800" dirty="0" smtClean="0"/>
            </a:br>
            <a:r>
              <a:rPr lang="en-US" sz="2800" dirty="0" smtClean="0"/>
              <a:t>in the context of P802.11ak</a:t>
            </a:r>
            <a:endParaRPr lang="en-US" sz="2800" dirty="0" smtClean="0"/>
          </a:p>
        </p:txBody>
      </p:sp>
      <p:sp>
        <p:nvSpPr>
          <p:cNvPr id="11267" name="Rectangle 5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algn="just">
              <a:lnSpc>
                <a:spcPct val="90000"/>
              </a:lnSpc>
            </a:pPr>
            <a:r>
              <a:rPr lang="en-US" b="0" dirty="0" smtClean="0"/>
              <a:t>Kevin B. Stanton</a:t>
            </a:r>
            <a:r>
              <a:rPr lang="en-US" b="0" dirty="0"/>
              <a:t>	</a:t>
            </a:r>
            <a:r>
              <a:rPr lang="en-US" b="0" dirty="0" smtClean="0"/>
              <a:t>	</a:t>
            </a:r>
          </a:p>
          <a:p>
            <a:pPr algn="just">
              <a:lnSpc>
                <a:spcPct val="90000"/>
              </a:lnSpc>
            </a:pPr>
            <a:r>
              <a:rPr lang="en-US" b="0" dirty="0" smtClean="0"/>
              <a:t>Intel Corporation</a:t>
            </a:r>
          </a:p>
          <a:p>
            <a:pPr algn="just">
              <a:lnSpc>
                <a:spcPct val="90000"/>
              </a:lnSpc>
            </a:pPr>
            <a:r>
              <a:rPr lang="en-US" b="0" dirty="0" smtClean="0"/>
              <a:t>November </a:t>
            </a:r>
            <a:r>
              <a:rPr lang="en-US" b="0" dirty="0"/>
              <a:t>2013</a:t>
            </a:r>
            <a:endParaRPr lang="en-US" b="0" dirty="0" smtClean="0"/>
          </a:p>
        </p:txBody>
      </p:sp>
      <p:pic>
        <p:nvPicPr>
          <p:cNvPr id="4" name="Picture 16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100000" contrast="-100000"/>
          </a:blip>
          <a:srcRect/>
          <a:stretch>
            <a:fillRect/>
          </a:stretch>
        </p:blipFill>
        <p:spPr bwMode="auto">
          <a:xfrm>
            <a:off x="7391400" y="838200"/>
            <a:ext cx="1447800" cy="1009353"/>
          </a:xfrm>
          <a:prstGeom prst="rect">
            <a:avLst/>
          </a:prstGeom>
          <a:noFill/>
          <a:ln w="19050" algn="ctr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about the new dot11 Timing Measurement?</a:t>
            </a:r>
          </a:p>
          <a:p>
            <a:r>
              <a:rPr lang="en-US" dirty="0" smtClean="0"/>
              <a:t>How does P802.11ak affect </a:t>
            </a:r>
            <a:r>
              <a:rPr lang="en-US" dirty="0" err="1" smtClean="0"/>
              <a:t>gPTP</a:t>
            </a:r>
            <a:r>
              <a:rPr lang="en-US" dirty="0"/>
              <a:t>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p. </a:t>
            </a:r>
            <a:fld id="{D54B7A6A-E464-4778-919D-D2C24C381FE9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84843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19200" y="2574685"/>
            <a:ext cx="6524625" cy="549515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new dot11 Timing Measurement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1" y="1295400"/>
            <a:ext cx="8601074" cy="4800600"/>
          </a:xfrm>
        </p:spPr>
        <p:txBody>
          <a:bodyPr>
            <a:normAutofit/>
          </a:bodyPr>
          <a:lstStyle/>
          <a:p>
            <a:r>
              <a:rPr lang="en-US" dirty="0" smtClean="0"/>
              <a:t>IEEE Std. 802.1AS™-2011 specifies the use of Timing Measurement</a:t>
            </a:r>
          </a:p>
          <a:p>
            <a:pPr lvl="1"/>
            <a:r>
              <a:rPr lang="en-US" dirty="0" smtClean="0"/>
              <a:t>Which is published in IEEE Std. 802.11™-2012</a:t>
            </a:r>
            <a:endParaRPr lang="en-US" dirty="0"/>
          </a:p>
          <a:p>
            <a:pPr marL="0" indent="0">
              <a:buNone/>
            </a:pPr>
            <a:r>
              <a:rPr lang="en-US" dirty="0" smtClean="0"/>
              <a:t>       “</a:t>
            </a:r>
          </a:p>
          <a:p>
            <a:pPr marL="0" indent="0">
              <a:buNone/>
            </a:pPr>
            <a:r>
              <a:rPr lang="en-US" dirty="0" smtClean="0"/>
              <a:t>							      ”</a:t>
            </a:r>
          </a:p>
          <a:p>
            <a:r>
              <a:rPr lang="en-US" dirty="0" smtClean="0"/>
              <a:t>P802.11mc is adding </a:t>
            </a:r>
            <a:r>
              <a:rPr lang="en-US" i="1" u="sng" dirty="0" smtClean="0"/>
              <a:t>Fine</a:t>
            </a:r>
            <a:r>
              <a:rPr lang="en-US" dirty="0" smtClean="0"/>
              <a:t> Timing Measurement</a:t>
            </a:r>
          </a:p>
          <a:p>
            <a:pPr lvl="1"/>
            <a:r>
              <a:rPr lang="en-US" dirty="0" smtClean="0"/>
              <a:t>It’s nearly the same as Timing Measurement</a:t>
            </a:r>
          </a:p>
          <a:p>
            <a:pPr lvl="2"/>
            <a:r>
              <a:rPr lang="en-US" dirty="0"/>
              <a:t>Increased timestamp resolution (10ns</a:t>
            </a:r>
            <a:r>
              <a:rPr lang="en-US" dirty="0">
                <a:sym typeface="Wingdings" panose="05000000000000000000" pitchFamily="2" charset="2"/>
              </a:rPr>
              <a:t>100ps</a:t>
            </a:r>
            <a:r>
              <a:rPr lang="en-US" dirty="0" smtClean="0">
                <a:sym typeface="Wingdings" panose="05000000000000000000" pitchFamily="2" charset="2"/>
              </a:rPr>
              <a:t>)</a:t>
            </a:r>
            <a:endParaRPr lang="en-US" dirty="0">
              <a:sym typeface="Wingdings" panose="05000000000000000000" pitchFamily="2" charset="2"/>
            </a:endParaRPr>
          </a:p>
          <a:p>
            <a:pPr lvl="2"/>
            <a:r>
              <a:rPr lang="en-US" dirty="0">
                <a:sym typeface="Wingdings" panose="05000000000000000000" pitchFamily="2" charset="2"/>
              </a:rPr>
              <a:t>Public Action </a:t>
            </a:r>
            <a:r>
              <a:rPr lang="en-US" dirty="0" smtClean="0">
                <a:sym typeface="Wingdings" panose="05000000000000000000" pitchFamily="2" charset="2"/>
              </a:rPr>
              <a:t>Frame  </a:t>
            </a:r>
            <a:r>
              <a:rPr lang="en-US" dirty="0">
                <a:sym typeface="Wingdings" panose="05000000000000000000" pitchFamily="2" charset="2"/>
              </a:rPr>
              <a:t>Private Action </a:t>
            </a:r>
            <a:r>
              <a:rPr lang="en-US" dirty="0" smtClean="0">
                <a:sym typeface="Wingdings" panose="05000000000000000000" pitchFamily="2" charset="2"/>
              </a:rPr>
              <a:t>Frame</a:t>
            </a:r>
          </a:p>
          <a:p>
            <a:pPr lvl="2"/>
            <a:r>
              <a:rPr lang="en-US" dirty="0" smtClean="0">
                <a:sym typeface="Wingdings" panose="05000000000000000000" pitchFamily="2" charset="2"/>
              </a:rPr>
              <a:t>Other changes expected</a:t>
            </a:r>
            <a:endParaRPr lang="en-US" dirty="0">
              <a:sym typeface="Wingdings" panose="05000000000000000000" pitchFamily="2" charset="2"/>
            </a:endParaRPr>
          </a:p>
          <a:p>
            <a:pPr lvl="1"/>
            <a:r>
              <a:rPr lang="en-US" dirty="0" smtClean="0"/>
              <a:t>Expected to be published in 2015</a:t>
            </a:r>
          </a:p>
          <a:p>
            <a:r>
              <a:rPr lang="en-US" dirty="0" smtClean="0"/>
              <a:t>A resulting change to P802.1ASbt is not recommended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p. </a:t>
            </a:r>
            <a:fld id="{D54B7A6A-E464-4778-919D-D2C24C381FE9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55613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Residence Time of a Station-Bridge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219200"/>
            <a:ext cx="8229600" cy="47244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P802.11ak introduces WLAN Stations that Bridge</a:t>
            </a:r>
          </a:p>
          <a:p>
            <a:r>
              <a:rPr lang="en-US" dirty="0" smtClean="0"/>
              <a:t>Residence Time of a WLAN Station-Bridge is large</a:t>
            </a:r>
          </a:p>
          <a:p>
            <a:pPr lvl="1"/>
            <a:r>
              <a:rPr lang="en-US" dirty="0" smtClean="0"/>
              <a:t>FOLLOWUP information for message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n </a:t>
            </a:r>
            <a:r>
              <a:rPr lang="en-US" dirty="0" smtClean="0"/>
              <a:t>sent in message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n+1</a:t>
            </a:r>
          </a:p>
          <a:p>
            <a:pPr lvl="1"/>
            <a:r>
              <a:rPr lang="en-US" dirty="0" smtClean="0"/>
              <a:t>With fixed Sync </a:t>
            </a:r>
            <a:r>
              <a:rPr lang="en-US" dirty="0"/>
              <a:t>I</a:t>
            </a:r>
            <a:r>
              <a:rPr lang="en-US" dirty="0" smtClean="0"/>
              <a:t>nterval, Residence </a:t>
            </a:r>
            <a:r>
              <a:rPr lang="en-US" dirty="0"/>
              <a:t>T</a:t>
            </a:r>
            <a:r>
              <a:rPr lang="en-US" dirty="0" smtClean="0"/>
              <a:t>ime ≥ sync interval</a:t>
            </a:r>
          </a:p>
          <a:p>
            <a:r>
              <a:rPr lang="en-US" dirty="0" smtClean="0"/>
              <a:t>Implications to P802.1ASbt, if we do nothing:</a:t>
            </a:r>
          </a:p>
          <a:p>
            <a:pPr lvl="1"/>
            <a:r>
              <a:rPr lang="en-US" dirty="0" smtClean="0"/>
              <a:t>Introduces small lag in time propagation through Station Bridge</a:t>
            </a:r>
          </a:p>
          <a:p>
            <a:pPr lvl="1"/>
            <a:r>
              <a:rPr lang="en-US" dirty="0" smtClean="0"/>
              <a:t>And this grows linearly with # of Station-Bridge</a:t>
            </a:r>
          </a:p>
          <a:p>
            <a:pPr marL="857250" lvl="2" indent="0">
              <a:buNone/>
            </a:pPr>
            <a:r>
              <a:rPr lang="en-US" dirty="0" smtClean="0"/>
              <a:t>+= Sync Interval * # of Station-Bridges</a:t>
            </a:r>
          </a:p>
          <a:p>
            <a:r>
              <a:rPr lang="en-US" dirty="0" smtClean="0"/>
              <a:t>Approaches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 smtClean="0"/>
              <a:t>Bi-modal sync interval (“burst-of-two”)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 smtClean="0"/>
              <a:t>Increased sync rate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 smtClean="0"/>
              <a:t>Live with the lag</a:t>
            </a:r>
          </a:p>
          <a:p>
            <a:pPr lvl="2"/>
            <a:r>
              <a:rPr lang="en-US" dirty="0" smtClean="0"/>
              <a:t>Probably fine for Stations, less fine for long chains of Station-Bridges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p. </a:t>
            </a:r>
            <a:fld id="{D54B7A6A-E464-4778-919D-D2C24C381FE9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85614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76200" y="76200"/>
            <a:ext cx="9144000" cy="533400"/>
          </a:xfrm>
        </p:spPr>
        <p:txBody>
          <a:bodyPr/>
          <a:lstStyle/>
          <a:p>
            <a:r>
              <a:rPr lang="en-US" sz="2800" dirty="0" smtClean="0"/>
              <a:t>IEEE Std. 802.11™-2012 Timing Measurement</a:t>
            </a:r>
            <a:endParaRPr lang="en-US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p. </a:t>
            </a:r>
            <a:fld id="{D54B7A6A-E464-4778-919D-D2C24C381FE9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  <p:pic>
        <p:nvPicPr>
          <p:cNvPr id="5" name="Picture 1" descr="image001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7741" y="1371600"/>
            <a:ext cx="7376118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966816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BACKUP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p. </a:t>
            </a:r>
            <a:fld id="{D54B7A6A-E464-4778-919D-D2C24C381FE9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3096967"/>
      </p:ext>
    </p:extLst>
  </p:cSld>
  <p:clrMapOvr>
    <a:masterClrMapping/>
  </p:clrMapOvr>
</p:sld>
</file>

<file path=ppt/theme/theme1.xml><?xml version="1.0" encoding="utf-8"?>
<a:theme xmlns:a="http://schemas.openxmlformats.org/drawingml/2006/main" name="802-11-Submission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0066FF"/>
      </a:hlink>
      <a:folHlink>
        <a:srgbClr val="0000CC"/>
      </a:folHlink>
    </a:clrScheme>
    <a:fontScheme name="802-11-Submissio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508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508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802-11-Submission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802-11-Submissio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802-11-Submission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802-11-Submission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802-11-Submission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802-11-Submission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802-11-Submission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11247</TotalTime>
  <Words>191</Words>
  <Application>Microsoft Office PowerPoint</Application>
  <PresentationFormat>On-screen Show (4:3)</PresentationFormat>
  <Paragraphs>44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Courier New</vt:lpstr>
      <vt:lpstr>Times New Roman</vt:lpstr>
      <vt:lpstr>Wingdings</vt:lpstr>
      <vt:lpstr>802-11-Submission</vt:lpstr>
      <vt:lpstr>The use of 802.11 Timing Measurement with P802.1ASbt in the context of P802.11ak</vt:lpstr>
      <vt:lpstr>Questions</vt:lpstr>
      <vt:lpstr>The new dot11 Timing Measurement</vt:lpstr>
      <vt:lpstr>Residence Time of a Station-Bridge</vt:lpstr>
      <vt:lpstr>IEEE Std. 802.11™-2012 Timing Measurement</vt:lpstr>
      <vt:lpstr>BACKUP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[place presentation subject title text here]</dc:title>
  <dc:creator>Stanton, Kevin B</dc:creator>
  <cp:lastModifiedBy>Stanton, Kevin B</cp:lastModifiedBy>
  <cp:revision>813</cp:revision>
  <cp:lastPrinted>1998-02-10T13:28:06Z</cp:lastPrinted>
  <dcterms:created xsi:type="dcterms:W3CDTF">2007-05-21T21:00:37Z</dcterms:created>
  <dcterms:modified xsi:type="dcterms:W3CDTF">2013-11-14T14:30:02Z</dcterms:modified>
</cp:coreProperties>
</file>