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87" r:id="rId2"/>
    <p:sldId id="286" r:id="rId3"/>
    <p:sldId id="283" r:id="rId4"/>
    <p:sldId id="269" r:id="rId5"/>
    <p:sldId id="288" r:id="rId6"/>
    <p:sldId id="274" r:id="rId7"/>
    <p:sldId id="271" r:id="rId8"/>
    <p:sldId id="284" r:id="rId9"/>
    <p:sldId id="285" r:id="rId10"/>
    <p:sldId id="272" r:id="rId1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hanwani, Anoop" initials="G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4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89FCA6C-BEBA-48CC-AE40-82816779E53B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AC31D89-9947-4E0B-9437-4B00642B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0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26F1E6B-CB9E-47EE-83C5-8FBB2F6D977F}" type="datetime1">
              <a:rPr lang="en-US" smtClean="0"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5FAE8D3-45C3-45F4-9482-8B1C866FDFCF}" type="datetime1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AA74B02-7C7F-4EB9-90D5-4CDC4B069253}" type="datetime1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AA0A85C-95EF-4D1E-9B9E-0F7FD3A7D6F8}" type="datetime1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F750EFE-8F97-42E7-AF88-336C0274001D}" type="datetime1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BC085A70-E2A6-4B60-9248-1B0F7B7E4D27}" type="datetime1">
              <a:rPr lang="en-US" smtClean="0"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06EEDAA6-B2BD-4869-A4B2-5C77F4B0EF2C}" type="datetime1">
              <a:rPr lang="en-US" smtClean="0"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6FF48CD-6214-4E67-8A79-74B59B33277D}" type="datetime1">
              <a:rPr lang="en-US" smtClean="0"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0B9BF5E-1785-4D7A-9C97-8DD70B52F1F2}" type="datetime1">
              <a:rPr lang="en-US" smtClean="0"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22F91D9-1DE1-4EE6-9E8A-0C65A94DDA72}" type="datetime1">
              <a:rPr lang="en-US" smtClean="0"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79EE2A1-01FF-43F4-97D1-EB2DB3F4BF51}" type="datetime1">
              <a:rPr lang="en-US" smtClean="0"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D5F9CAFF-9C17-42F3-A39E-0FE00E01E655}" type="datetime1">
              <a:rPr lang="en-US" smtClean="0"/>
              <a:t>9/13/2012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salam-trill-oam-framework/" TargetMode="External"/><Relationship Id="rId2" Type="http://schemas.openxmlformats.org/officeDocument/2006/relationships/hyperlink" Target="https://datatracker.ietf.org/doc/draft-ietf-trill-oam-req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tatracker.ietf.org/doc/draft-tissa-trill-oam-f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</a:t>
            </a:r>
            <a:r>
              <a:rPr lang="en-US" dirty="0" err="1"/>
              <a:t>OAM</a:t>
            </a:r>
            <a:r>
              <a:rPr lang="en-US" dirty="0"/>
              <a:t> between IEEE 802.1 and </a:t>
            </a:r>
            <a:r>
              <a:rPr lang="en-US" dirty="0" err="1"/>
              <a:t>IETF</a:t>
            </a:r>
            <a:r>
              <a:rPr lang="en-US" dirty="0"/>
              <a:t>/TRILL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Tissa Senevirathne</a:t>
            </a:r>
          </a:p>
          <a:p>
            <a:r>
              <a:rPr lang="en-US" i="1" dirty="0" smtClean="0"/>
              <a:t>Donald Eastlake</a:t>
            </a:r>
          </a:p>
          <a:p>
            <a:r>
              <a:rPr lang="en-US" i="1" dirty="0" smtClean="0"/>
              <a:t>September, 2012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2782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624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83880" cy="4187952"/>
          </a:xfrm>
        </p:spPr>
        <p:txBody>
          <a:bodyPr/>
          <a:lstStyle/>
          <a:p>
            <a:r>
              <a:rPr lang="en-US" dirty="0" smtClean="0"/>
              <a:t>Requirement document</a:t>
            </a:r>
          </a:p>
          <a:p>
            <a:pPr lvl="1"/>
            <a:r>
              <a:rPr lang="en-US" dirty="0">
                <a:hlinkClick r:id="rId2"/>
              </a:rPr>
              <a:t>https://datatracker.ietf.org/doc/draft-ietf-trill-oam-req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r>
              <a:rPr lang="en-US" dirty="0" smtClean="0"/>
              <a:t>Framework document</a:t>
            </a:r>
          </a:p>
          <a:p>
            <a:pPr lvl="1"/>
            <a:r>
              <a:rPr lang="en-US" dirty="0">
                <a:hlinkClick r:id="rId3"/>
              </a:rPr>
              <a:t>https://datatracker.ietf.org/doc/draft-salam-trill-oam-framework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Fault Management </a:t>
            </a:r>
          </a:p>
          <a:p>
            <a:pPr lvl="1"/>
            <a:r>
              <a:rPr lang="en-US" dirty="0">
                <a:hlinkClick r:id="rId4"/>
              </a:rPr>
              <a:t>https://datatracker.ietf.org/doc/draft-tissa-trill-oam-fm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7721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83880" cy="7772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Re-cap from San Diego to Santa Cruz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1879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presented high-level goal of the effort</a:t>
            </a:r>
          </a:p>
          <a:p>
            <a:pPr lvl="1">
              <a:spcAft>
                <a:spcPts val="400"/>
              </a:spcAft>
            </a:pPr>
            <a:r>
              <a:rPr lang="en-US" dirty="0" smtClean="0"/>
              <a:t>i.e. to create a common </a:t>
            </a:r>
            <a:r>
              <a:rPr lang="en-US" dirty="0" err="1" smtClean="0"/>
              <a:t>OAM</a:t>
            </a:r>
            <a:r>
              <a:rPr lang="en-US" dirty="0" smtClean="0"/>
              <a:t> framework between </a:t>
            </a:r>
            <a:r>
              <a:rPr lang="en-US" dirty="0" err="1" smtClean="0"/>
              <a:t>IETF</a:t>
            </a:r>
            <a:r>
              <a:rPr lang="en-US" dirty="0" smtClean="0"/>
              <a:t>/TRILL and IEEE 802.1</a:t>
            </a:r>
          </a:p>
          <a:p>
            <a:pPr>
              <a:spcAft>
                <a:spcPts val="300"/>
              </a:spcAft>
            </a:pPr>
            <a:r>
              <a:rPr lang="en-US" dirty="0" smtClean="0"/>
              <a:t>Following IEEE participants volunteered to work with TRILL WG team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Norm Finn, Stephen Haddock, Ben Mack-Crane, Ali Sajassi, Sue Hares.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Reviewed Frame Format and MP Addressing model.</a:t>
            </a:r>
          </a:p>
          <a:p>
            <a:r>
              <a:rPr lang="en-US" dirty="0" smtClean="0"/>
              <a:t>Rest of this presentation captures the discussions that occurred between the team from San Diego to Santa Cruz</a:t>
            </a:r>
          </a:p>
          <a:p>
            <a:pPr>
              <a:spcAft>
                <a:spcPts val="300"/>
              </a:spcAft>
            </a:pPr>
            <a:r>
              <a:rPr lang="en-US" dirty="0" smtClean="0"/>
              <a:t>Your Comments and Feedback are welcome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285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ular Callout 7"/>
          <p:cNvSpPr/>
          <p:nvPr/>
        </p:nvSpPr>
        <p:spPr>
          <a:xfrm>
            <a:off x="5867400" y="4895622"/>
            <a:ext cx="2013857" cy="1243753"/>
          </a:xfrm>
          <a:prstGeom prst="wedgeRectCallout">
            <a:avLst>
              <a:gd name="adj1" fmla="val -70429"/>
              <a:gd name="adj2" fmla="val -136093"/>
            </a:avLst>
          </a:prstGeom>
          <a:noFill/>
          <a:ln w="1714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/>
          <a:lstStyle/>
          <a:p>
            <a:r>
              <a:rPr lang="en-US" sz="1200" b="1" i="1" dirty="0" err="1" smtClean="0">
                <a:solidFill>
                  <a:srgbClr val="C00000"/>
                </a:solidFill>
              </a:rPr>
              <a:t>OAM</a:t>
            </a:r>
            <a:r>
              <a:rPr lang="en-US" sz="1200" b="1" i="1" dirty="0" smtClean="0">
                <a:solidFill>
                  <a:srgbClr val="C00000"/>
                </a:solidFill>
              </a:rPr>
              <a:t> Ether Type.</a:t>
            </a:r>
          </a:p>
          <a:p>
            <a:r>
              <a:rPr lang="en-US" sz="1200" i="1" dirty="0" smtClean="0">
                <a:solidFill>
                  <a:srgbClr val="C00000"/>
                </a:solidFill>
              </a:rPr>
              <a:t>- Clearly Identify the </a:t>
            </a:r>
            <a:r>
              <a:rPr lang="en-US" sz="1200" i="1" dirty="0" err="1" smtClean="0">
                <a:solidFill>
                  <a:srgbClr val="C00000"/>
                </a:solidFill>
              </a:rPr>
              <a:t>OAM</a:t>
            </a:r>
            <a:r>
              <a:rPr lang="en-US" sz="1200" i="1" dirty="0" smtClean="0">
                <a:solidFill>
                  <a:srgbClr val="C00000"/>
                </a:solidFill>
              </a:rPr>
              <a:t> channel</a:t>
            </a:r>
          </a:p>
          <a:p>
            <a:pPr>
              <a:spcBef>
                <a:spcPts val="150"/>
              </a:spcBef>
            </a:pPr>
            <a:r>
              <a:rPr lang="en-US" sz="1200" i="1" dirty="0" smtClean="0">
                <a:solidFill>
                  <a:srgbClr val="C00000"/>
                </a:solidFill>
              </a:rPr>
              <a:t>- </a:t>
            </a:r>
            <a:r>
              <a:rPr lang="en-US" sz="1200" i="1" dirty="0">
                <a:solidFill>
                  <a:srgbClr val="C00000"/>
                </a:solidFill>
              </a:rPr>
              <a:t>A</a:t>
            </a:r>
            <a:r>
              <a:rPr lang="en-US" sz="1200" i="1" dirty="0" smtClean="0">
                <a:solidFill>
                  <a:srgbClr val="C00000"/>
                </a:solidFill>
              </a:rPr>
              <a:t>llows different technologies </a:t>
            </a:r>
            <a:r>
              <a:rPr lang="en-US" sz="1200" b="1" i="1" dirty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en-US" sz="1200" i="1" dirty="0" smtClean="0">
                <a:solidFill>
                  <a:srgbClr val="C00000"/>
                </a:solidFill>
              </a:rPr>
              <a:t> easily integrate </a:t>
            </a:r>
            <a:r>
              <a:rPr lang="en-US" sz="1200" i="1" dirty="0" err="1" smtClean="0">
                <a:solidFill>
                  <a:srgbClr val="C00000"/>
                </a:solidFill>
              </a:rPr>
              <a:t>OAM</a:t>
            </a:r>
            <a:r>
              <a:rPr lang="en-US" sz="1200" i="1" dirty="0" smtClean="0">
                <a:solidFill>
                  <a:srgbClr val="C00000"/>
                </a:solidFill>
              </a:rPr>
              <a:t> channel</a:t>
            </a:r>
            <a:endParaRPr lang="en-US" sz="1200" i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183880" cy="853440"/>
          </a:xfrm>
        </p:spPr>
        <p:txBody>
          <a:bodyPr/>
          <a:lstStyle/>
          <a:p>
            <a:r>
              <a:rPr lang="en-US" dirty="0" smtClean="0"/>
              <a:t>TRILL </a:t>
            </a:r>
            <a:r>
              <a:rPr lang="en-US" dirty="0" err="1" smtClean="0"/>
              <a:t>OAM</a:t>
            </a:r>
            <a:r>
              <a:rPr lang="en-US" dirty="0" smtClean="0"/>
              <a:t> Frame Structure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47057" y="3227614"/>
            <a:ext cx="2057400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Encapsulation Header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80657" y="3227614"/>
            <a:ext cx="2057400" cy="533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Client </a:t>
            </a:r>
            <a:r>
              <a:rPr lang="en-US" sz="1400" b="1" dirty="0" err="1" smtClean="0">
                <a:solidFill>
                  <a:srgbClr val="C00000"/>
                </a:solidFill>
              </a:rPr>
              <a:t>PDU</a:t>
            </a:r>
            <a:r>
              <a:rPr lang="en-US" sz="1400" b="1" dirty="0" smtClean="0">
                <a:solidFill>
                  <a:srgbClr val="C00000"/>
                </a:solidFill>
              </a:rPr>
              <a:t> fragment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19800" y="3227614"/>
            <a:ext cx="27432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rgbClr val="C00000"/>
                </a:solidFill>
              </a:rPr>
              <a:t>OAM</a:t>
            </a:r>
            <a:r>
              <a:rPr lang="en-US" sz="1400" b="1" dirty="0" smtClean="0">
                <a:solidFill>
                  <a:srgbClr val="C00000"/>
                </a:solidFill>
              </a:rPr>
              <a:t> </a:t>
            </a:r>
            <a:r>
              <a:rPr lang="en-US" sz="1400" b="1" dirty="0" err="1" smtClean="0">
                <a:solidFill>
                  <a:srgbClr val="C00000"/>
                </a:solidFill>
              </a:rPr>
              <a:t>PDU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8457" y="4038600"/>
            <a:ext cx="2133600" cy="104131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Bef>
                <a:spcPts val="50"/>
              </a:spcBef>
            </a:pPr>
            <a:endParaRPr lang="en-US" sz="1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Addresses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MEP</a:t>
            </a: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 (end Points)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Drives Forwarding decisions</a:t>
            </a:r>
            <a:endParaRPr lang="en-US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4457" y="4054593"/>
            <a:ext cx="2133600" cy="197746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Bef>
                <a:spcPts val="50"/>
              </a:spcBef>
            </a:pPr>
            <a:endParaRPr lang="en-US" sz="1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Influence Forwarding decisions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Fixed size (128 bytes for TRILL)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May not be present in IEEE 802.1 technologies such as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Qbp</a:t>
            </a:r>
            <a:endParaRPr lang="en-US" sz="1200" b="1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4032779"/>
            <a:ext cx="2133600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Drives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OAM</a:t>
            </a: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 Functions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  <p:sp>
        <p:nvSpPr>
          <p:cNvPr id="4" name="Rounded Rectangle 3"/>
          <p:cNvSpPr/>
          <p:nvPr/>
        </p:nvSpPr>
        <p:spPr>
          <a:xfrm>
            <a:off x="5257800" y="3227614"/>
            <a:ext cx="609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ET-</a:t>
            </a:r>
            <a:r>
              <a:rPr lang="en-US" sz="1200" dirty="0" err="1" smtClean="0"/>
              <a:t>OAM</a:t>
            </a:r>
            <a:endParaRPr lang="en-US" sz="1200" dirty="0" smtClean="0"/>
          </a:p>
        </p:txBody>
      </p:sp>
      <p:sp>
        <p:nvSpPr>
          <p:cNvPr id="15" name="Rounded Rectangle 14"/>
          <p:cNvSpPr/>
          <p:nvPr/>
        </p:nvSpPr>
        <p:spPr>
          <a:xfrm>
            <a:off x="947057" y="2541815"/>
            <a:ext cx="4191000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Forwarding Header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8457" y="1283594"/>
            <a:ext cx="7043057" cy="923330"/>
          </a:xfrm>
          <a:prstGeom prst="rect">
            <a:avLst/>
          </a:prstGeom>
          <a:noFill/>
          <a:ln>
            <a:solidFill>
              <a:srgbClr val="7030A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Below is the proposed TRILL </a:t>
            </a:r>
            <a:r>
              <a:rPr lang="en-US" dirty="0" err="1" smtClean="0"/>
              <a:t>OAM</a:t>
            </a:r>
            <a:r>
              <a:rPr lang="en-US" dirty="0" smtClean="0"/>
              <a:t> frame structure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Client </a:t>
            </a:r>
            <a:r>
              <a:rPr lang="en-US" dirty="0" err="1" smtClean="0"/>
              <a:t>PDU</a:t>
            </a:r>
            <a:r>
              <a:rPr lang="en-US" dirty="0" smtClean="0"/>
              <a:t> fragment, may or may not be present based on the technology</a:t>
            </a:r>
          </a:p>
        </p:txBody>
      </p:sp>
    </p:spTree>
    <p:extLst>
      <p:ext uri="{BB962C8B-B14F-4D97-AF65-F5344CB8AC3E}">
        <p14:creationId xmlns:p14="http://schemas.microsoft.com/office/powerpoint/2010/main" val="386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183880" cy="777240"/>
          </a:xfrm>
        </p:spPr>
        <p:txBody>
          <a:bodyPr/>
          <a:lstStyle/>
          <a:p>
            <a:r>
              <a:rPr lang="en-US" dirty="0" smtClean="0"/>
              <a:t>TRILL MP 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1879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802.1ag</a:t>
            </a:r>
            <a:r>
              <a:rPr lang="en-US" dirty="0" smtClean="0"/>
              <a:t> MP address can interface basis (Individual address model) or Bridge (Shared address model). </a:t>
            </a:r>
          </a:p>
          <a:p>
            <a:r>
              <a:rPr lang="en-US" dirty="0" smtClean="0"/>
              <a:t>TRILL MP addressing is per </a:t>
            </a:r>
            <a:r>
              <a:rPr lang="en-US" dirty="0" err="1" smtClean="0"/>
              <a:t>RBridge</a:t>
            </a:r>
            <a:r>
              <a:rPr lang="en-US" dirty="0" smtClean="0"/>
              <a:t> basis</a:t>
            </a:r>
          </a:p>
          <a:p>
            <a:pPr lvl="1">
              <a:spcAft>
                <a:spcPts val="400"/>
              </a:spcAft>
            </a:pPr>
            <a:r>
              <a:rPr lang="en-US" dirty="0" smtClean="0"/>
              <a:t>Use shared addressing model of </a:t>
            </a:r>
            <a:r>
              <a:rPr lang="en-US" dirty="0" err="1" smtClean="0"/>
              <a:t>802.1ag</a:t>
            </a:r>
            <a:endParaRPr lang="en-US" dirty="0" smtClean="0"/>
          </a:p>
          <a:p>
            <a:r>
              <a:rPr lang="en-US" dirty="0" smtClean="0"/>
              <a:t>TRILL MP addressing summary</a:t>
            </a:r>
          </a:p>
          <a:p>
            <a:pPr lvl="1"/>
            <a:r>
              <a:rPr lang="en-US" dirty="0" smtClean="0"/>
              <a:t>TRILL MP addressed by egress nickname</a:t>
            </a:r>
          </a:p>
          <a:p>
            <a:pPr lvl="2"/>
            <a:r>
              <a:rPr lang="en-US" dirty="0" err="1" smtClean="0"/>
              <a:t>OAM</a:t>
            </a:r>
            <a:r>
              <a:rPr lang="en-US" dirty="0" smtClean="0"/>
              <a:t> frames are filtered/ separated from data frames with TRILL </a:t>
            </a:r>
            <a:r>
              <a:rPr lang="en-US" dirty="0" err="1" smtClean="0"/>
              <a:t>OAM</a:t>
            </a:r>
            <a:r>
              <a:rPr lang="en-US" dirty="0" smtClean="0"/>
              <a:t> Flag and </a:t>
            </a:r>
            <a:r>
              <a:rPr lang="en-US" dirty="0" err="1" smtClean="0"/>
              <a:t>EtherType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Please see slide 7 for details</a:t>
            </a:r>
          </a:p>
          <a:p>
            <a:pPr lvl="1"/>
            <a:r>
              <a:rPr lang="en-US" dirty="0" smtClean="0"/>
              <a:t>NOTE: TRILL </a:t>
            </a:r>
            <a:r>
              <a:rPr lang="en-US" dirty="0" err="1" smtClean="0"/>
              <a:t>OAM</a:t>
            </a:r>
            <a:r>
              <a:rPr lang="en-US" dirty="0" smtClean="0"/>
              <a:t> flag is one of the reserved bits in the TRILL header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1084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77" y="304800"/>
            <a:ext cx="8908823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TRILL MP Model with Combined Shared and Trunk Ports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4181" y="1038224"/>
            <a:ext cx="844021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963723" y="2623853"/>
            <a:ext cx="1219199" cy="4622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TRILL </a:t>
            </a:r>
            <a:r>
              <a:rPr lang="en-US" sz="1100" dirty="0" err="1" smtClean="0"/>
              <a:t>OAM</a:t>
            </a:r>
            <a:endParaRPr lang="en-US" sz="1100" dirty="0" smtClean="0"/>
          </a:p>
          <a:p>
            <a:pPr algn="ctr"/>
            <a:r>
              <a:rPr lang="en-US" sz="1100" dirty="0" smtClean="0"/>
              <a:t>Processing </a:t>
            </a:r>
            <a:endParaRPr lang="en-US" sz="11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30191" y="1545189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690055" y="1528762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25550" y="2078589"/>
            <a:ext cx="9283" cy="44262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23563" y="5723916"/>
            <a:ext cx="457200" cy="310454"/>
          </a:xfrm>
        </p:spPr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sp>
        <p:nvSpPr>
          <p:cNvPr id="16" name="Isosceles Triangle 15"/>
          <p:cNvSpPr/>
          <p:nvPr/>
        </p:nvSpPr>
        <p:spPr>
          <a:xfrm>
            <a:off x="3872330" y="2141476"/>
            <a:ext cx="259081" cy="5195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bg1"/>
                </a:solidFill>
              </a:rPr>
              <a:t>MEP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5552163" y="5379013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8077200" y="4457695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702856" y="1548107"/>
            <a:ext cx="5609570" cy="2918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508813" y="2568298"/>
            <a:ext cx="1316091" cy="1598405"/>
            <a:chOff x="2442992" y="3779083"/>
            <a:chExt cx="1768699" cy="1889962"/>
          </a:xfrm>
        </p:grpSpPr>
        <p:sp>
          <p:nvSpPr>
            <p:cNvPr id="35" name="Rounded Rectangle 34"/>
            <p:cNvSpPr/>
            <p:nvPr/>
          </p:nvSpPr>
          <p:spPr>
            <a:xfrm>
              <a:off x="2442992" y="3779083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2463854" y="4373239"/>
              <a:ext cx="1747837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458318" y="5085932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802.3 </a:t>
              </a:r>
              <a:r>
                <a:rPr lang="en-US" sz="1100" dirty="0" err="1" smtClean="0"/>
                <a:t>PHY</a:t>
              </a:r>
              <a:endParaRPr lang="en-US" sz="11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2777" y="2584096"/>
            <a:ext cx="1316091" cy="1598405"/>
            <a:chOff x="2442992" y="3779083"/>
            <a:chExt cx="1768699" cy="1889962"/>
          </a:xfrm>
        </p:grpSpPr>
        <p:sp>
          <p:nvSpPr>
            <p:cNvPr id="47" name="Rounded Rectangle 46"/>
            <p:cNvSpPr/>
            <p:nvPr/>
          </p:nvSpPr>
          <p:spPr>
            <a:xfrm>
              <a:off x="2442992" y="3779083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463854" y="4373239"/>
              <a:ext cx="1747837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2458318" y="5085932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802.3 </a:t>
              </a:r>
              <a:r>
                <a:rPr lang="en-US" sz="1100" dirty="0" err="1" smtClean="0"/>
                <a:t>PHY</a:t>
              </a:r>
              <a:endParaRPr lang="en-US" sz="1100" dirty="0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2231231" y="2109660"/>
            <a:ext cx="9283" cy="44262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205814" y="1571624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695407" y="2141476"/>
            <a:ext cx="9283" cy="44262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13604" y="1174508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accent1">
                    <a:lumMod val="50000"/>
                  </a:schemeClr>
                </a:solidFill>
              </a:rPr>
              <a:t>RBridge</a:t>
            </a:r>
            <a:endParaRPr lang="en-US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687917" y="4175425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2052514" y="4182501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ight Brace 27"/>
          <p:cNvSpPr/>
          <p:nvPr/>
        </p:nvSpPr>
        <p:spPr>
          <a:xfrm rot="5400000">
            <a:off x="7881485" y="4551496"/>
            <a:ext cx="391428" cy="10667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Brace 60"/>
          <p:cNvSpPr/>
          <p:nvPr/>
        </p:nvSpPr>
        <p:spPr>
          <a:xfrm rot="5400000">
            <a:off x="1203154" y="3723978"/>
            <a:ext cx="391428" cy="2286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0" y="4365820"/>
            <a:ext cx="5537198" cy="934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5537198" y="2814877"/>
            <a:ext cx="12488" cy="1577233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7088373" y="2706765"/>
            <a:ext cx="607827" cy="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696200" y="821290"/>
            <a:ext cx="0" cy="1776805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" y="990600"/>
            <a:ext cx="7696199" cy="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0" y="990600"/>
            <a:ext cx="0" cy="338456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57200" y="5071236"/>
            <a:ext cx="2015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TRILL Trunk Ports</a:t>
            </a:r>
          </a:p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(TRILL Frames)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895569" y="6186918"/>
            <a:ext cx="2917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Shared Ports</a:t>
            </a:r>
          </a:p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(TRILL and Native Frames)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5" name="Straight Arrow Connector 74"/>
          <p:cNvCxnSpPr>
            <a:endCxn id="71" idx="0"/>
          </p:cNvCxnSpPr>
          <p:nvPr/>
        </p:nvCxnSpPr>
        <p:spPr>
          <a:xfrm flipH="1">
            <a:off x="6416500" y="1977694"/>
            <a:ext cx="1" cy="569554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867399" y="3243641"/>
            <a:ext cx="2666999" cy="112217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791902" y="4828878"/>
            <a:ext cx="1520523" cy="5120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MUX/</a:t>
            </a:r>
            <a:r>
              <a:rPr lang="en-US" sz="1100" dirty="0" err="1"/>
              <a:t>DEMUX</a:t>
            </a:r>
            <a:endParaRPr lang="en-US" sz="1100" dirty="0"/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6096000" y="4432566"/>
            <a:ext cx="0" cy="374108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5181600" y="3905252"/>
            <a:ext cx="0" cy="901422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0"/>
          <p:cNvSpPr/>
          <p:nvPr/>
        </p:nvSpPr>
        <p:spPr>
          <a:xfrm>
            <a:off x="5784500" y="2547248"/>
            <a:ext cx="1263999" cy="3066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TRILL </a:t>
            </a:r>
            <a:r>
              <a:rPr lang="en-US" sz="1100" dirty="0" err="1" smtClean="0"/>
              <a:t>Encap</a:t>
            </a:r>
            <a:r>
              <a:rPr lang="en-US" sz="1100" dirty="0" smtClean="0"/>
              <a:t>/</a:t>
            </a:r>
            <a:r>
              <a:rPr lang="en-US" sz="1100" dirty="0" err="1" smtClean="0"/>
              <a:t>Decap</a:t>
            </a:r>
            <a:endParaRPr lang="en-US" sz="1100" dirty="0"/>
          </a:p>
        </p:txBody>
      </p:sp>
      <p:cxnSp>
        <p:nvCxnSpPr>
          <p:cNvPr id="72" name="Straight Arrow Connector 71"/>
          <p:cNvCxnSpPr/>
          <p:nvPr/>
        </p:nvCxnSpPr>
        <p:spPr>
          <a:xfrm flipH="1">
            <a:off x="6312424" y="2852492"/>
            <a:ext cx="1" cy="347908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ight Brace 72"/>
          <p:cNvSpPr/>
          <p:nvPr/>
        </p:nvSpPr>
        <p:spPr>
          <a:xfrm rot="5400000">
            <a:off x="5341484" y="5456316"/>
            <a:ext cx="391428" cy="10667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7347673" y="5379542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Access Ports</a:t>
            </a:r>
          </a:p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(Native Frames)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048499" y="285390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C-Component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5181600" y="1548107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6307072" y="1543840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6423" y="3967674"/>
            <a:ext cx="1951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TRILL Encapsulated</a:t>
            </a:r>
            <a:endParaRPr lang="en-US" sz="1400" i="1" dirty="0"/>
          </a:p>
        </p:txBody>
      </p:sp>
      <p:sp>
        <p:nvSpPr>
          <p:cNvPr id="81" name="Isosceles Triangle 80"/>
          <p:cNvSpPr/>
          <p:nvPr/>
        </p:nvSpPr>
        <p:spPr>
          <a:xfrm rot="10800000">
            <a:off x="6354622" y="4528435"/>
            <a:ext cx="503377" cy="1793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Isosceles Triangle 82"/>
          <p:cNvSpPr/>
          <p:nvPr/>
        </p:nvSpPr>
        <p:spPr>
          <a:xfrm rot="10800000">
            <a:off x="8134932" y="4581601"/>
            <a:ext cx="503377" cy="1793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/>
          <p:cNvSpPr/>
          <p:nvPr/>
        </p:nvSpPr>
        <p:spPr>
          <a:xfrm rot="10800000">
            <a:off x="496895" y="6185430"/>
            <a:ext cx="503377" cy="1793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185281" y="6121203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 smtClean="0"/>
              <a:t>MEP</a:t>
            </a:r>
            <a:endParaRPr lang="en-US" sz="1400" i="1" dirty="0"/>
          </a:p>
        </p:txBody>
      </p:sp>
      <p:grpSp>
        <p:nvGrpSpPr>
          <p:cNvPr id="63" name="Group 62"/>
          <p:cNvGrpSpPr/>
          <p:nvPr/>
        </p:nvGrpSpPr>
        <p:grpSpPr>
          <a:xfrm>
            <a:off x="4379857" y="2598094"/>
            <a:ext cx="1304112" cy="1206635"/>
            <a:chOff x="2463853" y="3779083"/>
            <a:chExt cx="1752600" cy="1426731"/>
          </a:xfrm>
        </p:grpSpPr>
        <p:sp>
          <p:nvSpPr>
            <p:cNvPr id="76" name="Rounded Rectangle 75"/>
            <p:cNvSpPr/>
            <p:nvPr/>
          </p:nvSpPr>
          <p:spPr>
            <a:xfrm>
              <a:off x="2463853" y="3779083"/>
              <a:ext cx="1752600" cy="5831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2463853" y="4493121"/>
              <a:ext cx="1747838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</p:grpSp>
      <p:cxnSp>
        <p:nvCxnSpPr>
          <p:cNvPr id="86" name="Straight Arrow Connector 85"/>
          <p:cNvCxnSpPr/>
          <p:nvPr/>
        </p:nvCxnSpPr>
        <p:spPr>
          <a:xfrm>
            <a:off x="5172317" y="2078589"/>
            <a:ext cx="9283" cy="44262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5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381000" y="-762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mtClean="0"/>
              <a:t>TRILL Rbridge Components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213" y="1616760"/>
            <a:ext cx="10668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9900" y="2295414"/>
            <a:ext cx="1752600" cy="1600200"/>
          </a:xfrm>
          <a:prstGeom prst="rect">
            <a:avLst/>
          </a:prstGeom>
          <a:ln w="349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644203" y="2434156"/>
            <a:ext cx="547888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38700" y="2630388"/>
            <a:ext cx="399245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38700" y="3163788"/>
            <a:ext cx="1295400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38700" y="3697188"/>
            <a:ext cx="1295400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5743" y="873131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802.1Q </a:t>
            </a:r>
          </a:p>
          <a:p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C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-Component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09900" y="1500266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TRILL</a:t>
            </a:r>
          </a:p>
          <a:p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“R-Component”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34000" y="2434156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OAM Port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2192091" y="42526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Interconnect Port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734900" y="3567498"/>
            <a:ext cx="10668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MUX/</a:t>
            </a:r>
            <a:r>
              <a:rPr lang="en-US" sz="1050" dirty="0" err="1" smtClean="0"/>
              <a:t>DEMUX</a:t>
            </a:r>
            <a:endParaRPr lang="en-US" sz="105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725233" y="3697188"/>
            <a:ext cx="1365697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2192091" y="3895614"/>
            <a:ext cx="322509" cy="357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545743" y="1519462"/>
            <a:ext cx="1435457" cy="1576052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335655" y="1810601"/>
            <a:ext cx="399245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83682" y="4473556"/>
            <a:ext cx="399245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48400" y="42526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TRILL Trunk Port</a:t>
            </a:r>
            <a:endParaRPr lang="en-US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5697292" y="3732236"/>
            <a:ext cx="551108" cy="5204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V="1">
            <a:off x="1188613" y="2434156"/>
            <a:ext cx="0" cy="1263032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 rot="5400000">
            <a:off x="1925481" y="2208236"/>
            <a:ext cx="1176270" cy="381000"/>
          </a:xfrm>
          <a:prstGeom prst="rect">
            <a:avLst/>
          </a:prstGeom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r>
              <a:rPr lang="en-US" sz="1000" dirty="0" smtClean="0"/>
              <a:t>TRILL </a:t>
            </a:r>
            <a:r>
              <a:rPr lang="en-US" sz="1000" dirty="0" err="1" smtClean="0"/>
              <a:t>Encap</a:t>
            </a:r>
            <a:r>
              <a:rPr lang="en-US" sz="1000" dirty="0" smtClean="0"/>
              <a:t>/</a:t>
            </a:r>
            <a:r>
              <a:rPr lang="en-US" sz="1000" dirty="0" err="1" smtClean="0"/>
              <a:t>Decap</a:t>
            </a:r>
            <a:endParaRPr lang="en-US" sz="100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2787203" y="2630388"/>
            <a:ext cx="303727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202368" y="3163788"/>
            <a:ext cx="744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native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1869985" y="3333352"/>
            <a:ext cx="12892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TRILL </a:t>
            </a:r>
            <a:r>
              <a:rPr lang="en-US" sz="1400" dirty="0" err="1" smtClean="0"/>
              <a:t>Encap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098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183880" cy="6269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TRILL </a:t>
            </a:r>
            <a:r>
              <a:rPr lang="en-US" dirty="0" err="1" smtClean="0"/>
              <a:t>OAM</a:t>
            </a:r>
            <a:r>
              <a:rPr lang="en-US" dirty="0" smtClean="0"/>
              <a:t> Frame identification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  <p:sp>
        <p:nvSpPr>
          <p:cNvPr id="4" name="Rounded Rectangle 3"/>
          <p:cNvSpPr/>
          <p:nvPr/>
        </p:nvSpPr>
        <p:spPr>
          <a:xfrm>
            <a:off x="609600" y="1752600"/>
            <a:ext cx="5867400" cy="1295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rgbClr val="002060"/>
                </a:solidFill>
              </a:rPr>
              <a:t>If M==1 and R(</a:t>
            </a:r>
            <a:r>
              <a:rPr lang="en-US" sz="1400" dirty="0" err="1" smtClean="0">
                <a:solidFill>
                  <a:srgbClr val="002060"/>
                </a:solidFill>
              </a:rPr>
              <a:t>OAM</a:t>
            </a:r>
            <a:r>
              <a:rPr lang="en-US" sz="1400" dirty="0" smtClean="0">
                <a:solidFill>
                  <a:srgbClr val="002060"/>
                </a:solidFill>
              </a:rPr>
              <a:t>) ==1 then</a:t>
            </a:r>
          </a:p>
          <a:p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    Copy to CPU AND Forward normally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Else if R(</a:t>
            </a:r>
            <a:r>
              <a:rPr lang="en-US" sz="1400" dirty="0" err="1" smtClean="0">
                <a:solidFill>
                  <a:srgbClr val="002060"/>
                </a:solidFill>
              </a:rPr>
              <a:t>OAM</a:t>
            </a:r>
            <a:r>
              <a:rPr lang="en-US" sz="1400" dirty="0" smtClean="0">
                <a:solidFill>
                  <a:srgbClr val="002060"/>
                </a:solidFill>
              </a:rPr>
              <a:t>) ==1 and (</a:t>
            </a:r>
            <a:r>
              <a:rPr lang="en-US" sz="1400" dirty="0" err="1" smtClean="0">
                <a:solidFill>
                  <a:srgbClr val="002060"/>
                </a:solidFill>
              </a:rPr>
              <a:t>egree</a:t>
            </a:r>
            <a:r>
              <a:rPr lang="en-US" sz="1400" dirty="0" smtClean="0">
                <a:solidFill>
                  <a:srgbClr val="002060"/>
                </a:solidFill>
              </a:rPr>
              <a:t> nickname  is local) then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      It is an </a:t>
            </a:r>
            <a:r>
              <a:rPr lang="en-US" sz="1400" dirty="0" err="1" smtClean="0">
                <a:solidFill>
                  <a:srgbClr val="002060"/>
                </a:solidFill>
              </a:rPr>
              <a:t>OAM</a:t>
            </a:r>
            <a:r>
              <a:rPr lang="en-US" sz="1400" dirty="0" smtClean="0">
                <a:solidFill>
                  <a:srgbClr val="002060"/>
                </a:solidFill>
              </a:rPr>
              <a:t> frame; AND redirect to CPU, DO NOT FORWARD</a:t>
            </a:r>
          </a:p>
          <a:p>
            <a:endParaRPr lang="en-US" sz="1100" dirty="0"/>
          </a:p>
          <a:p>
            <a:r>
              <a:rPr lang="en-US" sz="1100" dirty="0"/>
              <a:t>	</a:t>
            </a:r>
            <a:endParaRPr lang="en-US" sz="11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609600" y="3733800"/>
            <a:ext cx="5835203" cy="1295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If R(</a:t>
            </a:r>
            <a:r>
              <a:rPr lang="en-US" sz="1400" dirty="0" err="1" smtClean="0">
                <a:solidFill>
                  <a:schemeClr val="accent1">
                    <a:lumMod val="50000"/>
                  </a:schemeClr>
                </a:solidFill>
              </a:rPr>
              <a:t>OAM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) ==1 then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    Do NOT de-capsulate and forward as a native frame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1100" dirty="0"/>
              <a:t>	</a:t>
            </a:r>
            <a:endParaRPr lang="en-US" sz="1100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609600" y="1295400"/>
            <a:ext cx="37338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Receive Processing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609600" y="3240110"/>
            <a:ext cx="37338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Transmit Processing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649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18388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of </a:t>
            </a:r>
            <a:r>
              <a:rPr lang="en-US" dirty="0" err="1" smtClean="0"/>
              <a:t>802.1ag</a:t>
            </a:r>
            <a:r>
              <a:rPr lang="en-US" dirty="0" smtClean="0"/>
              <a:t> Messages for TRILL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83880" cy="4187952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802.1ag</a:t>
            </a:r>
            <a:r>
              <a:rPr lang="en-US" dirty="0" smtClean="0"/>
              <a:t> header as defined in </a:t>
            </a:r>
            <a:r>
              <a:rPr lang="en-US" dirty="0" err="1" smtClean="0"/>
              <a:t>802.1Q</a:t>
            </a:r>
            <a:r>
              <a:rPr lang="en-US" dirty="0" smtClean="0"/>
              <a:t> </a:t>
            </a:r>
            <a:r>
              <a:rPr lang="en-US" dirty="0" err="1" smtClean="0"/>
              <a:t>Rev5</a:t>
            </a:r>
            <a:r>
              <a:rPr lang="en-US" dirty="0" smtClean="0"/>
              <a:t> 2011.</a:t>
            </a:r>
          </a:p>
          <a:p>
            <a:r>
              <a:rPr lang="en-US" dirty="0" smtClean="0"/>
              <a:t>MD-Level semantics are the same as in </a:t>
            </a:r>
            <a:r>
              <a:rPr lang="en-US" dirty="0" err="1" smtClean="0"/>
              <a:t>802.1ag</a:t>
            </a:r>
            <a:endParaRPr lang="en-US" dirty="0" smtClean="0"/>
          </a:p>
          <a:p>
            <a:r>
              <a:rPr lang="en-US" dirty="0" smtClean="0"/>
              <a:t>Separate Op-code space for TRILL specific </a:t>
            </a:r>
            <a:r>
              <a:rPr lang="en-US" dirty="0" err="1" smtClean="0"/>
              <a:t>OAM</a:t>
            </a:r>
            <a:r>
              <a:rPr lang="en-US" dirty="0" smtClean="0"/>
              <a:t> functions</a:t>
            </a:r>
          </a:p>
          <a:p>
            <a:r>
              <a:rPr lang="en-US" dirty="0" smtClean="0"/>
              <a:t>Re-use existing </a:t>
            </a:r>
            <a:r>
              <a:rPr lang="en-US" dirty="0" err="1" smtClean="0"/>
              <a:t>TLV</a:t>
            </a:r>
            <a:r>
              <a:rPr lang="en-US" dirty="0" smtClean="0"/>
              <a:t> where applicable</a:t>
            </a:r>
          </a:p>
          <a:p>
            <a:r>
              <a:rPr lang="en-US" dirty="0" smtClean="0"/>
              <a:t>Separate </a:t>
            </a:r>
            <a:r>
              <a:rPr lang="en-US" dirty="0" err="1" smtClean="0"/>
              <a:t>TLV</a:t>
            </a:r>
            <a:r>
              <a:rPr lang="en-US" dirty="0" smtClean="0"/>
              <a:t> space for TRILL specific </a:t>
            </a:r>
            <a:r>
              <a:rPr lang="en-US" dirty="0" err="1" smtClean="0"/>
              <a:t>TLV</a:t>
            </a:r>
            <a:endParaRPr lang="en-US" dirty="0" smtClean="0"/>
          </a:p>
          <a:p>
            <a:r>
              <a:rPr lang="en-US" dirty="0" smtClean="0"/>
              <a:t>Details in draft-</a:t>
            </a:r>
            <a:r>
              <a:rPr lang="en-US" dirty="0" err="1" smtClean="0"/>
              <a:t>tissa</a:t>
            </a:r>
            <a:r>
              <a:rPr lang="en-US" dirty="0" smtClean="0"/>
              <a:t>-trill-</a:t>
            </a:r>
            <a:r>
              <a:rPr lang="en-US" dirty="0" err="1" smtClean="0"/>
              <a:t>oam</a:t>
            </a:r>
            <a:r>
              <a:rPr lang="en-US" dirty="0" smtClean="0"/>
              <a:t>-</a:t>
            </a:r>
            <a:r>
              <a:rPr lang="en-US" dirty="0" err="1" smtClean="0"/>
              <a:t>fm</a:t>
            </a:r>
            <a:r>
              <a:rPr lang="en-US" dirty="0" smtClean="0"/>
              <a:t>-00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43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83880" cy="77724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83880" cy="4187952"/>
          </a:xfrm>
        </p:spPr>
        <p:txBody>
          <a:bodyPr/>
          <a:lstStyle/>
          <a:p>
            <a:r>
              <a:rPr lang="en-US" dirty="0" smtClean="0"/>
              <a:t>What should be the next steps ?</a:t>
            </a:r>
          </a:p>
          <a:p>
            <a:pPr lvl="1"/>
            <a:r>
              <a:rPr lang="en-US" dirty="0" smtClean="0"/>
              <a:t>Conclude on addressing and frame format</a:t>
            </a:r>
          </a:p>
          <a:p>
            <a:pPr lvl="1"/>
            <a:r>
              <a:rPr lang="en-US" dirty="0" smtClean="0"/>
              <a:t>Detail discussion on use of </a:t>
            </a:r>
            <a:r>
              <a:rPr lang="en-US" dirty="0" err="1" smtClean="0"/>
              <a:t>802.1ag</a:t>
            </a:r>
            <a:r>
              <a:rPr lang="en-US" dirty="0" smtClean="0"/>
              <a:t> messaging</a:t>
            </a:r>
          </a:p>
          <a:p>
            <a:pPr lvl="1"/>
            <a:r>
              <a:rPr lang="en-US" dirty="0" smtClean="0"/>
              <a:t>Formal request from </a:t>
            </a:r>
            <a:r>
              <a:rPr lang="en-US" dirty="0" err="1" smtClean="0"/>
              <a:t>IETF</a:t>
            </a:r>
            <a:r>
              <a:rPr lang="en-US" dirty="0" smtClean="0"/>
              <a:t>/IEEE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434196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3664</TotalTime>
  <Words>526</Words>
  <Application>Microsoft Office PowerPoint</Application>
  <PresentationFormat>On-screen Show (4:3)</PresentationFormat>
  <Paragraphs>116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Common OAM between IEEE 802.1 and IETF/TRILL</vt:lpstr>
      <vt:lpstr>Re-cap from San Diego to Santa Cruz</vt:lpstr>
      <vt:lpstr>TRILL OAM Frame Structure</vt:lpstr>
      <vt:lpstr>TRILL MP addressing</vt:lpstr>
      <vt:lpstr>TRILL MP Model with Combined Shared and Trunk Ports</vt:lpstr>
      <vt:lpstr>PowerPoint Presentation</vt:lpstr>
      <vt:lpstr>TRILL OAM Frame identification</vt:lpstr>
      <vt:lpstr>Use of 802.1ag Messages for TRILL</vt:lpstr>
      <vt:lpstr>Next Steps</vt:lpstr>
      <vt:lpstr>Reference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TRILL OAM</dc:title>
  <dc:creator>tsenevir</dc:creator>
  <cp:lastModifiedBy>tsenevir</cp:lastModifiedBy>
  <cp:revision>86</cp:revision>
  <cp:lastPrinted>2012-08-15T19:13:22Z</cp:lastPrinted>
  <dcterms:created xsi:type="dcterms:W3CDTF">2012-07-31T14:51:41Z</dcterms:created>
  <dcterms:modified xsi:type="dcterms:W3CDTF">2012-09-13T15:07:07Z</dcterms:modified>
</cp:coreProperties>
</file>