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73" r:id="rId4"/>
    <p:sldId id="274" r:id="rId5"/>
    <p:sldId id="275" r:id="rId6"/>
    <p:sldId id="276" r:id="rId7"/>
    <p:sldId id="278" r:id="rId8"/>
    <p:sldId id="272" r:id="rId9"/>
    <p:sldId id="268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2" autoAdjust="0"/>
    <p:restoredTop sz="92952" autoAdjust="0"/>
  </p:normalViewPr>
  <p:slideViewPr>
    <p:cSldViewPr>
      <p:cViewPr varScale="1">
        <p:scale>
          <a:sx n="85" d="100"/>
          <a:sy n="85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70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F7D31-D479-40F0-A021-91073E01941D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A701D-EB46-497C-8262-A883234B57E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81ADA-404E-43F4-8B8B-5AE28360D8D2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1C85B-1A6D-43FA-98B8-4443948EF0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378C-6823-4252-B48D-268B5AEE0904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6B8B-2796-4984-BE5F-3BEF47FC1390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104B-D1CD-404E-928D-AB1DCA3EF772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25AB-301A-40FF-A82C-B7BF3A126486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1341-1EFB-4165-8B72-3439743AEAF4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33C0-867C-4CCC-BBCF-34199B9328A8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C372-DFF5-4829-9327-8AC2050CF482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65A0-7E7F-4DE1-A7FD-5D5014B74A8C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34ABE-5793-4C07-93B3-E825A4DC0361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E389-6255-4B3C-8E4F-E46E8E259F0D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142A-48FE-450F-845D-63A9FF12A3B1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6608-91F0-4880-98C1-7A4DE45E65B8}" type="datetime1">
              <a:rPr lang="zh-CN" altLang="en-US" smtClean="0"/>
              <a:pPr/>
              <a:t>2012/7/16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 smtClean="0"/>
              <a:t>IEEE 802.1 Nanjing 2011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Loopback &amp; </a:t>
            </a:r>
            <a:r>
              <a:rPr lang="en-US" altLang="zh-CN" dirty="0" err="1" smtClean="0"/>
              <a:t>Linktrace</a:t>
            </a:r>
            <a:r>
              <a:rPr lang="en-US" altLang="zh-CN" dirty="0" smtClean="0"/>
              <a:t> with ECMP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Xiao Min, ZTE</a:t>
            </a:r>
          </a:p>
          <a:p>
            <a:r>
              <a:rPr lang="en-US" altLang="zh-CN" dirty="0" smtClean="0"/>
              <a:t>Huang Lu, China Mobile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1222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/>
              <a:t>Loopback without Reverse Flow Hash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179512" y="980728"/>
            <a:ext cx="5233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Cited from bp-mackcrane-ECMP-CFM-0412.ppt:</a:t>
            </a:r>
          </a:p>
        </p:txBody>
      </p:sp>
      <p:sp>
        <p:nvSpPr>
          <p:cNvPr id="418" name="Content Placeholder 8"/>
          <p:cNvSpPr>
            <a:spLocks noGrp="1"/>
          </p:cNvSpPr>
          <p:nvPr>
            <p:ph idx="1"/>
          </p:nvPr>
        </p:nvSpPr>
        <p:spPr>
          <a:xfrm>
            <a:off x="467544" y="1412776"/>
            <a:ext cx="8216728" cy="216024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2000" dirty="0" smtClean="0">
                <a:ea typeface="宋体" charset="-122"/>
              </a:rPr>
              <a:t>LBMs sent to individual DA with Flow Hash to select path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LBM MIP TLV contains MIP address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MIP responds with LBR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LBR may take different path from LBM</a:t>
            </a:r>
          </a:p>
          <a:p>
            <a:pPr lvl="1" eaLnBrk="1" hangingPunct="1"/>
            <a:r>
              <a:rPr lang="en-US" altLang="zh-CN" sz="1800" dirty="0" smtClean="0">
                <a:ea typeface="宋体" charset="-122"/>
              </a:rPr>
              <a:t>Could add Flow Hash TLV to LBM to attempt to make LBR symmetric…</a:t>
            </a:r>
          </a:p>
          <a:p>
            <a:pPr lvl="1" eaLnBrk="1" hangingPunct="1"/>
            <a:r>
              <a:rPr lang="en-US" altLang="zh-CN" sz="1800" dirty="0" smtClean="0">
                <a:ea typeface="宋体" charset="-122"/>
              </a:rPr>
              <a:t>But there is no guarantee that LBR is symmetric if network is misbehaving!</a:t>
            </a:r>
          </a:p>
        </p:txBody>
      </p:sp>
      <p:grpSp>
        <p:nvGrpSpPr>
          <p:cNvPr id="419" name="Group 214"/>
          <p:cNvGrpSpPr>
            <a:grpSpLocks/>
          </p:cNvGrpSpPr>
          <p:nvPr/>
        </p:nvGrpSpPr>
        <p:grpSpPr bwMode="auto">
          <a:xfrm>
            <a:off x="3203848" y="3717032"/>
            <a:ext cx="3363447" cy="1424281"/>
            <a:chOff x="2566988" y="4946712"/>
            <a:chExt cx="4479987" cy="1897375"/>
          </a:xfrm>
        </p:grpSpPr>
        <p:grpSp>
          <p:nvGrpSpPr>
            <p:cNvPr id="420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498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9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0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1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2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3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21" name="Elbow Connector 96"/>
            <p:cNvCxnSpPr>
              <a:endCxn id="495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2" name="Shape 98"/>
            <p:cNvCxnSpPr>
              <a:stCxn id="476" idx="1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3" name="Shape 100"/>
            <p:cNvCxnSpPr>
              <a:stCxn id="488" idx="3"/>
              <a:endCxn id="496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4" name="Shape 102"/>
            <p:cNvCxnSpPr>
              <a:stCxn id="494" idx="3"/>
              <a:endCxn id="457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5" name="Elbow Connector 106"/>
            <p:cNvCxnSpPr>
              <a:stCxn id="469" idx="3"/>
              <a:endCxn id="492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6" name="Elbow Connector 112"/>
            <p:cNvCxnSpPr>
              <a:stCxn id="473" idx="3"/>
              <a:endCxn id="471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7" name="Shape 114"/>
            <p:cNvCxnSpPr>
              <a:stCxn id="497" idx="1"/>
              <a:endCxn id="482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8" name="Shape 116"/>
            <p:cNvCxnSpPr>
              <a:stCxn id="484" idx="3"/>
              <a:endCxn id="478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9" name="Elbow Connector 120"/>
            <p:cNvCxnSpPr>
              <a:stCxn id="474" idx="3"/>
              <a:endCxn id="465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30" name="Elbow Connector 123"/>
            <p:cNvCxnSpPr>
              <a:stCxn id="475" idx="3"/>
              <a:endCxn id="459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431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491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2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3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4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5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6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7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432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485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6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7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8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9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0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433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479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0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1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2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3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4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434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472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3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4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5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6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7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8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435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466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7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8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9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0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1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36" name="Shape 148"/>
            <p:cNvCxnSpPr>
              <a:stCxn id="493" idx="3"/>
              <a:endCxn id="463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437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460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1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2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3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4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5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438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454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5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6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7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8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9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39" name="Shape 114"/>
            <p:cNvCxnSpPr>
              <a:stCxn id="477" idx="1"/>
              <a:endCxn id="490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440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447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48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49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0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1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2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3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41" name="Shape 116"/>
            <p:cNvCxnSpPr>
              <a:stCxn id="483" idx="3"/>
              <a:endCxn id="453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2" name="Shape 116"/>
            <p:cNvCxnSpPr>
              <a:stCxn id="489" idx="3"/>
              <a:endCxn id="452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3" name="Shape 116"/>
            <p:cNvCxnSpPr>
              <a:stCxn id="502" idx="3"/>
              <a:endCxn id="451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4" name="Shape 116"/>
            <p:cNvCxnSpPr>
              <a:stCxn id="448" idx="3"/>
              <a:endCxn id="470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5" name="Shape 116"/>
            <p:cNvCxnSpPr>
              <a:stCxn id="449" idx="3"/>
              <a:endCxn id="464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6" name="Shape 116"/>
            <p:cNvCxnSpPr>
              <a:stCxn id="450" idx="3"/>
              <a:endCxn id="458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504" name="Line Callout 1 (Accent Bar) 111"/>
          <p:cNvSpPr/>
          <p:nvPr/>
        </p:nvSpPr>
        <p:spPr>
          <a:xfrm>
            <a:off x="810574" y="5198522"/>
            <a:ext cx="2052394" cy="456485"/>
          </a:xfrm>
          <a:prstGeom prst="accentCallout1">
            <a:avLst>
              <a:gd name="adj1" fmla="val 36797"/>
              <a:gd name="adj2" fmla="val 106198"/>
              <a:gd name="adj3" fmla="val -41243"/>
              <a:gd name="adj4" fmla="val 127592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LBM to Individual DA,</a:t>
            </a:r>
            <a:b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MIP address in TLV</a:t>
            </a:r>
          </a:p>
        </p:txBody>
      </p:sp>
      <p:sp>
        <p:nvSpPr>
          <p:cNvPr id="505" name="Freeform 97"/>
          <p:cNvSpPr/>
          <p:nvPr/>
        </p:nvSpPr>
        <p:spPr>
          <a:xfrm>
            <a:off x="3431490" y="3887470"/>
            <a:ext cx="3020190" cy="1026197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1301777 h 1512003"/>
              <a:gd name="connsiteX1" fmla="*/ 1745794 w 4022917"/>
              <a:gd name="connsiteY1" fmla="*/ 88470 h 1512003"/>
              <a:gd name="connsiteX2" fmla="*/ 2277123 w 4022917"/>
              <a:gd name="connsiteY2" fmla="*/ 695124 h 1512003"/>
              <a:gd name="connsiteX3" fmla="*/ 3491588 w 4022917"/>
              <a:gd name="connsiteY3" fmla="*/ 695124 h 1512003"/>
              <a:gd name="connsiteX4" fmla="*/ 4022917 w 4022917"/>
              <a:gd name="connsiteY4" fmla="*/ 695124 h 1512003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491588 w 4022917"/>
              <a:gd name="connsiteY3" fmla="*/ 758317 h 1575196"/>
              <a:gd name="connsiteX4" fmla="*/ 4022917 w 4022917"/>
              <a:gd name="connsiteY4" fmla="*/ 758317 h 1575196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567492 w 4022917"/>
              <a:gd name="connsiteY3" fmla="*/ 606654 h 1575196"/>
              <a:gd name="connsiteX4" fmla="*/ 4022917 w 4022917"/>
              <a:gd name="connsiteY4" fmla="*/ 758317 h 1575196"/>
              <a:gd name="connsiteX0" fmla="*/ 0 w 4022917"/>
              <a:gd name="connsiteY0" fmla="*/ 1364970 h 1438506"/>
              <a:gd name="connsiteX1" fmla="*/ 1745794 w 4022917"/>
              <a:gd name="connsiteY1" fmla="*/ 151663 h 1438506"/>
              <a:gd name="connsiteX2" fmla="*/ 2277123 w 4022917"/>
              <a:gd name="connsiteY2" fmla="*/ 0 h 1438506"/>
              <a:gd name="connsiteX3" fmla="*/ 3567492 w 4022917"/>
              <a:gd name="connsiteY3" fmla="*/ 606654 h 1438506"/>
              <a:gd name="connsiteX4" fmla="*/ 4022917 w 4022917"/>
              <a:gd name="connsiteY4" fmla="*/ 758317 h 1438506"/>
              <a:gd name="connsiteX0" fmla="*/ 0 w 4022917"/>
              <a:gd name="connsiteY0" fmla="*/ 1364970 h 1364970"/>
              <a:gd name="connsiteX1" fmla="*/ 1745794 w 4022917"/>
              <a:gd name="connsiteY1" fmla="*/ 151663 h 1364970"/>
              <a:gd name="connsiteX2" fmla="*/ 2277123 w 4022917"/>
              <a:gd name="connsiteY2" fmla="*/ 0 h 1364970"/>
              <a:gd name="connsiteX3" fmla="*/ 3567492 w 4022917"/>
              <a:gd name="connsiteY3" fmla="*/ 606654 h 1364970"/>
              <a:gd name="connsiteX4" fmla="*/ 4022917 w 4022917"/>
              <a:gd name="connsiteY4" fmla="*/ 758317 h 13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2917" h="1364970">
                <a:moveTo>
                  <a:pt x="0" y="1364970"/>
                </a:moveTo>
                <a:cubicBezTo>
                  <a:pt x="624479" y="1238973"/>
                  <a:pt x="1366274" y="252772"/>
                  <a:pt x="1745794" y="151663"/>
                </a:cubicBezTo>
                <a:cubicBezTo>
                  <a:pt x="2074712" y="63193"/>
                  <a:pt x="1973507" y="0"/>
                  <a:pt x="2277123" y="0"/>
                </a:cubicBezTo>
                <a:lnTo>
                  <a:pt x="3567492" y="606654"/>
                </a:lnTo>
                <a:cubicBezTo>
                  <a:pt x="3858458" y="606654"/>
                  <a:pt x="3880297" y="787057"/>
                  <a:pt x="4022917" y="75831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6" name="Freeform 107"/>
          <p:cNvSpPr/>
          <p:nvPr/>
        </p:nvSpPr>
        <p:spPr>
          <a:xfrm>
            <a:off x="3374279" y="4458368"/>
            <a:ext cx="3020190" cy="680556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277123 w 4022917"/>
              <a:gd name="connsiteY2" fmla="*/ 0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4022917 w 4022917"/>
              <a:gd name="connsiteY3" fmla="*/ 0 h 935257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1103259"/>
              <a:gd name="connsiteX1" fmla="*/ 1821698 w 4022917"/>
              <a:gd name="connsiteY1" fmla="*/ 834148 h 1103259"/>
              <a:gd name="connsiteX2" fmla="*/ 2353027 w 4022917"/>
              <a:gd name="connsiteY2" fmla="*/ 682484 h 1103259"/>
              <a:gd name="connsiteX3" fmla="*/ 4022917 w 4022917"/>
              <a:gd name="connsiteY3" fmla="*/ 0 h 1103259"/>
              <a:gd name="connsiteX0" fmla="*/ 0 w 4022917"/>
              <a:gd name="connsiteY0" fmla="*/ 606653 h 906904"/>
              <a:gd name="connsiteX1" fmla="*/ 1821698 w 4022917"/>
              <a:gd name="connsiteY1" fmla="*/ 834148 h 906904"/>
              <a:gd name="connsiteX2" fmla="*/ 2353027 w 4022917"/>
              <a:gd name="connsiteY2" fmla="*/ 682484 h 906904"/>
              <a:gd name="connsiteX3" fmla="*/ 4022917 w 4022917"/>
              <a:gd name="connsiteY3" fmla="*/ 0 h 90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2917" h="906904">
                <a:moveTo>
                  <a:pt x="0" y="606653"/>
                </a:moveTo>
                <a:cubicBezTo>
                  <a:pt x="216884" y="906904"/>
                  <a:pt x="1461600" y="819870"/>
                  <a:pt x="1821698" y="834148"/>
                </a:cubicBezTo>
                <a:cubicBezTo>
                  <a:pt x="2150616" y="745678"/>
                  <a:pt x="2049411" y="682484"/>
                  <a:pt x="2353027" y="682484"/>
                </a:cubicBezTo>
                <a:lnTo>
                  <a:pt x="4022917" y="0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7" name="Freeform 217"/>
          <p:cNvSpPr/>
          <p:nvPr/>
        </p:nvSpPr>
        <p:spPr>
          <a:xfrm flipV="1">
            <a:off x="3374279" y="3944673"/>
            <a:ext cx="1425472" cy="1122738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4022604"/>
              <a:gd name="connsiteY0" fmla="*/ 29271 h 1414881"/>
              <a:gd name="connsiteX1" fmla="*/ 1669408 w 4022604"/>
              <a:gd name="connsiteY1" fmla="*/ 437326 h 1414881"/>
              <a:gd name="connsiteX2" fmla="*/ 2352594 w 4022604"/>
              <a:gd name="connsiteY2" fmla="*/ 816715 h 1414881"/>
              <a:gd name="connsiteX3" fmla="*/ 3415329 w 4022604"/>
              <a:gd name="connsiteY3" fmla="*/ 1318589 h 1414881"/>
              <a:gd name="connsiteX4" fmla="*/ 4022604 w 4022604"/>
              <a:gd name="connsiteY4" fmla="*/ 1394467 h 1414881"/>
              <a:gd name="connsiteX0" fmla="*/ 0 w 4022604"/>
              <a:gd name="connsiteY0" fmla="*/ 204082 h 1589692"/>
              <a:gd name="connsiteX1" fmla="*/ 1669408 w 4022604"/>
              <a:gd name="connsiteY1" fmla="*/ 612137 h 1589692"/>
              <a:gd name="connsiteX2" fmla="*/ 2352594 w 4022604"/>
              <a:gd name="connsiteY2" fmla="*/ 991526 h 1589692"/>
              <a:gd name="connsiteX3" fmla="*/ 3415329 w 4022604"/>
              <a:gd name="connsiteY3" fmla="*/ 1493400 h 1589692"/>
              <a:gd name="connsiteX4" fmla="*/ 4022604 w 4022604"/>
              <a:gd name="connsiteY4" fmla="*/ 1569278 h 1589692"/>
              <a:gd name="connsiteX0" fmla="*/ 0 w 3415329"/>
              <a:gd name="connsiteY0" fmla="*/ 204082 h 1493400"/>
              <a:gd name="connsiteX1" fmla="*/ 1669408 w 3415329"/>
              <a:gd name="connsiteY1" fmla="*/ 612137 h 1493400"/>
              <a:gd name="connsiteX2" fmla="*/ 2352594 w 3415329"/>
              <a:gd name="connsiteY2" fmla="*/ 991526 h 1493400"/>
              <a:gd name="connsiteX3" fmla="*/ 3415329 w 3415329"/>
              <a:gd name="connsiteY3" fmla="*/ 1493400 h 1493400"/>
              <a:gd name="connsiteX0" fmla="*/ 0 w 2352594"/>
              <a:gd name="connsiteY0" fmla="*/ 204082 h 991526"/>
              <a:gd name="connsiteX1" fmla="*/ 1669408 w 2352594"/>
              <a:gd name="connsiteY1" fmla="*/ 612137 h 991526"/>
              <a:gd name="connsiteX2" fmla="*/ 2352594 w 2352594"/>
              <a:gd name="connsiteY2" fmla="*/ 991526 h 991526"/>
              <a:gd name="connsiteX0" fmla="*/ 0 w 1669408"/>
              <a:gd name="connsiteY0" fmla="*/ 204082 h 612137"/>
              <a:gd name="connsiteX1" fmla="*/ 1669408 w 1669408"/>
              <a:gd name="connsiteY1" fmla="*/ 612137 h 612137"/>
              <a:gd name="connsiteX0" fmla="*/ 0 w 1897601"/>
              <a:gd name="connsiteY0" fmla="*/ 204082 h 735241"/>
              <a:gd name="connsiteX1" fmla="*/ 1897601 w 1897601"/>
              <a:gd name="connsiteY1" fmla="*/ 735241 h 735241"/>
              <a:gd name="connsiteX0" fmla="*/ 0 w 1897601"/>
              <a:gd name="connsiteY0" fmla="*/ 204082 h 1494035"/>
              <a:gd name="connsiteX1" fmla="*/ 1897601 w 1897601"/>
              <a:gd name="connsiteY1" fmla="*/ 1494035 h 1494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97601" h="1494035">
                <a:moveTo>
                  <a:pt x="0" y="204082"/>
                </a:moveTo>
                <a:cubicBezTo>
                  <a:pt x="195773" y="0"/>
                  <a:pt x="1505502" y="1362794"/>
                  <a:pt x="1897601" y="1494035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8" name="Line Callout 1 (Accent Bar) 95"/>
          <p:cNvSpPr/>
          <p:nvPr/>
        </p:nvSpPr>
        <p:spPr>
          <a:xfrm>
            <a:off x="4286057" y="5483379"/>
            <a:ext cx="2052394" cy="456485"/>
          </a:xfrm>
          <a:prstGeom prst="accentCallout1">
            <a:avLst>
              <a:gd name="adj1" fmla="val 50032"/>
              <a:gd name="adj2" fmla="val -4319"/>
              <a:gd name="adj3" fmla="val -174534"/>
              <a:gd name="adj4" fmla="val -19119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LBR to LBM SA</a:t>
            </a:r>
          </a:p>
        </p:txBody>
      </p:sp>
      <p:sp>
        <p:nvSpPr>
          <p:cNvPr id="509" name="Freeform 104"/>
          <p:cNvSpPr/>
          <p:nvPr/>
        </p:nvSpPr>
        <p:spPr>
          <a:xfrm flipV="1">
            <a:off x="3374280" y="4001882"/>
            <a:ext cx="1368263" cy="1082215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4022604"/>
              <a:gd name="connsiteY0" fmla="*/ 29271 h 1414881"/>
              <a:gd name="connsiteX1" fmla="*/ 1669408 w 4022604"/>
              <a:gd name="connsiteY1" fmla="*/ 437326 h 1414881"/>
              <a:gd name="connsiteX2" fmla="*/ 2352594 w 4022604"/>
              <a:gd name="connsiteY2" fmla="*/ 816715 h 1414881"/>
              <a:gd name="connsiteX3" fmla="*/ 3415329 w 4022604"/>
              <a:gd name="connsiteY3" fmla="*/ 1318589 h 1414881"/>
              <a:gd name="connsiteX4" fmla="*/ 4022604 w 4022604"/>
              <a:gd name="connsiteY4" fmla="*/ 1394467 h 1414881"/>
              <a:gd name="connsiteX0" fmla="*/ 0 w 4022604"/>
              <a:gd name="connsiteY0" fmla="*/ 204082 h 1589692"/>
              <a:gd name="connsiteX1" fmla="*/ 1669408 w 4022604"/>
              <a:gd name="connsiteY1" fmla="*/ 612137 h 1589692"/>
              <a:gd name="connsiteX2" fmla="*/ 2352594 w 4022604"/>
              <a:gd name="connsiteY2" fmla="*/ 991526 h 1589692"/>
              <a:gd name="connsiteX3" fmla="*/ 3415329 w 4022604"/>
              <a:gd name="connsiteY3" fmla="*/ 1493400 h 1589692"/>
              <a:gd name="connsiteX4" fmla="*/ 4022604 w 4022604"/>
              <a:gd name="connsiteY4" fmla="*/ 1569278 h 1589692"/>
              <a:gd name="connsiteX0" fmla="*/ 0 w 3415329"/>
              <a:gd name="connsiteY0" fmla="*/ 204082 h 1493400"/>
              <a:gd name="connsiteX1" fmla="*/ 1669408 w 3415329"/>
              <a:gd name="connsiteY1" fmla="*/ 612137 h 1493400"/>
              <a:gd name="connsiteX2" fmla="*/ 2352594 w 3415329"/>
              <a:gd name="connsiteY2" fmla="*/ 991526 h 1493400"/>
              <a:gd name="connsiteX3" fmla="*/ 3415329 w 3415329"/>
              <a:gd name="connsiteY3" fmla="*/ 1493400 h 1493400"/>
              <a:gd name="connsiteX0" fmla="*/ 0 w 2352594"/>
              <a:gd name="connsiteY0" fmla="*/ 204082 h 991526"/>
              <a:gd name="connsiteX1" fmla="*/ 1669408 w 2352594"/>
              <a:gd name="connsiteY1" fmla="*/ 612137 h 991526"/>
              <a:gd name="connsiteX2" fmla="*/ 2352594 w 2352594"/>
              <a:gd name="connsiteY2" fmla="*/ 991526 h 991526"/>
              <a:gd name="connsiteX0" fmla="*/ 0 w 1669408"/>
              <a:gd name="connsiteY0" fmla="*/ 204082 h 612137"/>
              <a:gd name="connsiteX1" fmla="*/ 1669408 w 1669408"/>
              <a:gd name="connsiteY1" fmla="*/ 612137 h 612137"/>
              <a:gd name="connsiteX0" fmla="*/ 0 w 1897601"/>
              <a:gd name="connsiteY0" fmla="*/ 204082 h 735241"/>
              <a:gd name="connsiteX1" fmla="*/ 1897601 w 1897601"/>
              <a:gd name="connsiteY1" fmla="*/ 735241 h 735241"/>
              <a:gd name="connsiteX0" fmla="*/ 0 w 1821697"/>
              <a:gd name="connsiteY0" fmla="*/ 204082 h 1441711"/>
              <a:gd name="connsiteX1" fmla="*/ 1821697 w 1821697"/>
              <a:gd name="connsiteY1" fmla="*/ 1441711 h 14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21697" h="1441711">
                <a:moveTo>
                  <a:pt x="0" y="204082"/>
                </a:moveTo>
                <a:cubicBezTo>
                  <a:pt x="195773" y="0"/>
                  <a:pt x="1429598" y="1310470"/>
                  <a:pt x="1821697" y="1441711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7981E-6 4.03997E-6 L 1.27981E-6 0.05821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" grpId="0" animBg="1"/>
      <p:bldP spid="508" grpId="0" animBg="1"/>
      <p:bldP spid="508" grpId="1" animBg="1"/>
      <p:bldP spid="508" grpId="2" animBg="1"/>
      <p:bldP spid="508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1222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/>
              <a:t>Loopback with Reverse Flow Hash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226368" cy="340147"/>
          </a:xfrm>
        </p:spPr>
        <p:txBody>
          <a:bodyPr/>
          <a:lstStyle/>
          <a:p>
            <a:fld id="{C38CCB91-BD4A-48E8-8943-BC9229CC2824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18" name="Content Placeholder 8"/>
          <p:cNvSpPr>
            <a:spLocks noGrp="1"/>
          </p:cNvSpPr>
          <p:nvPr>
            <p:ph idx="1"/>
          </p:nvPr>
        </p:nvSpPr>
        <p:spPr>
          <a:xfrm>
            <a:off x="467544" y="908720"/>
            <a:ext cx="8208912" cy="2736304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2000" dirty="0" smtClean="0">
                <a:ea typeface="宋体" charset="-122"/>
              </a:rPr>
              <a:t>LBM sent to individual DA with both Flow Hash </a:t>
            </a:r>
            <a:r>
              <a:rPr lang="en-US" altLang="zh-CN" sz="2000" b="1" dirty="0" smtClean="0">
                <a:ea typeface="宋体" charset="-122"/>
              </a:rPr>
              <a:t>and Reverse Flow Hash</a:t>
            </a:r>
            <a:r>
              <a:rPr lang="en-US" altLang="zh-CN" sz="2000" dirty="0" smtClean="0">
                <a:ea typeface="宋体" charset="-122"/>
              </a:rPr>
              <a:t> to select both forward path </a:t>
            </a:r>
            <a:r>
              <a:rPr lang="en-US" altLang="zh-CN" sz="2000" b="1" dirty="0" smtClean="0">
                <a:ea typeface="宋体" charset="-122"/>
              </a:rPr>
              <a:t>and reverse path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LBM MIP TLV contains MIP address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MIP responds with LBR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LBR sent to individual DA with Flow Hash </a:t>
            </a:r>
            <a:r>
              <a:rPr lang="en-US" altLang="zh-CN" sz="2000" b="1" dirty="0" smtClean="0">
                <a:ea typeface="宋体" charset="-122"/>
              </a:rPr>
              <a:t>which equals to Reverse Flow Hash taken from LBM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LBR may take symmetric path or </a:t>
            </a:r>
            <a:r>
              <a:rPr lang="en-US" altLang="zh-CN" sz="2000" dirty="0" err="1" smtClean="0">
                <a:ea typeface="宋体" charset="-122"/>
              </a:rPr>
              <a:t>unsymmetric</a:t>
            </a:r>
            <a:r>
              <a:rPr lang="en-US" altLang="zh-CN" sz="2000" dirty="0" smtClean="0">
                <a:ea typeface="宋体" charset="-122"/>
              </a:rPr>
              <a:t> path with LBM, </a:t>
            </a:r>
            <a:r>
              <a:rPr lang="en-US" altLang="zh-CN" sz="2000" b="1" dirty="0" smtClean="0">
                <a:ea typeface="宋体" charset="-122"/>
              </a:rPr>
              <a:t>and it’s predicted and controlled by the operator</a:t>
            </a:r>
          </a:p>
        </p:txBody>
      </p:sp>
      <p:grpSp>
        <p:nvGrpSpPr>
          <p:cNvPr id="3" name="Group 214"/>
          <p:cNvGrpSpPr>
            <a:grpSpLocks/>
          </p:cNvGrpSpPr>
          <p:nvPr/>
        </p:nvGrpSpPr>
        <p:grpSpPr bwMode="auto">
          <a:xfrm>
            <a:off x="3201759" y="3894901"/>
            <a:ext cx="3363447" cy="1424281"/>
            <a:chOff x="2566988" y="4946712"/>
            <a:chExt cx="4479987" cy="1897375"/>
          </a:xfrm>
        </p:grpSpPr>
        <p:grpSp>
          <p:nvGrpSpPr>
            <p:cNvPr id="4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498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9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0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1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2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03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21" name="Elbow Connector 96"/>
            <p:cNvCxnSpPr>
              <a:endCxn id="495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2" name="Shape 98"/>
            <p:cNvCxnSpPr>
              <a:stCxn id="476" idx="1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3" name="Shape 100"/>
            <p:cNvCxnSpPr>
              <a:stCxn id="488" idx="3"/>
              <a:endCxn id="496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4" name="Shape 102"/>
            <p:cNvCxnSpPr>
              <a:stCxn id="494" idx="3"/>
              <a:endCxn id="457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5" name="Elbow Connector 106"/>
            <p:cNvCxnSpPr>
              <a:stCxn id="469" idx="3"/>
              <a:endCxn id="492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6" name="Elbow Connector 112"/>
            <p:cNvCxnSpPr>
              <a:stCxn id="473" idx="3"/>
              <a:endCxn id="471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7" name="Shape 114"/>
            <p:cNvCxnSpPr>
              <a:stCxn id="497" idx="1"/>
              <a:endCxn id="482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8" name="Shape 116"/>
            <p:cNvCxnSpPr>
              <a:stCxn id="484" idx="3"/>
              <a:endCxn id="478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29" name="Elbow Connector 120"/>
            <p:cNvCxnSpPr>
              <a:stCxn id="474" idx="3"/>
              <a:endCxn id="465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30" name="Elbow Connector 123"/>
            <p:cNvCxnSpPr>
              <a:stCxn id="475" idx="3"/>
              <a:endCxn id="459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5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491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2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3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4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5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6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7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6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485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6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7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8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9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90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7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479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0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1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2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3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84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9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472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3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4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5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6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7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8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10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466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7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8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9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0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71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36" name="Shape 148"/>
            <p:cNvCxnSpPr>
              <a:stCxn id="493" idx="3"/>
              <a:endCxn id="463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11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460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1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2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3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4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65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12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454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5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6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7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8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9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39" name="Shape 114"/>
            <p:cNvCxnSpPr>
              <a:stCxn id="477" idx="1"/>
              <a:endCxn id="490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13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447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48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49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0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1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2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53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441" name="Shape 116"/>
            <p:cNvCxnSpPr>
              <a:stCxn id="483" idx="3"/>
              <a:endCxn id="453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2" name="Shape 116"/>
            <p:cNvCxnSpPr>
              <a:stCxn id="489" idx="3"/>
              <a:endCxn id="452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3" name="Shape 116"/>
            <p:cNvCxnSpPr>
              <a:stCxn id="502" idx="3"/>
              <a:endCxn id="451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4" name="Shape 116"/>
            <p:cNvCxnSpPr>
              <a:stCxn id="448" idx="3"/>
              <a:endCxn id="470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5" name="Shape 116"/>
            <p:cNvCxnSpPr>
              <a:stCxn id="449" idx="3"/>
              <a:endCxn id="464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46" name="Shape 116"/>
            <p:cNvCxnSpPr>
              <a:stCxn id="450" idx="3"/>
              <a:endCxn id="458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504" name="Line Callout 1 (Accent Bar) 111"/>
          <p:cNvSpPr/>
          <p:nvPr/>
        </p:nvSpPr>
        <p:spPr>
          <a:xfrm>
            <a:off x="611560" y="5376391"/>
            <a:ext cx="2249319" cy="456485"/>
          </a:xfrm>
          <a:prstGeom prst="accentCallout1">
            <a:avLst>
              <a:gd name="adj1" fmla="val 36797"/>
              <a:gd name="adj2" fmla="val 106198"/>
              <a:gd name="adj3" fmla="val -48572"/>
              <a:gd name="adj4" fmla="val 129222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LBM to Individual DA,</a:t>
            </a:r>
            <a:b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Reverse Flow Hash in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TLV</a:t>
            </a:r>
          </a:p>
        </p:txBody>
      </p:sp>
      <p:sp>
        <p:nvSpPr>
          <p:cNvPr id="505" name="Freeform 97"/>
          <p:cNvSpPr/>
          <p:nvPr/>
        </p:nvSpPr>
        <p:spPr>
          <a:xfrm>
            <a:off x="3429401" y="4065339"/>
            <a:ext cx="3020190" cy="1026197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1301777 h 1512003"/>
              <a:gd name="connsiteX1" fmla="*/ 1745794 w 4022917"/>
              <a:gd name="connsiteY1" fmla="*/ 88470 h 1512003"/>
              <a:gd name="connsiteX2" fmla="*/ 2277123 w 4022917"/>
              <a:gd name="connsiteY2" fmla="*/ 695124 h 1512003"/>
              <a:gd name="connsiteX3" fmla="*/ 3491588 w 4022917"/>
              <a:gd name="connsiteY3" fmla="*/ 695124 h 1512003"/>
              <a:gd name="connsiteX4" fmla="*/ 4022917 w 4022917"/>
              <a:gd name="connsiteY4" fmla="*/ 695124 h 1512003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491588 w 4022917"/>
              <a:gd name="connsiteY3" fmla="*/ 758317 h 1575196"/>
              <a:gd name="connsiteX4" fmla="*/ 4022917 w 4022917"/>
              <a:gd name="connsiteY4" fmla="*/ 758317 h 1575196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567492 w 4022917"/>
              <a:gd name="connsiteY3" fmla="*/ 606654 h 1575196"/>
              <a:gd name="connsiteX4" fmla="*/ 4022917 w 4022917"/>
              <a:gd name="connsiteY4" fmla="*/ 758317 h 1575196"/>
              <a:gd name="connsiteX0" fmla="*/ 0 w 4022917"/>
              <a:gd name="connsiteY0" fmla="*/ 1364970 h 1438506"/>
              <a:gd name="connsiteX1" fmla="*/ 1745794 w 4022917"/>
              <a:gd name="connsiteY1" fmla="*/ 151663 h 1438506"/>
              <a:gd name="connsiteX2" fmla="*/ 2277123 w 4022917"/>
              <a:gd name="connsiteY2" fmla="*/ 0 h 1438506"/>
              <a:gd name="connsiteX3" fmla="*/ 3567492 w 4022917"/>
              <a:gd name="connsiteY3" fmla="*/ 606654 h 1438506"/>
              <a:gd name="connsiteX4" fmla="*/ 4022917 w 4022917"/>
              <a:gd name="connsiteY4" fmla="*/ 758317 h 1438506"/>
              <a:gd name="connsiteX0" fmla="*/ 0 w 4022917"/>
              <a:gd name="connsiteY0" fmla="*/ 1364970 h 1364970"/>
              <a:gd name="connsiteX1" fmla="*/ 1745794 w 4022917"/>
              <a:gd name="connsiteY1" fmla="*/ 151663 h 1364970"/>
              <a:gd name="connsiteX2" fmla="*/ 2277123 w 4022917"/>
              <a:gd name="connsiteY2" fmla="*/ 0 h 1364970"/>
              <a:gd name="connsiteX3" fmla="*/ 3567492 w 4022917"/>
              <a:gd name="connsiteY3" fmla="*/ 606654 h 1364970"/>
              <a:gd name="connsiteX4" fmla="*/ 4022917 w 4022917"/>
              <a:gd name="connsiteY4" fmla="*/ 758317 h 13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2917" h="1364970">
                <a:moveTo>
                  <a:pt x="0" y="1364970"/>
                </a:moveTo>
                <a:cubicBezTo>
                  <a:pt x="624479" y="1238973"/>
                  <a:pt x="1366274" y="252772"/>
                  <a:pt x="1745794" y="151663"/>
                </a:cubicBezTo>
                <a:cubicBezTo>
                  <a:pt x="2074712" y="63193"/>
                  <a:pt x="1973507" y="0"/>
                  <a:pt x="2277123" y="0"/>
                </a:cubicBezTo>
                <a:lnTo>
                  <a:pt x="3567492" y="606654"/>
                </a:lnTo>
                <a:cubicBezTo>
                  <a:pt x="3858458" y="606654"/>
                  <a:pt x="3880297" y="787057"/>
                  <a:pt x="4022917" y="75831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6" name="Freeform 107"/>
          <p:cNvSpPr/>
          <p:nvPr/>
        </p:nvSpPr>
        <p:spPr>
          <a:xfrm>
            <a:off x="3372190" y="4636237"/>
            <a:ext cx="3020190" cy="680556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277123 w 4022917"/>
              <a:gd name="connsiteY2" fmla="*/ 0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4022917 w 4022917"/>
              <a:gd name="connsiteY3" fmla="*/ 0 h 935257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1103259"/>
              <a:gd name="connsiteX1" fmla="*/ 1821698 w 4022917"/>
              <a:gd name="connsiteY1" fmla="*/ 834148 h 1103259"/>
              <a:gd name="connsiteX2" fmla="*/ 2353027 w 4022917"/>
              <a:gd name="connsiteY2" fmla="*/ 682484 h 1103259"/>
              <a:gd name="connsiteX3" fmla="*/ 4022917 w 4022917"/>
              <a:gd name="connsiteY3" fmla="*/ 0 h 1103259"/>
              <a:gd name="connsiteX0" fmla="*/ 0 w 4022917"/>
              <a:gd name="connsiteY0" fmla="*/ 606653 h 906904"/>
              <a:gd name="connsiteX1" fmla="*/ 1821698 w 4022917"/>
              <a:gd name="connsiteY1" fmla="*/ 834148 h 906904"/>
              <a:gd name="connsiteX2" fmla="*/ 2353027 w 4022917"/>
              <a:gd name="connsiteY2" fmla="*/ 682484 h 906904"/>
              <a:gd name="connsiteX3" fmla="*/ 4022917 w 4022917"/>
              <a:gd name="connsiteY3" fmla="*/ 0 h 90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2917" h="906904">
                <a:moveTo>
                  <a:pt x="0" y="606653"/>
                </a:moveTo>
                <a:cubicBezTo>
                  <a:pt x="216884" y="906904"/>
                  <a:pt x="1461600" y="819870"/>
                  <a:pt x="1821698" y="834148"/>
                </a:cubicBezTo>
                <a:cubicBezTo>
                  <a:pt x="2150616" y="745678"/>
                  <a:pt x="2049411" y="682484"/>
                  <a:pt x="2353027" y="682484"/>
                </a:cubicBezTo>
                <a:lnTo>
                  <a:pt x="4022917" y="0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7" name="Freeform 217"/>
          <p:cNvSpPr/>
          <p:nvPr/>
        </p:nvSpPr>
        <p:spPr>
          <a:xfrm flipV="1">
            <a:off x="3372190" y="4122542"/>
            <a:ext cx="1425472" cy="1122738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4022604"/>
              <a:gd name="connsiteY0" fmla="*/ 29271 h 1414881"/>
              <a:gd name="connsiteX1" fmla="*/ 1669408 w 4022604"/>
              <a:gd name="connsiteY1" fmla="*/ 437326 h 1414881"/>
              <a:gd name="connsiteX2" fmla="*/ 2352594 w 4022604"/>
              <a:gd name="connsiteY2" fmla="*/ 816715 h 1414881"/>
              <a:gd name="connsiteX3" fmla="*/ 3415329 w 4022604"/>
              <a:gd name="connsiteY3" fmla="*/ 1318589 h 1414881"/>
              <a:gd name="connsiteX4" fmla="*/ 4022604 w 4022604"/>
              <a:gd name="connsiteY4" fmla="*/ 1394467 h 1414881"/>
              <a:gd name="connsiteX0" fmla="*/ 0 w 4022604"/>
              <a:gd name="connsiteY0" fmla="*/ 204082 h 1589692"/>
              <a:gd name="connsiteX1" fmla="*/ 1669408 w 4022604"/>
              <a:gd name="connsiteY1" fmla="*/ 612137 h 1589692"/>
              <a:gd name="connsiteX2" fmla="*/ 2352594 w 4022604"/>
              <a:gd name="connsiteY2" fmla="*/ 991526 h 1589692"/>
              <a:gd name="connsiteX3" fmla="*/ 3415329 w 4022604"/>
              <a:gd name="connsiteY3" fmla="*/ 1493400 h 1589692"/>
              <a:gd name="connsiteX4" fmla="*/ 4022604 w 4022604"/>
              <a:gd name="connsiteY4" fmla="*/ 1569278 h 1589692"/>
              <a:gd name="connsiteX0" fmla="*/ 0 w 3415329"/>
              <a:gd name="connsiteY0" fmla="*/ 204082 h 1493400"/>
              <a:gd name="connsiteX1" fmla="*/ 1669408 w 3415329"/>
              <a:gd name="connsiteY1" fmla="*/ 612137 h 1493400"/>
              <a:gd name="connsiteX2" fmla="*/ 2352594 w 3415329"/>
              <a:gd name="connsiteY2" fmla="*/ 991526 h 1493400"/>
              <a:gd name="connsiteX3" fmla="*/ 3415329 w 3415329"/>
              <a:gd name="connsiteY3" fmla="*/ 1493400 h 1493400"/>
              <a:gd name="connsiteX0" fmla="*/ 0 w 2352594"/>
              <a:gd name="connsiteY0" fmla="*/ 204082 h 991526"/>
              <a:gd name="connsiteX1" fmla="*/ 1669408 w 2352594"/>
              <a:gd name="connsiteY1" fmla="*/ 612137 h 991526"/>
              <a:gd name="connsiteX2" fmla="*/ 2352594 w 2352594"/>
              <a:gd name="connsiteY2" fmla="*/ 991526 h 991526"/>
              <a:gd name="connsiteX0" fmla="*/ 0 w 1669408"/>
              <a:gd name="connsiteY0" fmla="*/ 204082 h 612137"/>
              <a:gd name="connsiteX1" fmla="*/ 1669408 w 1669408"/>
              <a:gd name="connsiteY1" fmla="*/ 612137 h 612137"/>
              <a:gd name="connsiteX0" fmla="*/ 0 w 1897601"/>
              <a:gd name="connsiteY0" fmla="*/ 204082 h 735241"/>
              <a:gd name="connsiteX1" fmla="*/ 1897601 w 1897601"/>
              <a:gd name="connsiteY1" fmla="*/ 735241 h 735241"/>
              <a:gd name="connsiteX0" fmla="*/ 0 w 1897601"/>
              <a:gd name="connsiteY0" fmla="*/ 204082 h 1494035"/>
              <a:gd name="connsiteX1" fmla="*/ 1897601 w 1897601"/>
              <a:gd name="connsiteY1" fmla="*/ 1494035 h 1494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97601" h="1494035">
                <a:moveTo>
                  <a:pt x="0" y="204082"/>
                </a:moveTo>
                <a:cubicBezTo>
                  <a:pt x="195773" y="0"/>
                  <a:pt x="1505502" y="1362794"/>
                  <a:pt x="1897601" y="1494035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08" name="Line Callout 1 (Accent Bar) 95"/>
          <p:cNvSpPr/>
          <p:nvPr/>
        </p:nvSpPr>
        <p:spPr>
          <a:xfrm>
            <a:off x="4283968" y="5661248"/>
            <a:ext cx="2052394" cy="648072"/>
          </a:xfrm>
          <a:prstGeom prst="accentCallout1">
            <a:avLst>
              <a:gd name="adj1" fmla="val 50032"/>
              <a:gd name="adj2" fmla="val -4319"/>
              <a:gd name="adj3" fmla="val -122980"/>
              <a:gd name="adj4" fmla="val -16549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lvl="0" algn="ctr" defTabSz="6859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300" b="1" kern="0" dirty="0" smtClean="0">
                <a:solidFill>
                  <a:prstClr val="white"/>
                </a:solidFill>
                <a:latin typeface="Lucida Sans Unicode"/>
              </a:rPr>
              <a:t>LBR to LBM SA, Flow Hash equals to Reverse Flow Hash in LBM</a:t>
            </a:r>
            <a:endParaRPr lang="en-US" altLang="zh-CN" sz="1300" b="1" kern="0" dirty="0">
              <a:solidFill>
                <a:prstClr val="white"/>
              </a:solidFill>
              <a:latin typeface="Lucida Sans Unicode"/>
            </a:endParaRPr>
          </a:p>
        </p:txBody>
      </p:sp>
      <p:sp>
        <p:nvSpPr>
          <p:cNvPr id="509" name="Freeform 104"/>
          <p:cNvSpPr/>
          <p:nvPr/>
        </p:nvSpPr>
        <p:spPr>
          <a:xfrm flipV="1">
            <a:off x="3372191" y="4179751"/>
            <a:ext cx="1368263" cy="1082215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4022604"/>
              <a:gd name="connsiteY0" fmla="*/ 29271 h 1414881"/>
              <a:gd name="connsiteX1" fmla="*/ 1669408 w 4022604"/>
              <a:gd name="connsiteY1" fmla="*/ 437326 h 1414881"/>
              <a:gd name="connsiteX2" fmla="*/ 2352594 w 4022604"/>
              <a:gd name="connsiteY2" fmla="*/ 816715 h 1414881"/>
              <a:gd name="connsiteX3" fmla="*/ 3415329 w 4022604"/>
              <a:gd name="connsiteY3" fmla="*/ 1318589 h 1414881"/>
              <a:gd name="connsiteX4" fmla="*/ 4022604 w 4022604"/>
              <a:gd name="connsiteY4" fmla="*/ 1394467 h 1414881"/>
              <a:gd name="connsiteX0" fmla="*/ 0 w 4022604"/>
              <a:gd name="connsiteY0" fmla="*/ 204082 h 1589692"/>
              <a:gd name="connsiteX1" fmla="*/ 1669408 w 4022604"/>
              <a:gd name="connsiteY1" fmla="*/ 612137 h 1589692"/>
              <a:gd name="connsiteX2" fmla="*/ 2352594 w 4022604"/>
              <a:gd name="connsiteY2" fmla="*/ 991526 h 1589692"/>
              <a:gd name="connsiteX3" fmla="*/ 3415329 w 4022604"/>
              <a:gd name="connsiteY3" fmla="*/ 1493400 h 1589692"/>
              <a:gd name="connsiteX4" fmla="*/ 4022604 w 4022604"/>
              <a:gd name="connsiteY4" fmla="*/ 1569278 h 1589692"/>
              <a:gd name="connsiteX0" fmla="*/ 0 w 3415329"/>
              <a:gd name="connsiteY0" fmla="*/ 204082 h 1493400"/>
              <a:gd name="connsiteX1" fmla="*/ 1669408 w 3415329"/>
              <a:gd name="connsiteY1" fmla="*/ 612137 h 1493400"/>
              <a:gd name="connsiteX2" fmla="*/ 2352594 w 3415329"/>
              <a:gd name="connsiteY2" fmla="*/ 991526 h 1493400"/>
              <a:gd name="connsiteX3" fmla="*/ 3415329 w 3415329"/>
              <a:gd name="connsiteY3" fmla="*/ 1493400 h 1493400"/>
              <a:gd name="connsiteX0" fmla="*/ 0 w 2352594"/>
              <a:gd name="connsiteY0" fmla="*/ 204082 h 991526"/>
              <a:gd name="connsiteX1" fmla="*/ 1669408 w 2352594"/>
              <a:gd name="connsiteY1" fmla="*/ 612137 h 991526"/>
              <a:gd name="connsiteX2" fmla="*/ 2352594 w 2352594"/>
              <a:gd name="connsiteY2" fmla="*/ 991526 h 991526"/>
              <a:gd name="connsiteX0" fmla="*/ 0 w 1669408"/>
              <a:gd name="connsiteY0" fmla="*/ 204082 h 612137"/>
              <a:gd name="connsiteX1" fmla="*/ 1669408 w 1669408"/>
              <a:gd name="connsiteY1" fmla="*/ 612137 h 612137"/>
              <a:gd name="connsiteX0" fmla="*/ 0 w 1897601"/>
              <a:gd name="connsiteY0" fmla="*/ 204082 h 735241"/>
              <a:gd name="connsiteX1" fmla="*/ 1897601 w 1897601"/>
              <a:gd name="connsiteY1" fmla="*/ 735241 h 735241"/>
              <a:gd name="connsiteX0" fmla="*/ 0 w 1821697"/>
              <a:gd name="connsiteY0" fmla="*/ 204082 h 1441711"/>
              <a:gd name="connsiteX1" fmla="*/ 1821697 w 1821697"/>
              <a:gd name="connsiteY1" fmla="*/ 1441711 h 14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21697" h="1441711">
                <a:moveTo>
                  <a:pt x="0" y="204082"/>
                </a:moveTo>
                <a:cubicBezTo>
                  <a:pt x="195773" y="0"/>
                  <a:pt x="1429598" y="1310470"/>
                  <a:pt x="1821697" y="1441711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9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7981E-6 4.03997E-6 L 1.27981E-6 0.05821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" grpId="0" animBg="1"/>
      <p:bldP spid="508" grpId="0" animBg="1"/>
      <p:bldP spid="508" grpId="1" animBg="1"/>
      <p:bldP spid="508" grpId="2" animBg="1"/>
      <p:bldP spid="508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 smtClean="0"/>
              <a:t>Application Example 1 of Loopback with Reverse Flow Hash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9" name="TextBox 98"/>
          <p:cNvSpPr txBox="1"/>
          <p:nvPr/>
        </p:nvSpPr>
        <p:spPr>
          <a:xfrm>
            <a:off x="179512" y="1124744"/>
            <a:ext cx="3611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Request symmetric reverse path:</a:t>
            </a:r>
          </a:p>
        </p:txBody>
      </p:sp>
      <p:sp>
        <p:nvSpPr>
          <p:cNvPr id="100" name="Content Placeholder 8"/>
          <p:cNvSpPr>
            <a:spLocks noGrp="1"/>
          </p:cNvSpPr>
          <p:nvPr>
            <p:ph idx="1"/>
          </p:nvPr>
        </p:nvSpPr>
        <p:spPr>
          <a:xfrm>
            <a:off x="467544" y="1556792"/>
            <a:ext cx="8216728" cy="2160240"/>
          </a:xfrm>
        </p:spPr>
        <p:txBody>
          <a:bodyPr>
            <a:noAutofit/>
          </a:bodyPr>
          <a:lstStyle/>
          <a:p>
            <a:r>
              <a:rPr lang="en-US" altLang="zh-CN" sz="2000" dirty="0" smtClean="0">
                <a:ea typeface="宋体" charset="-122"/>
              </a:rPr>
              <a:t>LBM sent to individual DA with both Flow Hash and Reverse Flow Hash to request symmetric reverse path</a:t>
            </a:r>
          </a:p>
          <a:p>
            <a:r>
              <a:rPr lang="en-US" altLang="zh-CN" sz="2000" dirty="0" smtClean="0">
                <a:ea typeface="宋体" charset="-122"/>
              </a:rPr>
              <a:t>LBR sent to individual DA with requested Flow Hash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Benefits</a:t>
            </a:r>
          </a:p>
          <a:p>
            <a:pPr lvl="1" eaLnBrk="1" hangingPunct="1"/>
            <a:r>
              <a:rPr lang="en-US" altLang="zh-CN" sz="1800" dirty="0" smtClean="0">
                <a:ea typeface="宋体" charset="-122"/>
              </a:rPr>
              <a:t>It’s unnecessary to execute loopback from Node B to Node A again</a:t>
            </a:r>
          </a:p>
          <a:p>
            <a:pPr lvl="1" eaLnBrk="1" hangingPunct="1"/>
            <a:r>
              <a:rPr lang="en-US" altLang="zh-CN" sz="1800" dirty="0" smtClean="0">
                <a:ea typeface="宋体" charset="-122"/>
              </a:rPr>
              <a:t>If one reverse path is in failure, other two loopbacks won’t be affected</a:t>
            </a:r>
          </a:p>
        </p:txBody>
      </p:sp>
      <p:grpSp>
        <p:nvGrpSpPr>
          <p:cNvPr id="192" name="Group 214"/>
          <p:cNvGrpSpPr>
            <a:grpSpLocks/>
          </p:cNvGrpSpPr>
          <p:nvPr/>
        </p:nvGrpSpPr>
        <p:grpSpPr bwMode="auto">
          <a:xfrm>
            <a:off x="3491880" y="3789040"/>
            <a:ext cx="3363447" cy="1424281"/>
            <a:chOff x="2566988" y="4946712"/>
            <a:chExt cx="4479987" cy="1897375"/>
          </a:xfrm>
        </p:grpSpPr>
        <p:grpSp>
          <p:nvGrpSpPr>
            <p:cNvPr id="193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271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2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3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4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5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6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194" name="Elbow Connector 96"/>
            <p:cNvCxnSpPr>
              <a:stCxn id="274" idx="3"/>
              <a:endCxn id="268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195" name="Shape 98"/>
            <p:cNvCxnSpPr>
              <a:stCxn id="249" idx="1"/>
              <a:endCxn id="276" idx="3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196" name="Shape 100"/>
            <p:cNvCxnSpPr>
              <a:stCxn id="261" idx="3"/>
              <a:endCxn id="269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197" name="Shape 102"/>
            <p:cNvCxnSpPr>
              <a:stCxn id="267" idx="3"/>
              <a:endCxn id="230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198" name="Elbow Connector 106"/>
            <p:cNvCxnSpPr>
              <a:stCxn id="242" idx="3"/>
              <a:endCxn id="265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199" name="Elbow Connector 112"/>
            <p:cNvCxnSpPr>
              <a:stCxn id="246" idx="3"/>
              <a:endCxn id="244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00" name="Shape 114"/>
            <p:cNvCxnSpPr>
              <a:stCxn id="270" idx="1"/>
              <a:endCxn id="255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01" name="Shape 116"/>
            <p:cNvCxnSpPr>
              <a:stCxn id="257" idx="3"/>
              <a:endCxn id="251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02" name="Elbow Connector 120"/>
            <p:cNvCxnSpPr>
              <a:stCxn id="247" idx="3"/>
              <a:endCxn id="238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03" name="Elbow Connector 123"/>
            <p:cNvCxnSpPr>
              <a:stCxn id="248" idx="3"/>
              <a:endCxn id="232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204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264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5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6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7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8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9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70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05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258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9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0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1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2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63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06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252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3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4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5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6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7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07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245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6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7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8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9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0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51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08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239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0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1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2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3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44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209" name="Shape 148"/>
            <p:cNvCxnSpPr>
              <a:stCxn id="266" idx="3"/>
              <a:endCxn id="236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210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233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4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5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6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7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8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11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227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8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9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0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1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32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212" name="Shape 114"/>
            <p:cNvCxnSpPr>
              <a:stCxn id="250" idx="1"/>
              <a:endCxn id="263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213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220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1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2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3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4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5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226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214" name="Shape 116"/>
            <p:cNvCxnSpPr>
              <a:stCxn id="256" idx="3"/>
              <a:endCxn id="226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15" name="Shape 116"/>
            <p:cNvCxnSpPr>
              <a:stCxn id="262" idx="3"/>
              <a:endCxn id="225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16" name="Shape 116"/>
            <p:cNvCxnSpPr>
              <a:endCxn id="224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17" name="Shape 116"/>
            <p:cNvCxnSpPr>
              <a:stCxn id="221" idx="3"/>
              <a:endCxn id="243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18" name="Shape 116"/>
            <p:cNvCxnSpPr>
              <a:stCxn id="222" idx="3"/>
              <a:endCxn id="237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19" name="Shape 116"/>
            <p:cNvCxnSpPr>
              <a:stCxn id="223" idx="3"/>
              <a:endCxn id="231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277" name="Line Callout 1 (Accent Bar) 111"/>
          <p:cNvSpPr/>
          <p:nvPr/>
        </p:nvSpPr>
        <p:spPr>
          <a:xfrm>
            <a:off x="907893" y="5270530"/>
            <a:ext cx="2243107" cy="456485"/>
          </a:xfrm>
          <a:prstGeom prst="accentCallout1">
            <a:avLst>
              <a:gd name="adj1" fmla="val 36797"/>
              <a:gd name="adj2" fmla="val 106198"/>
              <a:gd name="adj3" fmla="val -48572"/>
              <a:gd name="adj4" fmla="val 129222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LBM to Individual DA,</a:t>
            </a:r>
            <a:b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altLang="zh-CN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黑体"/>
                <a:cs typeface="+mn-cs"/>
              </a:rPr>
              <a:t>Reverse Flow Hash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TLV</a:t>
            </a:r>
          </a:p>
        </p:txBody>
      </p:sp>
      <p:sp>
        <p:nvSpPr>
          <p:cNvPr id="278" name="Freeform 97"/>
          <p:cNvSpPr/>
          <p:nvPr/>
        </p:nvSpPr>
        <p:spPr>
          <a:xfrm>
            <a:off x="3719522" y="3959478"/>
            <a:ext cx="3020190" cy="1026197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1301777 h 1512003"/>
              <a:gd name="connsiteX1" fmla="*/ 1745794 w 4022917"/>
              <a:gd name="connsiteY1" fmla="*/ 88470 h 1512003"/>
              <a:gd name="connsiteX2" fmla="*/ 2277123 w 4022917"/>
              <a:gd name="connsiteY2" fmla="*/ 695124 h 1512003"/>
              <a:gd name="connsiteX3" fmla="*/ 3491588 w 4022917"/>
              <a:gd name="connsiteY3" fmla="*/ 695124 h 1512003"/>
              <a:gd name="connsiteX4" fmla="*/ 4022917 w 4022917"/>
              <a:gd name="connsiteY4" fmla="*/ 695124 h 1512003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491588 w 4022917"/>
              <a:gd name="connsiteY3" fmla="*/ 758317 h 1575196"/>
              <a:gd name="connsiteX4" fmla="*/ 4022917 w 4022917"/>
              <a:gd name="connsiteY4" fmla="*/ 758317 h 1575196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567492 w 4022917"/>
              <a:gd name="connsiteY3" fmla="*/ 606654 h 1575196"/>
              <a:gd name="connsiteX4" fmla="*/ 4022917 w 4022917"/>
              <a:gd name="connsiteY4" fmla="*/ 758317 h 1575196"/>
              <a:gd name="connsiteX0" fmla="*/ 0 w 4022917"/>
              <a:gd name="connsiteY0" fmla="*/ 1364970 h 1438506"/>
              <a:gd name="connsiteX1" fmla="*/ 1745794 w 4022917"/>
              <a:gd name="connsiteY1" fmla="*/ 151663 h 1438506"/>
              <a:gd name="connsiteX2" fmla="*/ 2277123 w 4022917"/>
              <a:gd name="connsiteY2" fmla="*/ 0 h 1438506"/>
              <a:gd name="connsiteX3" fmla="*/ 3567492 w 4022917"/>
              <a:gd name="connsiteY3" fmla="*/ 606654 h 1438506"/>
              <a:gd name="connsiteX4" fmla="*/ 4022917 w 4022917"/>
              <a:gd name="connsiteY4" fmla="*/ 758317 h 1438506"/>
              <a:gd name="connsiteX0" fmla="*/ 0 w 4022917"/>
              <a:gd name="connsiteY0" fmla="*/ 1364970 h 1364970"/>
              <a:gd name="connsiteX1" fmla="*/ 1745794 w 4022917"/>
              <a:gd name="connsiteY1" fmla="*/ 151663 h 1364970"/>
              <a:gd name="connsiteX2" fmla="*/ 2277123 w 4022917"/>
              <a:gd name="connsiteY2" fmla="*/ 0 h 1364970"/>
              <a:gd name="connsiteX3" fmla="*/ 3567492 w 4022917"/>
              <a:gd name="connsiteY3" fmla="*/ 606654 h 1364970"/>
              <a:gd name="connsiteX4" fmla="*/ 4022917 w 4022917"/>
              <a:gd name="connsiteY4" fmla="*/ 758317 h 13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2917" h="1364970">
                <a:moveTo>
                  <a:pt x="0" y="1364970"/>
                </a:moveTo>
                <a:cubicBezTo>
                  <a:pt x="624479" y="1238973"/>
                  <a:pt x="1366274" y="252772"/>
                  <a:pt x="1745794" y="151663"/>
                </a:cubicBezTo>
                <a:cubicBezTo>
                  <a:pt x="2074712" y="63193"/>
                  <a:pt x="1973507" y="0"/>
                  <a:pt x="2277123" y="0"/>
                </a:cubicBezTo>
                <a:lnTo>
                  <a:pt x="3567492" y="606654"/>
                </a:lnTo>
                <a:cubicBezTo>
                  <a:pt x="3858458" y="606654"/>
                  <a:pt x="3880297" y="787057"/>
                  <a:pt x="4022917" y="75831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79" name="Line Callout 1 (Accent Bar) 95"/>
          <p:cNvSpPr/>
          <p:nvPr/>
        </p:nvSpPr>
        <p:spPr>
          <a:xfrm>
            <a:off x="4574089" y="5555387"/>
            <a:ext cx="1584676" cy="456485"/>
          </a:xfrm>
          <a:prstGeom prst="accentCallout1">
            <a:avLst>
              <a:gd name="adj1" fmla="val 50032"/>
              <a:gd name="adj2" fmla="val -4319"/>
              <a:gd name="adj3" fmla="val -192984"/>
              <a:gd name="adj4" fmla="val -18360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Symmetric LBR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to LBM SA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3545514" y="527053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6855327" y="433737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2" name="Freeform 97"/>
          <p:cNvSpPr/>
          <p:nvPr/>
        </p:nvSpPr>
        <p:spPr>
          <a:xfrm>
            <a:off x="3719522" y="3933057"/>
            <a:ext cx="3020190" cy="1080120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1301777 h 1512003"/>
              <a:gd name="connsiteX1" fmla="*/ 1745794 w 4022917"/>
              <a:gd name="connsiteY1" fmla="*/ 88470 h 1512003"/>
              <a:gd name="connsiteX2" fmla="*/ 2277123 w 4022917"/>
              <a:gd name="connsiteY2" fmla="*/ 695124 h 1512003"/>
              <a:gd name="connsiteX3" fmla="*/ 3491588 w 4022917"/>
              <a:gd name="connsiteY3" fmla="*/ 695124 h 1512003"/>
              <a:gd name="connsiteX4" fmla="*/ 4022917 w 4022917"/>
              <a:gd name="connsiteY4" fmla="*/ 695124 h 1512003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491588 w 4022917"/>
              <a:gd name="connsiteY3" fmla="*/ 758317 h 1575196"/>
              <a:gd name="connsiteX4" fmla="*/ 4022917 w 4022917"/>
              <a:gd name="connsiteY4" fmla="*/ 758317 h 1575196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567492 w 4022917"/>
              <a:gd name="connsiteY3" fmla="*/ 606654 h 1575196"/>
              <a:gd name="connsiteX4" fmla="*/ 4022917 w 4022917"/>
              <a:gd name="connsiteY4" fmla="*/ 758317 h 1575196"/>
              <a:gd name="connsiteX0" fmla="*/ 0 w 4022917"/>
              <a:gd name="connsiteY0" fmla="*/ 1364970 h 1438506"/>
              <a:gd name="connsiteX1" fmla="*/ 1745794 w 4022917"/>
              <a:gd name="connsiteY1" fmla="*/ 151663 h 1438506"/>
              <a:gd name="connsiteX2" fmla="*/ 2277123 w 4022917"/>
              <a:gd name="connsiteY2" fmla="*/ 0 h 1438506"/>
              <a:gd name="connsiteX3" fmla="*/ 3567492 w 4022917"/>
              <a:gd name="connsiteY3" fmla="*/ 606654 h 1438506"/>
              <a:gd name="connsiteX4" fmla="*/ 4022917 w 4022917"/>
              <a:gd name="connsiteY4" fmla="*/ 758317 h 1438506"/>
              <a:gd name="connsiteX0" fmla="*/ 0 w 4022917"/>
              <a:gd name="connsiteY0" fmla="*/ 1364970 h 1364970"/>
              <a:gd name="connsiteX1" fmla="*/ 1745794 w 4022917"/>
              <a:gd name="connsiteY1" fmla="*/ 151663 h 1364970"/>
              <a:gd name="connsiteX2" fmla="*/ 2277123 w 4022917"/>
              <a:gd name="connsiteY2" fmla="*/ 0 h 1364970"/>
              <a:gd name="connsiteX3" fmla="*/ 3567492 w 4022917"/>
              <a:gd name="connsiteY3" fmla="*/ 606654 h 1364970"/>
              <a:gd name="connsiteX4" fmla="*/ 4022917 w 4022917"/>
              <a:gd name="connsiteY4" fmla="*/ 758317 h 13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2917" h="1364970">
                <a:moveTo>
                  <a:pt x="0" y="1364970"/>
                </a:moveTo>
                <a:cubicBezTo>
                  <a:pt x="624479" y="1238973"/>
                  <a:pt x="1366274" y="252772"/>
                  <a:pt x="1745794" y="151663"/>
                </a:cubicBezTo>
                <a:cubicBezTo>
                  <a:pt x="2074712" y="63193"/>
                  <a:pt x="1973507" y="0"/>
                  <a:pt x="2277123" y="0"/>
                </a:cubicBezTo>
                <a:lnTo>
                  <a:pt x="3567492" y="606654"/>
                </a:lnTo>
                <a:cubicBezTo>
                  <a:pt x="3858458" y="606654"/>
                  <a:pt x="3880297" y="787057"/>
                  <a:pt x="4022917" y="75831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83" name="Freeform 105"/>
          <p:cNvSpPr/>
          <p:nvPr/>
        </p:nvSpPr>
        <p:spPr>
          <a:xfrm>
            <a:off x="3707904" y="4509120"/>
            <a:ext cx="2906962" cy="533956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1558" h="711655">
                <a:moveTo>
                  <a:pt x="0" y="708036"/>
                </a:moveTo>
                <a:cubicBezTo>
                  <a:pt x="133496" y="711655"/>
                  <a:pt x="107387" y="708037"/>
                  <a:pt x="410964" y="632176"/>
                </a:cubicBezTo>
                <a:cubicBezTo>
                  <a:pt x="815734" y="480453"/>
                  <a:pt x="1321697" y="278157"/>
                  <a:pt x="1625274" y="177009"/>
                </a:cubicBezTo>
                <a:cubicBezTo>
                  <a:pt x="1928851" y="75861"/>
                  <a:pt x="1903553" y="50574"/>
                  <a:pt x="2232428" y="25287"/>
                </a:cubicBezTo>
                <a:cubicBezTo>
                  <a:pt x="2561303" y="0"/>
                  <a:pt x="3325496" y="25288"/>
                  <a:pt x="3598527" y="25288"/>
                </a:cubicBezTo>
                <a:cubicBezTo>
                  <a:pt x="3871558" y="25288"/>
                  <a:pt x="3603796" y="32834"/>
                  <a:pt x="3870614" y="25287"/>
                </a:cubicBezTo>
              </a:path>
            </a:pathLst>
          </a:custGeom>
          <a:ln w="57150">
            <a:solidFill>
              <a:srgbClr val="C00000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44" tIns="34272" rIns="68544" bIns="34272" anchor="ctr"/>
          <a:lstStyle/>
          <a:p>
            <a:pPr algn="ctr" defTabSz="68555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00" dirty="0">
              <a:solidFill>
                <a:prstClr val="black"/>
              </a:solidFill>
            </a:endParaRPr>
          </a:p>
        </p:txBody>
      </p:sp>
      <p:sp>
        <p:nvSpPr>
          <p:cNvPr id="284" name="Freeform 97"/>
          <p:cNvSpPr/>
          <p:nvPr/>
        </p:nvSpPr>
        <p:spPr>
          <a:xfrm>
            <a:off x="3713064" y="4543624"/>
            <a:ext cx="2849752" cy="644800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  <a:gd name="connsiteX0" fmla="*/ 0 w 3870614"/>
              <a:gd name="connsiteY0" fmla="*/ 779682 h 783301"/>
              <a:gd name="connsiteX1" fmla="*/ 410964 w 3870614"/>
              <a:gd name="connsiteY1" fmla="*/ 703822 h 783301"/>
              <a:gd name="connsiteX2" fmla="*/ 1625274 w 3870614"/>
              <a:gd name="connsiteY2" fmla="*/ 248655 h 783301"/>
              <a:gd name="connsiteX3" fmla="*/ 2276832 w 3870614"/>
              <a:gd name="connsiteY3" fmla="*/ 678535 h 783301"/>
              <a:gd name="connsiteX4" fmla="*/ 3598527 w 3870614"/>
              <a:gd name="connsiteY4" fmla="*/ 96934 h 783301"/>
              <a:gd name="connsiteX5" fmla="*/ 3870614 w 3870614"/>
              <a:gd name="connsiteY5" fmla="*/ 96933 h 783301"/>
              <a:gd name="connsiteX0" fmla="*/ 0 w 3870614"/>
              <a:gd name="connsiteY0" fmla="*/ 779682 h 834471"/>
              <a:gd name="connsiteX1" fmla="*/ 410964 w 3870614"/>
              <a:gd name="connsiteY1" fmla="*/ 703822 h 834471"/>
              <a:gd name="connsiteX2" fmla="*/ 1669677 w 3870614"/>
              <a:gd name="connsiteY2" fmla="*/ 830257 h 834471"/>
              <a:gd name="connsiteX3" fmla="*/ 2276832 w 3870614"/>
              <a:gd name="connsiteY3" fmla="*/ 678535 h 834471"/>
              <a:gd name="connsiteX4" fmla="*/ 3598527 w 3870614"/>
              <a:gd name="connsiteY4" fmla="*/ 96934 h 834471"/>
              <a:gd name="connsiteX5" fmla="*/ 3870614 w 3870614"/>
              <a:gd name="connsiteY5" fmla="*/ 96933 h 834471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855544"/>
              <a:gd name="connsiteX1" fmla="*/ 455366 w 3870614"/>
              <a:gd name="connsiteY1" fmla="*/ 830256 h 855544"/>
              <a:gd name="connsiteX2" fmla="*/ 1669677 w 3870614"/>
              <a:gd name="connsiteY2" fmla="*/ 830257 h 855544"/>
              <a:gd name="connsiteX3" fmla="*/ 2276832 w 3870614"/>
              <a:gd name="connsiteY3" fmla="*/ 678535 h 855544"/>
              <a:gd name="connsiteX4" fmla="*/ 3598527 w 3870614"/>
              <a:gd name="connsiteY4" fmla="*/ 96934 h 855544"/>
              <a:gd name="connsiteX5" fmla="*/ 3870614 w 3870614"/>
              <a:gd name="connsiteY5" fmla="*/ 96933 h 855544"/>
              <a:gd name="connsiteX0" fmla="*/ 0 w 3794720"/>
              <a:gd name="connsiteY0" fmla="*/ 678534 h 855544"/>
              <a:gd name="connsiteX1" fmla="*/ 379472 w 3794720"/>
              <a:gd name="connsiteY1" fmla="*/ 830256 h 855544"/>
              <a:gd name="connsiteX2" fmla="*/ 1593783 w 3794720"/>
              <a:gd name="connsiteY2" fmla="*/ 830257 h 855544"/>
              <a:gd name="connsiteX3" fmla="*/ 2200938 w 3794720"/>
              <a:gd name="connsiteY3" fmla="*/ 678535 h 855544"/>
              <a:gd name="connsiteX4" fmla="*/ 3522633 w 3794720"/>
              <a:gd name="connsiteY4" fmla="*/ 96934 h 855544"/>
              <a:gd name="connsiteX5" fmla="*/ 3794720 w 3794720"/>
              <a:gd name="connsiteY5" fmla="*/ 96933 h 855544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4719" h="859760">
                <a:moveTo>
                  <a:pt x="0" y="682750"/>
                </a:moveTo>
                <a:cubicBezTo>
                  <a:pt x="133496" y="686369"/>
                  <a:pt x="80664" y="841322"/>
                  <a:pt x="379472" y="834472"/>
                </a:cubicBezTo>
                <a:cubicBezTo>
                  <a:pt x="747605" y="841423"/>
                  <a:pt x="1290205" y="859760"/>
                  <a:pt x="1593783" y="834473"/>
                </a:cubicBezTo>
                <a:cubicBezTo>
                  <a:pt x="1897361" y="809186"/>
                  <a:pt x="1834115" y="821830"/>
                  <a:pt x="2200938" y="682751"/>
                </a:cubicBezTo>
                <a:cubicBezTo>
                  <a:pt x="2567761" y="543672"/>
                  <a:pt x="3487498" y="216506"/>
                  <a:pt x="3794719" y="0"/>
                </a:cubicBezTo>
              </a:path>
            </a:pathLst>
          </a:custGeom>
          <a:ln w="57150">
            <a:solidFill>
              <a:srgbClr val="C00000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44" tIns="34272" rIns="68544" bIns="34272" anchor="ctr"/>
          <a:lstStyle/>
          <a:p>
            <a:pPr algn="ctr" defTabSz="68555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00" dirty="0">
              <a:solidFill>
                <a:prstClr val="black"/>
              </a:solidFill>
            </a:endParaRPr>
          </a:p>
        </p:txBody>
      </p:sp>
      <p:sp>
        <p:nvSpPr>
          <p:cNvPr id="371" name="Freeform 105"/>
          <p:cNvSpPr/>
          <p:nvPr/>
        </p:nvSpPr>
        <p:spPr>
          <a:xfrm>
            <a:off x="3707904" y="4509120"/>
            <a:ext cx="2906962" cy="533956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1558" h="711655">
                <a:moveTo>
                  <a:pt x="0" y="708036"/>
                </a:moveTo>
                <a:cubicBezTo>
                  <a:pt x="133496" y="711655"/>
                  <a:pt x="107387" y="708037"/>
                  <a:pt x="410964" y="632176"/>
                </a:cubicBezTo>
                <a:cubicBezTo>
                  <a:pt x="815734" y="480453"/>
                  <a:pt x="1321697" y="278157"/>
                  <a:pt x="1625274" y="177009"/>
                </a:cubicBezTo>
                <a:cubicBezTo>
                  <a:pt x="1928851" y="75861"/>
                  <a:pt x="1903553" y="50574"/>
                  <a:pt x="2232428" y="25287"/>
                </a:cubicBezTo>
                <a:cubicBezTo>
                  <a:pt x="2561303" y="0"/>
                  <a:pt x="3325496" y="25288"/>
                  <a:pt x="3598527" y="25288"/>
                </a:cubicBezTo>
                <a:cubicBezTo>
                  <a:pt x="3871558" y="25288"/>
                  <a:pt x="3603796" y="32834"/>
                  <a:pt x="3870614" y="25287"/>
                </a:cubicBezTo>
              </a:path>
            </a:pathLst>
          </a:custGeom>
          <a:ln w="57150">
            <a:solidFill>
              <a:srgbClr val="C000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44" tIns="34272" rIns="68544" bIns="34272" anchor="ctr"/>
          <a:lstStyle/>
          <a:p>
            <a:pPr algn="ctr" defTabSz="68555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00" dirty="0">
              <a:solidFill>
                <a:prstClr val="black"/>
              </a:solidFill>
            </a:endParaRPr>
          </a:p>
        </p:txBody>
      </p:sp>
      <p:sp>
        <p:nvSpPr>
          <p:cNvPr id="372" name="Freeform 97"/>
          <p:cNvSpPr/>
          <p:nvPr/>
        </p:nvSpPr>
        <p:spPr>
          <a:xfrm>
            <a:off x="3779912" y="4509120"/>
            <a:ext cx="2849752" cy="644800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  <a:gd name="connsiteX0" fmla="*/ 0 w 3870614"/>
              <a:gd name="connsiteY0" fmla="*/ 779682 h 783301"/>
              <a:gd name="connsiteX1" fmla="*/ 410964 w 3870614"/>
              <a:gd name="connsiteY1" fmla="*/ 703822 h 783301"/>
              <a:gd name="connsiteX2" fmla="*/ 1625274 w 3870614"/>
              <a:gd name="connsiteY2" fmla="*/ 248655 h 783301"/>
              <a:gd name="connsiteX3" fmla="*/ 2276832 w 3870614"/>
              <a:gd name="connsiteY3" fmla="*/ 678535 h 783301"/>
              <a:gd name="connsiteX4" fmla="*/ 3598527 w 3870614"/>
              <a:gd name="connsiteY4" fmla="*/ 96934 h 783301"/>
              <a:gd name="connsiteX5" fmla="*/ 3870614 w 3870614"/>
              <a:gd name="connsiteY5" fmla="*/ 96933 h 783301"/>
              <a:gd name="connsiteX0" fmla="*/ 0 w 3870614"/>
              <a:gd name="connsiteY0" fmla="*/ 779682 h 834471"/>
              <a:gd name="connsiteX1" fmla="*/ 410964 w 3870614"/>
              <a:gd name="connsiteY1" fmla="*/ 703822 h 834471"/>
              <a:gd name="connsiteX2" fmla="*/ 1669677 w 3870614"/>
              <a:gd name="connsiteY2" fmla="*/ 830257 h 834471"/>
              <a:gd name="connsiteX3" fmla="*/ 2276832 w 3870614"/>
              <a:gd name="connsiteY3" fmla="*/ 678535 h 834471"/>
              <a:gd name="connsiteX4" fmla="*/ 3598527 w 3870614"/>
              <a:gd name="connsiteY4" fmla="*/ 96934 h 834471"/>
              <a:gd name="connsiteX5" fmla="*/ 3870614 w 3870614"/>
              <a:gd name="connsiteY5" fmla="*/ 96933 h 834471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855544"/>
              <a:gd name="connsiteX1" fmla="*/ 455366 w 3870614"/>
              <a:gd name="connsiteY1" fmla="*/ 830256 h 855544"/>
              <a:gd name="connsiteX2" fmla="*/ 1669677 w 3870614"/>
              <a:gd name="connsiteY2" fmla="*/ 830257 h 855544"/>
              <a:gd name="connsiteX3" fmla="*/ 2276832 w 3870614"/>
              <a:gd name="connsiteY3" fmla="*/ 678535 h 855544"/>
              <a:gd name="connsiteX4" fmla="*/ 3598527 w 3870614"/>
              <a:gd name="connsiteY4" fmla="*/ 96934 h 855544"/>
              <a:gd name="connsiteX5" fmla="*/ 3870614 w 3870614"/>
              <a:gd name="connsiteY5" fmla="*/ 96933 h 855544"/>
              <a:gd name="connsiteX0" fmla="*/ 0 w 3794720"/>
              <a:gd name="connsiteY0" fmla="*/ 678534 h 855544"/>
              <a:gd name="connsiteX1" fmla="*/ 379472 w 3794720"/>
              <a:gd name="connsiteY1" fmla="*/ 830256 h 855544"/>
              <a:gd name="connsiteX2" fmla="*/ 1593783 w 3794720"/>
              <a:gd name="connsiteY2" fmla="*/ 830257 h 855544"/>
              <a:gd name="connsiteX3" fmla="*/ 2200938 w 3794720"/>
              <a:gd name="connsiteY3" fmla="*/ 678535 h 855544"/>
              <a:gd name="connsiteX4" fmla="*/ 3522633 w 3794720"/>
              <a:gd name="connsiteY4" fmla="*/ 96934 h 855544"/>
              <a:gd name="connsiteX5" fmla="*/ 3794720 w 3794720"/>
              <a:gd name="connsiteY5" fmla="*/ 96933 h 855544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4719" h="859760">
                <a:moveTo>
                  <a:pt x="0" y="682750"/>
                </a:moveTo>
                <a:cubicBezTo>
                  <a:pt x="133496" y="686369"/>
                  <a:pt x="80664" y="841322"/>
                  <a:pt x="379472" y="834472"/>
                </a:cubicBezTo>
                <a:cubicBezTo>
                  <a:pt x="747605" y="841423"/>
                  <a:pt x="1290205" y="859760"/>
                  <a:pt x="1593783" y="834473"/>
                </a:cubicBezTo>
                <a:cubicBezTo>
                  <a:pt x="1897361" y="809186"/>
                  <a:pt x="1834115" y="821830"/>
                  <a:pt x="2200938" y="682751"/>
                </a:cubicBezTo>
                <a:cubicBezTo>
                  <a:pt x="2567761" y="543672"/>
                  <a:pt x="3487498" y="216506"/>
                  <a:pt x="3794719" y="0"/>
                </a:cubicBezTo>
              </a:path>
            </a:pathLst>
          </a:custGeom>
          <a:ln w="57150">
            <a:solidFill>
              <a:srgbClr val="C000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44" tIns="34272" rIns="68544" bIns="34272" anchor="ctr"/>
          <a:lstStyle/>
          <a:p>
            <a:pPr algn="ctr" defTabSz="68555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00" dirty="0">
              <a:solidFill>
                <a:prstClr val="black"/>
              </a:solidFill>
            </a:endParaRPr>
          </a:p>
        </p:txBody>
      </p:sp>
      <p:sp>
        <p:nvSpPr>
          <p:cNvPr id="374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-0.00035 0.03472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4.44444E-6 0.06297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" grpId="0" animBg="1"/>
      <p:bldP spid="278" grpId="0" animBg="1"/>
      <p:bldP spid="279" grpId="1" animBg="1"/>
      <p:bldP spid="279" grpId="2" animBg="1"/>
      <p:bldP spid="279" grpId="3" animBg="1"/>
      <p:bldP spid="279" grpId="4" animBg="1"/>
      <p:bldP spid="279" grpId="5" animBg="1"/>
      <p:bldP spid="279" grpId="6" animBg="1"/>
      <p:bldP spid="282" grpId="0" animBg="1"/>
      <p:bldP spid="283" grpId="0" animBg="1"/>
      <p:bldP spid="371" grpId="0" animBg="1"/>
      <p:bldP spid="3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 smtClean="0"/>
              <a:t>Application Example 2 of Loopback with Reverse Flow Hash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9" name="TextBox 98"/>
          <p:cNvSpPr txBox="1"/>
          <p:nvPr/>
        </p:nvSpPr>
        <p:spPr>
          <a:xfrm>
            <a:off x="179512" y="1124744"/>
            <a:ext cx="3316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Request non-fail reverse path:</a:t>
            </a:r>
          </a:p>
        </p:txBody>
      </p:sp>
      <p:sp>
        <p:nvSpPr>
          <p:cNvPr id="100" name="Content Placeholder 8"/>
          <p:cNvSpPr>
            <a:spLocks noGrp="1"/>
          </p:cNvSpPr>
          <p:nvPr>
            <p:ph idx="1"/>
          </p:nvPr>
        </p:nvSpPr>
        <p:spPr>
          <a:xfrm>
            <a:off x="467544" y="1484784"/>
            <a:ext cx="8216728" cy="2592288"/>
          </a:xfrm>
        </p:spPr>
        <p:txBody>
          <a:bodyPr>
            <a:noAutofit/>
          </a:bodyPr>
          <a:lstStyle/>
          <a:p>
            <a:r>
              <a:rPr lang="en-US" altLang="zh-CN" sz="2000" dirty="0" err="1" smtClean="0">
                <a:ea typeface="宋体" charset="-122"/>
              </a:rPr>
              <a:t>Unicast</a:t>
            </a:r>
            <a:r>
              <a:rPr lang="en-US" altLang="zh-CN" sz="2000" dirty="0" smtClean="0">
                <a:ea typeface="宋体" charset="-122"/>
              </a:rPr>
              <a:t> CCM makes it known that one reverse path is available</a:t>
            </a:r>
          </a:p>
          <a:p>
            <a:r>
              <a:rPr lang="en-US" altLang="zh-CN" sz="2000" dirty="0" smtClean="0">
                <a:ea typeface="宋体" charset="-122"/>
              </a:rPr>
              <a:t>LBM sent to individual DA with both Flow Hash and Reverse Flow Hash to request non-fail reverse path</a:t>
            </a:r>
          </a:p>
          <a:p>
            <a:r>
              <a:rPr lang="en-US" altLang="zh-CN" sz="2000" dirty="0" smtClean="0">
                <a:ea typeface="宋体" charset="-122"/>
              </a:rPr>
              <a:t>LBR sent to individual DA with requested Flow Hash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Benefits</a:t>
            </a:r>
            <a:endParaRPr lang="en-US" altLang="zh-CN" sz="1800" dirty="0" smtClean="0">
              <a:ea typeface="宋体" charset="-122"/>
            </a:endParaRPr>
          </a:p>
          <a:p>
            <a:pPr lvl="1" eaLnBrk="1" hangingPunct="1"/>
            <a:r>
              <a:rPr lang="en-US" altLang="zh-CN" sz="1800" dirty="0" smtClean="0">
                <a:ea typeface="宋体" charset="-122"/>
              </a:rPr>
              <a:t>If it’s known that one reverse path is non-fail, the operator can request LBR to take the non-fail reverse path, to avoid possible loopback fail due to failed return path</a:t>
            </a:r>
          </a:p>
        </p:txBody>
      </p:sp>
      <p:sp>
        <p:nvSpPr>
          <p:cNvPr id="207" name="Line Callout 1 (Accent Bar) 111"/>
          <p:cNvSpPr/>
          <p:nvPr/>
        </p:nvSpPr>
        <p:spPr>
          <a:xfrm>
            <a:off x="7035113" y="4375627"/>
            <a:ext cx="1685263" cy="456485"/>
          </a:xfrm>
          <a:prstGeom prst="accentCallout1">
            <a:avLst>
              <a:gd name="adj1" fmla="val 18750"/>
              <a:gd name="adj2" fmla="val -8333"/>
              <a:gd name="adj3" fmla="val 71125"/>
              <a:gd name="adj4" fmla="val -37247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CCM to Individual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Address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08" name="Freeform 97"/>
          <p:cNvSpPr/>
          <p:nvPr/>
        </p:nvSpPr>
        <p:spPr>
          <a:xfrm>
            <a:off x="3391784" y="4807675"/>
            <a:ext cx="2849752" cy="644800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  <a:gd name="connsiteX0" fmla="*/ 0 w 3870614"/>
              <a:gd name="connsiteY0" fmla="*/ 779682 h 783301"/>
              <a:gd name="connsiteX1" fmla="*/ 410964 w 3870614"/>
              <a:gd name="connsiteY1" fmla="*/ 703822 h 783301"/>
              <a:gd name="connsiteX2" fmla="*/ 1625274 w 3870614"/>
              <a:gd name="connsiteY2" fmla="*/ 248655 h 783301"/>
              <a:gd name="connsiteX3" fmla="*/ 2276832 w 3870614"/>
              <a:gd name="connsiteY3" fmla="*/ 678535 h 783301"/>
              <a:gd name="connsiteX4" fmla="*/ 3598527 w 3870614"/>
              <a:gd name="connsiteY4" fmla="*/ 96934 h 783301"/>
              <a:gd name="connsiteX5" fmla="*/ 3870614 w 3870614"/>
              <a:gd name="connsiteY5" fmla="*/ 96933 h 783301"/>
              <a:gd name="connsiteX0" fmla="*/ 0 w 3870614"/>
              <a:gd name="connsiteY0" fmla="*/ 779682 h 834471"/>
              <a:gd name="connsiteX1" fmla="*/ 410964 w 3870614"/>
              <a:gd name="connsiteY1" fmla="*/ 703822 h 834471"/>
              <a:gd name="connsiteX2" fmla="*/ 1669677 w 3870614"/>
              <a:gd name="connsiteY2" fmla="*/ 830257 h 834471"/>
              <a:gd name="connsiteX3" fmla="*/ 2276832 w 3870614"/>
              <a:gd name="connsiteY3" fmla="*/ 678535 h 834471"/>
              <a:gd name="connsiteX4" fmla="*/ 3598527 w 3870614"/>
              <a:gd name="connsiteY4" fmla="*/ 96934 h 834471"/>
              <a:gd name="connsiteX5" fmla="*/ 3870614 w 3870614"/>
              <a:gd name="connsiteY5" fmla="*/ 96933 h 834471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855544"/>
              <a:gd name="connsiteX1" fmla="*/ 455366 w 3870614"/>
              <a:gd name="connsiteY1" fmla="*/ 830256 h 855544"/>
              <a:gd name="connsiteX2" fmla="*/ 1669677 w 3870614"/>
              <a:gd name="connsiteY2" fmla="*/ 830257 h 855544"/>
              <a:gd name="connsiteX3" fmla="*/ 2276832 w 3870614"/>
              <a:gd name="connsiteY3" fmla="*/ 678535 h 855544"/>
              <a:gd name="connsiteX4" fmla="*/ 3598527 w 3870614"/>
              <a:gd name="connsiteY4" fmla="*/ 96934 h 855544"/>
              <a:gd name="connsiteX5" fmla="*/ 3870614 w 3870614"/>
              <a:gd name="connsiteY5" fmla="*/ 96933 h 855544"/>
              <a:gd name="connsiteX0" fmla="*/ 0 w 3794720"/>
              <a:gd name="connsiteY0" fmla="*/ 678534 h 855544"/>
              <a:gd name="connsiteX1" fmla="*/ 379472 w 3794720"/>
              <a:gd name="connsiteY1" fmla="*/ 830256 h 855544"/>
              <a:gd name="connsiteX2" fmla="*/ 1593783 w 3794720"/>
              <a:gd name="connsiteY2" fmla="*/ 830257 h 855544"/>
              <a:gd name="connsiteX3" fmla="*/ 2200938 w 3794720"/>
              <a:gd name="connsiteY3" fmla="*/ 678535 h 855544"/>
              <a:gd name="connsiteX4" fmla="*/ 3522633 w 3794720"/>
              <a:gd name="connsiteY4" fmla="*/ 96934 h 855544"/>
              <a:gd name="connsiteX5" fmla="*/ 3794720 w 3794720"/>
              <a:gd name="connsiteY5" fmla="*/ 96933 h 855544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4719" h="859760">
                <a:moveTo>
                  <a:pt x="0" y="682750"/>
                </a:moveTo>
                <a:cubicBezTo>
                  <a:pt x="133496" y="686369"/>
                  <a:pt x="80664" y="841322"/>
                  <a:pt x="379472" y="834472"/>
                </a:cubicBezTo>
                <a:cubicBezTo>
                  <a:pt x="747605" y="841423"/>
                  <a:pt x="1290205" y="859760"/>
                  <a:pt x="1593783" y="834473"/>
                </a:cubicBezTo>
                <a:cubicBezTo>
                  <a:pt x="1897361" y="809186"/>
                  <a:pt x="1834115" y="821830"/>
                  <a:pt x="2200938" y="682751"/>
                </a:cubicBezTo>
                <a:cubicBezTo>
                  <a:pt x="2567761" y="543672"/>
                  <a:pt x="3487498" y="216506"/>
                  <a:pt x="3794719" y="0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0" name="Line Callout 1 (Accent Bar) 109"/>
          <p:cNvSpPr/>
          <p:nvPr/>
        </p:nvSpPr>
        <p:spPr>
          <a:xfrm flipH="1">
            <a:off x="6632144" y="6103819"/>
            <a:ext cx="1440160" cy="284856"/>
          </a:xfrm>
          <a:prstGeom prst="accentCallout1">
            <a:avLst>
              <a:gd name="adj1" fmla="val 49985"/>
              <a:gd name="adj2" fmla="val 104712"/>
              <a:gd name="adj3" fmla="val -322677"/>
              <a:gd name="adj4" fmla="val 177131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Flow Hash C</a:t>
            </a:r>
          </a:p>
        </p:txBody>
      </p:sp>
      <p:grpSp>
        <p:nvGrpSpPr>
          <p:cNvPr id="211" name="Group 214"/>
          <p:cNvGrpSpPr>
            <a:grpSpLocks/>
          </p:cNvGrpSpPr>
          <p:nvPr/>
        </p:nvGrpSpPr>
        <p:grpSpPr bwMode="auto">
          <a:xfrm>
            <a:off x="3059832" y="4077072"/>
            <a:ext cx="3363447" cy="1424281"/>
            <a:chOff x="2566988" y="4946712"/>
            <a:chExt cx="4479987" cy="1897375"/>
          </a:xfrm>
        </p:grpSpPr>
        <p:grpSp>
          <p:nvGrpSpPr>
            <p:cNvPr id="213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362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3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4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5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6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7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285" name="Elbow Connector 96"/>
            <p:cNvCxnSpPr>
              <a:stCxn id="365" idx="3"/>
              <a:endCxn id="359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86" name="Shape 98"/>
            <p:cNvCxnSpPr>
              <a:stCxn id="340" idx="1"/>
              <a:endCxn id="367" idx="3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87" name="Shape 100"/>
            <p:cNvCxnSpPr>
              <a:stCxn id="352" idx="3"/>
              <a:endCxn id="360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88" name="Shape 102"/>
            <p:cNvCxnSpPr>
              <a:stCxn id="358" idx="3"/>
              <a:endCxn id="321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89" name="Elbow Connector 106"/>
            <p:cNvCxnSpPr>
              <a:stCxn id="333" idx="3"/>
              <a:endCxn id="356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90" name="Elbow Connector 112"/>
            <p:cNvCxnSpPr>
              <a:stCxn id="337" idx="3"/>
              <a:endCxn id="335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91" name="Shape 114"/>
            <p:cNvCxnSpPr>
              <a:stCxn id="361" idx="1"/>
              <a:endCxn id="346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92" name="Shape 116"/>
            <p:cNvCxnSpPr>
              <a:stCxn id="348" idx="3"/>
              <a:endCxn id="342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93" name="Elbow Connector 120"/>
            <p:cNvCxnSpPr>
              <a:stCxn id="338" idx="3"/>
              <a:endCxn id="329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294" name="Elbow Connector 123"/>
            <p:cNvCxnSpPr>
              <a:stCxn id="339" idx="3"/>
              <a:endCxn id="323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295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355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6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7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8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9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0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61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96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349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0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1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2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3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54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97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343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4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5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6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7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8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98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336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7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8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9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0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1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42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299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330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1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2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3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4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35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00" name="Shape 148"/>
            <p:cNvCxnSpPr>
              <a:stCxn id="357" idx="3"/>
              <a:endCxn id="327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301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324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5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6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7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8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9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02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318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9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0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1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2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23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03" name="Shape 114"/>
            <p:cNvCxnSpPr>
              <a:stCxn id="341" idx="1"/>
              <a:endCxn id="354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304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311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2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3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4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5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6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317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595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05" name="Shape 116"/>
            <p:cNvCxnSpPr>
              <a:stCxn id="347" idx="3"/>
              <a:endCxn id="317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06" name="Shape 116"/>
            <p:cNvCxnSpPr>
              <a:stCxn id="353" idx="3"/>
              <a:endCxn id="316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07" name="Shape 116"/>
            <p:cNvCxnSpPr>
              <a:stCxn id="366" idx="3"/>
              <a:endCxn id="315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08" name="Shape 116"/>
            <p:cNvCxnSpPr>
              <a:stCxn id="312" idx="3"/>
              <a:endCxn id="334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09" name="Shape 116"/>
            <p:cNvCxnSpPr>
              <a:stCxn id="313" idx="3"/>
              <a:endCxn id="328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10" name="Shape 116"/>
            <p:cNvCxnSpPr>
              <a:stCxn id="314" idx="3"/>
              <a:endCxn id="322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368" name="Freeform 97"/>
          <p:cNvSpPr/>
          <p:nvPr/>
        </p:nvSpPr>
        <p:spPr>
          <a:xfrm>
            <a:off x="3287474" y="4247510"/>
            <a:ext cx="3020190" cy="1026197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1301777 h 1512003"/>
              <a:gd name="connsiteX1" fmla="*/ 1745794 w 4022917"/>
              <a:gd name="connsiteY1" fmla="*/ 88470 h 1512003"/>
              <a:gd name="connsiteX2" fmla="*/ 2277123 w 4022917"/>
              <a:gd name="connsiteY2" fmla="*/ 695124 h 1512003"/>
              <a:gd name="connsiteX3" fmla="*/ 3491588 w 4022917"/>
              <a:gd name="connsiteY3" fmla="*/ 695124 h 1512003"/>
              <a:gd name="connsiteX4" fmla="*/ 4022917 w 4022917"/>
              <a:gd name="connsiteY4" fmla="*/ 695124 h 1512003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491588 w 4022917"/>
              <a:gd name="connsiteY3" fmla="*/ 758317 h 1575196"/>
              <a:gd name="connsiteX4" fmla="*/ 4022917 w 4022917"/>
              <a:gd name="connsiteY4" fmla="*/ 758317 h 1575196"/>
              <a:gd name="connsiteX0" fmla="*/ 0 w 4022917"/>
              <a:gd name="connsiteY0" fmla="*/ 1364970 h 1575196"/>
              <a:gd name="connsiteX1" fmla="*/ 1745794 w 4022917"/>
              <a:gd name="connsiteY1" fmla="*/ 151663 h 1575196"/>
              <a:gd name="connsiteX2" fmla="*/ 2277123 w 4022917"/>
              <a:gd name="connsiteY2" fmla="*/ 0 h 1575196"/>
              <a:gd name="connsiteX3" fmla="*/ 3567492 w 4022917"/>
              <a:gd name="connsiteY3" fmla="*/ 606654 h 1575196"/>
              <a:gd name="connsiteX4" fmla="*/ 4022917 w 4022917"/>
              <a:gd name="connsiteY4" fmla="*/ 758317 h 1575196"/>
              <a:gd name="connsiteX0" fmla="*/ 0 w 4022917"/>
              <a:gd name="connsiteY0" fmla="*/ 1364970 h 1438506"/>
              <a:gd name="connsiteX1" fmla="*/ 1745794 w 4022917"/>
              <a:gd name="connsiteY1" fmla="*/ 151663 h 1438506"/>
              <a:gd name="connsiteX2" fmla="*/ 2277123 w 4022917"/>
              <a:gd name="connsiteY2" fmla="*/ 0 h 1438506"/>
              <a:gd name="connsiteX3" fmla="*/ 3567492 w 4022917"/>
              <a:gd name="connsiteY3" fmla="*/ 606654 h 1438506"/>
              <a:gd name="connsiteX4" fmla="*/ 4022917 w 4022917"/>
              <a:gd name="connsiteY4" fmla="*/ 758317 h 1438506"/>
              <a:gd name="connsiteX0" fmla="*/ 0 w 4022917"/>
              <a:gd name="connsiteY0" fmla="*/ 1364970 h 1364970"/>
              <a:gd name="connsiteX1" fmla="*/ 1745794 w 4022917"/>
              <a:gd name="connsiteY1" fmla="*/ 151663 h 1364970"/>
              <a:gd name="connsiteX2" fmla="*/ 2277123 w 4022917"/>
              <a:gd name="connsiteY2" fmla="*/ 0 h 1364970"/>
              <a:gd name="connsiteX3" fmla="*/ 3567492 w 4022917"/>
              <a:gd name="connsiteY3" fmla="*/ 606654 h 1364970"/>
              <a:gd name="connsiteX4" fmla="*/ 4022917 w 4022917"/>
              <a:gd name="connsiteY4" fmla="*/ 758317 h 13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2917" h="1364970">
                <a:moveTo>
                  <a:pt x="0" y="1364970"/>
                </a:moveTo>
                <a:cubicBezTo>
                  <a:pt x="624479" y="1238973"/>
                  <a:pt x="1366274" y="252772"/>
                  <a:pt x="1745794" y="151663"/>
                </a:cubicBezTo>
                <a:cubicBezTo>
                  <a:pt x="2074712" y="63193"/>
                  <a:pt x="1973507" y="0"/>
                  <a:pt x="2277123" y="0"/>
                </a:cubicBezTo>
                <a:lnTo>
                  <a:pt x="3567492" y="606654"/>
                </a:lnTo>
                <a:cubicBezTo>
                  <a:pt x="3858458" y="606654"/>
                  <a:pt x="3880297" y="787057"/>
                  <a:pt x="4022917" y="75831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69" name="TextBox 368"/>
          <p:cNvSpPr txBox="1"/>
          <p:nvPr/>
        </p:nvSpPr>
        <p:spPr>
          <a:xfrm>
            <a:off x="6423279" y="462540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0" name="Freeform 107"/>
          <p:cNvSpPr/>
          <p:nvPr/>
        </p:nvSpPr>
        <p:spPr>
          <a:xfrm>
            <a:off x="3287474" y="4820797"/>
            <a:ext cx="3020190" cy="680556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519"/>
              <a:gd name="connsiteY0" fmla="*/ 3137 h 1394182"/>
              <a:gd name="connsiteX1" fmla="*/ 531368 w 4023519"/>
              <a:gd name="connsiteY1" fmla="*/ 79015 h 1394182"/>
              <a:gd name="connsiteX2" fmla="*/ 1670011 w 4023519"/>
              <a:gd name="connsiteY2" fmla="*/ 610161 h 1394182"/>
              <a:gd name="connsiteX3" fmla="*/ 2353196 w 4023519"/>
              <a:gd name="connsiteY3" fmla="*/ 913672 h 1394182"/>
              <a:gd name="connsiteX4" fmla="*/ 3491840 w 4023519"/>
              <a:gd name="connsiteY4" fmla="*/ 1368940 h 1394182"/>
              <a:gd name="connsiteX5" fmla="*/ 4023519 w 4023519"/>
              <a:gd name="connsiteY5" fmla="*/ 762223 h 1394182"/>
              <a:gd name="connsiteX0" fmla="*/ 0 w 4023519"/>
              <a:gd name="connsiteY0" fmla="*/ 3137 h 939016"/>
              <a:gd name="connsiteX1" fmla="*/ 531368 w 4023519"/>
              <a:gd name="connsiteY1" fmla="*/ 79015 h 939016"/>
              <a:gd name="connsiteX2" fmla="*/ 1670011 w 4023519"/>
              <a:gd name="connsiteY2" fmla="*/ 610161 h 939016"/>
              <a:gd name="connsiteX3" fmla="*/ 2353196 w 4023519"/>
              <a:gd name="connsiteY3" fmla="*/ 913672 h 939016"/>
              <a:gd name="connsiteX4" fmla="*/ 3492190 w 4023519"/>
              <a:gd name="connsiteY4" fmla="*/ 762223 h 939016"/>
              <a:gd name="connsiteX5" fmla="*/ 4023519 w 4023519"/>
              <a:gd name="connsiteY5" fmla="*/ 762223 h 939016"/>
              <a:gd name="connsiteX0" fmla="*/ 0 w 4023519"/>
              <a:gd name="connsiteY0" fmla="*/ 3137 h 790963"/>
              <a:gd name="connsiteX1" fmla="*/ 531368 w 4023519"/>
              <a:gd name="connsiteY1" fmla="*/ 79015 h 790963"/>
              <a:gd name="connsiteX2" fmla="*/ 1670011 w 4023519"/>
              <a:gd name="connsiteY2" fmla="*/ 610161 h 790963"/>
              <a:gd name="connsiteX3" fmla="*/ 2277725 w 4023519"/>
              <a:gd name="connsiteY3" fmla="*/ 762223 h 790963"/>
              <a:gd name="connsiteX4" fmla="*/ 3492190 w 4023519"/>
              <a:gd name="connsiteY4" fmla="*/ 762223 h 790963"/>
              <a:gd name="connsiteX5" fmla="*/ 4023519 w 4023519"/>
              <a:gd name="connsiteY5" fmla="*/ 762223 h 790963"/>
              <a:gd name="connsiteX0" fmla="*/ 0 w 4023519"/>
              <a:gd name="connsiteY0" fmla="*/ 3137 h 876091"/>
              <a:gd name="connsiteX1" fmla="*/ 531368 w 4023519"/>
              <a:gd name="connsiteY1" fmla="*/ 79015 h 876091"/>
              <a:gd name="connsiteX2" fmla="*/ 1670492 w 4023519"/>
              <a:gd name="connsiteY2" fmla="*/ 762223 h 876091"/>
              <a:gd name="connsiteX3" fmla="*/ 2277725 w 4023519"/>
              <a:gd name="connsiteY3" fmla="*/ 762223 h 876091"/>
              <a:gd name="connsiteX4" fmla="*/ 3492190 w 4023519"/>
              <a:gd name="connsiteY4" fmla="*/ 762223 h 876091"/>
              <a:gd name="connsiteX5" fmla="*/ 4023519 w 4023519"/>
              <a:gd name="connsiteY5" fmla="*/ 762223 h 876091"/>
              <a:gd name="connsiteX0" fmla="*/ 0 w 4023519"/>
              <a:gd name="connsiteY0" fmla="*/ 0 h 1378431"/>
              <a:gd name="connsiteX1" fmla="*/ 304218 w 4023519"/>
              <a:gd name="connsiteY1" fmla="*/ 1289907 h 1378431"/>
              <a:gd name="connsiteX2" fmla="*/ 1670492 w 4023519"/>
              <a:gd name="connsiteY2" fmla="*/ 759086 h 1378431"/>
              <a:gd name="connsiteX3" fmla="*/ 2277725 w 4023519"/>
              <a:gd name="connsiteY3" fmla="*/ 759086 h 1378431"/>
              <a:gd name="connsiteX4" fmla="*/ 3492190 w 4023519"/>
              <a:gd name="connsiteY4" fmla="*/ 759086 h 1378431"/>
              <a:gd name="connsiteX5" fmla="*/ 4023519 w 4023519"/>
              <a:gd name="connsiteY5" fmla="*/ 759086 h 1378431"/>
              <a:gd name="connsiteX0" fmla="*/ 0 w 4022917"/>
              <a:gd name="connsiteY0" fmla="*/ 695123 h 707815"/>
              <a:gd name="connsiteX1" fmla="*/ 303616 w 4022917"/>
              <a:gd name="connsiteY1" fmla="*/ 619291 h 707815"/>
              <a:gd name="connsiteX2" fmla="*/ 1669890 w 4022917"/>
              <a:gd name="connsiteY2" fmla="*/ 88470 h 707815"/>
              <a:gd name="connsiteX3" fmla="*/ 2277123 w 4022917"/>
              <a:gd name="connsiteY3" fmla="*/ 88470 h 707815"/>
              <a:gd name="connsiteX4" fmla="*/ 3491588 w 4022917"/>
              <a:gd name="connsiteY4" fmla="*/ 88470 h 707815"/>
              <a:gd name="connsiteX5" fmla="*/ 4022917 w 4022917"/>
              <a:gd name="connsiteY5" fmla="*/ 88470 h 707815"/>
              <a:gd name="connsiteX0" fmla="*/ 0 w 4022917"/>
              <a:gd name="connsiteY0" fmla="*/ 695123 h 695123"/>
              <a:gd name="connsiteX1" fmla="*/ 1669890 w 4022917"/>
              <a:gd name="connsiteY1" fmla="*/ 88470 h 695123"/>
              <a:gd name="connsiteX2" fmla="*/ 2277123 w 4022917"/>
              <a:gd name="connsiteY2" fmla="*/ 88470 h 695123"/>
              <a:gd name="connsiteX3" fmla="*/ 3491588 w 4022917"/>
              <a:gd name="connsiteY3" fmla="*/ 88470 h 695123"/>
              <a:gd name="connsiteX4" fmla="*/ 4022917 w 4022917"/>
              <a:gd name="connsiteY4" fmla="*/ 88470 h 695123"/>
              <a:gd name="connsiteX0" fmla="*/ 0 w 4022917"/>
              <a:gd name="connsiteY0" fmla="*/ 695123 h 975502"/>
              <a:gd name="connsiteX1" fmla="*/ 1669890 w 4022917"/>
              <a:gd name="connsiteY1" fmla="*/ 88470 h 975502"/>
              <a:gd name="connsiteX2" fmla="*/ 2277123 w 4022917"/>
              <a:gd name="connsiteY2" fmla="*/ 88470 h 975502"/>
              <a:gd name="connsiteX3" fmla="*/ 3491588 w 4022917"/>
              <a:gd name="connsiteY3" fmla="*/ 88470 h 975502"/>
              <a:gd name="connsiteX4" fmla="*/ 4022917 w 4022917"/>
              <a:gd name="connsiteY4" fmla="*/ 88470 h 975502"/>
              <a:gd name="connsiteX0" fmla="*/ 0 w 4022917"/>
              <a:gd name="connsiteY0" fmla="*/ 606653 h 887032"/>
              <a:gd name="connsiteX1" fmla="*/ 1745794 w 4022917"/>
              <a:gd name="connsiteY1" fmla="*/ 151662 h 887032"/>
              <a:gd name="connsiteX2" fmla="*/ 2277123 w 4022917"/>
              <a:gd name="connsiteY2" fmla="*/ 0 h 887032"/>
              <a:gd name="connsiteX3" fmla="*/ 3491588 w 4022917"/>
              <a:gd name="connsiteY3" fmla="*/ 0 h 887032"/>
              <a:gd name="connsiteX4" fmla="*/ 4022917 w 4022917"/>
              <a:gd name="connsiteY4" fmla="*/ 0 h 887032"/>
              <a:gd name="connsiteX0" fmla="*/ 0 w 4022917"/>
              <a:gd name="connsiteY0" fmla="*/ 606653 h 816879"/>
              <a:gd name="connsiteX1" fmla="*/ 1745794 w 4022917"/>
              <a:gd name="connsiteY1" fmla="*/ 151662 h 816879"/>
              <a:gd name="connsiteX2" fmla="*/ 2277123 w 4022917"/>
              <a:gd name="connsiteY2" fmla="*/ 0 h 816879"/>
              <a:gd name="connsiteX3" fmla="*/ 3491588 w 4022917"/>
              <a:gd name="connsiteY3" fmla="*/ 0 h 816879"/>
              <a:gd name="connsiteX4" fmla="*/ 4022917 w 4022917"/>
              <a:gd name="connsiteY4" fmla="*/ 0 h 816879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277123 w 4022917"/>
              <a:gd name="connsiteY2" fmla="*/ 0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3491588 w 4022917"/>
              <a:gd name="connsiteY3" fmla="*/ 0 h 935257"/>
              <a:gd name="connsiteX4" fmla="*/ 4022917 w 4022917"/>
              <a:gd name="connsiteY4" fmla="*/ 0 h 935257"/>
              <a:gd name="connsiteX0" fmla="*/ 0 w 4022917"/>
              <a:gd name="connsiteY0" fmla="*/ 606653 h 935257"/>
              <a:gd name="connsiteX1" fmla="*/ 1821698 w 4022917"/>
              <a:gd name="connsiteY1" fmla="*/ 834148 h 935257"/>
              <a:gd name="connsiteX2" fmla="*/ 2353027 w 4022917"/>
              <a:gd name="connsiteY2" fmla="*/ 682484 h 935257"/>
              <a:gd name="connsiteX3" fmla="*/ 4022917 w 4022917"/>
              <a:gd name="connsiteY3" fmla="*/ 0 h 935257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984185"/>
              <a:gd name="connsiteX1" fmla="*/ 1821698 w 4022917"/>
              <a:gd name="connsiteY1" fmla="*/ 834148 h 984185"/>
              <a:gd name="connsiteX2" fmla="*/ 2353027 w 4022917"/>
              <a:gd name="connsiteY2" fmla="*/ 682484 h 984185"/>
              <a:gd name="connsiteX3" fmla="*/ 4022917 w 4022917"/>
              <a:gd name="connsiteY3" fmla="*/ 0 h 984185"/>
              <a:gd name="connsiteX0" fmla="*/ 0 w 4022917"/>
              <a:gd name="connsiteY0" fmla="*/ 606653 h 1103259"/>
              <a:gd name="connsiteX1" fmla="*/ 1821698 w 4022917"/>
              <a:gd name="connsiteY1" fmla="*/ 834148 h 1103259"/>
              <a:gd name="connsiteX2" fmla="*/ 2353027 w 4022917"/>
              <a:gd name="connsiteY2" fmla="*/ 682484 h 1103259"/>
              <a:gd name="connsiteX3" fmla="*/ 4022917 w 4022917"/>
              <a:gd name="connsiteY3" fmla="*/ 0 h 1103259"/>
              <a:gd name="connsiteX0" fmla="*/ 0 w 4022917"/>
              <a:gd name="connsiteY0" fmla="*/ 606653 h 906904"/>
              <a:gd name="connsiteX1" fmla="*/ 1821698 w 4022917"/>
              <a:gd name="connsiteY1" fmla="*/ 834148 h 906904"/>
              <a:gd name="connsiteX2" fmla="*/ 2353027 w 4022917"/>
              <a:gd name="connsiteY2" fmla="*/ 682484 h 906904"/>
              <a:gd name="connsiteX3" fmla="*/ 4022917 w 4022917"/>
              <a:gd name="connsiteY3" fmla="*/ 0 h 90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2917" h="906904">
                <a:moveTo>
                  <a:pt x="0" y="606653"/>
                </a:moveTo>
                <a:cubicBezTo>
                  <a:pt x="216884" y="906904"/>
                  <a:pt x="1461600" y="819870"/>
                  <a:pt x="1821698" y="834148"/>
                </a:cubicBezTo>
                <a:cubicBezTo>
                  <a:pt x="2150616" y="745678"/>
                  <a:pt x="2049411" y="682484"/>
                  <a:pt x="2353027" y="682484"/>
                </a:cubicBezTo>
                <a:lnTo>
                  <a:pt x="4022917" y="0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73" name="Line Callout 1 (Accent Bar) 111"/>
          <p:cNvSpPr/>
          <p:nvPr/>
        </p:nvSpPr>
        <p:spPr>
          <a:xfrm>
            <a:off x="494012" y="5532195"/>
            <a:ext cx="2243107" cy="456485"/>
          </a:xfrm>
          <a:prstGeom prst="accentCallout1">
            <a:avLst>
              <a:gd name="adj1" fmla="val 36797"/>
              <a:gd name="adj2" fmla="val 106198"/>
              <a:gd name="adj3" fmla="val -48572"/>
              <a:gd name="adj4" fmla="val 129222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LBM to Individual DA,</a:t>
            </a:r>
            <a:b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altLang="zh-CN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黑体"/>
                <a:cs typeface="+mn-cs"/>
              </a:rPr>
              <a:t>Reverse Flow Hash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TLV</a:t>
            </a:r>
          </a:p>
        </p:txBody>
      </p:sp>
      <p:sp>
        <p:nvSpPr>
          <p:cNvPr id="374" name="Line Callout 1 (Accent Bar) 95"/>
          <p:cNvSpPr/>
          <p:nvPr/>
        </p:nvSpPr>
        <p:spPr>
          <a:xfrm>
            <a:off x="4111864" y="5959803"/>
            <a:ext cx="1584676" cy="456485"/>
          </a:xfrm>
          <a:prstGeom prst="accentCallout1">
            <a:avLst>
              <a:gd name="adj1" fmla="val 50032"/>
              <a:gd name="adj2" fmla="val -4319"/>
              <a:gd name="adj3" fmla="val -112574"/>
              <a:gd name="adj4" fmla="val -28181"/>
            </a:avLst>
          </a:prstGeom>
          <a:solidFill>
            <a:srgbClr val="DA1F28">
              <a:lumMod val="75000"/>
            </a:srgbClr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84" tIns="34292" rIns="68584" bIns="34292" anchor="ctr"/>
          <a:lstStyle/>
          <a:p>
            <a:pPr marL="0" marR="0" lvl="0" indent="0" algn="ctr" defTabSz="68595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LBR with Flow Hash C to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LBM SA</a:t>
            </a:r>
          </a:p>
        </p:txBody>
      </p:sp>
      <p:sp>
        <p:nvSpPr>
          <p:cNvPr id="375" name="TextBox 374"/>
          <p:cNvSpPr txBox="1"/>
          <p:nvPr/>
        </p:nvSpPr>
        <p:spPr>
          <a:xfrm>
            <a:off x="3131633" y="553219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  <p:bldP spid="210" grpId="0" animBg="1"/>
      <p:bldP spid="373" grpId="0" animBg="1"/>
      <p:bldP spid="3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1222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err="1" smtClean="0"/>
              <a:t>Linktrace</a:t>
            </a:r>
            <a:r>
              <a:rPr lang="en-US" altLang="zh-CN" dirty="0" smtClean="0"/>
              <a:t> with only one LTR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179512" y="980728"/>
            <a:ext cx="5150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Cited from bp-mackcrane-ECMP-CFM-0412.ppt:</a:t>
            </a:r>
          </a:p>
        </p:txBody>
      </p:sp>
      <p:sp>
        <p:nvSpPr>
          <p:cNvPr id="418" name="Content Placeholder 8"/>
          <p:cNvSpPr>
            <a:spLocks noGrp="1"/>
          </p:cNvSpPr>
          <p:nvPr>
            <p:ph idx="1"/>
          </p:nvPr>
        </p:nvSpPr>
        <p:spPr>
          <a:xfrm>
            <a:off x="467544" y="1556792"/>
            <a:ext cx="8216728" cy="1584176"/>
          </a:xfrm>
        </p:spPr>
        <p:txBody>
          <a:bodyPr>
            <a:noAutofit/>
          </a:bodyPr>
          <a:lstStyle/>
          <a:p>
            <a:r>
              <a:rPr lang="en-US" altLang="zh-CN" sz="2000" dirty="0" smtClean="0">
                <a:ea typeface="宋体" charset="-122"/>
              </a:rPr>
              <a:t>LTM sent to individual DA with specific Flow Hash</a:t>
            </a:r>
          </a:p>
          <a:p>
            <a:r>
              <a:rPr lang="en-US" altLang="zh-CN" sz="2000" dirty="0" smtClean="0">
                <a:ea typeface="宋体" charset="-122"/>
              </a:rPr>
              <a:t>Each hop sends back LTR (if LTM TTL is not 0)</a:t>
            </a:r>
          </a:p>
          <a:p>
            <a:r>
              <a:rPr lang="en-US" altLang="zh-CN" sz="2000" dirty="0" smtClean="0">
                <a:ea typeface="宋体" charset="-122"/>
              </a:rPr>
              <a:t>Forwards LTM to ECMP selected hop (if LTM TTL is &gt;1)</a:t>
            </a:r>
          </a:p>
          <a:p>
            <a:r>
              <a:rPr lang="en-US" altLang="zh-CN" sz="2000" dirty="0" smtClean="0">
                <a:ea typeface="宋体" charset="-122"/>
              </a:rPr>
              <a:t>LTR frames identify path for </a:t>
            </a:r>
            <a:r>
              <a:rPr lang="en-US" altLang="zh-CN" sz="2000" dirty="0" err="1" smtClean="0">
                <a:ea typeface="宋体" charset="-122"/>
              </a:rPr>
              <a:t>DA+Flow</a:t>
            </a:r>
            <a:r>
              <a:rPr lang="en-US" altLang="zh-CN" sz="2000" dirty="0" smtClean="0">
                <a:ea typeface="宋体" charset="-122"/>
              </a:rPr>
              <a:t> Hash</a:t>
            </a:r>
          </a:p>
        </p:txBody>
      </p:sp>
      <p:sp>
        <p:nvSpPr>
          <p:cNvPr id="5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  <p:grpSp>
        <p:nvGrpSpPr>
          <p:cNvPr id="373" name="Group 214"/>
          <p:cNvGrpSpPr>
            <a:grpSpLocks/>
          </p:cNvGrpSpPr>
          <p:nvPr/>
        </p:nvGrpSpPr>
        <p:grpSpPr bwMode="auto">
          <a:xfrm>
            <a:off x="2805655" y="3713857"/>
            <a:ext cx="3363447" cy="1424281"/>
            <a:chOff x="2566988" y="4946712"/>
            <a:chExt cx="4479987" cy="1897375"/>
          </a:xfrm>
        </p:grpSpPr>
        <p:grpSp>
          <p:nvGrpSpPr>
            <p:cNvPr id="374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535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6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7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8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9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40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75" name="Elbow Connector 96"/>
            <p:cNvCxnSpPr>
              <a:stCxn id="538" idx="3"/>
              <a:endCxn id="532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76" name="Shape 98"/>
            <p:cNvCxnSpPr>
              <a:stCxn id="513" idx="1"/>
              <a:endCxn id="540" idx="3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77" name="Shape 100"/>
            <p:cNvCxnSpPr>
              <a:stCxn id="525" idx="3"/>
              <a:endCxn id="533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78" name="Shape 102"/>
            <p:cNvCxnSpPr>
              <a:stCxn id="531" idx="3"/>
              <a:endCxn id="411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79" name="Elbow Connector 106"/>
            <p:cNvCxnSpPr>
              <a:stCxn id="434" idx="3"/>
              <a:endCxn id="529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80" name="Elbow Connector 112"/>
            <p:cNvCxnSpPr>
              <a:stCxn id="440" idx="3"/>
              <a:endCxn id="437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81" name="Shape 114"/>
            <p:cNvCxnSpPr>
              <a:stCxn id="534" idx="1"/>
              <a:endCxn id="519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82" name="Shape 116"/>
            <p:cNvCxnSpPr>
              <a:stCxn id="521" idx="3"/>
              <a:endCxn id="515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83" name="Elbow Connector 120"/>
            <p:cNvCxnSpPr>
              <a:stCxn id="511" idx="3"/>
              <a:endCxn id="420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84" name="Elbow Connector 123"/>
            <p:cNvCxnSpPr>
              <a:stCxn id="512" idx="3"/>
              <a:endCxn id="413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385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528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9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0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1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2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3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34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86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522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3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4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5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6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7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87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516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7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8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9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0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21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88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438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40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1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2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3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4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15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89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431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32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33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34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35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37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90" name="Shape 148"/>
            <p:cNvCxnSpPr>
              <a:stCxn id="530" idx="3"/>
              <a:endCxn id="417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391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414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5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6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7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9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20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392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408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9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0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1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2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13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93" name="Shape 114"/>
            <p:cNvCxnSpPr>
              <a:stCxn id="514" idx="1"/>
              <a:endCxn id="527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394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401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2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3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4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5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6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407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395" name="Shape 116"/>
            <p:cNvCxnSpPr>
              <a:stCxn id="520" idx="3"/>
              <a:endCxn id="407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96" name="Shape 116"/>
            <p:cNvCxnSpPr>
              <a:stCxn id="526" idx="3"/>
              <a:endCxn id="406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97" name="Shape 116"/>
            <p:cNvCxnSpPr>
              <a:endCxn id="405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98" name="Shape 116"/>
            <p:cNvCxnSpPr>
              <a:stCxn id="402" idx="3"/>
              <a:endCxn id="435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399" name="Shape 116"/>
            <p:cNvCxnSpPr>
              <a:stCxn id="403" idx="3"/>
              <a:endCxn id="419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400" name="Shape 116"/>
            <p:cNvCxnSpPr>
              <a:stCxn id="404" idx="3"/>
              <a:endCxn id="412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541" name="Line Callout 1 (Accent Bar) 111"/>
          <p:cNvSpPr/>
          <p:nvPr/>
        </p:nvSpPr>
        <p:spPr>
          <a:xfrm>
            <a:off x="526805" y="5195347"/>
            <a:ext cx="2052394" cy="456485"/>
          </a:xfrm>
          <a:prstGeom prst="accentCallout1">
            <a:avLst>
              <a:gd name="adj1" fmla="val 44288"/>
              <a:gd name="adj2" fmla="val 106531"/>
              <a:gd name="adj3" fmla="val -61144"/>
              <a:gd name="adj4" fmla="val 120072"/>
            </a:avLst>
          </a:prstGeom>
          <a:solidFill>
            <a:srgbClr val="00206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LTM to individual address w/ flow hash</a:t>
            </a:r>
          </a:p>
        </p:txBody>
      </p:sp>
      <p:sp>
        <p:nvSpPr>
          <p:cNvPr id="542" name="Freeform 107"/>
          <p:cNvSpPr/>
          <p:nvPr/>
        </p:nvSpPr>
        <p:spPr>
          <a:xfrm>
            <a:off x="2976091" y="3837812"/>
            <a:ext cx="1425472" cy="1022621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3491840"/>
              <a:gd name="connsiteY0" fmla="*/ 3137 h 1368940"/>
              <a:gd name="connsiteX1" fmla="*/ 531368 w 3491840"/>
              <a:gd name="connsiteY1" fmla="*/ 79015 h 1368940"/>
              <a:gd name="connsiteX2" fmla="*/ 1670011 w 3491840"/>
              <a:gd name="connsiteY2" fmla="*/ 610161 h 1368940"/>
              <a:gd name="connsiteX3" fmla="*/ 2353196 w 3491840"/>
              <a:gd name="connsiteY3" fmla="*/ 913672 h 1368940"/>
              <a:gd name="connsiteX4" fmla="*/ 3491840 w 3491840"/>
              <a:gd name="connsiteY4" fmla="*/ 1368940 h 1368940"/>
              <a:gd name="connsiteX0" fmla="*/ 0 w 2353196"/>
              <a:gd name="connsiteY0" fmla="*/ 3137 h 913672"/>
              <a:gd name="connsiteX1" fmla="*/ 531368 w 2353196"/>
              <a:gd name="connsiteY1" fmla="*/ 79015 h 913672"/>
              <a:gd name="connsiteX2" fmla="*/ 1670011 w 2353196"/>
              <a:gd name="connsiteY2" fmla="*/ 610161 h 913672"/>
              <a:gd name="connsiteX3" fmla="*/ 2353196 w 2353196"/>
              <a:gd name="connsiteY3" fmla="*/ 913672 h 913672"/>
              <a:gd name="connsiteX0" fmla="*/ 0 w 1670011"/>
              <a:gd name="connsiteY0" fmla="*/ 3137 h 610161"/>
              <a:gd name="connsiteX1" fmla="*/ 531368 w 1670011"/>
              <a:gd name="connsiteY1" fmla="*/ 79015 h 610161"/>
              <a:gd name="connsiteX2" fmla="*/ 1670011 w 1670011"/>
              <a:gd name="connsiteY2" fmla="*/ 610161 h 610161"/>
              <a:gd name="connsiteX0" fmla="*/ 0 w 1898205"/>
              <a:gd name="connsiteY0" fmla="*/ 62510 h 226913"/>
              <a:gd name="connsiteX1" fmla="*/ 531368 w 1898205"/>
              <a:gd name="connsiteY1" fmla="*/ 138388 h 226913"/>
              <a:gd name="connsiteX2" fmla="*/ 1898205 w 1898205"/>
              <a:gd name="connsiteY2" fmla="*/ 139110 h 226913"/>
              <a:gd name="connsiteX0" fmla="*/ 0 w 1898205"/>
              <a:gd name="connsiteY0" fmla="*/ 62510 h 1137618"/>
              <a:gd name="connsiteX1" fmla="*/ 531931 w 1898205"/>
              <a:gd name="connsiteY1" fmla="*/ 1049094 h 1137618"/>
              <a:gd name="connsiteX2" fmla="*/ 1898205 w 1898205"/>
              <a:gd name="connsiteY2" fmla="*/ 139110 h 1137618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7603" h="1361747">
                <a:moveTo>
                  <a:pt x="0" y="1352421"/>
                </a:moveTo>
                <a:cubicBezTo>
                  <a:pt x="65891" y="1361747"/>
                  <a:pt x="353512" y="1248934"/>
                  <a:pt x="531329" y="1049094"/>
                </a:cubicBezTo>
                <a:cubicBezTo>
                  <a:pt x="882161" y="731244"/>
                  <a:pt x="1593965" y="0"/>
                  <a:pt x="1897603" y="139110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43" name="Freeform 217"/>
          <p:cNvSpPr/>
          <p:nvPr/>
        </p:nvSpPr>
        <p:spPr>
          <a:xfrm flipV="1">
            <a:off x="2970131" y="3941503"/>
            <a:ext cx="1431432" cy="1052418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3415931"/>
              <a:gd name="connsiteY0" fmla="*/ 29271 h 1441680"/>
              <a:gd name="connsiteX1" fmla="*/ 1670010 w 3415931"/>
              <a:gd name="connsiteY1" fmla="*/ 560417 h 1441680"/>
              <a:gd name="connsiteX2" fmla="*/ 2353196 w 3415931"/>
              <a:gd name="connsiteY2" fmla="*/ 939806 h 1441680"/>
              <a:gd name="connsiteX3" fmla="*/ 3415931 w 3415931"/>
              <a:gd name="connsiteY3" fmla="*/ 1441680 h 1441680"/>
              <a:gd name="connsiteX0" fmla="*/ 0 w 2353196"/>
              <a:gd name="connsiteY0" fmla="*/ 29271 h 939806"/>
              <a:gd name="connsiteX1" fmla="*/ 1670010 w 2353196"/>
              <a:gd name="connsiteY1" fmla="*/ 560417 h 939806"/>
              <a:gd name="connsiteX2" fmla="*/ 2353196 w 2353196"/>
              <a:gd name="connsiteY2" fmla="*/ 939806 h 939806"/>
              <a:gd name="connsiteX0" fmla="*/ 0 w 1967147"/>
              <a:gd name="connsiteY0" fmla="*/ 29271 h 1385751"/>
              <a:gd name="connsiteX1" fmla="*/ 1670010 w 1967147"/>
              <a:gd name="connsiteY1" fmla="*/ 560417 h 1385751"/>
              <a:gd name="connsiteX2" fmla="*/ 1782823 w 1967147"/>
              <a:gd name="connsiteY2" fmla="*/ 1385751 h 1385751"/>
              <a:gd name="connsiteX0" fmla="*/ 0 w 1782823"/>
              <a:gd name="connsiteY0" fmla="*/ 29271 h 1385751"/>
              <a:gd name="connsiteX1" fmla="*/ 1139163 w 1782823"/>
              <a:gd name="connsiteY1" fmla="*/ 83527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1063259 w 1782823"/>
              <a:gd name="connsiteY1" fmla="*/ 91115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361043 w 1782823"/>
              <a:gd name="connsiteY1" fmla="*/ 267366 h 1385751"/>
              <a:gd name="connsiteX2" fmla="*/ 1782823 w 1782823"/>
              <a:gd name="connsiteY2" fmla="*/ 1385751 h 1385751"/>
              <a:gd name="connsiteX0" fmla="*/ 59572 w 1842395"/>
              <a:gd name="connsiteY0" fmla="*/ 87 h 1356567"/>
              <a:gd name="connsiteX1" fmla="*/ 60174 w 1842395"/>
              <a:gd name="connsiteY1" fmla="*/ 123179 h 1356567"/>
              <a:gd name="connsiteX2" fmla="*/ 420615 w 1842395"/>
              <a:gd name="connsiteY2" fmla="*/ 238182 h 1356567"/>
              <a:gd name="connsiteX3" fmla="*/ 1842395 w 1842395"/>
              <a:gd name="connsiteY3" fmla="*/ 1356567 h 1356567"/>
              <a:gd name="connsiteX0" fmla="*/ 0 w 1782823"/>
              <a:gd name="connsiteY0" fmla="*/ 0 h 1356480"/>
              <a:gd name="connsiteX1" fmla="*/ 361043 w 1782823"/>
              <a:gd name="connsiteY1" fmla="*/ 238095 h 1356480"/>
              <a:gd name="connsiteX2" fmla="*/ 1782823 w 1782823"/>
              <a:gd name="connsiteY2" fmla="*/ 1356480 h 1356480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829617"/>
              <a:gd name="connsiteY0" fmla="*/ 119631 h 1401027"/>
              <a:gd name="connsiteX1" fmla="*/ 368359 w 1829617"/>
              <a:gd name="connsiteY1" fmla="*/ 226080 h 1401027"/>
              <a:gd name="connsiteX2" fmla="*/ 1829617 w 1829617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520" h="1401027">
                <a:moveTo>
                  <a:pt x="0" y="119631"/>
                </a:moveTo>
                <a:cubicBezTo>
                  <a:pt x="372691" y="137920"/>
                  <a:pt x="71222" y="0"/>
                  <a:pt x="368359" y="226080"/>
                </a:cubicBezTo>
                <a:cubicBezTo>
                  <a:pt x="665396" y="431645"/>
                  <a:pt x="1630525" y="1352435"/>
                  <a:pt x="1905520" y="1401027"/>
                </a:cubicBezTo>
              </a:path>
            </a:pathLst>
          </a:custGeom>
          <a:noFill/>
          <a:ln w="57150" cap="flat" cmpd="sng" algn="ctr">
            <a:solidFill>
              <a:srgbClr val="00206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44" name="Freeform 95"/>
          <p:cNvSpPr/>
          <p:nvPr/>
        </p:nvSpPr>
        <p:spPr>
          <a:xfrm flipV="1">
            <a:off x="4629209" y="3871182"/>
            <a:ext cx="1253844" cy="506544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3415931"/>
              <a:gd name="connsiteY0" fmla="*/ 29271 h 1441680"/>
              <a:gd name="connsiteX1" fmla="*/ 1670010 w 3415931"/>
              <a:gd name="connsiteY1" fmla="*/ 560417 h 1441680"/>
              <a:gd name="connsiteX2" fmla="*/ 2353196 w 3415931"/>
              <a:gd name="connsiteY2" fmla="*/ 939806 h 1441680"/>
              <a:gd name="connsiteX3" fmla="*/ 3415931 w 3415931"/>
              <a:gd name="connsiteY3" fmla="*/ 1441680 h 1441680"/>
              <a:gd name="connsiteX0" fmla="*/ 0 w 2353196"/>
              <a:gd name="connsiteY0" fmla="*/ 29271 h 939806"/>
              <a:gd name="connsiteX1" fmla="*/ 1670010 w 2353196"/>
              <a:gd name="connsiteY1" fmla="*/ 560417 h 939806"/>
              <a:gd name="connsiteX2" fmla="*/ 2353196 w 2353196"/>
              <a:gd name="connsiteY2" fmla="*/ 939806 h 939806"/>
              <a:gd name="connsiteX0" fmla="*/ 0 w 1967147"/>
              <a:gd name="connsiteY0" fmla="*/ 29271 h 1385751"/>
              <a:gd name="connsiteX1" fmla="*/ 1670010 w 1967147"/>
              <a:gd name="connsiteY1" fmla="*/ 560417 h 1385751"/>
              <a:gd name="connsiteX2" fmla="*/ 1782823 w 1967147"/>
              <a:gd name="connsiteY2" fmla="*/ 1385751 h 1385751"/>
              <a:gd name="connsiteX0" fmla="*/ 0 w 1782823"/>
              <a:gd name="connsiteY0" fmla="*/ 29271 h 1385751"/>
              <a:gd name="connsiteX1" fmla="*/ 1139163 w 1782823"/>
              <a:gd name="connsiteY1" fmla="*/ 83527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1063259 w 1782823"/>
              <a:gd name="connsiteY1" fmla="*/ 91115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361043 w 1782823"/>
              <a:gd name="connsiteY1" fmla="*/ 267366 h 1385751"/>
              <a:gd name="connsiteX2" fmla="*/ 1782823 w 1782823"/>
              <a:gd name="connsiteY2" fmla="*/ 1385751 h 1385751"/>
              <a:gd name="connsiteX0" fmla="*/ 59572 w 1842395"/>
              <a:gd name="connsiteY0" fmla="*/ 87 h 1356567"/>
              <a:gd name="connsiteX1" fmla="*/ 60174 w 1842395"/>
              <a:gd name="connsiteY1" fmla="*/ 123179 h 1356567"/>
              <a:gd name="connsiteX2" fmla="*/ 420615 w 1842395"/>
              <a:gd name="connsiteY2" fmla="*/ 238182 h 1356567"/>
              <a:gd name="connsiteX3" fmla="*/ 1842395 w 1842395"/>
              <a:gd name="connsiteY3" fmla="*/ 1356567 h 1356567"/>
              <a:gd name="connsiteX0" fmla="*/ 0 w 1782823"/>
              <a:gd name="connsiteY0" fmla="*/ 0 h 1356480"/>
              <a:gd name="connsiteX1" fmla="*/ 361043 w 1782823"/>
              <a:gd name="connsiteY1" fmla="*/ 238095 h 1356480"/>
              <a:gd name="connsiteX2" fmla="*/ 1782823 w 1782823"/>
              <a:gd name="connsiteY2" fmla="*/ 1356480 h 1356480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829617"/>
              <a:gd name="connsiteY0" fmla="*/ 119631 h 1401027"/>
              <a:gd name="connsiteX1" fmla="*/ 368359 w 1829617"/>
              <a:gd name="connsiteY1" fmla="*/ 226080 h 1401027"/>
              <a:gd name="connsiteX2" fmla="*/ 1829617 w 1829617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384202 w 1834298"/>
              <a:gd name="connsiteY0" fmla="*/ 1173389 h 1401027"/>
              <a:gd name="connsiteX1" fmla="*/ 297137 w 1834298"/>
              <a:gd name="connsiteY1" fmla="*/ 226080 h 1401027"/>
              <a:gd name="connsiteX2" fmla="*/ 1834298 w 1834298"/>
              <a:gd name="connsiteY2" fmla="*/ 1401027 h 1401027"/>
              <a:gd name="connsiteX0" fmla="*/ 0 w 1450096"/>
              <a:gd name="connsiteY0" fmla="*/ 605478 h 833116"/>
              <a:gd name="connsiteX1" fmla="*/ 834946 w 1450096"/>
              <a:gd name="connsiteY1" fmla="*/ 226080 h 833116"/>
              <a:gd name="connsiteX2" fmla="*/ 1450096 w 1450096"/>
              <a:gd name="connsiteY2" fmla="*/ 833116 h 833116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986754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655629 h 673918"/>
              <a:gd name="connsiteX1" fmla="*/ 986754 w 1669890"/>
              <a:gd name="connsiteY1" fmla="*/ 276231 h 673918"/>
              <a:gd name="connsiteX2" fmla="*/ 1669890 w 1669890"/>
              <a:gd name="connsiteY2" fmla="*/ 48592 h 67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9890" h="673918">
                <a:moveTo>
                  <a:pt x="0" y="655629"/>
                </a:moveTo>
                <a:cubicBezTo>
                  <a:pt x="372691" y="673918"/>
                  <a:pt x="766755" y="403731"/>
                  <a:pt x="986754" y="276231"/>
                </a:cubicBezTo>
                <a:cubicBezTo>
                  <a:pt x="1355002" y="43343"/>
                  <a:pt x="1394895" y="0"/>
                  <a:pt x="1669890" y="48592"/>
                </a:cubicBezTo>
              </a:path>
            </a:pathLst>
          </a:custGeom>
          <a:noFill/>
          <a:ln w="57150" cap="flat" cmpd="sng" algn="ctr">
            <a:solidFill>
              <a:srgbClr val="00206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45" name="Freeform 97"/>
          <p:cNvSpPr/>
          <p:nvPr/>
        </p:nvSpPr>
        <p:spPr>
          <a:xfrm>
            <a:off x="2976092" y="4397989"/>
            <a:ext cx="3029725" cy="741341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3491840"/>
              <a:gd name="connsiteY0" fmla="*/ 3137 h 1368940"/>
              <a:gd name="connsiteX1" fmla="*/ 531368 w 3491840"/>
              <a:gd name="connsiteY1" fmla="*/ 79015 h 1368940"/>
              <a:gd name="connsiteX2" fmla="*/ 1670011 w 3491840"/>
              <a:gd name="connsiteY2" fmla="*/ 610161 h 1368940"/>
              <a:gd name="connsiteX3" fmla="*/ 2353196 w 3491840"/>
              <a:gd name="connsiteY3" fmla="*/ 913672 h 1368940"/>
              <a:gd name="connsiteX4" fmla="*/ 3491840 w 3491840"/>
              <a:gd name="connsiteY4" fmla="*/ 1368940 h 1368940"/>
              <a:gd name="connsiteX0" fmla="*/ 0 w 2353196"/>
              <a:gd name="connsiteY0" fmla="*/ 3137 h 913672"/>
              <a:gd name="connsiteX1" fmla="*/ 531368 w 2353196"/>
              <a:gd name="connsiteY1" fmla="*/ 79015 h 913672"/>
              <a:gd name="connsiteX2" fmla="*/ 1670011 w 2353196"/>
              <a:gd name="connsiteY2" fmla="*/ 610161 h 913672"/>
              <a:gd name="connsiteX3" fmla="*/ 2353196 w 2353196"/>
              <a:gd name="connsiteY3" fmla="*/ 913672 h 913672"/>
              <a:gd name="connsiteX0" fmla="*/ 0 w 1670011"/>
              <a:gd name="connsiteY0" fmla="*/ 3137 h 610161"/>
              <a:gd name="connsiteX1" fmla="*/ 531368 w 1670011"/>
              <a:gd name="connsiteY1" fmla="*/ 79015 h 610161"/>
              <a:gd name="connsiteX2" fmla="*/ 1670011 w 1670011"/>
              <a:gd name="connsiteY2" fmla="*/ 610161 h 610161"/>
              <a:gd name="connsiteX0" fmla="*/ 0 w 1898205"/>
              <a:gd name="connsiteY0" fmla="*/ 62510 h 226913"/>
              <a:gd name="connsiteX1" fmla="*/ 531368 w 1898205"/>
              <a:gd name="connsiteY1" fmla="*/ 138388 h 226913"/>
              <a:gd name="connsiteX2" fmla="*/ 1898205 w 1898205"/>
              <a:gd name="connsiteY2" fmla="*/ 139110 h 226913"/>
              <a:gd name="connsiteX0" fmla="*/ 0 w 1898205"/>
              <a:gd name="connsiteY0" fmla="*/ 62510 h 1137618"/>
              <a:gd name="connsiteX1" fmla="*/ 531931 w 1898205"/>
              <a:gd name="connsiteY1" fmla="*/ 1049094 h 1137618"/>
              <a:gd name="connsiteX2" fmla="*/ 1898205 w 1898205"/>
              <a:gd name="connsiteY2" fmla="*/ 139110 h 1137618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2428931"/>
              <a:gd name="connsiteY0" fmla="*/ 1339867 h 1349193"/>
              <a:gd name="connsiteX1" fmla="*/ 531329 w 2428931"/>
              <a:gd name="connsiteY1" fmla="*/ 1036540 h 1349193"/>
              <a:gd name="connsiteX2" fmla="*/ 2428931 w 2428931"/>
              <a:gd name="connsiteY2" fmla="*/ 139110 h 1349193"/>
              <a:gd name="connsiteX0" fmla="*/ 0 w 2428931"/>
              <a:gd name="connsiteY0" fmla="*/ 1208109 h 1217435"/>
              <a:gd name="connsiteX1" fmla="*/ 531329 w 2428931"/>
              <a:gd name="connsiteY1" fmla="*/ 904782 h 1217435"/>
              <a:gd name="connsiteX2" fmla="*/ 2428931 w 2428931"/>
              <a:gd name="connsiteY2" fmla="*/ 7352 h 1217435"/>
              <a:gd name="connsiteX0" fmla="*/ 0 w 2517486"/>
              <a:gd name="connsiteY0" fmla="*/ 1200757 h 1210083"/>
              <a:gd name="connsiteX1" fmla="*/ 531329 w 2517486"/>
              <a:gd name="connsiteY1" fmla="*/ 897430 h 1210083"/>
              <a:gd name="connsiteX2" fmla="*/ 2201219 w 2517486"/>
              <a:gd name="connsiteY2" fmla="*/ 227495 h 1210083"/>
              <a:gd name="connsiteX3" fmla="*/ 2428931 w 2517486"/>
              <a:gd name="connsiteY3" fmla="*/ 0 h 1210083"/>
              <a:gd name="connsiteX0" fmla="*/ 0 w 4035568"/>
              <a:gd name="connsiteY0" fmla="*/ 682486 h 1097270"/>
              <a:gd name="connsiteX1" fmla="*/ 2049411 w 4035568"/>
              <a:gd name="connsiteY1" fmla="*/ 897430 h 1097270"/>
              <a:gd name="connsiteX2" fmla="*/ 3719301 w 4035568"/>
              <a:gd name="connsiteY2" fmla="*/ 227495 h 1097270"/>
              <a:gd name="connsiteX3" fmla="*/ 3947013 w 4035568"/>
              <a:gd name="connsiteY3" fmla="*/ 0 h 1097270"/>
              <a:gd name="connsiteX0" fmla="*/ 0 w 4035568"/>
              <a:gd name="connsiteY0" fmla="*/ 682486 h 986542"/>
              <a:gd name="connsiteX1" fmla="*/ 379521 w 4035568"/>
              <a:gd name="connsiteY1" fmla="*/ 909982 h 986542"/>
              <a:gd name="connsiteX2" fmla="*/ 2049411 w 4035568"/>
              <a:gd name="connsiteY2" fmla="*/ 897430 h 986542"/>
              <a:gd name="connsiteX3" fmla="*/ 3719301 w 4035568"/>
              <a:gd name="connsiteY3" fmla="*/ 227495 h 986542"/>
              <a:gd name="connsiteX4" fmla="*/ 3947013 w 4035568"/>
              <a:gd name="connsiteY4" fmla="*/ 0 h 986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5568" h="986542">
                <a:moveTo>
                  <a:pt x="0" y="682486"/>
                </a:moveTo>
                <a:cubicBezTo>
                  <a:pt x="69544" y="695767"/>
                  <a:pt x="37952" y="874158"/>
                  <a:pt x="379521" y="909982"/>
                </a:cubicBezTo>
                <a:cubicBezTo>
                  <a:pt x="721090" y="945806"/>
                  <a:pt x="1499072" y="986542"/>
                  <a:pt x="2049411" y="897430"/>
                </a:cubicBezTo>
                <a:cubicBezTo>
                  <a:pt x="2387822" y="712259"/>
                  <a:pt x="3403034" y="377067"/>
                  <a:pt x="3719301" y="227495"/>
                </a:cubicBezTo>
                <a:cubicBezTo>
                  <a:pt x="4035568" y="77923"/>
                  <a:pt x="3880602" y="14955"/>
                  <a:pt x="3947013" y="0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46" name="Line Callout 1 (Accent Bar) 104"/>
          <p:cNvSpPr/>
          <p:nvPr/>
        </p:nvSpPr>
        <p:spPr>
          <a:xfrm>
            <a:off x="6167910" y="5422994"/>
            <a:ext cx="2052394" cy="456485"/>
          </a:xfrm>
          <a:prstGeom prst="accentCallout1">
            <a:avLst>
              <a:gd name="adj1" fmla="val 41777"/>
              <a:gd name="adj2" fmla="val -6103"/>
              <a:gd name="adj3" fmla="val -128573"/>
              <a:gd name="adj4" fmla="val -47350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LTR may take any 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" grpId="0" uiExpand="1" build="allAtOnce" animBg="1"/>
      <p:bldP spid="5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1222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err="1" smtClean="0"/>
              <a:t>Linktrace</a:t>
            </a:r>
            <a:r>
              <a:rPr lang="en-US" altLang="zh-CN" dirty="0" smtClean="0"/>
              <a:t> with one or more LTRs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226368" cy="340147"/>
          </a:xfrm>
        </p:spPr>
        <p:txBody>
          <a:bodyPr/>
          <a:lstStyle/>
          <a:p>
            <a:fld id="{C38CCB91-BD4A-48E8-8943-BC9229CC2824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18" name="Content Placeholder 8"/>
          <p:cNvSpPr>
            <a:spLocks noGrp="1"/>
          </p:cNvSpPr>
          <p:nvPr>
            <p:ph idx="1"/>
          </p:nvPr>
        </p:nvSpPr>
        <p:spPr>
          <a:xfrm>
            <a:off x="467544" y="836712"/>
            <a:ext cx="8208912" cy="2736304"/>
          </a:xfrm>
        </p:spPr>
        <p:txBody>
          <a:bodyPr>
            <a:noAutofit/>
          </a:bodyPr>
          <a:lstStyle/>
          <a:p>
            <a:r>
              <a:rPr lang="en-US" altLang="zh-CN" sz="2000" dirty="0" smtClean="0">
                <a:ea typeface="宋体" charset="-122"/>
              </a:rPr>
              <a:t>LTM sent to individual DA with specific Flow Hash</a:t>
            </a:r>
          </a:p>
          <a:p>
            <a:r>
              <a:rPr lang="en-US" altLang="zh-CN" sz="2000" dirty="0" smtClean="0">
                <a:ea typeface="宋体" charset="-122"/>
              </a:rPr>
              <a:t>Each MIP/MEP sends back </a:t>
            </a:r>
            <a:r>
              <a:rPr lang="en-US" altLang="zh-CN" sz="2000" b="1" dirty="0" smtClean="0">
                <a:ea typeface="宋体" charset="-122"/>
              </a:rPr>
              <a:t>one or more</a:t>
            </a:r>
            <a:r>
              <a:rPr lang="en-US" altLang="zh-CN" sz="2000" dirty="0" smtClean="0">
                <a:ea typeface="宋体" charset="-122"/>
              </a:rPr>
              <a:t> LTRs (if LTM TTL is not 0), </a:t>
            </a:r>
            <a:r>
              <a:rPr lang="en-US" altLang="zh-CN" sz="2000" b="1" dirty="0" smtClean="0">
                <a:ea typeface="宋体" charset="-122"/>
              </a:rPr>
              <a:t>the number of LTRs equals to the number of reverse paths</a:t>
            </a:r>
          </a:p>
          <a:p>
            <a:r>
              <a:rPr lang="en-US" altLang="zh-CN" sz="2000" dirty="0" smtClean="0">
                <a:ea typeface="宋体" charset="-122"/>
              </a:rPr>
              <a:t>Forwards LTM to ECMP selected hop (if LTM TTL is &gt;1)</a:t>
            </a:r>
          </a:p>
          <a:p>
            <a:r>
              <a:rPr lang="en-US" altLang="zh-CN" sz="2000" dirty="0" smtClean="0">
                <a:ea typeface="宋体" charset="-122"/>
              </a:rPr>
              <a:t>LTR frames identify path for </a:t>
            </a:r>
            <a:r>
              <a:rPr lang="en-US" altLang="zh-CN" sz="2000" dirty="0" err="1" smtClean="0">
                <a:ea typeface="宋体" charset="-122"/>
              </a:rPr>
              <a:t>DA+Flow</a:t>
            </a:r>
            <a:r>
              <a:rPr lang="en-US" altLang="zh-CN" sz="2000" dirty="0" smtClean="0">
                <a:ea typeface="宋体" charset="-122"/>
              </a:rPr>
              <a:t> Hash (</a:t>
            </a:r>
            <a:r>
              <a:rPr lang="en-US" altLang="zh-CN" sz="2000" b="1" dirty="0" smtClean="0">
                <a:ea typeface="宋体" charset="-122"/>
              </a:rPr>
              <a:t>use different Flow Hash to cover all reverse paths</a:t>
            </a:r>
            <a:r>
              <a:rPr lang="en-US" altLang="zh-CN" sz="2000" dirty="0" smtClean="0">
                <a:ea typeface="宋体" charset="-122"/>
              </a:rPr>
              <a:t>)</a:t>
            </a:r>
          </a:p>
          <a:p>
            <a:r>
              <a:rPr lang="en-US" altLang="zh-CN" sz="2000" dirty="0" smtClean="0">
                <a:ea typeface="宋体" charset="-122"/>
              </a:rPr>
              <a:t>Benefit</a:t>
            </a:r>
            <a:endParaRPr lang="en-US" altLang="zh-CN" sz="1800" dirty="0" smtClean="0">
              <a:ea typeface="宋体" charset="-122"/>
            </a:endParaRPr>
          </a:p>
          <a:p>
            <a:pPr lvl="1"/>
            <a:r>
              <a:rPr lang="en-US" altLang="zh-CN" sz="1800" dirty="0" smtClean="0">
                <a:ea typeface="宋体" charset="-122"/>
              </a:rPr>
              <a:t>To avoid possible path failure of one specific reverse path</a:t>
            </a:r>
          </a:p>
        </p:txBody>
      </p:sp>
      <p:sp>
        <p:nvSpPr>
          <p:cNvPr id="99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July 2012</a:t>
            </a:r>
            <a:endParaRPr lang="zh-CN" altLang="en-US" dirty="0"/>
          </a:p>
        </p:txBody>
      </p:sp>
      <p:grpSp>
        <p:nvGrpSpPr>
          <p:cNvPr id="547" name="Group 214"/>
          <p:cNvGrpSpPr>
            <a:grpSpLocks/>
          </p:cNvGrpSpPr>
          <p:nvPr/>
        </p:nvGrpSpPr>
        <p:grpSpPr bwMode="auto">
          <a:xfrm>
            <a:off x="2721914" y="3689596"/>
            <a:ext cx="3363447" cy="1424281"/>
            <a:chOff x="2566988" y="4946712"/>
            <a:chExt cx="4479987" cy="1897375"/>
          </a:xfrm>
        </p:grpSpPr>
        <p:grpSp>
          <p:nvGrpSpPr>
            <p:cNvPr id="548" name="Group 88"/>
            <p:cNvGrpSpPr>
              <a:grpSpLocks/>
            </p:cNvGrpSpPr>
            <p:nvPr/>
          </p:nvGrpSpPr>
          <p:grpSpPr bwMode="auto">
            <a:xfrm>
              <a:off x="2566988" y="4951413"/>
              <a:ext cx="577850" cy="434975"/>
              <a:chOff x="2566988" y="4951413"/>
              <a:chExt cx="577850" cy="434975"/>
            </a:xfrm>
          </p:grpSpPr>
          <p:sp>
            <p:nvSpPr>
              <p:cNvPr id="626" name="Rectangle 5"/>
              <p:cNvSpPr/>
              <p:nvPr/>
            </p:nvSpPr>
            <p:spPr bwMode="auto">
              <a:xfrm>
                <a:off x="2638427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7" name="Rectangle 11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8" name="Rectangle 12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9" name="Rectangle 21"/>
              <p:cNvSpPr/>
              <p:nvPr/>
            </p:nvSpPr>
            <p:spPr bwMode="auto">
              <a:xfrm>
                <a:off x="3035307" y="498799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30" name="Rectangle 22"/>
              <p:cNvSpPr/>
              <p:nvPr/>
            </p:nvSpPr>
            <p:spPr bwMode="auto">
              <a:xfrm>
                <a:off x="3035307" y="513248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31" name="Rectangle 23"/>
              <p:cNvSpPr/>
              <p:nvPr/>
            </p:nvSpPr>
            <p:spPr bwMode="auto">
              <a:xfrm>
                <a:off x="3035307" y="5278555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549" name="Elbow Connector 96"/>
            <p:cNvCxnSpPr>
              <a:stCxn id="629" idx="3"/>
              <a:endCxn id="623" idx="1"/>
            </p:cNvCxnSpPr>
            <p:nvPr/>
          </p:nvCxnSpPr>
          <p:spPr bwMode="auto">
            <a:xfrm flipV="1">
              <a:off x="3144846" y="5018162"/>
              <a:ext cx="1373207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0" name="Shape 98"/>
            <p:cNvCxnSpPr>
              <a:stCxn id="604" idx="1"/>
              <a:endCxn id="631" idx="3"/>
            </p:cNvCxnSpPr>
            <p:nvPr/>
          </p:nvCxnSpPr>
          <p:spPr bwMode="auto">
            <a:xfrm flipH="1" flipV="1">
              <a:off x="3144846" y="5313485"/>
              <a:ext cx="1373207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1" name="Shape 100"/>
            <p:cNvCxnSpPr>
              <a:stCxn id="616" idx="3"/>
              <a:endCxn id="624" idx="1"/>
            </p:cNvCxnSpPr>
            <p:nvPr/>
          </p:nvCxnSpPr>
          <p:spPr bwMode="auto">
            <a:xfrm flipV="1">
              <a:off x="3144846" y="5164236"/>
              <a:ext cx="1373207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2" name="Shape 102"/>
            <p:cNvCxnSpPr>
              <a:stCxn id="622" idx="3"/>
              <a:endCxn id="585" idx="3"/>
            </p:cNvCxnSpPr>
            <p:nvPr/>
          </p:nvCxnSpPr>
          <p:spPr bwMode="auto">
            <a:xfrm>
              <a:off x="5102261" y="5307134"/>
              <a:ext cx="1366856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3" name="Elbow Connector 106"/>
            <p:cNvCxnSpPr>
              <a:stCxn id="597" idx="3"/>
              <a:endCxn id="620" idx="3"/>
            </p:cNvCxnSpPr>
            <p:nvPr/>
          </p:nvCxnSpPr>
          <p:spPr bwMode="auto">
            <a:xfrm flipH="1" flipV="1">
              <a:off x="5102261" y="5018162"/>
              <a:ext cx="1366856" cy="635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4" name="Elbow Connector 112"/>
            <p:cNvCxnSpPr>
              <a:stCxn id="601" idx="3"/>
              <a:endCxn id="599" idx="3"/>
            </p:cNvCxnSpPr>
            <p:nvPr/>
          </p:nvCxnSpPr>
          <p:spPr bwMode="auto">
            <a:xfrm flipV="1">
              <a:off x="5102261" y="5313485"/>
              <a:ext cx="1366856" cy="11685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5" name="Shape 114"/>
            <p:cNvCxnSpPr>
              <a:stCxn id="625" idx="1"/>
              <a:endCxn id="610" idx="3"/>
            </p:cNvCxnSpPr>
            <p:nvPr/>
          </p:nvCxnSpPr>
          <p:spPr bwMode="auto">
            <a:xfrm flipH="1">
              <a:off x="3144846" y="5307134"/>
              <a:ext cx="1373207" cy="115430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6" name="Shape 116"/>
            <p:cNvCxnSpPr>
              <a:stCxn id="612" idx="3"/>
              <a:endCxn id="606" idx="1"/>
            </p:cNvCxnSpPr>
            <p:nvPr/>
          </p:nvCxnSpPr>
          <p:spPr bwMode="auto">
            <a:xfrm>
              <a:off x="3144846" y="6750409"/>
              <a:ext cx="1373207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7" name="Elbow Connector 120"/>
            <p:cNvCxnSpPr>
              <a:stCxn id="602" idx="3"/>
              <a:endCxn id="593" idx="3"/>
            </p:cNvCxnSpPr>
            <p:nvPr/>
          </p:nvCxnSpPr>
          <p:spPr bwMode="auto">
            <a:xfrm flipV="1">
              <a:off x="5102261" y="6067671"/>
              <a:ext cx="1366856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58" name="Elbow Connector 123"/>
            <p:cNvCxnSpPr>
              <a:stCxn id="603" idx="3"/>
              <a:endCxn id="587" idx="3"/>
            </p:cNvCxnSpPr>
            <p:nvPr/>
          </p:nvCxnSpPr>
          <p:spPr bwMode="auto">
            <a:xfrm flipV="1">
              <a:off x="5102261" y="6750409"/>
              <a:ext cx="1366856" cy="20641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559" name="Group 109"/>
            <p:cNvGrpSpPr>
              <a:grpSpLocks/>
            </p:cNvGrpSpPr>
            <p:nvPr/>
          </p:nvGrpSpPr>
          <p:grpSpPr bwMode="auto">
            <a:xfrm>
              <a:off x="4518440" y="4946712"/>
              <a:ext cx="584575" cy="434975"/>
              <a:chOff x="3812800" y="5241926"/>
              <a:chExt cx="584575" cy="434975"/>
            </a:xfrm>
          </p:grpSpPr>
          <p:sp>
            <p:nvSpPr>
              <p:cNvPr id="619" name="Rectangle 40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0" name="Rectangle 43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1" name="Rectangle 44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2" name="Rectangle 45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3" name="Rectangle 99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4" name="Rectangle 101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25" name="Rectangle 103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560" name="Group 117"/>
            <p:cNvGrpSpPr>
              <a:grpSpLocks/>
            </p:cNvGrpSpPr>
            <p:nvPr/>
          </p:nvGrpSpPr>
          <p:grpSpPr bwMode="auto">
            <a:xfrm>
              <a:off x="2566988" y="5705662"/>
              <a:ext cx="577850" cy="434975"/>
              <a:chOff x="2566988" y="4951413"/>
              <a:chExt cx="577850" cy="434975"/>
            </a:xfrm>
          </p:grpSpPr>
          <p:sp>
            <p:nvSpPr>
              <p:cNvPr id="613" name="Rectangle 118"/>
              <p:cNvSpPr/>
              <p:nvPr/>
            </p:nvSpPr>
            <p:spPr bwMode="auto">
              <a:xfrm>
                <a:off x="2638427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4" name="Rectangle 119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5" name="Rectangle 121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6" name="Rectangle 122"/>
              <p:cNvSpPr/>
              <p:nvPr/>
            </p:nvSpPr>
            <p:spPr bwMode="auto">
              <a:xfrm>
                <a:off x="3035307" y="4987932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7" name="Rectangle 124"/>
              <p:cNvSpPr/>
              <p:nvPr/>
            </p:nvSpPr>
            <p:spPr bwMode="auto">
              <a:xfrm>
                <a:off x="3035307" y="5132418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8" name="Rectangle 125"/>
              <p:cNvSpPr/>
              <p:nvPr/>
            </p:nvSpPr>
            <p:spPr bwMode="auto">
              <a:xfrm>
                <a:off x="3035307" y="5278492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561" name="Group 126"/>
            <p:cNvGrpSpPr>
              <a:grpSpLocks/>
            </p:cNvGrpSpPr>
            <p:nvPr/>
          </p:nvGrpSpPr>
          <p:grpSpPr bwMode="auto">
            <a:xfrm>
              <a:off x="2566988" y="6388717"/>
              <a:ext cx="577850" cy="434975"/>
              <a:chOff x="2566988" y="4951413"/>
              <a:chExt cx="577850" cy="434975"/>
            </a:xfrm>
          </p:grpSpPr>
          <p:sp>
            <p:nvSpPr>
              <p:cNvPr id="607" name="Rectangle 127"/>
              <p:cNvSpPr/>
              <p:nvPr/>
            </p:nvSpPr>
            <p:spPr bwMode="auto">
              <a:xfrm>
                <a:off x="2638427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8" name="Rectangle 12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9" name="Rectangle 12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0" name="Rectangle 130"/>
              <p:cNvSpPr/>
              <p:nvPr/>
            </p:nvSpPr>
            <p:spPr bwMode="auto">
              <a:xfrm>
                <a:off x="3035307" y="4987614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1" name="Rectangle 131"/>
              <p:cNvSpPr/>
              <p:nvPr/>
            </p:nvSpPr>
            <p:spPr bwMode="auto">
              <a:xfrm>
                <a:off x="3035307" y="5132100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12" name="Rectangle 132"/>
              <p:cNvSpPr/>
              <p:nvPr/>
            </p:nvSpPr>
            <p:spPr bwMode="auto">
              <a:xfrm>
                <a:off x="3035307" y="5278174"/>
                <a:ext cx="109539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562" name="Group 133"/>
            <p:cNvGrpSpPr>
              <a:grpSpLocks/>
            </p:cNvGrpSpPr>
            <p:nvPr/>
          </p:nvGrpSpPr>
          <p:grpSpPr bwMode="auto">
            <a:xfrm>
              <a:off x="4518440" y="6409112"/>
              <a:ext cx="584575" cy="434975"/>
              <a:chOff x="3812800" y="5241926"/>
              <a:chExt cx="584575" cy="434975"/>
            </a:xfrm>
          </p:grpSpPr>
          <p:sp>
            <p:nvSpPr>
              <p:cNvPr id="600" name="Rectangle 134"/>
              <p:cNvSpPr/>
              <p:nvPr/>
            </p:nvSpPr>
            <p:spPr bwMode="auto">
              <a:xfrm>
                <a:off x="3890201" y="5241854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1" name="Rectangle 135"/>
              <p:cNvSpPr/>
              <p:nvPr/>
            </p:nvSpPr>
            <p:spPr bwMode="auto">
              <a:xfrm>
                <a:off x="4287081" y="5278372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2" name="Rectangle 136"/>
              <p:cNvSpPr/>
              <p:nvPr/>
            </p:nvSpPr>
            <p:spPr bwMode="auto">
              <a:xfrm>
                <a:off x="4287081" y="5422859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3" name="Rectangle 137"/>
              <p:cNvSpPr/>
              <p:nvPr/>
            </p:nvSpPr>
            <p:spPr bwMode="auto">
              <a:xfrm>
                <a:off x="4287081" y="5567345"/>
                <a:ext cx="109539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4" name="Rectangle 138"/>
              <p:cNvSpPr/>
              <p:nvPr/>
            </p:nvSpPr>
            <p:spPr bwMode="auto">
              <a:xfrm>
                <a:off x="3812413" y="5278372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5" name="Rectangle 139"/>
              <p:cNvSpPr/>
              <p:nvPr/>
            </p:nvSpPr>
            <p:spPr bwMode="auto">
              <a:xfrm>
                <a:off x="3812413" y="5422859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606" name="Rectangle 140"/>
              <p:cNvSpPr/>
              <p:nvPr/>
            </p:nvSpPr>
            <p:spPr bwMode="auto">
              <a:xfrm>
                <a:off x="3812413" y="5567345"/>
                <a:ext cx="109538" cy="71450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563" name="Group 141"/>
            <p:cNvGrpSpPr>
              <a:grpSpLocks/>
            </p:cNvGrpSpPr>
            <p:nvPr/>
          </p:nvGrpSpPr>
          <p:grpSpPr bwMode="auto">
            <a:xfrm flipH="1">
              <a:off x="6469125" y="4951413"/>
              <a:ext cx="577850" cy="434975"/>
              <a:chOff x="2566988" y="4951413"/>
              <a:chExt cx="577850" cy="434975"/>
            </a:xfrm>
          </p:grpSpPr>
          <p:sp>
            <p:nvSpPr>
              <p:cNvPr id="594" name="Rectangle 142"/>
              <p:cNvSpPr/>
              <p:nvPr/>
            </p:nvSpPr>
            <p:spPr bwMode="auto">
              <a:xfrm>
                <a:off x="2638426" y="495147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5" name="Rectangle 143"/>
              <p:cNvSpPr/>
              <p:nvPr/>
            </p:nvSpPr>
            <p:spPr bwMode="auto">
              <a:xfrm>
                <a:off x="2566988" y="5061031"/>
                <a:ext cx="107951" cy="71450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6" name="Rectangle 144"/>
              <p:cNvSpPr/>
              <p:nvPr/>
            </p:nvSpPr>
            <p:spPr bwMode="auto">
              <a:xfrm>
                <a:off x="2566988" y="5205518"/>
                <a:ext cx="107951" cy="73037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7" name="Rectangle 145"/>
              <p:cNvSpPr/>
              <p:nvPr/>
            </p:nvSpPr>
            <p:spPr bwMode="auto">
              <a:xfrm>
                <a:off x="3035306" y="498799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8" name="Rectangle 146"/>
              <p:cNvSpPr/>
              <p:nvPr/>
            </p:nvSpPr>
            <p:spPr bwMode="auto">
              <a:xfrm>
                <a:off x="3035306" y="5132481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9" name="Rectangle 147"/>
              <p:cNvSpPr/>
              <p:nvPr/>
            </p:nvSpPr>
            <p:spPr bwMode="auto">
              <a:xfrm>
                <a:off x="3035306" y="5278555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564" name="Shape 148"/>
            <p:cNvCxnSpPr>
              <a:stCxn id="621" idx="3"/>
              <a:endCxn id="591" idx="3"/>
            </p:cNvCxnSpPr>
            <p:nvPr/>
          </p:nvCxnSpPr>
          <p:spPr bwMode="auto">
            <a:xfrm>
              <a:off x="5102261" y="5164236"/>
              <a:ext cx="1366856" cy="61446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565" name="Group 149"/>
            <p:cNvGrpSpPr>
              <a:grpSpLocks/>
            </p:cNvGrpSpPr>
            <p:nvPr/>
          </p:nvGrpSpPr>
          <p:grpSpPr bwMode="auto">
            <a:xfrm flipH="1">
              <a:off x="6469125" y="5705662"/>
              <a:ext cx="577850" cy="434975"/>
              <a:chOff x="2566988" y="4951413"/>
              <a:chExt cx="577850" cy="434975"/>
            </a:xfrm>
          </p:grpSpPr>
          <p:sp>
            <p:nvSpPr>
              <p:cNvPr id="588" name="Rectangle 150"/>
              <p:cNvSpPr/>
              <p:nvPr/>
            </p:nvSpPr>
            <p:spPr bwMode="auto">
              <a:xfrm>
                <a:off x="2638426" y="4951413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9" name="Rectangle 151"/>
              <p:cNvSpPr/>
              <p:nvPr/>
            </p:nvSpPr>
            <p:spPr bwMode="auto">
              <a:xfrm>
                <a:off x="2566988" y="5060969"/>
                <a:ext cx="107951" cy="71449"/>
              </a:xfrm>
              <a:prstGeom prst="rect">
                <a:avLst/>
              </a:prstGeom>
              <a:solidFill>
                <a:srgbClr val="7030A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0" name="Rectangle 152"/>
              <p:cNvSpPr/>
              <p:nvPr/>
            </p:nvSpPr>
            <p:spPr bwMode="auto">
              <a:xfrm>
                <a:off x="2566988" y="5205455"/>
                <a:ext cx="107951" cy="73037"/>
              </a:xfrm>
              <a:prstGeom prst="rect">
                <a:avLst/>
              </a:prstGeom>
              <a:solidFill>
                <a:srgbClr val="C0000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1" name="Rectangle 153"/>
              <p:cNvSpPr/>
              <p:nvPr/>
            </p:nvSpPr>
            <p:spPr bwMode="auto">
              <a:xfrm>
                <a:off x="3035306" y="4987932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2" name="Rectangle 154"/>
              <p:cNvSpPr/>
              <p:nvPr/>
            </p:nvSpPr>
            <p:spPr bwMode="auto">
              <a:xfrm>
                <a:off x="3035306" y="5132418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93" name="Rectangle 155"/>
              <p:cNvSpPr/>
              <p:nvPr/>
            </p:nvSpPr>
            <p:spPr bwMode="auto">
              <a:xfrm>
                <a:off x="3035306" y="5278492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grpSp>
          <p:nvGrpSpPr>
            <p:cNvPr id="566" name="Group 156"/>
            <p:cNvGrpSpPr>
              <a:grpSpLocks/>
            </p:cNvGrpSpPr>
            <p:nvPr/>
          </p:nvGrpSpPr>
          <p:grpSpPr bwMode="auto">
            <a:xfrm flipH="1">
              <a:off x="6469125" y="6388717"/>
              <a:ext cx="577850" cy="434975"/>
              <a:chOff x="2566988" y="4951413"/>
              <a:chExt cx="577850" cy="434975"/>
            </a:xfrm>
          </p:grpSpPr>
          <p:sp>
            <p:nvSpPr>
              <p:cNvPr id="582" name="Rectangle 157"/>
              <p:cNvSpPr/>
              <p:nvPr/>
            </p:nvSpPr>
            <p:spPr bwMode="auto">
              <a:xfrm>
                <a:off x="2638426" y="4951095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3" name="Rectangle 158"/>
              <p:cNvSpPr/>
              <p:nvPr/>
            </p:nvSpPr>
            <p:spPr bwMode="auto">
              <a:xfrm>
                <a:off x="2566988" y="5060651"/>
                <a:ext cx="107951" cy="71449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4" name="Rectangle 159"/>
              <p:cNvSpPr/>
              <p:nvPr/>
            </p:nvSpPr>
            <p:spPr bwMode="auto">
              <a:xfrm>
                <a:off x="2566988" y="5205137"/>
                <a:ext cx="107951" cy="73037"/>
              </a:xfrm>
              <a:prstGeom prst="rect">
                <a:avLst/>
              </a:prstGeom>
              <a:solidFill>
                <a:srgbClr val="DA1F28">
                  <a:lumMod val="75000"/>
                </a:srgbClr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5" name="Rectangle 160"/>
              <p:cNvSpPr/>
              <p:nvPr/>
            </p:nvSpPr>
            <p:spPr bwMode="auto">
              <a:xfrm>
                <a:off x="3035306" y="4987614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6" name="Rectangle 161"/>
              <p:cNvSpPr/>
              <p:nvPr/>
            </p:nvSpPr>
            <p:spPr bwMode="auto">
              <a:xfrm>
                <a:off x="3035306" y="5132100"/>
                <a:ext cx="109540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7" name="Rectangle 162"/>
              <p:cNvSpPr/>
              <p:nvPr/>
            </p:nvSpPr>
            <p:spPr bwMode="auto">
              <a:xfrm>
                <a:off x="3035306" y="5278174"/>
                <a:ext cx="109540" cy="69862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567" name="Shape 114"/>
            <p:cNvCxnSpPr>
              <a:stCxn id="605" idx="1"/>
              <a:endCxn id="618" idx="3"/>
            </p:cNvCxnSpPr>
            <p:nvPr/>
          </p:nvCxnSpPr>
          <p:spPr bwMode="auto">
            <a:xfrm flipH="1" flipV="1">
              <a:off x="3144846" y="6067671"/>
              <a:ext cx="1373207" cy="558892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grpSp>
          <p:nvGrpSpPr>
            <p:cNvPr id="568" name="Group 187"/>
            <p:cNvGrpSpPr>
              <a:grpSpLocks/>
            </p:cNvGrpSpPr>
            <p:nvPr/>
          </p:nvGrpSpPr>
          <p:grpSpPr bwMode="auto">
            <a:xfrm>
              <a:off x="4518440" y="5705662"/>
              <a:ext cx="584575" cy="434975"/>
              <a:chOff x="3812800" y="5241926"/>
              <a:chExt cx="584575" cy="434975"/>
            </a:xfrm>
          </p:grpSpPr>
          <p:sp>
            <p:nvSpPr>
              <p:cNvPr id="575" name="Rectangle 188"/>
              <p:cNvSpPr/>
              <p:nvPr/>
            </p:nvSpPr>
            <p:spPr bwMode="auto">
              <a:xfrm>
                <a:off x="3890201" y="5241926"/>
                <a:ext cx="434981" cy="435047"/>
              </a:xfrm>
              <a:prstGeom prst="rect">
                <a:avLst/>
              </a:prstGeom>
              <a:solidFill>
                <a:srgbClr val="DEF5FA">
                  <a:lumMod val="50000"/>
                </a:srgbClr>
              </a:solidFill>
              <a:ln w="3175" cap="flat" cmpd="thickThin" algn="ctr">
                <a:solidFill>
                  <a:srgbClr val="2DA2BF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76" name="Rectangle 189"/>
              <p:cNvSpPr/>
              <p:nvPr/>
            </p:nvSpPr>
            <p:spPr bwMode="auto">
              <a:xfrm>
                <a:off x="4287081" y="5278445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77" name="Rectangle 190"/>
              <p:cNvSpPr/>
              <p:nvPr/>
            </p:nvSpPr>
            <p:spPr bwMode="auto">
              <a:xfrm>
                <a:off x="4287081" y="5422931"/>
                <a:ext cx="109539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78" name="Rectangle 191"/>
              <p:cNvSpPr/>
              <p:nvPr/>
            </p:nvSpPr>
            <p:spPr bwMode="auto">
              <a:xfrm>
                <a:off x="4287081" y="5567418"/>
                <a:ext cx="109539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79" name="Rectangle 192"/>
              <p:cNvSpPr/>
              <p:nvPr/>
            </p:nvSpPr>
            <p:spPr bwMode="auto">
              <a:xfrm>
                <a:off x="3812413" y="5278445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0" name="Rectangle 193"/>
              <p:cNvSpPr/>
              <p:nvPr/>
            </p:nvSpPr>
            <p:spPr bwMode="auto">
              <a:xfrm>
                <a:off x="3812413" y="5422931"/>
                <a:ext cx="109538" cy="73037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  <p:sp>
            <p:nvSpPr>
              <p:cNvPr id="581" name="Rectangle 194"/>
              <p:cNvSpPr/>
              <p:nvPr/>
            </p:nvSpPr>
            <p:spPr bwMode="auto">
              <a:xfrm>
                <a:off x="3812413" y="5567418"/>
                <a:ext cx="109538" cy="71449"/>
              </a:xfrm>
              <a:prstGeom prst="rect">
                <a:avLst/>
              </a:prstGeom>
              <a:solidFill>
                <a:srgbClr val="00B050"/>
              </a:solidFill>
              <a:ln w="55000" cap="flat" cmpd="thickThin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68644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 Unicode"/>
                  <a:ea typeface="黑体"/>
                  <a:cs typeface="+mn-cs"/>
                </a:endParaRPr>
              </a:p>
            </p:txBody>
          </p:sp>
        </p:grpSp>
        <p:cxnSp>
          <p:nvCxnSpPr>
            <p:cNvPr id="569" name="Shape 116"/>
            <p:cNvCxnSpPr>
              <a:stCxn id="611" idx="3"/>
              <a:endCxn id="581" idx="1"/>
            </p:cNvCxnSpPr>
            <p:nvPr/>
          </p:nvCxnSpPr>
          <p:spPr bwMode="auto">
            <a:xfrm flipV="1">
              <a:off x="3144846" y="6066084"/>
              <a:ext cx="1373207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70" name="Shape 116"/>
            <p:cNvCxnSpPr>
              <a:stCxn id="617" idx="3"/>
              <a:endCxn id="580" idx="1"/>
            </p:cNvCxnSpPr>
            <p:nvPr/>
          </p:nvCxnSpPr>
          <p:spPr bwMode="auto">
            <a:xfrm flipV="1">
              <a:off x="3144846" y="5923186"/>
              <a:ext cx="1373207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71" name="Shape 116"/>
            <p:cNvCxnSpPr>
              <a:endCxn id="579" idx="1"/>
            </p:cNvCxnSpPr>
            <p:nvPr/>
          </p:nvCxnSpPr>
          <p:spPr bwMode="auto">
            <a:xfrm>
              <a:off x="3144846" y="5168999"/>
              <a:ext cx="1373207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72" name="Shape 116"/>
            <p:cNvCxnSpPr>
              <a:stCxn id="576" idx="3"/>
              <a:endCxn id="598" idx="3"/>
            </p:cNvCxnSpPr>
            <p:nvPr/>
          </p:nvCxnSpPr>
          <p:spPr bwMode="auto">
            <a:xfrm flipV="1">
              <a:off x="5102261" y="5168999"/>
              <a:ext cx="1366856" cy="608113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73" name="Shape 116"/>
            <p:cNvCxnSpPr>
              <a:stCxn id="577" idx="3"/>
              <a:endCxn id="592" idx="3"/>
            </p:cNvCxnSpPr>
            <p:nvPr/>
          </p:nvCxnSpPr>
          <p:spPr bwMode="auto">
            <a:xfrm>
              <a:off x="5102261" y="5923186"/>
              <a:ext cx="1366856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  <p:cxnSp>
          <p:nvCxnSpPr>
            <p:cNvPr id="574" name="Shape 116"/>
            <p:cNvCxnSpPr>
              <a:stCxn id="578" idx="3"/>
              <a:endCxn id="586" idx="3"/>
            </p:cNvCxnSpPr>
            <p:nvPr/>
          </p:nvCxnSpPr>
          <p:spPr bwMode="auto">
            <a:xfrm>
              <a:off x="5102261" y="6066084"/>
              <a:ext cx="1366856" cy="539839"/>
            </a:xfrm>
            <a:prstGeom prst="straightConnector1">
              <a:avLst/>
            </a:prstGeom>
            <a:noFill/>
            <a:ln w="9525" cap="flat" cmpd="sng" algn="ctr">
              <a:solidFill>
                <a:srgbClr val="2DA2BF"/>
              </a:solidFill>
              <a:prstDash val="solid"/>
            </a:ln>
            <a:effectLst/>
          </p:spPr>
        </p:cxnSp>
      </p:grpSp>
      <p:sp>
        <p:nvSpPr>
          <p:cNvPr id="632" name="Line Callout 1 (Accent Bar) 111"/>
          <p:cNvSpPr/>
          <p:nvPr/>
        </p:nvSpPr>
        <p:spPr>
          <a:xfrm>
            <a:off x="395536" y="5157192"/>
            <a:ext cx="2052394" cy="456485"/>
          </a:xfrm>
          <a:prstGeom prst="accentCallout1">
            <a:avLst>
              <a:gd name="adj1" fmla="val 44288"/>
              <a:gd name="adj2" fmla="val 106531"/>
              <a:gd name="adj3" fmla="val -49004"/>
              <a:gd name="adj4" fmla="val 121422"/>
            </a:avLst>
          </a:prstGeom>
          <a:solidFill>
            <a:srgbClr val="00206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LTM to individual address w/ flow hash</a:t>
            </a:r>
          </a:p>
        </p:txBody>
      </p:sp>
      <p:sp>
        <p:nvSpPr>
          <p:cNvPr id="634" name="Freeform 217"/>
          <p:cNvSpPr/>
          <p:nvPr/>
        </p:nvSpPr>
        <p:spPr>
          <a:xfrm flipV="1">
            <a:off x="2886390" y="3917242"/>
            <a:ext cx="1431432" cy="1052418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3415931"/>
              <a:gd name="connsiteY0" fmla="*/ 29271 h 1441680"/>
              <a:gd name="connsiteX1" fmla="*/ 1670010 w 3415931"/>
              <a:gd name="connsiteY1" fmla="*/ 560417 h 1441680"/>
              <a:gd name="connsiteX2" fmla="*/ 2353196 w 3415931"/>
              <a:gd name="connsiteY2" fmla="*/ 939806 h 1441680"/>
              <a:gd name="connsiteX3" fmla="*/ 3415931 w 3415931"/>
              <a:gd name="connsiteY3" fmla="*/ 1441680 h 1441680"/>
              <a:gd name="connsiteX0" fmla="*/ 0 w 2353196"/>
              <a:gd name="connsiteY0" fmla="*/ 29271 h 939806"/>
              <a:gd name="connsiteX1" fmla="*/ 1670010 w 2353196"/>
              <a:gd name="connsiteY1" fmla="*/ 560417 h 939806"/>
              <a:gd name="connsiteX2" fmla="*/ 2353196 w 2353196"/>
              <a:gd name="connsiteY2" fmla="*/ 939806 h 939806"/>
              <a:gd name="connsiteX0" fmla="*/ 0 w 1967147"/>
              <a:gd name="connsiteY0" fmla="*/ 29271 h 1385751"/>
              <a:gd name="connsiteX1" fmla="*/ 1670010 w 1967147"/>
              <a:gd name="connsiteY1" fmla="*/ 560417 h 1385751"/>
              <a:gd name="connsiteX2" fmla="*/ 1782823 w 1967147"/>
              <a:gd name="connsiteY2" fmla="*/ 1385751 h 1385751"/>
              <a:gd name="connsiteX0" fmla="*/ 0 w 1782823"/>
              <a:gd name="connsiteY0" fmla="*/ 29271 h 1385751"/>
              <a:gd name="connsiteX1" fmla="*/ 1139163 w 1782823"/>
              <a:gd name="connsiteY1" fmla="*/ 83527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1063259 w 1782823"/>
              <a:gd name="connsiteY1" fmla="*/ 91115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361043 w 1782823"/>
              <a:gd name="connsiteY1" fmla="*/ 267366 h 1385751"/>
              <a:gd name="connsiteX2" fmla="*/ 1782823 w 1782823"/>
              <a:gd name="connsiteY2" fmla="*/ 1385751 h 1385751"/>
              <a:gd name="connsiteX0" fmla="*/ 59572 w 1842395"/>
              <a:gd name="connsiteY0" fmla="*/ 87 h 1356567"/>
              <a:gd name="connsiteX1" fmla="*/ 60174 w 1842395"/>
              <a:gd name="connsiteY1" fmla="*/ 123179 h 1356567"/>
              <a:gd name="connsiteX2" fmla="*/ 420615 w 1842395"/>
              <a:gd name="connsiteY2" fmla="*/ 238182 h 1356567"/>
              <a:gd name="connsiteX3" fmla="*/ 1842395 w 1842395"/>
              <a:gd name="connsiteY3" fmla="*/ 1356567 h 1356567"/>
              <a:gd name="connsiteX0" fmla="*/ 0 w 1782823"/>
              <a:gd name="connsiteY0" fmla="*/ 0 h 1356480"/>
              <a:gd name="connsiteX1" fmla="*/ 361043 w 1782823"/>
              <a:gd name="connsiteY1" fmla="*/ 238095 h 1356480"/>
              <a:gd name="connsiteX2" fmla="*/ 1782823 w 1782823"/>
              <a:gd name="connsiteY2" fmla="*/ 1356480 h 1356480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829617"/>
              <a:gd name="connsiteY0" fmla="*/ 119631 h 1401027"/>
              <a:gd name="connsiteX1" fmla="*/ 368359 w 1829617"/>
              <a:gd name="connsiteY1" fmla="*/ 226080 h 1401027"/>
              <a:gd name="connsiteX2" fmla="*/ 1829617 w 1829617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520" h="1401027">
                <a:moveTo>
                  <a:pt x="0" y="119631"/>
                </a:moveTo>
                <a:cubicBezTo>
                  <a:pt x="372691" y="137920"/>
                  <a:pt x="71222" y="0"/>
                  <a:pt x="368359" y="226080"/>
                </a:cubicBezTo>
                <a:cubicBezTo>
                  <a:pt x="665396" y="431645"/>
                  <a:pt x="1630525" y="1352435"/>
                  <a:pt x="1905520" y="1401027"/>
                </a:cubicBezTo>
              </a:path>
            </a:pathLst>
          </a:custGeom>
          <a:noFill/>
          <a:ln w="57150" cap="flat" cmpd="sng" algn="ctr">
            <a:solidFill>
              <a:srgbClr val="00206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35" name="Freeform 95"/>
          <p:cNvSpPr/>
          <p:nvPr/>
        </p:nvSpPr>
        <p:spPr>
          <a:xfrm flipV="1">
            <a:off x="4545468" y="3846921"/>
            <a:ext cx="1253844" cy="506544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7"/>
              <a:gd name="connsiteY0" fmla="*/ 29271 h 1606082"/>
              <a:gd name="connsiteX1" fmla="*/ 1670010 w 4023207"/>
              <a:gd name="connsiteY1" fmla="*/ 560417 h 1606082"/>
              <a:gd name="connsiteX2" fmla="*/ 2353196 w 4023207"/>
              <a:gd name="connsiteY2" fmla="*/ 939806 h 1606082"/>
              <a:gd name="connsiteX3" fmla="*/ 3567749 w 4023207"/>
              <a:gd name="connsiteY3" fmla="*/ 1517558 h 1606082"/>
              <a:gd name="connsiteX4" fmla="*/ 4023207 w 4023207"/>
              <a:gd name="connsiteY4" fmla="*/ 1470952 h 1606082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613850"/>
              <a:gd name="connsiteX1" fmla="*/ 1670010 w 4023206"/>
              <a:gd name="connsiteY1" fmla="*/ 560417 h 1613850"/>
              <a:gd name="connsiteX2" fmla="*/ 2353196 w 4023206"/>
              <a:gd name="connsiteY2" fmla="*/ 939806 h 1613850"/>
              <a:gd name="connsiteX3" fmla="*/ 3567749 w 4023206"/>
              <a:gd name="connsiteY3" fmla="*/ 1517558 h 1613850"/>
              <a:gd name="connsiteX4" fmla="*/ 4023206 w 4023206"/>
              <a:gd name="connsiteY4" fmla="*/ 1517558 h 1613850"/>
              <a:gd name="connsiteX0" fmla="*/ 0 w 4023206"/>
              <a:gd name="connsiteY0" fmla="*/ 29271 h 1537972"/>
              <a:gd name="connsiteX1" fmla="*/ 1670010 w 4023206"/>
              <a:gd name="connsiteY1" fmla="*/ 560417 h 1537972"/>
              <a:gd name="connsiteX2" fmla="*/ 2353196 w 4023206"/>
              <a:gd name="connsiteY2" fmla="*/ 939806 h 1537972"/>
              <a:gd name="connsiteX3" fmla="*/ 3415931 w 4023206"/>
              <a:gd name="connsiteY3" fmla="*/ 1441680 h 1537972"/>
              <a:gd name="connsiteX4" fmla="*/ 4023206 w 4023206"/>
              <a:gd name="connsiteY4" fmla="*/ 1517558 h 1537972"/>
              <a:gd name="connsiteX0" fmla="*/ 0 w 3415931"/>
              <a:gd name="connsiteY0" fmla="*/ 29271 h 1441680"/>
              <a:gd name="connsiteX1" fmla="*/ 1670010 w 3415931"/>
              <a:gd name="connsiteY1" fmla="*/ 560417 h 1441680"/>
              <a:gd name="connsiteX2" fmla="*/ 2353196 w 3415931"/>
              <a:gd name="connsiteY2" fmla="*/ 939806 h 1441680"/>
              <a:gd name="connsiteX3" fmla="*/ 3415931 w 3415931"/>
              <a:gd name="connsiteY3" fmla="*/ 1441680 h 1441680"/>
              <a:gd name="connsiteX0" fmla="*/ 0 w 2353196"/>
              <a:gd name="connsiteY0" fmla="*/ 29271 h 939806"/>
              <a:gd name="connsiteX1" fmla="*/ 1670010 w 2353196"/>
              <a:gd name="connsiteY1" fmla="*/ 560417 h 939806"/>
              <a:gd name="connsiteX2" fmla="*/ 2353196 w 2353196"/>
              <a:gd name="connsiteY2" fmla="*/ 939806 h 939806"/>
              <a:gd name="connsiteX0" fmla="*/ 0 w 1967147"/>
              <a:gd name="connsiteY0" fmla="*/ 29271 h 1385751"/>
              <a:gd name="connsiteX1" fmla="*/ 1670010 w 1967147"/>
              <a:gd name="connsiteY1" fmla="*/ 560417 h 1385751"/>
              <a:gd name="connsiteX2" fmla="*/ 1782823 w 1967147"/>
              <a:gd name="connsiteY2" fmla="*/ 1385751 h 1385751"/>
              <a:gd name="connsiteX0" fmla="*/ 0 w 1782823"/>
              <a:gd name="connsiteY0" fmla="*/ 29271 h 1385751"/>
              <a:gd name="connsiteX1" fmla="*/ 1139163 w 1782823"/>
              <a:gd name="connsiteY1" fmla="*/ 83527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1063259 w 1782823"/>
              <a:gd name="connsiteY1" fmla="*/ 911158 h 1385751"/>
              <a:gd name="connsiteX2" fmla="*/ 1782823 w 1782823"/>
              <a:gd name="connsiteY2" fmla="*/ 1385751 h 1385751"/>
              <a:gd name="connsiteX0" fmla="*/ 0 w 1782823"/>
              <a:gd name="connsiteY0" fmla="*/ 29271 h 1385751"/>
              <a:gd name="connsiteX1" fmla="*/ 361043 w 1782823"/>
              <a:gd name="connsiteY1" fmla="*/ 267366 h 1385751"/>
              <a:gd name="connsiteX2" fmla="*/ 1782823 w 1782823"/>
              <a:gd name="connsiteY2" fmla="*/ 1385751 h 1385751"/>
              <a:gd name="connsiteX0" fmla="*/ 59572 w 1842395"/>
              <a:gd name="connsiteY0" fmla="*/ 87 h 1356567"/>
              <a:gd name="connsiteX1" fmla="*/ 60174 w 1842395"/>
              <a:gd name="connsiteY1" fmla="*/ 123179 h 1356567"/>
              <a:gd name="connsiteX2" fmla="*/ 420615 w 1842395"/>
              <a:gd name="connsiteY2" fmla="*/ 238182 h 1356567"/>
              <a:gd name="connsiteX3" fmla="*/ 1842395 w 1842395"/>
              <a:gd name="connsiteY3" fmla="*/ 1356567 h 1356567"/>
              <a:gd name="connsiteX0" fmla="*/ 0 w 1782823"/>
              <a:gd name="connsiteY0" fmla="*/ 0 h 1356480"/>
              <a:gd name="connsiteX1" fmla="*/ 361043 w 1782823"/>
              <a:gd name="connsiteY1" fmla="*/ 238095 h 1356480"/>
              <a:gd name="connsiteX2" fmla="*/ 1782823 w 1782823"/>
              <a:gd name="connsiteY2" fmla="*/ 1356480 h 1356480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790139"/>
              <a:gd name="connsiteY0" fmla="*/ 119631 h 1344465"/>
              <a:gd name="connsiteX1" fmla="*/ 368359 w 1790139"/>
              <a:gd name="connsiteY1" fmla="*/ 226080 h 1344465"/>
              <a:gd name="connsiteX2" fmla="*/ 1790139 w 1790139"/>
              <a:gd name="connsiteY2" fmla="*/ 1344465 h 1344465"/>
              <a:gd name="connsiteX0" fmla="*/ 0 w 1829617"/>
              <a:gd name="connsiteY0" fmla="*/ 119631 h 1401027"/>
              <a:gd name="connsiteX1" fmla="*/ 368359 w 1829617"/>
              <a:gd name="connsiteY1" fmla="*/ 226080 h 1401027"/>
              <a:gd name="connsiteX2" fmla="*/ 1829617 w 1829617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0 w 1905520"/>
              <a:gd name="connsiteY0" fmla="*/ 119631 h 1401027"/>
              <a:gd name="connsiteX1" fmla="*/ 368359 w 1905520"/>
              <a:gd name="connsiteY1" fmla="*/ 226080 h 1401027"/>
              <a:gd name="connsiteX2" fmla="*/ 1905520 w 1905520"/>
              <a:gd name="connsiteY2" fmla="*/ 1401027 h 1401027"/>
              <a:gd name="connsiteX0" fmla="*/ 384202 w 1834298"/>
              <a:gd name="connsiteY0" fmla="*/ 1173389 h 1401027"/>
              <a:gd name="connsiteX1" fmla="*/ 297137 w 1834298"/>
              <a:gd name="connsiteY1" fmla="*/ 226080 h 1401027"/>
              <a:gd name="connsiteX2" fmla="*/ 1834298 w 1834298"/>
              <a:gd name="connsiteY2" fmla="*/ 1401027 h 1401027"/>
              <a:gd name="connsiteX0" fmla="*/ 0 w 1450096"/>
              <a:gd name="connsiteY0" fmla="*/ 605478 h 833116"/>
              <a:gd name="connsiteX1" fmla="*/ 834946 w 1450096"/>
              <a:gd name="connsiteY1" fmla="*/ 226080 h 833116"/>
              <a:gd name="connsiteX2" fmla="*/ 1450096 w 1450096"/>
              <a:gd name="connsiteY2" fmla="*/ 833116 h 833116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834946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731508 h 749797"/>
              <a:gd name="connsiteX1" fmla="*/ 986754 w 1669890"/>
              <a:gd name="connsiteY1" fmla="*/ 352110 h 749797"/>
              <a:gd name="connsiteX2" fmla="*/ 1669890 w 1669890"/>
              <a:gd name="connsiteY2" fmla="*/ 48592 h 749797"/>
              <a:gd name="connsiteX0" fmla="*/ 0 w 1669890"/>
              <a:gd name="connsiteY0" fmla="*/ 655629 h 673918"/>
              <a:gd name="connsiteX1" fmla="*/ 986754 w 1669890"/>
              <a:gd name="connsiteY1" fmla="*/ 276231 h 673918"/>
              <a:gd name="connsiteX2" fmla="*/ 1669890 w 1669890"/>
              <a:gd name="connsiteY2" fmla="*/ 48592 h 67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9890" h="673918">
                <a:moveTo>
                  <a:pt x="0" y="655629"/>
                </a:moveTo>
                <a:cubicBezTo>
                  <a:pt x="372691" y="673918"/>
                  <a:pt x="766755" y="403731"/>
                  <a:pt x="986754" y="276231"/>
                </a:cubicBezTo>
                <a:cubicBezTo>
                  <a:pt x="1355002" y="43343"/>
                  <a:pt x="1394895" y="0"/>
                  <a:pt x="1669890" y="48592"/>
                </a:cubicBezTo>
              </a:path>
            </a:pathLst>
          </a:custGeom>
          <a:noFill/>
          <a:ln w="57150" cap="flat" cmpd="sng" algn="ctr">
            <a:solidFill>
              <a:srgbClr val="002060"/>
            </a:solidFill>
            <a:prstDash val="sysDot"/>
            <a:headEnd type="none" w="med" len="med"/>
            <a:tailEnd type="triangl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36" name="Line Callout 1 (Accent Bar) 104"/>
          <p:cNvSpPr/>
          <p:nvPr/>
        </p:nvSpPr>
        <p:spPr>
          <a:xfrm>
            <a:off x="6084168" y="5733256"/>
            <a:ext cx="2679207" cy="669047"/>
          </a:xfrm>
          <a:prstGeom prst="accentCallout1">
            <a:avLst>
              <a:gd name="adj1" fmla="val 41777"/>
              <a:gd name="adj2" fmla="val -6103"/>
              <a:gd name="adj3" fmla="val -59350"/>
              <a:gd name="adj4" fmla="val -27847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Multiple LTRs with different Flow Hash to cover all possible </a:t>
            </a:r>
            <a:r>
              <a:rPr kumimoji="0" lang="en-US" sz="13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reverse path</a:t>
            </a:r>
            <a:r>
              <a:rPr kumimoji="0" lang="en-US" altLang="zh-CN" sz="13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黑体"/>
                <a:cs typeface="+mn-cs"/>
              </a:rPr>
              <a:t>s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37" name="TextBox 636"/>
          <p:cNvSpPr txBox="1"/>
          <p:nvPr/>
        </p:nvSpPr>
        <p:spPr>
          <a:xfrm>
            <a:off x="6084168" y="428672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38" name="TextBox 637"/>
          <p:cNvSpPr txBox="1"/>
          <p:nvPr/>
        </p:nvSpPr>
        <p:spPr>
          <a:xfrm>
            <a:off x="2323776" y="47504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24" name="Freeform 105"/>
          <p:cNvSpPr/>
          <p:nvPr/>
        </p:nvSpPr>
        <p:spPr>
          <a:xfrm>
            <a:off x="2949560" y="4411866"/>
            <a:ext cx="2906962" cy="533956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1558" h="711655">
                <a:moveTo>
                  <a:pt x="0" y="708036"/>
                </a:moveTo>
                <a:cubicBezTo>
                  <a:pt x="133496" y="711655"/>
                  <a:pt x="107387" y="708037"/>
                  <a:pt x="410964" y="632176"/>
                </a:cubicBezTo>
                <a:cubicBezTo>
                  <a:pt x="815734" y="480453"/>
                  <a:pt x="1321697" y="278157"/>
                  <a:pt x="1625274" y="177009"/>
                </a:cubicBezTo>
                <a:cubicBezTo>
                  <a:pt x="1928851" y="75861"/>
                  <a:pt x="1903553" y="50574"/>
                  <a:pt x="2232428" y="25287"/>
                </a:cubicBezTo>
                <a:cubicBezTo>
                  <a:pt x="2561303" y="0"/>
                  <a:pt x="3325496" y="25288"/>
                  <a:pt x="3598527" y="25288"/>
                </a:cubicBezTo>
                <a:cubicBezTo>
                  <a:pt x="3871558" y="25288"/>
                  <a:pt x="3603796" y="32834"/>
                  <a:pt x="3870614" y="25287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25" name="Freeform 97"/>
          <p:cNvSpPr/>
          <p:nvPr/>
        </p:nvSpPr>
        <p:spPr>
          <a:xfrm>
            <a:off x="2949561" y="4430936"/>
            <a:ext cx="2849752" cy="644800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  <a:gd name="connsiteX0" fmla="*/ 0 w 3870614"/>
              <a:gd name="connsiteY0" fmla="*/ 779682 h 783301"/>
              <a:gd name="connsiteX1" fmla="*/ 410964 w 3870614"/>
              <a:gd name="connsiteY1" fmla="*/ 703822 h 783301"/>
              <a:gd name="connsiteX2" fmla="*/ 1625274 w 3870614"/>
              <a:gd name="connsiteY2" fmla="*/ 248655 h 783301"/>
              <a:gd name="connsiteX3" fmla="*/ 2276832 w 3870614"/>
              <a:gd name="connsiteY3" fmla="*/ 678535 h 783301"/>
              <a:gd name="connsiteX4" fmla="*/ 3598527 w 3870614"/>
              <a:gd name="connsiteY4" fmla="*/ 96934 h 783301"/>
              <a:gd name="connsiteX5" fmla="*/ 3870614 w 3870614"/>
              <a:gd name="connsiteY5" fmla="*/ 96933 h 783301"/>
              <a:gd name="connsiteX0" fmla="*/ 0 w 3870614"/>
              <a:gd name="connsiteY0" fmla="*/ 779682 h 834471"/>
              <a:gd name="connsiteX1" fmla="*/ 410964 w 3870614"/>
              <a:gd name="connsiteY1" fmla="*/ 703822 h 834471"/>
              <a:gd name="connsiteX2" fmla="*/ 1669677 w 3870614"/>
              <a:gd name="connsiteY2" fmla="*/ 830257 h 834471"/>
              <a:gd name="connsiteX3" fmla="*/ 2276832 w 3870614"/>
              <a:gd name="connsiteY3" fmla="*/ 678535 h 834471"/>
              <a:gd name="connsiteX4" fmla="*/ 3598527 w 3870614"/>
              <a:gd name="connsiteY4" fmla="*/ 96934 h 834471"/>
              <a:gd name="connsiteX5" fmla="*/ 3870614 w 3870614"/>
              <a:gd name="connsiteY5" fmla="*/ 96933 h 834471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906117"/>
              <a:gd name="connsiteX1" fmla="*/ 455366 w 3870614"/>
              <a:gd name="connsiteY1" fmla="*/ 830256 h 906117"/>
              <a:gd name="connsiteX2" fmla="*/ 1669677 w 3870614"/>
              <a:gd name="connsiteY2" fmla="*/ 830257 h 906117"/>
              <a:gd name="connsiteX3" fmla="*/ 2276832 w 3870614"/>
              <a:gd name="connsiteY3" fmla="*/ 678535 h 906117"/>
              <a:gd name="connsiteX4" fmla="*/ 3598527 w 3870614"/>
              <a:gd name="connsiteY4" fmla="*/ 96934 h 906117"/>
              <a:gd name="connsiteX5" fmla="*/ 3870614 w 3870614"/>
              <a:gd name="connsiteY5" fmla="*/ 96933 h 906117"/>
              <a:gd name="connsiteX0" fmla="*/ 0 w 3870614"/>
              <a:gd name="connsiteY0" fmla="*/ 779682 h 855544"/>
              <a:gd name="connsiteX1" fmla="*/ 455366 w 3870614"/>
              <a:gd name="connsiteY1" fmla="*/ 830256 h 855544"/>
              <a:gd name="connsiteX2" fmla="*/ 1669677 w 3870614"/>
              <a:gd name="connsiteY2" fmla="*/ 830257 h 855544"/>
              <a:gd name="connsiteX3" fmla="*/ 2276832 w 3870614"/>
              <a:gd name="connsiteY3" fmla="*/ 678535 h 855544"/>
              <a:gd name="connsiteX4" fmla="*/ 3598527 w 3870614"/>
              <a:gd name="connsiteY4" fmla="*/ 96934 h 855544"/>
              <a:gd name="connsiteX5" fmla="*/ 3870614 w 3870614"/>
              <a:gd name="connsiteY5" fmla="*/ 96933 h 855544"/>
              <a:gd name="connsiteX0" fmla="*/ 0 w 3794720"/>
              <a:gd name="connsiteY0" fmla="*/ 678534 h 855544"/>
              <a:gd name="connsiteX1" fmla="*/ 379472 w 3794720"/>
              <a:gd name="connsiteY1" fmla="*/ 830256 h 855544"/>
              <a:gd name="connsiteX2" fmla="*/ 1593783 w 3794720"/>
              <a:gd name="connsiteY2" fmla="*/ 830257 h 855544"/>
              <a:gd name="connsiteX3" fmla="*/ 2200938 w 3794720"/>
              <a:gd name="connsiteY3" fmla="*/ 678535 h 855544"/>
              <a:gd name="connsiteX4" fmla="*/ 3522633 w 3794720"/>
              <a:gd name="connsiteY4" fmla="*/ 96934 h 855544"/>
              <a:gd name="connsiteX5" fmla="*/ 3794720 w 3794720"/>
              <a:gd name="connsiteY5" fmla="*/ 96933 h 855544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95392 h 872402"/>
              <a:gd name="connsiteX1" fmla="*/ 379472 w 3794719"/>
              <a:gd name="connsiteY1" fmla="*/ 847114 h 872402"/>
              <a:gd name="connsiteX2" fmla="*/ 1593783 w 3794719"/>
              <a:gd name="connsiteY2" fmla="*/ 847115 h 872402"/>
              <a:gd name="connsiteX3" fmla="*/ 2200938 w 3794719"/>
              <a:gd name="connsiteY3" fmla="*/ 695393 h 872402"/>
              <a:gd name="connsiteX4" fmla="*/ 3522633 w 3794719"/>
              <a:gd name="connsiteY4" fmla="*/ 113792 h 872402"/>
              <a:gd name="connsiteX5" fmla="*/ 3794719 w 3794719"/>
              <a:gd name="connsiteY5" fmla="*/ 12642 h 872402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  <a:gd name="connsiteX0" fmla="*/ 0 w 3794719"/>
              <a:gd name="connsiteY0" fmla="*/ 682750 h 859760"/>
              <a:gd name="connsiteX1" fmla="*/ 379472 w 3794719"/>
              <a:gd name="connsiteY1" fmla="*/ 834472 h 859760"/>
              <a:gd name="connsiteX2" fmla="*/ 1593783 w 3794719"/>
              <a:gd name="connsiteY2" fmla="*/ 834473 h 859760"/>
              <a:gd name="connsiteX3" fmla="*/ 2200938 w 3794719"/>
              <a:gd name="connsiteY3" fmla="*/ 682751 h 859760"/>
              <a:gd name="connsiteX4" fmla="*/ 3794719 w 3794719"/>
              <a:gd name="connsiteY4" fmla="*/ 0 h 85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4719" h="859760">
                <a:moveTo>
                  <a:pt x="0" y="682750"/>
                </a:moveTo>
                <a:cubicBezTo>
                  <a:pt x="133496" y="686369"/>
                  <a:pt x="80664" y="841322"/>
                  <a:pt x="379472" y="834472"/>
                </a:cubicBezTo>
                <a:cubicBezTo>
                  <a:pt x="747605" y="841423"/>
                  <a:pt x="1290205" y="859760"/>
                  <a:pt x="1593783" y="834473"/>
                </a:cubicBezTo>
                <a:cubicBezTo>
                  <a:pt x="1897361" y="809186"/>
                  <a:pt x="1834115" y="821830"/>
                  <a:pt x="2200938" y="682751"/>
                </a:cubicBezTo>
                <a:cubicBezTo>
                  <a:pt x="2567761" y="543672"/>
                  <a:pt x="3487498" y="216506"/>
                  <a:pt x="3794719" y="0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26" name="Line Callout 1 (Accent Bar) 104"/>
          <p:cNvSpPr/>
          <p:nvPr/>
        </p:nvSpPr>
        <p:spPr>
          <a:xfrm>
            <a:off x="2760067" y="5341522"/>
            <a:ext cx="1500546" cy="286048"/>
          </a:xfrm>
          <a:prstGeom prst="accentCallout1">
            <a:avLst>
              <a:gd name="adj1" fmla="val 49985"/>
              <a:gd name="adj2" fmla="val 104712"/>
              <a:gd name="adj3" fmla="val -444085"/>
              <a:gd name="adj4" fmla="val 149815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Flow Hash A</a:t>
            </a:r>
          </a:p>
        </p:txBody>
      </p:sp>
      <p:sp>
        <p:nvSpPr>
          <p:cNvPr id="727" name="Line Callout 1 (Accent Bar) 108"/>
          <p:cNvSpPr/>
          <p:nvPr/>
        </p:nvSpPr>
        <p:spPr>
          <a:xfrm>
            <a:off x="2976091" y="5740798"/>
            <a:ext cx="1512169" cy="284856"/>
          </a:xfrm>
          <a:prstGeom prst="accentCallout1">
            <a:avLst>
              <a:gd name="adj1" fmla="val 49985"/>
              <a:gd name="adj2" fmla="val 104712"/>
              <a:gd name="adj3" fmla="val -449650"/>
              <a:gd name="adj4" fmla="val 149686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Flow Hash B</a:t>
            </a:r>
          </a:p>
        </p:txBody>
      </p:sp>
      <p:sp>
        <p:nvSpPr>
          <p:cNvPr id="728" name="Line Callout 1 (Accent Bar) 109"/>
          <p:cNvSpPr/>
          <p:nvPr/>
        </p:nvSpPr>
        <p:spPr>
          <a:xfrm>
            <a:off x="3192115" y="6140073"/>
            <a:ext cx="1581003" cy="284856"/>
          </a:xfrm>
          <a:prstGeom prst="accentCallout1">
            <a:avLst>
              <a:gd name="adj1" fmla="val 49985"/>
              <a:gd name="adj2" fmla="val 104712"/>
              <a:gd name="adj3" fmla="val -549728"/>
              <a:gd name="adj4" fmla="val 148094"/>
            </a:avLst>
          </a:prstGeom>
          <a:solidFill>
            <a:srgbClr val="7030A0"/>
          </a:solidFill>
          <a:ln w="28575" cap="flat" cmpd="sng" algn="ctr">
            <a:solidFill>
              <a:srgbClr val="DA1F28">
                <a:lumMod val="50000"/>
              </a:srgbClr>
            </a:solidFill>
            <a:prstDash val="solid"/>
            <a:headEnd type="none" w="med" len="med"/>
            <a:tailEnd type="arrow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Flow Hash C</a:t>
            </a:r>
          </a:p>
        </p:txBody>
      </p:sp>
      <p:sp>
        <p:nvSpPr>
          <p:cNvPr id="729" name="Freeform 95"/>
          <p:cNvSpPr/>
          <p:nvPr/>
        </p:nvSpPr>
        <p:spPr>
          <a:xfrm>
            <a:off x="2904083" y="3836787"/>
            <a:ext cx="2962980" cy="1112011"/>
          </a:xfrm>
          <a:custGeom>
            <a:avLst/>
            <a:gdLst>
              <a:gd name="connsiteX0" fmla="*/ 0 w 3714044"/>
              <a:gd name="connsiteY0" fmla="*/ 0 h 1913467"/>
              <a:gd name="connsiteX1" fmla="*/ 389466 w 3714044"/>
              <a:gd name="connsiteY1" fmla="*/ 67734 h 1913467"/>
              <a:gd name="connsiteX2" fmla="*/ 1185333 w 3714044"/>
              <a:gd name="connsiteY2" fmla="*/ 270934 h 1913467"/>
              <a:gd name="connsiteX3" fmla="*/ 1625600 w 3714044"/>
              <a:gd name="connsiteY3" fmla="*/ 508000 h 1913467"/>
              <a:gd name="connsiteX4" fmla="*/ 3031066 w 3714044"/>
              <a:gd name="connsiteY4" fmla="*/ 508000 h 1913467"/>
              <a:gd name="connsiteX5" fmla="*/ 3251200 w 3714044"/>
              <a:gd name="connsiteY5" fmla="*/ 1066800 h 1913467"/>
              <a:gd name="connsiteX6" fmla="*/ 3640666 w 3714044"/>
              <a:gd name="connsiteY6" fmla="*/ 1473200 h 1913467"/>
              <a:gd name="connsiteX7" fmla="*/ 3691466 w 3714044"/>
              <a:gd name="connsiteY7" fmla="*/ 1913467 h 1913467"/>
              <a:gd name="connsiteX0" fmla="*/ 0 w 3712178"/>
              <a:gd name="connsiteY0" fmla="*/ 0 h 1913467"/>
              <a:gd name="connsiteX1" fmla="*/ 389466 w 3712178"/>
              <a:gd name="connsiteY1" fmla="*/ 67734 h 1913467"/>
              <a:gd name="connsiteX2" fmla="*/ 1185333 w 3712178"/>
              <a:gd name="connsiteY2" fmla="*/ 270934 h 1913467"/>
              <a:gd name="connsiteX3" fmla="*/ 1625600 w 3712178"/>
              <a:gd name="connsiteY3" fmla="*/ 508000 h 1913467"/>
              <a:gd name="connsiteX4" fmla="*/ 3031066 w 3712178"/>
              <a:gd name="connsiteY4" fmla="*/ 508000 h 1913467"/>
              <a:gd name="connsiteX5" fmla="*/ 3262393 w 3712178"/>
              <a:gd name="connsiteY5" fmla="*/ 608729 h 1913467"/>
              <a:gd name="connsiteX6" fmla="*/ 3640666 w 3712178"/>
              <a:gd name="connsiteY6" fmla="*/ 1473200 h 1913467"/>
              <a:gd name="connsiteX7" fmla="*/ 3691466 w 3712178"/>
              <a:gd name="connsiteY7" fmla="*/ 1913467 h 1913467"/>
              <a:gd name="connsiteX0" fmla="*/ 0 w 4472330"/>
              <a:gd name="connsiteY0" fmla="*/ 0 h 1913467"/>
              <a:gd name="connsiteX1" fmla="*/ 389466 w 4472330"/>
              <a:gd name="connsiteY1" fmla="*/ 67734 h 1913467"/>
              <a:gd name="connsiteX2" fmla="*/ 1185333 w 4472330"/>
              <a:gd name="connsiteY2" fmla="*/ 270934 h 1913467"/>
              <a:gd name="connsiteX3" fmla="*/ 1625600 w 4472330"/>
              <a:gd name="connsiteY3" fmla="*/ 508000 h 1913467"/>
              <a:gd name="connsiteX4" fmla="*/ 3031066 w 4472330"/>
              <a:gd name="connsiteY4" fmla="*/ 508000 h 1913467"/>
              <a:gd name="connsiteX5" fmla="*/ 3262393 w 4472330"/>
              <a:gd name="connsiteY5" fmla="*/ 608729 h 1913467"/>
              <a:gd name="connsiteX6" fmla="*/ 4400818 w 4472330"/>
              <a:gd name="connsiteY6" fmla="*/ 229254 h 1913467"/>
              <a:gd name="connsiteX7" fmla="*/ 3691466 w 4472330"/>
              <a:gd name="connsiteY7" fmla="*/ 1913467 h 1913467"/>
              <a:gd name="connsiteX0" fmla="*/ 0 w 4615854"/>
              <a:gd name="connsiteY0" fmla="*/ 223904 h 879091"/>
              <a:gd name="connsiteX1" fmla="*/ 389466 w 4615854"/>
              <a:gd name="connsiteY1" fmla="*/ 291638 h 879091"/>
              <a:gd name="connsiteX2" fmla="*/ 1185333 w 4615854"/>
              <a:gd name="connsiteY2" fmla="*/ 494838 h 879091"/>
              <a:gd name="connsiteX3" fmla="*/ 1625600 w 4615854"/>
              <a:gd name="connsiteY3" fmla="*/ 731904 h 879091"/>
              <a:gd name="connsiteX4" fmla="*/ 3031066 w 4615854"/>
              <a:gd name="connsiteY4" fmla="*/ 731904 h 879091"/>
              <a:gd name="connsiteX5" fmla="*/ 3262393 w 4615854"/>
              <a:gd name="connsiteY5" fmla="*/ 832633 h 879091"/>
              <a:gd name="connsiteX6" fmla="*/ 4400818 w 4615854"/>
              <a:gd name="connsiteY6" fmla="*/ 453158 h 879091"/>
              <a:gd name="connsiteX7" fmla="*/ 4552608 w 4615854"/>
              <a:gd name="connsiteY7" fmla="*/ 149578 h 879091"/>
              <a:gd name="connsiteX0" fmla="*/ 0 w 4615854"/>
              <a:gd name="connsiteY0" fmla="*/ 223904 h 954986"/>
              <a:gd name="connsiteX1" fmla="*/ 389466 w 4615854"/>
              <a:gd name="connsiteY1" fmla="*/ 291638 h 954986"/>
              <a:gd name="connsiteX2" fmla="*/ 1185333 w 4615854"/>
              <a:gd name="connsiteY2" fmla="*/ 494838 h 954986"/>
              <a:gd name="connsiteX3" fmla="*/ 1625600 w 4615854"/>
              <a:gd name="connsiteY3" fmla="*/ 731904 h 954986"/>
              <a:gd name="connsiteX4" fmla="*/ 3031066 w 4615854"/>
              <a:gd name="connsiteY4" fmla="*/ 731904 h 954986"/>
              <a:gd name="connsiteX5" fmla="*/ 3262393 w 4615854"/>
              <a:gd name="connsiteY5" fmla="*/ 908528 h 954986"/>
              <a:gd name="connsiteX6" fmla="*/ 4400818 w 4615854"/>
              <a:gd name="connsiteY6" fmla="*/ 453158 h 954986"/>
              <a:gd name="connsiteX7" fmla="*/ 4552608 w 4615854"/>
              <a:gd name="connsiteY7" fmla="*/ 149578 h 954986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453158 h 929687"/>
              <a:gd name="connsiteX8" fmla="*/ 4552608 w 4577906"/>
              <a:gd name="connsiteY8" fmla="*/ 149578 h 929687"/>
              <a:gd name="connsiteX0" fmla="*/ 0 w 4577906"/>
              <a:gd name="connsiteY0" fmla="*/ 223904 h 929687"/>
              <a:gd name="connsiteX1" fmla="*/ 389466 w 4577906"/>
              <a:gd name="connsiteY1" fmla="*/ 291638 h 929687"/>
              <a:gd name="connsiteX2" fmla="*/ 1185333 w 4577906"/>
              <a:gd name="connsiteY2" fmla="*/ 494838 h 929687"/>
              <a:gd name="connsiteX3" fmla="*/ 1625600 w 4577906"/>
              <a:gd name="connsiteY3" fmla="*/ 731904 h 929687"/>
              <a:gd name="connsiteX4" fmla="*/ 3031066 w 4577906"/>
              <a:gd name="connsiteY4" fmla="*/ 731904 h 929687"/>
              <a:gd name="connsiteX5" fmla="*/ 3262393 w 4577906"/>
              <a:gd name="connsiteY5" fmla="*/ 908528 h 929687"/>
              <a:gd name="connsiteX6" fmla="*/ 3490078 w 4577906"/>
              <a:gd name="connsiteY6" fmla="*/ 604947 h 929687"/>
              <a:gd name="connsiteX7" fmla="*/ 4400818 w 4577906"/>
              <a:gd name="connsiteY7" fmla="*/ 529053 h 929687"/>
              <a:gd name="connsiteX8" fmla="*/ 4552608 w 4577906"/>
              <a:gd name="connsiteY8" fmla="*/ 149578 h 929687"/>
              <a:gd name="connsiteX0" fmla="*/ 0 w 4565257"/>
              <a:gd name="connsiteY0" fmla="*/ 299799 h 1005582"/>
              <a:gd name="connsiteX1" fmla="*/ 389466 w 4565257"/>
              <a:gd name="connsiteY1" fmla="*/ 367533 h 1005582"/>
              <a:gd name="connsiteX2" fmla="*/ 1185333 w 4565257"/>
              <a:gd name="connsiteY2" fmla="*/ 570733 h 1005582"/>
              <a:gd name="connsiteX3" fmla="*/ 1625600 w 4565257"/>
              <a:gd name="connsiteY3" fmla="*/ 807799 h 1005582"/>
              <a:gd name="connsiteX4" fmla="*/ 3031066 w 4565257"/>
              <a:gd name="connsiteY4" fmla="*/ 807799 h 1005582"/>
              <a:gd name="connsiteX5" fmla="*/ 3262393 w 4565257"/>
              <a:gd name="connsiteY5" fmla="*/ 984423 h 1005582"/>
              <a:gd name="connsiteX6" fmla="*/ 3490078 w 4565257"/>
              <a:gd name="connsiteY6" fmla="*/ 680842 h 1005582"/>
              <a:gd name="connsiteX7" fmla="*/ 4400818 w 4565257"/>
              <a:gd name="connsiteY7" fmla="*/ 604948 h 1005582"/>
              <a:gd name="connsiteX8" fmla="*/ 4476713 w 4565257"/>
              <a:gd name="connsiteY8" fmla="*/ 149578 h 1005582"/>
              <a:gd name="connsiteX0" fmla="*/ 0 w 4489363"/>
              <a:gd name="connsiteY0" fmla="*/ 299799 h 1005582"/>
              <a:gd name="connsiteX1" fmla="*/ 389466 w 4489363"/>
              <a:gd name="connsiteY1" fmla="*/ 367533 h 1005582"/>
              <a:gd name="connsiteX2" fmla="*/ 1185333 w 4489363"/>
              <a:gd name="connsiteY2" fmla="*/ 570733 h 1005582"/>
              <a:gd name="connsiteX3" fmla="*/ 1625600 w 4489363"/>
              <a:gd name="connsiteY3" fmla="*/ 807799 h 1005582"/>
              <a:gd name="connsiteX4" fmla="*/ 3031066 w 4489363"/>
              <a:gd name="connsiteY4" fmla="*/ 807799 h 1005582"/>
              <a:gd name="connsiteX5" fmla="*/ 3262393 w 4489363"/>
              <a:gd name="connsiteY5" fmla="*/ 984423 h 1005582"/>
              <a:gd name="connsiteX6" fmla="*/ 3490078 w 4489363"/>
              <a:gd name="connsiteY6" fmla="*/ 680842 h 1005582"/>
              <a:gd name="connsiteX7" fmla="*/ 4324924 w 4489363"/>
              <a:gd name="connsiteY7" fmla="*/ 604948 h 1005582"/>
              <a:gd name="connsiteX8" fmla="*/ 4476713 w 4489363"/>
              <a:gd name="connsiteY8" fmla="*/ 149578 h 1005582"/>
              <a:gd name="connsiteX0" fmla="*/ 0 w 4489363"/>
              <a:gd name="connsiteY0" fmla="*/ 299799 h 1009721"/>
              <a:gd name="connsiteX1" fmla="*/ 389466 w 4489363"/>
              <a:gd name="connsiteY1" fmla="*/ 367533 h 1009721"/>
              <a:gd name="connsiteX2" fmla="*/ 1185333 w 4489363"/>
              <a:gd name="connsiteY2" fmla="*/ 570733 h 1009721"/>
              <a:gd name="connsiteX3" fmla="*/ 1625600 w 4489363"/>
              <a:gd name="connsiteY3" fmla="*/ 807799 h 1009721"/>
              <a:gd name="connsiteX4" fmla="*/ 3034709 w 4489363"/>
              <a:gd name="connsiteY4" fmla="*/ 832633 h 1009721"/>
              <a:gd name="connsiteX5" fmla="*/ 3262393 w 4489363"/>
              <a:gd name="connsiteY5" fmla="*/ 984423 h 1009721"/>
              <a:gd name="connsiteX6" fmla="*/ 3490078 w 4489363"/>
              <a:gd name="connsiteY6" fmla="*/ 680842 h 1009721"/>
              <a:gd name="connsiteX7" fmla="*/ 4324924 w 4489363"/>
              <a:gd name="connsiteY7" fmla="*/ 604948 h 1009721"/>
              <a:gd name="connsiteX8" fmla="*/ 4476713 w 4489363"/>
              <a:gd name="connsiteY8" fmla="*/ 149578 h 1009721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085615"/>
              <a:gd name="connsiteX1" fmla="*/ 389466 w 4489363"/>
              <a:gd name="connsiteY1" fmla="*/ 367533 h 1085615"/>
              <a:gd name="connsiteX2" fmla="*/ 1185333 w 4489363"/>
              <a:gd name="connsiteY2" fmla="*/ 570733 h 1085615"/>
              <a:gd name="connsiteX3" fmla="*/ 1625600 w 4489363"/>
              <a:gd name="connsiteY3" fmla="*/ 807799 h 1085615"/>
              <a:gd name="connsiteX4" fmla="*/ 3034709 w 4489363"/>
              <a:gd name="connsiteY4" fmla="*/ 832633 h 1085615"/>
              <a:gd name="connsiteX5" fmla="*/ 3110604 w 4489363"/>
              <a:gd name="connsiteY5" fmla="*/ 1060317 h 1085615"/>
              <a:gd name="connsiteX6" fmla="*/ 3490078 w 4489363"/>
              <a:gd name="connsiteY6" fmla="*/ 680842 h 1085615"/>
              <a:gd name="connsiteX7" fmla="*/ 4324924 w 4489363"/>
              <a:gd name="connsiteY7" fmla="*/ 604948 h 1085615"/>
              <a:gd name="connsiteX8" fmla="*/ 4476713 w 4489363"/>
              <a:gd name="connsiteY8" fmla="*/ 149578 h 1085615"/>
              <a:gd name="connsiteX0" fmla="*/ 0 w 4489363"/>
              <a:gd name="connsiteY0" fmla="*/ 299799 h 1085616"/>
              <a:gd name="connsiteX1" fmla="*/ 389466 w 4489363"/>
              <a:gd name="connsiteY1" fmla="*/ 367533 h 1085616"/>
              <a:gd name="connsiteX2" fmla="*/ 1185333 w 4489363"/>
              <a:gd name="connsiteY2" fmla="*/ 570733 h 1085616"/>
              <a:gd name="connsiteX3" fmla="*/ 1625600 w 4489363"/>
              <a:gd name="connsiteY3" fmla="*/ 807799 h 1085616"/>
              <a:gd name="connsiteX4" fmla="*/ 3034709 w 4489363"/>
              <a:gd name="connsiteY4" fmla="*/ 832633 h 1085616"/>
              <a:gd name="connsiteX5" fmla="*/ 3186499 w 4489363"/>
              <a:gd name="connsiteY5" fmla="*/ 1060318 h 1085616"/>
              <a:gd name="connsiteX6" fmla="*/ 3490078 w 4489363"/>
              <a:gd name="connsiteY6" fmla="*/ 680842 h 1085616"/>
              <a:gd name="connsiteX7" fmla="*/ 4324924 w 4489363"/>
              <a:gd name="connsiteY7" fmla="*/ 604948 h 1085616"/>
              <a:gd name="connsiteX8" fmla="*/ 4476713 w 4489363"/>
              <a:gd name="connsiteY8" fmla="*/ 149578 h 1085616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3034709 w 4489363"/>
              <a:gd name="connsiteY4" fmla="*/ 832633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89363"/>
              <a:gd name="connsiteY0" fmla="*/ 299799 h 1120964"/>
              <a:gd name="connsiteX1" fmla="*/ 389466 w 4489363"/>
              <a:gd name="connsiteY1" fmla="*/ 367533 h 1120964"/>
              <a:gd name="connsiteX2" fmla="*/ 1185333 w 4489363"/>
              <a:gd name="connsiteY2" fmla="*/ 570733 h 1120964"/>
              <a:gd name="connsiteX3" fmla="*/ 1625600 w 4489363"/>
              <a:gd name="connsiteY3" fmla="*/ 807799 h 1120964"/>
              <a:gd name="connsiteX4" fmla="*/ 2958814 w 4489363"/>
              <a:gd name="connsiteY4" fmla="*/ 832632 h 1120964"/>
              <a:gd name="connsiteX5" fmla="*/ 3186499 w 4489363"/>
              <a:gd name="connsiteY5" fmla="*/ 1060318 h 1120964"/>
              <a:gd name="connsiteX6" fmla="*/ 3490078 w 4489363"/>
              <a:gd name="connsiteY6" fmla="*/ 680842 h 1120964"/>
              <a:gd name="connsiteX7" fmla="*/ 4324924 w 4489363"/>
              <a:gd name="connsiteY7" fmla="*/ 604948 h 1120964"/>
              <a:gd name="connsiteX8" fmla="*/ 4476713 w 4489363"/>
              <a:gd name="connsiteY8" fmla="*/ 149578 h 1120964"/>
              <a:gd name="connsiteX0" fmla="*/ 0 w 4476714"/>
              <a:gd name="connsiteY0" fmla="*/ 299800 h 1120965"/>
              <a:gd name="connsiteX1" fmla="*/ 389466 w 4476714"/>
              <a:gd name="connsiteY1" fmla="*/ 367534 h 1120965"/>
              <a:gd name="connsiteX2" fmla="*/ 1185333 w 4476714"/>
              <a:gd name="connsiteY2" fmla="*/ 570734 h 1120965"/>
              <a:gd name="connsiteX3" fmla="*/ 1625600 w 4476714"/>
              <a:gd name="connsiteY3" fmla="*/ 807800 h 1120965"/>
              <a:gd name="connsiteX4" fmla="*/ 2958814 w 4476714"/>
              <a:gd name="connsiteY4" fmla="*/ 832633 h 1120965"/>
              <a:gd name="connsiteX5" fmla="*/ 3186499 w 4476714"/>
              <a:gd name="connsiteY5" fmla="*/ 1060319 h 1120965"/>
              <a:gd name="connsiteX6" fmla="*/ 3490078 w 4476714"/>
              <a:gd name="connsiteY6" fmla="*/ 680843 h 1120965"/>
              <a:gd name="connsiteX7" fmla="*/ 4324924 w 4476714"/>
              <a:gd name="connsiteY7" fmla="*/ 604949 h 1120965"/>
              <a:gd name="connsiteX8" fmla="*/ 4400819 w 4476714"/>
              <a:gd name="connsiteY8" fmla="*/ 149578 h 1120965"/>
              <a:gd name="connsiteX0" fmla="*/ 0 w 4451416"/>
              <a:gd name="connsiteY0" fmla="*/ 451589 h 1272754"/>
              <a:gd name="connsiteX1" fmla="*/ 389466 w 4451416"/>
              <a:gd name="connsiteY1" fmla="*/ 519323 h 1272754"/>
              <a:gd name="connsiteX2" fmla="*/ 1185333 w 4451416"/>
              <a:gd name="connsiteY2" fmla="*/ 722523 h 1272754"/>
              <a:gd name="connsiteX3" fmla="*/ 1625600 w 4451416"/>
              <a:gd name="connsiteY3" fmla="*/ 959589 h 1272754"/>
              <a:gd name="connsiteX4" fmla="*/ 2958814 w 4451416"/>
              <a:gd name="connsiteY4" fmla="*/ 984422 h 1272754"/>
              <a:gd name="connsiteX5" fmla="*/ 3186499 w 4451416"/>
              <a:gd name="connsiteY5" fmla="*/ 1212108 h 1272754"/>
              <a:gd name="connsiteX6" fmla="*/ 3490078 w 4451416"/>
              <a:gd name="connsiteY6" fmla="*/ 832632 h 1272754"/>
              <a:gd name="connsiteX7" fmla="*/ 4324924 w 4451416"/>
              <a:gd name="connsiteY7" fmla="*/ 756738 h 1272754"/>
              <a:gd name="connsiteX8" fmla="*/ 4249029 w 4451416"/>
              <a:gd name="connsiteY8" fmla="*/ 149578 h 1272754"/>
              <a:gd name="connsiteX0" fmla="*/ 0 w 4451416"/>
              <a:gd name="connsiteY0" fmla="*/ 302011 h 1123176"/>
              <a:gd name="connsiteX1" fmla="*/ 389466 w 4451416"/>
              <a:gd name="connsiteY1" fmla="*/ 369745 h 1123176"/>
              <a:gd name="connsiteX2" fmla="*/ 1185333 w 4451416"/>
              <a:gd name="connsiteY2" fmla="*/ 572945 h 1123176"/>
              <a:gd name="connsiteX3" fmla="*/ 1625600 w 4451416"/>
              <a:gd name="connsiteY3" fmla="*/ 810011 h 1123176"/>
              <a:gd name="connsiteX4" fmla="*/ 2958814 w 4451416"/>
              <a:gd name="connsiteY4" fmla="*/ 834844 h 1123176"/>
              <a:gd name="connsiteX5" fmla="*/ 3186499 w 4451416"/>
              <a:gd name="connsiteY5" fmla="*/ 1062530 h 1123176"/>
              <a:gd name="connsiteX6" fmla="*/ 3490078 w 4451416"/>
              <a:gd name="connsiteY6" fmla="*/ 683054 h 1123176"/>
              <a:gd name="connsiteX7" fmla="*/ 4324924 w 4451416"/>
              <a:gd name="connsiteY7" fmla="*/ 607160 h 1123176"/>
              <a:gd name="connsiteX8" fmla="*/ 4249029 w 4451416"/>
              <a:gd name="connsiteY8" fmla="*/ 0 h 1123176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226116 h 1047281"/>
              <a:gd name="connsiteX1" fmla="*/ 389466 w 4476714"/>
              <a:gd name="connsiteY1" fmla="*/ 293850 h 1047281"/>
              <a:gd name="connsiteX2" fmla="*/ 1185333 w 4476714"/>
              <a:gd name="connsiteY2" fmla="*/ 497050 h 1047281"/>
              <a:gd name="connsiteX3" fmla="*/ 1625600 w 4476714"/>
              <a:gd name="connsiteY3" fmla="*/ 734116 h 1047281"/>
              <a:gd name="connsiteX4" fmla="*/ 2958814 w 4476714"/>
              <a:gd name="connsiteY4" fmla="*/ 758949 h 1047281"/>
              <a:gd name="connsiteX5" fmla="*/ 3186499 w 4476714"/>
              <a:gd name="connsiteY5" fmla="*/ 986635 h 1047281"/>
              <a:gd name="connsiteX6" fmla="*/ 3490078 w 4476714"/>
              <a:gd name="connsiteY6" fmla="*/ 607159 h 1047281"/>
              <a:gd name="connsiteX7" fmla="*/ 4324924 w 4476714"/>
              <a:gd name="connsiteY7" fmla="*/ 531265 h 1047281"/>
              <a:gd name="connsiteX8" fmla="*/ 4400819 w 4476714"/>
              <a:gd name="connsiteY8" fmla="*/ 0 h 1047281"/>
              <a:gd name="connsiteX0" fmla="*/ 0 w 4476714"/>
              <a:gd name="connsiteY0" fmla="*/ 574716 h 1395881"/>
              <a:gd name="connsiteX1" fmla="*/ 1366099 w 4476714"/>
              <a:gd name="connsiteY1" fmla="*/ 45156 h 1395881"/>
              <a:gd name="connsiteX2" fmla="*/ 1185333 w 4476714"/>
              <a:gd name="connsiteY2" fmla="*/ 845650 h 1395881"/>
              <a:gd name="connsiteX3" fmla="*/ 1625600 w 4476714"/>
              <a:gd name="connsiteY3" fmla="*/ 1082716 h 1395881"/>
              <a:gd name="connsiteX4" fmla="*/ 2958814 w 4476714"/>
              <a:gd name="connsiteY4" fmla="*/ 1107549 h 1395881"/>
              <a:gd name="connsiteX5" fmla="*/ 3186499 w 4476714"/>
              <a:gd name="connsiteY5" fmla="*/ 1335235 h 1395881"/>
              <a:gd name="connsiteX6" fmla="*/ 3490078 w 4476714"/>
              <a:gd name="connsiteY6" fmla="*/ 955759 h 1395881"/>
              <a:gd name="connsiteX7" fmla="*/ 4324924 w 4476714"/>
              <a:gd name="connsiteY7" fmla="*/ 879865 h 1395881"/>
              <a:gd name="connsiteX8" fmla="*/ 4400819 w 4476714"/>
              <a:gd name="connsiteY8" fmla="*/ 348600 h 1395881"/>
              <a:gd name="connsiteX0" fmla="*/ 0 w 4476714"/>
              <a:gd name="connsiteY0" fmla="*/ 614227 h 1435392"/>
              <a:gd name="connsiteX1" fmla="*/ 1366099 w 4476714"/>
              <a:gd name="connsiteY1" fmla="*/ 84667 h 1435392"/>
              <a:gd name="connsiteX2" fmla="*/ 1625600 w 4476714"/>
              <a:gd name="connsiteY2" fmla="*/ 1122227 h 1435392"/>
              <a:gd name="connsiteX3" fmla="*/ 2958814 w 4476714"/>
              <a:gd name="connsiteY3" fmla="*/ 1147060 h 1435392"/>
              <a:gd name="connsiteX4" fmla="*/ 3186499 w 4476714"/>
              <a:gd name="connsiteY4" fmla="*/ 1374746 h 1435392"/>
              <a:gd name="connsiteX5" fmla="*/ 3490078 w 4476714"/>
              <a:gd name="connsiteY5" fmla="*/ 995270 h 1435392"/>
              <a:gd name="connsiteX6" fmla="*/ 4324924 w 4476714"/>
              <a:gd name="connsiteY6" fmla="*/ 919376 h 1435392"/>
              <a:gd name="connsiteX7" fmla="*/ 4400819 w 4476714"/>
              <a:gd name="connsiteY7" fmla="*/ 388111 h 1435392"/>
              <a:gd name="connsiteX0" fmla="*/ 0 w 4476714"/>
              <a:gd name="connsiteY0" fmla="*/ 858346 h 1679511"/>
              <a:gd name="connsiteX1" fmla="*/ 1366099 w 4476714"/>
              <a:gd name="connsiteY1" fmla="*/ 328786 h 1679511"/>
              <a:gd name="connsiteX2" fmla="*/ 1973254 w 4476714"/>
              <a:gd name="connsiteY2" fmla="*/ 177065 h 1679511"/>
              <a:gd name="connsiteX3" fmla="*/ 2958814 w 4476714"/>
              <a:gd name="connsiteY3" fmla="*/ 1391179 h 1679511"/>
              <a:gd name="connsiteX4" fmla="*/ 3186499 w 4476714"/>
              <a:gd name="connsiteY4" fmla="*/ 1618865 h 1679511"/>
              <a:gd name="connsiteX5" fmla="*/ 3490078 w 4476714"/>
              <a:gd name="connsiteY5" fmla="*/ 1239389 h 1679511"/>
              <a:gd name="connsiteX6" fmla="*/ 4324924 w 4476714"/>
              <a:gd name="connsiteY6" fmla="*/ 1163495 h 1679511"/>
              <a:gd name="connsiteX7" fmla="*/ 4400819 w 4476714"/>
              <a:gd name="connsiteY7" fmla="*/ 632230 h 1679511"/>
              <a:gd name="connsiteX0" fmla="*/ 0 w 4476714"/>
              <a:gd name="connsiteY0" fmla="*/ 896294 h 1833867"/>
              <a:gd name="connsiteX1" fmla="*/ 1366099 w 4476714"/>
              <a:gd name="connsiteY1" fmla="*/ 366734 h 1833867"/>
              <a:gd name="connsiteX2" fmla="*/ 1973254 w 4476714"/>
              <a:gd name="connsiteY2" fmla="*/ 215013 h 1833867"/>
              <a:gd name="connsiteX3" fmla="*/ 3186499 w 4476714"/>
              <a:gd name="connsiteY3" fmla="*/ 1656813 h 1833867"/>
              <a:gd name="connsiteX4" fmla="*/ 3490078 w 4476714"/>
              <a:gd name="connsiteY4" fmla="*/ 1277337 h 1833867"/>
              <a:gd name="connsiteX5" fmla="*/ 4324924 w 4476714"/>
              <a:gd name="connsiteY5" fmla="*/ 1201443 h 1833867"/>
              <a:gd name="connsiteX6" fmla="*/ 4400819 w 4476714"/>
              <a:gd name="connsiteY6" fmla="*/ 670178 h 1833867"/>
              <a:gd name="connsiteX0" fmla="*/ 0 w 4476714"/>
              <a:gd name="connsiteY0" fmla="*/ 858335 h 1403783"/>
              <a:gd name="connsiteX1" fmla="*/ 1366099 w 4476714"/>
              <a:gd name="connsiteY1" fmla="*/ 328775 h 1403783"/>
              <a:gd name="connsiteX2" fmla="*/ 1973254 w 4476714"/>
              <a:gd name="connsiteY2" fmla="*/ 177054 h 1403783"/>
              <a:gd name="connsiteX3" fmla="*/ 3263459 w 4476714"/>
              <a:gd name="connsiteY3" fmla="*/ 177054 h 1403783"/>
              <a:gd name="connsiteX4" fmla="*/ 3490078 w 4476714"/>
              <a:gd name="connsiteY4" fmla="*/ 1239378 h 1403783"/>
              <a:gd name="connsiteX5" fmla="*/ 4324924 w 4476714"/>
              <a:gd name="connsiteY5" fmla="*/ 1163484 h 1403783"/>
              <a:gd name="connsiteX6" fmla="*/ 4400819 w 4476714"/>
              <a:gd name="connsiteY6" fmla="*/ 632219 h 1403783"/>
              <a:gd name="connsiteX0" fmla="*/ 0 w 4476714"/>
              <a:gd name="connsiteY0" fmla="*/ 934195 h 1492286"/>
              <a:gd name="connsiteX1" fmla="*/ 1366099 w 4476714"/>
              <a:gd name="connsiteY1" fmla="*/ 404635 h 1492286"/>
              <a:gd name="connsiteX2" fmla="*/ 1973254 w 4476714"/>
              <a:gd name="connsiteY2" fmla="*/ 252914 h 1492286"/>
              <a:gd name="connsiteX3" fmla="*/ 3263459 w 4476714"/>
              <a:gd name="connsiteY3" fmla="*/ 177054 h 1492286"/>
              <a:gd name="connsiteX4" fmla="*/ 3490078 w 4476714"/>
              <a:gd name="connsiteY4" fmla="*/ 1315238 h 1492286"/>
              <a:gd name="connsiteX5" fmla="*/ 4324924 w 4476714"/>
              <a:gd name="connsiteY5" fmla="*/ 1239344 h 1492286"/>
              <a:gd name="connsiteX6" fmla="*/ 4400819 w 4476714"/>
              <a:gd name="connsiteY6" fmla="*/ 708079 h 1492286"/>
              <a:gd name="connsiteX0" fmla="*/ 0 w 4476714"/>
              <a:gd name="connsiteY0" fmla="*/ 1085918 h 1669296"/>
              <a:gd name="connsiteX1" fmla="*/ 1366099 w 4476714"/>
              <a:gd name="connsiteY1" fmla="*/ 556358 h 1669296"/>
              <a:gd name="connsiteX2" fmla="*/ 1973254 w 4476714"/>
              <a:gd name="connsiteY2" fmla="*/ 404637 h 1669296"/>
              <a:gd name="connsiteX3" fmla="*/ 3263459 w 4476714"/>
              <a:gd name="connsiteY3" fmla="*/ 177054 h 1669296"/>
              <a:gd name="connsiteX4" fmla="*/ 3490078 w 4476714"/>
              <a:gd name="connsiteY4" fmla="*/ 1466961 h 1669296"/>
              <a:gd name="connsiteX5" fmla="*/ 4324924 w 4476714"/>
              <a:gd name="connsiteY5" fmla="*/ 1391067 h 1669296"/>
              <a:gd name="connsiteX6" fmla="*/ 4400819 w 4476714"/>
              <a:gd name="connsiteY6" fmla="*/ 859802 h 1669296"/>
              <a:gd name="connsiteX0" fmla="*/ 0 w 4476714"/>
              <a:gd name="connsiteY0" fmla="*/ 858334 h 1403782"/>
              <a:gd name="connsiteX1" fmla="*/ 1366099 w 4476714"/>
              <a:gd name="connsiteY1" fmla="*/ 328774 h 1403782"/>
              <a:gd name="connsiteX2" fmla="*/ 1973254 w 4476714"/>
              <a:gd name="connsiteY2" fmla="*/ 177053 h 1403782"/>
              <a:gd name="connsiteX3" fmla="*/ 3339353 w 4476714"/>
              <a:gd name="connsiteY3" fmla="*/ 177054 h 1403782"/>
              <a:gd name="connsiteX4" fmla="*/ 3490078 w 4476714"/>
              <a:gd name="connsiteY4" fmla="*/ 1239377 h 1403782"/>
              <a:gd name="connsiteX5" fmla="*/ 4324924 w 4476714"/>
              <a:gd name="connsiteY5" fmla="*/ 1163483 h 1403782"/>
              <a:gd name="connsiteX6" fmla="*/ 4400819 w 4476714"/>
              <a:gd name="connsiteY6" fmla="*/ 632218 h 1403782"/>
              <a:gd name="connsiteX0" fmla="*/ 0 w 4476714"/>
              <a:gd name="connsiteY0" fmla="*/ 845685 h 1150833"/>
              <a:gd name="connsiteX1" fmla="*/ 1366099 w 4476714"/>
              <a:gd name="connsiteY1" fmla="*/ 316125 h 1150833"/>
              <a:gd name="connsiteX2" fmla="*/ 1973254 w 4476714"/>
              <a:gd name="connsiteY2" fmla="*/ 164404 h 1150833"/>
              <a:gd name="connsiteX3" fmla="*/ 3339353 w 4476714"/>
              <a:gd name="connsiteY3" fmla="*/ 164405 h 1150833"/>
              <a:gd name="connsiteX4" fmla="*/ 4324924 w 4476714"/>
              <a:gd name="connsiteY4" fmla="*/ 1150834 h 1150833"/>
              <a:gd name="connsiteX5" fmla="*/ 4400819 w 4476714"/>
              <a:gd name="connsiteY5" fmla="*/ 619569 h 1150833"/>
              <a:gd name="connsiteX0" fmla="*/ 0 w 4400819"/>
              <a:gd name="connsiteY0" fmla="*/ 757141 h 768429"/>
              <a:gd name="connsiteX1" fmla="*/ 1366099 w 4400819"/>
              <a:gd name="connsiteY1" fmla="*/ 227581 h 768429"/>
              <a:gd name="connsiteX2" fmla="*/ 1973254 w 4400819"/>
              <a:gd name="connsiteY2" fmla="*/ 75860 h 768429"/>
              <a:gd name="connsiteX3" fmla="*/ 3339353 w 4400819"/>
              <a:gd name="connsiteY3" fmla="*/ 75861 h 768429"/>
              <a:gd name="connsiteX4" fmla="*/ 4400819 w 4400819"/>
              <a:gd name="connsiteY4" fmla="*/ 531025 h 768429"/>
              <a:gd name="connsiteX0" fmla="*/ 0 w 3794720"/>
              <a:gd name="connsiteY0" fmla="*/ 851967 h 863256"/>
              <a:gd name="connsiteX1" fmla="*/ 1366099 w 3794720"/>
              <a:gd name="connsiteY1" fmla="*/ 322407 h 863256"/>
              <a:gd name="connsiteX2" fmla="*/ 1973254 w 3794720"/>
              <a:gd name="connsiteY2" fmla="*/ 170686 h 863256"/>
              <a:gd name="connsiteX3" fmla="*/ 3339353 w 3794720"/>
              <a:gd name="connsiteY3" fmla="*/ 170687 h 863256"/>
              <a:gd name="connsiteX4" fmla="*/ 3794720 w 3794720"/>
              <a:gd name="connsiteY4" fmla="*/ 94826 h 863256"/>
              <a:gd name="connsiteX0" fmla="*/ 0 w 4174192"/>
              <a:gd name="connsiteY0" fmla="*/ 701713 h 713002"/>
              <a:gd name="connsiteX1" fmla="*/ 1745571 w 4174192"/>
              <a:gd name="connsiteY1" fmla="*/ 322407 h 713002"/>
              <a:gd name="connsiteX2" fmla="*/ 2352726 w 4174192"/>
              <a:gd name="connsiteY2" fmla="*/ 170686 h 713002"/>
              <a:gd name="connsiteX3" fmla="*/ 3718825 w 4174192"/>
              <a:gd name="connsiteY3" fmla="*/ 170687 h 713002"/>
              <a:gd name="connsiteX4" fmla="*/ 4174192 w 4174192"/>
              <a:gd name="connsiteY4" fmla="*/ 94826 h 713002"/>
              <a:gd name="connsiteX0" fmla="*/ 0 w 4250085"/>
              <a:gd name="connsiteY0" fmla="*/ 777575 h 788864"/>
              <a:gd name="connsiteX1" fmla="*/ 1821464 w 4250085"/>
              <a:gd name="connsiteY1" fmla="*/ 322407 h 788864"/>
              <a:gd name="connsiteX2" fmla="*/ 2428619 w 4250085"/>
              <a:gd name="connsiteY2" fmla="*/ 170686 h 788864"/>
              <a:gd name="connsiteX3" fmla="*/ 3794718 w 4250085"/>
              <a:gd name="connsiteY3" fmla="*/ 170687 h 788864"/>
              <a:gd name="connsiteX4" fmla="*/ 4250085 w 4250085"/>
              <a:gd name="connsiteY4" fmla="*/ 94826 h 788864"/>
              <a:gd name="connsiteX0" fmla="*/ 0 w 4250085"/>
              <a:gd name="connsiteY0" fmla="*/ 777575 h 853436"/>
              <a:gd name="connsiteX1" fmla="*/ 607155 w 4250085"/>
              <a:gd name="connsiteY1" fmla="*/ 777575 h 853436"/>
              <a:gd name="connsiteX2" fmla="*/ 1821464 w 4250085"/>
              <a:gd name="connsiteY2" fmla="*/ 322407 h 853436"/>
              <a:gd name="connsiteX3" fmla="*/ 2428619 w 4250085"/>
              <a:gd name="connsiteY3" fmla="*/ 170686 h 853436"/>
              <a:gd name="connsiteX4" fmla="*/ 3794718 w 4250085"/>
              <a:gd name="connsiteY4" fmla="*/ 170687 h 853436"/>
              <a:gd name="connsiteX5" fmla="*/ 4250085 w 4250085"/>
              <a:gd name="connsiteY5" fmla="*/ 94826 h 853436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4 w 4250085"/>
              <a:gd name="connsiteY2" fmla="*/ 227581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97360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250085"/>
              <a:gd name="connsiteY0" fmla="*/ 682749 h 758610"/>
              <a:gd name="connsiteX1" fmla="*/ 607155 w 4250085"/>
              <a:gd name="connsiteY1" fmla="*/ 682749 h 758610"/>
              <a:gd name="connsiteX2" fmla="*/ 1821465 w 4250085"/>
              <a:gd name="connsiteY2" fmla="*/ 227582 h 758610"/>
              <a:gd name="connsiteX3" fmla="*/ 2428619 w 4250085"/>
              <a:gd name="connsiteY3" fmla="*/ 75860 h 758610"/>
              <a:gd name="connsiteX4" fmla="*/ 3794718 w 4250085"/>
              <a:gd name="connsiteY4" fmla="*/ 75861 h 758610"/>
              <a:gd name="connsiteX5" fmla="*/ 4250085 w 4250085"/>
              <a:gd name="connsiteY5" fmla="*/ 0 h 758610"/>
              <a:gd name="connsiteX0" fmla="*/ 0 w 4067749"/>
              <a:gd name="connsiteY0" fmla="*/ 632176 h 708037"/>
              <a:gd name="connsiteX1" fmla="*/ 607155 w 4067749"/>
              <a:gd name="connsiteY1" fmla="*/ 632176 h 708037"/>
              <a:gd name="connsiteX2" fmla="*/ 1821465 w 4067749"/>
              <a:gd name="connsiteY2" fmla="*/ 177009 h 708037"/>
              <a:gd name="connsiteX3" fmla="*/ 2428619 w 4067749"/>
              <a:gd name="connsiteY3" fmla="*/ 25287 h 708037"/>
              <a:gd name="connsiteX4" fmla="*/ 3794718 w 4067749"/>
              <a:gd name="connsiteY4" fmla="*/ 25288 h 708037"/>
              <a:gd name="connsiteX5" fmla="*/ 4066805 w 4067749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632175 h 708037"/>
              <a:gd name="connsiteX1" fmla="*/ 410964 w 3871558"/>
              <a:gd name="connsiteY1" fmla="*/ 632176 h 708037"/>
              <a:gd name="connsiteX2" fmla="*/ 1625274 w 3871558"/>
              <a:gd name="connsiteY2" fmla="*/ 177009 h 708037"/>
              <a:gd name="connsiteX3" fmla="*/ 2232428 w 3871558"/>
              <a:gd name="connsiteY3" fmla="*/ 25287 h 708037"/>
              <a:gd name="connsiteX4" fmla="*/ 3598527 w 3871558"/>
              <a:gd name="connsiteY4" fmla="*/ 25288 h 708037"/>
              <a:gd name="connsiteX5" fmla="*/ 3870614 w 3871558"/>
              <a:gd name="connsiteY5" fmla="*/ 25287 h 708037"/>
              <a:gd name="connsiteX0" fmla="*/ 0 w 3871558"/>
              <a:gd name="connsiteY0" fmla="*/ 708036 h 730725"/>
              <a:gd name="connsiteX1" fmla="*/ 410964 w 3871558"/>
              <a:gd name="connsiteY1" fmla="*/ 632176 h 730725"/>
              <a:gd name="connsiteX2" fmla="*/ 1625274 w 3871558"/>
              <a:gd name="connsiteY2" fmla="*/ 177009 h 730725"/>
              <a:gd name="connsiteX3" fmla="*/ 2232428 w 3871558"/>
              <a:gd name="connsiteY3" fmla="*/ 25287 h 730725"/>
              <a:gd name="connsiteX4" fmla="*/ 3598527 w 3871558"/>
              <a:gd name="connsiteY4" fmla="*/ 25288 h 730725"/>
              <a:gd name="connsiteX5" fmla="*/ 3870614 w 3871558"/>
              <a:gd name="connsiteY5" fmla="*/ 25287 h 730725"/>
              <a:gd name="connsiteX0" fmla="*/ 0 w 3871558"/>
              <a:gd name="connsiteY0" fmla="*/ 708036 h 711655"/>
              <a:gd name="connsiteX1" fmla="*/ 410964 w 3871558"/>
              <a:gd name="connsiteY1" fmla="*/ 632176 h 711655"/>
              <a:gd name="connsiteX2" fmla="*/ 1625274 w 3871558"/>
              <a:gd name="connsiteY2" fmla="*/ 177009 h 711655"/>
              <a:gd name="connsiteX3" fmla="*/ 2232428 w 3871558"/>
              <a:gd name="connsiteY3" fmla="*/ 25287 h 711655"/>
              <a:gd name="connsiteX4" fmla="*/ 3598527 w 3871558"/>
              <a:gd name="connsiteY4" fmla="*/ 25288 h 711655"/>
              <a:gd name="connsiteX5" fmla="*/ 3870614 w 3871558"/>
              <a:gd name="connsiteY5" fmla="*/ 25287 h 711655"/>
              <a:gd name="connsiteX0" fmla="*/ 0 w 3915962"/>
              <a:gd name="connsiteY0" fmla="*/ 712251 h 715870"/>
              <a:gd name="connsiteX1" fmla="*/ 410964 w 3915962"/>
              <a:gd name="connsiteY1" fmla="*/ 636391 h 715870"/>
              <a:gd name="connsiteX2" fmla="*/ 1625274 w 3915962"/>
              <a:gd name="connsiteY2" fmla="*/ 181224 h 715870"/>
              <a:gd name="connsiteX3" fmla="*/ 2232428 w 3915962"/>
              <a:gd name="connsiteY3" fmla="*/ 29502 h 715870"/>
              <a:gd name="connsiteX4" fmla="*/ 3642931 w 3915962"/>
              <a:gd name="connsiteY4" fmla="*/ 4215 h 715870"/>
              <a:gd name="connsiteX5" fmla="*/ 3870614 w 3915962"/>
              <a:gd name="connsiteY5" fmla="*/ 29502 h 715870"/>
              <a:gd name="connsiteX0" fmla="*/ 0 w 3921210"/>
              <a:gd name="connsiteY0" fmla="*/ 1344427 h 1348046"/>
              <a:gd name="connsiteX1" fmla="*/ 410964 w 3921210"/>
              <a:gd name="connsiteY1" fmla="*/ 1268567 h 1348046"/>
              <a:gd name="connsiteX2" fmla="*/ 1625274 w 3921210"/>
              <a:gd name="connsiteY2" fmla="*/ 813400 h 1348046"/>
              <a:gd name="connsiteX3" fmla="*/ 2200938 w 3921210"/>
              <a:gd name="connsiteY3" fmla="*/ 29502 h 1348046"/>
              <a:gd name="connsiteX4" fmla="*/ 3642931 w 3921210"/>
              <a:gd name="connsiteY4" fmla="*/ 636391 h 1348046"/>
              <a:gd name="connsiteX5" fmla="*/ 3870614 w 3921210"/>
              <a:gd name="connsiteY5" fmla="*/ 661678 h 1348046"/>
              <a:gd name="connsiteX0" fmla="*/ 0 w 3921210"/>
              <a:gd name="connsiteY0" fmla="*/ 1314925 h 1318544"/>
              <a:gd name="connsiteX1" fmla="*/ 410964 w 3921210"/>
              <a:gd name="connsiteY1" fmla="*/ 1239065 h 1318544"/>
              <a:gd name="connsiteX2" fmla="*/ 1625274 w 3921210"/>
              <a:gd name="connsiteY2" fmla="*/ 783898 h 1318544"/>
              <a:gd name="connsiteX3" fmla="*/ 2200938 w 3921210"/>
              <a:gd name="connsiteY3" fmla="*/ 0 h 1318544"/>
              <a:gd name="connsiteX4" fmla="*/ 3642931 w 3921210"/>
              <a:gd name="connsiteY4" fmla="*/ 606889 h 1318544"/>
              <a:gd name="connsiteX5" fmla="*/ 3870614 w 3921210"/>
              <a:gd name="connsiteY5" fmla="*/ 632176 h 1318544"/>
              <a:gd name="connsiteX0" fmla="*/ 0 w 3921210"/>
              <a:gd name="connsiteY0" fmla="*/ 1369713 h 1373332"/>
              <a:gd name="connsiteX1" fmla="*/ 410964 w 3921210"/>
              <a:gd name="connsiteY1" fmla="*/ 1293853 h 1373332"/>
              <a:gd name="connsiteX2" fmla="*/ 1669677 w 3921210"/>
              <a:gd name="connsiteY2" fmla="*/ 206511 h 1373332"/>
              <a:gd name="connsiteX3" fmla="*/ 2200938 w 3921210"/>
              <a:gd name="connsiteY3" fmla="*/ 54788 h 1373332"/>
              <a:gd name="connsiteX4" fmla="*/ 3642931 w 3921210"/>
              <a:gd name="connsiteY4" fmla="*/ 661677 h 1373332"/>
              <a:gd name="connsiteX5" fmla="*/ 3870614 w 3921210"/>
              <a:gd name="connsiteY5" fmla="*/ 686964 h 1373332"/>
              <a:gd name="connsiteX0" fmla="*/ 0 w 3921210"/>
              <a:gd name="connsiteY0" fmla="*/ 1350124 h 1353743"/>
              <a:gd name="connsiteX1" fmla="*/ 410964 w 3921210"/>
              <a:gd name="connsiteY1" fmla="*/ 1274264 h 1353743"/>
              <a:gd name="connsiteX2" fmla="*/ 1669677 w 3921210"/>
              <a:gd name="connsiteY2" fmla="*/ 186922 h 1353743"/>
              <a:gd name="connsiteX3" fmla="*/ 2200938 w 3921210"/>
              <a:gd name="connsiteY3" fmla="*/ 35199 h 1353743"/>
              <a:gd name="connsiteX4" fmla="*/ 3642931 w 3921210"/>
              <a:gd name="connsiteY4" fmla="*/ 642088 h 1353743"/>
              <a:gd name="connsiteX5" fmla="*/ 3870614 w 3921210"/>
              <a:gd name="connsiteY5" fmla="*/ 667375 h 1353743"/>
              <a:gd name="connsiteX0" fmla="*/ 0 w 3921210"/>
              <a:gd name="connsiteY0" fmla="*/ 1350124 h 1353743"/>
              <a:gd name="connsiteX1" fmla="*/ 410964 w 3921210"/>
              <a:gd name="connsiteY1" fmla="*/ 1274264 h 1353743"/>
              <a:gd name="connsiteX2" fmla="*/ 1669677 w 3921210"/>
              <a:gd name="connsiteY2" fmla="*/ 186922 h 1353743"/>
              <a:gd name="connsiteX3" fmla="*/ 2200938 w 3921210"/>
              <a:gd name="connsiteY3" fmla="*/ 35199 h 1353743"/>
              <a:gd name="connsiteX4" fmla="*/ 3642931 w 3921210"/>
              <a:gd name="connsiteY4" fmla="*/ 642088 h 1353743"/>
              <a:gd name="connsiteX5" fmla="*/ 3870614 w 3921210"/>
              <a:gd name="connsiteY5" fmla="*/ 667375 h 1353743"/>
              <a:gd name="connsiteX0" fmla="*/ 75894 w 3997104"/>
              <a:gd name="connsiteY0" fmla="*/ 1350124 h 1400700"/>
              <a:gd name="connsiteX1" fmla="*/ 303577 w 3997104"/>
              <a:gd name="connsiteY1" fmla="*/ 1324839 h 1400700"/>
              <a:gd name="connsiteX2" fmla="*/ 1745571 w 3997104"/>
              <a:gd name="connsiteY2" fmla="*/ 186922 h 1400700"/>
              <a:gd name="connsiteX3" fmla="*/ 2276832 w 3997104"/>
              <a:gd name="connsiteY3" fmla="*/ 35199 h 1400700"/>
              <a:gd name="connsiteX4" fmla="*/ 3718825 w 3997104"/>
              <a:gd name="connsiteY4" fmla="*/ 642088 h 1400700"/>
              <a:gd name="connsiteX5" fmla="*/ 3946508 w 3997104"/>
              <a:gd name="connsiteY5" fmla="*/ 667375 h 1400700"/>
              <a:gd name="connsiteX0" fmla="*/ 75894 w 3997104"/>
              <a:gd name="connsiteY0" fmla="*/ 1350124 h 1400700"/>
              <a:gd name="connsiteX1" fmla="*/ 303577 w 3997104"/>
              <a:gd name="connsiteY1" fmla="*/ 1324839 h 1400700"/>
              <a:gd name="connsiteX2" fmla="*/ 1745571 w 3997104"/>
              <a:gd name="connsiteY2" fmla="*/ 186922 h 1400700"/>
              <a:gd name="connsiteX3" fmla="*/ 2276832 w 3997104"/>
              <a:gd name="connsiteY3" fmla="*/ 35199 h 1400700"/>
              <a:gd name="connsiteX4" fmla="*/ 3718825 w 3997104"/>
              <a:gd name="connsiteY4" fmla="*/ 642088 h 1400700"/>
              <a:gd name="connsiteX5" fmla="*/ 3946508 w 3997104"/>
              <a:gd name="connsiteY5" fmla="*/ 667375 h 1400700"/>
              <a:gd name="connsiteX0" fmla="*/ 75894 w 3997104"/>
              <a:gd name="connsiteY0" fmla="*/ 1476561 h 1480180"/>
              <a:gd name="connsiteX1" fmla="*/ 303577 w 3997104"/>
              <a:gd name="connsiteY1" fmla="*/ 1324839 h 1480180"/>
              <a:gd name="connsiteX2" fmla="*/ 1745571 w 3997104"/>
              <a:gd name="connsiteY2" fmla="*/ 186922 h 1480180"/>
              <a:gd name="connsiteX3" fmla="*/ 2276832 w 3997104"/>
              <a:gd name="connsiteY3" fmla="*/ 35199 h 1480180"/>
              <a:gd name="connsiteX4" fmla="*/ 3718825 w 3997104"/>
              <a:gd name="connsiteY4" fmla="*/ 642088 h 1480180"/>
              <a:gd name="connsiteX5" fmla="*/ 3946508 w 3997104"/>
              <a:gd name="connsiteY5" fmla="*/ 667375 h 1480180"/>
              <a:gd name="connsiteX0" fmla="*/ 75894 w 3997104"/>
              <a:gd name="connsiteY0" fmla="*/ 1476561 h 1480180"/>
              <a:gd name="connsiteX1" fmla="*/ 303577 w 3997104"/>
              <a:gd name="connsiteY1" fmla="*/ 1324839 h 1480180"/>
              <a:gd name="connsiteX2" fmla="*/ 1745571 w 3997104"/>
              <a:gd name="connsiteY2" fmla="*/ 186922 h 1480180"/>
              <a:gd name="connsiteX3" fmla="*/ 2276832 w 3997104"/>
              <a:gd name="connsiteY3" fmla="*/ 35199 h 1480180"/>
              <a:gd name="connsiteX4" fmla="*/ 3718825 w 3997104"/>
              <a:gd name="connsiteY4" fmla="*/ 642088 h 1480180"/>
              <a:gd name="connsiteX5" fmla="*/ 3946508 w 3997104"/>
              <a:gd name="connsiteY5" fmla="*/ 793811 h 1480180"/>
              <a:gd name="connsiteX0" fmla="*/ 75894 w 3997104"/>
              <a:gd name="connsiteY0" fmla="*/ 1476561 h 1480180"/>
              <a:gd name="connsiteX1" fmla="*/ 303577 w 3997104"/>
              <a:gd name="connsiteY1" fmla="*/ 1324839 h 1480180"/>
              <a:gd name="connsiteX2" fmla="*/ 1745571 w 3997104"/>
              <a:gd name="connsiteY2" fmla="*/ 186922 h 1480180"/>
              <a:gd name="connsiteX3" fmla="*/ 2276832 w 3997104"/>
              <a:gd name="connsiteY3" fmla="*/ 35199 h 1480180"/>
              <a:gd name="connsiteX4" fmla="*/ 3718825 w 3997104"/>
              <a:gd name="connsiteY4" fmla="*/ 642088 h 1480180"/>
              <a:gd name="connsiteX5" fmla="*/ 3946508 w 3997104"/>
              <a:gd name="connsiteY5" fmla="*/ 793811 h 1480180"/>
              <a:gd name="connsiteX0" fmla="*/ 75894 w 3946508"/>
              <a:gd name="connsiteY0" fmla="*/ 1476561 h 1480180"/>
              <a:gd name="connsiteX1" fmla="*/ 303577 w 3946508"/>
              <a:gd name="connsiteY1" fmla="*/ 1324839 h 1480180"/>
              <a:gd name="connsiteX2" fmla="*/ 1745571 w 3946508"/>
              <a:gd name="connsiteY2" fmla="*/ 186922 h 1480180"/>
              <a:gd name="connsiteX3" fmla="*/ 2276832 w 3946508"/>
              <a:gd name="connsiteY3" fmla="*/ 35199 h 1480180"/>
              <a:gd name="connsiteX4" fmla="*/ 3946508 w 3946508"/>
              <a:gd name="connsiteY4" fmla="*/ 793811 h 1480180"/>
              <a:gd name="connsiteX0" fmla="*/ 75894 w 3946508"/>
              <a:gd name="connsiteY0" fmla="*/ 1476561 h 1480180"/>
              <a:gd name="connsiteX1" fmla="*/ 303577 w 3946508"/>
              <a:gd name="connsiteY1" fmla="*/ 1324839 h 1480180"/>
              <a:gd name="connsiteX2" fmla="*/ 1745571 w 3946508"/>
              <a:gd name="connsiteY2" fmla="*/ 186922 h 1480180"/>
              <a:gd name="connsiteX3" fmla="*/ 2276832 w 3946508"/>
              <a:gd name="connsiteY3" fmla="*/ 35199 h 1480180"/>
              <a:gd name="connsiteX4" fmla="*/ 3946508 w 3946508"/>
              <a:gd name="connsiteY4" fmla="*/ 793811 h 148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508" h="1480180">
                <a:moveTo>
                  <a:pt x="75894" y="1476561"/>
                </a:moveTo>
                <a:cubicBezTo>
                  <a:pt x="209390" y="1480180"/>
                  <a:pt x="0" y="1400700"/>
                  <a:pt x="303577" y="1324839"/>
                </a:cubicBezTo>
                <a:cubicBezTo>
                  <a:pt x="652052" y="1101851"/>
                  <a:pt x="1447242" y="393433"/>
                  <a:pt x="1745571" y="186922"/>
                </a:cubicBezTo>
                <a:cubicBezTo>
                  <a:pt x="2056279" y="0"/>
                  <a:pt x="1965026" y="21095"/>
                  <a:pt x="2276832" y="35199"/>
                </a:cubicBezTo>
                <a:cubicBezTo>
                  <a:pt x="2643655" y="136347"/>
                  <a:pt x="3629825" y="594344"/>
                  <a:pt x="3946508" y="793811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544" tIns="34272" rIns="68544" bIns="34272" anchor="ctr"/>
          <a:lstStyle/>
          <a:p>
            <a:pPr marL="0" marR="0" lvl="0" indent="0" algn="ctr" defTabSz="685558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33" name="Freeform 107"/>
          <p:cNvSpPr/>
          <p:nvPr/>
        </p:nvSpPr>
        <p:spPr>
          <a:xfrm>
            <a:off x="2892350" y="3813551"/>
            <a:ext cx="1425472" cy="1022621"/>
          </a:xfrm>
          <a:custGeom>
            <a:avLst/>
            <a:gdLst>
              <a:gd name="connsiteX0" fmla="*/ 0 w 4233334"/>
              <a:gd name="connsiteY0" fmla="*/ 0 h 1967089"/>
              <a:gd name="connsiteX1" fmla="*/ 389467 w 4233334"/>
              <a:gd name="connsiteY1" fmla="*/ 237067 h 1967089"/>
              <a:gd name="connsiteX2" fmla="*/ 626534 w 4233334"/>
              <a:gd name="connsiteY2" fmla="*/ 846667 h 1967089"/>
              <a:gd name="connsiteX3" fmla="*/ 660400 w 4233334"/>
              <a:gd name="connsiteY3" fmla="*/ 1320800 h 1967089"/>
              <a:gd name="connsiteX4" fmla="*/ 2065867 w 4233334"/>
              <a:gd name="connsiteY4" fmla="*/ 1642533 h 1967089"/>
              <a:gd name="connsiteX5" fmla="*/ 2556934 w 4233334"/>
              <a:gd name="connsiteY5" fmla="*/ 1524000 h 1967089"/>
              <a:gd name="connsiteX6" fmla="*/ 3132667 w 4233334"/>
              <a:gd name="connsiteY6" fmla="*/ 1016000 h 1967089"/>
              <a:gd name="connsiteX7" fmla="*/ 3268134 w 4233334"/>
              <a:gd name="connsiteY7" fmla="*/ 1016000 h 1967089"/>
              <a:gd name="connsiteX8" fmla="*/ 3708400 w 4233334"/>
              <a:gd name="connsiteY8" fmla="*/ 1862667 h 1967089"/>
              <a:gd name="connsiteX9" fmla="*/ 4233334 w 4233334"/>
              <a:gd name="connsiteY9" fmla="*/ 1642533 h 1967089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2065867 w 3708400"/>
              <a:gd name="connsiteY4" fmla="*/ 1642533 h 1862667"/>
              <a:gd name="connsiteX5" fmla="*/ 2556934 w 3708400"/>
              <a:gd name="connsiteY5" fmla="*/ 1524000 h 1862667"/>
              <a:gd name="connsiteX6" fmla="*/ 3132667 w 3708400"/>
              <a:gd name="connsiteY6" fmla="*/ 1016000 h 1862667"/>
              <a:gd name="connsiteX7" fmla="*/ 3268134 w 3708400"/>
              <a:gd name="connsiteY7" fmla="*/ 1016000 h 1862667"/>
              <a:gd name="connsiteX8" fmla="*/ 3708400 w 3708400"/>
              <a:gd name="connsiteY8" fmla="*/ 1862667 h 1862667"/>
              <a:gd name="connsiteX0" fmla="*/ 0 w 3708400"/>
              <a:gd name="connsiteY0" fmla="*/ 0 h 1862667"/>
              <a:gd name="connsiteX1" fmla="*/ 389467 w 3708400"/>
              <a:gd name="connsiteY1" fmla="*/ 237067 h 1862667"/>
              <a:gd name="connsiteX2" fmla="*/ 626534 w 3708400"/>
              <a:gd name="connsiteY2" fmla="*/ 846667 h 1862667"/>
              <a:gd name="connsiteX3" fmla="*/ 660400 w 3708400"/>
              <a:gd name="connsiteY3" fmla="*/ 1320800 h 1862667"/>
              <a:gd name="connsiteX4" fmla="*/ 850687 w 3708400"/>
              <a:gd name="connsiteY4" fmla="*/ 1536402 h 1862667"/>
              <a:gd name="connsiteX5" fmla="*/ 2065867 w 3708400"/>
              <a:gd name="connsiteY5" fmla="*/ 1642533 h 1862667"/>
              <a:gd name="connsiteX6" fmla="*/ 2556934 w 3708400"/>
              <a:gd name="connsiteY6" fmla="*/ 1524000 h 1862667"/>
              <a:gd name="connsiteX7" fmla="*/ 3132667 w 3708400"/>
              <a:gd name="connsiteY7" fmla="*/ 1016000 h 1862667"/>
              <a:gd name="connsiteX8" fmla="*/ 3268134 w 3708400"/>
              <a:gd name="connsiteY8" fmla="*/ 1016000 h 1862667"/>
              <a:gd name="connsiteX9" fmla="*/ 3708400 w 3708400"/>
              <a:gd name="connsiteY9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132667 w 3732180"/>
              <a:gd name="connsiteY7" fmla="*/ 1016000 h 1862667"/>
              <a:gd name="connsiteX8" fmla="*/ 3268134 w 3732180"/>
              <a:gd name="connsiteY8" fmla="*/ 1016000 h 1862667"/>
              <a:gd name="connsiteX9" fmla="*/ 3658802 w 3732180"/>
              <a:gd name="connsiteY9" fmla="*/ 1536402 h 1862667"/>
              <a:gd name="connsiteX10" fmla="*/ 3708400 w 3732180"/>
              <a:gd name="connsiteY10" fmla="*/ 1862667 h 1862667"/>
              <a:gd name="connsiteX0" fmla="*/ 0 w 3732180"/>
              <a:gd name="connsiteY0" fmla="*/ 0 h 1862667"/>
              <a:gd name="connsiteX1" fmla="*/ 389467 w 3732180"/>
              <a:gd name="connsiteY1" fmla="*/ 237067 h 1862667"/>
              <a:gd name="connsiteX2" fmla="*/ 626534 w 3732180"/>
              <a:gd name="connsiteY2" fmla="*/ 846667 h 1862667"/>
              <a:gd name="connsiteX3" fmla="*/ 660400 w 3732180"/>
              <a:gd name="connsiteY3" fmla="*/ 1320800 h 1862667"/>
              <a:gd name="connsiteX4" fmla="*/ 850687 w 3732180"/>
              <a:gd name="connsiteY4" fmla="*/ 1536402 h 1862667"/>
              <a:gd name="connsiteX5" fmla="*/ 2065867 w 3732180"/>
              <a:gd name="connsiteY5" fmla="*/ 1642533 h 1862667"/>
              <a:gd name="connsiteX6" fmla="*/ 2556934 w 3732180"/>
              <a:gd name="connsiteY6" fmla="*/ 1524000 h 1862667"/>
              <a:gd name="connsiteX7" fmla="*/ 3051642 w 3732180"/>
              <a:gd name="connsiteY7" fmla="*/ 1460507 h 1862667"/>
              <a:gd name="connsiteX8" fmla="*/ 3132667 w 3732180"/>
              <a:gd name="connsiteY8" fmla="*/ 1016000 h 1862667"/>
              <a:gd name="connsiteX9" fmla="*/ 3268134 w 3732180"/>
              <a:gd name="connsiteY9" fmla="*/ 1016000 h 1862667"/>
              <a:gd name="connsiteX10" fmla="*/ 3658802 w 3732180"/>
              <a:gd name="connsiteY10" fmla="*/ 1536402 h 1862667"/>
              <a:gd name="connsiteX11" fmla="*/ 3708400 w 3732180"/>
              <a:gd name="connsiteY11" fmla="*/ 1862667 h 1862667"/>
              <a:gd name="connsiteX0" fmla="*/ 0 w 4493647"/>
              <a:gd name="connsiteY0" fmla="*/ 172799 h 1900749"/>
              <a:gd name="connsiteX1" fmla="*/ 389467 w 4493647"/>
              <a:gd name="connsiteY1" fmla="*/ 409866 h 1900749"/>
              <a:gd name="connsiteX2" fmla="*/ 626534 w 4493647"/>
              <a:gd name="connsiteY2" fmla="*/ 1019466 h 1900749"/>
              <a:gd name="connsiteX3" fmla="*/ 660400 w 4493647"/>
              <a:gd name="connsiteY3" fmla="*/ 1493599 h 1900749"/>
              <a:gd name="connsiteX4" fmla="*/ 850687 w 4493647"/>
              <a:gd name="connsiteY4" fmla="*/ 1709201 h 1900749"/>
              <a:gd name="connsiteX5" fmla="*/ 2065867 w 4493647"/>
              <a:gd name="connsiteY5" fmla="*/ 1815332 h 1900749"/>
              <a:gd name="connsiteX6" fmla="*/ 2556934 w 4493647"/>
              <a:gd name="connsiteY6" fmla="*/ 1696799 h 1900749"/>
              <a:gd name="connsiteX7" fmla="*/ 3051642 w 4493647"/>
              <a:gd name="connsiteY7" fmla="*/ 1633306 h 1900749"/>
              <a:gd name="connsiteX8" fmla="*/ 3132667 w 4493647"/>
              <a:gd name="connsiteY8" fmla="*/ 1188799 h 1900749"/>
              <a:gd name="connsiteX9" fmla="*/ 3268134 w 4493647"/>
              <a:gd name="connsiteY9" fmla="*/ 1188799 h 1900749"/>
              <a:gd name="connsiteX10" fmla="*/ 3658802 w 4493647"/>
              <a:gd name="connsiteY10" fmla="*/ 1709201 h 1900749"/>
              <a:gd name="connsiteX11" fmla="*/ 4493647 w 4493647"/>
              <a:gd name="connsiteY11" fmla="*/ 39511 h 1900749"/>
              <a:gd name="connsiteX0" fmla="*/ 0 w 4632788"/>
              <a:gd name="connsiteY0" fmla="*/ 133288 h 1785343"/>
              <a:gd name="connsiteX1" fmla="*/ 389467 w 4632788"/>
              <a:gd name="connsiteY1" fmla="*/ 370355 h 1785343"/>
              <a:gd name="connsiteX2" fmla="*/ 626534 w 4632788"/>
              <a:gd name="connsiteY2" fmla="*/ 979955 h 1785343"/>
              <a:gd name="connsiteX3" fmla="*/ 660400 w 4632788"/>
              <a:gd name="connsiteY3" fmla="*/ 1454088 h 1785343"/>
              <a:gd name="connsiteX4" fmla="*/ 850687 w 4632788"/>
              <a:gd name="connsiteY4" fmla="*/ 1669690 h 1785343"/>
              <a:gd name="connsiteX5" fmla="*/ 2065867 w 4632788"/>
              <a:gd name="connsiteY5" fmla="*/ 1775821 h 1785343"/>
              <a:gd name="connsiteX6" fmla="*/ 2556934 w 4632788"/>
              <a:gd name="connsiteY6" fmla="*/ 1657288 h 1785343"/>
              <a:gd name="connsiteX7" fmla="*/ 3051642 w 4632788"/>
              <a:gd name="connsiteY7" fmla="*/ 1593795 h 1785343"/>
              <a:gd name="connsiteX8" fmla="*/ 3132667 w 4632788"/>
              <a:gd name="connsiteY8" fmla="*/ 1149288 h 1785343"/>
              <a:gd name="connsiteX9" fmla="*/ 3268134 w 4632788"/>
              <a:gd name="connsiteY9" fmla="*/ 1149288 h 1785343"/>
              <a:gd name="connsiteX10" fmla="*/ 3658802 w 4632788"/>
              <a:gd name="connsiteY10" fmla="*/ 1669690 h 1785343"/>
              <a:gd name="connsiteX11" fmla="*/ 4493647 w 4632788"/>
              <a:gd name="connsiteY11" fmla="*/ 455371 h 1785343"/>
              <a:gd name="connsiteX12" fmla="*/ 4493647 w 4632788"/>
              <a:gd name="connsiteY12" fmla="*/ 0 h 1785343"/>
              <a:gd name="connsiteX0" fmla="*/ 0 w 4556892"/>
              <a:gd name="connsiteY0" fmla="*/ 133288 h 1777888"/>
              <a:gd name="connsiteX1" fmla="*/ 389467 w 4556892"/>
              <a:gd name="connsiteY1" fmla="*/ 370355 h 1777888"/>
              <a:gd name="connsiteX2" fmla="*/ 626534 w 4556892"/>
              <a:gd name="connsiteY2" fmla="*/ 979955 h 1777888"/>
              <a:gd name="connsiteX3" fmla="*/ 660400 w 4556892"/>
              <a:gd name="connsiteY3" fmla="*/ 1454088 h 1777888"/>
              <a:gd name="connsiteX4" fmla="*/ 850687 w 4556892"/>
              <a:gd name="connsiteY4" fmla="*/ 1669690 h 1777888"/>
              <a:gd name="connsiteX5" fmla="*/ 2065867 w 4556892"/>
              <a:gd name="connsiteY5" fmla="*/ 1775821 h 1777888"/>
              <a:gd name="connsiteX6" fmla="*/ 2556934 w 4556892"/>
              <a:gd name="connsiteY6" fmla="*/ 1657288 h 1777888"/>
              <a:gd name="connsiteX7" fmla="*/ 3051642 w 4556892"/>
              <a:gd name="connsiteY7" fmla="*/ 1593795 h 1777888"/>
              <a:gd name="connsiteX8" fmla="*/ 3132667 w 4556892"/>
              <a:gd name="connsiteY8" fmla="*/ 1149288 h 1777888"/>
              <a:gd name="connsiteX9" fmla="*/ 3268134 w 4556892"/>
              <a:gd name="connsiteY9" fmla="*/ 1149288 h 1777888"/>
              <a:gd name="connsiteX10" fmla="*/ 3658802 w 4556892"/>
              <a:gd name="connsiteY10" fmla="*/ 1669690 h 1777888"/>
              <a:gd name="connsiteX11" fmla="*/ 4417751 w 4556892"/>
              <a:gd name="connsiteY11" fmla="*/ 986636 h 1777888"/>
              <a:gd name="connsiteX12" fmla="*/ 4493647 w 4556892"/>
              <a:gd name="connsiteY12" fmla="*/ 455371 h 1777888"/>
              <a:gd name="connsiteX13" fmla="*/ 4493647 w 4556892"/>
              <a:gd name="connsiteY13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062531 h 1777888"/>
              <a:gd name="connsiteX12" fmla="*/ 4417751 w 4531594"/>
              <a:gd name="connsiteY12" fmla="*/ 986636 h 1777888"/>
              <a:gd name="connsiteX13" fmla="*/ 4493647 w 4531594"/>
              <a:gd name="connsiteY13" fmla="*/ 455371 h 1777888"/>
              <a:gd name="connsiteX14" fmla="*/ 4493647 w 4531594"/>
              <a:gd name="connsiteY14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734696 w 4531594"/>
              <a:gd name="connsiteY11" fmla="*/ 1593796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2 w 4531594"/>
              <a:gd name="connsiteY10" fmla="*/ 1669690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133288 h 1777888"/>
              <a:gd name="connsiteX1" fmla="*/ 389467 w 4531594"/>
              <a:gd name="connsiteY1" fmla="*/ 370355 h 1777888"/>
              <a:gd name="connsiteX2" fmla="*/ 626534 w 4531594"/>
              <a:gd name="connsiteY2" fmla="*/ 979955 h 1777888"/>
              <a:gd name="connsiteX3" fmla="*/ 660400 w 4531594"/>
              <a:gd name="connsiteY3" fmla="*/ 1454088 h 1777888"/>
              <a:gd name="connsiteX4" fmla="*/ 850687 w 4531594"/>
              <a:gd name="connsiteY4" fmla="*/ 1669690 h 1777888"/>
              <a:gd name="connsiteX5" fmla="*/ 2065867 w 4531594"/>
              <a:gd name="connsiteY5" fmla="*/ 1775821 h 1777888"/>
              <a:gd name="connsiteX6" fmla="*/ 2556934 w 4531594"/>
              <a:gd name="connsiteY6" fmla="*/ 1657288 h 1777888"/>
              <a:gd name="connsiteX7" fmla="*/ 3051642 w 4531594"/>
              <a:gd name="connsiteY7" fmla="*/ 1593795 h 1777888"/>
              <a:gd name="connsiteX8" fmla="*/ 3132667 w 4531594"/>
              <a:gd name="connsiteY8" fmla="*/ 1149288 h 1777888"/>
              <a:gd name="connsiteX9" fmla="*/ 3268134 w 4531594"/>
              <a:gd name="connsiteY9" fmla="*/ 1149288 h 1777888"/>
              <a:gd name="connsiteX10" fmla="*/ 3658801 w 4531594"/>
              <a:gd name="connsiteY10" fmla="*/ 1669691 h 1777888"/>
              <a:gd name="connsiteX11" fmla="*/ 3810591 w 4531594"/>
              <a:gd name="connsiteY11" fmla="*/ 1669691 h 1777888"/>
              <a:gd name="connsiteX12" fmla="*/ 3810591 w 4531594"/>
              <a:gd name="connsiteY12" fmla="*/ 1062531 h 1777888"/>
              <a:gd name="connsiteX13" fmla="*/ 4417751 w 4531594"/>
              <a:gd name="connsiteY13" fmla="*/ 986636 h 1777888"/>
              <a:gd name="connsiteX14" fmla="*/ 4493647 w 4531594"/>
              <a:gd name="connsiteY14" fmla="*/ 455371 h 1777888"/>
              <a:gd name="connsiteX15" fmla="*/ 4493647 w 4531594"/>
              <a:gd name="connsiteY15" fmla="*/ 0 h 1777888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389467 w 4531594"/>
              <a:gd name="connsiteY1" fmla="*/ 446249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91749 w 4531594"/>
              <a:gd name="connsiteY1" fmla="*/ 533594 h 1853782"/>
              <a:gd name="connsiteX2" fmla="*/ 626534 w 4531594"/>
              <a:gd name="connsiteY2" fmla="*/ 1055849 h 1853782"/>
              <a:gd name="connsiteX3" fmla="*/ 660400 w 4531594"/>
              <a:gd name="connsiteY3" fmla="*/ 1529982 h 1853782"/>
              <a:gd name="connsiteX4" fmla="*/ 850687 w 4531594"/>
              <a:gd name="connsiteY4" fmla="*/ 1745584 h 1853782"/>
              <a:gd name="connsiteX5" fmla="*/ 2065867 w 4531594"/>
              <a:gd name="connsiteY5" fmla="*/ 1851715 h 1853782"/>
              <a:gd name="connsiteX6" fmla="*/ 2556934 w 4531594"/>
              <a:gd name="connsiteY6" fmla="*/ 1733182 h 1853782"/>
              <a:gd name="connsiteX7" fmla="*/ 3051642 w 4531594"/>
              <a:gd name="connsiteY7" fmla="*/ 1669689 h 1853782"/>
              <a:gd name="connsiteX8" fmla="*/ 3132667 w 4531594"/>
              <a:gd name="connsiteY8" fmla="*/ 1225182 h 1853782"/>
              <a:gd name="connsiteX9" fmla="*/ 3268134 w 4531594"/>
              <a:gd name="connsiteY9" fmla="*/ 1225182 h 1853782"/>
              <a:gd name="connsiteX10" fmla="*/ 3658801 w 4531594"/>
              <a:gd name="connsiteY10" fmla="*/ 1745585 h 1853782"/>
              <a:gd name="connsiteX11" fmla="*/ 3810591 w 4531594"/>
              <a:gd name="connsiteY11" fmla="*/ 1745585 h 1853782"/>
              <a:gd name="connsiteX12" fmla="*/ 3810591 w 4531594"/>
              <a:gd name="connsiteY12" fmla="*/ 1138425 h 1853782"/>
              <a:gd name="connsiteX13" fmla="*/ 4417751 w 4531594"/>
              <a:gd name="connsiteY13" fmla="*/ 1062530 h 1853782"/>
              <a:gd name="connsiteX14" fmla="*/ 4493647 w 4531594"/>
              <a:gd name="connsiteY14" fmla="*/ 531265 h 1853782"/>
              <a:gd name="connsiteX15" fmla="*/ 4493646 w 4531594"/>
              <a:gd name="connsiteY15" fmla="*/ 0 h 1853782"/>
              <a:gd name="connsiteX0" fmla="*/ 0 w 4531594"/>
              <a:gd name="connsiteY0" fmla="*/ 209182 h 1853782"/>
              <a:gd name="connsiteX1" fmla="*/ 626534 w 4531594"/>
              <a:gd name="connsiteY1" fmla="*/ 1055849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853782"/>
              <a:gd name="connsiteX1" fmla="*/ 1442282 w 4531594"/>
              <a:gd name="connsiteY1" fmla="*/ 834657 h 1853782"/>
              <a:gd name="connsiteX2" fmla="*/ 660400 w 4531594"/>
              <a:gd name="connsiteY2" fmla="*/ 1529982 h 1853782"/>
              <a:gd name="connsiteX3" fmla="*/ 850687 w 4531594"/>
              <a:gd name="connsiteY3" fmla="*/ 1745584 h 1853782"/>
              <a:gd name="connsiteX4" fmla="*/ 2065867 w 4531594"/>
              <a:gd name="connsiteY4" fmla="*/ 1851715 h 1853782"/>
              <a:gd name="connsiteX5" fmla="*/ 2556934 w 4531594"/>
              <a:gd name="connsiteY5" fmla="*/ 1733182 h 1853782"/>
              <a:gd name="connsiteX6" fmla="*/ 3051642 w 4531594"/>
              <a:gd name="connsiteY6" fmla="*/ 1669689 h 1853782"/>
              <a:gd name="connsiteX7" fmla="*/ 3132667 w 4531594"/>
              <a:gd name="connsiteY7" fmla="*/ 1225182 h 1853782"/>
              <a:gd name="connsiteX8" fmla="*/ 3268134 w 4531594"/>
              <a:gd name="connsiteY8" fmla="*/ 1225182 h 1853782"/>
              <a:gd name="connsiteX9" fmla="*/ 3658801 w 4531594"/>
              <a:gd name="connsiteY9" fmla="*/ 1745585 h 1853782"/>
              <a:gd name="connsiteX10" fmla="*/ 3810591 w 4531594"/>
              <a:gd name="connsiteY10" fmla="*/ 1745585 h 1853782"/>
              <a:gd name="connsiteX11" fmla="*/ 3810591 w 4531594"/>
              <a:gd name="connsiteY11" fmla="*/ 1138425 h 1853782"/>
              <a:gd name="connsiteX12" fmla="*/ 4417751 w 4531594"/>
              <a:gd name="connsiteY12" fmla="*/ 1062530 h 1853782"/>
              <a:gd name="connsiteX13" fmla="*/ 4493647 w 4531594"/>
              <a:gd name="connsiteY13" fmla="*/ 531265 h 1853782"/>
              <a:gd name="connsiteX14" fmla="*/ 4493646 w 4531594"/>
              <a:gd name="connsiteY14" fmla="*/ 0 h 1853782"/>
              <a:gd name="connsiteX0" fmla="*/ 0 w 4531594"/>
              <a:gd name="connsiteY0" fmla="*/ 209182 h 1915094"/>
              <a:gd name="connsiteX1" fmla="*/ 1442282 w 4531594"/>
              <a:gd name="connsiteY1" fmla="*/ 834657 h 1915094"/>
              <a:gd name="connsiteX2" fmla="*/ 850687 w 4531594"/>
              <a:gd name="connsiteY2" fmla="*/ 1745584 h 1915094"/>
              <a:gd name="connsiteX3" fmla="*/ 2065867 w 4531594"/>
              <a:gd name="connsiteY3" fmla="*/ 1851715 h 1915094"/>
              <a:gd name="connsiteX4" fmla="*/ 2556934 w 4531594"/>
              <a:gd name="connsiteY4" fmla="*/ 1733182 h 1915094"/>
              <a:gd name="connsiteX5" fmla="*/ 3051642 w 4531594"/>
              <a:gd name="connsiteY5" fmla="*/ 1669689 h 1915094"/>
              <a:gd name="connsiteX6" fmla="*/ 3132667 w 4531594"/>
              <a:gd name="connsiteY6" fmla="*/ 1225182 h 1915094"/>
              <a:gd name="connsiteX7" fmla="*/ 3268134 w 4531594"/>
              <a:gd name="connsiteY7" fmla="*/ 1225182 h 1915094"/>
              <a:gd name="connsiteX8" fmla="*/ 3658801 w 4531594"/>
              <a:gd name="connsiteY8" fmla="*/ 1745585 h 1915094"/>
              <a:gd name="connsiteX9" fmla="*/ 3810591 w 4531594"/>
              <a:gd name="connsiteY9" fmla="*/ 1745585 h 1915094"/>
              <a:gd name="connsiteX10" fmla="*/ 3810591 w 4531594"/>
              <a:gd name="connsiteY10" fmla="*/ 1138425 h 1915094"/>
              <a:gd name="connsiteX11" fmla="*/ 4417751 w 4531594"/>
              <a:gd name="connsiteY11" fmla="*/ 1062530 h 1915094"/>
              <a:gd name="connsiteX12" fmla="*/ 4493647 w 4531594"/>
              <a:gd name="connsiteY12" fmla="*/ 531265 h 1915094"/>
              <a:gd name="connsiteX13" fmla="*/ 4493646 w 4531594"/>
              <a:gd name="connsiteY13" fmla="*/ 0 h 1915094"/>
              <a:gd name="connsiteX0" fmla="*/ 0 w 4531594"/>
              <a:gd name="connsiteY0" fmla="*/ 209182 h 2001469"/>
              <a:gd name="connsiteX1" fmla="*/ 1442282 w 4531594"/>
              <a:gd name="connsiteY1" fmla="*/ 834657 h 2001469"/>
              <a:gd name="connsiteX2" fmla="*/ 2065867 w 4531594"/>
              <a:gd name="connsiteY2" fmla="*/ 1851715 h 2001469"/>
              <a:gd name="connsiteX3" fmla="*/ 2556934 w 4531594"/>
              <a:gd name="connsiteY3" fmla="*/ 1733182 h 2001469"/>
              <a:gd name="connsiteX4" fmla="*/ 3051642 w 4531594"/>
              <a:gd name="connsiteY4" fmla="*/ 1669689 h 2001469"/>
              <a:gd name="connsiteX5" fmla="*/ 3132667 w 4531594"/>
              <a:gd name="connsiteY5" fmla="*/ 1225182 h 2001469"/>
              <a:gd name="connsiteX6" fmla="*/ 3268134 w 4531594"/>
              <a:gd name="connsiteY6" fmla="*/ 1225182 h 2001469"/>
              <a:gd name="connsiteX7" fmla="*/ 3658801 w 4531594"/>
              <a:gd name="connsiteY7" fmla="*/ 1745585 h 2001469"/>
              <a:gd name="connsiteX8" fmla="*/ 3810591 w 4531594"/>
              <a:gd name="connsiteY8" fmla="*/ 1745585 h 2001469"/>
              <a:gd name="connsiteX9" fmla="*/ 3810591 w 4531594"/>
              <a:gd name="connsiteY9" fmla="*/ 1138425 h 2001469"/>
              <a:gd name="connsiteX10" fmla="*/ 4417751 w 4531594"/>
              <a:gd name="connsiteY10" fmla="*/ 1062530 h 2001469"/>
              <a:gd name="connsiteX11" fmla="*/ 4493647 w 4531594"/>
              <a:gd name="connsiteY11" fmla="*/ 531265 h 2001469"/>
              <a:gd name="connsiteX12" fmla="*/ 4493646 w 4531594"/>
              <a:gd name="connsiteY12" fmla="*/ 0 h 2001469"/>
              <a:gd name="connsiteX0" fmla="*/ 0 w 4531594"/>
              <a:gd name="connsiteY0" fmla="*/ 209182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531594"/>
              <a:gd name="connsiteY0" fmla="*/ 531145 h 1846778"/>
              <a:gd name="connsiteX1" fmla="*/ 1442282 w 4531594"/>
              <a:gd name="connsiteY1" fmla="*/ 834657 h 1846778"/>
              <a:gd name="connsiteX2" fmla="*/ 2049558 w 4531594"/>
              <a:gd name="connsiteY2" fmla="*/ 1517558 h 1846778"/>
              <a:gd name="connsiteX3" fmla="*/ 2556934 w 4531594"/>
              <a:gd name="connsiteY3" fmla="*/ 1733182 h 1846778"/>
              <a:gd name="connsiteX4" fmla="*/ 3051642 w 4531594"/>
              <a:gd name="connsiteY4" fmla="*/ 1669689 h 1846778"/>
              <a:gd name="connsiteX5" fmla="*/ 3132667 w 4531594"/>
              <a:gd name="connsiteY5" fmla="*/ 1225182 h 1846778"/>
              <a:gd name="connsiteX6" fmla="*/ 3268134 w 4531594"/>
              <a:gd name="connsiteY6" fmla="*/ 1225182 h 1846778"/>
              <a:gd name="connsiteX7" fmla="*/ 3658801 w 4531594"/>
              <a:gd name="connsiteY7" fmla="*/ 1745585 h 1846778"/>
              <a:gd name="connsiteX8" fmla="*/ 3810591 w 4531594"/>
              <a:gd name="connsiteY8" fmla="*/ 1745585 h 1846778"/>
              <a:gd name="connsiteX9" fmla="*/ 3810591 w 4531594"/>
              <a:gd name="connsiteY9" fmla="*/ 1138425 h 1846778"/>
              <a:gd name="connsiteX10" fmla="*/ 4417751 w 4531594"/>
              <a:gd name="connsiteY10" fmla="*/ 1062530 h 1846778"/>
              <a:gd name="connsiteX11" fmla="*/ 4493647 w 4531594"/>
              <a:gd name="connsiteY11" fmla="*/ 531265 h 1846778"/>
              <a:gd name="connsiteX12" fmla="*/ 4493646 w 4531594"/>
              <a:gd name="connsiteY12" fmla="*/ 0 h 1846778"/>
              <a:gd name="connsiteX0" fmla="*/ 0 w 4835232"/>
              <a:gd name="connsiteY0" fmla="*/ 531145 h 1846778"/>
              <a:gd name="connsiteX1" fmla="*/ 1745920 w 4835232"/>
              <a:gd name="connsiteY1" fmla="*/ 834657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517558 h 1846778"/>
              <a:gd name="connsiteX3" fmla="*/ 2860572 w 4835232"/>
              <a:gd name="connsiteY3" fmla="*/ 1733182 h 1846778"/>
              <a:gd name="connsiteX4" fmla="*/ 3355280 w 4835232"/>
              <a:gd name="connsiteY4" fmla="*/ 1669689 h 1846778"/>
              <a:gd name="connsiteX5" fmla="*/ 3436305 w 4835232"/>
              <a:gd name="connsiteY5" fmla="*/ 1225182 h 1846778"/>
              <a:gd name="connsiteX6" fmla="*/ 3571772 w 4835232"/>
              <a:gd name="connsiteY6" fmla="*/ 1225182 h 1846778"/>
              <a:gd name="connsiteX7" fmla="*/ 3962439 w 4835232"/>
              <a:gd name="connsiteY7" fmla="*/ 1745585 h 1846778"/>
              <a:gd name="connsiteX8" fmla="*/ 4114229 w 4835232"/>
              <a:gd name="connsiteY8" fmla="*/ 1745585 h 1846778"/>
              <a:gd name="connsiteX9" fmla="*/ 4114229 w 4835232"/>
              <a:gd name="connsiteY9" fmla="*/ 1138425 h 1846778"/>
              <a:gd name="connsiteX10" fmla="*/ 4721389 w 4835232"/>
              <a:gd name="connsiteY10" fmla="*/ 1062530 h 1846778"/>
              <a:gd name="connsiteX11" fmla="*/ 4797285 w 4835232"/>
              <a:gd name="connsiteY11" fmla="*/ 531265 h 1846778"/>
              <a:gd name="connsiteX12" fmla="*/ 4797284 w 4835232"/>
              <a:gd name="connsiteY12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60572 w 4835232"/>
              <a:gd name="connsiteY2" fmla="*/ 1733182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808653 w 4835232"/>
              <a:gd name="connsiteY2" fmla="*/ 1593436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46778"/>
              <a:gd name="connsiteX1" fmla="*/ 1670010 w 4835232"/>
              <a:gd name="connsiteY1" fmla="*/ 1062291 h 1846778"/>
              <a:gd name="connsiteX2" fmla="*/ 2353196 w 4835232"/>
              <a:gd name="connsiteY2" fmla="*/ 1441680 h 1846778"/>
              <a:gd name="connsiteX3" fmla="*/ 3355280 w 4835232"/>
              <a:gd name="connsiteY3" fmla="*/ 1669689 h 1846778"/>
              <a:gd name="connsiteX4" fmla="*/ 3436305 w 4835232"/>
              <a:gd name="connsiteY4" fmla="*/ 1225182 h 1846778"/>
              <a:gd name="connsiteX5" fmla="*/ 3571772 w 4835232"/>
              <a:gd name="connsiteY5" fmla="*/ 1225182 h 1846778"/>
              <a:gd name="connsiteX6" fmla="*/ 3962439 w 4835232"/>
              <a:gd name="connsiteY6" fmla="*/ 1745585 h 1846778"/>
              <a:gd name="connsiteX7" fmla="*/ 4114229 w 4835232"/>
              <a:gd name="connsiteY7" fmla="*/ 1745585 h 1846778"/>
              <a:gd name="connsiteX8" fmla="*/ 4114229 w 4835232"/>
              <a:gd name="connsiteY8" fmla="*/ 1138425 h 1846778"/>
              <a:gd name="connsiteX9" fmla="*/ 4721389 w 4835232"/>
              <a:gd name="connsiteY9" fmla="*/ 1062530 h 1846778"/>
              <a:gd name="connsiteX10" fmla="*/ 4797285 w 4835232"/>
              <a:gd name="connsiteY10" fmla="*/ 531265 h 1846778"/>
              <a:gd name="connsiteX11" fmla="*/ 4797284 w 4835232"/>
              <a:gd name="connsiteY11" fmla="*/ 0 h 1846778"/>
              <a:gd name="connsiteX0" fmla="*/ 0 w 4835232"/>
              <a:gd name="connsiteY0" fmla="*/ 531145 h 1859428"/>
              <a:gd name="connsiteX1" fmla="*/ 1670010 w 4835232"/>
              <a:gd name="connsiteY1" fmla="*/ 1062291 h 1859428"/>
              <a:gd name="connsiteX2" fmla="*/ 2353196 w 4835232"/>
              <a:gd name="connsiteY2" fmla="*/ 1441680 h 1859428"/>
              <a:gd name="connsiteX3" fmla="*/ 3355280 w 4835232"/>
              <a:gd name="connsiteY3" fmla="*/ 1669689 h 1859428"/>
              <a:gd name="connsiteX4" fmla="*/ 3436305 w 4835232"/>
              <a:gd name="connsiteY4" fmla="*/ 1225182 h 1859428"/>
              <a:gd name="connsiteX5" fmla="*/ 3571772 w 4835232"/>
              <a:gd name="connsiteY5" fmla="*/ 1225182 h 1859428"/>
              <a:gd name="connsiteX6" fmla="*/ 3962439 w 4835232"/>
              <a:gd name="connsiteY6" fmla="*/ 1745585 h 1859428"/>
              <a:gd name="connsiteX7" fmla="*/ 4114229 w 4835232"/>
              <a:gd name="connsiteY7" fmla="*/ 1745585 h 1859428"/>
              <a:gd name="connsiteX8" fmla="*/ 4721389 w 4835232"/>
              <a:gd name="connsiteY8" fmla="*/ 1062530 h 1859428"/>
              <a:gd name="connsiteX9" fmla="*/ 4797285 w 4835232"/>
              <a:gd name="connsiteY9" fmla="*/ 531265 h 1859428"/>
              <a:gd name="connsiteX10" fmla="*/ 4797284 w 4835232"/>
              <a:gd name="connsiteY10" fmla="*/ 0 h 1859428"/>
              <a:gd name="connsiteX0" fmla="*/ 0 w 4835232"/>
              <a:gd name="connsiteY0" fmla="*/ 29271 h 1357554"/>
              <a:gd name="connsiteX1" fmla="*/ 1670010 w 4835232"/>
              <a:gd name="connsiteY1" fmla="*/ 560417 h 1357554"/>
              <a:gd name="connsiteX2" fmla="*/ 2353196 w 4835232"/>
              <a:gd name="connsiteY2" fmla="*/ 939806 h 1357554"/>
              <a:gd name="connsiteX3" fmla="*/ 3355280 w 4835232"/>
              <a:gd name="connsiteY3" fmla="*/ 1167815 h 1357554"/>
              <a:gd name="connsiteX4" fmla="*/ 3436305 w 4835232"/>
              <a:gd name="connsiteY4" fmla="*/ 723308 h 1357554"/>
              <a:gd name="connsiteX5" fmla="*/ 3571772 w 4835232"/>
              <a:gd name="connsiteY5" fmla="*/ 723308 h 1357554"/>
              <a:gd name="connsiteX6" fmla="*/ 3962439 w 4835232"/>
              <a:gd name="connsiteY6" fmla="*/ 1243711 h 1357554"/>
              <a:gd name="connsiteX7" fmla="*/ 4114229 w 4835232"/>
              <a:gd name="connsiteY7" fmla="*/ 1243711 h 1357554"/>
              <a:gd name="connsiteX8" fmla="*/ 4721389 w 4835232"/>
              <a:gd name="connsiteY8" fmla="*/ 560656 h 1357554"/>
              <a:gd name="connsiteX9" fmla="*/ 4797285 w 4835232"/>
              <a:gd name="connsiteY9" fmla="*/ 29391 h 1357554"/>
              <a:gd name="connsiteX0" fmla="*/ 0 w 4721389"/>
              <a:gd name="connsiteY0" fmla="*/ 29271 h 1357554"/>
              <a:gd name="connsiteX1" fmla="*/ 1670010 w 4721389"/>
              <a:gd name="connsiteY1" fmla="*/ 560417 h 1357554"/>
              <a:gd name="connsiteX2" fmla="*/ 2353196 w 4721389"/>
              <a:gd name="connsiteY2" fmla="*/ 939806 h 1357554"/>
              <a:gd name="connsiteX3" fmla="*/ 3355280 w 4721389"/>
              <a:gd name="connsiteY3" fmla="*/ 1167815 h 1357554"/>
              <a:gd name="connsiteX4" fmla="*/ 3436305 w 4721389"/>
              <a:gd name="connsiteY4" fmla="*/ 723308 h 1357554"/>
              <a:gd name="connsiteX5" fmla="*/ 3571772 w 4721389"/>
              <a:gd name="connsiteY5" fmla="*/ 723308 h 1357554"/>
              <a:gd name="connsiteX6" fmla="*/ 3962439 w 4721389"/>
              <a:gd name="connsiteY6" fmla="*/ 1243711 h 1357554"/>
              <a:gd name="connsiteX7" fmla="*/ 4114229 w 4721389"/>
              <a:gd name="connsiteY7" fmla="*/ 1243711 h 1357554"/>
              <a:gd name="connsiteX8" fmla="*/ 4721389 w 4721389"/>
              <a:gd name="connsiteY8" fmla="*/ 560656 h 1357554"/>
              <a:gd name="connsiteX0" fmla="*/ 0 w 4114229"/>
              <a:gd name="connsiteY0" fmla="*/ 29271 h 1357554"/>
              <a:gd name="connsiteX1" fmla="*/ 1670010 w 4114229"/>
              <a:gd name="connsiteY1" fmla="*/ 560417 h 1357554"/>
              <a:gd name="connsiteX2" fmla="*/ 2353196 w 4114229"/>
              <a:gd name="connsiteY2" fmla="*/ 939806 h 1357554"/>
              <a:gd name="connsiteX3" fmla="*/ 3355280 w 4114229"/>
              <a:gd name="connsiteY3" fmla="*/ 1167815 h 1357554"/>
              <a:gd name="connsiteX4" fmla="*/ 3436305 w 4114229"/>
              <a:gd name="connsiteY4" fmla="*/ 723308 h 1357554"/>
              <a:gd name="connsiteX5" fmla="*/ 3571772 w 4114229"/>
              <a:gd name="connsiteY5" fmla="*/ 723308 h 1357554"/>
              <a:gd name="connsiteX6" fmla="*/ 3962439 w 4114229"/>
              <a:gd name="connsiteY6" fmla="*/ 1243711 h 1357554"/>
              <a:gd name="connsiteX7" fmla="*/ 4114229 w 4114229"/>
              <a:gd name="connsiteY7" fmla="*/ 1243711 h 1357554"/>
              <a:gd name="connsiteX0" fmla="*/ 0 w 3962439"/>
              <a:gd name="connsiteY0" fmla="*/ 29271 h 1243711"/>
              <a:gd name="connsiteX1" fmla="*/ 1670010 w 3962439"/>
              <a:gd name="connsiteY1" fmla="*/ 560417 h 1243711"/>
              <a:gd name="connsiteX2" fmla="*/ 2353196 w 3962439"/>
              <a:gd name="connsiteY2" fmla="*/ 939806 h 1243711"/>
              <a:gd name="connsiteX3" fmla="*/ 3355280 w 3962439"/>
              <a:gd name="connsiteY3" fmla="*/ 1167815 h 1243711"/>
              <a:gd name="connsiteX4" fmla="*/ 3436305 w 3962439"/>
              <a:gd name="connsiteY4" fmla="*/ 723308 h 1243711"/>
              <a:gd name="connsiteX5" fmla="*/ 3571772 w 3962439"/>
              <a:gd name="connsiteY5" fmla="*/ 723308 h 1243711"/>
              <a:gd name="connsiteX6" fmla="*/ 3962439 w 3962439"/>
              <a:gd name="connsiteY6" fmla="*/ 1243711 h 1243711"/>
              <a:gd name="connsiteX0" fmla="*/ 0 w 3571772"/>
              <a:gd name="connsiteY0" fmla="*/ 29271 h 1203898"/>
              <a:gd name="connsiteX1" fmla="*/ 1670010 w 3571772"/>
              <a:gd name="connsiteY1" fmla="*/ 560417 h 1203898"/>
              <a:gd name="connsiteX2" fmla="*/ 2353196 w 3571772"/>
              <a:gd name="connsiteY2" fmla="*/ 939806 h 1203898"/>
              <a:gd name="connsiteX3" fmla="*/ 3355280 w 3571772"/>
              <a:gd name="connsiteY3" fmla="*/ 1167815 h 1203898"/>
              <a:gd name="connsiteX4" fmla="*/ 3436305 w 3571772"/>
              <a:gd name="connsiteY4" fmla="*/ 723308 h 1203898"/>
              <a:gd name="connsiteX5" fmla="*/ 3571772 w 3571772"/>
              <a:gd name="connsiteY5" fmla="*/ 723308 h 1203898"/>
              <a:gd name="connsiteX0" fmla="*/ 0 w 3535798"/>
              <a:gd name="connsiteY0" fmla="*/ 29271 h 1203898"/>
              <a:gd name="connsiteX1" fmla="*/ 1670010 w 3535798"/>
              <a:gd name="connsiteY1" fmla="*/ 560417 h 1203898"/>
              <a:gd name="connsiteX2" fmla="*/ 2353196 w 3535798"/>
              <a:gd name="connsiteY2" fmla="*/ 939806 h 1203898"/>
              <a:gd name="connsiteX3" fmla="*/ 3355280 w 3535798"/>
              <a:gd name="connsiteY3" fmla="*/ 1167815 h 1203898"/>
              <a:gd name="connsiteX4" fmla="*/ 3436305 w 3535798"/>
              <a:gd name="connsiteY4" fmla="*/ 723308 h 1203898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355280 w 4023207"/>
              <a:gd name="connsiteY3" fmla="*/ 1167815 h 1545037"/>
              <a:gd name="connsiteX4" fmla="*/ 4023207 w 4023207"/>
              <a:gd name="connsiteY4" fmla="*/ 1470952 h 1545037"/>
              <a:gd name="connsiteX0" fmla="*/ 0 w 4023207"/>
              <a:gd name="connsiteY0" fmla="*/ 29271 h 1545037"/>
              <a:gd name="connsiteX1" fmla="*/ 1670010 w 4023207"/>
              <a:gd name="connsiteY1" fmla="*/ 560417 h 1545037"/>
              <a:gd name="connsiteX2" fmla="*/ 2353196 w 4023207"/>
              <a:gd name="connsiteY2" fmla="*/ 939806 h 1545037"/>
              <a:gd name="connsiteX3" fmla="*/ 3491840 w 4023207"/>
              <a:gd name="connsiteY3" fmla="*/ 1395074 h 1545037"/>
              <a:gd name="connsiteX4" fmla="*/ 4023207 w 4023207"/>
              <a:gd name="connsiteY4" fmla="*/ 1470952 h 1545037"/>
              <a:gd name="connsiteX0" fmla="*/ 0 w 4023207"/>
              <a:gd name="connsiteY0" fmla="*/ 29271 h 1499692"/>
              <a:gd name="connsiteX1" fmla="*/ 1670010 w 4023207"/>
              <a:gd name="connsiteY1" fmla="*/ 560417 h 1499692"/>
              <a:gd name="connsiteX2" fmla="*/ 2353196 w 4023207"/>
              <a:gd name="connsiteY2" fmla="*/ 939806 h 1499692"/>
              <a:gd name="connsiteX3" fmla="*/ 3491840 w 4023207"/>
              <a:gd name="connsiteY3" fmla="*/ 1395074 h 1499692"/>
              <a:gd name="connsiteX4" fmla="*/ 4023207 w 4023207"/>
              <a:gd name="connsiteY4" fmla="*/ 1470952 h 1499692"/>
              <a:gd name="connsiteX0" fmla="*/ 0 w 4023207"/>
              <a:gd name="connsiteY0" fmla="*/ 0 h 1470421"/>
              <a:gd name="connsiteX1" fmla="*/ 1670010 w 4023207"/>
              <a:gd name="connsiteY1" fmla="*/ 531146 h 1470421"/>
              <a:gd name="connsiteX2" fmla="*/ 2353196 w 4023207"/>
              <a:gd name="connsiteY2" fmla="*/ 910535 h 1470421"/>
              <a:gd name="connsiteX3" fmla="*/ 3491840 w 4023207"/>
              <a:gd name="connsiteY3" fmla="*/ 1365803 h 1470421"/>
              <a:gd name="connsiteX4" fmla="*/ 4023207 w 4023207"/>
              <a:gd name="connsiteY4" fmla="*/ 1441681 h 1470421"/>
              <a:gd name="connsiteX0" fmla="*/ 0 w 4023207"/>
              <a:gd name="connsiteY0" fmla="*/ 88524 h 1558945"/>
              <a:gd name="connsiteX1" fmla="*/ 455458 w 4023207"/>
              <a:gd name="connsiteY1" fmla="*/ 88524 h 1558945"/>
              <a:gd name="connsiteX2" fmla="*/ 1670010 w 4023207"/>
              <a:gd name="connsiteY2" fmla="*/ 619670 h 1558945"/>
              <a:gd name="connsiteX3" fmla="*/ 2353196 w 4023207"/>
              <a:gd name="connsiteY3" fmla="*/ 999059 h 1558945"/>
              <a:gd name="connsiteX4" fmla="*/ 3491840 w 4023207"/>
              <a:gd name="connsiteY4" fmla="*/ 1454327 h 1558945"/>
              <a:gd name="connsiteX5" fmla="*/ 4023207 w 4023207"/>
              <a:gd name="connsiteY5" fmla="*/ 1530205 h 1558945"/>
              <a:gd name="connsiteX0" fmla="*/ 0 w 4023207"/>
              <a:gd name="connsiteY0" fmla="*/ 0 h 1470421"/>
              <a:gd name="connsiteX1" fmla="*/ 455458 w 4023207"/>
              <a:gd name="connsiteY1" fmla="*/ 0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0 h 1470421"/>
              <a:gd name="connsiteX1" fmla="*/ 531368 w 4023207"/>
              <a:gd name="connsiteY1" fmla="*/ 75878 h 1470421"/>
              <a:gd name="connsiteX2" fmla="*/ 1670010 w 4023207"/>
              <a:gd name="connsiteY2" fmla="*/ 531146 h 1470421"/>
              <a:gd name="connsiteX3" fmla="*/ 2353196 w 4023207"/>
              <a:gd name="connsiteY3" fmla="*/ 910535 h 1470421"/>
              <a:gd name="connsiteX4" fmla="*/ 3491840 w 4023207"/>
              <a:gd name="connsiteY4" fmla="*/ 1365803 h 1470421"/>
              <a:gd name="connsiteX5" fmla="*/ 4023207 w 4023207"/>
              <a:gd name="connsiteY5" fmla="*/ 1441681 h 1470421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0 w 4023207"/>
              <a:gd name="connsiteY2" fmla="*/ 534283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4023207"/>
              <a:gd name="connsiteY0" fmla="*/ 3137 h 1473558"/>
              <a:gd name="connsiteX1" fmla="*/ 531368 w 4023207"/>
              <a:gd name="connsiteY1" fmla="*/ 79015 h 1473558"/>
              <a:gd name="connsiteX2" fmla="*/ 1670011 w 4023207"/>
              <a:gd name="connsiteY2" fmla="*/ 610161 h 1473558"/>
              <a:gd name="connsiteX3" fmla="*/ 2353196 w 4023207"/>
              <a:gd name="connsiteY3" fmla="*/ 913672 h 1473558"/>
              <a:gd name="connsiteX4" fmla="*/ 3491840 w 4023207"/>
              <a:gd name="connsiteY4" fmla="*/ 1368940 h 1473558"/>
              <a:gd name="connsiteX5" fmla="*/ 4023207 w 4023207"/>
              <a:gd name="connsiteY5" fmla="*/ 1444818 h 1473558"/>
              <a:gd name="connsiteX0" fmla="*/ 0 w 3491840"/>
              <a:gd name="connsiteY0" fmla="*/ 3137 h 1368940"/>
              <a:gd name="connsiteX1" fmla="*/ 531368 w 3491840"/>
              <a:gd name="connsiteY1" fmla="*/ 79015 h 1368940"/>
              <a:gd name="connsiteX2" fmla="*/ 1670011 w 3491840"/>
              <a:gd name="connsiteY2" fmla="*/ 610161 h 1368940"/>
              <a:gd name="connsiteX3" fmla="*/ 2353196 w 3491840"/>
              <a:gd name="connsiteY3" fmla="*/ 913672 h 1368940"/>
              <a:gd name="connsiteX4" fmla="*/ 3491840 w 3491840"/>
              <a:gd name="connsiteY4" fmla="*/ 1368940 h 1368940"/>
              <a:gd name="connsiteX0" fmla="*/ 0 w 2353196"/>
              <a:gd name="connsiteY0" fmla="*/ 3137 h 913672"/>
              <a:gd name="connsiteX1" fmla="*/ 531368 w 2353196"/>
              <a:gd name="connsiteY1" fmla="*/ 79015 h 913672"/>
              <a:gd name="connsiteX2" fmla="*/ 1670011 w 2353196"/>
              <a:gd name="connsiteY2" fmla="*/ 610161 h 913672"/>
              <a:gd name="connsiteX3" fmla="*/ 2353196 w 2353196"/>
              <a:gd name="connsiteY3" fmla="*/ 913672 h 913672"/>
              <a:gd name="connsiteX0" fmla="*/ 0 w 1670011"/>
              <a:gd name="connsiteY0" fmla="*/ 3137 h 610161"/>
              <a:gd name="connsiteX1" fmla="*/ 531368 w 1670011"/>
              <a:gd name="connsiteY1" fmla="*/ 79015 h 610161"/>
              <a:gd name="connsiteX2" fmla="*/ 1670011 w 1670011"/>
              <a:gd name="connsiteY2" fmla="*/ 610161 h 610161"/>
              <a:gd name="connsiteX0" fmla="*/ 0 w 1898205"/>
              <a:gd name="connsiteY0" fmla="*/ 62510 h 226913"/>
              <a:gd name="connsiteX1" fmla="*/ 531368 w 1898205"/>
              <a:gd name="connsiteY1" fmla="*/ 138388 h 226913"/>
              <a:gd name="connsiteX2" fmla="*/ 1898205 w 1898205"/>
              <a:gd name="connsiteY2" fmla="*/ 139110 h 226913"/>
              <a:gd name="connsiteX0" fmla="*/ 0 w 1898205"/>
              <a:gd name="connsiteY0" fmla="*/ 62510 h 1137618"/>
              <a:gd name="connsiteX1" fmla="*/ 531931 w 1898205"/>
              <a:gd name="connsiteY1" fmla="*/ 1049094 h 1137618"/>
              <a:gd name="connsiteX2" fmla="*/ 1898205 w 1898205"/>
              <a:gd name="connsiteY2" fmla="*/ 139110 h 1137618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  <a:gd name="connsiteX0" fmla="*/ 0 w 1897603"/>
              <a:gd name="connsiteY0" fmla="*/ 1352421 h 1361747"/>
              <a:gd name="connsiteX1" fmla="*/ 531329 w 1897603"/>
              <a:gd name="connsiteY1" fmla="*/ 1049094 h 1361747"/>
              <a:gd name="connsiteX2" fmla="*/ 1897603 w 1897603"/>
              <a:gd name="connsiteY2" fmla="*/ 139110 h 1361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7603" h="1361747">
                <a:moveTo>
                  <a:pt x="0" y="1352421"/>
                </a:moveTo>
                <a:cubicBezTo>
                  <a:pt x="65891" y="1361747"/>
                  <a:pt x="353512" y="1248934"/>
                  <a:pt x="531329" y="1049094"/>
                </a:cubicBezTo>
                <a:cubicBezTo>
                  <a:pt x="882161" y="731244"/>
                  <a:pt x="1593965" y="0"/>
                  <a:pt x="1897603" y="139110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ot"/>
            <a:headEnd type="triangle" w="med" len="med"/>
            <a:tailEnd type="none" w="med" len="med"/>
          </a:ln>
          <a:effectLst/>
        </p:spPr>
        <p:txBody>
          <a:bodyPr lIns="68634" tIns="34317" rIns="68634" bIns="34317" anchor="ctr"/>
          <a:lstStyle/>
          <a:p>
            <a:pPr marL="0" marR="0" lvl="0" indent="0" algn="ctr" defTabSz="68644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" grpId="0" build="allAtOnce" animBg="1"/>
      <p:bldP spid="634" grpId="0" animBg="1"/>
      <p:bldP spid="635" grpId="0" animBg="1"/>
      <p:bldP spid="636" grpId="0" animBg="1"/>
      <p:bldP spid="726" grpId="0" animBg="1"/>
      <p:bldP spid="727" grpId="0" animBg="1"/>
      <p:bldP spid="728" grpId="0" animBg="1"/>
      <p:bldP spid="6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1122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Proposals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288032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Add Reverse Flow Hash to LBM</a:t>
            </a:r>
          </a:p>
          <a:p>
            <a:r>
              <a:rPr lang="en-US" altLang="zh-CN" dirty="0" smtClean="0"/>
              <a:t>Require MIP/MEP to reply one or more LTRs to cover all reverse paths</a:t>
            </a: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2012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altLang="zh-CN" dirty="0" smtClean="0"/>
              <a:t>IEEE 802.1 San Diego 2012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4017</TotalTime>
  <Words>638</Words>
  <Application>Microsoft Office PowerPoint</Application>
  <PresentationFormat>全屏显示(4:3)</PresentationFormat>
  <Paragraphs>96</Paragraphs>
  <Slides>9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Loopback &amp; Linktrace with ECMP</vt:lpstr>
      <vt:lpstr>Loopback without Reverse Flow Hash</vt:lpstr>
      <vt:lpstr>Loopback with Reverse Flow Hash</vt:lpstr>
      <vt:lpstr>Application Example 1 of Loopback with Reverse Flow Hash</vt:lpstr>
      <vt:lpstr>Application Example 2 of Loopback with Reverse Flow Hash</vt:lpstr>
      <vt:lpstr>Linktrace with only one LTR</vt:lpstr>
      <vt:lpstr>Linktrace with one or more LTRs</vt:lpstr>
      <vt:lpstr>Proposals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for Distribute Aggregation Sublayer</dc:title>
  <dc:creator>Administrator</dc:creator>
  <cp:lastModifiedBy>XiaoMin</cp:lastModifiedBy>
  <cp:revision>246</cp:revision>
  <dcterms:created xsi:type="dcterms:W3CDTF">2011-07-01T03:29:09Z</dcterms:created>
  <dcterms:modified xsi:type="dcterms:W3CDTF">2012-07-17T02:04:05Z</dcterms:modified>
</cp:coreProperties>
</file>