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34"/>
  </p:notesMasterIdLst>
  <p:handoutMasterIdLst>
    <p:handoutMasterId r:id="rId35"/>
  </p:handoutMasterIdLst>
  <p:sldIdLst>
    <p:sldId id="497" r:id="rId2"/>
    <p:sldId id="525" r:id="rId3"/>
    <p:sldId id="526" r:id="rId4"/>
    <p:sldId id="527" r:id="rId5"/>
    <p:sldId id="528" r:id="rId6"/>
    <p:sldId id="544" r:id="rId7"/>
    <p:sldId id="545" r:id="rId8"/>
    <p:sldId id="548" r:id="rId9"/>
    <p:sldId id="529" r:id="rId10"/>
    <p:sldId id="533" r:id="rId11"/>
    <p:sldId id="535" r:id="rId12"/>
    <p:sldId id="549" r:id="rId13"/>
    <p:sldId id="530" r:id="rId14"/>
    <p:sldId id="536" r:id="rId15"/>
    <p:sldId id="537" r:id="rId16"/>
    <p:sldId id="534" r:id="rId17"/>
    <p:sldId id="550" r:id="rId18"/>
    <p:sldId id="539" r:id="rId19"/>
    <p:sldId id="538" r:id="rId20"/>
    <p:sldId id="540" r:id="rId21"/>
    <p:sldId id="541" r:id="rId22"/>
    <p:sldId id="542" r:id="rId23"/>
    <p:sldId id="543" r:id="rId24"/>
    <p:sldId id="546" r:id="rId25"/>
    <p:sldId id="552" r:id="rId26"/>
    <p:sldId id="547" r:id="rId27"/>
    <p:sldId id="553" r:id="rId28"/>
    <p:sldId id="554" r:id="rId29"/>
    <p:sldId id="556" r:id="rId30"/>
    <p:sldId id="555" r:id="rId31"/>
    <p:sldId id="551" r:id="rId32"/>
    <p:sldId id="557" r:id="rId33"/>
  </p:sldIdLst>
  <p:sldSz cx="12801600" cy="9601200" type="A3"/>
  <p:notesSz cx="6858000" cy="9144000"/>
  <p:defaultTextStyle>
    <a:defPPr>
      <a:defRPr lang="en-US"/>
    </a:defPPr>
    <a:lvl1pPr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1pPr>
    <a:lvl2pPr marL="548503"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2pPr>
    <a:lvl3pPr marL="1097006"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3pPr>
    <a:lvl4pPr marL="1645509"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4pPr>
    <a:lvl5pPr marL="2194011"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5pPr>
    <a:lvl6pPr marL="2742514" algn="l" defTabSz="1097006" rtl="0" eaLnBrk="1" latinLnBrk="0" hangingPunct="1">
      <a:defRPr sz="3000" b="1" kern="1200">
        <a:solidFill>
          <a:schemeClr val="tx1"/>
        </a:solidFill>
        <a:latin typeface="Arial" pitchFamily="34" charset="0"/>
        <a:ea typeface="MS PGothic" pitchFamily="34" charset="-128"/>
        <a:cs typeface="+mn-cs"/>
      </a:defRPr>
    </a:lvl6pPr>
    <a:lvl7pPr marL="3291017" algn="l" defTabSz="1097006" rtl="0" eaLnBrk="1" latinLnBrk="0" hangingPunct="1">
      <a:defRPr sz="3000" b="1" kern="1200">
        <a:solidFill>
          <a:schemeClr val="tx1"/>
        </a:solidFill>
        <a:latin typeface="Arial" pitchFamily="34" charset="0"/>
        <a:ea typeface="MS PGothic" pitchFamily="34" charset="-128"/>
        <a:cs typeface="+mn-cs"/>
      </a:defRPr>
    </a:lvl7pPr>
    <a:lvl8pPr marL="3839520" algn="l" defTabSz="1097006" rtl="0" eaLnBrk="1" latinLnBrk="0" hangingPunct="1">
      <a:defRPr sz="3000" b="1" kern="1200">
        <a:solidFill>
          <a:schemeClr val="tx1"/>
        </a:solidFill>
        <a:latin typeface="Arial" pitchFamily="34" charset="0"/>
        <a:ea typeface="MS PGothic" pitchFamily="34" charset="-128"/>
        <a:cs typeface="+mn-cs"/>
      </a:defRPr>
    </a:lvl8pPr>
    <a:lvl9pPr marL="4388023" algn="l" defTabSz="1097006" rtl="0" eaLnBrk="1" latinLnBrk="0" hangingPunct="1">
      <a:defRPr sz="3000" b="1"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CCCCFF"/>
    <a:srgbClr val="FFFFFF"/>
    <a:srgbClr val="66FF33"/>
    <a:srgbClr val="FFFF99"/>
    <a:srgbClr val="FF5050"/>
    <a:srgbClr val="66CCFF"/>
    <a:srgbClr val="3399FF"/>
    <a:srgbClr val="FFFF66"/>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8899" autoAdjust="0"/>
  </p:normalViewPr>
  <p:slideViewPr>
    <p:cSldViewPr>
      <p:cViewPr varScale="1">
        <p:scale>
          <a:sx n="47" d="100"/>
          <a:sy n="47" d="100"/>
        </p:scale>
        <p:origin x="-1410" y="-114"/>
      </p:cViewPr>
      <p:guideLst>
        <p:guide orient="horz" pos="3024"/>
        <p:guide pos="4032"/>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D7F61847-A3F1-4994-A9CB-9C035782E1DD}"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55BE6221-0057-4A74-8E3C-B8B2D3110F4B}"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Arial" charset="0"/>
        <a:ea typeface="宋体" pitchFamily="2" charset="-122"/>
        <a:cs typeface="+mn-cs"/>
      </a:defRPr>
    </a:lvl1pPr>
    <a:lvl2pPr marL="548503" algn="l" rtl="0" eaLnBrk="0" fontAlgn="base" hangingPunct="0">
      <a:spcBef>
        <a:spcPct val="30000"/>
      </a:spcBef>
      <a:spcAft>
        <a:spcPct val="0"/>
      </a:spcAft>
      <a:defRPr sz="1400" kern="1200">
        <a:solidFill>
          <a:schemeClr val="tx1"/>
        </a:solidFill>
        <a:latin typeface="Arial" charset="0"/>
        <a:ea typeface="宋体" pitchFamily="2" charset="-122"/>
        <a:cs typeface="+mn-cs"/>
      </a:defRPr>
    </a:lvl2pPr>
    <a:lvl3pPr marL="1097006" algn="l" rtl="0" eaLnBrk="0" fontAlgn="base" hangingPunct="0">
      <a:spcBef>
        <a:spcPct val="30000"/>
      </a:spcBef>
      <a:spcAft>
        <a:spcPct val="0"/>
      </a:spcAft>
      <a:defRPr sz="1400" kern="1200">
        <a:solidFill>
          <a:schemeClr val="tx1"/>
        </a:solidFill>
        <a:latin typeface="Arial" charset="0"/>
        <a:ea typeface="宋体" pitchFamily="2" charset="-122"/>
        <a:cs typeface="+mn-cs"/>
      </a:defRPr>
    </a:lvl3pPr>
    <a:lvl4pPr marL="1645509" algn="l" rtl="0" eaLnBrk="0" fontAlgn="base" hangingPunct="0">
      <a:spcBef>
        <a:spcPct val="30000"/>
      </a:spcBef>
      <a:spcAft>
        <a:spcPct val="0"/>
      </a:spcAft>
      <a:defRPr sz="1400" kern="1200">
        <a:solidFill>
          <a:schemeClr val="tx1"/>
        </a:solidFill>
        <a:latin typeface="Arial" charset="0"/>
        <a:ea typeface="宋体" pitchFamily="2" charset="-122"/>
        <a:cs typeface="+mn-cs"/>
      </a:defRPr>
    </a:lvl4pPr>
    <a:lvl5pPr marL="2194011" algn="l" rtl="0" eaLnBrk="0" fontAlgn="base" hangingPunct="0">
      <a:spcBef>
        <a:spcPct val="30000"/>
      </a:spcBef>
      <a:spcAft>
        <a:spcPct val="0"/>
      </a:spcAft>
      <a:defRPr sz="1400" kern="1200">
        <a:solidFill>
          <a:schemeClr val="tx1"/>
        </a:solidFill>
        <a:latin typeface="Arial" charset="0"/>
        <a:ea typeface="宋体" pitchFamily="2" charset="-122"/>
        <a:cs typeface="+mn-cs"/>
      </a:defRPr>
    </a:lvl5pPr>
    <a:lvl6pPr marL="2742514" algn="l" defTabSz="1097006" rtl="0" eaLnBrk="1" latinLnBrk="0" hangingPunct="1">
      <a:defRPr sz="1400" kern="1200">
        <a:solidFill>
          <a:schemeClr val="tx1"/>
        </a:solidFill>
        <a:latin typeface="+mn-lt"/>
        <a:ea typeface="+mn-ea"/>
        <a:cs typeface="+mn-cs"/>
      </a:defRPr>
    </a:lvl6pPr>
    <a:lvl7pPr marL="3291017" algn="l" defTabSz="1097006" rtl="0" eaLnBrk="1" latinLnBrk="0" hangingPunct="1">
      <a:defRPr sz="1400" kern="1200">
        <a:solidFill>
          <a:schemeClr val="tx1"/>
        </a:solidFill>
        <a:latin typeface="+mn-lt"/>
        <a:ea typeface="+mn-ea"/>
        <a:cs typeface="+mn-cs"/>
      </a:defRPr>
    </a:lvl7pPr>
    <a:lvl8pPr marL="3839520" algn="l" defTabSz="1097006" rtl="0" eaLnBrk="1" latinLnBrk="0" hangingPunct="1">
      <a:defRPr sz="1400" kern="1200">
        <a:solidFill>
          <a:schemeClr val="tx1"/>
        </a:solidFill>
        <a:latin typeface="+mn-lt"/>
        <a:ea typeface="+mn-ea"/>
        <a:cs typeface="+mn-cs"/>
      </a:defRPr>
    </a:lvl8pPr>
    <a:lvl9pPr marL="4388023" algn="l" defTabSz="109700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59836" y="2983230"/>
            <a:ext cx="10881931" cy="2057400"/>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Subtitle 2"/>
          <p:cNvSpPr>
            <a:spLocks noGrp="1"/>
          </p:cNvSpPr>
          <p:nvPr>
            <p:ph type="subTitle" idx="1"/>
          </p:nvPr>
        </p:nvSpPr>
        <p:spPr>
          <a:xfrm>
            <a:off x="1919670" y="5440680"/>
            <a:ext cx="8962263" cy="2453640"/>
          </a:xfrm>
          <a:prstGeom prst="rect">
            <a:avLst/>
          </a:prstGeom>
        </p:spPr>
        <p:txBody>
          <a:bodyPr lIns="109701" tIns="54850" rIns="109701" bIns="54850"/>
          <a:lstStyle>
            <a:lvl1pPr marL="0" indent="0" algn="ctr">
              <a:buNone/>
              <a:defRPr sz="2800"/>
            </a:lvl1pPr>
            <a:lvl2pPr marL="548503" indent="0" algn="ctr">
              <a:buNone/>
              <a:defRPr/>
            </a:lvl2pPr>
            <a:lvl3pPr marL="1097006" indent="0" algn="ctr">
              <a:buNone/>
              <a:defRPr/>
            </a:lvl3pPr>
            <a:lvl4pPr marL="1645509" indent="0" algn="ctr">
              <a:buNone/>
              <a:defRPr/>
            </a:lvl4pPr>
            <a:lvl5pPr marL="2194011" indent="0" algn="ctr">
              <a:buNone/>
              <a:defRPr/>
            </a:lvl5pPr>
            <a:lvl6pPr marL="2742514" indent="0" algn="ctr">
              <a:buNone/>
              <a:defRPr/>
            </a:lvl6pPr>
            <a:lvl7pPr marL="3291017" indent="0" algn="ctr">
              <a:buNone/>
              <a:defRPr/>
            </a:lvl7pPr>
            <a:lvl8pPr marL="3839520" indent="0" algn="ctr">
              <a:buNone/>
              <a:defRPr/>
            </a:lvl8pPr>
            <a:lvl9pPr marL="4388023" indent="0" algn="ctr">
              <a:buNone/>
              <a:defRPr/>
            </a:lvl9pPr>
          </a:lstStyle>
          <a:p>
            <a:r>
              <a:rPr lang="en-US" dirty="0" smtClean="0"/>
              <a:t>Click to edit Master subtitle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3"/>
            <a:ext cx="11521821" cy="1218635"/>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idx="1"/>
          </p:nvPr>
        </p:nvSpPr>
        <p:spPr>
          <a:xfrm>
            <a:off x="639891" y="2240281"/>
            <a:ext cx="11521821" cy="6336030"/>
          </a:xfrm>
          <a:prstGeom prst="rect">
            <a:avLst/>
          </a:prstGeom>
        </p:spPr>
        <p:txBody>
          <a:bodyPr lIns="109701" tIns="54850" rIns="109701" bIns="54850"/>
          <a:lstStyle>
            <a:lvl1pPr marL="0" indent="0">
              <a:defRPr sz="2400"/>
            </a:lvl1pPr>
            <a:lvl2pPr marL="500063" indent="-500063">
              <a:defRPr sz="2000"/>
            </a:lvl2pPr>
            <a:lvl3pPr marL="896938" indent="-387350" defTabSz="993775">
              <a:defRPr sz="1800"/>
            </a:lvl3pPr>
            <a:lvl4pPr marL="1346200" indent="-436563">
              <a:defRPr sz="1800"/>
            </a:lvl4pPr>
            <a:lvl5pPr marL="1793875" indent="-436563">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1"/>
            <a:ext cx="11521821" cy="1209734"/>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sz="half" idx="1"/>
          </p:nvPr>
        </p:nvSpPr>
        <p:spPr>
          <a:xfrm>
            <a:off x="639889" y="2240281"/>
            <a:ext cx="5669499" cy="6336030"/>
          </a:xfrm>
          <a:prstGeom prst="rect">
            <a:avLst/>
          </a:prstGeom>
        </p:spPr>
        <p:txBody>
          <a:bodyPr lIns="109701" tIns="54850" rIns="109701" bIns="54850"/>
          <a:lstStyle>
            <a:lvl1pPr marL="0" indent="0">
              <a:defRPr sz="2400"/>
            </a:lvl1pPr>
            <a:lvl2pPr marL="530225"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492216" y="2240281"/>
            <a:ext cx="5669497"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1"/>
            <a:ext cx="11521821" cy="1209734"/>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sz="half" idx="1"/>
          </p:nvPr>
        </p:nvSpPr>
        <p:spPr>
          <a:xfrm>
            <a:off x="639892" y="2280994"/>
            <a:ext cx="3600401" cy="6336030"/>
          </a:xfrm>
          <a:prstGeom prst="rect">
            <a:avLst/>
          </a:prstGeom>
        </p:spPr>
        <p:txBody>
          <a:bodyPr lIns="109701" tIns="54850" rIns="109701" bIns="54850"/>
          <a:lstStyle>
            <a:lvl1pPr marL="0" indent="0">
              <a:defRPr sz="2400"/>
            </a:lvl1pPr>
            <a:lvl2pPr marL="530225"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00600" y="2280994"/>
            <a:ext cx="3600400"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Content Placeholder 3"/>
          <p:cNvSpPr>
            <a:spLocks noGrp="1"/>
          </p:cNvSpPr>
          <p:nvPr>
            <p:ph sz="half" idx="10"/>
          </p:nvPr>
        </p:nvSpPr>
        <p:spPr>
          <a:xfrm>
            <a:off x="8561040" y="2280994"/>
            <a:ext cx="3600400"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3"/>
            <a:ext cx="11521821" cy="1218635"/>
          </a:xfrm>
          <a:prstGeom prst="rect">
            <a:avLst/>
          </a:prstGeom>
        </p:spPr>
        <p:txBody>
          <a:bodyPr lIns="109701" tIns="54850" rIns="109701" bIns="54850"/>
          <a:lstStyle>
            <a:lvl1pPr>
              <a:defRPr sz="3500"/>
            </a:lvl1pPr>
          </a:lstStyle>
          <a:p>
            <a:r>
              <a:rPr lang="en-US" smtClean="0"/>
              <a:t>Click to edit Master title style</a:t>
            </a:r>
            <a:endParaRPr lang="en-GB"/>
          </a:p>
        </p:txBody>
      </p:sp>
      <p:sp>
        <p:nvSpPr>
          <p:cNvPr id="3" name="Text Placeholder 2"/>
          <p:cNvSpPr>
            <a:spLocks noGrp="1"/>
          </p:cNvSpPr>
          <p:nvPr>
            <p:ph type="body" idx="1"/>
          </p:nvPr>
        </p:nvSpPr>
        <p:spPr>
          <a:xfrm>
            <a:off x="639891" y="2148841"/>
            <a:ext cx="5656167" cy="895350"/>
          </a:xfrm>
          <a:prstGeom prst="rect">
            <a:avLst/>
          </a:prstGeom>
        </p:spPr>
        <p:txBody>
          <a:bodyPr lIns="109701" tIns="54850" rIns="109701" bIns="54850" anchor="b"/>
          <a:lstStyle>
            <a:lvl1pPr marL="0" indent="0">
              <a:buNone/>
              <a:defRPr sz="2400" b="1"/>
            </a:lvl1pPr>
            <a:lvl2pPr marL="548503" indent="0">
              <a:buNone/>
              <a:defRPr sz="2400" b="1"/>
            </a:lvl2pPr>
            <a:lvl3pPr marL="1097006" indent="0">
              <a:buNone/>
              <a:defRPr sz="2200" b="1"/>
            </a:lvl3pPr>
            <a:lvl4pPr marL="1645509" indent="0">
              <a:buNone/>
              <a:defRPr sz="1900" b="1"/>
            </a:lvl4pPr>
            <a:lvl5pPr marL="2194011" indent="0">
              <a:buNone/>
              <a:defRPr sz="1900" b="1"/>
            </a:lvl5pPr>
            <a:lvl6pPr marL="2742514" indent="0">
              <a:buNone/>
              <a:defRPr sz="1900" b="1"/>
            </a:lvl6pPr>
            <a:lvl7pPr marL="3291017" indent="0">
              <a:buNone/>
              <a:defRPr sz="1900" b="1"/>
            </a:lvl7pPr>
            <a:lvl8pPr marL="3839520" indent="0">
              <a:buNone/>
              <a:defRPr sz="1900" b="1"/>
            </a:lvl8pPr>
            <a:lvl9pPr marL="4388023" indent="0">
              <a:buNone/>
              <a:defRPr sz="1900" b="1"/>
            </a:lvl9pPr>
          </a:lstStyle>
          <a:p>
            <a:pPr lvl="0"/>
            <a:r>
              <a:rPr lang="en-US" dirty="0" smtClean="0"/>
              <a:t>Click to edit Master text styles</a:t>
            </a:r>
          </a:p>
        </p:txBody>
      </p:sp>
      <p:sp>
        <p:nvSpPr>
          <p:cNvPr id="4" name="Content Placeholder 3"/>
          <p:cNvSpPr>
            <a:spLocks noGrp="1"/>
          </p:cNvSpPr>
          <p:nvPr>
            <p:ph sz="half" idx="2"/>
          </p:nvPr>
        </p:nvSpPr>
        <p:spPr>
          <a:xfrm>
            <a:off x="639891" y="3044190"/>
            <a:ext cx="5656167" cy="5532120"/>
          </a:xfrm>
          <a:prstGeom prst="rect">
            <a:avLst/>
          </a:prstGeom>
        </p:spPr>
        <p:txBody>
          <a:bodyPr lIns="109701" tIns="54850" rIns="109701" bIns="54850"/>
          <a:lstStyle>
            <a:lvl1pPr marL="0" indent="0">
              <a:defRPr sz="2400"/>
            </a:lvl1pPr>
            <a:lvl2pPr marL="500063" indent="-500063">
              <a:defRPr sz="1800"/>
            </a:lvl2pPr>
            <a:lvl3pPr marL="896938" indent="-387350">
              <a:defRPr sz="1800"/>
            </a:lvl3pPr>
            <a:lvl4pPr marL="1346200" indent="-436563">
              <a:defRPr sz="1600"/>
            </a:lvl4pPr>
            <a:lvl5pPr marL="1793875" indent="-436563">
              <a:defRPr sz="1600"/>
            </a:lvl5pPr>
            <a:lvl6pPr>
              <a:defRPr sz="1900"/>
            </a:lvl6pPr>
            <a:lvl7pPr>
              <a:defRPr sz="1900"/>
            </a:lvl7pPr>
            <a:lvl8pPr>
              <a:defRPr sz="1900"/>
            </a:lvl8pPr>
            <a:lvl9pPr>
              <a:defRPr sz="19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6503641" y="2148841"/>
            <a:ext cx="5658071" cy="895350"/>
          </a:xfrm>
          <a:prstGeom prst="rect">
            <a:avLst/>
          </a:prstGeom>
        </p:spPr>
        <p:txBody>
          <a:bodyPr lIns="109701" tIns="54850" rIns="109701" bIns="54850" anchor="b"/>
          <a:lstStyle>
            <a:lvl1pPr marL="0" indent="0">
              <a:buNone/>
              <a:defRPr sz="2400" b="1"/>
            </a:lvl1pPr>
            <a:lvl2pPr marL="548503" indent="0">
              <a:buNone/>
              <a:defRPr sz="2400" b="1"/>
            </a:lvl2pPr>
            <a:lvl3pPr marL="1097006" indent="0">
              <a:buNone/>
              <a:defRPr sz="2200" b="1"/>
            </a:lvl3pPr>
            <a:lvl4pPr marL="1645509" indent="0">
              <a:buNone/>
              <a:defRPr sz="1900" b="1"/>
            </a:lvl4pPr>
            <a:lvl5pPr marL="2194011" indent="0">
              <a:buNone/>
              <a:defRPr sz="1900" b="1"/>
            </a:lvl5pPr>
            <a:lvl6pPr marL="2742514" indent="0">
              <a:buNone/>
              <a:defRPr sz="1900" b="1"/>
            </a:lvl6pPr>
            <a:lvl7pPr marL="3291017" indent="0">
              <a:buNone/>
              <a:defRPr sz="1900" b="1"/>
            </a:lvl7pPr>
            <a:lvl8pPr marL="3839520" indent="0">
              <a:buNone/>
              <a:defRPr sz="1900" b="1"/>
            </a:lvl8pPr>
            <a:lvl9pPr marL="4388023" indent="0">
              <a:buNone/>
              <a:defRPr sz="1900" b="1"/>
            </a:lvl9pPr>
          </a:lstStyle>
          <a:p>
            <a:pPr lvl="0"/>
            <a:r>
              <a:rPr lang="en-US" smtClean="0"/>
              <a:t>Click to edit Master text styles</a:t>
            </a:r>
          </a:p>
        </p:txBody>
      </p:sp>
      <p:sp>
        <p:nvSpPr>
          <p:cNvPr id="6" name="Content Placeholder 5"/>
          <p:cNvSpPr>
            <a:spLocks noGrp="1"/>
          </p:cNvSpPr>
          <p:nvPr>
            <p:ph sz="quarter" idx="4"/>
          </p:nvPr>
        </p:nvSpPr>
        <p:spPr>
          <a:xfrm>
            <a:off x="6503641" y="3044190"/>
            <a:ext cx="5658071" cy="5532120"/>
          </a:xfrm>
          <a:prstGeom prst="rect">
            <a:avLst/>
          </a:prstGeom>
        </p:spPr>
        <p:txBody>
          <a:bodyPr lIns="109701" tIns="54850" rIns="109701" bIns="54850"/>
          <a:lstStyle>
            <a:lvl1pPr marL="0" indent="0">
              <a:defRPr sz="2400"/>
            </a:lvl1pPr>
            <a:lvl2pPr marL="500063" indent="-500063">
              <a:defRPr sz="1800"/>
            </a:lvl2pPr>
            <a:lvl3pPr marL="896938" indent="-387350">
              <a:defRPr sz="1800"/>
            </a:lvl3pPr>
            <a:lvl4pPr marL="1346200" indent="-436563">
              <a:defRPr sz="1600"/>
            </a:lvl4pPr>
            <a:lvl5pPr marL="1793875" indent="-436563">
              <a:defRPr sz="1600"/>
            </a:lvl5pPr>
            <a:lvl6pPr>
              <a:defRPr sz="1900"/>
            </a:lvl6pPr>
            <a:lvl7pPr>
              <a:defRPr sz="1900"/>
            </a:lvl7pPr>
            <a:lvl8pPr>
              <a:defRPr sz="1900"/>
            </a:lvl8pPr>
            <a:lvl9pPr>
              <a:defRPr sz="19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39891" y="220893"/>
            <a:ext cx="11521821" cy="1218635"/>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2310143" y="9207491"/>
            <a:ext cx="473217" cy="356993"/>
          </a:xfrm>
          <a:prstGeom prst="rect">
            <a:avLst/>
          </a:prstGeom>
          <a:noFill/>
        </p:spPr>
        <p:txBody>
          <a:bodyPr wrap="none" lIns="109701" tIns="54850" rIns="109701" bIns="54850" rtlCol="0">
            <a:spAutoFit/>
          </a:bodyPr>
          <a:lstStyle/>
          <a:p>
            <a:fld id="{1D72198B-5C37-4316-AF1B-174FD6C2182E}" type="slidenum">
              <a:rPr lang="en-GB" sz="1600" smtClean="0"/>
              <a:pPr/>
              <a:t>‹#›</a:t>
            </a:fld>
            <a:endParaRPr lang="en-GB" sz="1600"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5" r:id="rId3"/>
    <p:sldLayoutId id="2147483659" r:id="rId4"/>
    <p:sldLayoutId id="2147483656" r:id="rId5"/>
    <p:sldLayoutId id="2147483657" r:id="rId6"/>
    <p:sldLayoutId id="2147483658" r:id="rId7"/>
  </p:sldLayoutIdLst>
  <p:timing>
    <p:tnLst>
      <p:par>
        <p:cTn id="1" dur="indefinite" restart="never" nodeType="tmRoot"/>
      </p:par>
    </p:tnLst>
  </p:timing>
  <p:hf hdr="0" ftr="0" dt="0"/>
  <p:txStyles>
    <p:titleStyle>
      <a:lvl1pPr algn="l" rtl="0" eaLnBrk="0" fontAlgn="base" hangingPunct="0">
        <a:spcBef>
          <a:spcPct val="0"/>
        </a:spcBef>
        <a:spcAft>
          <a:spcPct val="0"/>
        </a:spcAft>
        <a:defRPr sz="4200" b="1">
          <a:solidFill>
            <a:srgbClr val="990000"/>
          </a:solidFill>
          <a:latin typeface="+mj-lt"/>
          <a:ea typeface="+mj-ea"/>
          <a:cs typeface="+mj-cs"/>
        </a:defRPr>
      </a:lvl1pPr>
      <a:lvl2pPr algn="l" rtl="0" eaLnBrk="0" fontAlgn="base" hangingPunct="0">
        <a:spcBef>
          <a:spcPct val="0"/>
        </a:spcBef>
        <a:spcAft>
          <a:spcPct val="0"/>
        </a:spcAft>
        <a:defRPr sz="4200" b="1">
          <a:solidFill>
            <a:srgbClr val="990000"/>
          </a:solidFill>
          <a:latin typeface="Arial" charset="0"/>
          <a:ea typeface="宋体" pitchFamily="2" charset="-122"/>
        </a:defRPr>
      </a:lvl2pPr>
      <a:lvl3pPr algn="l" rtl="0" eaLnBrk="0" fontAlgn="base" hangingPunct="0">
        <a:spcBef>
          <a:spcPct val="0"/>
        </a:spcBef>
        <a:spcAft>
          <a:spcPct val="0"/>
        </a:spcAft>
        <a:defRPr sz="4200" b="1">
          <a:solidFill>
            <a:srgbClr val="990000"/>
          </a:solidFill>
          <a:latin typeface="Arial" charset="0"/>
          <a:ea typeface="宋体" pitchFamily="2" charset="-122"/>
        </a:defRPr>
      </a:lvl3pPr>
      <a:lvl4pPr algn="l" rtl="0" eaLnBrk="0" fontAlgn="base" hangingPunct="0">
        <a:spcBef>
          <a:spcPct val="0"/>
        </a:spcBef>
        <a:spcAft>
          <a:spcPct val="0"/>
        </a:spcAft>
        <a:defRPr sz="4200" b="1">
          <a:solidFill>
            <a:srgbClr val="990000"/>
          </a:solidFill>
          <a:latin typeface="Arial" charset="0"/>
          <a:ea typeface="宋体" pitchFamily="2" charset="-122"/>
        </a:defRPr>
      </a:lvl4pPr>
      <a:lvl5pPr algn="l" rtl="0" eaLnBrk="0" fontAlgn="base" hangingPunct="0">
        <a:spcBef>
          <a:spcPct val="0"/>
        </a:spcBef>
        <a:spcAft>
          <a:spcPct val="0"/>
        </a:spcAft>
        <a:defRPr sz="4200" b="1">
          <a:solidFill>
            <a:srgbClr val="990000"/>
          </a:solidFill>
          <a:latin typeface="Arial" charset="0"/>
          <a:ea typeface="宋体" pitchFamily="2" charset="-122"/>
        </a:defRPr>
      </a:lvl5pPr>
      <a:lvl6pPr marL="548503" algn="l" rtl="0" fontAlgn="base">
        <a:spcBef>
          <a:spcPct val="0"/>
        </a:spcBef>
        <a:spcAft>
          <a:spcPct val="0"/>
        </a:spcAft>
        <a:defRPr sz="4200" b="1">
          <a:solidFill>
            <a:srgbClr val="990000"/>
          </a:solidFill>
          <a:latin typeface="Arial" charset="0"/>
          <a:ea typeface="宋体" pitchFamily="2" charset="-122"/>
        </a:defRPr>
      </a:lvl6pPr>
      <a:lvl7pPr marL="1097006" algn="l" rtl="0" fontAlgn="base">
        <a:spcBef>
          <a:spcPct val="0"/>
        </a:spcBef>
        <a:spcAft>
          <a:spcPct val="0"/>
        </a:spcAft>
        <a:defRPr sz="4200" b="1">
          <a:solidFill>
            <a:srgbClr val="990000"/>
          </a:solidFill>
          <a:latin typeface="Arial" charset="0"/>
          <a:ea typeface="宋体" pitchFamily="2" charset="-122"/>
        </a:defRPr>
      </a:lvl7pPr>
      <a:lvl8pPr marL="1645509" algn="l" rtl="0" fontAlgn="base">
        <a:spcBef>
          <a:spcPct val="0"/>
        </a:spcBef>
        <a:spcAft>
          <a:spcPct val="0"/>
        </a:spcAft>
        <a:defRPr sz="4200" b="1">
          <a:solidFill>
            <a:srgbClr val="990000"/>
          </a:solidFill>
          <a:latin typeface="Arial" charset="0"/>
          <a:ea typeface="宋体" pitchFamily="2" charset="-122"/>
        </a:defRPr>
      </a:lvl8pPr>
      <a:lvl9pPr marL="2194011" algn="l" rtl="0" fontAlgn="base">
        <a:spcBef>
          <a:spcPct val="0"/>
        </a:spcBef>
        <a:spcAft>
          <a:spcPct val="0"/>
        </a:spcAft>
        <a:defRPr sz="4200" b="1">
          <a:solidFill>
            <a:srgbClr val="990000"/>
          </a:solidFill>
          <a:latin typeface="Arial" charset="0"/>
          <a:ea typeface="宋体" pitchFamily="2" charset="-122"/>
        </a:defRPr>
      </a:lvl9pPr>
    </p:titleStyle>
    <p:bodyStyle>
      <a:lvl1pPr marL="411377" indent="-411377" algn="l" rtl="0" eaLnBrk="0" fontAlgn="base" hangingPunct="0">
        <a:spcBef>
          <a:spcPct val="70000"/>
        </a:spcBef>
        <a:spcAft>
          <a:spcPct val="0"/>
        </a:spcAft>
        <a:defRPr sz="3000" b="1">
          <a:solidFill>
            <a:schemeClr val="tx1"/>
          </a:solidFill>
          <a:latin typeface="+mn-lt"/>
          <a:ea typeface="+mn-ea"/>
          <a:cs typeface="+mn-cs"/>
        </a:defRPr>
      </a:lvl1pPr>
      <a:lvl2pPr marL="1049393" indent="-500890" algn="l" rtl="0" eaLnBrk="0" fontAlgn="base" hangingPunct="0">
        <a:lnSpc>
          <a:spcPct val="85000"/>
        </a:lnSpc>
        <a:spcBef>
          <a:spcPct val="35000"/>
        </a:spcBef>
        <a:spcAft>
          <a:spcPct val="0"/>
        </a:spcAft>
        <a:buFont typeface="Wingdings" pitchFamily="2" charset="2"/>
        <a:buChar char="q"/>
        <a:defRPr sz="2600">
          <a:solidFill>
            <a:schemeClr val="tx1"/>
          </a:solidFill>
          <a:latin typeface="+mn-lt"/>
          <a:ea typeface="+mn-ea"/>
        </a:defRPr>
      </a:lvl2pPr>
      <a:lvl3pPr marL="1639796" indent="-388523" algn="l" rtl="0" eaLnBrk="0" fontAlgn="base" hangingPunct="0">
        <a:spcBef>
          <a:spcPct val="20000"/>
        </a:spcBef>
        <a:spcAft>
          <a:spcPct val="0"/>
        </a:spcAft>
        <a:buFont typeface="Wingdings" pitchFamily="2" charset="2"/>
        <a:buChar char="Ø"/>
        <a:defRPr sz="2400">
          <a:solidFill>
            <a:schemeClr val="tx1"/>
          </a:solidFill>
          <a:latin typeface="+mn-lt"/>
          <a:ea typeface="+mn-ea"/>
        </a:defRPr>
      </a:lvl3pPr>
      <a:lvl4pPr marL="2293047" indent="-438040" algn="l" rtl="0" eaLnBrk="0" fontAlgn="base" hangingPunct="0">
        <a:spcBef>
          <a:spcPct val="20000"/>
        </a:spcBef>
        <a:spcAft>
          <a:spcPct val="0"/>
        </a:spcAft>
        <a:buChar char="–"/>
        <a:defRPr sz="2400">
          <a:solidFill>
            <a:schemeClr val="tx1"/>
          </a:solidFill>
          <a:latin typeface="+mn-lt"/>
          <a:ea typeface="+mn-ea"/>
        </a:defRPr>
      </a:lvl4pPr>
      <a:lvl5pPr marL="2946299" indent="-438040" algn="l" rtl="0" eaLnBrk="0" fontAlgn="base" hangingPunct="0">
        <a:spcBef>
          <a:spcPct val="20000"/>
        </a:spcBef>
        <a:spcAft>
          <a:spcPct val="0"/>
        </a:spcAft>
        <a:buChar char="»"/>
        <a:defRPr sz="2400">
          <a:solidFill>
            <a:schemeClr val="tx1"/>
          </a:solidFill>
          <a:latin typeface="+mn-lt"/>
          <a:ea typeface="+mn-ea"/>
        </a:defRPr>
      </a:lvl5pPr>
      <a:lvl6pPr marL="3494802" indent="-438040" algn="l" rtl="0" fontAlgn="base">
        <a:spcBef>
          <a:spcPct val="20000"/>
        </a:spcBef>
        <a:spcAft>
          <a:spcPct val="0"/>
        </a:spcAft>
        <a:buChar char="»"/>
        <a:defRPr sz="2400">
          <a:solidFill>
            <a:schemeClr val="tx1"/>
          </a:solidFill>
          <a:latin typeface="+mn-lt"/>
          <a:ea typeface="+mn-ea"/>
        </a:defRPr>
      </a:lvl6pPr>
      <a:lvl7pPr marL="4043305" indent="-438040" algn="l" rtl="0" fontAlgn="base">
        <a:spcBef>
          <a:spcPct val="20000"/>
        </a:spcBef>
        <a:spcAft>
          <a:spcPct val="0"/>
        </a:spcAft>
        <a:buChar char="»"/>
        <a:defRPr sz="2400">
          <a:solidFill>
            <a:schemeClr val="tx1"/>
          </a:solidFill>
          <a:latin typeface="+mn-lt"/>
          <a:ea typeface="+mn-ea"/>
        </a:defRPr>
      </a:lvl7pPr>
      <a:lvl8pPr marL="4591807" indent="-438040" algn="l" rtl="0" fontAlgn="base">
        <a:spcBef>
          <a:spcPct val="20000"/>
        </a:spcBef>
        <a:spcAft>
          <a:spcPct val="0"/>
        </a:spcAft>
        <a:buChar char="»"/>
        <a:defRPr sz="2400">
          <a:solidFill>
            <a:schemeClr val="tx1"/>
          </a:solidFill>
          <a:latin typeface="+mn-lt"/>
          <a:ea typeface="+mn-ea"/>
        </a:defRPr>
      </a:lvl8pPr>
      <a:lvl9pPr marL="5140310" indent="-438040" algn="l" rtl="0" fontAlgn="base">
        <a:spcBef>
          <a:spcPct val="20000"/>
        </a:spcBef>
        <a:spcAft>
          <a:spcPct val="0"/>
        </a:spcAft>
        <a:buChar char="»"/>
        <a:defRPr sz="2400">
          <a:solidFill>
            <a:schemeClr val="tx1"/>
          </a:solidFill>
          <a:latin typeface="+mn-lt"/>
          <a:ea typeface="+mn-ea"/>
        </a:defRPr>
      </a:lvl9pPr>
    </p:bodyStyle>
    <p:otherStyle>
      <a:defPPr>
        <a:defRPr lang="en-US"/>
      </a:defPPr>
      <a:lvl1pPr marL="0" algn="l" defTabSz="1097006" rtl="0" eaLnBrk="1" latinLnBrk="0" hangingPunct="1">
        <a:defRPr sz="2200" kern="1200">
          <a:solidFill>
            <a:schemeClr val="tx1"/>
          </a:solidFill>
          <a:latin typeface="+mn-lt"/>
          <a:ea typeface="+mn-ea"/>
          <a:cs typeface="+mn-cs"/>
        </a:defRPr>
      </a:lvl1pPr>
      <a:lvl2pPr marL="548503" algn="l" defTabSz="1097006" rtl="0" eaLnBrk="1" latinLnBrk="0" hangingPunct="1">
        <a:defRPr sz="2200" kern="1200">
          <a:solidFill>
            <a:schemeClr val="tx1"/>
          </a:solidFill>
          <a:latin typeface="+mn-lt"/>
          <a:ea typeface="+mn-ea"/>
          <a:cs typeface="+mn-cs"/>
        </a:defRPr>
      </a:lvl2pPr>
      <a:lvl3pPr marL="1097006" algn="l" defTabSz="1097006" rtl="0" eaLnBrk="1" latinLnBrk="0" hangingPunct="1">
        <a:defRPr sz="2200" kern="1200">
          <a:solidFill>
            <a:schemeClr val="tx1"/>
          </a:solidFill>
          <a:latin typeface="+mn-lt"/>
          <a:ea typeface="+mn-ea"/>
          <a:cs typeface="+mn-cs"/>
        </a:defRPr>
      </a:lvl3pPr>
      <a:lvl4pPr marL="1645509" algn="l" defTabSz="1097006" rtl="0" eaLnBrk="1" latinLnBrk="0" hangingPunct="1">
        <a:defRPr sz="2200" kern="1200">
          <a:solidFill>
            <a:schemeClr val="tx1"/>
          </a:solidFill>
          <a:latin typeface="+mn-lt"/>
          <a:ea typeface="+mn-ea"/>
          <a:cs typeface="+mn-cs"/>
        </a:defRPr>
      </a:lvl4pPr>
      <a:lvl5pPr marL="2194011" algn="l" defTabSz="1097006" rtl="0" eaLnBrk="1" latinLnBrk="0" hangingPunct="1">
        <a:defRPr sz="2200" kern="1200">
          <a:solidFill>
            <a:schemeClr val="tx1"/>
          </a:solidFill>
          <a:latin typeface="+mn-lt"/>
          <a:ea typeface="+mn-ea"/>
          <a:cs typeface="+mn-cs"/>
        </a:defRPr>
      </a:lvl5pPr>
      <a:lvl6pPr marL="2742514" algn="l" defTabSz="1097006" rtl="0" eaLnBrk="1" latinLnBrk="0" hangingPunct="1">
        <a:defRPr sz="2200" kern="1200">
          <a:solidFill>
            <a:schemeClr val="tx1"/>
          </a:solidFill>
          <a:latin typeface="+mn-lt"/>
          <a:ea typeface="+mn-ea"/>
          <a:cs typeface="+mn-cs"/>
        </a:defRPr>
      </a:lvl6pPr>
      <a:lvl7pPr marL="3291017" algn="l" defTabSz="1097006" rtl="0" eaLnBrk="1" latinLnBrk="0" hangingPunct="1">
        <a:defRPr sz="2200" kern="1200">
          <a:solidFill>
            <a:schemeClr val="tx1"/>
          </a:solidFill>
          <a:latin typeface="+mn-lt"/>
          <a:ea typeface="+mn-ea"/>
          <a:cs typeface="+mn-cs"/>
        </a:defRPr>
      </a:lvl7pPr>
      <a:lvl8pPr marL="3839520" algn="l" defTabSz="1097006" rtl="0" eaLnBrk="1" latinLnBrk="0" hangingPunct="1">
        <a:defRPr sz="2200" kern="1200">
          <a:solidFill>
            <a:schemeClr val="tx1"/>
          </a:solidFill>
          <a:latin typeface="+mn-lt"/>
          <a:ea typeface="+mn-ea"/>
          <a:cs typeface="+mn-cs"/>
        </a:defRPr>
      </a:lvl8pPr>
      <a:lvl9pPr marL="4388023" algn="l" defTabSz="1097006"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59836" y="2887216"/>
            <a:ext cx="10881931" cy="2057400"/>
          </a:xfrm>
        </p:spPr>
        <p:txBody>
          <a:bodyPr/>
          <a:lstStyle/>
          <a:p>
            <a:pPr algn="ctr"/>
            <a:r>
              <a:rPr lang="en-GB" dirty="0" smtClean="0"/>
              <a:t>Portal Models</a:t>
            </a:r>
            <a:br>
              <a:rPr lang="en-GB" dirty="0" smtClean="0"/>
            </a:br>
            <a:r>
              <a:rPr lang="en-GB" dirty="0" smtClean="0"/>
              <a:t/>
            </a:r>
            <a:br>
              <a:rPr lang="en-GB" dirty="0" smtClean="0"/>
            </a:br>
            <a:r>
              <a:rPr lang="en-GB" dirty="0" smtClean="0"/>
              <a:t/>
            </a:r>
            <a:br>
              <a:rPr lang="en-GB" dirty="0" smtClean="0"/>
            </a:br>
            <a:r>
              <a:rPr lang="en-GB" sz="2800" dirty="0" smtClean="0">
                <a:solidFill>
                  <a:schemeClr val="tx1"/>
                </a:solidFill>
              </a:rPr>
              <a:t>Maarten Vissers</a:t>
            </a:r>
            <a:br>
              <a:rPr lang="en-GB" sz="2800" dirty="0" smtClean="0">
                <a:solidFill>
                  <a:schemeClr val="tx1"/>
                </a:solidFill>
              </a:rPr>
            </a:br>
            <a:r>
              <a:rPr lang="en-GB" sz="2800" dirty="0" smtClean="0">
                <a:solidFill>
                  <a:schemeClr val="tx1"/>
                </a:solidFill>
              </a:rPr>
              <a:t>2012-03-12</a:t>
            </a:r>
            <a:br>
              <a:rPr lang="en-GB" sz="2800" dirty="0" smtClean="0">
                <a:solidFill>
                  <a:schemeClr val="tx1"/>
                </a:solidFill>
              </a:rPr>
            </a:br>
            <a:r>
              <a:rPr lang="en-GB" sz="2800" dirty="0" smtClean="0">
                <a:solidFill>
                  <a:schemeClr val="tx1"/>
                </a:solidFill>
              </a:rPr>
              <a:t>v1</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PB/BCB Portal with G.8031 EC SNC protection</a:t>
            </a:r>
            <a:endParaRPr lang="en-US" dirty="0"/>
          </a:p>
        </p:txBody>
      </p:sp>
      <p:sp>
        <p:nvSpPr>
          <p:cNvPr id="143" name="Content Placeholder 142"/>
          <p:cNvSpPr>
            <a:spLocks noGrp="1"/>
          </p:cNvSpPr>
          <p:nvPr>
            <p:ph sz="half" idx="1"/>
          </p:nvPr>
        </p:nvSpPr>
        <p:spPr>
          <a:xfrm>
            <a:off x="639889" y="2240281"/>
            <a:ext cx="3672679" cy="6336030"/>
          </a:xfrm>
        </p:spPr>
        <p:txBody>
          <a:bodyPr/>
          <a:lstStyle/>
          <a:p>
            <a:pPr lvl="1"/>
            <a:r>
              <a:rPr lang="en-GB" dirty="0" smtClean="0"/>
              <a:t>EC SNC protection adds an Emulated PB/BCB D to the model</a:t>
            </a:r>
          </a:p>
          <a:p>
            <a:pPr lvl="1"/>
            <a:r>
              <a:rPr lang="en-GB" dirty="0" smtClean="0"/>
              <a:t>It consists of Distributed S Relay functions, PNP port functions, an Intra-Portal Link and SNCP functions which connect via a Gateway Link to an S Relay function</a:t>
            </a:r>
          </a:p>
          <a:p>
            <a:pPr lvl="1"/>
            <a:r>
              <a:rPr lang="en-GB" dirty="0" smtClean="0"/>
              <a:t>The distributed S Relay functions either relay the incoming EC signal, or present the W and P EC segment signals to the SNCP function</a:t>
            </a:r>
          </a:p>
          <a:p>
            <a:pPr lvl="1"/>
            <a:r>
              <a:rPr lang="en-GB" dirty="0" smtClean="0"/>
              <a:t>EC SNCP MEP functions are located between SNCP function and Distributed S Relay function; the two sets operate in Active/Standby mode</a:t>
            </a:r>
            <a:endParaRPr lang="en-US" dirty="0"/>
          </a:p>
        </p:txBody>
      </p:sp>
      <p:sp>
        <p:nvSpPr>
          <p:cNvPr id="44" name="Rectangle 43"/>
          <p:cNvSpPr/>
          <p:nvPr/>
        </p:nvSpPr>
        <p:spPr bwMode="auto">
          <a:xfrm>
            <a:off x="5176664"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384576"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217224"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 name="TextBox 7"/>
          <p:cNvSpPr txBox="1"/>
          <p:nvPr/>
        </p:nvSpPr>
        <p:spPr>
          <a:xfrm>
            <a:off x="11513368" y="4656584"/>
            <a:ext cx="1115691" cy="276999"/>
          </a:xfrm>
          <a:prstGeom prst="rect">
            <a:avLst/>
          </a:prstGeom>
          <a:noFill/>
        </p:spPr>
        <p:txBody>
          <a:bodyPr wrap="none" lIns="0" tIns="0" rIns="0" bIns="0" rtlCol="0" anchor="ctr">
            <a:spAutoFit/>
          </a:bodyPr>
          <a:lstStyle/>
          <a:p>
            <a:pPr algn="ctr"/>
            <a:r>
              <a:rPr lang="en-GB" sz="1800" dirty="0" smtClean="0"/>
              <a:t>PB/BCB B</a:t>
            </a:r>
            <a:endParaRPr lang="en-US" sz="1800" dirty="0" smtClean="0"/>
          </a:p>
        </p:txBody>
      </p:sp>
      <p:sp>
        <p:nvSpPr>
          <p:cNvPr id="9" name="Rectangle 8"/>
          <p:cNvSpPr/>
          <p:nvPr/>
        </p:nvSpPr>
        <p:spPr bwMode="auto">
          <a:xfrm>
            <a:off x="438457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582473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1" name="Rectangle 10"/>
          <p:cNvSpPr/>
          <p:nvPr/>
        </p:nvSpPr>
        <p:spPr bwMode="auto">
          <a:xfrm>
            <a:off x="510465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21722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65738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4" name="Rectangle 13"/>
          <p:cNvSpPr/>
          <p:nvPr/>
        </p:nvSpPr>
        <p:spPr bwMode="auto">
          <a:xfrm>
            <a:off x="1093730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60871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55292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48903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43324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40080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28112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40080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28112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7819901"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6832848"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785176"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60871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48903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112768"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392688"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721280"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732721"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539557"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480549"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232080"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672608"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513368"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945416"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145216"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160828" y="6899865"/>
            <a:ext cx="2218557" cy="276999"/>
          </a:xfrm>
          <a:prstGeom prst="rect">
            <a:avLst/>
          </a:prstGeom>
          <a:noFill/>
        </p:spPr>
        <p:txBody>
          <a:bodyPr wrap="none" lIns="0" tIns="0" rIns="0" bIns="0" rtlCol="0" anchor="ctr">
            <a:spAutoFit/>
          </a:bodyPr>
          <a:lstStyle/>
          <a:p>
            <a:pPr algn="ctr"/>
            <a:r>
              <a:rPr lang="en-GB" sz="1800" dirty="0" smtClean="0"/>
              <a:t>Emulated PB/BCB C</a:t>
            </a:r>
            <a:endParaRPr lang="en-US" sz="1800" dirty="0" smtClean="0"/>
          </a:p>
        </p:txBody>
      </p:sp>
      <p:sp>
        <p:nvSpPr>
          <p:cNvPr id="49" name="TextBox 48"/>
          <p:cNvSpPr txBox="1"/>
          <p:nvPr/>
        </p:nvSpPr>
        <p:spPr>
          <a:xfrm>
            <a:off x="10649272"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752728"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flipV="1">
            <a:off x="5176664" y="2568352"/>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a:off x="5104656"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0937304"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608712" y="28396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7552928"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489032"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10433248" y="28396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640080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928112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1" name="Freeform 110"/>
          <p:cNvSpPr/>
          <p:nvPr/>
        </p:nvSpPr>
        <p:spPr bwMode="auto">
          <a:xfrm flipV="1">
            <a:off x="7819901" y="327089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12" name="Straight Connector 111"/>
          <p:cNvCxnSpPr/>
          <p:nvPr/>
        </p:nvCxnSpPr>
        <p:spPr bwMode="auto">
          <a:xfrm flipV="1">
            <a:off x="6832848" y="1848272"/>
            <a:ext cx="0" cy="165618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flipV="1">
            <a:off x="9785176" y="1848272"/>
            <a:ext cx="0" cy="165618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4" name="Rectangle 113"/>
          <p:cNvSpPr/>
          <p:nvPr/>
        </p:nvSpPr>
        <p:spPr bwMode="auto">
          <a:xfrm>
            <a:off x="560871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5" name="Rectangle 114"/>
          <p:cNvSpPr/>
          <p:nvPr/>
        </p:nvSpPr>
        <p:spPr bwMode="auto">
          <a:xfrm>
            <a:off x="848903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7" name="Freeform 116"/>
          <p:cNvSpPr/>
          <p:nvPr/>
        </p:nvSpPr>
        <p:spPr bwMode="auto">
          <a:xfrm flipV="1">
            <a:off x="5392688"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reeform 117"/>
          <p:cNvSpPr/>
          <p:nvPr/>
        </p:nvSpPr>
        <p:spPr bwMode="auto">
          <a:xfrm flipH="1" flipV="1">
            <a:off x="10721280"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92288"/>
              <a:gd name="connsiteX1" fmla="*/ 0 w 979715"/>
              <a:gd name="connsiteY1" fmla="*/ 2592288 h 2592288"/>
              <a:gd name="connsiteX2" fmla="*/ 973777 w 979715"/>
              <a:gd name="connsiteY2" fmla="*/ 2592288 h 2592288"/>
              <a:gd name="connsiteX3" fmla="*/ 979715 w 979715"/>
              <a:gd name="connsiteY3" fmla="*/ 2360719 h 2592288"/>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TextBox 118"/>
          <p:cNvSpPr txBox="1"/>
          <p:nvPr/>
        </p:nvSpPr>
        <p:spPr>
          <a:xfrm>
            <a:off x="7732721" y="300040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21" name="TextBox 120"/>
          <p:cNvSpPr txBox="1"/>
          <p:nvPr/>
        </p:nvSpPr>
        <p:spPr>
          <a:xfrm>
            <a:off x="5480549"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6" name="TextBox 125"/>
          <p:cNvSpPr txBox="1"/>
          <p:nvPr/>
        </p:nvSpPr>
        <p:spPr>
          <a:xfrm>
            <a:off x="10145216"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7" name="TextBox 126"/>
          <p:cNvSpPr txBox="1"/>
          <p:nvPr/>
        </p:nvSpPr>
        <p:spPr>
          <a:xfrm>
            <a:off x="7160828" y="4440560"/>
            <a:ext cx="2218557" cy="276999"/>
          </a:xfrm>
          <a:prstGeom prst="rect">
            <a:avLst/>
          </a:prstGeom>
          <a:noFill/>
        </p:spPr>
        <p:txBody>
          <a:bodyPr wrap="none" lIns="0" tIns="0" rIns="0" bIns="0" rtlCol="0" anchor="ctr">
            <a:spAutoFit/>
          </a:bodyPr>
          <a:lstStyle/>
          <a:p>
            <a:pPr algn="ctr"/>
            <a:r>
              <a:rPr lang="en-GB" sz="1800" dirty="0" smtClean="0"/>
              <a:t>Emulated PB/BCB D</a:t>
            </a:r>
            <a:endParaRPr lang="en-US" sz="1800" dirty="0" smtClean="0"/>
          </a:p>
        </p:txBody>
      </p:sp>
      <p:sp>
        <p:nvSpPr>
          <p:cNvPr id="128" name="TextBox 127"/>
          <p:cNvSpPr txBox="1"/>
          <p:nvPr/>
        </p:nvSpPr>
        <p:spPr>
          <a:xfrm>
            <a:off x="10649272" y="1848272"/>
            <a:ext cx="1512168" cy="553998"/>
          </a:xfrm>
          <a:prstGeom prst="rect">
            <a:avLst/>
          </a:prstGeom>
          <a:noFill/>
        </p:spPr>
        <p:txBody>
          <a:bodyPr wrap="square" lIns="0" tIns="0" rIns="0" bIns="0" rtlCol="0">
            <a:spAutoFit/>
          </a:bodyPr>
          <a:lstStyle/>
          <a:p>
            <a:pPr marL="85725" indent="-85725"/>
            <a:r>
              <a:rPr lang="en-GB" sz="1200" b="0" dirty="0" smtClean="0"/>
              <a:t>* The two “SNCP” state machines require coordination</a:t>
            </a:r>
            <a:endParaRPr lang="en-US" sz="1200" b="0" dirty="0" smtClean="0"/>
          </a:p>
        </p:txBody>
      </p:sp>
      <p:sp>
        <p:nvSpPr>
          <p:cNvPr id="129" name="Rectangle 128"/>
          <p:cNvSpPr/>
          <p:nvPr/>
        </p:nvSpPr>
        <p:spPr bwMode="auto">
          <a:xfrm>
            <a:off x="6040760" y="2064296"/>
            <a:ext cx="439248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EC Protection Group (to Portal or SNCP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273008" y="1992288"/>
            <a:ext cx="72008" cy="7536904"/>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134" name="Rectangle 133"/>
          <p:cNvSpPr/>
          <p:nvPr/>
        </p:nvSpPr>
        <p:spPr bwMode="auto">
          <a:xfrm>
            <a:off x="5608712" y="31996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10433248" y="31996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grpSp>
        <p:nvGrpSpPr>
          <p:cNvPr id="146" name="Group 233"/>
          <p:cNvGrpSpPr>
            <a:grpSpLocks/>
          </p:cNvGrpSpPr>
          <p:nvPr/>
        </p:nvGrpSpPr>
        <p:grpSpPr bwMode="auto">
          <a:xfrm>
            <a:off x="10433248" y="3559696"/>
            <a:ext cx="576064" cy="304800"/>
            <a:chOff x="228600" y="1828800"/>
            <a:chExt cx="914400" cy="457200"/>
          </a:xfrm>
        </p:grpSpPr>
        <p:sp>
          <p:nvSpPr>
            <p:cNvPr id="147"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48" name="Rectangle 147"/>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9" name="Rectangle 148"/>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0" name="Rectangle 149"/>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1" name="Rectangle 150"/>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155" name="Group 233"/>
          <p:cNvGrpSpPr>
            <a:grpSpLocks/>
          </p:cNvGrpSpPr>
          <p:nvPr/>
        </p:nvGrpSpPr>
        <p:grpSpPr bwMode="auto">
          <a:xfrm>
            <a:off x="5608712" y="3559696"/>
            <a:ext cx="576064" cy="304800"/>
            <a:chOff x="228600" y="1828800"/>
            <a:chExt cx="914400" cy="457200"/>
          </a:xfrm>
        </p:grpSpPr>
        <p:sp>
          <p:nvSpPr>
            <p:cNvPr id="156"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57" name="Rectangle 156"/>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8" name="Rectangle 157"/>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9" name="Rectangle 158"/>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0" name="Rectangle 159"/>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7" name="TextBox 6"/>
          <p:cNvSpPr txBox="1"/>
          <p:nvPr/>
        </p:nvSpPr>
        <p:spPr>
          <a:xfrm>
            <a:off x="4141574" y="4667617"/>
            <a:ext cx="1107098" cy="276999"/>
          </a:xfrm>
          <a:prstGeom prst="rect">
            <a:avLst/>
          </a:prstGeom>
          <a:noFill/>
        </p:spPr>
        <p:txBody>
          <a:bodyPr wrap="none" lIns="0" tIns="0" rIns="0" bIns="0" rtlCol="0" anchor="ctr">
            <a:spAutoFit/>
          </a:bodyPr>
          <a:lstStyle/>
          <a:p>
            <a:pPr algn="ctr"/>
            <a:r>
              <a:rPr lang="en-GB" sz="1800" dirty="0" smtClean="0"/>
              <a:t>PB/BCB A</a:t>
            </a:r>
            <a:endParaRPr lang="en-US" sz="1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PB/BCB Portal with MSTP/MVRP EC restoration</a:t>
            </a:r>
            <a:endParaRPr lang="en-US" dirty="0"/>
          </a:p>
        </p:txBody>
      </p:sp>
      <p:sp>
        <p:nvSpPr>
          <p:cNvPr id="143" name="Content Placeholder 142"/>
          <p:cNvSpPr>
            <a:spLocks noGrp="1"/>
          </p:cNvSpPr>
          <p:nvPr>
            <p:ph sz="half" idx="1"/>
          </p:nvPr>
        </p:nvSpPr>
        <p:spPr>
          <a:xfrm>
            <a:off x="639889" y="2240281"/>
            <a:ext cx="4320751" cy="6336030"/>
          </a:xfrm>
        </p:spPr>
        <p:txBody>
          <a:bodyPr/>
          <a:lstStyle/>
          <a:p>
            <a:pPr lvl="1"/>
            <a:r>
              <a:rPr lang="en-GB" dirty="0" smtClean="0"/>
              <a:t>EC restoration with MSTP/MVRP restores “EC segments”, like EC SNC protection</a:t>
            </a:r>
          </a:p>
          <a:p>
            <a:pPr lvl="1"/>
            <a:r>
              <a:rPr lang="en-GB" dirty="0" smtClean="0"/>
              <a:t>Does this imply that EC restoration adds an Emulated PB/BCB D to the model as illustrated on the right?</a:t>
            </a:r>
          </a:p>
          <a:p>
            <a:pPr lvl="1"/>
            <a:r>
              <a:rPr lang="en-GB" dirty="0" smtClean="0"/>
              <a:t>Is the model on the right </a:t>
            </a:r>
            <a:br>
              <a:rPr lang="en-GB" dirty="0" smtClean="0"/>
            </a:br>
            <a:r>
              <a:rPr lang="en-GB" dirty="0" smtClean="0"/>
              <a:t>a correct model?</a:t>
            </a:r>
            <a:endParaRPr lang="en-US" dirty="0"/>
          </a:p>
        </p:txBody>
      </p:sp>
      <p:sp>
        <p:nvSpPr>
          <p:cNvPr id="44" name="Rectangle 43"/>
          <p:cNvSpPr/>
          <p:nvPr/>
        </p:nvSpPr>
        <p:spPr bwMode="auto">
          <a:xfrm>
            <a:off x="5176664"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384576"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217224"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4141574" y="4667617"/>
            <a:ext cx="1107098" cy="276999"/>
          </a:xfrm>
          <a:prstGeom prst="rect">
            <a:avLst/>
          </a:prstGeom>
          <a:noFill/>
        </p:spPr>
        <p:txBody>
          <a:bodyPr wrap="none" lIns="0" tIns="0" rIns="0" bIns="0" rtlCol="0" anchor="ctr">
            <a:spAutoFit/>
          </a:bodyPr>
          <a:lstStyle/>
          <a:p>
            <a:pPr algn="ctr"/>
            <a:r>
              <a:rPr lang="en-GB" sz="1800" dirty="0" smtClean="0"/>
              <a:t>PB/BCB A</a:t>
            </a:r>
            <a:endParaRPr lang="en-US" sz="1800" dirty="0" smtClean="0"/>
          </a:p>
        </p:txBody>
      </p:sp>
      <p:sp>
        <p:nvSpPr>
          <p:cNvPr id="8" name="TextBox 7"/>
          <p:cNvSpPr txBox="1"/>
          <p:nvPr/>
        </p:nvSpPr>
        <p:spPr>
          <a:xfrm>
            <a:off x="11513368" y="4656584"/>
            <a:ext cx="1115691" cy="276999"/>
          </a:xfrm>
          <a:prstGeom prst="rect">
            <a:avLst/>
          </a:prstGeom>
          <a:noFill/>
        </p:spPr>
        <p:txBody>
          <a:bodyPr wrap="none" lIns="0" tIns="0" rIns="0" bIns="0" rtlCol="0" anchor="ctr">
            <a:spAutoFit/>
          </a:bodyPr>
          <a:lstStyle/>
          <a:p>
            <a:pPr algn="ctr"/>
            <a:r>
              <a:rPr lang="en-GB" sz="1800" dirty="0" smtClean="0"/>
              <a:t>PB/BCB B</a:t>
            </a:r>
            <a:endParaRPr lang="en-US" sz="1800" dirty="0" smtClean="0"/>
          </a:p>
        </p:txBody>
      </p:sp>
      <p:sp>
        <p:nvSpPr>
          <p:cNvPr id="9" name="Rectangle 8"/>
          <p:cNvSpPr/>
          <p:nvPr/>
        </p:nvSpPr>
        <p:spPr bwMode="auto">
          <a:xfrm>
            <a:off x="438457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582473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1" name="Rectangle 10"/>
          <p:cNvSpPr/>
          <p:nvPr/>
        </p:nvSpPr>
        <p:spPr bwMode="auto">
          <a:xfrm>
            <a:off x="510465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21722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65738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4" name="Rectangle 13"/>
          <p:cNvSpPr/>
          <p:nvPr/>
        </p:nvSpPr>
        <p:spPr bwMode="auto">
          <a:xfrm>
            <a:off x="1093730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60871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55292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48903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43324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40080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28112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40080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28112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7819901"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6832848"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785176"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60871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48903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112768"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392688"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721280"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732721"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539557"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480549"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232080"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672608"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513368"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945416"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145216"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160828" y="6899865"/>
            <a:ext cx="2218557" cy="276999"/>
          </a:xfrm>
          <a:prstGeom prst="rect">
            <a:avLst/>
          </a:prstGeom>
          <a:noFill/>
        </p:spPr>
        <p:txBody>
          <a:bodyPr wrap="none" lIns="0" tIns="0" rIns="0" bIns="0" rtlCol="0" anchor="ctr">
            <a:spAutoFit/>
          </a:bodyPr>
          <a:lstStyle/>
          <a:p>
            <a:pPr algn="ctr"/>
            <a:r>
              <a:rPr lang="en-GB" sz="1800" dirty="0" smtClean="0"/>
              <a:t>Emulated PB/BCB C</a:t>
            </a:r>
            <a:endParaRPr lang="en-US" sz="1800" dirty="0" smtClean="0"/>
          </a:p>
        </p:txBody>
      </p:sp>
      <p:sp>
        <p:nvSpPr>
          <p:cNvPr id="49" name="TextBox 48"/>
          <p:cNvSpPr txBox="1"/>
          <p:nvPr/>
        </p:nvSpPr>
        <p:spPr>
          <a:xfrm>
            <a:off x="10649272"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752728"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flipV="1">
            <a:off x="5176664" y="2928392"/>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a:off x="5104656"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0937304"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608712"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7552928"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489032"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10433248"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640080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928112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1" name="Freeform 110"/>
          <p:cNvSpPr/>
          <p:nvPr/>
        </p:nvSpPr>
        <p:spPr bwMode="auto">
          <a:xfrm flipV="1">
            <a:off x="7819901" y="327089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12" name="Straight Connector 111"/>
          <p:cNvCxnSpPr/>
          <p:nvPr/>
        </p:nvCxnSpPr>
        <p:spPr bwMode="auto">
          <a:xfrm flipV="1">
            <a:off x="6832848" y="2280320"/>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flipV="1">
            <a:off x="9785176" y="2280320"/>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4" name="Rectangle 113"/>
          <p:cNvSpPr/>
          <p:nvPr/>
        </p:nvSpPr>
        <p:spPr bwMode="auto">
          <a:xfrm>
            <a:off x="560871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5" name="Rectangle 114"/>
          <p:cNvSpPr/>
          <p:nvPr/>
        </p:nvSpPr>
        <p:spPr bwMode="auto">
          <a:xfrm>
            <a:off x="848903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7" name="Freeform 116"/>
          <p:cNvSpPr/>
          <p:nvPr/>
        </p:nvSpPr>
        <p:spPr bwMode="auto">
          <a:xfrm flipV="1">
            <a:off x="5392688" y="3288432"/>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reeform 117"/>
          <p:cNvSpPr/>
          <p:nvPr/>
        </p:nvSpPr>
        <p:spPr bwMode="auto">
          <a:xfrm flipH="1" flipV="1">
            <a:off x="10721280" y="3288432"/>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TextBox 118"/>
          <p:cNvSpPr txBox="1"/>
          <p:nvPr/>
        </p:nvSpPr>
        <p:spPr>
          <a:xfrm>
            <a:off x="7732721" y="300040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21" name="TextBox 120"/>
          <p:cNvSpPr txBox="1"/>
          <p:nvPr/>
        </p:nvSpPr>
        <p:spPr>
          <a:xfrm>
            <a:off x="5480549"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6" name="TextBox 125"/>
          <p:cNvSpPr txBox="1"/>
          <p:nvPr/>
        </p:nvSpPr>
        <p:spPr>
          <a:xfrm>
            <a:off x="10145216"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7" name="TextBox 126"/>
          <p:cNvSpPr txBox="1"/>
          <p:nvPr/>
        </p:nvSpPr>
        <p:spPr>
          <a:xfrm>
            <a:off x="7160828" y="4440560"/>
            <a:ext cx="2218557" cy="276999"/>
          </a:xfrm>
          <a:prstGeom prst="rect">
            <a:avLst/>
          </a:prstGeom>
          <a:noFill/>
        </p:spPr>
        <p:txBody>
          <a:bodyPr wrap="none" lIns="0" tIns="0" rIns="0" bIns="0" rtlCol="0" anchor="ctr">
            <a:spAutoFit/>
          </a:bodyPr>
          <a:lstStyle/>
          <a:p>
            <a:pPr algn="ctr"/>
            <a:r>
              <a:rPr lang="en-GB" sz="1800" dirty="0" smtClean="0"/>
              <a:t>Emulated PB/BCB D</a:t>
            </a:r>
            <a:endParaRPr lang="en-US" sz="1800" dirty="0" smtClean="0"/>
          </a:p>
        </p:txBody>
      </p:sp>
      <p:sp>
        <p:nvSpPr>
          <p:cNvPr id="128" name="TextBox 127"/>
          <p:cNvSpPr txBox="1"/>
          <p:nvPr/>
        </p:nvSpPr>
        <p:spPr>
          <a:xfrm>
            <a:off x="10649272" y="2208312"/>
            <a:ext cx="1512168" cy="553998"/>
          </a:xfrm>
          <a:prstGeom prst="rect">
            <a:avLst/>
          </a:prstGeom>
          <a:noFill/>
        </p:spPr>
        <p:txBody>
          <a:bodyPr wrap="square" lIns="0" tIns="0" rIns="0" bIns="0" rtlCol="0">
            <a:spAutoFit/>
          </a:bodyPr>
          <a:lstStyle/>
          <a:p>
            <a:pPr marL="85725" indent="-85725"/>
            <a:r>
              <a:rPr lang="en-GB" sz="1200" b="0" dirty="0" smtClean="0"/>
              <a:t>* The two “SNCP” state machines require coordination</a:t>
            </a:r>
            <a:endParaRPr lang="en-US" sz="1200" b="0" dirty="0" smtClean="0"/>
          </a:p>
        </p:txBody>
      </p:sp>
      <p:sp>
        <p:nvSpPr>
          <p:cNvPr id="129" name="Rectangle 128"/>
          <p:cNvSpPr/>
          <p:nvPr/>
        </p:nvSpPr>
        <p:spPr bwMode="auto">
          <a:xfrm>
            <a:off x="6616824" y="2496344"/>
            <a:ext cx="338437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S/B-VLAN EC Restoration Group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273008" y="1992288"/>
            <a:ext cx="72008" cy="7536904"/>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67" name="TextBox 66"/>
          <p:cNvSpPr txBox="1"/>
          <p:nvPr/>
        </p:nvSpPr>
        <p:spPr>
          <a:xfrm>
            <a:off x="7768952" y="2640360"/>
            <a:ext cx="1175002" cy="2308324"/>
          </a:xfrm>
          <a:prstGeom prst="rect">
            <a:avLst/>
          </a:prstGeom>
          <a:noFill/>
        </p:spPr>
        <p:txBody>
          <a:bodyPr wrap="none" lIns="0" tIns="0" rIns="0" bIns="0" rtlCol="0">
            <a:spAutoFit/>
          </a:bodyPr>
          <a:lstStyle/>
          <a:p>
            <a:r>
              <a:rPr lang="en-GB" sz="15000" dirty="0" smtClean="0">
                <a:solidFill>
                  <a:srgbClr val="FF0000"/>
                </a:solidFill>
              </a:rPr>
              <a:t>?</a:t>
            </a:r>
            <a:endParaRPr lang="en-US" sz="15000" dirty="0" smtClean="0">
              <a:solidFill>
                <a:srgbClr val="FF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EOTN TB Portal</a:t>
            </a:r>
            <a:endParaRPr lang="en-US" dirty="0"/>
          </a:p>
        </p:txBody>
      </p:sp>
      <p:sp>
        <p:nvSpPr>
          <p:cNvPr id="6" name="Subtitle 5"/>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Rectangle 100"/>
          <p:cNvSpPr/>
          <p:nvPr/>
        </p:nvSpPr>
        <p:spPr bwMode="auto">
          <a:xfrm>
            <a:off x="4960640" y="2496344"/>
            <a:ext cx="6552728" cy="1296144"/>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 name="Rectangle 101"/>
          <p:cNvSpPr/>
          <p:nvPr/>
        </p:nvSpPr>
        <p:spPr bwMode="auto">
          <a:xfrm>
            <a:off x="6832848" y="2496344"/>
            <a:ext cx="2808312"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EOTN TB Portal</a:t>
            </a:r>
            <a:endParaRPr lang="en-US" dirty="0"/>
          </a:p>
        </p:txBody>
      </p:sp>
      <p:sp>
        <p:nvSpPr>
          <p:cNvPr id="82" name="Content Placeholder 81"/>
          <p:cNvSpPr>
            <a:spLocks noGrp="1"/>
          </p:cNvSpPr>
          <p:nvPr>
            <p:ph sz="half" idx="1"/>
          </p:nvPr>
        </p:nvSpPr>
        <p:spPr>
          <a:xfrm>
            <a:off x="639889" y="2240281"/>
            <a:ext cx="3672679" cy="6336030"/>
          </a:xfrm>
        </p:spPr>
        <p:txBody>
          <a:bodyPr/>
          <a:lstStyle/>
          <a:p>
            <a:pPr lvl="1"/>
            <a:r>
              <a:rPr lang="en-GB" dirty="0" smtClean="0"/>
              <a:t>EOTN TB Portal is very similar to PB/BCB Portal for the DRNI functionality</a:t>
            </a:r>
          </a:p>
          <a:p>
            <a:pPr lvl="1"/>
            <a:r>
              <a:rPr lang="en-GB" dirty="0" smtClean="0"/>
              <a:t>Main difference is the type of ports used: ONP versus PNP</a:t>
            </a:r>
            <a:endParaRPr lang="en-US" dirty="0" smtClean="0"/>
          </a:p>
          <a:p>
            <a:pPr lvl="1"/>
            <a:endParaRPr lang="en-US" dirty="0"/>
          </a:p>
        </p:txBody>
      </p:sp>
      <p:sp>
        <p:nvSpPr>
          <p:cNvPr id="44" name="Rectangle 43"/>
          <p:cNvSpPr/>
          <p:nvPr/>
        </p:nvSpPr>
        <p:spPr bwMode="auto">
          <a:xfrm>
            <a:off x="5176664"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384576"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217224"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073105" y="5027657"/>
            <a:ext cx="530017" cy="276999"/>
          </a:xfrm>
          <a:prstGeom prst="rect">
            <a:avLst/>
          </a:prstGeom>
          <a:noFill/>
        </p:spPr>
        <p:txBody>
          <a:bodyPr wrap="none" lIns="0" tIns="0" rIns="0" bIns="0" rtlCol="0" anchor="ctr">
            <a:spAutoFit/>
          </a:bodyPr>
          <a:lstStyle/>
          <a:p>
            <a:pPr algn="ctr"/>
            <a:r>
              <a:rPr lang="en-GB" sz="1800" dirty="0" smtClean="0"/>
              <a:t>TB A</a:t>
            </a:r>
            <a:endParaRPr lang="en-US" sz="1800" dirty="0" smtClean="0"/>
          </a:p>
        </p:txBody>
      </p:sp>
      <p:sp>
        <p:nvSpPr>
          <p:cNvPr id="8" name="TextBox 7"/>
          <p:cNvSpPr txBox="1"/>
          <p:nvPr/>
        </p:nvSpPr>
        <p:spPr>
          <a:xfrm>
            <a:off x="11010606" y="5027657"/>
            <a:ext cx="538610" cy="276999"/>
          </a:xfrm>
          <a:prstGeom prst="rect">
            <a:avLst/>
          </a:prstGeom>
          <a:noFill/>
        </p:spPr>
        <p:txBody>
          <a:bodyPr wrap="none" lIns="0" tIns="0" rIns="0" bIns="0" rtlCol="0" anchor="ctr">
            <a:spAutoFit/>
          </a:bodyPr>
          <a:lstStyle/>
          <a:p>
            <a:pPr algn="ctr"/>
            <a:r>
              <a:rPr lang="en-GB" sz="1800" dirty="0" smtClean="0"/>
              <a:t>TB B</a:t>
            </a:r>
            <a:endParaRPr lang="en-US" sz="1800" dirty="0" smtClean="0"/>
          </a:p>
        </p:txBody>
      </p:sp>
      <p:sp>
        <p:nvSpPr>
          <p:cNvPr id="9" name="Rectangle 8"/>
          <p:cNvSpPr/>
          <p:nvPr/>
        </p:nvSpPr>
        <p:spPr bwMode="auto">
          <a:xfrm>
            <a:off x="438457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10" name="Rectangle 9"/>
          <p:cNvSpPr/>
          <p:nvPr/>
        </p:nvSpPr>
        <p:spPr bwMode="auto">
          <a:xfrm>
            <a:off x="582473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11" name="Rectangle 10"/>
          <p:cNvSpPr/>
          <p:nvPr/>
        </p:nvSpPr>
        <p:spPr bwMode="auto">
          <a:xfrm>
            <a:off x="510465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21722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13" name="Rectangle 12"/>
          <p:cNvSpPr/>
          <p:nvPr/>
        </p:nvSpPr>
        <p:spPr bwMode="auto">
          <a:xfrm>
            <a:off x="1165738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14" name="Rectangle 13"/>
          <p:cNvSpPr/>
          <p:nvPr/>
        </p:nvSpPr>
        <p:spPr bwMode="auto">
          <a:xfrm>
            <a:off x="1093730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60871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55292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48903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43324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40080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28112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40080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28112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7819901"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6832848"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785176"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60871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48903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112768"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392688"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721280"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732721"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539557"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480549"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232080"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672608"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513368"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945416"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145216"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49368" y="6899865"/>
            <a:ext cx="1641476" cy="276999"/>
          </a:xfrm>
          <a:prstGeom prst="rect">
            <a:avLst/>
          </a:prstGeom>
          <a:noFill/>
        </p:spPr>
        <p:txBody>
          <a:bodyPr wrap="none" lIns="0" tIns="0" rIns="0" bIns="0" rtlCol="0" anchor="ctr">
            <a:spAutoFit/>
          </a:bodyPr>
          <a:lstStyle/>
          <a:p>
            <a:pPr algn="ctr"/>
            <a:r>
              <a:rPr lang="en-GB" sz="1800" dirty="0" smtClean="0"/>
              <a:t>Emulated TB C</a:t>
            </a:r>
            <a:endParaRPr lang="en-US" sz="1800" dirty="0" smtClean="0"/>
          </a:p>
        </p:txBody>
      </p:sp>
      <p:sp>
        <p:nvSpPr>
          <p:cNvPr id="49" name="TextBox 48"/>
          <p:cNvSpPr txBox="1"/>
          <p:nvPr/>
        </p:nvSpPr>
        <p:spPr>
          <a:xfrm>
            <a:off x="10649272"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752728"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273008" y="4872608"/>
            <a:ext cx="72008" cy="468052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57" name="Rectangle 56"/>
          <p:cNvSpPr/>
          <p:nvPr/>
        </p:nvSpPr>
        <p:spPr bwMode="auto">
          <a:xfrm>
            <a:off x="4304088" y="2136304"/>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8993088" y="2136304"/>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5577161" y="1715289"/>
            <a:ext cx="530017" cy="276999"/>
          </a:xfrm>
          <a:prstGeom prst="rect">
            <a:avLst/>
          </a:prstGeom>
          <a:noFill/>
        </p:spPr>
        <p:txBody>
          <a:bodyPr wrap="none" lIns="0" tIns="0" rIns="0" bIns="0" rtlCol="0" anchor="ctr">
            <a:spAutoFit/>
          </a:bodyPr>
          <a:lstStyle/>
          <a:p>
            <a:pPr algn="ctr"/>
            <a:r>
              <a:rPr lang="en-GB" sz="1800" dirty="0" smtClean="0"/>
              <a:t>TB A</a:t>
            </a:r>
            <a:endParaRPr lang="en-US" sz="1800" dirty="0" smtClean="0"/>
          </a:p>
        </p:txBody>
      </p:sp>
      <p:sp>
        <p:nvSpPr>
          <p:cNvPr id="60" name="TextBox 59"/>
          <p:cNvSpPr txBox="1"/>
          <p:nvPr/>
        </p:nvSpPr>
        <p:spPr>
          <a:xfrm>
            <a:off x="10253385" y="1715289"/>
            <a:ext cx="538610" cy="276999"/>
          </a:xfrm>
          <a:prstGeom prst="rect">
            <a:avLst/>
          </a:prstGeom>
          <a:noFill/>
        </p:spPr>
        <p:txBody>
          <a:bodyPr wrap="none" lIns="0" tIns="0" rIns="0" bIns="0" rtlCol="0" anchor="ctr">
            <a:spAutoFit/>
          </a:bodyPr>
          <a:lstStyle/>
          <a:p>
            <a:pPr algn="ctr"/>
            <a:r>
              <a:rPr lang="en-GB" sz="1800" dirty="0" smtClean="0"/>
              <a:t>TB B</a:t>
            </a:r>
            <a:endParaRPr lang="en-US" sz="1800" dirty="0" smtClean="0"/>
          </a:p>
        </p:txBody>
      </p:sp>
      <p:sp>
        <p:nvSpPr>
          <p:cNvPr id="61" name="Rectangle 60"/>
          <p:cNvSpPr/>
          <p:nvPr/>
        </p:nvSpPr>
        <p:spPr bwMode="auto">
          <a:xfrm>
            <a:off x="4304088" y="24963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62" name="Rectangle 61"/>
          <p:cNvSpPr/>
          <p:nvPr/>
        </p:nvSpPr>
        <p:spPr bwMode="auto">
          <a:xfrm>
            <a:off x="6904856" y="24963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64" name="Rectangle 63"/>
          <p:cNvSpPr/>
          <p:nvPr/>
        </p:nvSpPr>
        <p:spPr bwMode="auto">
          <a:xfrm>
            <a:off x="8993088" y="24963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65" name="Rectangle 64"/>
          <p:cNvSpPr/>
          <p:nvPr/>
        </p:nvSpPr>
        <p:spPr bwMode="auto">
          <a:xfrm>
            <a:off x="11576896" y="24963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68" name="Rectangle 67"/>
          <p:cNvSpPr/>
          <p:nvPr/>
        </p:nvSpPr>
        <p:spPr bwMode="auto">
          <a:xfrm>
            <a:off x="6176296" y="285638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a:off x="9704688" y="285638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a:off x="5032648" y="285638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a:off x="10496776" y="2856384"/>
            <a:ext cx="94458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a:off x="5032648" y="32164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a:off x="10496776" y="3216424"/>
            <a:ext cx="94458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5" name="Freeform 74"/>
          <p:cNvSpPr/>
          <p:nvPr/>
        </p:nvSpPr>
        <p:spPr bwMode="auto">
          <a:xfrm>
            <a:off x="6429197" y="3216130"/>
            <a:ext cx="3566625"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6" name="Straight Connector 75"/>
          <p:cNvCxnSpPr/>
          <p:nvPr/>
        </p:nvCxnSpPr>
        <p:spPr bwMode="auto">
          <a:xfrm>
            <a:off x="5456216" y="3576464"/>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77" name="Straight Connector 76"/>
          <p:cNvCxnSpPr/>
          <p:nvPr/>
        </p:nvCxnSpPr>
        <p:spPr bwMode="auto">
          <a:xfrm>
            <a:off x="11000832" y="3576464"/>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78" name="Rectangle 77"/>
          <p:cNvSpPr/>
          <p:nvPr/>
        </p:nvSpPr>
        <p:spPr bwMode="auto">
          <a:xfrm>
            <a:off x="5032648" y="2496344"/>
            <a:ext cx="1728192"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9" name="Rectangle 78"/>
          <p:cNvSpPr/>
          <p:nvPr/>
        </p:nvSpPr>
        <p:spPr bwMode="auto">
          <a:xfrm>
            <a:off x="9704688" y="2496344"/>
            <a:ext cx="1736672"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0" name="Freeform 79"/>
          <p:cNvSpPr/>
          <p:nvPr/>
        </p:nvSpPr>
        <p:spPr bwMode="auto">
          <a:xfrm>
            <a:off x="7192889" y="2856384"/>
            <a:ext cx="2088232"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TextBox 82"/>
          <p:cNvSpPr txBox="1"/>
          <p:nvPr/>
        </p:nvSpPr>
        <p:spPr>
          <a:xfrm>
            <a:off x="7652233" y="3535814"/>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4" name="TextBox 83"/>
          <p:cNvSpPr txBox="1"/>
          <p:nvPr/>
        </p:nvSpPr>
        <p:spPr>
          <a:xfrm>
            <a:off x="7459069" y="3144416"/>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86" name="TextBox 85"/>
          <p:cNvSpPr txBox="1"/>
          <p:nvPr/>
        </p:nvSpPr>
        <p:spPr>
          <a:xfrm>
            <a:off x="4151592" y="34324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87" name="Straight Connector 86"/>
          <p:cNvCxnSpPr/>
          <p:nvPr/>
        </p:nvCxnSpPr>
        <p:spPr bwMode="auto">
          <a:xfrm>
            <a:off x="4592120" y="28563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88" name="TextBox 87"/>
          <p:cNvSpPr txBox="1"/>
          <p:nvPr/>
        </p:nvSpPr>
        <p:spPr>
          <a:xfrm>
            <a:off x="11432880" y="34324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89" name="Straight Connector 88"/>
          <p:cNvCxnSpPr/>
          <p:nvPr/>
        </p:nvCxnSpPr>
        <p:spPr bwMode="auto">
          <a:xfrm>
            <a:off x="11864928" y="28563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93" name="Rectangle 92"/>
          <p:cNvSpPr/>
          <p:nvPr/>
        </p:nvSpPr>
        <p:spPr bwMode="auto">
          <a:xfrm>
            <a:off x="5824736" y="4008512"/>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94" name="Straight Connector 93"/>
          <p:cNvCxnSpPr/>
          <p:nvPr/>
        </p:nvCxnSpPr>
        <p:spPr bwMode="auto">
          <a:xfrm>
            <a:off x="8273008" y="1704256"/>
            <a:ext cx="0" cy="2952328"/>
          </a:xfrm>
          <a:prstGeom prst="line">
            <a:avLst/>
          </a:prstGeom>
          <a:solidFill>
            <a:schemeClr val="accent1"/>
          </a:solidFill>
          <a:ln w="9525" cap="flat" cmpd="sng" algn="ctr">
            <a:solidFill>
              <a:schemeClr val="tx1"/>
            </a:solidFill>
            <a:prstDash val="lgDash"/>
            <a:round/>
            <a:headEnd type="none" w="med" len="med"/>
            <a:tailEnd type="none" w="med" len="med"/>
          </a:ln>
          <a:effectLst/>
        </p:spPr>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EOTN TB Portal with G.8031 EC SNC protection</a:t>
            </a:r>
            <a:endParaRPr lang="en-US" dirty="0"/>
          </a:p>
        </p:txBody>
      </p:sp>
      <p:sp>
        <p:nvSpPr>
          <p:cNvPr id="143" name="Content Placeholder 142"/>
          <p:cNvSpPr>
            <a:spLocks noGrp="1"/>
          </p:cNvSpPr>
          <p:nvPr>
            <p:ph sz="half" idx="1"/>
          </p:nvPr>
        </p:nvSpPr>
        <p:spPr>
          <a:xfrm>
            <a:off x="639889" y="2240281"/>
            <a:ext cx="4320751" cy="6336030"/>
          </a:xfrm>
        </p:spPr>
        <p:txBody>
          <a:bodyPr/>
          <a:lstStyle/>
          <a:p>
            <a:pPr lvl="1"/>
            <a:r>
              <a:rPr lang="en-GB" dirty="0" smtClean="0"/>
              <a:t>EC protection adds an Emulated TB D to the model, similar to the PB/BCB case</a:t>
            </a:r>
          </a:p>
        </p:txBody>
      </p:sp>
      <p:sp>
        <p:nvSpPr>
          <p:cNvPr id="44" name="Rectangle 43"/>
          <p:cNvSpPr/>
          <p:nvPr/>
        </p:nvSpPr>
        <p:spPr bwMode="auto">
          <a:xfrm>
            <a:off x="5176664"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384576"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217224"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4430114" y="4667617"/>
            <a:ext cx="530017" cy="276999"/>
          </a:xfrm>
          <a:prstGeom prst="rect">
            <a:avLst/>
          </a:prstGeom>
          <a:noFill/>
        </p:spPr>
        <p:txBody>
          <a:bodyPr wrap="none" lIns="0" tIns="0" rIns="0" bIns="0" rtlCol="0" anchor="ctr">
            <a:spAutoFit/>
          </a:bodyPr>
          <a:lstStyle/>
          <a:p>
            <a:pPr algn="ctr"/>
            <a:r>
              <a:rPr lang="en-GB" sz="1800" dirty="0" smtClean="0"/>
              <a:t>TB A</a:t>
            </a:r>
            <a:endParaRPr lang="en-US" sz="1800" dirty="0" smtClean="0"/>
          </a:p>
        </p:txBody>
      </p:sp>
      <p:sp>
        <p:nvSpPr>
          <p:cNvPr id="8" name="TextBox 7"/>
          <p:cNvSpPr txBox="1"/>
          <p:nvPr/>
        </p:nvSpPr>
        <p:spPr>
          <a:xfrm>
            <a:off x="11801908" y="4656584"/>
            <a:ext cx="538610" cy="276999"/>
          </a:xfrm>
          <a:prstGeom prst="rect">
            <a:avLst/>
          </a:prstGeom>
          <a:noFill/>
        </p:spPr>
        <p:txBody>
          <a:bodyPr wrap="none" lIns="0" tIns="0" rIns="0" bIns="0" rtlCol="0" anchor="ctr">
            <a:spAutoFit/>
          </a:bodyPr>
          <a:lstStyle/>
          <a:p>
            <a:pPr algn="ctr"/>
            <a:r>
              <a:rPr lang="en-GB" sz="1800" dirty="0" smtClean="0"/>
              <a:t>TB B</a:t>
            </a:r>
            <a:endParaRPr lang="en-US" sz="1800" dirty="0" smtClean="0"/>
          </a:p>
        </p:txBody>
      </p:sp>
      <p:sp>
        <p:nvSpPr>
          <p:cNvPr id="9" name="Rectangle 8"/>
          <p:cNvSpPr/>
          <p:nvPr/>
        </p:nvSpPr>
        <p:spPr bwMode="auto">
          <a:xfrm>
            <a:off x="438457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10" name="Rectangle 9"/>
          <p:cNvSpPr/>
          <p:nvPr/>
        </p:nvSpPr>
        <p:spPr bwMode="auto">
          <a:xfrm>
            <a:off x="582473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11" name="Rectangle 10"/>
          <p:cNvSpPr/>
          <p:nvPr/>
        </p:nvSpPr>
        <p:spPr bwMode="auto">
          <a:xfrm>
            <a:off x="510465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21722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13" name="Rectangle 12"/>
          <p:cNvSpPr/>
          <p:nvPr/>
        </p:nvSpPr>
        <p:spPr bwMode="auto">
          <a:xfrm>
            <a:off x="1165738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14" name="Rectangle 13"/>
          <p:cNvSpPr/>
          <p:nvPr/>
        </p:nvSpPr>
        <p:spPr bwMode="auto">
          <a:xfrm>
            <a:off x="10937304"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60871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55292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48903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433248"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40080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281120"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40080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281120"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7819901"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6832848"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785176"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60871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489032"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112768"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392688"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721280"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732721"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539557"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480549"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232080"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672608"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513368"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945416"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145216"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49369" y="6899865"/>
            <a:ext cx="1641475" cy="276999"/>
          </a:xfrm>
          <a:prstGeom prst="rect">
            <a:avLst/>
          </a:prstGeom>
          <a:noFill/>
        </p:spPr>
        <p:txBody>
          <a:bodyPr wrap="none" lIns="0" tIns="0" rIns="0" bIns="0" rtlCol="0" anchor="ctr">
            <a:spAutoFit/>
          </a:bodyPr>
          <a:lstStyle/>
          <a:p>
            <a:pPr algn="ctr"/>
            <a:r>
              <a:rPr lang="en-GB" sz="1800" dirty="0" smtClean="0"/>
              <a:t>Emulated TB C</a:t>
            </a:r>
            <a:endParaRPr lang="en-US" sz="1800" dirty="0" smtClean="0"/>
          </a:p>
        </p:txBody>
      </p:sp>
      <p:sp>
        <p:nvSpPr>
          <p:cNvPr id="49" name="TextBox 48"/>
          <p:cNvSpPr txBox="1"/>
          <p:nvPr/>
        </p:nvSpPr>
        <p:spPr>
          <a:xfrm>
            <a:off x="10649272"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752728"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flipV="1">
            <a:off x="5176664" y="2568352"/>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a:off x="5104656"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0937304" y="508863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608712" y="285638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7552928"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489032" y="35044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10433248" y="285638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640080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0" name="Rectangle 109"/>
          <p:cNvSpPr/>
          <p:nvPr/>
        </p:nvSpPr>
        <p:spPr bwMode="auto">
          <a:xfrm>
            <a:off x="928112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1" name="Freeform 110"/>
          <p:cNvSpPr/>
          <p:nvPr/>
        </p:nvSpPr>
        <p:spPr bwMode="auto">
          <a:xfrm flipV="1">
            <a:off x="7819901" y="327089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12" name="Straight Connector 111"/>
          <p:cNvCxnSpPr/>
          <p:nvPr/>
        </p:nvCxnSpPr>
        <p:spPr bwMode="auto">
          <a:xfrm flipV="1">
            <a:off x="6832848" y="1992288"/>
            <a:ext cx="0" cy="151216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flipV="1">
            <a:off x="9785176" y="1992288"/>
            <a:ext cx="0" cy="151216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4" name="Rectangle 113"/>
          <p:cNvSpPr/>
          <p:nvPr/>
        </p:nvSpPr>
        <p:spPr bwMode="auto">
          <a:xfrm>
            <a:off x="560871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5" name="Rectangle 114"/>
          <p:cNvSpPr/>
          <p:nvPr/>
        </p:nvSpPr>
        <p:spPr bwMode="auto">
          <a:xfrm>
            <a:off x="8489032" y="38644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9" name="TextBox 118"/>
          <p:cNvSpPr txBox="1"/>
          <p:nvPr/>
        </p:nvSpPr>
        <p:spPr>
          <a:xfrm>
            <a:off x="7732721" y="300040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21" name="TextBox 120"/>
          <p:cNvSpPr txBox="1"/>
          <p:nvPr/>
        </p:nvSpPr>
        <p:spPr>
          <a:xfrm>
            <a:off x="5480549"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6" name="TextBox 125"/>
          <p:cNvSpPr txBox="1"/>
          <p:nvPr/>
        </p:nvSpPr>
        <p:spPr>
          <a:xfrm>
            <a:off x="10145216" y="461593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27" name="TextBox 126"/>
          <p:cNvSpPr txBox="1"/>
          <p:nvPr/>
        </p:nvSpPr>
        <p:spPr>
          <a:xfrm>
            <a:off x="7449368" y="4440560"/>
            <a:ext cx="1641475" cy="276999"/>
          </a:xfrm>
          <a:prstGeom prst="rect">
            <a:avLst/>
          </a:prstGeom>
          <a:noFill/>
        </p:spPr>
        <p:txBody>
          <a:bodyPr wrap="none" lIns="0" tIns="0" rIns="0" bIns="0" rtlCol="0" anchor="ctr">
            <a:spAutoFit/>
          </a:bodyPr>
          <a:lstStyle/>
          <a:p>
            <a:pPr algn="ctr"/>
            <a:r>
              <a:rPr lang="en-GB" sz="1800" dirty="0" smtClean="0"/>
              <a:t>Emulated TB D</a:t>
            </a:r>
            <a:endParaRPr lang="en-US" sz="1800" dirty="0" smtClean="0"/>
          </a:p>
        </p:txBody>
      </p:sp>
      <p:sp>
        <p:nvSpPr>
          <p:cNvPr id="128" name="TextBox 127"/>
          <p:cNvSpPr txBox="1"/>
          <p:nvPr/>
        </p:nvSpPr>
        <p:spPr>
          <a:xfrm>
            <a:off x="10649272" y="2208312"/>
            <a:ext cx="1512168" cy="553998"/>
          </a:xfrm>
          <a:prstGeom prst="rect">
            <a:avLst/>
          </a:prstGeom>
          <a:noFill/>
        </p:spPr>
        <p:txBody>
          <a:bodyPr wrap="square" lIns="0" tIns="0" rIns="0" bIns="0" rtlCol="0">
            <a:spAutoFit/>
          </a:bodyPr>
          <a:lstStyle/>
          <a:p>
            <a:pPr marL="85725" indent="-85725"/>
            <a:r>
              <a:rPr lang="en-GB" sz="1200" b="0" dirty="0" smtClean="0"/>
              <a:t>* The two “SNCP” state machines require coordination</a:t>
            </a:r>
            <a:endParaRPr lang="en-US" sz="1200" b="0" dirty="0" smtClean="0"/>
          </a:p>
        </p:txBody>
      </p:sp>
      <p:sp>
        <p:nvSpPr>
          <p:cNvPr id="129" name="Rectangle 128"/>
          <p:cNvSpPr/>
          <p:nvPr/>
        </p:nvSpPr>
        <p:spPr bwMode="auto">
          <a:xfrm>
            <a:off x="6040760" y="2136304"/>
            <a:ext cx="439248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EC Protection Group (to Portal or SNCP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273008" y="1992288"/>
            <a:ext cx="72008" cy="7536904"/>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134" name="Rectangle 133"/>
          <p:cNvSpPr/>
          <p:nvPr/>
        </p:nvSpPr>
        <p:spPr bwMode="auto">
          <a:xfrm>
            <a:off x="5608712"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10433248"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9" name="TextBox 68"/>
          <p:cNvSpPr txBox="1"/>
          <p:nvPr/>
        </p:nvSpPr>
        <p:spPr>
          <a:xfrm>
            <a:off x="136104" y="7464896"/>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MEP function pairs are Active on one port and Standby on the other</a:t>
            </a:r>
            <a:endParaRPr lang="en-US" sz="1400" dirty="0" smtClean="0">
              <a:solidFill>
                <a:schemeClr val="bg1">
                  <a:lumMod val="50000"/>
                </a:schemeClr>
              </a:solidFill>
            </a:endParaRPr>
          </a:p>
        </p:txBody>
      </p:sp>
      <p:sp>
        <p:nvSpPr>
          <p:cNvPr id="74" name="Freeform 73"/>
          <p:cNvSpPr/>
          <p:nvPr/>
        </p:nvSpPr>
        <p:spPr bwMode="auto">
          <a:xfrm flipV="1">
            <a:off x="5392688"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 name="Freeform 74"/>
          <p:cNvSpPr/>
          <p:nvPr/>
        </p:nvSpPr>
        <p:spPr bwMode="auto">
          <a:xfrm flipH="1" flipV="1">
            <a:off x="10721280" y="2640360"/>
            <a:ext cx="504056" cy="244827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92288"/>
              <a:gd name="connsiteX1" fmla="*/ 0 w 979715"/>
              <a:gd name="connsiteY1" fmla="*/ 2592288 h 2592288"/>
              <a:gd name="connsiteX2" fmla="*/ 973777 w 979715"/>
              <a:gd name="connsiteY2" fmla="*/ 2592288 h 2592288"/>
              <a:gd name="connsiteX3" fmla="*/ 979715 w 979715"/>
              <a:gd name="connsiteY3" fmla="*/ 2360719 h 2592288"/>
              <a:gd name="connsiteX0" fmla="*/ 0 w 979715"/>
              <a:gd name="connsiteY0" fmla="*/ 0 h 2448272"/>
              <a:gd name="connsiteX1" fmla="*/ 0 w 979715"/>
              <a:gd name="connsiteY1" fmla="*/ 2448272 h 2448272"/>
              <a:gd name="connsiteX2" fmla="*/ 973777 w 979715"/>
              <a:gd name="connsiteY2" fmla="*/ 2448272 h 2448272"/>
              <a:gd name="connsiteX3" fmla="*/ 979715 w 979715"/>
              <a:gd name="connsiteY3" fmla="*/ 2216703 h 2448272"/>
            </a:gdLst>
            <a:ahLst/>
            <a:cxnLst>
              <a:cxn ang="0">
                <a:pos x="connsiteX0" y="connsiteY0"/>
              </a:cxn>
              <a:cxn ang="0">
                <a:pos x="connsiteX1" y="connsiteY1"/>
              </a:cxn>
              <a:cxn ang="0">
                <a:pos x="connsiteX2" y="connsiteY2"/>
              </a:cxn>
              <a:cxn ang="0">
                <a:pos x="connsiteX3" y="connsiteY3"/>
              </a:cxn>
            </a:cxnLst>
            <a:rect l="l" t="t" r="r" b="b"/>
            <a:pathLst>
              <a:path w="979715" h="2448272">
                <a:moveTo>
                  <a:pt x="0" y="0"/>
                </a:moveTo>
                <a:lnTo>
                  <a:pt x="0" y="2448272"/>
                </a:lnTo>
                <a:lnTo>
                  <a:pt x="973777" y="2448272"/>
                </a:lnTo>
                <a:lnTo>
                  <a:pt x="979715" y="221670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6" name="Group 233"/>
          <p:cNvGrpSpPr>
            <a:grpSpLocks/>
          </p:cNvGrpSpPr>
          <p:nvPr/>
        </p:nvGrpSpPr>
        <p:grpSpPr bwMode="auto">
          <a:xfrm>
            <a:off x="10433248" y="3559696"/>
            <a:ext cx="576064" cy="304800"/>
            <a:chOff x="228600" y="1828800"/>
            <a:chExt cx="914400" cy="457200"/>
          </a:xfrm>
        </p:grpSpPr>
        <p:sp>
          <p:nvSpPr>
            <p:cNvPr id="77"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78" name="Rectangle 77"/>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79" name="Rectangle 78"/>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0" name="Rectangle 79"/>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1" name="Rectangle 80"/>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83" name="Group 233"/>
          <p:cNvGrpSpPr>
            <a:grpSpLocks/>
          </p:cNvGrpSpPr>
          <p:nvPr/>
        </p:nvGrpSpPr>
        <p:grpSpPr bwMode="auto">
          <a:xfrm>
            <a:off x="5608712" y="3559696"/>
            <a:ext cx="576064" cy="304800"/>
            <a:chOff x="228600" y="1828800"/>
            <a:chExt cx="914400" cy="457200"/>
          </a:xfrm>
        </p:grpSpPr>
        <p:sp>
          <p:nvSpPr>
            <p:cNvPr id="84"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85" name="Rectangle 84"/>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6" name="Rectangle 85"/>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7" name="Rectangle 86"/>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88" name="Rectangle 87"/>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cxnSp>
        <p:nvCxnSpPr>
          <p:cNvPr id="67" name="Straight Arrow Connector 66"/>
          <p:cNvCxnSpPr>
            <a:endCxn id="87" idx="3"/>
          </p:cNvCxnSpPr>
          <p:nvPr/>
        </p:nvCxnSpPr>
        <p:spPr bwMode="auto">
          <a:xfrm flipV="1">
            <a:off x="856184" y="3712096"/>
            <a:ext cx="5040560" cy="360878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68" name="Straight Arrow Connector 67"/>
          <p:cNvCxnSpPr>
            <a:endCxn id="80" idx="3"/>
          </p:cNvCxnSpPr>
          <p:nvPr/>
        </p:nvCxnSpPr>
        <p:spPr bwMode="auto">
          <a:xfrm flipV="1">
            <a:off x="856184" y="3712096"/>
            <a:ext cx="9865096" cy="360878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EOTN TB Portal with ODU SNC protection</a:t>
            </a:r>
            <a:endParaRPr lang="en-US" dirty="0"/>
          </a:p>
        </p:txBody>
      </p:sp>
      <p:sp>
        <p:nvSpPr>
          <p:cNvPr id="5" name="Content Placeholder 4"/>
          <p:cNvSpPr>
            <a:spLocks noGrp="1"/>
          </p:cNvSpPr>
          <p:nvPr>
            <p:ph idx="1"/>
          </p:nvPr>
        </p:nvSpPr>
        <p:spPr/>
        <p:txBody>
          <a:bodyPr/>
          <a:lstStyle/>
          <a:p>
            <a:r>
              <a:rPr lang="en-GB" dirty="0" smtClean="0"/>
              <a:t>EOTN supports also other network side survivability methods, e.g.:</a:t>
            </a:r>
          </a:p>
          <a:p>
            <a:pPr lvl="1"/>
            <a:r>
              <a:rPr lang="en-GB" dirty="0" smtClean="0"/>
              <a:t>ODU SNC protection  (which is an ODU segment protection)</a:t>
            </a:r>
          </a:p>
          <a:p>
            <a:pPr lvl="1"/>
            <a:r>
              <a:rPr lang="en-GB" dirty="0" smtClean="0"/>
              <a:t>ODU restoration</a:t>
            </a:r>
          </a:p>
          <a:p>
            <a:r>
              <a:rPr lang="en-GB" dirty="0" smtClean="0"/>
              <a:t>For the ODU SNC protection case, a similar Emulated System D is present, now operating at the ODU level (instead of the S-VLAN EC level) [see next slide]. </a:t>
            </a:r>
          </a:p>
          <a:p>
            <a:r>
              <a:rPr lang="en-GB" dirty="0" smtClean="0"/>
              <a:t>Emulated System D connects to two ODU Relay functions (providing the OTN System A and B functionality). The ODU Relay functions connect via ONP functions with the S Relay and Distributed S Relay functions.</a:t>
            </a:r>
          </a:p>
          <a:p>
            <a:r>
              <a:rPr lang="en-GB" dirty="0" smtClean="0"/>
              <a:t>This Emulated system (SWXC) D consists of </a:t>
            </a:r>
          </a:p>
          <a:p>
            <a:pPr lvl="1"/>
            <a:r>
              <a:rPr lang="en-GB" dirty="0" smtClean="0"/>
              <a:t>Distributed ODU Relay functions, </a:t>
            </a:r>
          </a:p>
          <a:p>
            <a:pPr lvl="1"/>
            <a:r>
              <a:rPr lang="en-GB" dirty="0" smtClean="0"/>
              <a:t>OTN port functions, </a:t>
            </a:r>
          </a:p>
          <a:p>
            <a:pPr lvl="1"/>
            <a:r>
              <a:rPr lang="en-GB" dirty="0" smtClean="0"/>
              <a:t>an Intra-Portal Link,</a:t>
            </a:r>
          </a:p>
          <a:p>
            <a:pPr lvl="1"/>
            <a:r>
              <a:rPr lang="en-GB" dirty="0" smtClean="0"/>
              <a:t>ODU SNCP related MEP functions</a:t>
            </a:r>
          </a:p>
          <a:p>
            <a:pPr lvl="1"/>
            <a:r>
              <a:rPr lang="en-GB" dirty="0" smtClean="0"/>
              <a:t>SNCP functions which connect via a Gateway Link to an ODU Relay function</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EOTN TB Portal with ODU SNC protection</a:t>
            </a:r>
            <a:endParaRPr lang="en-US" dirty="0"/>
          </a:p>
        </p:txBody>
      </p:sp>
      <p:sp>
        <p:nvSpPr>
          <p:cNvPr id="5" name="Rectangle 4"/>
          <p:cNvSpPr/>
          <p:nvPr/>
        </p:nvSpPr>
        <p:spPr bwMode="auto">
          <a:xfrm>
            <a:off x="640160" y="3936504"/>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ODU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3936504"/>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ODU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640160" y="3515489"/>
            <a:ext cx="914739" cy="276999"/>
          </a:xfrm>
          <a:prstGeom prst="rect">
            <a:avLst/>
          </a:prstGeom>
          <a:noFill/>
        </p:spPr>
        <p:txBody>
          <a:bodyPr wrap="none" lIns="0" tIns="0" rIns="0" bIns="0" rtlCol="0" anchor="ctr">
            <a:spAutoFit/>
          </a:bodyPr>
          <a:lstStyle/>
          <a:p>
            <a:pPr algn="ctr"/>
            <a:r>
              <a:rPr lang="en-GB" sz="1800" dirty="0" smtClean="0"/>
              <a:t>SWXC A</a:t>
            </a:r>
            <a:endParaRPr lang="en-US" sz="1800" dirty="0" smtClean="0"/>
          </a:p>
        </p:txBody>
      </p:sp>
      <p:sp>
        <p:nvSpPr>
          <p:cNvPr id="8" name="TextBox 7"/>
          <p:cNvSpPr txBox="1"/>
          <p:nvPr/>
        </p:nvSpPr>
        <p:spPr>
          <a:xfrm>
            <a:off x="10806062" y="3496905"/>
            <a:ext cx="923330" cy="276999"/>
          </a:xfrm>
          <a:prstGeom prst="rect">
            <a:avLst/>
          </a:prstGeom>
          <a:noFill/>
        </p:spPr>
        <p:txBody>
          <a:bodyPr wrap="none" lIns="0" tIns="0" rIns="0" bIns="0" rtlCol="0" anchor="ctr">
            <a:spAutoFit/>
          </a:bodyPr>
          <a:lstStyle/>
          <a:p>
            <a:pPr algn="ctr"/>
            <a:r>
              <a:rPr lang="en-GB" sz="1800" dirty="0" smtClean="0"/>
              <a:t>SWXC B</a:t>
            </a:r>
            <a:endParaRPr lang="en-US" sz="1800" dirty="0" smtClean="0"/>
          </a:p>
        </p:txBody>
      </p:sp>
      <p:sp>
        <p:nvSpPr>
          <p:cNvPr id="9" name="Rectangle 8"/>
          <p:cNvSpPr/>
          <p:nvPr/>
        </p:nvSpPr>
        <p:spPr bwMode="auto">
          <a:xfrm>
            <a:off x="6486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0" name="Rectangle 9"/>
          <p:cNvSpPr/>
          <p:nvPr/>
        </p:nvSpPr>
        <p:spPr bwMode="auto">
          <a:xfrm>
            <a:off x="532068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Port</a:t>
            </a:r>
            <a:endParaRPr lang="en-US" sz="1400" b="0" dirty="0" smtClean="0">
              <a:latin typeface="Arial" charset="0"/>
            </a:endParaRPr>
          </a:p>
        </p:txBody>
      </p:sp>
      <p:sp>
        <p:nvSpPr>
          <p:cNvPr id="12" name="Rectangle 11"/>
          <p:cNvSpPr/>
          <p:nvPr/>
        </p:nvSpPr>
        <p:spPr bwMode="auto">
          <a:xfrm>
            <a:off x="661682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3" name="Rectangle 12"/>
          <p:cNvSpPr/>
          <p:nvPr/>
        </p:nvSpPr>
        <p:spPr bwMode="auto">
          <a:xfrm>
            <a:off x="112888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33" name="Freeform 32"/>
          <p:cNvSpPr/>
          <p:nvPr/>
        </p:nvSpPr>
        <p:spPr bwMode="auto">
          <a:xfrm>
            <a:off x="5608712" y="4656584"/>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1521216" y="429654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505256" y="429654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497597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52326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528607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28760" y="5520680"/>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7624936" y="5520680"/>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3001833" y="5099665"/>
            <a:ext cx="530017" cy="276999"/>
          </a:xfrm>
          <a:prstGeom prst="rect">
            <a:avLst/>
          </a:prstGeom>
          <a:noFill/>
        </p:spPr>
        <p:txBody>
          <a:bodyPr wrap="none" lIns="0" tIns="0" rIns="0" bIns="0" rtlCol="0" anchor="ctr">
            <a:spAutoFit/>
          </a:bodyPr>
          <a:lstStyle/>
          <a:p>
            <a:pPr algn="ctr"/>
            <a:r>
              <a:rPr lang="en-GB" sz="1800" dirty="0" smtClean="0"/>
              <a:t>TB A</a:t>
            </a:r>
            <a:endParaRPr lang="en-US" sz="1800" dirty="0" smtClean="0"/>
          </a:p>
        </p:txBody>
      </p:sp>
      <p:sp>
        <p:nvSpPr>
          <p:cNvPr id="60" name="TextBox 59"/>
          <p:cNvSpPr txBox="1"/>
          <p:nvPr/>
        </p:nvSpPr>
        <p:spPr>
          <a:xfrm>
            <a:off x="8885233" y="5099665"/>
            <a:ext cx="538610" cy="276999"/>
          </a:xfrm>
          <a:prstGeom prst="rect">
            <a:avLst/>
          </a:prstGeom>
          <a:noFill/>
        </p:spPr>
        <p:txBody>
          <a:bodyPr wrap="none" lIns="0" tIns="0" rIns="0" bIns="0" rtlCol="0" anchor="ctr">
            <a:spAutoFit/>
          </a:bodyPr>
          <a:lstStyle/>
          <a:p>
            <a:pPr algn="ctr"/>
            <a:r>
              <a:rPr lang="en-GB" sz="1800" dirty="0" smtClean="0"/>
              <a:t>TB B</a:t>
            </a:r>
            <a:endParaRPr lang="en-US" sz="1800" dirty="0" smtClean="0"/>
          </a:p>
        </p:txBody>
      </p:sp>
      <p:sp>
        <p:nvSpPr>
          <p:cNvPr id="61" name="Rectangle 60"/>
          <p:cNvSpPr/>
          <p:nvPr/>
        </p:nvSpPr>
        <p:spPr bwMode="auto">
          <a:xfrm>
            <a:off x="17287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62" name="Rectangle 61"/>
          <p:cNvSpPr/>
          <p:nvPr/>
        </p:nvSpPr>
        <p:spPr bwMode="auto">
          <a:xfrm>
            <a:off x="432952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64" name="Rectangle 63"/>
          <p:cNvSpPr/>
          <p:nvPr/>
        </p:nvSpPr>
        <p:spPr bwMode="auto">
          <a:xfrm>
            <a:off x="7624936"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ONP</a:t>
            </a:r>
            <a:endParaRPr lang="en-US" sz="1400" b="0" dirty="0" smtClean="0">
              <a:latin typeface="Arial" charset="0"/>
            </a:endParaRPr>
          </a:p>
        </p:txBody>
      </p:sp>
      <p:sp>
        <p:nvSpPr>
          <p:cNvPr id="65" name="Rectangle 64"/>
          <p:cNvSpPr/>
          <p:nvPr/>
        </p:nvSpPr>
        <p:spPr bwMode="auto">
          <a:xfrm>
            <a:off x="102087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ONP</a:t>
            </a:r>
            <a:endParaRPr lang="en-US" sz="1400" b="0" dirty="0" smtClean="0">
              <a:latin typeface="Arial" charset="0"/>
            </a:endParaRPr>
          </a:p>
        </p:txBody>
      </p:sp>
      <p:sp>
        <p:nvSpPr>
          <p:cNvPr id="80" name="Freeform 79"/>
          <p:cNvSpPr/>
          <p:nvPr/>
        </p:nvSpPr>
        <p:spPr bwMode="auto">
          <a:xfrm>
            <a:off x="5104656" y="6207402"/>
            <a:ext cx="237626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38100" cap="flat" cmpd="sng" algn="ctr">
            <a:solidFill>
              <a:schemeClr val="tx1"/>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4" name="TextBox 83"/>
          <p:cNvSpPr txBox="1"/>
          <p:nvPr/>
        </p:nvSpPr>
        <p:spPr>
          <a:xfrm>
            <a:off x="5451325" y="652879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81" name="Freeform 80"/>
          <p:cNvSpPr/>
          <p:nvPr/>
        </p:nvSpPr>
        <p:spPr bwMode="auto">
          <a:xfrm flipH="1">
            <a:off x="4600600" y="429654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 name="Freeform 81"/>
          <p:cNvSpPr/>
          <p:nvPr/>
        </p:nvSpPr>
        <p:spPr bwMode="auto">
          <a:xfrm>
            <a:off x="7480920" y="4296544"/>
            <a:ext cx="432048"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flipV="1">
            <a:off x="3124869" y="1704256"/>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501133" y="22803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6437237" y="22803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4349005" y="22803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7229325" y="22803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8" name="Freeform 107"/>
          <p:cNvSpPr/>
          <p:nvPr/>
        </p:nvSpPr>
        <p:spPr bwMode="auto">
          <a:xfrm flipV="1">
            <a:off x="5768106" y="2046760"/>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9" name="Straight Connector 108"/>
          <p:cNvCxnSpPr/>
          <p:nvPr/>
        </p:nvCxnSpPr>
        <p:spPr bwMode="auto">
          <a:xfrm flipV="1">
            <a:off x="4781053" y="1056184"/>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flipV="1">
            <a:off x="7733381" y="1056184"/>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1" name="Rectangle 110"/>
          <p:cNvSpPr/>
          <p:nvPr/>
        </p:nvSpPr>
        <p:spPr bwMode="auto">
          <a:xfrm>
            <a:off x="3556917" y="2640360"/>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ODU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6437237" y="2640360"/>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ODU</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3340893" y="177626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8669485" y="177626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TextBox 114"/>
          <p:cNvSpPr txBox="1"/>
          <p:nvPr/>
        </p:nvSpPr>
        <p:spPr>
          <a:xfrm>
            <a:off x="5680926" y="1776264"/>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16" name="TextBox 115"/>
          <p:cNvSpPr txBox="1"/>
          <p:nvPr/>
        </p:nvSpPr>
        <p:spPr>
          <a:xfrm>
            <a:off x="3428754" y="339179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8093421" y="339179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5205214" y="3216424"/>
            <a:ext cx="2026196" cy="276999"/>
          </a:xfrm>
          <a:prstGeom prst="rect">
            <a:avLst/>
          </a:prstGeom>
          <a:noFill/>
        </p:spPr>
        <p:txBody>
          <a:bodyPr wrap="none" lIns="0" tIns="0" rIns="0" bIns="0" rtlCol="0" anchor="ctr">
            <a:spAutoFit/>
          </a:bodyPr>
          <a:lstStyle/>
          <a:p>
            <a:pPr algn="ctr"/>
            <a:r>
              <a:rPr lang="en-GB" sz="1800" dirty="0" smtClean="0"/>
              <a:t>Emulated SWXC D</a:t>
            </a:r>
            <a:endParaRPr lang="en-US" sz="1800" dirty="0" smtClean="0"/>
          </a:p>
        </p:txBody>
      </p:sp>
      <p:sp>
        <p:nvSpPr>
          <p:cNvPr id="119" name="TextBox 118"/>
          <p:cNvSpPr txBox="1"/>
          <p:nvPr/>
        </p:nvSpPr>
        <p:spPr>
          <a:xfrm>
            <a:off x="8597477" y="984176"/>
            <a:ext cx="1512168" cy="553998"/>
          </a:xfrm>
          <a:prstGeom prst="rect">
            <a:avLst/>
          </a:prstGeom>
          <a:noFill/>
        </p:spPr>
        <p:txBody>
          <a:bodyPr wrap="square" lIns="0" tIns="0" rIns="0" bIns="0" rtlCol="0">
            <a:spAutoFit/>
          </a:bodyPr>
          <a:lstStyle/>
          <a:p>
            <a:pPr marL="85725" indent="-85725"/>
            <a:r>
              <a:rPr lang="en-GB" sz="1200" b="0" dirty="0" smtClean="0"/>
              <a:t>* The two “SNCP” state machines require coordination</a:t>
            </a:r>
            <a:endParaRPr lang="en-US" sz="1200" b="0" dirty="0" smtClean="0"/>
          </a:p>
        </p:txBody>
      </p:sp>
      <p:sp>
        <p:nvSpPr>
          <p:cNvPr id="120" name="Rectangle 119"/>
          <p:cNvSpPr/>
          <p:nvPr/>
        </p:nvSpPr>
        <p:spPr bwMode="auto">
          <a:xfrm>
            <a:off x="4168552" y="1272208"/>
            <a:ext cx="4284043"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ODU Protection Group (to Portal or SNCP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1" name="Rectangle 120"/>
          <p:cNvSpPr/>
          <p:nvPr/>
        </p:nvSpPr>
        <p:spPr bwMode="auto">
          <a:xfrm>
            <a:off x="3562768"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8381453"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34481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O</a:t>
            </a:r>
            <a:r>
              <a:rPr kumimoji="0" lang="en-GB" sz="1400" b="0" i="0" u="none" strike="noStrike" cap="none" normalizeH="0" baseline="0" dirty="0" smtClean="0">
                <a:ln>
                  <a:noFill/>
                </a:ln>
                <a:solidFill>
                  <a:schemeClr val="tx1"/>
                </a:solidFill>
                <a:effectLst/>
                <a:latin typeface="Arial" charset="0"/>
                <a:ea typeface="MS PGothic" pitchFamily="34" charset="-128"/>
              </a:rPr>
              <a:t>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ONP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608712" y="6910898"/>
            <a:ext cx="1224136" cy="553998"/>
          </a:xfrm>
          <a:prstGeom prst="rect">
            <a:avLst/>
          </a:prstGeom>
          <a:noFill/>
        </p:spPr>
        <p:txBody>
          <a:bodyPr wrap="square" lIns="0" tIns="0" rIns="0" bIns="0" rtlCol="0" anchor="ctr">
            <a:spAutoFit/>
          </a:bodyPr>
          <a:lstStyle/>
          <a:p>
            <a:pPr algn="ctr"/>
            <a:r>
              <a:rPr lang="en-GB" sz="1800" dirty="0" smtClean="0"/>
              <a:t>Emulated TB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2" name="Freeform 91"/>
          <p:cNvSpPr/>
          <p:nvPr/>
        </p:nvSpPr>
        <p:spPr bwMode="auto">
          <a:xfrm flipH="1">
            <a:off x="5176664" y="4296544"/>
            <a:ext cx="432048" cy="410445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9715" h="4104456">
                <a:moveTo>
                  <a:pt x="816429" y="0"/>
                </a:moveTo>
                <a:lnTo>
                  <a:pt x="816429" y="1008112"/>
                </a:lnTo>
                <a:lnTo>
                  <a:pt x="14300" y="1749414"/>
                </a:lnTo>
                <a:cubicBezTo>
                  <a:pt x="9533" y="2534428"/>
                  <a:pt x="4767" y="3319442"/>
                  <a:pt x="0" y="4104456"/>
                </a:cubicBezTo>
                <a:lnTo>
                  <a:pt x="973777" y="4104456"/>
                </a:lnTo>
                <a:lnTo>
                  <a:pt x="979715" y="387288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51" name="Freeform 150"/>
          <p:cNvSpPr/>
          <p:nvPr/>
        </p:nvSpPr>
        <p:spPr bwMode="auto">
          <a:xfrm>
            <a:off x="6904856" y="4296544"/>
            <a:ext cx="432048" cy="410445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79715" h="4104456">
                <a:moveTo>
                  <a:pt x="816429" y="0"/>
                </a:moveTo>
                <a:lnTo>
                  <a:pt x="816429" y="1008112"/>
                </a:lnTo>
                <a:lnTo>
                  <a:pt x="14300" y="1749414"/>
                </a:lnTo>
                <a:cubicBezTo>
                  <a:pt x="9533" y="2534428"/>
                  <a:pt x="4767" y="3319442"/>
                  <a:pt x="0" y="4104456"/>
                </a:cubicBezTo>
                <a:lnTo>
                  <a:pt x="973777" y="4104456"/>
                </a:lnTo>
                <a:lnTo>
                  <a:pt x="979715" y="387288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2" name="Group 233"/>
          <p:cNvGrpSpPr>
            <a:grpSpLocks/>
          </p:cNvGrpSpPr>
          <p:nvPr/>
        </p:nvGrpSpPr>
        <p:grpSpPr bwMode="auto">
          <a:xfrm>
            <a:off x="3565683" y="2335560"/>
            <a:ext cx="576064" cy="304800"/>
            <a:chOff x="228600" y="1828800"/>
            <a:chExt cx="914400" cy="457200"/>
          </a:xfrm>
        </p:grpSpPr>
        <p:sp>
          <p:nvSpPr>
            <p:cNvPr id="153"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54" name="Rectangle 153"/>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5" name="Rectangle 154"/>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6" name="Rectangle 155"/>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7" name="Rectangle 156"/>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158" name="Group 233"/>
          <p:cNvGrpSpPr>
            <a:grpSpLocks/>
          </p:cNvGrpSpPr>
          <p:nvPr/>
        </p:nvGrpSpPr>
        <p:grpSpPr bwMode="auto">
          <a:xfrm>
            <a:off x="8376732" y="2335560"/>
            <a:ext cx="576064" cy="304800"/>
            <a:chOff x="228600" y="1828800"/>
            <a:chExt cx="914400" cy="457200"/>
          </a:xfrm>
        </p:grpSpPr>
        <p:sp>
          <p:nvSpPr>
            <p:cNvPr id="159"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60" name="Rectangle 159"/>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1" name="Rectangle 160"/>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2" name="Rectangle 161"/>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3" name="Rectangle 162"/>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cxnSp>
        <p:nvCxnSpPr>
          <p:cNvPr id="93" name="Straight Arrow Connector 92"/>
          <p:cNvCxnSpPr/>
          <p:nvPr/>
        </p:nvCxnSpPr>
        <p:spPr bwMode="auto">
          <a:xfrm flipV="1">
            <a:off x="856184" y="6168752"/>
            <a:ext cx="1008112" cy="1440160"/>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96" name="Straight Arrow Connector 95"/>
          <p:cNvCxnSpPr/>
          <p:nvPr/>
        </p:nvCxnSpPr>
        <p:spPr bwMode="auto">
          <a:xfrm flipV="1">
            <a:off x="856184" y="6168752"/>
            <a:ext cx="9505056" cy="1440160"/>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99" name="TextBox 98"/>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ODU MEP functions are Active on one port and Standby on the other</a:t>
            </a:r>
            <a:endParaRPr lang="en-US" sz="1400" dirty="0" smtClean="0">
              <a:solidFill>
                <a:schemeClr val="bg1">
                  <a:lumMod val="50000"/>
                </a:schemeClr>
              </a:solidFill>
            </a:endParaRPr>
          </a:p>
        </p:txBody>
      </p:sp>
      <p:sp>
        <p:nvSpPr>
          <p:cNvPr id="100" name="TextBox 99"/>
          <p:cNvSpPr txBox="1"/>
          <p:nvPr/>
        </p:nvSpPr>
        <p:spPr>
          <a:xfrm>
            <a:off x="136104" y="2216696"/>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ODU MEP function pairs are Active on one port and Standby on the other</a:t>
            </a:r>
            <a:endParaRPr lang="en-US" sz="1400" dirty="0" smtClean="0">
              <a:solidFill>
                <a:schemeClr val="bg1">
                  <a:lumMod val="50000"/>
                </a:schemeClr>
              </a:solidFill>
            </a:endParaRPr>
          </a:p>
        </p:txBody>
      </p:sp>
      <p:cxnSp>
        <p:nvCxnSpPr>
          <p:cNvPr id="101" name="Straight Arrow Connector 100"/>
          <p:cNvCxnSpPr>
            <a:stCxn id="100" idx="3"/>
            <a:endCxn id="156" idx="1"/>
          </p:cNvCxnSpPr>
          <p:nvPr/>
        </p:nvCxnSpPr>
        <p:spPr bwMode="auto">
          <a:xfrm flipV="1">
            <a:off x="2080320" y="2487960"/>
            <a:ext cx="1629379"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02" name="Straight Arrow Connector 101"/>
          <p:cNvCxnSpPr>
            <a:stCxn id="100" idx="3"/>
            <a:endCxn id="162" idx="3"/>
          </p:cNvCxnSpPr>
          <p:nvPr/>
        </p:nvCxnSpPr>
        <p:spPr bwMode="auto">
          <a:xfrm flipV="1">
            <a:off x="2080320" y="2487960"/>
            <a:ext cx="6584444"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GB" dirty="0" smtClean="0"/>
              <a:t>IB-BEB (S-DRNI) Portal</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IB-BEB (S-DRNI) Portal with ESP/TESI segment protection</a:t>
            </a:r>
            <a:endParaRPr lang="en-US" dirty="0"/>
          </a:p>
        </p:txBody>
      </p:sp>
      <p:sp>
        <p:nvSpPr>
          <p:cNvPr id="4" name="Content Placeholder 3"/>
          <p:cNvSpPr>
            <a:spLocks noGrp="1"/>
          </p:cNvSpPr>
          <p:nvPr>
            <p:ph idx="1"/>
          </p:nvPr>
        </p:nvSpPr>
        <p:spPr/>
        <p:txBody>
          <a:bodyPr/>
          <a:lstStyle/>
          <a:p>
            <a:r>
              <a:rPr lang="en-GB" dirty="0" smtClean="0"/>
              <a:t>ESP Segment protection is the functional equivalent of ODU SNC protection</a:t>
            </a:r>
          </a:p>
          <a:p>
            <a:r>
              <a:rPr lang="en-GB" dirty="0" smtClean="0"/>
              <a:t>A similar model – in which ODU is replaced by ESP – is applicable [see next slide]</a:t>
            </a:r>
          </a:p>
          <a:p>
            <a:r>
              <a:rPr lang="en-GB" dirty="0" smtClean="0"/>
              <a:t>	</a:t>
            </a:r>
            <a:r>
              <a:rPr lang="en-GB" b="0" dirty="0" smtClean="0"/>
              <a:t>Note: The model on the next slide describes the required behaviour of the portal. Implementations will typically provide only a single switch fabric, which implies that the behaviour of the second Relay function has to be emulated in the implementation. This emulation is assumed to be outside the scope of the standard.</a:t>
            </a:r>
          </a:p>
          <a:p>
            <a:endParaRPr lang="en-GB" dirty="0" smtClean="0"/>
          </a:p>
          <a:p>
            <a:endParaRPr lang="en-GB" dirty="0" smtClean="0"/>
          </a:p>
          <a:p>
            <a:r>
              <a:rPr lang="en-GB" dirty="0" smtClean="0">
                <a:solidFill>
                  <a:srgbClr val="FFC000"/>
                </a:solidFill>
              </a:rPr>
              <a:t>Question: is there a need for a possible network link between the S Relay functions in systems A and B?</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54" name="Straight Connector 153"/>
          <p:cNvCxnSpPr/>
          <p:nvPr/>
        </p:nvCxnSpPr>
        <p:spPr bwMode="auto">
          <a:xfrm>
            <a:off x="4672608" y="6672808"/>
            <a:ext cx="3240360" cy="0"/>
          </a:xfrm>
          <a:prstGeom prst="line">
            <a:avLst/>
          </a:prstGeom>
          <a:solidFill>
            <a:schemeClr val="accent1"/>
          </a:solidFill>
          <a:ln w="38100" cap="flat" cmpd="sng" algn="ctr">
            <a:solidFill>
              <a:srgbClr val="FFC000"/>
            </a:solidFill>
            <a:prstDash val="sysDash"/>
            <a:round/>
            <a:headEnd type="none" w="med" len="med"/>
            <a:tailEnd type="none" w="med" len="med"/>
          </a:ln>
          <a:effectLst/>
        </p:spPr>
      </p:cxnSp>
      <p:sp>
        <p:nvSpPr>
          <p:cNvPr id="155" name="TextBox 154"/>
          <p:cNvSpPr txBox="1"/>
          <p:nvPr/>
        </p:nvSpPr>
        <p:spPr>
          <a:xfrm>
            <a:off x="5489415" y="6384776"/>
            <a:ext cx="1662315" cy="184666"/>
          </a:xfrm>
          <a:prstGeom prst="rect">
            <a:avLst/>
          </a:prstGeom>
          <a:noFill/>
        </p:spPr>
        <p:txBody>
          <a:bodyPr wrap="none" lIns="0" tIns="0" rIns="0" bIns="0" rtlCol="0" anchor="ctr">
            <a:spAutoFit/>
          </a:bodyPr>
          <a:lstStyle/>
          <a:p>
            <a:pPr algn="ctr"/>
            <a:r>
              <a:rPr lang="en-GB" sz="1200" dirty="0" smtClean="0">
                <a:solidFill>
                  <a:srgbClr val="FFC000"/>
                </a:solidFill>
              </a:rPr>
              <a:t>possible network link?</a:t>
            </a:r>
            <a:endParaRPr lang="en-US" sz="1200" dirty="0" smtClean="0">
              <a:solidFill>
                <a:srgbClr val="FFC000"/>
              </a:solidFill>
            </a:endParaRPr>
          </a:p>
        </p:txBody>
      </p:sp>
      <p:sp>
        <p:nvSpPr>
          <p:cNvPr id="2" name="Title 1"/>
          <p:cNvSpPr>
            <a:spLocks noGrp="1"/>
          </p:cNvSpPr>
          <p:nvPr>
            <p:ph type="title"/>
          </p:nvPr>
        </p:nvSpPr>
        <p:spPr/>
        <p:txBody>
          <a:bodyPr/>
          <a:lstStyle/>
          <a:p>
            <a:r>
              <a:rPr lang="en-GB" dirty="0" smtClean="0"/>
              <a:t>IB-BEB (S-DRNI) Portal with ESP/TESI Segment protection</a:t>
            </a:r>
            <a:endParaRPr lang="en-US" dirty="0"/>
          </a:p>
        </p:txBody>
      </p:sp>
      <p:sp>
        <p:nvSpPr>
          <p:cNvPr id="5" name="Rectangle 4"/>
          <p:cNvSpPr/>
          <p:nvPr/>
        </p:nvSpPr>
        <p:spPr bwMode="auto">
          <a:xfrm>
            <a:off x="640160" y="3936504"/>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3936504"/>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94405" y="3515489"/>
            <a:ext cx="1773947" cy="276999"/>
          </a:xfrm>
          <a:prstGeom prst="rect">
            <a:avLst/>
          </a:prstGeom>
          <a:noFill/>
        </p:spPr>
        <p:txBody>
          <a:bodyPr wrap="none" lIns="0" tIns="0" rIns="0" bIns="0" rtlCol="0" anchor="ctr">
            <a:spAutoFit/>
          </a:bodyPr>
          <a:lstStyle/>
          <a:p>
            <a:pPr algn="ctr"/>
            <a:r>
              <a:rPr lang="en-GB" sz="1800" dirty="0" smtClean="0"/>
              <a:t>B-component A</a:t>
            </a:r>
            <a:endParaRPr lang="en-US" sz="1800" dirty="0" smtClean="0"/>
          </a:p>
        </p:txBody>
      </p:sp>
      <p:sp>
        <p:nvSpPr>
          <p:cNvPr id="8" name="TextBox 7"/>
          <p:cNvSpPr txBox="1"/>
          <p:nvPr/>
        </p:nvSpPr>
        <p:spPr>
          <a:xfrm>
            <a:off x="10145216" y="3496905"/>
            <a:ext cx="1756891" cy="276999"/>
          </a:xfrm>
          <a:prstGeom prst="rect">
            <a:avLst/>
          </a:prstGeom>
          <a:noFill/>
        </p:spPr>
        <p:txBody>
          <a:bodyPr wrap="none" lIns="0" tIns="0" rIns="0" bIns="0" rtlCol="0" anchor="ctr">
            <a:spAutoFit/>
          </a:bodyPr>
          <a:lstStyle/>
          <a:p>
            <a:pPr algn="ctr"/>
            <a:r>
              <a:rPr lang="en-GB" sz="1800" dirty="0" smtClean="0"/>
              <a:t>B-Component B</a:t>
            </a:r>
            <a:endParaRPr lang="en-US" sz="1800" dirty="0" smtClean="0"/>
          </a:p>
        </p:txBody>
      </p:sp>
      <p:sp>
        <p:nvSpPr>
          <p:cNvPr id="9" name="Rectangle 8"/>
          <p:cNvSpPr/>
          <p:nvPr/>
        </p:nvSpPr>
        <p:spPr bwMode="auto">
          <a:xfrm>
            <a:off x="6486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532068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2" name="Rectangle 11"/>
          <p:cNvSpPr/>
          <p:nvPr/>
        </p:nvSpPr>
        <p:spPr bwMode="auto">
          <a:xfrm>
            <a:off x="661682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2888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4656584"/>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150425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505256" y="4656584"/>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497597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52326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528607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28760" y="5520680"/>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7624936" y="5520680"/>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2443989" y="5099665"/>
            <a:ext cx="1645707" cy="276999"/>
          </a:xfrm>
          <a:prstGeom prst="rect">
            <a:avLst/>
          </a:prstGeom>
          <a:noFill/>
        </p:spPr>
        <p:txBody>
          <a:bodyPr wrap="none" lIns="0" tIns="0" rIns="0" bIns="0" rtlCol="0" anchor="ctr">
            <a:spAutoFit/>
          </a:bodyPr>
          <a:lstStyle/>
          <a:p>
            <a:pPr algn="ctr"/>
            <a:r>
              <a:rPr lang="en-GB" sz="1800" dirty="0" smtClean="0"/>
              <a:t>I-Component A</a:t>
            </a:r>
            <a:endParaRPr lang="en-US" sz="1800" dirty="0" smtClean="0"/>
          </a:p>
        </p:txBody>
      </p:sp>
      <p:sp>
        <p:nvSpPr>
          <p:cNvPr id="60" name="TextBox 59"/>
          <p:cNvSpPr txBox="1"/>
          <p:nvPr/>
        </p:nvSpPr>
        <p:spPr>
          <a:xfrm>
            <a:off x="8327391" y="5099665"/>
            <a:ext cx="1654299" cy="276999"/>
          </a:xfrm>
          <a:prstGeom prst="rect">
            <a:avLst/>
          </a:prstGeom>
          <a:noFill/>
        </p:spPr>
        <p:txBody>
          <a:bodyPr wrap="none" lIns="0" tIns="0" rIns="0" bIns="0" rtlCol="0" anchor="ctr">
            <a:spAutoFit/>
          </a:bodyPr>
          <a:lstStyle/>
          <a:p>
            <a:pPr algn="ctr"/>
            <a:r>
              <a:rPr lang="en-GB" sz="1800" dirty="0" smtClean="0"/>
              <a:t>I-Component B</a:t>
            </a:r>
            <a:endParaRPr lang="en-US" sz="1800" dirty="0" smtClean="0"/>
          </a:p>
        </p:txBody>
      </p:sp>
      <p:sp>
        <p:nvSpPr>
          <p:cNvPr id="61" name="Rectangle 60"/>
          <p:cNvSpPr/>
          <p:nvPr/>
        </p:nvSpPr>
        <p:spPr bwMode="auto">
          <a:xfrm>
            <a:off x="17287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PIP</a:t>
            </a:r>
            <a:endParaRPr lang="en-US" sz="1400" b="0" dirty="0" smtClean="0">
              <a:latin typeface="Arial" charset="0"/>
            </a:endParaRPr>
          </a:p>
        </p:txBody>
      </p:sp>
      <p:sp>
        <p:nvSpPr>
          <p:cNvPr id="62" name="Rectangle 61"/>
          <p:cNvSpPr/>
          <p:nvPr/>
        </p:nvSpPr>
        <p:spPr bwMode="auto">
          <a:xfrm>
            <a:off x="432952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a:t>
            </a:r>
            <a:endParaRPr lang="en-US" sz="1400" b="0" dirty="0" smtClean="0">
              <a:latin typeface="Arial" charset="0"/>
            </a:endParaRPr>
          </a:p>
        </p:txBody>
      </p:sp>
      <p:sp>
        <p:nvSpPr>
          <p:cNvPr id="64" name="Rectangle 63"/>
          <p:cNvSpPr/>
          <p:nvPr/>
        </p:nvSpPr>
        <p:spPr bwMode="auto">
          <a:xfrm>
            <a:off x="7624936"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a:t>
            </a:r>
            <a:endParaRPr lang="en-US" sz="1400" b="0" dirty="0" smtClean="0">
              <a:latin typeface="Arial" charset="0"/>
            </a:endParaRPr>
          </a:p>
        </p:txBody>
      </p:sp>
      <p:sp>
        <p:nvSpPr>
          <p:cNvPr id="65" name="Rectangle 64"/>
          <p:cNvSpPr/>
          <p:nvPr/>
        </p:nvSpPr>
        <p:spPr bwMode="auto">
          <a:xfrm>
            <a:off x="102087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PIP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97" name="Rectangle 96"/>
          <p:cNvSpPr/>
          <p:nvPr/>
        </p:nvSpPr>
        <p:spPr bwMode="auto">
          <a:xfrm flipV="1">
            <a:off x="3124869" y="1056184"/>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Rectangle 97"/>
          <p:cNvSpPr/>
          <p:nvPr/>
        </p:nvSpPr>
        <p:spPr bwMode="auto">
          <a:xfrm>
            <a:off x="3052861" y="357646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8885509" y="357646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3556917" y="13442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501133"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6437237"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381453" y="134421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4349005" y="199228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7229325" y="199228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8" name="Freeform 107"/>
          <p:cNvSpPr/>
          <p:nvPr/>
        </p:nvSpPr>
        <p:spPr bwMode="auto">
          <a:xfrm flipV="1">
            <a:off x="5768106" y="1758728"/>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9" name="Straight Connector 108"/>
          <p:cNvCxnSpPr/>
          <p:nvPr/>
        </p:nvCxnSpPr>
        <p:spPr bwMode="auto">
          <a:xfrm flipV="1">
            <a:off x="4781053" y="768152"/>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flipV="1">
            <a:off x="7733381" y="768152"/>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1" name="Rectangle 110"/>
          <p:cNvSpPr/>
          <p:nvPr/>
        </p:nvSpPr>
        <p:spPr bwMode="auto">
          <a:xfrm>
            <a:off x="3556917" y="235232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6437237" y="235232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B (ESP)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3330335" y="1128192"/>
            <a:ext cx="514614" cy="2456899"/>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50536"/>
              <a:gd name="connsiteY0" fmla="*/ 0 h 2448272"/>
              <a:gd name="connsiteX1" fmla="*/ 70821 w 1050536"/>
              <a:gd name="connsiteY1" fmla="*/ 2448272 h 2448272"/>
              <a:gd name="connsiteX2" fmla="*/ 1044598 w 1050536"/>
              <a:gd name="connsiteY2" fmla="*/ 2448272 h 2448272"/>
              <a:gd name="connsiteX3" fmla="*/ 1050536 w 1050536"/>
              <a:gd name="connsiteY3" fmla="*/ 2216703 h 2448272"/>
              <a:gd name="connsiteX0" fmla="*/ 0 w 1000236"/>
              <a:gd name="connsiteY0" fmla="*/ 0 h 2456899"/>
              <a:gd name="connsiteX1" fmla="*/ 20521 w 1000236"/>
              <a:gd name="connsiteY1" fmla="*/ 2456899 h 2456899"/>
              <a:gd name="connsiteX2" fmla="*/ 994298 w 1000236"/>
              <a:gd name="connsiteY2" fmla="*/ 2456899 h 2456899"/>
              <a:gd name="connsiteX3" fmla="*/ 1000236 w 1000236"/>
              <a:gd name="connsiteY3" fmla="*/ 2225330 h 2456899"/>
            </a:gdLst>
            <a:ahLst/>
            <a:cxnLst>
              <a:cxn ang="0">
                <a:pos x="connsiteX0" y="connsiteY0"/>
              </a:cxn>
              <a:cxn ang="0">
                <a:pos x="connsiteX1" y="connsiteY1"/>
              </a:cxn>
              <a:cxn ang="0">
                <a:pos x="connsiteX2" y="connsiteY2"/>
              </a:cxn>
              <a:cxn ang="0">
                <a:pos x="connsiteX3" y="connsiteY3"/>
              </a:cxn>
            </a:cxnLst>
            <a:rect l="l" t="t" r="r" b="b"/>
            <a:pathLst>
              <a:path w="1000236" h="2456899">
                <a:moveTo>
                  <a:pt x="0" y="0"/>
                </a:moveTo>
                <a:lnTo>
                  <a:pt x="20521" y="2456899"/>
                </a:lnTo>
                <a:lnTo>
                  <a:pt x="994298" y="2456899"/>
                </a:lnTo>
                <a:lnTo>
                  <a:pt x="1000236" y="2225330"/>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8669485" y="1128192"/>
            <a:ext cx="504056" cy="244491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444912"/>
              <a:gd name="connsiteX1" fmla="*/ 0 w 979715"/>
              <a:gd name="connsiteY1" fmla="*/ 2444912 h 2444912"/>
              <a:gd name="connsiteX2" fmla="*/ 973777 w 979715"/>
              <a:gd name="connsiteY2" fmla="*/ 2444912 h 2444912"/>
              <a:gd name="connsiteX3" fmla="*/ 979715 w 979715"/>
              <a:gd name="connsiteY3" fmla="*/ 2213343 h 2444912"/>
            </a:gdLst>
            <a:ahLst/>
            <a:cxnLst>
              <a:cxn ang="0">
                <a:pos x="connsiteX0" y="connsiteY0"/>
              </a:cxn>
              <a:cxn ang="0">
                <a:pos x="connsiteX1" y="connsiteY1"/>
              </a:cxn>
              <a:cxn ang="0">
                <a:pos x="connsiteX2" y="connsiteY2"/>
              </a:cxn>
              <a:cxn ang="0">
                <a:pos x="connsiteX3" y="connsiteY3"/>
              </a:cxn>
            </a:cxnLst>
            <a:rect l="l" t="t" r="r" b="b"/>
            <a:pathLst>
              <a:path w="979715" h="2444912">
                <a:moveTo>
                  <a:pt x="0" y="0"/>
                </a:moveTo>
                <a:lnTo>
                  <a:pt x="0" y="2444912"/>
                </a:lnTo>
                <a:lnTo>
                  <a:pt x="973777" y="2444912"/>
                </a:lnTo>
                <a:lnTo>
                  <a:pt x="979715" y="221334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TextBox 114"/>
          <p:cNvSpPr txBox="1"/>
          <p:nvPr/>
        </p:nvSpPr>
        <p:spPr>
          <a:xfrm>
            <a:off x="5680926" y="1488232"/>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16" name="TextBox 115"/>
          <p:cNvSpPr txBox="1"/>
          <p:nvPr/>
        </p:nvSpPr>
        <p:spPr>
          <a:xfrm>
            <a:off x="3428754" y="310376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8093421" y="310376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4788435" y="2928392"/>
            <a:ext cx="2859757" cy="276999"/>
          </a:xfrm>
          <a:prstGeom prst="rect">
            <a:avLst/>
          </a:prstGeom>
          <a:noFill/>
        </p:spPr>
        <p:txBody>
          <a:bodyPr wrap="none" lIns="0" tIns="0" rIns="0" bIns="0" rtlCol="0" anchor="ctr">
            <a:spAutoFit/>
          </a:bodyPr>
          <a:lstStyle/>
          <a:p>
            <a:pPr algn="ctr"/>
            <a:r>
              <a:rPr lang="en-GB" sz="1800" dirty="0" smtClean="0"/>
              <a:t>Emulated B-Component D</a:t>
            </a:r>
            <a:endParaRPr lang="en-US" sz="1800" dirty="0" smtClean="0"/>
          </a:p>
        </p:txBody>
      </p:sp>
      <p:sp>
        <p:nvSpPr>
          <p:cNvPr id="119" name="TextBox 118"/>
          <p:cNvSpPr txBox="1"/>
          <p:nvPr/>
        </p:nvSpPr>
        <p:spPr>
          <a:xfrm>
            <a:off x="9497144" y="1488232"/>
            <a:ext cx="1512168" cy="553998"/>
          </a:xfrm>
          <a:prstGeom prst="rect">
            <a:avLst/>
          </a:prstGeom>
          <a:noFill/>
        </p:spPr>
        <p:txBody>
          <a:bodyPr wrap="square" lIns="0" tIns="0" rIns="0" bIns="0" rtlCol="0">
            <a:spAutoFit/>
          </a:bodyPr>
          <a:lstStyle/>
          <a:p>
            <a:pPr marL="85725" indent="-85725"/>
            <a:r>
              <a:rPr lang="en-GB" sz="1200" b="0" dirty="0" smtClean="0"/>
              <a:t>* The two “</a:t>
            </a:r>
            <a:r>
              <a:rPr lang="en-GB" sz="1200" b="0" dirty="0" err="1" smtClean="0"/>
              <a:t>SegP</a:t>
            </a:r>
            <a:r>
              <a:rPr lang="en-GB" sz="1200" b="0" dirty="0" smtClean="0"/>
              <a:t>” state machines require coordination</a:t>
            </a:r>
            <a:endParaRPr lang="en-US" sz="1200" b="0" dirty="0" smtClean="0"/>
          </a:p>
        </p:txBody>
      </p:sp>
      <p:sp>
        <p:nvSpPr>
          <p:cNvPr id="121" name="Rectangle 120"/>
          <p:cNvSpPr/>
          <p:nvPr/>
        </p:nvSpPr>
        <p:spPr bwMode="auto">
          <a:xfrm>
            <a:off x="3556917" y="17042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Arial" charset="0"/>
                <a:ea typeface="MS PGothic" pitchFamily="34" charset="-128"/>
              </a:rPr>
              <a:t>SegP</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8381453" y="170425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Arial" charset="0"/>
                <a:ea typeface="MS PGothic" pitchFamily="34" charset="-128"/>
              </a:rPr>
              <a:t>SegP</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416824"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536704" y="6921931"/>
            <a:ext cx="1440160" cy="830997"/>
          </a:xfrm>
          <a:prstGeom prst="rect">
            <a:avLst/>
          </a:prstGeom>
          <a:noFill/>
        </p:spPr>
        <p:txBody>
          <a:bodyPr wrap="square" lIns="0" tIns="0" rIns="0" bIns="0" rtlCol="0" anchor="ctr">
            <a:spAutoFit/>
          </a:bodyPr>
          <a:lstStyle/>
          <a:p>
            <a:pPr algn="ctr"/>
            <a:r>
              <a:rPr lang="en-GB" sz="1800" dirty="0" smtClean="0"/>
              <a:t>Emulated I-Component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2" name="Freeform 91"/>
          <p:cNvSpPr/>
          <p:nvPr/>
        </p:nvSpPr>
        <p:spPr bwMode="auto">
          <a:xfrm flipH="1">
            <a:off x="5032648"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51" name="Freeform 150"/>
          <p:cNvSpPr/>
          <p:nvPr/>
        </p:nvSpPr>
        <p:spPr bwMode="auto">
          <a:xfrm>
            <a:off x="6904856"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672408"/>
              <a:gd name="connsiteX1" fmla="*/ 816429 w 979715"/>
              <a:gd name="connsiteY1" fmla="*/ 576064 h 3672408"/>
              <a:gd name="connsiteX2" fmla="*/ 14300 w 979715"/>
              <a:gd name="connsiteY2" fmla="*/ 1317366 h 3672408"/>
              <a:gd name="connsiteX3" fmla="*/ 0 w 979715"/>
              <a:gd name="connsiteY3" fmla="*/ 3672408 h 3672408"/>
              <a:gd name="connsiteX4" fmla="*/ 973777 w 979715"/>
              <a:gd name="connsiteY4" fmla="*/ 3672408 h 3672408"/>
              <a:gd name="connsiteX5" fmla="*/ 979715 w 979715"/>
              <a:gd name="connsiteY5" fmla="*/ 3440839 h 3672408"/>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Rectangle 85"/>
          <p:cNvSpPr/>
          <p:nvPr/>
        </p:nvSpPr>
        <p:spPr bwMode="auto">
          <a:xfrm>
            <a:off x="105772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7" name="Rectangle 86"/>
          <p:cNvSpPr/>
          <p:nvPr/>
        </p:nvSpPr>
        <p:spPr bwMode="auto">
          <a:xfrm>
            <a:off x="13602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8" name="Rectangle 87"/>
          <p:cNvSpPr/>
          <p:nvPr/>
        </p:nvSpPr>
        <p:spPr bwMode="auto">
          <a:xfrm>
            <a:off x="4744616"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9" name="Rectangle 88"/>
          <p:cNvSpPr/>
          <p:nvPr/>
        </p:nvSpPr>
        <p:spPr bwMode="auto">
          <a:xfrm>
            <a:off x="719288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grpSp>
        <p:nvGrpSpPr>
          <p:cNvPr id="91" name="Group 233"/>
          <p:cNvGrpSpPr>
            <a:grpSpLocks/>
          </p:cNvGrpSpPr>
          <p:nvPr/>
        </p:nvGrpSpPr>
        <p:grpSpPr bwMode="auto">
          <a:xfrm>
            <a:off x="3565683" y="2047528"/>
            <a:ext cx="576064" cy="304800"/>
            <a:chOff x="228600" y="1828800"/>
            <a:chExt cx="914400" cy="457200"/>
          </a:xfrm>
        </p:grpSpPr>
        <p:sp>
          <p:nvSpPr>
            <p:cNvPr id="93"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95" name="Rectangle 94"/>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96" name="Rectangle 95"/>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1" name="Rectangle 100"/>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32" name="Rectangle 131"/>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137" name="Group 233"/>
          <p:cNvGrpSpPr>
            <a:grpSpLocks/>
          </p:cNvGrpSpPr>
          <p:nvPr/>
        </p:nvGrpSpPr>
        <p:grpSpPr bwMode="auto">
          <a:xfrm>
            <a:off x="8376732" y="2047528"/>
            <a:ext cx="576064" cy="304800"/>
            <a:chOff x="228600" y="1828800"/>
            <a:chExt cx="914400" cy="457200"/>
          </a:xfrm>
        </p:grpSpPr>
        <p:sp>
          <p:nvSpPr>
            <p:cNvPr id="141"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43" name="Rectangle 142"/>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4" name="Rectangle 143"/>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5" name="Rectangle 144"/>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46" name="Rectangle 145"/>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120" name="Rectangle 119"/>
          <p:cNvSpPr/>
          <p:nvPr/>
        </p:nvSpPr>
        <p:spPr bwMode="auto">
          <a:xfrm>
            <a:off x="4024536" y="840160"/>
            <a:ext cx="450006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ESP Segment Protection Group (to Portal or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52" name="Straight Connector 151"/>
          <p:cNvCxnSpPr/>
          <p:nvPr/>
        </p:nvCxnSpPr>
        <p:spPr bwMode="auto">
          <a:xfrm>
            <a:off x="4600600"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53" name="Straight Connector 152"/>
          <p:cNvCxnSpPr/>
          <p:nvPr/>
        </p:nvCxnSpPr>
        <p:spPr bwMode="auto">
          <a:xfrm>
            <a:off x="7912968"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cxnSp>
        <p:nvCxnSpPr>
          <p:cNvPr id="102" name="Straight Arrow Connector 101"/>
          <p:cNvCxnSpPr/>
          <p:nvPr/>
        </p:nvCxnSpPr>
        <p:spPr bwMode="auto">
          <a:xfrm flipV="1">
            <a:off x="856184" y="4512568"/>
            <a:ext cx="720080"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56" name="Straight Arrow Connector 155"/>
          <p:cNvCxnSpPr/>
          <p:nvPr/>
        </p:nvCxnSpPr>
        <p:spPr bwMode="auto">
          <a:xfrm flipV="1">
            <a:off x="856184" y="4512568"/>
            <a:ext cx="9937104"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61" name="TextBox 160"/>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ESP MEP functions are Active on one port and Standby on the other</a:t>
            </a:r>
            <a:endParaRPr lang="en-US" sz="1400" dirty="0" smtClean="0">
              <a:solidFill>
                <a:schemeClr val="bg1">
                  <a:lumMod val="50000"/>
                </a:schemeClr>
              </a:solidFill>
            </a:endParaRPr>
          </a:p>
        </p:txBody>
      </p:sp>
      <p:sp>
        <p:nvSpPr>
          <p:cNvPr id="162" name="TextBox 161"/>
          <p:cNvSpPr txBox="1"/>
          <p:nvPr/>
        </p:nvSpPr>
        <p:spPr>
          <a:xfrm>
            <a:off x="136104" y="1992288"/>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ESP MEP function pairs are Active on one port and Standby on the other</a:t>
            </a:r>
            <a:endParaRPr lang="en-US" sz="1400" dirty="0" smtClean="0">
              <a:solidFill>
                <a:schemeClr val="bg1">
                  <a:lumMod val="50000"/>
                </a:schemeClr>
              </a:solidFill>
            </a:endParaRPr>
          </a:p>
        </p:txBody>
      </p:sp>
      <p:cxnSp>
        <p:nvCxnSpPr>
          <p:cNvPr id="163" name="Straight Arrow Connector 162"/>
          <p:cNvCxnSpPr>
            <a:stCxn id="162" idx="3"/>
          </p:cNvCxnSpPr>
          <p:nvPr/>
        </p:nvCxnSpPr>
        <p:spPr bwMode="auto">
          <a:xfrm flipV="1">
            <a:off x="2080320" y="2263552"/>
            <a:ext cx="1629379"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64" name="Straight Arrow Connector 163"/>
          <p:cNvCxnSpPr>
            <a:stCxn id="162" idx="3"/>
          </p:cNvCxnSpPr>
          <p:nvPr/>
        </p:nvCxnSpPr>
        <p:spPr bwMode="auto">
          <a:xfrm flipV="1">
            <a:off x="2080320" y="2263552"/>
            <a:ext cx="6584444"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66" name="Freeform 165"/>
          <p:cNvSpPr/>
          <p:nvPr/>
        </p:nvSpPr>
        <p:spPr bwMode="auto">
          <a:xfrm>
            <a:off x="1422400" y="304800"/>
            <a:ext cx="6929120" cy="9286240"/>
          </a:xfrm>
          <a:custGeom>
            <a:avLst/>
            <a:gdLst>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2966720 w 6929120"/>
              <a:gd name="connsiteY4" fmla="*/ 2214880 h 9286240"/>
              <a:gd name="connsiteX5" fmla="*/ 2397760 w 6929120"/>
              <a:gd name="connsiteY5" fmla="*/ 2133600 h 9286240"/>
              <a:gd name="connsiteX6" fmla="*/ 2377440 w 6929120"/>
              <a:gd name="connsiteY6" fmla="*/ 207264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Lst>
            <a:rect l="l" t="t" r="r" b="b"/>
            <a:pathLst>
              <a:path w="6929120" h="9286240">
                <a:moveTo>
                  <a:pt x="3210560" y="0"/>
                </a:moveTo>
                <a:cubicBezTo>
                  <a:pt x="3198035" y="100198"/>
                  <a:pt x="3171791" y="295317"/>
                  <a:pt x="3169920" y="386080"/>
                </a:cubicBezTo>
                <a:cubicBezTo>
                  <a:pt x="3157911" y="968502"/>
                  <a:pt x="3176355" y="1551669"/>
                  <a:pt x="3149600" y="2133600"/>
                </a:cubicBezTo>
                <a:cubicBezTo>
                  <a:pt x="3148616" y="2154997"/>
                  <a:pt x="3107798" y="2144341"/>
                  <a:pt x="3088640" y="2153920"/>
                </a:cubicBezTo>
                <a:cubicBezTo>
                  <a:pt x="2931076" y="2232702"/>
                  <a:pt x="3119945" y="2163805"/>
                  <a:pt x="2966720" y="2214880"/>
                </a:cubicBezTo>
                <a:cubicBezTo>
                  <a:pt x="2795137" y="2208017"/>
                  <a:pt x="2516637" y="2311916"/>
                  <a:pt x="2397760" y="2133600"/>
                </a:cubicBezTo>
                <a:cubicBezTo>
                  <a:pt x="2385879" y="2115778"/>
                  <a:pt x="2384213" y="2092960"/>
                  <a:pt x="2377440" y="2072640"/>
                </a:cubicBezTo>
                <a:cubicBezTo>
                  <a:pt x="2384213" y="1869440"/>
                  <a:pt x="2388528" y="1666143"/>
                  <a:pt x="2397760" y="1463040"/>
                </a:cubicBezTo>
                <a:cubicBezTo>
                  <a:pt x="2415849" y="1065082"/>
                  <a:pt x="2432637" y="1303814"/>
                  <a:pt x="2397760" y="955040"/>
                </a:cubicBezTo>
                <a:cubicBezTo>
                  <a:pt x="2391657" y="894009"/>
                  <a:pt x="2412613" y="822408"/>
                  <a:pt x="2377440" y="772160"/>
                </a:cubicBezTo>
                <a:cubicBezTo>
                  <a:pt x="2353813" y="738407"/>
                  <a:pt x="2295920" y="759920"/>
                  <a:pt x="2255520" y="751840"/>
                </a:cubicBezTo>
                <a:cubicBezTo>
                  <a:pt x="2228135" y="746363"/>
                  <a:pt x="2201333" y="738293"/>
                  <a:pt x="2174240" y="731520"/>
                </a:cubicBezTo>
                <a:cubicBezTo>
                  <a:pt x="2072640" y="738293"/>
                  <a:pt x="1968559" y="728518"/>
                  <a:pt x="1869440" y="751840"/>
                </a:cubicBezTo>
                <a:cubicBezTo>
                  <a:pt x="1845668" y="757434"/>
                  <a:pt x="1846069" y="795531"/>
                  <a:pt x="1828800" y="812800"/>
                </a:cubicBezTo>
                <a:cubicBezTo>
                  <a:pt x="1811531" y="830069"/>
                  <a:pt x="1788160" y="839893"/>
                  <a:pt x="1767840" y="853440"/>
                </a:cubicBezTo>
                <a:cubicBezTo>
                  <a:pt x="1761067" y="880533"/>
                  <a:pt x="1755192" y="907867"/>
                  <a:pt x="1747520" y="934720"/>
                </a:cubicBezTo>
                <a:cubicBezTo>
                  <a:pt x="1741636" y="955315"/>
                  <a:pt x="1727200" y="974261"/>
                  <a:pt x="1727200" y="995680"/>
                </a:cubicBezTo>
                <a:cubicBezTo>
                  <a:pt x="1727200" y="1740777"/>
                  <a:pt x="1735504" y="2485879"/>
                  <a:pt x="1747520" y="3230880"/>
                </a:cubicBezTo>
                <a:cubicBezTo>
                  <a:pt x="1751367" y="3469363"/>
                  <a:pt x="1750206" y="3444825"/>
                  <a:pt x="1788160" y="3596640"/>
                </a:cubicBezTo>
                <a:cubicBezTo>
                  <a:pt x="1781387" y="3657600"/>
                  <a:pt x="1777166" y="3718898"/>
                  <a:pt x="1767840" y="3779520"/>
                </a:cubicBezTo>
                <a:cubicBezTo>
                  <a:pt x="1763593" y="3807122"/>
                  <a:pt x="1764966" y="3838993"/>
                  <a:pt x="1747520" y="3860800"/>
                </a:cubicBezTo>
                <a:cubicBezTo>
                  <a:pt x="1734140" y="3877526"/>
                  <a:pt x="1706880" y="3874347"/>
                  <a:pt x="1686560" y="3881120"/>
                </a:cubicBezTo>
                <a:cubicBezTo>
                  <a:pt x="1652693" y="3874347"/>
                  <a:pt x="1619027" y="3866478"/>
                  <a:pt x="1584960" y="3860800"/>
                </a:cubicBezTo>
                <a:cubicBezTo>
                  <a:pt x="1537717" y="3852926"/>
                  <a:pt x="1489685" y="3849873"/>
                  <a:pt x="1442720" y="3840480"/>
                </a:cubicBezTo>
                <a:cubicBezTo>
                  <a:pt x="1421717" y="3836279"/>
                  <a:pt x="1403032" y="3822663"/>
                  <a:pt x="1381760" y="3820160"/>
                </a:cubicBezTo>
                <a:cubicBezTo>
                  <a:pt x="1287343" y="3809052"/>
                  <a:pt x="1192107" y="3806613"/>
                  <a:pt x="1097280" y="3799840"/>
                </a:cubicBezTo>
                <a:cubicBezTo>
                  <a:pt x="892642" y="3731627"/>
                  <a:pt x="1026754" y="3768268"/>
                  <a:pt x="568960" y="3799840"/>
                </a:cubicBezTo>
                <a:cubicBezTo>
                  <a:pt x="414528" y="3810490"/>
                  <a:pt x="492045" y="3813989"/>
                  <a:pt x="386080" y="3840480"/>
                </a:cubicBezTo>
                <a:lnTo>
                  <a:pt x="223520" y="3881120"/>
                </a:lnTo>
                <a:cubicBezTo>
                  <a:pt x="209973" y="3901440"/>
                  <a:pt x="193802" y="3920237"/>
                  <a:pt x="182880" y="3942080"/>
                </a:cubicBezTo>
                <a:cubicBezTo>
                  <a:pt x="173301" y="3961238"/>
                  <a:pt x="177706" y="3987894"/>
                  <a:pt x="162560" y="4003040"/>
                </a:cubicBezTo>
                <a:cubicBezTo>
                  <a:pt x="147414" y="4018186"/>
                  <a:pt x="121920" y="4016587"/>
                  <a:pt x="101600" y="4023360"/>
                </a:cubicBezTo>
                <a:cubicBezTo>
                  <a:pt x="38076" y="4277454"/>
                  <a:pt x="119263" y="3961541"/>
                  <a:pt x="60960" y="4165600"/>
                </a:cubicBezTo>
                <a:cubicBezTo>
                  <a:pt x="9930" y="4344204"/>
                  <a:pt x="69040" y="4161679"/>
                  <a:pt x="20320" y="4307840"/>
                </a:cubicBezTo>
                <a:cubicBezTo>
                  <a:pt x="13547" y="4639733"/>
                  <a:pt x="0" y="4971558"/>
                  <a:pt x="0" y="5303520"/>
                </a:cubicBezTo>
                <a:cubicBezTo>
                  <a:pt x="0" y="5655798"/>
                  <a:pt x="1475" y="6008386"/>
                  <a:pt x="20320" y="6360160"/>
                </a:cubicBezTo>
                <a:cubicBezTo>
                  <a:pt x="22674" y="6404106"/>
                  <a:pt x="88054" y="6479823"/>
                  <a:pt x="121920" y="6502400"/>
                </a:cubicBezTo>
                <a:cubicBezTo>
                  <a:pt x="139742" y="6514281"/>
                  <a:pt x="163722" y="6513141"/>
                  <a:pt x="182880" y="6522720"/>
                </a:cubicBezTo>
                <a:cubicBezTo>
                  <a:pt x="204723" y="6533642"/>
                  <a:pt x="221997" y="6552438"/>
                  <a:pt x="243840" y="6563360"/>
                </a:cubicBezTo>
                <a:cubicBezTo>
                  <a:pt x="262998" y="6572939"/>
                  <a:pt x="285113" y="6575243"/>
                  <a:pt x="304800" y="6583680"/>
                </a:cubicBezTo>
                <a:cubicBezTo>
                  <a:pt x="332642" y="6595612"/>
                  <a:pt x="358987" y="6610773"/>
                  <a:pt x="386080" y="6624320"/>
                </a:cubicBezTo>
                <a:cubicBezTo>
                  <a:pt x="485108" y="6475777"/>
                  <a:pt x="362762" y="6632267"/>
                  <a:pt x="487680" y="6543040"/>
                </a:cubicBezTo>
                <a:cubicBezTo>
                  <a:pt x="518859" y="6520769"/>
                  <a:pt x="539869" y="6486696"/>
                  <a:pt x="568960" y="6461760"/>
                </a:cubicBezTo>
                <a:cubicBezTo>
                  <a:pt x="587502" y="6445867"/>
                  <a:pt x="609600" y="6434667"/>
                  <a:pt x="629920" y="6421120"/>
                </a:cubicBezTo>
                <a:cubicBezTo>
                  <a:pt x="633536" y="6403038"/>
                  <a:pt x="659799" y="6263349"/>
                  <a:pt x="670560" y="6238240"/>
                </a:cubicBezTo>
                <a:cubicBezTo>
                  <a:pt x="680180" y="6215793"/>
                  <a:pt x="697653" y="6197600"/>
                  <a:pt x="711200" y="6177280"/>
                </a:cubicBezTo>
                <a:cubicBezTo>
                  <a:pt x="761346" y="5926550"/>
                  <a:pt x="695568" y="6274204"/>
                  <a:pt x="751840" y="5852160"/>
                </a:cubicBezTo>
                <a:cubicBezTo>
                  <a:pt x="761233" y="5781714"/>
                  <a:pt x="787615" y="5736441"/>
                  <a:pt x="812800" y="5669280"/>
                </a:cubicBezTo>
                <a:cubicBezTo>
                  <a:pt x="820321" y="5649225"/>
                  <a:pt x="821239" y="5626142"/>
                  <a:pt x="833120" y="5608320"/>
                </a:cubicBezTo>
                <a:cubicBezTo>
                  <a:pt x="849060" y="5584410"/>
                  <a:pt x="873760" y="5567680"/>
                  <a:pt x="894080" y="5547360"/>
                </a:cubicBezTo>
                <a:cubicBezTo>
                  <a:pt x="900853" y="5527040"/>
                  <a:pt x="899254" y="5501546"/>
                  <a:pt x="914400" y="5486400"/>
                </a:cubicBezTo>
                <a:cubicBezTo>
                  <a:pt x="924117" y="5476683"/>
                  <a:pt x="1055937" y="5445936"/>
                  <a:pt x="1056640" y="5445760"/>
                </a:cubicBezTo>
                <a:cubicBezTo>
                  <a:pt x="1076960" y="5466080"/>
                  <a:pt x="1093690" y="5490780"/>
                  <a:pt x="1117600" y="5506720"/>
                </a:cubicBezTo>
                <a:cubicBezTo>
                  <a:pt x="1135422" y="5518601"/>
                  <a:pt x="1163414" y="5511894"/>
                  <a:pt x="1178560" y="5527040"/>
                </a:cubicBezTo>
                <a:cubicBezTo>
                  <a:pt x="1213097" y="5561577"/>
                  <a:pt x="1259840" y="5648960"/>
                  <a:pt x="1259840" y="5648960"/>
                </a:cubicBezTo>
                <a:cubicBezTo>
                  <a:pt x="1253067" y="5967307"/>
                  <a:pt x="1251091" y="6285792"/>
                  <a:pt x="1239520" y="6604000"/>
                </a:cubicBezTo>
                <a:cubicBezTo>
                  <a:pt x="1237536" y="6658572"/>
                  <a:pt x="1224917" y="6712252"/>
                  <a:pt x="1219200" y="6766560"/>
                </a:cubicBezTo>
                <a:cubicBezTo>
                  <a:pt x="1211368" y="6840963"/>
                  <a:pt x="1208768" y="6915922"/>
                  <a:pt x="1198880" y="6990080"/>
                </a:cubicBezTo>
                <a:cubicBezTo>
                  <a:pt x="1193210" y="7032605"/>
                  <a:pt x="1172171" y="7090527"/>
                  <a:pt x="1158240" y="7132320"/>
                </a:cubicBezTo>
                <a:cubicBezTo>
                  <a:pt x="1151467" y="7335520"/>
                  <a:pt x="1150219" y="7538980"/>
                  <a:pt x="1137920" y="7741920"/>
                </a:cubicBezTo>
                <a:cubicBezTo>
                  <a:pt x="1136624" y="7763300"/>
                  <a:pt x="1117600" y="7781461"/>
                  <a:pt x="1117600" y="7802880"/>
                </a:cubicBezTo>
                <a:cubicBezTo>
                  <a:pt x="1117600" y="7931751"/>
                  <a:pt x="1120508" y="8061270"/>
                  <a:pt x="1137920" y="8188960"/>
                </a:cubicBezTo>
                <a:cubicBezTo>
                  <a:pt x="1141220" y="8213158"/>
                  <a:pt x="1157851" y="8236977"/>
                  <a:pt x="1178560" y="8249920"/>
                </a:cubicBezTo>
                <a:cubicBezTo>
                  <a:pt x="1211541" y="8270533"/>
                  <a:pt x="1334174" y="8298983"/>
                  <a:pt x="1381760" y="8310880"/>
                </a:cubicBezTo>
                <a:cubicBezTo>
                  <a:pt x="1551093" y="8304107"/>
                  <a:pt x="1722121" y="8315395"/>
                  <a:pt x="1889760" y="8290560"/>
                </a:cubicBezTo>
                <a:cubicBezTo>
                  <a:pt x="1913918" y="8286981"/>
                  <a:pt x="1918283" y="8250804"/>
                  <a:pt x="1930400" y="8229600"/>
                </a:cubicBezTo>
                <a:cubicBezTo>
                  <a:pt x="2099534" y="7933616"/>
                  <a:pt x="1877375" y="8315329"/>
                  <a:pt x="1991360" y="8087360"/>
                </a:cubicBezTo>
                <a:cubicBezTo>
                  <a:pt x="2002282" y="8065517"/>
                  <a:pt x="2018453" y="8046720"/>
                  <a:pt x="2032000" y="8026400"/>
                </a:cubicBezTo>
                <a:cubicBezTo>
                  <a:pt x="2045547" y="7870613"/>
                  <a:pt x="2028216" y="7708972"/>
                  <a:pt x="2072640" y="7559040"/>
                </a:cubicBezTo>
                <a:cubicBezTo>
                  <a:pt x="2086101" y="7513610"/>
                  <a:pt x="2203601" y="7472274"/>
                  <a:pt x="2255520" y="7457440"/>
                </a:cubicBezTo>
                <a:cubicBezTo>
                  <a:pt x="2282373" y="7449768"/>
                  <a:pt x="2309707" y="7443893"/>
                  <a:pt x="2336800" y="7437120"/>
                </a:cubicBezTo>
                <a:cubicBezTo>
                  <a:pt x="3220706" y="7451150"/>
                  <a:pt x="3526077" y="7053266"/>
                  <a:pt x="3657600" y="7579360"/>
                </a:cubicBezTo>
                <a:lnTo>
                  <a:pt x="3677920" y="7660640"/>
                </a:lnTo>
                <a:cubicBezTo>
                  <a:pt x="3691467" y="7802880"/>
                  <a:pt x="3698353" y="7945912"/>
                  <a:pt x="3718560" y="8087360"/>
                </a:cubicBezTo>
                <a:cubicBezTo>
                  <a:pt x="3725333" y="8134773"/>
                  <a:pt x="3729487" y="8182635"/>
                  <a:pt x="3738880" y="8229600"/>
                </a:cubicBezTo>
                <a:cubicBezTo>
                  <a:pt x="3743081" y="8250603"/>
                  <a:pt x="3745820" y="8273834"/>
                  <a:pt x="3759200" y="8290560"/>
                </a:cubicBezTo>
                <a:cubicBezTo>
                  <a:pt x="3774456" y="8309630"/>
                  <a:pt x="3799840" y="8317653"/>
                  <a:pt x="3820160" y="8331200"/>
                </a:cubicBezTo>
                <a:cubicBezTo>
                  <a:pt x="3928533" y="8324427"/>
                  <a:pt x="4038024" y="8327815"/>
                  <a:pt x="4145280" y="8310880"/>
                </a:cubicBezTo>
                <a:cubicBezTo>
                  <a:pt x="4216969" y="8299561"/>
                  <a:pt x="4214620" y="8242688"/>
                  <a:pt x="4226560" y="8188960"/>
                </a:cubicBezTo>
                <a:cubicBezTo>
                  <a:pt x="4259254" y="8041836"/>
                  <a:pt x="4230889" y="8135332"/>
                  <a:pt x="4267200" y="8026400"/>
                </a:cubicBezTo>
                <a:cubicBezTo>
                  <a:pt x="4273973" y="7931573"/>
                  <a:pt x="4276412" y="7836337"/>
                  <a:pt x="4287520" y="7741920"/>
                </a:cubicBezTo>
                <a:cubicBezTo>
                  <a:pt x="4290023" y="7720648"/>
                  <a:pt x="4301956" y="7701555"/>
                  <a:pt x="4307840" y="7680960"/>
                </a:cubicBezTo>
                <a:cubicBezTo>
                  <a:pt x="4315512" y="7654107"/>
                  <a:pt x="4323013" y="7627129"/>
                  <a:pt x="4328160" y="7599680"/>
                </a:cubicBezTo>
                <a:cubicBezTo>
                  <a:pt x="4343346" y="7518690"/>
                  <a:pt x="4348815" y="7435781"/>
                  <a:pt x="4368800" y="7355840"/>
                </a:cubicBezTo>
                <a:cubicBezTo>
                  <a:pt x="4375573" y="7328747"/>
                  <a:pt x="4384529" y="7302107"/>
                  <a:pt x="4389120" y="7274560"/>
                </a:cubicBezTo>
                <a:cubicBezTo>
                  <a:pt x="4409626" y="7151526"/>
                  <a:pt x="4404178" y="7105199"/>
                  <a:pt x="4429760" y="6990080"/>
                </a:cubicBezTo>
                <a:cubicBezTo>
                  <a:pt x="4434406" y="6969171"/>
                  <a:pt x="4443307" y="6949440"/>
                  <a:pt x="4450080" y="6929120"/>
                </a:cubicBezTo>
                <a:cubicBezTo>
                  <a:pt x="4440317" y="6694801"/>
                  <a:pt x="4427047" y="6322178"/>
                  <a:pt x="4409440" y="6075680"/>
                </a:cubicBezTo>
                <a:cubicBezTo>
                  <a:pt x="4404590" y="6007782"/>
                  <a:pt x="4395017" y="5940295"/>
                  <a:pt x="4389120" y="5872480"/>
                </a:cubicBezTo>
                <a:cubicBezTo>
                  <a:pt x="4370696" y="5660603"/>
                  <a:pt x="4388942" y="5668658"/>
                  <a:pt x="4348480" y="5527040"/>
                </a:cubicBezTo>
                <a:cubicBezTo>
                  <a:pt x="4342596" y="5506445"/>
                  <a:pt x="4341540" y="5482806"/>
                  <a:pt x="4328160" y="5466080"/>
                </a:cubicBezTo>
                <a:cubicBezTo>
                  <a:pt x="4312904" y="5447010"/>
                  <a:pt x="4287520" y="5438987"/>
                  <a:pt x="4267200" y="5425440"/>
                </a:cubicBezTo>
                <a:cubicBezTo>
                  <a:pt x="4219053" y="5353220"/>
                  <a:pt x="4172162" y="5278508"/>
                  <a:pt x="4104640" y="5222240"/>
                </a:cubicBezTo>
                <a:cubicBezTo>
                  <a:pt x="4085879" y="5206606"/>
                  <a:pt x="4062441" y="5197234"/>
                  <a:pt x="4043680" y="5181600"/>
                </a:cubicBezTo>
                <a:cubicBezTo>
                  <a:pt x="3887223" y="5051219"/>
                  <a:pt x="4073112" y="5180901"/>
                  <a:pt x="3921760" y="5080000"/>
                </a:cubicBezTo>
                <a:cubicBezTo>
                  <a:pt x="3914987" y="5052907"/>
                  <a:pt x="3912441" y="5024389"/>
                  <a:pt x="3901440" y="4998720"/>
                </a:cubicBezTo>
                <a:cubicBezTo>
                  <a:pt x="3891820" y="4976273"/>
                  <a:pt x="3869146" y="4960711"/>
                  <a:pt x="3860800" y="4937760"/>
                </a:cubicBezTo>
                <a:cubicBezTo>
                  <a:pt x="3841712" y="4885268"/>
                  <a:pt x="3837823" y="4828188"/>
                  <a:pt x="3820160" y="4775200"/>
                </a:cubicBezTo>
                <a:cubicBezTo>
                  <a:pt x="3770689" y="4626786"/>
                  <a:pt x="3789910" y="4694839"/>
                  <a:pt x="3759200" y="4572000"/>
                </a:cubicBezTo>
                <a:cubicBezTo>
                  <a:pt x="3752427" y="4429760"/>
                  <a:pt x="3738880" y="4287681"/>
                  <a:pt x="3738880" y="4145280"/>
                </a:cubicBezTo>
                <a:cubicBezTo>
                  <a:pt x="3738880" y="4070466"/>
                  <a:pt x="3723731" y="3987631"/>
                  <a:pt x="3759200" y="3921760"/>
                </a:cubicBezTo>
                <a:cubicBezTo>
                  <a:pt x="3779510" y="3884042"/>
                  <a:pt x="3881120" y="3881120"/>
                  <a:pt x="3881120" y="3881120"/>
                </a:cubicBezTo>
                <a:cubicBezTo>
                  <a:pt x="3969173" y="3887893"/>
                  <a:pt x="4062112" y="3871737"/>
                  <a:pt x="4145280" y="3901440"/>
                </a:cubicBezTo>
                <a:cubicBezTo>
                  <a:pt x="4171580" y="3910833"/>
                  <a:pt x="4164360" y="3954820"/>
                  <a:pt x="4165600" y="3982720"/>
                </a:cubicBezTo>
                <a:cubicBezTo>
                  <a:pt x="4177934" y="4260235"/>
                  <a:pt x="4179147" y="4538133"/>
                  <a:pt x="4185920" y="4815840"/>
                </a:cubicBezTo>
                <a:lnTo>
                  <a:pt x="4815840" y="4795520"/>
                </a:lnTo>
                <a:cubicBezTo>
                  <a:pt x="5346881" y="4780561"/>
                  <a:pt x="5505896" y="5000163"/>
                  <a:pt x="5669280" y="4714240"/>
                </a:cubicBezTo>
                <a:cubicBezTo>
                  <a:pt x="5684309" y="4687940"/>
                  <a:pt x="5696373" y="4660053"/>
                  <a:pt x="5709920" y="4632960"/>
                </a:cubicBezTo>
                <a:cubicBezTo>
                  <a:pt x="5716693" y="4429760"/>
                  <a:pt x="5705775" y="4225196"/>
                  <a:pt x="5730240" y="4023360"/>
                </a:cubicBezTo>
                <a:cubicBezTo>
                  <a:pt x="5733698" y="3994832"/>
                  <a:pt x="5762685" y="3965964"/>
                  <a:pt x="5791200" y="3962400"/>
                </a:cubicBezTo>
                <a:cubicBezTo>
                  <a:pt x="5878831" y="3951446"/>
                  <a:pt x="5967307" y="3975947"/>
                  <a:pt x="6055360" y="3982720"/>
                </a:cubicBezTo>
                <a:cubicBezTo>
                  <a:pt x="6047610" y="4238476"/>
                  <a:pt x="6087601" y="4491623"/>
                  <a:pt x="6014720" y="4734560"/>
                </a:cubicBezTo>
                <a:cubicBezTo>
                  <a:pt x="6002410" y="4775592"/>
                  <a:pt x="5987627" y="4815840"/>
                  <a:pt x="5974080" y="4856480"/>
                </a:cubicBezTo>
                <a:cubicBezTo>
                  <a:pt x="5967307" y="4876800"/>
                  <a:pt x="5965641" y="4899618"/>
                  <a:pt x="5953760" y="4917440"/>
                </a:cubicBezTo>
                <a:lnTo>
                  <a:pt x="5913120" y="4978400"/>
                </a:lnTo>
                <a:cubicBezTo>
                  <a:pt x="5906347" y="5005493"/>
                  <a:pt x="5906656" y="5035432"/>
                  <a:pt x="5892800" y="5059680"/>
                </a:cubicBezTo>
                <a:cubicBezTo>
                  <a:pt x="5878543" y="5084631"/>
                  <a:pt x="5850237" y="5098564"/>
                  <a:pt x="5831840" y="5120640"/>
                </a:cubicBezTo>
                <a:cubicBezTo>
                  <a:pt x="5816206" y="5139401"/>
                  <a:pt x="5802122" y="5159757"/>
                  <a:pt x="5791200" y="5181600"/>
                </a:cubicBezTo>
                <a:cubicBezTo>
                  <a:pt x="5713626" y="5336748"/>
                  <a:pt x="5857325" y="5127301"/>
                  <a:pt x="5709920" y="5323840"/>
                </a:cubicBezTo>
                <a:cubicBezTo>
                  <a:pt x="5655733" y="5486400"/>
                  <a:pt x="5737013" y="5296747"/>
                  <a:pt x="5628640" y="5405120"/>
                </a:cubicBezTo>
                <a:cubicBezTo>
                  <a:pt x="5613494" y="5420266"/>
                  <a:pt x="5621700" y="5449354"/>
                  <a:pt x="5608320" y="5466080"/>
                </a:cubicBezTo>
                <a:cubicBezTo>
                  <a:pt x="5593064" y="5485150"/>
                  <a:pt x="5566121" y="5491086"/>
                  <a:pt x="5547360" y="5506720"/>
                </a:cubicBezTo>
                <a:cubicBezTo>
                  <a:pt x="5525284" y="5525117"/>
                  <a:pt x="5506720" y="5547360"/>
                  <a:pt x="5486400" y="5567680"/>
                </a:cubicBezTo>
                <a:cubicBezTo>
                  <a:pt x="5468508" y="5621356"/>
                  <a:pt x="5437203" y="5733092"/>
                  <a:pt x="5384800" y="5750560"/>
                </a:cubicBezTo>
                <a:lnTo>
                  <a:pt x="5323840" y="5770880"/>
                </a:lnTo>
                <a:cubicBezTo>
                  <a:pt x="5296747" y="5791200"/>
                  <a:pt x="5265060" y="5806528"/>
                  <a:pt x="5242560" y="5831840"/>
                </a:cubicBezTo>
                <a:cubicBezTo>
                  <a:pt x="5173461" y="5909576"/>
                  <a:pt x="5145201" y="5977437"/>
                  <a:pt x="5120640" y="6075680"/>
                </a:cubicBezTo>
                <a:lnTo>
                  <a:pt x="5080000" y="6238240"/>
                </a:lnTo>
                <a:cubicBezTo>
                  <a:pt x="5021802" y="6878413"/>
                  <a:pt x="5013099" y="6888077"/>
                  <a:pt x="5080000" y="7945120"/>
                </a:cubicBezTo>
                <a:cubicBezTo>
                  <a:pt x="5085222" y="8027623"/>
                  <a:pt x="5165442" y="8069815"/>
                  <a:pt x="5222240" y="8107680"/>
                </a:cubicBezTo>
                <a:cubicBezTo>
                  <a:pt x="5229013" y="8128000"/>
                  <a:pt x="5229410" y="8151733"/>
                  <a:pt x="5242560" y="8168640"/>
                </a:cubicBezTo>
                <a:cubicBezTo>
                  <a:pt x="5266853" y="8199874"/>
                  <a:pt x="5365480" y="8304551"/>
                  <a:pt x="5425440" y="8331200"/>
                </a:cubicBezTo>
                <a:cubicBezTo>
                  <a:pt x="5464586" y="8348598"/>
                  <a:pt x="5506720" y="8358293"/>
                  <a:pt x="5547360" y="8371840"/>
                </a:cubicBezTo>
                <a:lnTo>
                  <a:pt x="5608320" y="8392160"/>
                </a:lnTo>
                <a:cubicBezTo>
                  <a:pt x="5676053" y="8385387"/>
                  <a:pt x="5744046" y="8380837"/>
                  <a:pt x="5811520" y="8371840"/>
                </a:cubicBezTo>
                <a:cubicBezTo>
                  <a:pt x="5845754" y="8367275"/>
                  <a:pt x="5883133" y="8368655"/>
                  <a:pt x="5913120" y="8351520"/>
                </a:cubicBezTo>
                <a:cubicBezTo>
                  <a:pt x="5934324" y="8339403"/>
                  <a:pt x="5939565" y="8310433"/>
                  <a:pt x="5953760" y="8290560"/>
                </a:cubicBezTo>
                <a:cubicBezTo>
                  <a:pt x="5973445" y="8263002"/>
                  <a:pt x="5994400" y="8236373"/>
                  <a:pt x="6014720" y="8209280"/>
                </a:cubicBezTo>
                <a:cubicBezTo>
                  <a:pt x="6064281" y="8011035"/>
                  <a:pt x="6028172" y="8176793"/>
                  <a:pt x="6055360" y="7782560"/>
                </a:cubicBezTo>
                <a:cubicBezTo>
                  <a:pt x="6060972" y="7701192"/>
                  <a:pt x="6064900" y="7619566"/>
                  <a:pt x="6075680" y="7538720"/>
                </a:cubicBezTo>
                <a:cubicBezTo>
                  <a:pt x="6078511" y="7517489"/>
                  <a:pt x="6090805" y="7498540"/>
                  <a:pt x="6096000" y="7477760"/>
                </a:cubicBezTo>
                <a:cubicBezTo>
                  <a:pt x="6104377" y="7444254"/>
                  <a:pt x="6109547" y="7410027"/>
                  <a:pt x="6116320" y="7376160"/>
                </a:cubicBezTo>
                <a:cubicBezTo>
                  <a:pt x="6524098" y="7388517"/>
                  <a:pt x="6666215" y="7239490"/>
                  <a:pt x="6847840" y="7457440"/>
                </a:cubicBezTo>
                <a:cubicBezTo>
                  <a:pt x="6863474" y="7476201"/>
                  <a:pt x="6874933" y="7498080"/>
                  <a:pt x="6888480" y="7518400"/>
                </a:cubicBezTo>
                <a:cubicBezTo>
                  <a:pt x="6895253" y="7559040"/>
                  <a:pt x="6899862" y="7600101"/>
                  <a:pt x="6908800" y="7640320"/>
                </a:cubicBezTo>
                <a:cubicBezTo>
                  <a:pt x="6913446" y="7661229"/>
                  <a:pt x="6929120" y="7679861"/>
                  <a:pt x="6929120" y="7701280"/>
                </a:cubicBezTo>
                <a:cubicBezTo>
                  <a:pt x="6929120" y="7924903"/>
                  <a:pt x="6919437" y="8148471"/>
                  <a:pt x="6908800" y="8371840"/>
                </a:cubicBezTo>
                <a:cubicBezTo>
                  <a:pt x="6905883" y="8433106"/>
                  <a:pt x="6889843" y="8493400"/>
                  <a:pt x="6888480" y="8554720"/>
                </a:cubicBezTo>
                <a:cubicBezTo>
                  <a:pt x="6883063" y="8798500"/>
                  <a:pt x="6888480" y="9042400"/>
                  <a:pt x="6888480" y="9286240"/>
                </a:cubicBezTo>
              </a:path>
            </a:pathLst>
          </a:custGeom>
          <a:noFill/>
          <a:ln w="5715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68" name="Straight Arrow Connector 167"/>
          <p:cNvCxnSpPr>
            <a:endCxn id="166" idx="100"/>
          </p:cNvCxnSpPr>
          <p:nvPr/>
        </p:nvCxnSpPr>
        <p:spPr bwMode="auto">
          <a:xfrm>
            <a:off x="3304456" y="4152528"/>
            <a:ext cx="1877144" cy="74031"/>
          </a:xfrm>
          <a:prstGeom prst="straightConnector1">
            <a:avLst/>
          </a:prstGeom>
          <a:solidFill>
            <a:schemeClr val="accent1"/>
          </a:solidFill>
          <a:ln w="38100" cap="flat" cmpd="sng" algn="ctr">
            <a:solidFill>
              <a:srgbClr val="C00000"/>
            </a:solidFill>
            <a:prstDash val="sysDash"/>
            <a:round/>
            <a:headEnd type="none" w="med" len="med"/>
            <a:tailEnd type="arrow"/>
          </a:ln>
          <a:effectLst/>
        </p:spPr>
      </p:cxnSp>
      <p:sp>
        <p:nvSpPr>
          <p:cNvPr id="171" name="TextBox 170"/>
          <p:cNvSpPr txBox="1"/>
          <p:nvPr/>
        </p:nvSpPr>
        <p:spPr>
          <a:xfrm>
            <a:off x="3736504" y="3720480"/>
            <a:ext cx="1368152" cy="430887"/>
          </a:xfrm>
          <a:prstGeom prst="rect">
            <a:avLst/>
          </a:prstGeom>
          <a:noFill/>
        </p:spPr>
        <p:txBody>
          <a:bodyPr wrap="square" lIns="0" tIns="0" rIns="0" bIns="0" rtlCol="0" anchor="ctr">
            <a:spAutoFit/>
          </a:bodyPr>
          <a:lstStyle/>
          <a:p>
            <a:pPr algn="ctr"/>
            <a:r>
              <a:rPr lang="en-GB" sz="1400" dirty="0" smtClean="0">
                <a:solidFill>
                  <a:srgbClr val="C00000"/>
                </a:solidFill>
              </a:rPr>
              <a:t>Implementation “shortcut”</a:t>
            </a:r>
            <a:endParaRPr lang="en-US" sz="1400" dirty="0" smtClean="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 grpId="0" animBg="1"/>
      <p:bldP spid="17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dirty="0" smtClean="0"/>
              <a:t>DRNI Applicability</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4364625" y="3144416"/>
            <a:ext cx="8436975" cy="3528392"/>
          </a:xfrm>
          <a:prstGeom prst="rect">
            <a:avLst/>
          </a:prstGeom>
          <a:noFill/>
          <a:ln w="9525">
            <a:noFill/>
            <a:miter lim="800000"/>
            <a:headEnd/>
            <a:tailEnd/>
          </a:ln>
        </p:spPr>
      </p:pic>
      <p:sp>
        <p:nvSpPr>
          <p:cNvPr id="8" name="Content Placeholder 7"/>
          <p:cNvSpPr>
            <a:spLocks noGrp="1"/>
          </p:cNvSpPr>
          <p:nvPr>
            <p:ph idx="1"/>
          </p:nvPr>
        </p:nvSpPr>
        <p:spPr/>
        <p:txBody>
          <a:bodyPr/>
          <a:lstStyle/>
          <a:p>
            <a:r>
              <a:rPr lang="en-US" dirty="0" smtClean="0"/>
              <a:t>DRNI model is applicable to many different portal types</a:t>
            </a:r>
          </a:p>
          <a:p>
            <a:pPr marL="457200" lvl="1" indent="-457200">
              <a:buFont typeface="+mj-lt"/>
              <a:buAutoNum type="arabicPeriod"/>
            </a:pPr>
            <a:r>
              <a:rPr lang="en-US" dirty="0" smtClean="0"/>
              <a:t>PB Portal (S-DRNI)</a:t>
            </a:r>
          </a:p>
          <a:p>
            <a:pPr marL="457200" lvl="1" indent="-457200">
              <a:buFont typeface="+mj-lt"/>
              <a:buAutoNum type="arabicPeriod"/>
            </a:pPr>
            <a:r>
              <a:rPr lang="en-GB" dirty="0" smtClean="0"/>
              <a:t>BCB Portal (B-DRNI)</a:t>
            </a:r>
            <a:endParaRPr lang="en-US" dirty="0" smtClean="0"/>
          </a:p>
          <a:p>
            <a:pPr marL="457200" lvl="1" indent="-457200">
              <a:buFont typeface="+mj-lt"/>
              <a:buAutoNum type="arabicPeriod"/>
            </a:pPr>
            <a:r>
              <a:rPr lang="en-US" dirty="0" smtClean="0"/>
              <a:t>IB-BEB Portal (S-DRNI)</a:t>
            </a:r>
          </a:p>
          <a:p>
            <a:pPr marL="457200" lvl="1" indent="-457200">
              <a:buFont typeface="+mj-lt"/>
              <a:buAutoNum type="arabicPeriod"/>
            </a:pPr>
            <a:r>
              <a:rPr lang="en-GB" dirty="0" smtClean="0"/>
              <a:t>IB-BEB Portal (B-DRNI)</a:t>
            </a:r>
          </a:p>
          <a:p>
            <a:pPr marL="457200" lvl="1" indent="-457200">
              <a:buFont typeface="+mj-lt"/>
              <a:buAutoNum type="arabicPeriod"/>
            </a:pPr>
            <a:r>
              <a:rPr lang="en-GB" dirty="0" smtClean="0"/>
              <a:t>PEB Portal (C-DRNI)</a:t>
            </a:r>
            <a:endParaRPr lang="en-US" dirty="0" smtClean="0"/>
          </a:p>
          <a:p>
            <a:pPr marL="457200" lvl="1" indent="-457200">
              <a:buFont typeface="+mj-lt"/>
              <a:buAutoNum type="arabicPeriod"/>
            </a:pPr>
            <a:r>
              <a:rPr lang="en-US" dirty="0" smtClean="0"/>
              <a:t>PEB Portal (RCSI S-DRNI)</a:t>
            </a:r>
          </a:p>
          <a:p>
            <a:pPr marL="457200" lvl="1" indent="-457200">
              <a:buFont typeface="+mj-lt"/>
              <a:buAutoNum type="arabicPeriod"/>
            </a:pPr>
            <a:r>
              <a:rPr lang="en-GB" dirty="0" smtClean="0"/>
              <a:t>PEB Portal (S-DRNI)</a:t>
            </a:r>
          </a:p>
          <a:p>
            <a:pPr marL="457200" lvl="1" indent="-457200">
              <a:buFont typeface="+mj-lt"/>
              <a:buAutoNum type="arabicPeriod"/>
            </a:pPr>
            <a:r>
              <a:rPr lang="en-GB" dirty="0" smtClean="0"/>
              <a:t>PEB Portal (S-DRNI &amp; C-DRNI)</a:t>
            </a:r>
            <a:endParaRPr lang="en-US" dirty="0" smtClean="0"/>
          </a:p>
          <a:p>
            <a:pPr marL="457200" lvl="1" indent="-457200">
              <a:buFont typeface="+mj-lt"/>
              <a:buAutoNum type="arabicPeriod"/>
            </a:pPr>
            <a:r>
              <a:rPr lang="en-US" dirty="0" smtClean="0"/>
              <a:t>EOTN TB Portal (S-DRNI)</a:t>
            </a:r>
          </a:p>
          <a:p>
            <a:pPr marL="457200" lvl="1" indent="-457200">
              <a:buFont typeface="+mj-lt"/>
              <a:buAutoNum type="arabicPeriod"/>
            </a:pPr>
            <a:r>
              <a:rPr lang="en-GB" dirty="0" smtClean="0"/>
              <a:t>EOTN TEB Portal (RCSI S-DRNI)</a:t>
            </a:r>
          </a:p>
          <a:p>
            <a:pPr marL="457200" lvl="1" indent="-457200">
              <a:buFont typeface="+mj-lt"/>
              <a:buAutoNum type="arabicPeriod"/>
            </a:pPr>
            <a:r>
              <a:rPr lang="en-GB" dirty="0" smtClean="0"/>
              <a:t>EOTN TEB Portal (C-DRNI)</a:t>
            </a:r>
            <a:endParaRPr lang="en-US" dirty="0" smtClean="0"/>
          </a:p>
          <a:p>
            <a:pPr marL="457200" lvl="1" indent="-457200">
              <a:buFont typeface="+mj-lt"/>
              <a:buAutoNum type="arabicPeriod"/>
            </a:pPr>
            <a:r>
              <a:rPr lang="en-US" dirty="0" smtClean="0"/>
              <a:t>MPLS(TP) S-PE Portal (S-DRNI)</a:t>
            </a:r>
          </a:p>
          <a:p>
            <a:pPr marL="457200" lvl="1" indent="-457200">
              <a:buFont typeface="+mj-lt"/>
              <a:buAutoNum type="arabicPeriod"/>
            </a:pPr>
            <a:r>
              <a:rPr lang="en-GB" dirty="0" smtClean="0"/>
              <a:t>MPLS(TP) T-PE (RCSI S-DRNI)</a:t>
            </a:r>
          </a:p>
          <a:p>
            <a:pPr marL="457200" lvl="1" indent="-457200">
              <a:buFont typeface="+mj-lt"/>
              <a:buAutoNum type="arabicPeriod"/>
            </a:pPr>
            <a:r>
              <a:rPr lang="en-GB" dirty="0" smtClean="0"/>
              <a:t>MPLS(TP) T-PE (C-DRNI)</a:t>
            </a:r>
            <a:endParaRPr lang="en-US" dirty="0" smtClean="0"/>
          </a:p>
          <a:p>
            <a:pPr marL="457200" lvl="1" indent="-457200">
              <a:buFont typeface="+mj-lt"/>
              <a:buAutoNum type="arabicPeriod"/>
            </a:pPr>
            <a:r>
              <a:rPr lang="en-US" dirty="0" smtClean="0"/>
              <a:t>IP Router Portal (C-DRNI)</a:t>
            </a:r>
          </a:p>
          <a:p>
            <a:pPr marL="457200" lvl="1" indent="-457200">
              <a:buFont typeface="+mj-lt"/>
              <a:buAutoNum type="arabicPeriod"/>
            </a:pPr>
            <a:r>
              <a:rPr lang="en-US" dirty="0" smtClean="0"/>
              <a:t>IP Router Portal (S-DRNI)</a:t>
            </a:r>
          </a:p>
          <a:p>
            <a:pPr marL="457200" lvl="1" indent="-457200">
              <a:buFont typeface="+mj-lt"/>
              <a:buAutoNum type="arabicPeriod"/>
            </a:pPr>
            <a:r>
              <a:rPr lang="en-US" dirty="0" smtClean="0"/>
              <a:t>Etc.</a:t>
            </a:r>
          </a:p>
        </p:txBody>
      </p:sp>
      <p:sp>
        <p:nvSpPr>
          <p:cNvPr id="5" name="Freeform 4"/>
          <p:cNvSpPr/>
          <p:nvPr/>
        </p:nvSpPr>
        <p:spPr bwMode="auto">
          <a:xfrm>
            <a:off x="5176664" y="2928392"/>
            <a:ext cx="6696744" cy="2520280"/>
          </a:xfrm>
          <a:custGeom>
            <a:avLst/>
            <a:gdLst>
              <a:gd name="connsiteX0" fmla="*/ 0 w 6705600"/>
              <a:gd name="connsiteY0" fmla="*/ 0 h 1971040"/>
              <a:gd name="connsiteX1" fmla="*/ 6705600 w 6705600"/>
              <a:gd name="connsiteY1" fmla="*/ 0 h 1971040"/>
              <a:gd name="connsiteX2" fmla="*/ 6705600 w 6705600"/>
              <a:gd name="connsiteY2" fmla="*/ 1950720 h 1971040"/>
              <a:gd name="connsiteX3" fmla="*/ 5892800 w 6705600"/>
              <a:gd name="connsiteY3" fmla="*/ 1930400 h 1971040"/>
              <a:gd name="connsiteX4" fmla="*/ 5892800 w 6705600"/>
              <a:gd name="connsiteY4" fmla="*/ 1056640 h 1971040"/>
              <a:gd name="connsiteX5" fmla="*/ 5120640 w 6705600"/>
              <a:gd name="connsiteY5" fmla="*/ 1056640 h 1971040"/>
              <a:gd name="connsiteX6" fmla="*/ 5140960 w 6705600"/>
              <a:gd name="connsiteY6" fmla="*/ 1950720 h 1971040"/>
              <a:gd name="connsiteX7" fmla="*/ 1666240 w 6705600"/>
              <a:gd name="connsiteY7" fmla="*/ 1971040 h 1971040"/>
              <a:gd name="connsiteX8" fmla="*/ 1666240 w 6705600"/>
              <a:gd name="connsiteY8" fmla="*/ 1097280 h 1971040"/>
              <a:gd name="connsiteX9" fmla="*/ 894080 w 6705600"/>
              <a:gd name="connsiteY9" fmla="*/ 1097280 h 1971040"/>
              <a:gd name="connsiteX10" fmla="*/ 894080 w 6705600"/>
              <a:gd name="connsiteY10" fmla="*/ 1910080 h 1971040"/>
              <a:gd name="connsiteX11" fmla="*/ 40640 w 6705600"/>
              <a:gd name="connsiteY11" fmla="*/ 1910080 h 1971040"/>
              <a:gd name="connsiteX12" fmla="*/ 0 w 6705600"/>
              <a:gd name="connsiteY12" fmla="*/ 0 h 1971040"/>
              <a:gd name="connsiteX0" fmla="*/ 0 w 6705600"/>
              <a:gd name="connsiteY0" fmla="*/ 0 h 1971040"/>
              <a:gd name="connsiteX1" fmla="*/ 6705600 w 6705600"/>
              <a:gd name="connsiteY1" fmla="*/ 0 h 1971040"/>
              <a:gd name="connsiteX2" fmla="*/ 6705600 w 6705600"/>
              <a:gd name="connsiteY2" fmla="*/ 1950720 h 1971040"/>
              <a:gd name="connsiteX3" fmla="*/ 5892800 w 6705600"/>
              <a:gd name="connsiteY3" fmla="*/ 1930400 h 1971040"/>
              <a:gd name="connsiteX4" fmla="*/ 5892800 w 6705600"/>
              <a:gd name="connsiteY4" fmla="*/ 1056640 h 1971040"/>
              <a:gd name="connsiteX5" fmla="*/ 5120640 w 6705600"/>
              <a:gd name="connsiteY5" fmla="*/ 1056640 h 1971040"/>
              <a:gd name="connsiteX6" fmla="*/ 5140960 w 6705600"/>
              <a:gd name="connsiteY6" fmla="*/ 1950720 h 1971040"/>
              <a:gd name="connsiteX7" fmla="*/ 1666240 w 6705600"/>
              <a:gd name="connsiteY7" fmla="*/ 1971040 h 1971040"/>
              <a:gd name="connsiteX8" fmla="*/ 1666240 w 6705600"/>
              <a:gd name="connsiteY8" fmla="*/ 1097280 h 1971040"/>
              <a:gd name="connsiteX9" fmla="*/ 864096 w 6705600"/>
              <a:gd name="connsiteY9" fmla="*/ 792088 h 1971040"/>
              <a:gd name="connsiteX10" fmla="*/ 894080 w 6705600"/>
              <a:gd name="connsiteY10" fmla="*/ 1910080 h 1971040"/>
              <a:gd name="connsiteX11" fmla="*/ 40640 w 6705600"/>
              <a:gd name="connsiteY11" fmla="*/ 1910080 h 1971040"/>
              <a:gd name="connsiteX12" fmla="*/ 0 w 6705600"/>
              <a:gd name="connsiteY12" fmla="*/ 0 h 1971040"/>
              <a:gd name="connsiteX0" fmla="*/ 0 w 6705600"/>
              <a:gd name="connsiteY0" fmla="*/ 0 h 1971040"/>
              <a:gd name="connsiteX1" fmla="*/ 6705600 w 6705600"/>
              <a:gd name="connsiteY1" fmla="*/ 0 h 1971040"/>
              <a:gd name="connsiteX2" fmla="*/ 6705600 w 6705600"/>
              <a:gd name="connsiteY2" fmla="*/ 1950720 h 1971040"/>
              <a:gd name="connsiteX3" fmla="*/ 5892800 w 6705600"/>
              <a:gd name="connsiteY3" fmla="*/ 1930400 h 1971040"/>
              <a:gd name="connsiteX4" fmla="*/ 5892800 w 6705600"/>
              <a:gd name="connsiteY4" fmla="*/ 1056640 h 1971040"/>
              <a:gd name="connsiteX5" fmla="*/ 5120640 w 6705600"/>
              <a:gd name="connsiteY5" fmla="*/ 1056640 h 1971040"/>
              <a:gd name="connsiteX6" fmla="*/ 5140960 w 6705600"/>
              <a:gd name="connsiteY6" fmla="*/ 1950720 h 1971040"/>
              <a:gd name="connsiteX7" fmla="*/ 1666240 w 6705600"/>
              <a:gd name="connsiteY7" fmla="*/ 1971040 h 1971040"/>
              <a:gd name="connsiteX8" fmla="*/ 1666240 w 6705600"/>
              <a:gd name="connsiteY8" fmla="*/ 1097280 h 1971040"/>
              <a:gd name="connsiteX9" fmla="*/ 864096 w 6705600"/>
              <a:gd name="connsiteY9" fmla="*/ 792088 h 1971040"/>
              <a:gd name="connsiteX10" fmla="*/ 864096 w 6705600"/>
              <a:gd name="connsiteY10" fmla="*/ 1944216 h 1971040"/>
              <a:gd name="connsiteX11" fmla="*/ 40640 w 6705600"/>
              <a:gd name="connsiteY11" fmla="*/ 1910080 h 1971040"/>
              <a:gd name="connsiteX12" fmla="*/ 0 w 6705600"/>
              <a:gd name="connsiteY12" fmla="*/ 0 h 1971040"/>
              <a:gd name="connsiteX0" fmla="*/ 0 w 6705600"/>
              <a:gd name="connsiteY0" fmla="*/ 0 h 1971040"/>
              <a:gd name="connsiteX1" fmla="*/ 6705600 w 6705600"/>
              <a:gd name="connsiteY1" fmla="*/ 0 h 1971040"/>
              <a:gd name="connsiteX2" fmla="*/ 6705600 w 6705600"/>
              <a:gd name="connsiteY2" fmla="*/ 1950720 h 1971040"/>
              <a:gd name="connsiteX3" fmla="*/ 5892800 w 6705600"/>
              <a:gd name="connsiteY3" fmla="*/ 1930400 h 1971040"/>
              <a:gd name="connsiteX4" fmla="*/ 5892800 w 6705600"/>
              <a:gd name="connsiteY4" fmla="*/ 1056640 h 1971040"/>
              <a:gd name="connsiteX5" fmla="*/ 5120640 w 6705600"/>
              <a:gd name="connsiteY5" fmla="*/ 1056640 h 1971040"/>
              <a:gd name="connsiteX6" fmla="*/ 5140960 w 6705600"/>
              <a:gd name="connsiteY6" fmla="*/ 1950720 h 1971040"/>
              <a:gd name="connsiteX7" fmla="*/ 1666240 w 6705600"/>
              <a:gd name="connsiteY7" fmla="*/ 1971040 h 1971040"/>
              <a:gd name="connsiteX8" fmla="*/ 2448272 w 6705600"/>
              <a:gd name="connsiteY8" fmla="*/ 792088 h 1971040"/>
              <a:gd name="connsiteX9" fmla="*/ 864096 w 6705600"/>
              <a:gd name="connsiteY9" fmla="*/ 792088 h 1971040"/>
              <a:gd name="connsiteX10" fmla="*/ 864096 w 6705600"/>
              <a:gd name="connsiteY10" fmla="*/ 1944216 h 1971040"/>
              <a:gd name="connsiteX11" fmla="*/ 40640 w 6705600"/>
              <a:gd name="connsiteY11" fmla="*/ 1910080 h 1971040"/>
              <a:gd name="connsiteX12" fmla="*/ 0 w 6705600"/>
              <a:gd name="connsiteY12" fmla="*/ 0 h 19710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892800 w 6705600"/>
              <a:gd name="connsiteY4" fmla="*/ 1056640 h 2160240"/>
              <a:gd name="connsiteX5" fmla="*/ 5120640 w 6705600"/>
              <a:gd name="connsiteY5" fmla="*/ 1056640 h 2160240"/>
              <a:gd name="connsiteX6" fmla="*/ 5140960 w 6705600"/>
              <a:gd name="connsiteY6" fmla="*/ 195072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944216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892800 w 6705600"/>
              <a:gd name="connsiteY4" fmla="*/ 1056640 h 2160240"/>
              <a:gd name="connsiteX5" fmla="*/ 5120640 w 6705600"/>
              <a:gd name="connsiteY5" fmla="*/ 1056640 h 2160240"/>
              <a:gd name="connsiteX6" fmla="*/ 4320480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944216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892800 w 6705600"/>
              <a:gd name="connsiteY4" fmla="*/ 1056640 h 2160240"/>
              <a:gd name="connsiteX5" fmla="*/ 4248472 w 6705600"/>
              <a:gd name="connsiteY5" fmla="*/ 792088 h 2160240"/>
              <a:gd name="connsiteX6" fmla="*/ 4320480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944216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892800 w 6705600"/>
              <a:gd name="connsiteY4" fmla="*/ 1056640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944216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904656 w 6705600"/>
              <a:gd name="connsiteY4" fmla="*/ 792088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944216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904656 w 6705600"/>
              <a:gd name="connsiteY4" fmla="*/ 792088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368152 h 2160240"/>
              <a:gd name="connsiteX11" fmla="*/ 40640 w 6705600"/>
              <a:gd name="connsiteY11" fmla="*/ 1910080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892800 w 6705600"/>
              <a:gd name="connsiteY3" fmla="*/ 1930400 h 2160240"/>
              <a:gd name="connsiteX4" fmla="*/ 5904656 w 6705600"/>
              <a:gd name="connsiteY4" fmla="*/ 792088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368152 h 2160240"/>
              <a:gd name="connsiteX11" fmla="*/ 0 w 6705600"/>
              <a:gd name="connsiteY11" fmla="*/ 1368152 h 2160240"/>
              <a:gd name="connsiteX12" fmla="*/ 0 w 6705600"/>
              <a:gd name="connsiteY12" fmla="*/ 0 h 2160240"/>
              <a:gd name="connsiteX0" fmla="*/ 0 w 6705600"/>
              <a:gd name="connsiteY0" fmla="*/ 0 h 2160240"/>
              <a:gd name="connsiteX1" fmla="*/ 6705600 w 6705600"/>
              <a:gd name="connsiteY1" fmla="*/ 0 h 2160240"/>
              <a:gd name="connsiteX2" fmla="*/ 6705600 w 6705600"/>
              <a:gd name="connsiteY2" fmla="*/ 1950720 h 2160240"/>
              <a:gd name="connsiteX3" fmla="*/ 5904656 w 6705600"/>
              <a:gd name="connsiteY3" fmla="*/ 1368152 h 2160240"/>
              <a:gd name="connsiteX4" fmla="*/ 5904656 w 6705600"/>
              <a:gd name="connsiteY4" fmla="*/ 792088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368152 h 2160240"/>
              <a:gd name="connsiteX11" fmla="*/ 0 w 6705600"/>
              <a:gd name="connsiteY11" fmla="*/ 1368152 h 2160240"/>
              <a:gd name="connsiteX12" fmla="*/ 0 w 6705600"/>
              <a:gd name="connsiteY12" fmla="*/ 0 h 2160240"/>
              <a:gd name="connsiteX0" fmla="*/ 0 w 6705600"/>
              <a:gd name="connsiteY0" fmla="*/ 0 h 2160240"/>
              <a:gd name="connsiteX1" fmla="*/ 6705600 w 6705600"/>
              <a:gd name="connsiteY1" fmla="*/ 0 h 2160240"/>
              <a:gd name="connsiteX2" fmla="*/ 6696744 w 6705600"/>
              <a:gd name="connsiteY2" fmla="*/ 1368152 h 2160240"/>
              <a:gd name="connsiteX3" fmla="*/ 5904656 w 6705600"/>
              <a:gd name="connsiteY3" fmla="*/ 1368152 h 2160240"/>
              <a:gd name="connsiteX4" fmla="*/ 5904656 w 6705600"/>
              <a:gd name="connsiteY4" fmla="*/ 792088 h 2160240"/>
              <a:gd name="connsiteX5" fmla="*/ 4248472 w 6705600"/>
              <a:gd name="connsiteY5" fmla="*/ 792088 h 2160240"/>
              <a:gd name="connsiteX6" fmla="*/ 4248472 w 6705600"/>
              <a:gd name="connsiteY6" fmla="*/ 2160240 h 2160240"/>
              <a:gd name="connsiteX7" fmla="*/ 2448272 w 6705600"/>
              <a:gd name="connsiteY7" fmla="*/ 2160240 h 2160240"/>
              <a:gd name="connsiteX8" fmla="*/ 2448272 w 6705600"/>
              <a:gd name="connsiteY8" fmla="*/ 792088 h 2160240"/>
              <a:gd name="connsiteX9" fmla="*/ 864096 w 6705600"/>
              <a:gd name="connsiteY9" fmla="*/ 792088 h 2160240"/>
              <a:gd name="connsiteX10" fmla="*/ 864096 w 6705600"/>
              <a:gd name="connsiteY10" fmla="*/ 1368152 h 2160240"/>
              <a:gd name="connsiteX11" fmla="*/ 0 w 6705600"/>
              <a:gd name="connsiteY11" fmla="*/ 1368152 h 2160240"/>
              <a:gd name="connsiteX12" fmla="*/ 0 w 6705600"/>
              <a:gd name="connsiteY12" fmla="*/ 0 h 2160240"/>
              <a:gd name="connsiteX0" fmla="*/ 0 w 6696744"/>
              <a:gd name="connsiteY0" fmla="*/ 216024 h 2376264"/>
              <a:gd name="connsiteX1" fmla="*/ 6696744 w 6696744"/>
              <a:gd name="connsiteY1" fmla="*/ 0 h 2376264"/>
              <a:gd name="connsiteX2" fmla="*/ 6696744 w 6696744"/>
              <a:gd name="connsiteY2" fmla="*/ 1584176 h 2376264"/>
              <a:gd name="connsiteX3" fmla="*/ 5904656 w 6696744"/>
              <a:gd name="connsiteY3" fmla="*/ 1584176 h 2376264"/>
              <a:gd name="connsiteX4" fmla="*/ 5904656 w 6696744"/>
              <a:gd name="connsiteY4" fmla="*/ 1008112 h 2376264"/>
              <a:gd name="connsiteX5" fmla="*/ 4248472 w 6696744"/>
              <a:gd name="connsiteY5" fmla="*/ 1008112 h 2376264"/>
              <a:gd name="connsiteX6" fmla="*/ 4248472 w 6696744"/>
              <a:gd name="connsiteY6" fmla="*/ 2376264 h 2376264"/>
              <a:gd name="connsiteX7" fmla="*/ 2448272 w 6696744"/>
              <a:gd name="connsiteY7" fmla="*/ 2376264 h 2376264"/>
              <a:gd name="connsiteX8" fmla="*/ 2448272 w 6696744"/>
              <a:gd name="connsiteY8" fmla="*/ 1008112 h 2376264"/>
              <a:gd name="connsiteX9" fmla="*/ 864096 w 6696744"/>
              <a:gd name="connsiteY9" fmla="*/ 1008112 h 2376264"/>
              <a:gd name="connsiteX10" fmla="*/ 864096 w 6696744"/>
              <a:gd name="connsiteY10" fmla="*/ 1584176 h 2376264"/>
              <a:gd name="connsiteX11" fmla="*/ 0 w 6696744"/>
              <a:gd name="connsiteY11" fmla="*/ 1584176 h 2376264"/>
              <a:gd name="connsiteX12" fmla="*/ 0 w 6696744"/>
              <a:gd name="connsiteY12" fmla="*/ 216024 h 2376264"/>
              <a:gd name="connsiteX0" fmla="*/ 0 w 6696744"/>
              <a:gd name="connsiteY0" fmla="*/ 0 h 2376264"/>
              <a:gd name="connsiteX1" fmla="*/ 6696744 w 6696744"/>
              <a:gd name="connsiteY1" fmla="*/ 0 h 2376264"/>
              <a:gd name="connsiteX2" fmla="*/ 6696744 w 6696744"/>
              <a:gd name="connsiteY2" fmla="*/ 1584176 h 2376264"/>
              <a:gd name="connsiteX3" fmla="*/ 5904656 w 6696744"/>
              <a:gd name="connsiteY3" fmla="*/ 1584176 h 2376264"/>
              <a:gd name="connsiteX4" fmla="*/ 5904656 w 6696744"/>
              <a:gd name="connsiteY4" fmla="*/ 1008112 h 2376264"/>
              <a:gd name="connsiteX5" fmla="*/ 4248472 w 6696744"/>
              <a:gd name="connsiteY5" fmla="*/ 1008112 h 2376264"/>
              <a:gd name="connsiteX6" fmla="*/ 4248472 w 6696744"/>
              <a:gd name="connsiteY6" fmla="*/ 2376264 h 2376264"/>
              <a:gd name="connsiteX7" fmla="*/ 2448272 w 6696744"/>
              <a:gd name="connsiteY7" fmla="*/ 2376264 h 2376264"/>
              <a:gd name="connsiteX8" fmla="*/ 2448272 w 6696744"/>
              <a:gd name="connsiteY8" fmla="*/ 1008112 h 2376264"/>
              <a:gd name="connsiteX9" fmla="*/ 864096 w 6696744"/>
              <a:gd name="connsiteY9" fmla="*/ 1008112 h 2376264"/>
              <a:gd name="connsiteX10" fmla="*/ 864096 w 6696744"/>
              <a:gd name="connsiteY10" fmla="*/ 1584176 h 2376264"/>
              <a:gd name="connsiteX11" fmla="*/ 0 w 6696744"/>
              <a:gd name="connsiteY11" fmla="*/ 1584176 h 2376264"/>
              <a:gd name="connsiteX12" fmla="*/ 0 w 6696744"/>
              <a:gd name="connsiteY12" fmla="*/ 0 h 2376264"/>
              <a:gd name="connsiteX0" fmla="*/ 0 w 6696744"/>
              <a:gd name="connsiteY0" fmla="*/ 0 h 2520280"/>
              <a:gd name="connsiteX1" fmla="*/ 6696744 w 6696744"/>
              <a:gd name="connsiteY1" fmla="*/ 0 h 2520280"/>
              <a:gd name="connsiteX2" fmla="*/ 6696744 w 6696744"/>
              <a:gd name="connsiteY2" fmla="*/ 1584176 h 2520280"/>
              <a:gd name="connsiteX3" fmla="*/ 5904656 w 6696744"/>
              <a:gd name="connsiteY3" fmla="*/ 1584176 h 2520280"/>
              <a:gd name="connsiteX4" fmla="*/ 5904656 w 6696744"/>
              <a:gd name="connsiteY4" fmla="*/ 1008112 h 2520280"/>
              <a:gd name="connsiteX5" fmla="*/ 4248472 w 6696744"/>
              <a:gd name="connsiteY5" fmla="*/ 1008112 h 2520280"/>
              <a:gd name="connsiteX6" fmla="*/ 4248472 w 6696744"/>
              <a:gd name="connsiteY6" fmla="*/ 2520280 h 2520280"/>
              <a:gd name="connsiteX7" fmla="*/ 2448272 w 6696744"/>
              <a:gd name="connsiteY7" fmla="*/ 2376264 h 2520280"/>
              <a:gd name="connsiteX8" fmla="*/ 2448272 w 6696744"/>
              <a:gd name="connsiteY8" fmla="*/ 1008112 h 2520280"/>
              <a:gd name="connsiteX9" fmla="*/ 864096 w 6696744"/>
              <a:gd name="connsiteY9" fmla="*/ 1008112 h 2520280"/>
              <a:gd name="connsiteX10" fmla="*/ 864096 w 6696744"/>
              <a:gd name="connsiteY10" fmla="*/ 1584176 h 2520280"/>
              <a:gd name="connsiteX11" fmla="*/ 0 w 6696744"/>
              <a:gd name="connsiteY11" fmla="*/ 1584176 h 2520280"/>
              <a:gd name="connsiteX12" fmla="*/ 0 w 6696744"/>
              <a:gd name="connsiteY12" fmla="*/ 0 h 2520280"/>
              <a:gd name="connsiteX0" fmla="*/ 0 w 6696744"/>
              <a:gd name="connsiteY0" fmla="*/ 0 h 2520280"/>
              <a:gd name="connsiteX1" fmla="*/ 6696744 w 6696744"/>
              <a:gd name="connsiteY1" fmla="*/ 0 h 2520280"/>
              <a:gd name="connsiteX2" fmla="*/ 6696744 w 6696744"/>
              <a:gd name="connsiteY2" fmla="*/ 1584176 h 2520280"/>
              <a:gd name="connsiteX3" fmla="*/ 5904656 w 6696744"/>
              <a:gd name="connsiteY3" fmla="*/ 1584176 h 2520280"/>
              <a:gd name="connsiteX4" fmla="*/ 5904656 w 6696744"/>
              <a:gd name="connsiteY4" fmla="*/ 1008112 h 2520280"/>
              <a:gd name="connsiteX5" fmla="*/ 4248472 w 6696744"/>
              <a:gd name="connsiteY5" fmla="*/ 1008112 h 2520280"/>
              <a:gd name="connsiteX6" fmla="*/ 4248472 w 6696744"/>
              <a:gd name="connsiteY6" fmla="*/ 2520280 h 2520280"/>
              <a:gd name="connsiteX7" fmla="*/ 2448272 w 6696744"/>
              <a:gd name="connsiteY7" fmla="*/ 2520280 h 2520280"/>
              <a:gd name="connsiteX8" fmla="*/ 2448272 w 6696744"/>
              <a:gd name="connsiteY8" fmla="*/ 1008112 h 2520280"/>
              <a:gd name="connsiteX9" fmla="*/ 864096 w 6696744"/>
              <a:gd name="connsiteY9" fmla="*/ 1008112 h 2520280"/>
              <a:gd name="connsiteX10" fmla="*/ 864096 w 6696744"/>
              <a:gd name="connsiteY10" fmla="*/ 1584176 h 2520280"/>
              <a:gd name="connsiteX11" fmla="*/ 0 w 6696744"/>
              <a:gd name="connsiteY11" fmla="*/ 1584176 h 2520280"/>
              <a:gd name="connsiteX12" fmla="*/ 0 w 6696744"/>
              <a:gd name="connsiteY12" fmla="*/ 0 h 2520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96744" h="2520280">
                <a:moveTo>
                  <a:pt x="0" y="0"/>
                </a:moveTo>
                <a:lnTo>
                  <a:pt x="6696744" y="0"/>
                </a:lnTo>
                <a:lnTo>
                  <a:pt x="6696744" y="1584176"/>
                </a:lnTo>
                <a:lnTo>
                  <a:pt x="5904656" y="1584176"/>
                </a:lnTo>
                <a:lnTo>
                  <a:pt x="5904656" y="1008112"/>
                </a:lnTo>
                <a:lnTo>
                  <a:pt x="4248472" y="1008112"/>
                </a:lnTo>
                <a:lnTo>
                  <a:pt x="4248472" y="2520280"/>
                </a:lnTo>
                <a:lnTo>
                  <a:pt x="2448272" y="2520280"/>
                </a:lnTo>
                <a:lnTo>
                  <a:pt x="2448272" y="1008112"/>
                </a:lnTo>
                <a:lnTo>
                  <a:pt x="864096" y="1008112"/>
                </a:lnTo>
                <a:lnTo>
                  <a:pt x="864096" y="1584176"/>
                </a:lnTo>
                <a:lnTo>
                  <a:pt x="0" y="1584176"/>
                </a:lnTo>
                <a:lnTo>
                  <a:pt x="0" y="0"/>
                </a:lnTo>
                <a:close/>
              </a:path>
            </a:pathLst>
          </a:cu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 name="TextBox 5"/>
          <p:cNvSpPr txBox="1"/>
          <p:nvPr/>
        </p:nvSpPr>
        <p:spPr>
          <a:xfrm>
            <a:off x="7192888" y="2960911"/>
            <a:ext cx="2580848" cy="615553"/>
          </a:xfrm>
          <a:prstGeom prst="rect">
            <a:avLst/>
          </a:prstGeom>
          <a:noFill/>
        </p:spPr>
        <p:txBody>
          <a:bodyPr wrap="square" lIns="0" tIns="0" rIns="0" bIns="0" rtlCol="0">
            <a:spAutoFit/>
          </a:bodyPr>
          <a:lstStyle/>
          <a:p>
            <a:pPr algn="ctr"/>
            <a:r>
              <a:rPr lang="en-GB" sz="2000" dirty="0" smtClean="0">
                <a:solidFill>
                  <a:srgbClr val="FF0000"/>
                </a:solidFill>
              </a:rPr>
              <a:t>Can be Ethernet, IP, MPLS(TP), OTN, ..</a:t>
            </a:r>
            <a:endParaRPr lang="en-US" sz="2000" dirty="0" smtClean="0">
              <a:solidFill>
                <a:srgbClr val="FF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IB-BEB (S-DRNI) Portal with B-VLAN restoration (MSTP/MVRP)</a:t>
            </a:r>
            <a:endParaRPr lang="en-US" dirty="0"/>
          </a:p>
        </p:txBody>
      </p:sp>
      <p:sp>
        <p:nvSpPr>
          <p:cNvPr id="4" name="Content Placeholder 3"/>
          <p:cNvSpPr>
            <a:spLocks noGrp="1"/>
          </p:cNvSpPr>
          <p:nvPr>
            <p:ph idx="1"/>
          </p:nvPr>
        </p:nvSpPr>
        <p:spPr/>
        <p:txBody>
          <a:bodyPr/>
          <a:lstStyle/>
          <a:p>
            <a:r>
              <a:rPr lang="en-GB" dirty="0" smtClean="0"/>
              <a:t>B-VLAN restoration by means of MSTP/MVRP provides also a segment like survivability method</a:t>
            </a:r>
          </a:p>
          <a:p>
            <a:r>
              <a:rPr lang="en-GB" dirty="0" smtClean="0"/>
              <a:t>A similar model – in which ESP is replaced by B-VLAN – is assumed to be applicable [see next slide]</a:t>
            </a:r>
          </a:p>
          <a:p>
            <a:r>
              <a:rPr lang="en-GB" dirty="0" smtClean="0"/>
              <a:t>	</a:t>
            </a:r>
            <a:r>
              <a:rPr lang="en-GB" sz="1800" b="0" dirty="0" smtClean="0"/>
              <a:t>Note: The model on the next slide describes the required behaviour of the portal. Implementations will typically provide only a single switch fabric, which implies that the behaviour of the second Relay function has to be emulated in the implementation.</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4" name="Straight Connector 83"/>
          <p:cNvCxnSpPr/>
          <p:nvPr/>
        </p:nvCxnSpPr>
        <p:spPr bwMode="auto">
          <a:xfrm>
            <a:off x="4672608" y="6672808"/>
            <a:ext cx="3240360" cy="0"/>
          </a:xfrm>
          <a:prstGeom prst="line">
            <a:avLst/>
          </a:prstGeom>
          <a:solidFill>
            <a:schemeClr val="accent1"/>
          </a:solidFill>
          <a:ln w="38100" cap="flat" cmpd="sng" algn="ctr">
            <a:solidFill>
              <a:srgbClr val="FFC000"/>
            </a:solidFill>
            <a:prstDash val="sysDash"/>
            <a:round/>
            <a:headEnd type="none" w="med" len="med"/>
            <a:tailEnd type="none" w="med" len="med"/>
          </a:ln>
          <a:effectLst/>
        </p:spPr>
      </p:cxnSp>
      <p:sp>
        <p:nvSpPr>
          <p:cNvPr id="92" name="TextBox 91"/>
          <p:cNvSpPr txBox="1"/>
          <p:nvPr/>
        </p:nvSpPr>
        <p:spPr>
          <a:xfrm>
            <a:off x="5489415" y="6384776"/>
            <a:ext cx="1662315" cy="184666"/>
          </a:xfrm>
          <a:prstGeom prst="rect">
            <a:avLst/>
          </a:prstGeom>
          <a:noFill/>
        </p:spPr>
        <p:txBody>
          <a:bodyPr wrap="none" lIns="0" tIns="0" rIns="0" bIns="0" rtlCol="0" anchor="ctr">
            <a:spAutoFit/>
          </a:bodyPr>
          <a:lstStyle/>
          <a:p>
            <a:pPr algn="ctr"/>
            <a:r>
              <a:rPr lang="en-GB" sz="1200" dirty="0" smtClean="0">
                <a:solidFill>
                  <a:srgbClr val="FFC000"/>
                </a:solidFill>
              </a:rPr>
              <a:t>possible network link?</a:t>
            </a:r>
            <a:endParaRPr lang="en-US" sz="1200" dirty="0" smtClean="0">
              <a:solidFill>
                <a:srgbClr val="FFC000"/>
              </a:solidFill>
            </a:endParaRPr>
          </a:p>
        </p:txBody>
      </p:sp>
      <p:sp>
        <p:nvSpPr>
          <p:cNvPr id="93" name="Rectangle 92"/>
          <p:cNvSpPr/>
          <p:nvPr/>
        </p:nvSpPr>
        <p:spPr bwMode="auto">
          <a:xfrm>
            <a:off x="432952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a:t>
            </a:r>
            <a:endParaRPr lang="en-US" sz="1400" b="0" dirty="0" smtClean="0">
              <a:latin typeface="Arial" charset="0"/>
            </a:endParaRPr>
          </a:p>
        </p:txBody>
      </p:sp>
      <p:sp>
        <p:nvSpPr>
          <p:cNvPr id="102" name="Rectangle 101"/>
          <p:cNvSpPr/>
          <p:nvPr/>
        </p:nvSpPr>
        <p:spPr bwMode="auto">
          <a:xfrm>
            <a:off x="7624936"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a:t>
            </a:r>
            <a:endParaRPr lang="en-US" sz="1400" b="0" dirty="0" smtClean="0">
              <a:latin typeface="Arial" charset="0"/>
            </a:endParaRPr>
          </a:p>
        </p:txBody>
      </p:sp>
      <p:sp>
        <p:nvSpPr>
          <p:cNvPr id="2" name="Title 1"/>
          <p:cNvSpPr>
            <a:spLocks noGrp="1"/>
          </p:cNvSpPr>
          <p:nvPr>
            <p:ph type="title"/>
          </p:nvPr>
        </p:nvSpPr>
        <p:spPr/>
        <p:txBody>
          <a:bodyPr/>
          <a:lstStyle/>
          <a:p>
            <a:r>
              <a:rPr lang="en-GB" dirty="0" smtClean="0"/>
              <a:t>IB-BEB (S-DRNI) Portal with B-VLAN restoration (MSTP/MVRP)</a:t>
            </a:r>
            <a:endParaRPr lang="en-US" dirty="0"/>
          </a:p>
        </p:txBody>
      </p:sp>
      <p:sp>
        <p:nvSpPr>
          <p:cNvPr id="5" name="Rectangle 4"/>
          <p:cNvSpPr/>
          <p:nvPr/>
        </p:nvSpPr>
        <p:spPr bwMode="auto">
          <a:xfrm>
            <a:off x="640160" y="3936504"/>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3936504"/>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94405" y="3515489"/>
            <a:ext cx="1773947" cy="276999"/>
          </a:xfrm>
          <a:prstGeom prst="rect">
            <a:avLst/>
          </a:prstGeom>
          <a:noFill/>
        </p:spPr>
        <p:txBody>
          <a:bodyPr wrap="none" lIns="0" tIns="0" rIns="0" bIns="0" rtlCol="0" anchor="ctr">
            <a:spAutoFit/>
          </a:bodyPr>
          <a:lstStyle/>
          <a:p>
            <a:pPr algn="ctr"/>
            <a:r>
              <a:rPr lang="en-GB" sz="1800" dirty="0" smtClean="0"/>
              <a:t>B-component A</a:t>
            </a:r>
            <a:endParaRPr lang="en-US" sz="1800" dirty="0" smtClean="0"/>
          </a:p>
        </p:txBody>
      </p:sp>
      <p:sp>
        <p:nvSpPr>
          <p:cNvPr id="8" name="TextBox 7"/>
          <p:cNvSpPr txBox="1"/>
          <p:nvPr/>
        </p:nvSpPr>
        <p:spPr>
          <a:xfrm>
            <a:off x="10145216" y="3496905"/>
            <a:ext cx="1756891" cy="276999"/>
          </a:xfrm>
          <a:prstGeom prst="rect">
            <a:avLst/>
          </a:prstGeom>
          <a:noFill/>
        </p:spPr>
        <p:txBody>
          <a:bodyPr wrap="none" lIns="0" tIns="0" rIns="0" bIns="0" rtlCol="0" anchor="ctr">
            <a:spAutoFit/>
          </a:bodyPr>
          <a:lstStyle/>
          <a:p>
            <a:pPr algn="ctr"/>
            <a:r>
              <a:rPr lang="en-GB" sz="1800" dirty="0" smtClean="0"/>
              <a:t>B-Component B</a:t>
            </a:r>
            <a:endParaRPr lang="en-US" sz="1800" dirty="0" smtClean="0"/>
          </a:p>
        </p:txBody>
      </p:sp>
      <p:sp>
        <p:nvSpPr>
          <p:cNvPr id="9" name="Rectangle 8"/>
          <p:cNvSpPr/>
          <p:nvPr/>
        </p:nvSpPr>
        <p:spPr bwMode="auto">
          <a:xfrm>
            <a:off x="6486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0" name="Rectangle 9"/>
          <p:cNvSpPr/>
          <p:nvPr/>
        </p:nvSpPr>
        <p:spPr bwMode="auto">
          <a:xfrm>
            <a:off x="532068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Port</a:t>
            </a:r>
            <a:endParaRPr lang="en-US" sz="1400" b="0" dirty="0" smtClean="0">
              <a:latin typeface="Arial" charset="0"/>
            </a:endParaRPr>
          </a:p>
        </p:txBody>
      </p:sp>
      <p:sp>
        <p:nvSpPr>
          <p:cNvPr id="12" name="Rectangle 11"/>
          <p:cNvSpPr/>
          <p:nvPr/>
        </p:nvSpPr>
        <p:spPr bwMode="auto">
          <a:xfrm>
            <a:off x="661682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3" name="Rectangle 12"/>
          <p:cNvSpPr/>
          <p:nvPr/>
        </p:nvSpPr>
        <p:spPr bwMode="auto">
          <a:xfrm>
            <a:off x="112888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4656584"/>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150425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505256" y="4656584"/>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497597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52326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528607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28760" y="5520680"/>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7624936" y="5520680"/>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2443989" y="5099665"/>
            <a:ext cx="1645707" cy="276999"/>
          </a:xfrm>
          <a:prstGeom prst="rect">
            <a:avLst/>
          </a:prstGeom>
          <a:noFill/>
        </p:spPr>
        <p:txBody>
          <a:bodyPr wrap="none" lIns="0" tIns="0" rIns="0" bIns="0" rtlCol="0" anchor="ctr">
            <a:spAutoFit/>
          </a:bodyPr>
          <a:lstStyle/>
          <a:p>
            <a:pPr algn="ctr"/>
            <a:r>
              <a:rPr lang="en-GB" sz="1800" dirty="0" smtClean="0"/>
              <a:t>I-Component A</a:t>
            </a:r>
            <a:endParaRPr lang="en-US" sz="1800" dirty="0" smtClean="0"/>
          </a:p>
        </p:txBody>
      </p:sp>
      <p:sp>
        <p:nvSpPr>
          <p:cNvPr id="60" name="TextBox 59"/>
          <p:cNvSpPr txBox="1"/>
          <p:nvPr/>
        </p:nvSpPr>
        <p:spPr>
          <a:xfrm>
            <a:off x="8327391" y="5099665"/>
            <a:ext cx="1654299" cy="276999"/>
          </a:xfrm>
          <a:prstGeom prst="rect">
            <a:avLst/>
          </a:prstGeom>
          <a:noFill/>
        </p:spPr>
        <p:txBody>
          <a:bodyPr wrap="none" lIns="0" tIns="0" rIns="0" bIns="0" rtlCol="0" anchor="ctr">
            <a:spAutoFit/>
          </a:bodyPr>
          <a:lstStyle/>
          <a:p>
            <a:pPr algn="ctr"/>
            <a:r>
              <a:rPr lang="en-GB" sz="1800" dirty="0" smtClean="0"/>
              <a:t>I-Component B</a:t>
            </a:r>
            <a:endParaRPr lang="en-US" sz="1800" dirty="0" smtClean="0"/>
          </a:p>
        </p:txBody>
      </p:sp>
      <p:sp>
        <p:nvSpPr>
          <p:cNvPr id="61" name="Rectangle 60"/>
          <p:cNvSpPr/>
          <p:nvPr/>
        </p:nvSpPr>
        <p:spPr bwMode="auto">
          <a:xfrm>
            <a:off x="17287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PIP</a:t>
            </a:r>
            <a:endParaRPr lang="en-US" sz="1400" b="0" dirty="0" smtClean="0">
              <a:latin typeface="Arial" charset="0"/>
            </a:endParaRPr>
          </a:p>
        </p:txBody>
      </p:sp>
      <p:sp>
        <p:nvSpPr>
          <p:cNvPr id="65" name="Rectangle 64"/>
          <p:cNvSpPr/>
          <p:nvPr/>
        </p:nvSpPr>
        <p:spPr bwMode="auto">
          <a:xfrm>
            <a:off x="102087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PIP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97" name="Rectangle 96"/>
          <p:cNvSpPr/>
          <p:nvPr/>
        </p:nvSpPr>
        <p:spPr bwMode="auto">
          <a:xfrm flipV="1">
            <a:off x="3124869" y="14162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Rectangle 97"/>
          <p:cNvSpPr/>
          <p:nvPr/>
        </p:nvSpPr>
        <p:spPr bwMode="auto">
          <a:xfrm>
            <a:off x="3052861" y="357646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8885509" y="357646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3556917"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501133"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6437237"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381453"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4349005" y="199228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7229325" y="199228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8" name="Freeform 107"/>
          <p:cNvSpPr/>
          <p:nvPr/>
        </p:nvSpPr>
        <p:spPr bwMode="auto">
          <a:xfrm flipV="1">
            <a:off x="5768106" y="1758728"/>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9" name="Straight Connector 108"/>
          <p:cNvCxnSpPr/>
          <p:nvPr/>
        </p:nvCxnSpPr>
        <p:spPr bwMode="auto">
          <a:xfrm flipV="1">
            <a:off x="4781053" y="768152"/>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flipV="1">
            <a:off x="7733381" y="768152"/>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1" name="Rectangle 110"/>
          <p:cNvSpPr/>
          <p:nvPr/>
        </p:nvSpPr>
        <p:spPr bwMode="auto">
          <a:xfrm>
            <a:off x="3556917" y="235232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B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6437237" y="235232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B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3340893" y="1776264"/>
            <a:ext cx="504056" cy="179829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798290"/>
              <a:gd name="connsiteX1" fmla="*/ 0 w 979715"/>
              <a:gd name="connsiteY1" fmla="*/ 1798290 h 1798290"/>
              <a:gd name="connsiteX2" fmla="*/ 973777 w 979715"/>
              <a:gd name="connsiteY2" fmla="*/ 1798290 h 1798290"/>
              <a:gd name="connsiteX3" fmla="*/ 979715 w 979715"/>
              <a:gd name="connsiteY3" fmla="*/ 1566721 h 1798290"/>
            </a:gdLst>
            <a:ahLst/>
            <a:cxnLst>
              <a:cxn ang="0">
                <a:pos x="connsiteX0" y="connsiteY0"/>
              </a:cxn>
              <a:cxn ang="0">
                <a:pos x="connsiteX1" y="connsiteY1"/>
              </a:cxn>
              <a:cxn ang="0">
                <a:pos x="connsiteX2" y="connsiteY2"/>
              </a:cxn>
              <a:cxn ang="0">
                <a:pos x="connsiteX3" y="connsiteY3"/>
              </a:cxn>
            </a:cxnLst>
            <a:rect l="l" t="t" r="r" b="b"/>
            <a:pathLst>
              <a:path w="979715" h="1798290">
                <a:moveTo>
                  <a:pt x="0" y="0"/>
                </a:moveTo>
                <a:lnTo>
                  <a:pt x="0" y="1798290"/>
                </a:lnTo>
                <a:lnTo>
                  <a:pt x="973777" y="1798290"/>
                </a:lnTo>
                <a:lnTo>
                  <a:pt x="979715" y="156672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8669485" y="1776264"/>
            <a:ext cx="504056" cy="180781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18513 w 979715"/>
              <a:gd name="connsiteY0" fmla="*/ 0 h 1817340"/>
              <a:gd name="connsiteX1" fmla="*/ 0 w 979715"/>
              <a:gd name="connsiteY1" fmla="*/ 1817340 h 1817340"/>
              <a:gd name="connsiteX2" fmla="*/ 973777 w 979715"/>
              <a:gd name="connsiteY2" fmla="*/ 1817340 h 1817340"/>
              <a:gd name="connsiteX3" fmla="*/ 979715 w 979715"/>
              <a:gd name="connsiteY3" fmla="*/ 1585771 h 1817340"/>
              <a:gd name="connsiteX0" fmla="*/ 0 w 979715"/>
              <a:gd name="connsiteY0" fmla="*/ 0 h 1779240"/>
              <a:gd name="connsiteX1" fmla="*/ 0 w 979715"/>
              <a:gd name="connsiteY1" fmla="*/ 1779240 h 1779240"/>
              <a:gd name="connsiteX2" fmla="*/ 973777 w 979715"/>
              <a:gd name="connsiteY2" fmla="*/ 1779240 h 1779240"/>
              <a:gd name="connsiteX3" fmla="*/ 979715 w 979715"/>
              <a:gd name="connsiteY3" fmla="*/ 1547671 h 1779240"/>
              <a:gd name="connsiteX0" fmla="*/ 0 w 979715"/>
              <a:gd name="connsiteY0" fmla="*/ 0 h 1807815"/>
              <a:gd name="connsiteX1" fmla="*/ 0 w 979715"/>
              <a:gd name="connsiteY1" fmla="*/ 1807815 h 1807815"/>
              <a:gd name="connsiteX2" fmla="*/ 973777 w 979715"/>
              <a:gd name="connsiteY2" fmla="*/ 1807815 h 1807815"/>
              <a:gd name="connsiteX3" fmla="*/ 979715 w 979715"/>
              <a:gd name="connsiteY3" fmla="*/ 1576246 h 1807815"/>
            </a:gdLst>
            <a:ahLst/>
            <a:cxnLst>
              <a:cxn ang="0">
                <a:pos x="connsiteX0" y="connsiteY0"/>
              </a:cxn>
              <a:cxn ang="0">
                <a:pos x="connsiteX1" y="connsiteY1"/>
              </a:cxn>
              <a:cxn ang="0">
                <a:pos x="connsiteX2" y="connsiteY2"/>
              </a:cxn>
              <a:cxn ang="0">
                <a:pos x="connsiteX3" y="connsiteY3"/>
              </a:cxn>
            </a:cxnLst>
            <a:rect l="l" t="t" r="r" b="b"/>
            <a:pathLst>
              <a:path w="979715" h="1807815">
                <a:moveTo>
                  <a:pt x="0" y="0"/>
                </a:moveTo>
                <a:lnTo>
                  <a:pt x="0" y="1807815"/>
                </a:lnTo>
                <a:lnTo>
                  <a:pt x="973777" y="1807815"/>
                </a:lnTo>
                <a:lnTo>
                  <a:pt x="979715" y="1576246"/>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TextBox 114"/>
          <p:cNvSpPr txBox="1"/>
          <p:nvPr/>
        </p:nvSpPr>
        <p:spPr>
          <a:xfrm>
            <a:off x="5680926" y="1488232"/>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16" name="TextBox 115"/>
          <p:cNvSpPr txBox="1"/>
          <p:nvPr/>
        </p:nvSpPr>
        <p:spPr>
          <a:xfrm>
            <a:off x="3428754" y="310376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8093421" y="3103766"/>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4788435" y="2928392"/>
            <a:ext cx="2859757" cy="276999"/>
          </a:xfrm>
          <a:prstGeom prst="rect">
            <a:avLst/>
          </a:prstGeom>
          <a:noFill/>
        </p:spPr>
        <p:txBody>
          <a:bodyPr wrap="none" lIns="0" tIns="0" rIns="0" bIns="0" rtlCol="0" anchor="ctr">
            <a:spAutoFit/>
          </a:bodyPr>
          <a:lstStyle/>
          <a:p>
            <a:pPr algn="ctr"/>
            <a:r>
              <a:rPr lang="en-GB" sz="1800" dirty="0" smtClean="0"/>
              <a:t>Emulated B-Component D</a:t>
            </a:r>
            <a:endParaRPr lang="en-US" sz="1800" dirty="0" smtClean="0"/>
          </a:p>
        </p:txBody>
      </p:sp>
      <p:sp>
        <p:nvSpPr>
          <p:cNvPr id="119" name="TextBox 118"/>
          <p:cNvSpPr txBox="1"/>
          <p:nvPr/>
        </p:nvSpPr>
        <p:spPr>
          <a:xfrm>
            <a:off x="9497144" y="1488232"/>
            <a:ext cx="1512168" cy="553998"/>
          </a:xfrm>
          <a:prstGeom prst="rect">
            <a:avLst/>
          </a:prstGeom>
          <a:noFill/>
        </p:spPr>
        <p:txBody>
          <a:bodyPr wrap="square" lIns="0" tIns="0" rIns="0" bIns="0" rtlCol="0">
            <a:spAutoFit/>
          </a:bodyPr>
          <a:lstStyle/>
          <a:p>
            <a:pPr marL="85725" indent="-85725"/>
            <a:r>
              <a:rPr lang="en-GB" sz="1200" b="0" dirty="0" smtClean="0"/>
              <a:t>* The two “</a:t>
            </a:r>
            <a:r>
              <a:rPr lang="en-GB" sz="1200" b="0" dirty="0" err="1" smtClean="0"/>
              <a:t>SegP</a:t>
            </a:r>
            <a:r>
              <a:rPr lang="en-GB" sz="1200" b="0" dirty="0" smtClean="0"/>
              <a:t>” state machines require coordination</a:t>
            </a:r>
            <a:endParaRPr lang="en-US" sz="1200" b="0" dirty="0" smtClean="0"/>
          </a:p>
        </p:txBody>
      </p:sp>
      <p:sp>
        <p:nvSpPr>
          <p:cNvPr id="120" name="Rectangle 119"/>
          <p:cNvSpPr/>
          <p:nvPr/>
        </p:nvSpPr>
        <p:spPr bwMode="auto">
          <a:xfrm>
            <a:off x="4024536" y="984176"/>
            <a:ext cx="450006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Restoration Group (to Portal or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416824"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536704" y="6921931"/>
            <a:ext cx="1440160" cy="830997"/>
          </a:xfrm>
          <a:prstGeom prst="rect">
            <a:avLst/>
          </a:prstGeom>
          <a:noFill/>
        </p:spPr>
        <p:txBody>
          <a:bodyPr wrap="square" lIns="0" tIns="0" rIns="0" bIns="0" rtlCol="0" anchor="ctr">
            <a:spAutoFit/>
          </a:bodyPr>
          <a:lstStyle/>
          <a:p>
            <a:pPr algn="ctr"/>
            <a:r>
              <a:rPr lang="en-GB" sz="1800" dirty="0" smtClean="0"/>
              <a:t>Emulated I-Component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86" name="Rectangle 85"/>
          <p:cNvSpPr/>
          <p:nvPr/>
        </p:nvSpPr>
        <p:spPr bwMode="auto">
          <a:xfrm>
            <a:off x="105772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7" name="Rectangle 86"/>
          <p:cNvSpPr/>
          <p:nvPr/>
        </p:nvSpPr>
        <p:spPr bwMode="auto">
          <a:xfrm>
            <a:off x="13602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8" name="Rectangle 87"/>
          <p:cNvSpPr/>
          <p:nvPr/>
        </p:nvSpPr>
        <p:spPr bwMode="auto">
          <a:xfrm>
            <a:off x="4744616"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9" name="Rectangle 88"/>
          <p:cNvSpPr/>
          <p:nvPr/>
        </p:nvSpPr>
        <p:spPr bwMode="auto">
          <a:xfrm>
            <a:off x="719288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91" name="TextBox 90"/>
          <p:cNvSpPr txBox="1"/>
          <p:nvPr/>
        </p:nvSpPr>
        <p:spPr>
          <a:xfrm>
            <a:off x="5680720" y="1128192"/>
            <a:ext cx="1175002" cy="2308324"/>
          </a:xfrm>
          <a:prstGeom prst="rect">
            <a:avLst/>
          </a:prstGeom>
          <a:noFill/>
        </p:spPr>
        <p:txBody>
          <a:bodyPr wrap="none" lIns="0" tIns="0" rIns="0" bIns="0" rtlCol="0">
            <a:spAutoFit/>
          </a:bodyPr>
          <a:lstStyle/>
          <a:p>
            <a:r>
              <a:rPr lang="en-GB" sz="15000" dirty="0" smtClean="0">
                <a:solidFill>
                  <a:srgbClr val="FF0000"/>
                </a:solidFill>
              </a:rPr>
              <a:t>?</a:t>
            </a:r>
            <a:endParaRPr lang="en-US" sz="15000" dirty="0" smtClean="0">
              <a:solidFill>
                <a:srgbClr val="FF0000"/>
              </a:solidFill>
            </a:endParaRPr>
          </a:p>
        </p:txBody>
      </p: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101" name="Freeform 100"/>
          <p:cNvSpPr/>
          <p:nvPr/>
        </p:nvSpPr>
        <p:spPr bwMode="auto">
          <a:xfrm flipH="1">
            <a:off x="5032648"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Freeform 131"/>
          <p:cNvSpPr/>
          <p:nvPr/>
        </p:nvSpPr>
        <p:spPr bwMode="auto">
          <a:xfrm>
            <a:off x="6904856"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672408"/>
              <a:gd name="connsiteX1" fmla="*/ 816429 w 979715"/>
              <a:gd name="connsiteY1" fmla="*/ 576064 h 3672408"/>
              <a:gd name="connsiteX2" fmla="*/ 14300 w 979715"/>
              <a:gd name="connsiteY2" fmla="*/ 1317366 h 3672408"/>
              <a:gd name="connsiteX3" fmla="*/ 0 w 979715"/>
              <a:gd name="connsiteY3" fmla="*/ 3672408 h 3672408"/>
              <a:gd name="connsiteX4" fmla="*/ 973777 w 979715"/>
              <a:gd name="connsiteY4" fmla="*/ 3672408 h 3672408"/>
              <a:gd name="connsiteX5" fmla="*/ 979715 w 979715"/>
              <a:gd name="connsiteY5" fmla="*/ 3440839 h 3672408"/>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7" name="Straight Connector 136"/>
          <p:cNvCxnSpPr/>
          <p:nvPr/>
        </p:nvCxnSpPr>
        <p:spPr bwMode="auto">
          <a:xfrm>
            <a:off x="4600600"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41" name="Straight Connector 140"/>
          <p:cNvCxnSpPr/>
          <p:nvPr/>
        </p:nvCxnSpPr>
        <p:spPr bwMode="auto">
          <a:xfrm>
            <a:off x="7912968"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21" name="Straight Arrow Connector 120"/>
          <p:cNvCxnSpPr/>
          <p:nvPr/>
        </p:nvCxnSpPr>
        <p:spPr bwMode="auto">
          <a:xfrm flipV="1">
            <a:off x="856184" y="4512568"/>
            <a:ext cx="720080"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22" name="Straight Arrow Connector 121"/>
          <p:cNvCxnSpPr/>
          <p:nvPr/>
        </p:nvCxnSpPr>
        <p:spPr bwMode="auto">
          <a:xfrm flipV="1">
            <a:off x="856184" y="4512568"/>
            <a:ext cx="9937104"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44" name="TextBox 143"/>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B-VLAN MEP functions are Active on one port and Standby on the other</a:t>
            </a:r>
            <a:endParaRPr lang="en-US" sz="1400" dirty="0" smtClean="0">
              <a:solidFill>
                <a:schemeClr val="bg1">
                  <a:lumMod val="50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IB-BEB (S-DRNI) Portal with ESP/TESI protection</a:t>
            </a:r>
            <a:endParaRPr lang="en-US" dirty="0"/>
          </a:p>
        </p:txBody>
      </p:sp>
      <p:sp>
        <p:nvSpPr>
          <p:cNvPr id="4" name="Content Placeholder 3"/>
          <p:cNvSpPr>
            <a:spLocks noGrp="1"/>
          </p:cNvSpPr>
          <p:nvPr>
            <p:ph idx="1"/>
          </p:nvPr>
        </p:nvSpPr>
        <p:spPr/>
        <p:txBody>
          <a:bodyPr/>
          <a:lstStyle/>
          <a:p>
            <a:r>
              <a:rPr lang="en-GB" dirty="0" smtClean="0"/>
              <a:t>ESP/TESI protection switching is performed at the other side of the B Relay compared to ESP/TESI Segment protection</a:t>
            </a:r>
          </a:p>
          <a:p>
            <a:r>
              <a:rPr lang="en-GB" dirty="0" smtClean="0"/>
              <a:t>Also in this case an Emulated System D is present, but now located between B Relay functions and I-component functions [see next slide]</a:t>
            </a:r>
          </a:p>
          <a:p>
            <a:r>
              <a:rPr lang="en-GB" dirty="0" smtClean="0"/>
              <a:t>	</a:t>
            </a:r>
            <a:r>
              <a:rPr lang="en-GB" sz="1800" b="0" dirty="0" smtClean="0"/>
              <a:t>Note: The model on the next slide describes the required behaviour of the portal. Implementations will typically provide only a single switch fabric, which implies that the behaviour of the second Relay function has to be emulated in the implementation.</a:t>
            </a:r>
            <a:endParaRPr lang="en-GB" b="0" dirty="0" smtClean="0"/>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6" name="Straight Connector 85"/>
          <p:cNvCxnSpPr/>
          <p:nvPr/>
        </p:nvCxnSpPr>
        <p:spPr bwMode="auto">
          <a:xfrm>
            <a:off x="4672608" y="6672808"/>
            <a:ext cx="3240360" cy="0"/>
          </a:xfrm>
          <a:prstGeom prst="line">
            <a:avLst/>
          </a:prstGeom>
          <a:solidFill>
            <a:schemeClr val="accent1"/>
          </a:solidFill>
          <a:ln w="38100" cap="flat" cmpd="sng" algn="ctr">
            <a:solidFill>
              <a:srgbClr val="FFC000"/>
            </a:solidFill>
            <a:prstDash val="sysDash"/>
            <a:round/>
            <a:headEnd type="none" w="med" len="med"/>
            <a:tailEnd type="none" w="med" len="med"/>
          </a:ln>
          <a:effectLst/>
        </p:spPr>
      </p:cxnSp>
      <p:sp>
        <p:nvSpPr>
          <p:cNvPr id="87" name="TextBox 86"/>
          <p:cNvSpPr txBox="1"/>
          <p:nvPr/>
        </p:nvSpPr>
        <p:spPr>
          <a:xfrm>
            <a:off x="5489415" y="6384776"/>
            <a:ext cx="1662315" cy="184666"/>
          </a:xfrm>
          <a:prstGeom prst="rect">
            <a:avLst/>
          </a:prstGeom>
          <a:noFill/>
        </p:spPr>
        <p:txBody>
          <a:bodyPr wrap="none" lIns="0" tIns="0" rIns="0" bIns="0" rtlCol="0" anchor="ctr">
            <a:spAutoFit/>
          </a:bodyPr>
          <a:lstStyle/>
          <a:p>
            <a:pPr algn="ctr"/>
            <a:r>
              <a:rPr lang="en-GB" sz="1200" dirty="0" smtClean="0">
                <a:solidFill>
                  <a:srgbClr val="FFC000"/>
                </a:solidFill>
              </a:rPr>
              <a:t>possible network link?</a:t>
            </a:r>
            <a:endParaRPr lang="en-US" sz="1200" dirty="0" smtClean="0">
              <a:solidFill>
                <a:srgbClr val="FFC000"/>
              </a:solidFill>
            </a:endParaRPr>
          </a:p>
        </p:txBody>
      </p:sp>
      <p:sp>
        <p:nvSpPr>
          <p:cNvPr id="91" name="Rectangle 90"/>
          <p:cNvSpPr/>
          <p:nvPr/>
        </p:nvSpPr>
        <p:spPr bwMode="auto">
          <a:xfrm>
            <a:off x="432952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a:t>
            </a:r>
            <a:endParaRPr lang="en-US" sz="1400" b="0" dirty="0" smtClean="0">
              <a:latin typeface="Arial" charset="0"/>
            </a:endParaRPr>
          </a:p>
        </p:txBody>
      </p:sp>
      <p:sp>
        <p:nvSpPr>
          <p:cNvPr id="92" name="Rectangle 91"/>
          <p:cNvSpPr/>
          <p:nvPr/>
        </p:nvSpPr>
        <p:spPr bwMode="auto">
          <a:xfrm>
            <a:off x="7624936"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a:t>
            </a:r>
            <a:endParaRPr lang="en-US" sz="1400" b="0" dirty="0" smtClean="0">
              <a:latin typeface="Arial" charset="0"/>
            </a:endParaRPr>
          </a:p>
        </p:txBody>
      </p:sp>
      <p:sp>
        <p:nvSpPr>
          <p:cNvPr id="2" name="Title 1"/>
          <p:cNvSpPr>
            <a:spLocks noGrp="1"/>
          </p:cNvSpPr>
          <p:nvPr>
            <p:ph type="title"/>
          </p:nvPr>
        </p:nvSpPr>
        <p:spPr/>
        <p:txBody>
          <a:bodyPr/>
          <a:lstStyle/>
          <a:p>
            <a:r>
              <a:rPr lang="en-GB" dirty="0" smtClean="0"/>
              <a:t>IB-BEB (S-DRNI) Portal with ESP/TESI protection</a:t>
            </a:r>
            <a:endParaRPr lang="en-US" dirty="0"/>
          </a:p>
        </p:txBody>
      </p:sp>
      <p:sp>
        <p:nvSpPr>
          <p:cNvPr id="5" name="Rectangle 4"/>
          <p:cNvSpPr/>
          <p:nvPr/>
        </p:nvSpPr>
        <p:spPr bwMode="auto">
          <a:xfrm>
            <a:off x="640160" y="1200200"/>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1200200"/>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94405" y="779185"/>
            <a:ext cx="1773947" cy="276999"/>
          </a:xfrm>
          <a:prstGeom prst="rect">
            <a:avLst/>
          </a:prstGeom>
          <a:noFill/>
        </p:spPr>
        <p:txBody>
          <a:bodyPr wrap="none" lIns="0" tIns="0" rIns="0" bIns="0" rtlCol="0" anchor="ctr">
            <a:spAutoFit/>
          </a:bodyPr>
          <a:lstStyle/>
          <a:p>
            <a:pPr algn="ctr"/>
            <a:r>
              <a:rPr lang="en-GB" sz="1800" dirty="0" smtClean="0"/>
              <a:t>B-component A</a:t>
            </a:r>
            <a:endParaRPr lang="en-US" sz="1800" dirty="0" smtClean="0"/>
          </a:p>
        </p:txBody>
      </p:sp>
      <p:sp>
        <p:nvSpPr>
          <p:cNvPr id="9" name="Rectangle 8"/>
          <p:cNvSpPr/>
          <p:nvPr/>
        </p:nvSpPr>
        <p:spPr bwMode="auto">
          <a:xfrm>
            <a:off x="648640"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0" name="Rectangle 9"/>
          <p:cNvSpPr/>
          <p:nvPr/>
        </p:nvSpPr>
        <p:spPr bwMode="auto">
          <a:xfrm>
            <a:off x="5320680"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Port</a:t>
            </a:r>
            <a:endParaRPr lang="en-US" sz="1400" b="0" dirty="0" smtClean="0">
              <a:latin typeface="Arial" charset="0"/>
            </a:endParaRPr>
          </a:p>
        </p:txBody>
      </p:sp>
      <p:sp>
        <p:nvSpPr>
          <p:cNvPr id="12" name="Rectangle 11"/>
          <p:cNvSpPr/>
          <p:nvPr/>
        </p:nvSpPr>
        <p:spPr bwMode="auto">
          <a:xfrm>
            <a:off x="6616824"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Port</a:t>
            </a:r>
            <a:endParaRPr lang="en-US" sz="1400" b="0" dirty="0" smtClean="0">
              <a:latin typeface="Arial" charset="0"/>
            </a:endParaRPr>
          </a:p>
        </p:txBody>
      </p:sp>
      <p:sp>
        <p:nvSpPr>
          <p:cNvPr id="13" name="Rectangle 12"/>
          <p:cNvSpPr/>
          <p:nvPr/>
        </p:nvSpPr>
        <p:spPr bwMode="auto">
          <a:xfrm>
            <a:off x="11288864"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1920280"/>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150425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505256" y="4656584"/>
            <a:ext cx="50405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2239670"/>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2496344"/>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1920280"/>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254976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1920280"/>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28760" y="5520680"/>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7624936" y="5520680"/>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2443989" y="5099665"/>
            <a:ext cx="1645707" cy="276999"/>
          </a:xfrm>
          <a:prstGeom prst="rect">
            <a:avLst/>
          </a:prstGeom>
          <a:noFill/>
        </p:spPr>
        <p:txBody>
          <a:bodyPr wrap="none" lIns="0" tIns="0" rIns="0" bIns="0" rtlCol="0" anchor="ctr">
            <a:spAutoFit/>
          </a:bodyPr>
          <a:lstStyle/>
          <a:p>
            <a:pPr algn="ctr"/>
            <a:r>
              <a:rPr lang="en-GB" sz="1800" dirty="0" smtClean="0"/>
              <a:t>I-Component A</a:t>
            </a:r>
            <a:endParaRPr lang="en-US" sz="1800" dirty="0" smtClean="0"/>
          </a:p>
        </p:txBody>
      </p:sp>
      <p:sp>
        <p:nvSpPr>
          <p:cNvPr id="60" name="TextBox 59"/>
          <p:cNvSpPr txBox="1"/>
          <p:nvPr/>
        </p:nvSpPr>
        <p:spPr>
          <a:xfrm>
            <a:off x="8273008" y="5088632"/>
            <a:ext cx="1654299" cy="276999"/>
          </a:xfrm>
          <a:prstGeom prst="rect">
            <a:avLst/>
          </a:prstGeom>
          <a:noFill/>
        </p:spPr>
        <p:txBody>
          <a:bodyPr wrap="none" lIns="0" tIns="0" rIns="0" bIns="0" rtlCol="0" anchor="ctr">
            <a:spAutoFit/>
          </a:bodyPr>
          <a:lstStyle/>
          <a:p>
            <a:pPr algn="ctr"/>
            <a:r>
              <a:rPr lang="en-GB" sz="1800" dirty="0" smtClean="0"/>
              <a:t>I-Component B</a:t>
            </a:r>
            <a:endParaRPr lang="en-US" sz="1800" dirty="0" smtClean="0"/>
          </a:p>
        </p:txBody>
      </p:sp>
      <p:sp>
        <p:nvSpPr>
          <p:cNvPr id="61" name="Rectangle 60"/>
          <p:cNvSpPr/>
          <p:nvPr/>
        </p:nvSpPr>
        <p:spPr bwMode="auto">
          <a:xfrm>
            <a:off x="17287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PIP</a:t>
            </a:r>
            <a:endParaRPr lang="en-US" sz="1400" b="0" dirty="0" smtClean="0">
              <a:latin typeface="Arial" charset="0"/>
            </a:endParaRPr>
          </a:p>
        </p:txBody>
      </p:sp>
      <p:sp>
        <p:nvSpPr>
          <p:cNvPr id="65" name="Rectangle 64"/>
          <p:cNvSpPr/>
          <p:nvPr/>
        </p:nvSpPr>
        <p:spPr bwMode="auto">
          <a:xfrm>
            <a:off x="102087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PIP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 name="TextBox 7"/>
          <p:cNvSpPr txBox="1"/>
          <p:nvPr/>
        </p:nvSpPr>
        <p:spPr>
          <a:xfrm>
            <a:off x="10108779" y="779185"/>
            <a:ext cx="1756891" cy="276999"/>
          </a:xfrm>
          <a:prstGeom prst="rect">
            <a:avLst/>
          </a:prstGeom>
          <a:noFill/>
        </p:spPr>
        <p:txBody>
          <a:bodyPr wrap="none" lIns="0" tIns="0" rIns="0" bIns="0" rtlCol="0" anchor="ctr">
            <a:spAutoFit/>
          </a:bodyPr>
          <a:lstStyle/>
          <a:p>
            <a:pPr algn="ctr"/>
            <a:r>
              <a:rPr lang="en-GB" sz="1800" dirty="0" smtClean="0"/>
              <a:t>B-Component B</a:t>
            </a:r>
            <a:endParaRPr lang="en-US" sz="1800" dirty="0" smtClean="0"/>
          </a:p>
        </p:txBody>
      </p:sp>
      <p:sp>
        <p:nvSpPr>
          <p:cNvPr id="97" name="Rectangle 96"/>
          <p:cNvSpPr/>
          <p:nvPr/>
        </p:nvSpPr>
        <p:spPr bwMode="auto">
          <a:xfrm flipV="1">
            <a:off x="1360240" y="2928392"/>
            <a:ext cx="9793088" cy="1637600"/>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Rectangle 97"/>
          <p:cNvSpPr/>
          <p:nvPr/>
        </p:nvSpPr>
        <p:spPr bwMode="auto">
          <a:xfrm>
            <a:off x="2656384"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9" name="Rectangle 98"/>
          <p:cNvSpPr/>
          <p:nvPr/>
        </p:nvSpPr>
        <p:spPr bwMode="auto">
          <a:xfrm>
            <a:off x="9281120"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1720280"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CBP*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a:off x="3664496"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8292518"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10236734" y="321642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CBP*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2512368" y="32164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9084606" y="32164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8" name="Freeform 107"/>
          <p:cNvSpPr/>
          <p:nvPr/>
        </p:nvSpPr>
        <p:spPr bwMode="auto">
          <a:xfrm flipV="1">
            <a:off x="3880520" y="3000399"/>
            <a:ext cx="4680520" cy="231569"/>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49382"/>
              <a:gd name="connsiteX1" fmla="*/ 0 w 979715"/>
              <a:gd name="connsiteY1" fmla="*/ 249382 h 249382"/>
              <a:gd name="connsiteX2" fmla="*/ 978770 w 979715"/>
              <a:gd name="connsiteY2" fmla="*/ 249382 h 249382"/>
              <a:gd name="connsiteX3" fmla="*/ 979715 w 979715"/>
              <a:gd name="connsiteY3" fmla="*/ 17813 h 249382"/>
              <a:gd name="connsiteX0" fmla="*/ 0 w 979715"/>
              <a:gd name="connsiteY0" fmla="*/ 37846 h 231569"/>
              <a:gd name="connsiteX1" fmla="*/ 0 w 979715"/>
              <a:gd name="connsiteY1" fmla="*/ 231569 h 231569"/>
              <a:gd name="connsiteX2" fmla="*/ 978770 w 979715"/>
              <a:gd name="connsiteY2" fmla="*/ 231569 h 231569"/>
              <a:gd name="connsiteX3" fmla="*/ 979715 w 979715"/>
              <a:gd name="connsiteY3" fmla="*/ 0 h 231569"/>
              <a:gd name="connsiteX0" fmla="*/ 0 w 979715"/>
              <a:gd name="connsiteY0" fmla="*/ 15544 h 231569"/>
              <a:gd name="connsiteX1" fmla="*/ 0 w 979715"/>
              <a:gd name="connsiteY1" fmla="*/ 231569 h 231569"/>
              <a:gd name="connsiteX2" fmla="*/ 978770 w 979715"/>
              <a:gd name="connsiteY2" fmla="*/ 231569 h 231569"/>
              <a:gd name="connsiteX3" fmla="*/ 979715 w 979715"/>
              <a:gd name="connsiteY3" fmla="*/ 0 h 231569"/>
            </a:gdLst>
            <a:ahLst/>
            <a:cxnLst>
              <a:cxn ang="0">
                <a:pos x="connsiteX0" y="connsiteY0"/>
              </a:cxn>
              <a:cxn ang="0">
                <a:pos x="connsiteX1" y="connsiteY1"/>
              </a:cxn>
              <a:cxn ang="0">
                <a:pos x="connsiteX2" y="connsiteY2"/>
              </a:cxn>
              <a:cxn ang="0">
                <a:pos x="connsiteX3" y="connsiteY3"/>
              </a:cxn>
            </a:cxnLst>
            <a:rect l="l" t="t" r="r" b="b"/>
            <a:pathLst>
              <a:path w="979715" h="231569">
                <a:moveTo>
                  <a:pt x="0" y="15544"/>
                </a:moveTo>
                <a:lnTo>
                  <a:pt x="0" y="231569"/>
                </a:lnTo>
                <a:lnTo>
                  <a:pt x="978770" y="231569"/>
                </a:lnTo>
                <a:lnTo>
                  <a:pt x="979715" y="0"/>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 name="Rectangle 110"/>
          <p:cNvSpPr/>
          <p:nvPr/>
        </p:nvSpPr>
        <p:spPr bwMode="auto">
          <a:xfrm>
            <a:off x="1720280" y="3576464"/>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B (ESP)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8292518" y="3576464"/>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B (ESP)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1504256" y="300040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10505256" y="300040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TextBox 114"/>
          <p:cNvSpPr txBox="1"/>
          <p:nvPr/>
        </p:nvSpPr>
        <p:spPr>
          <a:xfrm>
            <a:off x="5644489" y="30317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16" name="TextBox 115"/>
          <p:cNvSpPr txBox="1"/>
          <p:nvPr/>
        </p:nvSpPr>
        <p:spPr>
          <a:xfrm>
            <a:off x="1592117" y="430931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9948702" y="432790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5248672" y="3864496"/>
            <a:ext cx="2008842" cy="553998"/>
          </a:xfrm>
          <a:prstGeom prst="rect">
            <a:avLst/>
          </a:prstGeom>
          <a:noFill/>
        </p:spPr>
        <p:txBody>
          <a:bodyPr wrap="square" lIns="0" tIns="0" rIns="0" bIns="0" rtlCol="0" anchor="ctr">
            <a:spAutoFit/>
          </a:bodyPr>
          <a:lstStyle/>
          <a:p>
            <a:pPr algn="ctr"/>
            <a:r>
              <a:rPr lang="en-GB" sz="1800" dirty="0" smtClean="0"/>
              <a:t>Emulated B-Component D</a:t>
            </a:r>
            <a:endParaRPr lang="en-US" sz="1800" dirty="0" smtClean="0"/>
          </a:p>
        </p:txBody>
      </p:sp>
      <p:sp>
        <p:nvSpPr>
          <p:cNvPr id="119" name="TextBox 118"/>
          <p:cNvSpPr txBox="1"/>
          <p:nvPr/>
        </p:nvSpPr>
        <p:spPr>
          <a:xfrm>
            <a:off x="11009312" y="3504456"/>
            <a:ext cx="1512168" cy="553998"/>
          </a:xfrm>
          <a:prstGeom prst="rect">
            <a:avLst/>
          </a:prstGeom>
          <a:noFill/>
        </p:spPr>
        <p:txBody>
          <a:bodyPr wrap="square" lIns="0" tIns="0" rIns="0" bIns="0" rtlCol="0">
            <a:spAutoFit/>
          </a:bodyPr>
          <a:lstStyle/>
          <a:p>
            <a:pPr marL="85725" indent="-85725"/>
            <a:r>
              <a:rPr lang="en-GB" sz="1200" b="0" dirty="0" smtClean="0"/>
              <a:t>* The two “CBP” state machines require coordination</a:t>
            </a:r>
            <a:endParaRPr lang="en-US" sz="1200" b="0" dirty="0" smtClean="0"/>
          </a:p>
        </p:txBody>
      </p:sp>
      <p:sp>
        <p:nvSpPr>
          <p:cNvPr id="120" name="Rectangle 119"/>
          <p:cNvSpPr/>
          <p:nvPr/>
        </p:nvSpPr>
        <p:spPr bwMode="auto">
          <a:xfrm>
            <a:off x="2728392" y="2514928"/>
            <a:ext cx="7128792" cy="34145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ESP Protection Group (to Portal or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416824"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PIP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536704" y="6921931"/>
            <a:ext cx="1440160" cy="830997"/>
          </a:xfrm>
          <a:prstGeom prst="rect">
            <a:avLst/>
          </a:prstGeom>
          <a:noFill/>
        </p:spPr>
        <p:txBody>
          <a:bodyPr wrap="square" lIns="0" tIns="0" rIns="0" bIns="0" rtlCol="0" anchor="ctr">
            <a:spAutoFit/>
          </a:bodyPr>
          <a:lstStyle/>
          <a:p>
            <a:pPr algn="ctr"/>
            <a:r>
              <a:rPr lang="en-GB" sz="1800" dirty="0" smtClean="0"/>
              <a:t>Emulated I-Component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88" name="Rectangle 87"/>
          <p:cNvSpPr/>
          <p:nvPr/>
        </p:nvSpPr>
        <p:spPr bwMode="auto">
          <a:xfrm>
            <a:off x="4744616"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89" name="Rectangle 88"/>
          <p:cNvSpPr/>
          <p:nvPr/>
        </p:nvSpPr>
        <p:spPr bwMode="auto">
          <a:xfrm>
            <a:off x="7192888"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CBP</a:t>
            </a:r>
            <a:endParaRPr lang="en-US" sz="1400" b="0" dirty="0" smtClean="0">
              <a:latin typeface="Arial" charset="0"/>
            </a:endParaRPr>
          </a:p>
        </p:txBody>
      </p:sp>
      <p:sp>
        <p:nvSpPr>
          <p:cNvPr id="137" name="Rectangle 136"/>
          <p:cNvSpPr/>
          <p:nvPr/>
        </p:nvSpPr>
        <p:spPr bwMode="auto">
          <a:xfrm>
            <a:off x="3592488"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8273008" y="156024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43" name="Straight Connector 142"/>
          <p:cNvCxnSpPr/>
          <p:nvPr/>
        </p:nvCxnSpPr>
        <p:spPr bwMode="auto">
          <a:xfrm flipV="1">
            <a:off x="3880520" y="1920280"/>
            <a:ext cx="0" cy="129614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45" name="Straight Connector 144"/>
          <p:cNvCxnSpPr/>
          <p:nvPr/>
        </p:nvCxnSpPr>
        <p:spPr bwMode="auto">
          <a:xfrm flipV="1">
            <a:off x="2944416" y="1920280"/>
            <a:ext cx="0" cy="129614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46" name="Straight Connector 145"/>
          <p:cNvCxnSpPr/>
          <p:nvPr/>
        </p:nvCxnSpPr>
        <p:spPr bwMode="auto">
          <a:xfrm flipV="1">
            <a:off x="8561040" y="1920280"/>
            <a:ext cx="0" cy="129614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52" name="Straight Connector 151"/>
          <p:cNvCxnSpPr/>
          <p:nvPr/>
        </p:nvCxnSpPr>
        <p:spPr bwMode="auto">
          <a:xfrm flipV="1">
            <a:off x="9569152" y="1920280"/>
            <a:ext cx="0" cy="129614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55" name="Freeform 154"/>
          <p:cNvSpPr/>
          <p:nvPr/>
        </p:nvSpPr>
        <p:spPr bwMode="auto">
          <a:xfrm flipH="1">
            <a:off x="5032648" y="1920280"/>
            <a:ext cx="576064" cy="648072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6480720"/>
              <a:gd name="connsiteX1" fmla="*/ 1306287 w 1306287"/>
              <a:gd name="connsiteY1" fmla="*/ 3384376 h 6480720"/>
              <a:gd name="connsiteX2" fmla="*/ 14300 w 1306287"/>
              <a:gd name="connsiteY2" fmla="*/ 4125678 h 6480720"/>
              <a:gd name="connsiteX3" fmla="*/ 0 w 1306287"/>
              <a:gd name="connsiteY3" fmla="*/ 6480720 h 6480720"/>
              <a:gd name="connsiteX4" fmla="*/ 973777 w 1306287"/>
              <a:gd name="connsiteY4" fmla="*/ 6480720 h 6480720"/>
              <a:gd name="connsiteX5" fmla="*/ 979715 w 1306287"/>
              <a:gd name="connsiteY5" fmla="*/ 6249151 h 648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6480720">
                <a:moveTo>
                  <a:pt x="1306287" y="0"/>
                </a:moveTo>
                <a:lnTo>
                  <a:pt x="1306287" y="3384376"/>
                </a:lnTo>
                <a:lnTo>
                  <a:pt x="14300" y="4125678"/>
                </a:lnTo>
                <a:cubicBezTo>
                  <a:pt x="9533" y="4910692"/>
                  <a:pt x="4767" y="5695706"/>
                  <a:pt x="0" y="6480720"/>
                </a:cubicBezTo>
                <a:lnTo>
                  <a:pt x="973777" y="6480720"/>
                </a:lnTo>
                <a:lnTo>
                  <a:pt x="979715" y="624915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Freeform 155"/>
          <p:cNvSpPr/>
          <p:nvPr/>
        </p:nvSpPr>
        <p:spPr bwMode="auto">
          <a:xfrm>
            <a:off x="6904856" y="1920280"/>
            <a:ext cx="577118" cy="648072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3672408"/>
              <a:gd name="connsiteX1" fmla="*/ 816429 w 979715"/>
              <a:gd name="connsiteY1" fmla="*/ 576064 h 3672408"/>
              <a:gd name="connsiteX2" fmla="*/ 14300 w 979715"/>
              <a:gd name="connsiteY2" fmla="*/ 1317366 h 3672408"/>
              <a:gd name="connsiteX3" fmla="*/ 0 w 979715"/>
              <a:gd name="connsiteY3" fmla="*/ 3672408 h 3672408"/>
              <a:gd name="connsiteX4" fmla="*/ 973777 w 979715"/>
              <a:gd name="connsiteY4" fmla="*/ 3672408 h 3672408"/>
              <a:gd name="connsiteX5" fmla="*/ 979715 w 979715"/>
              <a:gd name="connsiteY5" fmla="*/ 3440839 h 3672408"/>
              <a:gd name="connsiteX0" fmla="*/ 816429 w 979715"/>
              <a:gd name="connsiteY0" fmla="*/ 0 h 3744416"/>
              <a:gd name="connsiteX1" fmla="*/ 816429 w 979715"/>
              <a:gd name="connsiteY1" fmla="*/ 648072 h 3744416"/>
              <a:gd name="connsiteX2" fmla="*/ 14300 w 979715"/>
              <a:gd name="connsiteY2" fmla="*/ 1389374 h 3744416"/>
              <a:gd name="connsiteX3" fmla="*/ 0 w 979715"/>
              <a:gd name="connsiteY3" fmla="*/ 3744416 h 3744416"/>
              <a:gd name="connsiteX4" fmla="*/ 973777 w 979715"/>
              <a:gd name="connsiteY4" fmla="*/ 3744416 h 3744416"/>
              <a:gd name="connsiteX5" fmla="*/ 979715 w 979715"/>
              <a:gd name="connsiteY5" fmla="*/ 3512847 h 374441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6408712"/>
              <a:gd name="connsiteX1" fmla="*/ 1306287 w 1306287"/>
              <a:gd name="connsiteY1" fmla="*/ 3312368 h 6408712"/>
              <a:gd name="connsiteX2" fmla="*/ 14300 w 1306287"/>
              <a:gd name="connsiteY2" fmla="*/ 4053670 h 6408712"/>
              <a:gd name="connsiteX3" fmla="*/ 0 w 1306287"/>
              <a:gd name="connsiteY3" fmla="*/ 6408712 h 6408712"/>
              <a:gd name="connsiteX4" fmla="*/ 973777 w 1306287"/>
              <a:gd name="connsiteY4" fmla="*/ 6408712 h 6408712"/>
              <a:gd name="connsiteX5" fmla="*/ 979715 w 1306287"/>
              <a:gd name="connsiteY5" fmla="*/ 6177143 h 6408712"/>
              <a:gd name="connsiteX0" fmla="*/ 1306287 w 1308677"/>
              <a:gd name="connsiteY0" fmla="*/ 72008 h 6480720"/>
              <a:gd name="connsiteX1" fmla="*/ 1306287 w 1308677"/>
              <a:gd name="connsiteY1" fmla="*/ 0 h 6480720"/>
              <a:gd name="connsiteX2" fmla="*/ 1306287 w 1308677"/>
              <a:gd name="connsiteY2" fmla="*/ 3384376 h 6480720"/>
              <a:gd name="connsiteX3" fmla="*/ 14300 w 1308677"/>
              <a:gd name="connsiteY3" fmla="*/ 4125678 h 6480720"/>
              <a:gd name="connsiteX4" fmla="*/ 0 w 1308677"/>
              <a:gd name="connsiteY4" fmla="*/ 6480720 h 6480720"/>
              <a:gd name="connsiteX5" fmla="*/ 973777 w 1308677"/>
              <a:gd name="connsiteY5" fmla="*/ 6480720 h 6480720"/>
              <a:gd name="connsiteX6" fmla="*/ 979715 w 1308677"/>
              <a:gd name="connsiteY6" fmla="*/ 6249151 h 64807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8677" h="6480720">
                <a:moveTo>
                  <a:pt x="1306287" y="72008"/>
                </a:moveTo>
                <a:lnTo>
                  <a:pt x="1306287" y="0"/>
                </a:lnTo>
                <a:cubicBezTo>
                  <a:pt x="1308676" y="1097659"/>
                  <a:pt x="1303898" y="2286717"/>
                  <a:pt x="1306287" y="3384376"/>
                </a:cubicBezTo>
                <a:lnTo>
                  <a:pt x="14300" y="4125678"/>
                </a:lnTo>
                <a:cubicBezTo>
                  <a:pt x="9533" y="4910692"/>
                  <a:pt x="4767" y="5695706"/>
                  <a:pt x="0" y="6480720"/>
                </a:cubicBezTo>
                <a:lnTo>
                  <a:pt x="973777" y="6480720"/>
                </a:lnTo>
                <a:lnTo>
                  <a:pt x="979715" y="624915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57" name="Straight Connector 156"/>
          <p:cNvCxnSpPr/>
          <p:nvPr/>
        </p:nvCxnSpPr>
        <p:spPr bwMode="auto">
          <a:xfrm>
            <a:off x="4600600"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58" name="Straight Connector 157"/>
          <p:cNvCxnSpPr/>
          <p:nvPr/>
        </p:nvCxnSpPr>
        <p:spPr bwMode="auto">
          <a:xfrm>
            <a:off x="7912968" y="624076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cxnSp>
        <p:nvCxnSpPr>
          <p:cNvPr id="93" name="Straight Arrow Connector 92"/>
          <p:cNvCxnSpPr/>
          <p:nvPr/>
        </p:nvCxnSpPr>
        <p:spPr bwMode="auto">
          <a:xfrm flipV="1">
            <a:off x="856184" y="3432448"/>
            <a:ext cx="1008112" cy="417646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95" name="Straight Arrow Connector 94"/>
          <p:cNvCxnSpPr/>
          <p:nvPr/>
        </p:nvCxnSpPr>
        <p:spPr bwMode="auto">
          <a:xfrm flipV="1">
            <a:off x="856184" y="3432448"/>
            <a:ext cx="9577064" cy="417646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96" name="TextBox 95"/>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ESP MEP function pairs are Active on one port and Standby on the other</a:t>
            </a:r>
            <a:endParaRPr lang="en-US" sz="1400" dirty="0" smtClean="0">
              <a:solidFill>
                <a:schemeClr val="bg1">
                  <a:lumMod val="50000"/>
                </a:schemeClr>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PEB </a:t>
            </a:r>
            <a:r>
              <a:rPr lang="en-GB" smtClean="0"/>
              <a:t>(C-DRNI) Portal</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PEB (C-DRNI) Portal with EC SNC protection</a:t>
            </a:r>
            <a:endParaRPr lang="en-US" dirty="0"/>
          </a:p>
        </p:txBody>
      </p:sp>
      <p:sp>
        <p:nvSpPr>
          <p:cNvPr id="3" name="Content Placeholder 2"/>
          <p:cNvSpPr>
            <a:spLocks noGrp="1"/>
          </p:cNvSpPr>
          <p:nvPr>
            <p:ph idx="1"/>
          </p:nvPr>
        </p:nvSpPr>
        <p:spPr/>
        <p:txBody>
          <a:bodyPr/>
          <a:lstStyle/>
          <a:p>
            <a:r>
              <a:rPr lang="en-GB" dirty="0" smtClean="0"/>
              <a:t>A similar model as described for the IB-BEB case – in which S-VLAN is replaced by C-VLAN and ESP by S-VLAN – is assumed to be applicable [see next slide]</a:t>
            </a:r>
          </a:p>
          <a:p>
            <a:r>
              <a:rPr lang="en-GB" dirty="0" smtClean="0"/>
              <a:t>	</a:t>
            </a:r>
            <a:r>
              <a:rPr lang="en-GB" sz="1800" b="0" dirty="0" smtClean="0"/>
              <a:t>Note: The model on the next slide describes the required behaviour of the portal. Implementations will typically provide only a single switch fabric, which implies that the behaviour of the second Relay function has to be emulated in the implementation.</a:t>
            </a:r>
            <a:endParaRPr lang="en-GB" b="0" dirty="0" smtClean="0"/>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PEB (C-DRNI) Portal with EC SNC protection</a:t>
            </a:r>
            <a:endParaRPr lang="en-US" dirty="0"/>
          </a:p>
        </p:txBody>
      </p:sp>
      <p:sp>
        <p:nvSpPr>
          <p:cNvPr id="5" name="Rectangle 4"/>
          <p:cNvSpPr/>
          <p:nvPr/>
        </p:nvSpPr>
        <p:spPr bwMode="auto">
          <a:xfrm>
            <a:off x="640160" y="3936504"/>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3936504"/>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704885" y="3515489"/>
            <a:ext cx="1735475" cy="276999"/>
          </a:xfrm>
          <a:prstGeom prst="rect">
            <a:avLst/>
          </a:prstGeom>
          <a:noFill/>
        </p:spPr>
        <p:txBody>
          <a:bodyPr wrap="none" lIns="0" tIns="0" rIns="0" bIns="0" rtlCol="0" anchor="ctr">
            <a:spAutoFit/>
          </a:bodyPr>
          <a:lstStyle/>
          <a:p>
            <a:pPr algn="ctr"/>
            <a:r>
              <a:rPr lang="en-GB" sz="1800" dirty="0" smtClean="0"/>
              <a:t>S-Component A</a:t>
            </a:r>
            <a:endParaRPr lang="en-US" sz="1800" dirty="0" smtClean="0"/>
          </a:p>
        </p:txBody>
      </p:sp>
      <p:sp>
        <p:nvSpPr>
          <p:cNvPr id="8" name="TextBox 7"/>
          <p:cNvSpPr txBox="1"/>
          <p:nvPr/>
        </p:nvSpPr>
        <p:spPr>
          <a:xfrm>
            <a:off x="10129340" y="3496905"/>
            <a:ext cx="1744068" cy="276999"/>
          </a:xfrm>
          <a:prstGeom prst="rect">
            <a:avLst/>
          </a:prstGeom>
          <a:noFill/>
        </p:spPr>
        <p:txBody>
          <a:bodyPr wrap="none" lIns="0" tIns="0" rIns="0" bIns="0" rtlCol="0" anchor="ctr">
            <a:spAutoFit/>
          </a:bodyPr>
          <a:lstStyle/>
          <a:p>
            <a:pPr algn="ctr"/>
            <a:r>
              <a:rPr lang="en-GB" sz="1800" dirty="0" smtClean="0"/>
              <a:t>S-Component B</a:t>
            </a:r>
            <a:endParaRPr lang="en-US" sz="1800" dirty="0" smtClean="0"/>
          </a:p>
        </p:txBody>
      </p:sp>
      <p:sp>
        <p:nvSpPr>
          <p:cNvPr id="9" name="Rectangle 8"/>
          <p:cNvSpPr/>
          <p:nvPr/>
        </p:nvSpPr>
        <p:spPr bwMode="auto">
          <a:xfrm>
            <a:off x="6486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532068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2" name="Rectangle 11"/>
          <p:cNvSpPr/>
          <p:nvPr/>
        </p:nvSpPr>
        <p:spPr bwMode="auto">
          <a:xfrm>
            <a:off x="661682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2888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4656584"/>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497597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52326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528607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92288" y="5520680"/>
            <a:ext cx="1224136"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9497144" y="5520680"/>
            <a:ext cx="12876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1844189" y="5099665"/>
            <a:ext cx="1748299" cy="276999"/>
          </a:xfrm>
          <a:prstGeom prst="rect">
            <a:avLst/>
          </a:prstGeom>
          <a:noFill/>
        </p:spPr>
        <p:txBody>
          <a:bodyPr wrap="none" lIns="0" tIns="0" rIns="0" bIns="0" rtlCol="0" anchor="ctr">
            <a:spAutoFit/>
          </a:bodyPr>
          <a:lstStyle/>
          <a:p>
            <a:pPr algn="ctr"/>
            <a:r>
              <a:rPr lang="en-GB" sz="1800" dirty="0" smtClean="0"/>
              <a:t>C-Component A</a:t>
            </a:r>
            <a:endParaRPr lang="en-US" sz="1800" dirty="0" smtClean="0"/>
          </a:p>
        </p:txBody>
      </p:sp>
      <p:sp>
        <p:nvSpPr>
          <p:cNvPr id="60" name="TextBox 59"/>
          <p:cNvSpPr txBox="1"/>
          <p:nvPr/>
        </p:nvSpPr>
        <p:spPr>
          <a:xfrm>
            <a:off x="8964389" y="5099665"/>
            <a:ext cx="1756891" cy="276999"/>
          </a:xfrm>
          <a:prstGeom prst="rect">
            <a:avLst/>
          </a:prstGeom>
          <a:noFill/>
        </p:spPr>
        <p:txBody>
          <a:bodyPr wrap="none" lIns="0" tIns="0" rIns="0" bIns="0" rtlCol="0" anchor="ctr">
            <a:spAutoFit/>
          </a:bodyPr>
          <a:lstStyle/>
          <a:p>
            <a:pPr algn="ctr"/>
            <a:r>
              <a:rPr lang="en-GB" sz="1800" dirty="0" smtClean="0"/>
              <a:t>C-Component B</a:t>
            </a:r>
            <a:endParaRPr lang="en-US" sz="1800" dirty="0" smtClean="0"/>
          </a:p>
        </p:txBody>
      </p:sp>
      <p:sp>
        <p:nvSpPr>
          <p:cNvPr id="61" name="Rectangle 60"/>
          <p:cNvSpPr/>
          <p:nvPr/>
        </p:nvSpPr>
        <p:spPr bwMode="auto">
          <a:xfrm>
            <a:off x="467260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CNP</a:t>
            </a:r>
            <a:endParaRPr lang="en-US" sz="1400" b="0" dirty="0" smtClean="0">
              <a:latin typeface="Arial" charset="0"/>
            </a:endParaRPr>
          </a:p>
        </p:txBody>
      </p:sp>
      <p:sp>
        <p:nvSpPr>
          <p:cNvPr id="62" name="Rectangle 61"/>
          <p:cNvSpPr/>
          <p:nvPr/>
        </p:nvSpPr>
        <p:spPr bwMode="auto">
          <a:xfrm>
            <a:off x="1021722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PEP</a:t>
            </a:r>
            <a:endParaRPr lang="en-US" sz="1400" b="0" dirty="0" smtClean="0">
              <a:latin typeface="Arial" charset="0"/>
            </a:endParaRPr>
          </a:p>
        </p:txBody>
      </p:sp>
      <p:sp>
        <p:nvSpPr>
          <p:cNvPr id="64" name="Rectangle 63"/>
          <p:cNvSpPr/>
          <p:nvPr/>
        </p:nvSpPr>
        <p:spPr bwMode="auto">
          <a:xfrm>
            <a:off x="179228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PEP</a:t>
            </a:r>
            <a:endParaRPr lang="en-US" sz="1400" b="0" dirty="0" smtClean="0">
              <a:latin typeface="Arial" charset="0"/>
            </a:endParaRPr>
          </a:p>
        </p:txBody>
      </p:sp>
      <p:sp>
        <p:nvSpPr>
          <p:cNvPr id="65" name="Rectangle 64"/>
          <p:cNvSpPr/>
          <p:nvPr/>
        </p:nvSpPr>
        <p:spPr bwMode="auto">
          <a:xfrm>
            <a:off x="719288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CNP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1" name="Freeform 80"/>
          <p:cNvSpPr/>
          <p:nvPr/>
        </p:nvSpPr>
        <p:spPr bwMode="auto">
          <a:xfrm flipH="1">
            <a:off x="1048829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72208"/>
              <a:gd name="connsiteX1" fmla="*/ 32965 w 1012680"/>
              <a:gd name="connsiteY1" fmla="*/ 1872208 h 1872208"/>
              <a:gd name="connsiteX2" fmla="*/ 1006742 w 1012680"/>
              <a:gd name="connsiteY2" fmla="*/ 1872208 h 1872208"/>
              <a:gd name="connsiteX3" fmla="*/ 1012680 w 1012680"/>
              <a:gd name="connsiteY3" fmla="*/ 1640639 h 1872208"/>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 name="Freeform 81"/>
          <p:cNvSpPr/>
          <p:nvPr/>
        </p:nvSpPr>
        <p:spPr bwMode="auto">
          <a:xfrm>
            <a:off x="1648272" y="4656584"/>
            <a:ext cx="432048"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Rectangle 96"/>
          <p:cNvSpPr/>
          <p:nvPr/>
        </p:nvSpPr>
        <p:spPr bwMode="auto">
          <a:xfrm flipV="1">
            <a:off x="3124869" y="1344216"/>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 name="Rectangle 102"/>
          <p:cNvSpPr/>
          <p:nvPr/>
        </p:nvSpPr>
        <p:spPr bwMode="auto">
          <a:xfrm>
            <a:off x="5501133" y="22803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6437237" y="22803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6" name="Rectangle 105"/>
          <p:cNvSpPr/>
          <p:nvPr/>
        </p:nvSpPr>
        <p:spPr bwMode="auto">
          <a:xfrm>
            <a:off x="4349005" y="22803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7" name="Rectangle 106"/>
          <p:cNvSpPr/>
          <p:nvPr/>
        </p:nvSpPr>
        <p:spPr bwMode="auto">
          <a:xfrm>
            <a:off x="7229325" y="22803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8" name="Freeform 107"/>
          <p:cNvSpPr/>
          <p:nvPr/>
        </p:nvSpPr>
        <p:spPr bwMode="auto">
          <a:xfrm flipV="1">
            <a:off x="5768106" y="2046760"/>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9" name="Straight Connector 108"/>
          <p:cNvCxnSpPr/>
          <p:nvPr/>
        </p:nvCxnSpPr>
        <p:spPr bwMode="auto">
          <a:xfrm flipV="1">
            <a:off x="4781053" y="1056184"/>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flipV="1">
            <a:off x="7733381" y="1056184"/>
            <a:ext cx="0" cy="1224136"/>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11" name="Rectangle 110"/>
          <p:cNvSpPr/>
          <p:nvPr/>
        </p:nvSpPr>
        <p:spPr bwMode="auto">
          <a:xfrm>
            <a:off x="3556917" y="2640360"/>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2" name="Rectangle 111"/>
          <p:cNvSpPr/>
          <p:nvPr/>
        </p:nvSpPr>
        <p:spPr bwMode="auto">
          <a:xfrm>
            <a:off x="6437237" y="2640360"/>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 </a:t>
            </a:r>
            <a:r>
              <a:rPr kumimoji="0" lang="en-GB" sz="1400" b="0" i="0" u="none" strike="noStrike" cap="none" normalizeH="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3" name="Freeform 112"/>
          <p:cNvSpPr/>
          <p:nvPr/>
        </p:nvSpPr>
        <p:spPr bwMode="auto">
          <a:xfrm flipV="1">
            <a:off x="3340893" y="141622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8669485" y="1416224"/>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TextBox 114"/>
          <p:cNvSpPr txBox="1"/>
          <p:nvPr/>
        </p:nvSpPr>
        <p:spPr>
          <a:xfrm>
            <a:off x="5680926" y="1776264"/>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16" name="TextBox 115"/>
          <p:cNvSpPr txBox="1"/>
          <p:nvPr/>
        </p:nvSpPr>
        <p:spPr>
          <a:xfrm>
            <a:off x="3428754" y="339179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7" name="TextBox 116"/>
          <p:cNvSpPr txBox="1"/>
          <p:nvPr/>
        </p:nvSpPr>
        <p:spPr>
          <a:xfrm>
            <a:off x="8093421" y="3391798"/>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18" name="TextBox 117"/>
          <p:cNvSpPr txBox="1"/>
          <p:nvPr/>
        </p:nvSpPr>
        <p:spPr>
          <a:xfrm>
            <a:off x="4794847" y="3216424"/>
            <a:ext cx="2846933" cy="276999"/>
          </a:xfrm>
          <a:prstGeom prst="rect">
            <a:avLst/>
          </a:prstGeom>
          <a:noFill/>
        </p:spPr>
        <p:txBody>
          <a:bodyPr wrap="none" lIns="0" tIns="0" rIns="0" bIns="0" rtlCol="0" anchor="ctr">
            <a:spAutoFit/>
          </a:bodyPr>
          <a:lstStyle/>
          <a:p>
            <a:pPr algn="ctr"/>
            <a:r>
              <a:rPr lang="en-GB" sz="1800" dirty="0" smtClean="0"/>
              <a:t>Emulated S-Component D</a:t>
            </a:r>
            <a:endParaRPr lang="en-US" sz="1800" dirty="0" smtClean="0"/>
          </a:p>
        </p:txBody>
      </p:sp>
      <p:sp>
        <p:nvSpPr>
          <p:cNvPr id="119" name="TextBox 118"/>
          <p:cNvSpPr txBox="1"/>
          <p:nvPr/>
        </p:nvSpPr>
        <p:spPr>
          <a:xfrm>
            <a:off x="8597477" y="984176"/>
            <a:ext cx="1512168" cy="553998"/>
          </a:xfrm>
          <a:prstGeom prst="rect">
            <a:avLst/>
          </a:prstGeom>
          <a:noFill/>
        </p:spPr>
        <p:txBody>
          <a:bodyPr wrap="square" lIns="0" tIns="0" rIns="0" bIns="0" rtlCol="0">
            <a:spAutoFit/>
          </a:bodyPr>
          <a:lstStyle/>
          <a:p>
            <a:pPr marL="85725" indent="-85725"/>
            <a:r>
              <a:rPr lang="en-GB" sz="1200" b="0" dirty="0" smtClean="0"/>
              <a:t>* The two “SNCP” state machines require coordination</a:t>
            </a:r>
            <a:endParaRPr lang="en-US" sz="1200" b="0" dirty="0" smtClean="0"/>
          </a:p>
        </p:txBody>
      </p:sp>
      <p:sp>
        <p:nvSpPr>
          <p:cNvPr id="120" name="Rectangle 119"/>
          <p:cNvSpPr/>
          <p:nvPr/>
        </p:nvSpPr>
        <p:spPr bwMode="auto">
          <a:xfrm>
            <a:off x="4168552" y="984176"/>
            <a:ext cx="4284043"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EC Protection Group (to Portal or SNCP endpoint)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1" name="Rectangle 120"/>
          <p:cNvSpPr/>
          <p:nvPr/>
        </p:nvSpPr>
        <p:spPr bwMode="auto">
          <a:xfrm>
            <a:off x="3562768"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8381453" y="19922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SNCP*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34481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PE</a:t>
            </a:r>
            <a:r>
              <a:rPr kumimoji="0" lang="en-GB" sz="1400" b="0" i="0" u="none" strike="noStrike" cap="none" normalizeH="0" baseline="0" dirty="0" smtClean="0">
                <a:ln>
                  <a:noFill/>
                </a:ln>
                <a:solidFill>
                  <a:schemeClr val="tx1"/>
                </a:solidFill>
                <a:effectLst/>
                <a:latin typeface="Arial" charset="0"/>
                <a:ea typeface="MS PGothic" pitchFamily="34" charset="-128"/>
              </a:rPr>
              <a:t>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C</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608712" y="6910898"/>
            <a:ext cx="1224136" cy="553998"/>
          </a:xfrm>
          <a:prstGeom prst="rect">
            <a:avLst/>
          </a:prstGeom>
          <a:noFill/>
        </p:spPr>
        <p:txBody>
          <a:bodyPr wrap="square" lIns="0" tIns="0" rIns="0" bIns="0" rtlCol="0" anchor="ctr">
            <a:spAutoFit/>
          </a:bodyPr>
          <a:lstStyle/>
          <a:p>
            <a:pPr algn="ctr"/>
            <a:r>
              <a:rPr lang="en-GB" sz="1800" dirty="0" smtClean="0"/>
              <a:t>Emulated C-Comp.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2" name="Freeform 91"/>
          <p:cNvSpPr/>
          <p:nvPr/>
        </p:nvSpPr>
        <p:spPr bwMode="auto">
          <a:xfrm flipH="1">
            <a:off x="4960640" y="4656584"/>
            <a:ext cx="648072"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1306287"/>
              <a:gd name="connsiteY0" fmla="*/ 0 h 4104456"/>
              <a:gd name="connsiteX1" fmla="*/ 1306287 w 1306287"/>
              <a:gd name="connsiteY1" fmla="*/ 1008112 h 4104456"/>
              <a:gd name="connsiteX2" fmla="*/ 14300 w 1306287"/>
              <a:gd name="connsiteY2" fmla="*/ 1749414 h 4104456"/>
              <a:gd name="connsiteX3" fmla="*/ 0 w 1306287"/>
              <a:gd name="connsiteY3" fmla="*/ 4104456 h 4104456"/>
              <a:gd name="connsiteX4" fmla="*/ 973777 w 1306287"/>
              <a:gd name="connsiteY4" fmla="*/ 4104456 h 4104456"/>
              <a:gd name="connsiteX5" fmla="*/ 979715 w 1306287"/>
              <a:gd name="connsiteY5" fmla="*/ 3872887 h 4104456"/>
              <a:gd name="connsiteX0" fmla="*/ 1306287 w 1306287"/>
              <a:gd name="connsiteY0" fmla="*/ 0 h 3672408"/>
              <a:gd name="connsiteX1" fmla="*/ 1306287 w 1306287"/>
              <a:gd name="connsiteY1" fmla="*/ 576064 h 3672408"/>
              <a:gd name="connsiteX2" fmla="*/ 14300 w 1306287"/>
              <a:gd name="connsiteY2" fmla="*/ 1317366 h 3672408"/>
              <a:gd name="connsiteX3" fmla="*/ 0 w 1306287"/>
              <a:gd name="connsiteY3" fmla="*/ 3672408 h 3672408"/>
              <a:gd name="connsiteX4" fmla="*/ 973777 w 1306287"/>
              <a:gd name="connsiteY4" fmla="*/ 3672408 h 3672408"/>
              <a:gd name="connsiteX5" fmla="*/ 979715 w 1306287"/>
              <a:gd name="connsiteY5" fmla="*/ 3440839 h 3672408"/>
              <a:gd name="connsiteX0" fmla="*/ 1469573 w 1469573"/>
              <a:gd name="connsiteY0" fmla="*/ 0 h 3744416"/>
              <a:gd name="connsiteX1" fmla="*/ 1306287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744416"/>
              <a:gd name="connsiteX1" fmla="*/ 1469573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69573" h="3744416">
                <a:moveTo>
                  <a:pt x="1469573" y="0"/>
                </a:moveTo>
                <a:lnTo>
                  <a:pt x="1469573"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51" name="Freeform 150"/>
          <p:cNvSpPr/>
          <p:nvPr/>
        </p:nvSpPr>
        <p:spPr bwMode="auto">
          <a:xfrm>
            <a:off x="6904856"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143001 w 1306287"/>
              <a:gd name="connsiteY1" fmla="*/ 576064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576064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576064"/>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233"/>
          <p:cNvGrpSpPr>
            <a:grpSpLocks/>
          </p:cNvGrpSpPr>
          <p:nvPr/>
        </p:nvGrpSpPr>
        <p:grpSpPr bwMode="auto">
          <a:xfrm>
            <a:off x="3565683" y="2335560"/>
            <a:ext cx="576064" cy="304800"/>
            <a:chOff x="228600" y="1828800"/>
            <a:chExt cx="914400" cy="457200"/>
          </a:xfrm>
        </p:grpSpPr>
        <p:sp>
          <p:nvSpPr>
            <p:cNvPr id="153"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54" name="Rectangle 153"/>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5" name="Rectangle 154"/>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6" name="Rectangle 155"/>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57" name="Rectangle 156"/>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nvGrpSpPr>
          <p:cNvPr id="4" name="Group 233"/>
          <p:cNvGrpSpPr>
            <a:grpSpLocks/>
          </p:cNvGrpSpPr>
          <p:nvPr/>
        </p:nvGrpSpPr>
        <p:grpSpPr bwMode="auto">
          <a:xfrm>
            <a:off x="8376732" y="2335560"/>
            <a:ext cx="576064" cy="304800"/>
            <a:chOff x="228600" y="1828800"/>
            <a:chExt cx="914400" cy="457200"/>
          </a:xfrm>
        </p:grpSpPr>
        <p:sp>
          <p:nvSpPr>
            <p:cNvPr id="159"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60" name="Rectangle 159"/>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1" name="Rectangle 160"/>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2" name="Rectangle 161"/>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63" name="Rectangle 162"/>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96" name="Rectangle 95"/>
          <p:cNvSpPr/>
          <p:nvPr/>
        </p:nvSpPr>
        <p:spPr bwMode="auto">
          <a:xfrm>
            <a:off x="10649272"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CNP</a:t>
            </a:r>
            <a:endParaRPr lang="en-US" sz="1400" b="0" dirty="0" smtClean="0">
              <a:latin typeface="Arial" charset="0"/>
            </a:endParaRPr>
          </a:p>
        </p:txBody>
      </p:sp>
      <p:sp>
        <p:nvSpPr>
          <p:cNvPr id="98" name="Rectangle 97"/>
          <p:cNvSpPr/>
          <p:nvPr/>
        </p:nvSpPr>
        <p:spPr bwMode="auto">
          <a:xfrm>
            <a:off x="13602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CNP</a:t>
            </a:r>
            <a:endParaRPr lang="en-US" sz="1400" b="0" dirty="0" smtClean="0">
              <a:latin typeface="Arial" charset="0"/>
            </a:endParaRPr>
          </a:p>
        </p:txBody>
      </p:sp>
      <p:sp>
        <p:nvSpPr>
          <p:cNvPr id="99" name="Rectangle 98"/>
          <p:cNvSpPr/>
          <p:nvPr/>
        </p:nvSpPr>
        <p:spPr bwMode="auto">
          <a:xfrm>
            <a:off x="3088432" y="3576464"/>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8849072" y="3576464"/>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1" name="Rectangle 100"/>
          <p:cNvSpPr/>
          <p:nvPr/>
        </p:nvSpPr>
        <p:spPr bwMode="auto">
          <a:xfrm>
            <a:off x="8383116" y="163224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3567088" y="163224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3" name="TextBox 92"/>
          <p:cNvSpPr txBox="1"/>
          <p:nvPr/>
        </p:nvSpPr>
        <p:spPr>
          <a:xfrm>
            <a:off x="136104" y="2216696"/>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MEP function pairs are Active on one port and Standby on the other</a:t>
            </a:r>
            <a:endParaRPr lang="en-US" sz="1400" dirty="0" smtClean="0">
              <a:solidFill>
                <a:schemeClr val="bg1">
                  <a:lumMod val="50000"/>
                </a:schemeClr>
              </a:solidFill>
            </a:endParaRPr>
          </a:p>
        </p:txBody>
      </p:sp>
      <p:cxnSp>
        <p:nvCxnSpPr>
          <p:cNvPr id="95" name="Straight Arrow Connector 94"/>
          <p:cNvCxnSpPr>
            <a:stCxn id="93" idx="3"/>
          </p:cNvCxnSpPr>
          <p:nvPr/>
        </p:nvCxnSpPr>
        <p:spPr bwMode="auto">
          <a:xfrm flipV="1">
            <a:off x="2080320" y="2487960"/>
            <a:ext cx="1629379"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02" name="Straight Arrow Connector 101"/>
          <p:cNvCxnSpPr>
            <a:stCxn id="93" idx="3"/>
          </p:cNvCxnSpPr>
          <p:nvPr/>
        </p:nvCxnSpPr>
        <p:spPr bwMode="auto">
          <a:xfrm flipV="1">
            <a:off x="2080320" y="2487960"/>
            <a:ext cx="6584444" cy="159623"/>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32" name="Straight Arrow Connector 131"/>
          <p:cNvCxnSpPr/>
          <p:nvPr/>
        </p:nvCxnSpPr>
        <p:spPr bwMode="auto">
          <a:xfrm flipV="1">
            <a:off x="856184" y="4512568"/>
            <a:ext cx="720080"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37" name="Straight Arrow Connector 136"/>
          <p:cNvCxnSpPr/>
          <p:nvPr/>
        </p:nvCxnSpPr>
        <p:spPr bwMode="auto">
          <a:xfrm flipV="1">
            <a:off x="856184" y="4512568"/>
            <a:ext cx="9937104"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41" name="TextBox 140"/>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MEP functions are Active on one port and Standby on the other</a:t>
            </a:r>
            <a:endParaRPr lang="en-US" sz="1400" dirty="0" smtClean="0">
              <a:solidFill>
                <a:schemeClr val="bg1">
                  <a:lumMod val="50000"/>
                </a:schemeClr>
              </a:solidFill>
            </a:endParaRPr>
          </a:p>
        </p:txBody>
      </p:sp>
      <p:sp>
        <p:nvSpPr>
          <p:cNvPr id="146" name="Freeform 145"/>
          <p:cNvSpPr/>
          <p:nvPr/>
        </p:nvSpPr>
        <p:spPr bwMode="auto">
          <a:xfrm>
            <a:off x="1422400" y="304800"/>
            <a:ext cx="6929120" cy="9286240"/>
          </a:xfrm>
          <a:custGeom>
            <a:avLst/>
            <a:gdLst>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2966720 w 6929120"/>
              <a:gd name="connsiteY4" fmla="*/ 2214880 h 9286240"/>
              <a:gd name="connsiteX5" fmla="*/ 2397760 w 6929120"/>
              <a:gd name="connsiteY5" fmla="*/ 2133600 h 9286240"/>
              <a:gd name="connsiteX6" fmla="*/ 2377440 w 6929120"/>
              <a:gd name="connsiteY6" fmla="*/ 207264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2966720 w 6929120"/>
              <a:gd name="connsiteY4" fmla="*/ 2214880 h 9286240"/>
              <a:gd name="connsiteX5" fmla="*/ 2397760 w 6929120"/>
              <a:gd name="connsiteY5" fmla="*/ 2133600 h 9286240"/>
              <a:gd name="connsiteX6" fmla="*/ 2314104 w 6929120"/>
              <a:gd name="connsiteY6" fmla="*/ 233556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2966720 w 6929120"/>
              <a:gd name="connsiteY4" fmla="*/ 2214880 h 9286240"/>
              <a:gd name="connsiteX5" fmla="*/ 2458120 w 6929120"/>
              <a:gd name="connsiteY5" fmla="*/ 2407568 h 9286240"/>
              <a:gd name="connsiteX6" fmla="*/ 2314104 w 6929120"/>
              <a:gd name="connsiteY6" fmla="*/ 233556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2966720 w 6929120"/>
              <a:gd name="connsiteY4" fmla="*/ 2214880 h 9286240"/>
              <a:gd name="connsiteX5" fmla="*/ 2314104 w 6929120"/>
              <a:gd name="connsiteY5" fmla="*/ 2479576 h 9286240"/>
              <a:gd name="connsiteX6" fmla="*/ 2314104 w 6929120"/>
              <a:gd name="connsiteY6" fmla="*/ 233556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88640 w 6929120"/>
              <a:gd name="connsiteY3" fmla="*/ 2153920 h 9286240"/>
              <a:gd name="connsiteX4" fmla="*/ 3034184 w 6929120"/>
              <a:gd name="connsiteY4" fmla="*/ 2479576 h 9286240"/>
              <a:gd name="connsiteX5" fmla="*/ 2314104 w 6929120"/>
              <a:gd name="connsiteY5" fmla="*/ 2479576 h 9286240"/>
              <a:gd name="connsiteX6" fmla="*/ 2314104 w 6929120"/>
              <a:gd name="connsiteY6" fmla="*/ 2335560 h 9286240"/>
              <a:gd name="connsiteX7" fmla="*/ 2397760 w 6929120"/>
              <a:gd name="connsiteY7" fmla="*/ 1463040 h 9286240"/>
              <a:gd name="connsiteX8" fmla="*/ 2397760 w 6929120"/>
              <a:gd name="connsiteY8" fmla="*/ 955040 h 9286240"/>
              <a:gd name="connsiteX9" fmla="*/ 2377440 w 6929120"/>
              <a:gd name="connsiteY9" fmla="*/ 772160 h 9286240"/>
              <a:gd name="connsiteX10" fmla="*/ 2255520 w 6929120"/>
              <a:gd name="connsiteY10" fmla="*/ 751840 h 9286240"/>
              <a:gd name="connsiteX11" fmla="*/ 2174240 w 6929120"/>
              <a:gd name="connsiteY11" fmla="*/ 731520 h 9286240"/>
              <a:gd name="connsiteX12" fmla="*/ 1869440 w 6929120"/>
              <a:gd name="connsiteY12" fmla="*/ 751840 h 9286240"/>
              <a:gd name="connsiteX13" fmla="*/ 1828800 w 6929120"/>
              <a:gd name="connsiteY13" fmla="*/ 812800 h 9286240"/>
              <a:gd name="connsiteX14" fmla="*/ 1767840 w 6929120"/>
              <a:gd name="connsiteY14" fmla="*/ 853440 h 9286240"/>
              <a:gd name="connsiteX15" fmla="*/ 1747520 w 6929120"/>
              <a:gd name="connsiteY15" fmla="*/ 934720 h 9286240"/>
              <a:gd name="connsiteX16" fmla="*/ 1727200 w 6929120"/>
              <a:gd name="connsiteY16" fmla="*/ 995680 h 9286240"/>
              <a:gd name="connsiteX17" fmla="*/ 1747520 w 6929120"/>
              <a:gd name="connsiteY17" fmla="*/ 3230880 h 9286240"/>
              <a:gd name="connsiteX18" fmla="*/ 1788160 w 6929120"/>
              <a:gd name="connsiteY18" fmla="*/ 3596640 h 9286240"/>
              <a:gd name="connsiteX19" fmla="*/ 1767840 w 6929120"/>
              <a:gd name="connsiteY19" fmla="*/ 3779520 h 9286240"/>
              <a:gd name="connsiteX20" fmla="*/ 1747520 w 6929120"/>
              <a:gd name="connsiteY20" fmla="*/ 3860800 h 9286240"/>
              <a:gd name="connsiteX21" fmla="*/ 1686560 w 6929120"/>
              <a:gd name="connsiteY21" fmla="*/ 3881120 h 9286240"/>
              <a:gd name="connsiteX22" fmla="*/ 1584960 w 6929120"/>
              <a:gd name="connsiteY22" fmla="*/ 3860800 h 9286240"/>
              <a:gd name="connsiteX23" fmla="*/ 1442720 w 6929120"/>
              <a:gd name="connsiteY23" fmla="*/ 3840480 h 9286240"/>
              <a:gd name="connsiteX24" fmla="*/ 1381760 w 6929120"/>
              <a:gd name="connsiteY24" fmla="*/ 3820160 h 9286240"/>
              <a:gd name="connsiteX25" fmla="*/ 1097280 w 6929120"/>
              <a:gd name="connsiteY25" fmla="*/ 3799840 h 9286240"/>
              <a:gd name="connsiteX26" fmla="*/ 568960 w 6929120"/>
              <a:gd name="connsiteY26" fmla="*/ 3799840 h 9286240"/>
              <a:gd name="connsiteX27" fmla="*/ 386080 w 6929120"/>
              <a:gd name="connsiteY27" fmla="*/ 3840480 h 9286240"/>
              <a:gd name="connsiteX28" fmla="*/ 223520 w 6929120"/>
              <a:gd name="connsiteY28" fmla="*/ 3881120 h 9286240"/>
              <a:gd name="connsiteX29" fmla="*/ 182880 w 6929120"/>
              <a:gd name="connsiteY29" fmla="*/ 3942080 h 9286240"/>
              <a:gd name="connsiteX30" fmla="*/ 162560 w 6929120"/>
              <a:gd name="connsiteY30" fmla="*/ 4003040 h 9286240"/>
              <a:gd name="connsiteX31" fmla="*/ 101600 w 6929120"/>
              <a:gd name="connsiteY31" fmla="*/ 4023360 h 9286240"/>
              <a:gd name="connsiteX32" fmla="*/ 60960 w 6929120"/>
              <a:gd name="connsiteY32" fmla="*/ 4165600 h 9286240"/>
              <a:gd name="connsiteX33" fmla="*/ 20320 w 6929120"/>
              <a:gd name="connsiteY33" fmla="*/ 4307840 h 9286240"/>
              <a:gd name="connsiteX34" fmla="*/ 0 w 6929120"/>
              <a:gd name="connsiteY34" fmla="*/ 5303520 h 9286240"/>
              <a:gd name="connsiteX35" fmla="*/ 20320 w 6929120"/>
              <a:gd name="connsiteY35" fmla="*/ 6360160 h 9286240"/>
              <a:gd name="connsiteX36" fmla="*/ 121920 w 6929120"/>
              <a:gd name="connsiteY36" fmla="*/ 6502400 h 9286240"/>
              <a:gd name="connsiteX37" fmla="*/ 182880 w 6929120"/>
              <a:gd name="connsiteY37" fmla="*/ 6522720 h 9286240"/>
              <a:gd name="connsiteX38" fmla="*/ 243840 w 6929120"/>
              <a:gd name="connsiteY38" fmla="*/ 6563360 h 9286240"/>
              <a:gd name="connsiteX39" fmla="*/ 304800 w 6929120"/>
              <a:gd name="connsiteY39" fmla="*/ 6583680 h 9286240"/>
              <a:gd name="connsiteX40" fmla="*/ 386080 w 6929120"/>
              <a:gd name="connsiteY40" fmla="*/ 6624320 h 9286240"/>
              <a:gd name="connsiteX41" fmla="*/ 487680 w 6929120"/>
              <a:gd name="connsiteY41" fmla="*/ 6543040 h 9286240"/>
              <a:gd name="connsiteX42" fmla="*/ 568960 w 6929120"/>
              <a:gd name="connsiteY42" fmla="*/ 6461760 h 9286240"/>
              <a:gd name="connsiteX43" fmla="*/ 629920 w 6929120"/>
              <a:gd name="connsiteY43" fmla="*/ 6421120 h 9286240"/>
              <a:gd name="connsiteX44" fmla="*/ 670560 w 6929120"/>
              <a:gd name="connsiteY44" fmla="*/ 6238240 h 9286240"/>
              <a:gd name="connsiteX45" fmla="*/ 711200 w 6929120"/>
              <a:gd name="connsiteY45" fmla="*/ 6177280 h 9286240"/>
              <a:gd name="connsiteX46" fmla="*/ 751840 w 6929120"/>
              <a:gd name="connsiteY46" fmla="*/ 5852160 h 9286240"/>
              <a:gd name="connsiteX47" fmla="*/ 812800 w 6929120"/>
              <a:gd name="connsiteY47" fmla="*/ 5669280 h 9286240"/>
              <a:gd name="connsiteX48" fmla="*/ 833120 w 6929120"/>
              <a:gd name="connsiteY48" fmla="*/ 5608320 h 9286240"/>
              <a:gd name="connsiteX49" fmla="*/ 894080 w 6929120"/>
              <a:gd name="connsiteY49" fmla="*/ 5547360 h 9286240"/>
              <a:gd name="connsiteX50" fmla="*/ 914400 w 6929120"/>
              <a:gd name="connsiteY50" fmla="*/ 5486400 h 9286240"/>
              <a:gd name="connsiteX51" fmla="*/ 1056640 w 6929120"/>
              <a:gd name="connsiteY51" fmla="*/ 5445760 h 9286240"/>
              <a:gd name="connsiteX52" fmla="*/ 1117600 w 6929120"/>
              <a:gd name="connsiteY52" fmla="*/ 5506720 h 9286240"/>
              <a:gd name="connsiteX53" fmla="*/ 1178560 w 6929120"/>
              <a:gd name="connsiteY53" fmla="*/ 5527040 h 9286240"/>
              <a:gd name="connsiteX54" fmla="*/ 1259840 w 6929120"/>
              <a:gd name="connsiteY54" fmla="*/ 5648960 h 9286240"/>
              <a:gd name="connsiteX55" fmla="*/ 1239520 w 6929120"/>
              <a:gd name="connsiteY55" fmla="*/ 6604000 h 9286240"/>
              <a:gd name="connsiteX56" fmla="*/ 1219200 w 6929120"/>
              <a:gd name="connsiteY56" fmla="*/ 6766560 h 9286240"/>
              <a:gd name="connsiteX57" fmla="*/ 1198880 w 6929120"/>
              <a:gd name="connsiteY57" fmla="*/ 6990080 h 9286240"/>
              <a:gd name="connsiteX58" fmla="*/ 1158240 w 6929120"/>
              <a:gd name="connsiteY58" fmla="*/ 7132320 h 9286240"/>
              <a:gd name="connsiteX59" fmla="*/ 1137920 w 6929120"/>
              <a:gd name="connsiteY59" fmla="*/ 7741920 h 9286240"/>
              <a:gd name="connsiteX60" fmla="*/ 1117600 w 6929120"/>
              <a:gd name="connsiteY60" fmla="*/ 7802880 h 9286240"/>
              <a:gd name="connsiteX61" fmla="*/ 1137920 w 6929120"/>
              <a:gd name="connsiteY61" fmla="*/ 8188960 h 9286240"/>
              <a:gd name="connsiteX62" fmla="*/ 1178560 w 6929120"/>
              <a:gd name="connsiteY62" fmla="*/ 8249920 h 9286240"/>
              <a:gd name="connsiteX63" fmla="*/ 1381760 w 6929120"/>
              <a:gd name="connsiteY63" fmla="*/ 8310880 h 9286240"/>
              <a:gd name="connsiteX64" fmla="*/ 1889760 w 6929120"/>
              <a:gd name="connsiteY64" fmla="*/ 8290560 h 9286240"/>
              <a:gd name="connsiteX65" fmla="*/ 1930400 w 6929120"/>
              <a:gd name="connsiteY65" fmla="*/ 8229600 h 9286240"/>
              <a:gd name="connsiteX66" fmla="*/ 1991360 w 6929120"/>
              <a:gd name="connsiteY66" fmla="*/ 8087360 h 9286240"/>
              <a:gd name="connsiteX67" fmla="*/ 2032000 w 6929120"/>
              <a:gd name="connsiteY67" fmla="*/ 8026400 h 9286240"/>
              <a:gd name="connsiteX68" fmla="*/ 2072640 w 6929120"/>
              <a:gd name="connsiteY68" fmla="*/ 7559040 h 9286240"/>
              <a:gd name="connsiteX69" fmla="*/ 2255520 w 6929120"/>
              <a:gd name="connsiteY69" fmla="*/ 7457440 h 9286240"/>
              <a:gd name="connsiteX70" fmla="*/ 2336800 w 6929120"/>
              <a:gd name="connsiteY70" fmla="*/ 7437120 h 9286240"/>
              <a:gd name="connsiteX71" fmla="*/ 3657600 w 6929120"/>
              <a:gd name="connsiteY71" fmla="*/ 7579360 h 9286240"/>
              <a:gd name="connsiteX72" fmla="*/ 3677920 w 6929120"/>
              <a:gd name="connsiteY72" fmla="*/ 7660640 h 9286240"/>
              <a:gd name="connsiteX73" fmla="*/ 3718560 w 6929120"/>
              <a:gd name="connsiteY73" fmla="*/ 8087360 h 9286240"/>
              <a:gd name="connsiteX74" fmla="*/ 3738880 w 6929120"/>
              <a:gd name="connsiteY74" fmla="*/ 8229600 h 9286240"/>
              <a:gd name="connsiteX75" fmla="*/ 3759200 w 6929120"/>
              <a:gd name="connsiteY75" fmla="*/ 8290560 h 9286240"/>
              <a:gd name="connsiteX76" fmla="*/ 3820160 w 6929120"/>
              <a:gd name="connsiteY76" fmla="*/ 8331200 h 9286240"/>
              <a:gd name="connsiteX77" fmla="*/ 4145280 w 6929120"/>
              <a:gd name="connsiteY77" fmla="*/ 8310880 h 9286240"/>
              <a:gd name="connsiteX78" fmla="*/ 4226560 w 6929120"/>
              <a:gd name="connsiteY78" fmla="*/ 8188960 h 9286240"/>
              <a:gd name="connsiteX79" fmla="*/ 4267200 w 6929120"/>
              <a:gd name="connsiteY79" fmla="*/ 8026400 h 9286240"/>
              <a:gd name="connsiteX80" fmla="*/ 4287520 w 6929120"/>
              <a:gd name="connsiteY80" fmla="*/ 7741920 h 9286240"/>
              <a:gd name="connsiteX81" fmla="*/ 4307840 w 6929120"/>
              <a:gd name="connsiteY81" fmla="*/ 7680960 h 9286240"/>
              <a:gd name="connsiteX82" fmla="*/ 4328160 w 6929120"/>
              <a:gd name="connsiteY82" fmla="*/ 7599680 h 9286240"/>
              <a:gd name="connsiteX83" fmla="*/ 4368800 w 6929120"/>
              <a:gd name="connsiteY83" fmla="*/ 7355840 h 9286240"/>
              <a:gd name="connsiteX84" fmla="*/ 4389120 w 6929120"/>
              <a:gd name="connsiteY84" fmla="*/ 7274560 h 9286240"/>
              <a:gd name="connsiteX85" fmla="*/ 4429760 w 6929120"/>
              <a:gd name="connsiteY85" fmla="*/ 6990080 h 9286240"/>
              <a:gd name="connsiteX86" fmla="*/ 4450080 w 6929120"/>
              <a:gd name="connsiteY86" fmla="*/ 6929120 h 9286240"/>
              <a:gd name="connsiteX87" fmla="*/ 4409440 w 6929120"/>
              <a:gd name="connsiteY87" fmla="*/ 6075680 h 9286240"/>
              <a:gd name="connsiteX88" fmla="*/ 4389120 w 6929120"/>
              <a:gd name="connsiteY88" fmla="*/ 5872480 h 9286240"/>
              <a:gd name="connsiteX89" fmla="*/ 4348480 w 6929120"/>
              <a:gd name="connsiteY89" fmla="*/ 5527040 h 9286240"/>
              <a:gd name="connsiteX90" fmla="*/ 4328160 w 6929120"/>
              <a:gd name="connsiteY90" fmla="*/ 5466080 h 9286240"/>
              <a:gd name="connsiteX91" fmla="*/ 4267200 w 6929120"/>
              <a:gd name="connsiteY91" fmla="*/ 5425440 h 9286240"/>
              <a:gd name="connsiteX92" fmla="*/ 4104640 w 6929120"/>
              <a:gd name="connsiteY92" fmla="*/ 5222240 h 9286240"/>
              <a:gd name="connsiteX93" fmla="*/ 4043680 w 6929120"/>
              <a:gd name="connsiteY93" fmla="*/ 5181600 h 9286240"/>
              <a:gd name="connsiteX94" fmla="*/ 3921760 w 6929120"/>
              <a:gd name="connsiteY94" fmla="*/ 5080000 h 9286240"/>
              <a:gd name="connsiteX95" fmla="*/ 3901440 w 6929120"/>
              <a:gd name="connsiteY95" fmla="*/ 4998720 h 9286240"/>
              <a:gd name="connsiteX96" fmla="*/ 3860800 w 6929120"/>
              <a:gd name="connsiteY96" fmla="*/ 4937760 h 9286240"/>
              <a:gd name="connsiteX97" fmla="*/ 3820160 w 6929120"/>
              <a:gd name="connsiteY97" fmla="*/ 4775200 h 9286240"/>
              <a:gd name="connsiteX98" fmla="*/ 3759200 w 6929120"/>
              <a:gd name="connsiteY98" fmla="*/ 4572000 h 9286240"/>
              <a:gd name="connsiteX99" fmla="*/ 3738880 w 6929120"/>
              <a:gd name="connsiteY99" fmla="*/ 4145280 h 9286240"/>
              <a:gd name="connsiteX100" fmla="*/ 3759200 w 6929120"/>
              <a:gd name="connsiteY100" fmla="*/ 3921760 h 9286240"/>
              <a:gd name="connsiteX101" fmla="*/ 3881120 w 6929120"/>
              <a:gd name="connsiteY101" fmla="*/ 3881120 h 9286240"/>
              <a:gd name="connsiteX102" fmla="*/ 4145280 w 6929120"/>
              <a:gd name="connsiteY102" fmla="*/ 3901440 h 9286240"/>
              <a:gd name="connsiteX103" fmla="*/ 4165600 w 6929120"/>
              <a:gd name="connsiteY103" fmla="*/ 3982720 h 9286240"/>
              <a:gd name="connsiteX104" fmla="*/ 4185920 w 6929120"/>
              <a:gd name="connsiteY104" fmla="*/ 4815840 h 9286240"/>
              <a:gd name="connsiteX105" fmla="*/ 4815840 w 6929120"/>
              <a:gd name="connsiteY105" fmla="*/ 4795520 h 9286240"/>
              <a:gd name="connsiteX106" fmla="*/ 5669280 w 6929120"/>
              <a:gd name="connsiteY106" fmla="*/ 4714240 h 9286240"/>
              <a:gd name="connsiteX107" fmla="*/ 5709920 w 6929120"/>
              <a:gd name="connsiteY107" fmla="*/ 4632960 h 9286240"/>
              <a:gd name="connsiteX108" fmla="*/ 5730240 w 6929120"/>
              <a:gd name="connsiteY108" fmla="*/ 4023360 h 9286240"/>
              <a:gd name="connsiteX109" fmla="*/ 5791200 w 6929120"/>
              <a:gd name="connsiteY109" fmla="*/ 3962400 h 9286240"/>
              <a:gd name="connsiteX110" fmla="*/ 6055360 w 6929120"/>
              <a:gd name="connsiteY110" fmla="*/ 3982720 h 9286240"/>
              <a:gd name="connsiteX111" fmla="*/ 6014720 w 6929120"/>
              <a:gd name="connsiteY111" fmla="*/ 4734560 h 9286240"/>
              <a:gd name="connsiteX112" fmla="*/ 5974080 w 6929120"/>
              <a:gd name="connsiteY112" fmla="*/ 4856480 h 9286240"/>
              <a:gd name="connsiteX113" fmla="*/ 5953760 w 6929120"/>
              <a:gd name="connsiteY113" fmla="*/ 4917440 h 9286240"/>
              <a:gd name="connsiteX114" fmla="*/ 5913120 w 6929120"/>
              <a:gd name="connsiteY114" fmla="*/ 4978400 h 9286240"/>
              <a:gd name="connsiteX115" fmla="*/ 5892800 w 6929120"/>
              <a:gd name="connsiteY115" fmla="*/ 5059680 h 9286240"/>
              <a:gd name="connsiteX116" fmla="*/ 5831840 w 6929120"/>
              <a:gd name="connsiteY116" fmla="*/ 5120640 h 9286240"/>
              <a:gd name="connsiteX117" fmla="*/ 5791200 w 6929120"/>
              <a:gd name="connsiteY117" fmla="*/ 5181600 h 9286240"/>
              <a:gd name="connsiteX118" fmla="*/ 5709920 w 6929120"/>
              <a:gd name="connsiteY118" fmla="*/ 5323840 h 9286240"/>
              <a:gd name="connsiteX119" fmla="*/ 5628640 w 6929120"/>
              <a:gd name="connsiteY119" fmla="*/ 5405120 h 9286240"/>
              <a:gd name="connsiteX120" fmla="*/ 5608320 w 6929120"/>
              <a:gd name="connsiteY120" fmla="*/ 5466080 h 9286240"/>
              <a:gd name="connsiteX121" fmla="*/ 5547360 w 6929120"/>
              <a:gd name="connsiteY121" fmla="*/ 5506720 h 9286240"/>
              <a:gd name="connsiteX122" fmla="*/ 5486400 w 6929120"/>
              <a:gd name="connsiteY122" fmla="*/ 5567680 h 9286240"/>
              <a:gd name="connsiteX123" fmla="*/ 5384800 w 6929120"/>
              <a:gd name="connsiteY123" fmla="*/ 5750560 h 9286240"/>
              <a:gd name="connsiteX124" fmla="*/ 5323840 w 6929120"/>
              <a:gd name="connsiteY124" fmla="*/ 5770880 h 9286240"/>
              <a:gd name="connsiteX125" fmla="*/ 5242560 w 6929120"/>
              <a:gd name="connsiteY125" fmla="*/ 5831840 h 9286240"/>
              <a:gd name="connsiteX126" fmla="*/ 5120640 w 6929120"/>
              <a:gd name="connsiteY126" fmla="*/ 6075680 h 9286240"/>
              <a:gd name="connsiteX127" fmla="*/ 5080000 w 6929120"/>
              <a:gd name="connsiteY127" fmla="*/ 6238240 h 9286240"/>
              <a:gd name="connsiteX128" fmla="*/ 5080000 w 6929120"/>
              <a:gd name="connsiteY128" fmla="*/ 7945120 h 9286240"/>
              <a:gd name="connsiteX129" fmla="*/ 5222240 w 6929120"/>
              <a:gd name="connsiteY129" fmla="*/ 8107680 h 9286240"/>
              <a:gd name="connsiteX130" fmla="*/ 5242560 w 6929120"/>
              <a:gd name="connsiteY130" fmla="*/ 8168640 h 9286240"/>
              <a:gd name="connsiteX131" fmla="*/ 5425440 w 6929120"/>
              <a:gd name="connsiteY131" fmla="*/ 8331200 h 9286240"/>
              <a:gd name="connsiteX132" fmla="*/ 5547360 w 6929120"/>
              <a:gd name="connsiteY132" fmla="*/ 8371840 h 9286240"/>
              <a:gd name="connsiteX133" fmla="*/ 5608320 w 6929120"/>
              <a:gd name="connsiteY133" fmla="*/ 8392160 h 9286240"/>
              <a:gd name="connsiteX134" fmla="*/ 5811520 w 6929120"/>
              <a:gd name="connsiteY134" fmla="*/ 8371840 h 9286240"/>
              <a:gd name="connsiteX135" fmla="*/ 5913120 w 6929120"/>
              <a:gd name="connsiteY135" fmla="*/ 8351520 h 9286240"/>
              <a:gd name="connsiteX136" fmla="*/ 5953760 w 6929120"/>
              <a:gd name="connsiteY136" fmla="*/ 8290560 h 9286240"/>
              <a:gd name="connsiteX137" fmla="*/ 6014720 w 6929120"/>
              <a:gd name="connsiteY137" fmla="*/ 8209280 h 9286240"/>
              <a:gd name="connsiteX138" fmla="*/ 6055360 w 6929120"/>
              <a:gd name="connsiteY138" fmla="*/ 7782560 h 9286240"/>
              <a:gd name="connsiteX139" fmla="*/ 6075680 w 6929120"/>
              <a:gd name="connsiteY139" fmla="*/ 7538720 h 9286240"/>
              <a:gd name="connsiteX140" fmla="*/ 6096000 w 6929120"/>
              <a:gd name="connsiteY140" fmla="*/ 7477760 h 9286240"/>
              <a:gd name="connsiteX141" fmla="*/ 6116320 w 6929120"/>
              <a:gd name="connsiteY141" fmla="*/ 7376160 h 9286240"/>
              <a:gd name="connsiteX142" fmla="*/ 6847840 w 6929120"/>
              <a:gd name="connsiteY142" fmla="*/ 7457440 h 9286240"/>
              <a:gd name="connsiteX143" fmla="*/ 6888480 w 6929120"/>
              <a:gd name="connsiteY143" fmla="*/ 7518400 h 9286240"/>
              <a:gd name="connsiteX144" fmla="*/ 6908800 w 6929120"/>
              <a:gd name="connsiteY144" fmla="*/ 7640320 h 9286240"/>
              <a:gd name="connsiteX145" fmla="*/ 6929120 w 6929120"/>
              <a:gd name="connsiteY145" fmla="*/ 7701280 h 9286240"/>
              <a:gd name="connsiteX146" fmla="*/ 6908800 w 6929120"/>
              <a:gd name="connsiteY146" fmla="*/ 8371840 h 9286240"/>
              <a:gd name="connsiteX147" fmla="*/ 6888480 w 6929120"/>
              <a:gd name="connsiteY147" fmla="*/ 8554720 h 9286240"/>
              <a:gd name="connsiteX148" fmla="*/ 6888480 w 6929120"/>
              <a:gd name="connsiteY148"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34184 w 6929120"/>
              <a:gd name="connsiteY3" fmla="*/ 2479576 h 9286240"/>
              <a:gd name="connsiteX4" fmla="*/ 2314104 w 6929120"/>
              <a:gd name="connsiteY4" fmla="*/ 2479576 h 9286240"/>
              <a:gd name="connsiteX5" fmla="*/ 2314104 w 6929120"/>
              <a:gd name="connsiteY5" fmla="*/ 2335560 h 9286240"/>
              <a:gd name="connsiteX6" fmla="*/ 2397760 w 6929120"/>
              <a:gd name="connsiteY6" fmla="*/ 1463040 h 9286240"/>
              <a:gd name="connsiteX7" fmla="*/ 2397760 w 6929120"/>
              <a:gd name="connsiteY7" fmla="*/ 955040 h 9286240"/>
              <a:gd name="connsiteX8" fmla="*/ 2377440 w 6929120"/>
              <a:gd name="connsiteY8" fmla="*/ 772160 h 9286240"/>
              <a:gd name="connsiteX9" fmla="*/ 2255520 w 6929120"/>
              <a:gd name="connsiteY9" fmla="*/ 751840 h 9286240"/>
              <a:gd name="connsiteX10" fmla="*/ 2174240 w 6929120"/>
              <a:gd name="connsiteY10" fmla="*/ 731520 h 9286240"/>
              <a:gd name="connsiteX11" fmla="*/ 1869440 w 6929120"/>
              <a:gd name="connsiteY11" fmla="*/ 751840 h 9286240"/>
              <a:gd name="connsiteX12" fmla="*/ 1828800 w 6929120"/>
              <a:gd name="connsiteY12" fmla="*/ 812800 h 9286240"/>
              <a:gd name="connsiteX13" fmla="*/ 1767840 w 6929120"/>
              <a:gd name="connsiteY13" fmla="*/ 853440 h 9286240"/>
              <a:gd name="connsiteX14" fmla="*/ 1747520 w 6929120"/>
              <a:gd name="connsiteY14" fmla="*/ 934720 h 9286240"/>
              <a:gd name="connsiteX15" fmla="*/ 1727200 w 6929120"/>
              <a:gd name="connsiteY15" fmla="*/ 995680 h 9286240"/>
              <a:gd name="connsiteX16" fmla="*/ 1747520 w 6929120"/>
              <a:gd name="connsiteY16" fmla="*/ 3230880 h 9286240"/>
              <a:gd name="connsiteX17" fmla="*/ 1788160 w 6929120"/>
              <a:gd name="connsiteY17" fmla="*/ 3596640 h 9286240"/>
              <a:gd name="connsiteX18" fmla="*/ 1767840 w 6929120"/>
              <a:gd name="connsiteY18" fmla="*/ 3779520 h 9286240"/>
              <a:gd name="connsiteX19" fmla="*/ 1747520 w 6929120"/>
              <a:gd name="connsiteY19" fmla="*/ 3860800 h 9286240"/>
              <a:gd name="connsiteX20" fmla="*/ 1686560 w 6929120"/>
              <a:gd name="connsiteY20" fmla="*/ 3881120 h 9286240"/>
              <a:gd name="connsiteX21" fmla="*/ 1584960 w 6929120"/>
              <a:gd name="connsiteY21" fmla="*/ 3860800 h 9286240"/>
              <a:gd name="connsiteX22" fmla="*/ 1442720 w 6929120"/>
              <a:gd name="connsiteY22" fmla="*/ 3840480 h 9286240"/>
              <a:gd name="connsiteX23" fmla="*/ 1381760 w 6929120"/>
              <a:gd name="connsiteY23" fmla="*/ 3820160 h 9286240"/>
              <a:gd name="connsiteX24" fmla="*/ 1097280 w 6929120"/>
              <a:gd name="connsiteY24" fmla="*/ 3799840 h 9286240"/>
              <a:gd name="connsiteX25" fmla="*/ 568960 w 6929120"/>
              <a:gd name="connsiteY25" fmla="*/ 3799840 h 9286240"/>
              <a:gd name="connsiteX26" fmla="*/ 386080 w 6929120"/>
              <a:gd name="connsiteY26" fmla="*/ 3840480 h 9286240"/>
              <a:gd name="connsiteX27" fmla="*/ 223520 w 6929120"/>
              <a:gd name="connsiteY27" fmla="*/ 3881120 h 9286240"/>
              <a:gd name="connsiteX28" fmla="*/ 182880 w 6929120"/>
              <a:gd name="connsiteY28" fmla="*/ 3942080 h 9286240"/>
              <a:gd name="connsiteX29" fmla="*/ 162560 w 6929120"/>
              <a:gd name="connsiteY29" fmla="*/ 4003040 h 9286240"/>
              <a:gd name="connsiteX30" fmla="*/ 101600 w 6929120"/>
              <a:gd name="connsiteY30" fmla="*/ 4023360 h 9286240"/>
              <a:gd name="connsiteX31" fmla="*/ 60960 w 6929120"/>
              <a:gd name="connsiteY31" fmla="*/ 4165600 h 9286240"/>
              <a:gd name="connsiteX32" fmla="*/ 20320 w 6929120"/>
              <a:gd name="connsiteY32" fmla="*/ 4307840 h 9286240"/>
              <a:gd name="connsiteX33" fmla="*/ 0 w 6929120"/>
              <a:gd name="connsiteY33" fmla="*/ 5303520 h 9286240"/>
              <a:gd name="connsiteX34" fmla="*/ 20320 w 6929120"/>
              <a:gd name="connsiteY34" fmla="*/ 6360160 h 9286240"/>
              <a:gd name="connsiteX35" fmla="*/ 121920 w 6929120"/>
              <a:gd name="connsiteY35" fmla="*/ 6502400 h 9286240"/>
              <a:gd name="connsiteX36" fmla="*/ 182880 w 6929120"/>
              <a:gd name="connsiteY36" fmla="*/ 6522720 h 9286240"/>
              <a:gd name="connsiteX37" fmla="*/ 243840 w 6929120"/>
              <a:gd name="connsiteY37" fmla="*/ 6563360 h 9286240"/>
              <a:gd name="connsiteX38" fmla="*/ 304800 w 6929120"/>
              <a:gd name="connsiteY38" fmla="*/ 6583680 h 9286240"/>
              <a:gd name="connsiteX39" fmla="*/ 386080 w 6929120"/>
              <a:gd name="connsiteY39" fmla="*/ 6624320 h 9286240"/>
              <a:gd name="connsiteX40" fmla="*/ 487680 w 6929120"/>
              <a:gd name="connsiteY40" fmla="*/ 6543040 h 9286240"/>
              <a:gd name="connsiteX41" fmla="*/ 568960 w 6929120"/>
              <a:gd name="connsiteY41" fmla="*/ 6461760 h 9286240"/>
              <a:gd name="connsiteX42" fmla="*/ 629920 w 6929120"/>
              <a:gd name="connsiteY42" fmla="*/ 6421120 h 9286240"/>
              <a:gd name="connsiteX43" fmla="*/ 670560 w 6929120"/>
              <a:gd name="connsiteY43" fmla="*/ 6238240 h 9286240"/>
              <a:gd name="connsiteX44" fmla="*/ 711200 w 6929120"/>
              <a:gd name="connsiteY44" fmla="*/ 6177280 h 9286240"/>
              <a:gd name="connsiteX45" fmla="*/ 751840 w 6929120"/>
              <a:gd name="connsiteY45" fmla="*/ 5852160 h 9286240"/>
              <a:gd name="connsiteX46" fmla="*/ 812800 w 6929120"/>
              <a:gd name="connsiteY46" fmla="*/ 5669280 h 9286240"/>
              <a:gd name="connsiteX47" fmla="*/ 833120 w 6929120"/>
              <a:gd name="connsiteY47" fmla="*/ 5608320 h 9286240"/>
              <a:gd name="connsiteX48" fmla="*/ 894080 w 6929120"/>
              <a:gd name="connsiteY48" fmla="*/ 5547360 h 9286240"/>
              <a:gd name="connsiteX49" fmla="*/ 914400 w 6929120"/>
              <a:gd name="connsiteY49" fmla="*/ 5486400 h 9286240"/>
              <a:gd name="connsiteX50" fmla="*/ 1056640 w 6929120"/>
              <a:gd name="connsiteY50" fmla="*/ 5445760 h 9286240"/>
              <a:gd name="connsiteX51" fmla="*/ 1117600 w 6929120"/>
              <a:gd name="connsiteY51" fmla="*/ 5506720 h 9286240"/>
              <a:gd name="connsiteX52" fmla="*/ 1178560 w 6929120"/>
              <a:gd name="connsiteY52" fmla="*/ 5527040 h 9286240"/>
              <a:gd name="connsiteX53" fmla="*/ 1259840 w 6929120"/>
              <a:gd name="connsiteY53" fmla="*/ 5648960 h 9286240"/>
              <a:gd name="connsiteX54" fmla="*/ 1239520 w 6929120"/>
              <a:gd name="connsiteY54" fmla="*/ 6604000 h 9286240"/>
              <a:gd name="connsiteX55" fmla="*/ 1219200 w 6929120"/>
              <a:gd name="connsiteY55" fmla="*/ 6766560 h 9286240"/>
              <a:gd name="connsiteX56" fmla="*/ 1198880 w 6929120"/>
              <a:gd name="connsiteY56" fmla="*/ 6990080 h 9286240"/>
              <a:gd name="connsiteX57" fmla="*/ 1158240 w 6929120"/>
              <a:gd name="connsiteY57" fmla="*/ 7132320 h 9286240"/>
              <a:gd name="connsiteX58" fmla="*/ 1137920 w 6929120"/>
              <a:gd name="connsiteY58" fmla="*/ 7741920 h 9286240"/>
              <a:gd name="connsiteX59" fmla="*/ 1117600 w 6929120"/>
              <a:gd name="connsiteY59" fmla="*/ 7802880 h 9286240"/>
              <a:gd name="connsiteX60" fmla="*/ 1137920 w 6929120"/>
              <a:gd name="connsiteY60" fmla="*/ 8188960 h 9286240"/>
              <a:gd name="connsiteX61" fmla="*/ 1178560 w 6929120"/>
              <a:gd name="connsiteY61" fmla="*/ 8249920 h 9286240"/>
              <a:gd name="connsiteX62" fmla="*/ 1381760 w 6929120"/>
              <a:gd name="connsiteY62" fmla="*/ 8310880 h 9286240"/>
              <a:gd name="connsiteX63" fmla="*/ 1889760 w 6929120"/>
              <a:gd name="connsiteY63" fmla="*/ 8290560 h 9286240"/>
              <a:gd name="connsiteX64" fmla="*/ 1930400 w 6929120"/>
              <a:gd name="connsiteY64" fmla="*/ 8229600 h 9286240"/>
              <a:gd name="connsiteX65" fmla="*/ 1991360 w 6929120"/>
              <a:gd name="connsiteY65" fmla="*/ 8087360 h 9286240"/>
              <a:gd name="connsiteX66" fmla="*/ 2032000 w 6929120"/>
              <a:gd name="connsiteY66" fmla="*/ 8026400 h 9286240"/>
              <a:gd name="connsiteX67" fmla="*/ 2072640 w 6929120"/>
              <a:gd name="connsiteY67" fmla="*/ 7559040 h 9286240"/>
              <a:gd name="connsiteX68" fmla="*/ 2255520 w 6929120"/>
              <a:gd name="connsiteY68" fmla="*/ 7457440 h 9286240"/>
              <a:gd name="connsiteX69" fmla="*/ 2336800 w 6929120"/>
              <a:gd name="connsiteY69" fmla="*/ 7437120 h 9286240"/>
              <a:gd name="connsiteX70" fmla="*/ 3657600 w 6929120"/>
              <a:gd name="connsiteY70" fmla="*/ 7579360 h 9286240"/>
              <a:gd name="connsiteX71" fmla="*/ 3677920 w 6929120"/>
              <a:gd name="connsiteY71" fmla="*/ 7660640 h 9286240"/>
              <a:gd name="connsiteX72" fmla="*/ 3718560 w 6929120"/>
              <a:gd name="connsiteY72" fmla="*/ 8087360 h 9286240"/>
              <a:gd name="connsiteX73" fmla="*/ 3738880 w 6929120"/>
              <a:gd name="connsiteY73" fmla="*/ 8229600 h 9286240"/>
              <a:gd name="connsiteX74" fmla="*/ 3759200 w 6929120"/>
              <a:gd name="connsiteY74" fmla="*/ 8290560 h 9286240"/>
              <a:gd name="connsiteX75" fmla="*/ 3820160 w 6929120"/>
              <a:gd name="connsiteY75" fmla="*/ 8331200 h 9286240"/>
              <a:gd name="connsiteX76" fmla="*/ 4145280 w 6929120"/>
              <a:gd name="connsiteY76" fmla="*/ 8310880 h 9286240"/>
              <a:gd name="connsiteX77" fmla="*/ 4226560 w 6929120"/>
              <a:gd name="connsiteY77" fmla="*/ 8188960 h 9286240"/>
              <a:gd name="connsiteX78" fmla="*/ 4267200 w 6929120"/>
              <a:gd name="connsiteY78" fmla="*/ 8026400 h 9286240"/>
              <a:gd name="connsiteX79" fmla="*/ 4287520 w 6929120"/>
              <a:gd name="connsiteY79" fmla="*/ 7741920 h 9286240"/>
              <a:gd name="connsiteX80" fmla="*/ 4307840 w 6929120"/>
              <a:gd name="connsiteY80" fmla="*/ 7680960 h 9286240"/>
              <a:gd name="connsiteX81" fmla="*/ 4328160 w 6929120"/>
              <a:gd name="connsiteY81" fmla="*/ 7599680 h 9286240"/>
              <a:gd name="connsiteX82" fmla="*/ 4368800 w 6929120"/>
              <a:gd name="connsiteY82" fmla="*/ 7355840 h 9286240"/>
              <a:gd name="connsiteX83" fmla="*/ 4389120 w 6929120"/>
              <a:gd name="connsiteY83" fmla="*/ 7274560 h 9286240"/>
              <a:gd name="connsiteX84" fmla="*/ 4429760 w 6929120"/>
              <a:gd name="connsiteY84" fmla="*/ 6990080 h 9286240"/>
              <a:gd name="connsiteX85" fmla="*/ 4450080 w 6929120"/>
              <a:gd name="connsiteY85" fmla="*/ 6929120 h 9286240"/>
              <a:gd name="connsiteX86" fmla="*/ 4409440 w 6929120"/>
              <a:gd name="connsiteY86" fmla="*/ 6075680 h 9286240"/>
              <a:gd name="connsiteX87" fmla="*/ 4389120 w 6929120"/>
              <a:gd name="connsiteY87" fmla="*/ 5872480 h 9286240"/>
              <a:gd name="connsiteX88" fmla="*/ 4348480 w 6929120"/>
              <a:gd name="connsiteY88" fmla="*/ 5527040 h 9286240"/>
              <a:gd name="connsiteX89" fmla="*/ 4328160 w 6929120"/>
              <a:gd name="connsiteY89" fmla="*/ 5466080 h 9286240"/>
              <a:gd name="connsiteX90" fmla="*/ 4267200 w 6929120"/>
              <a:gd name="connsiteY90" fmla="*/ 5425440 h 9286240"/>
              <a:gd name="connsiteX91" fmla="*/ 4104640 w 6929120"/>
              <a:gd name="connsiteY91" fmla="*/ 5222240 h 9286240"/>
              <a:gd name="connsiteX92" fmla="*/ 4043680 w 6929120"/>
              <a:gd name="connsiteY92" fmla="*/ 5181600 h 9286240"/>
              <a:gd name="connsiteX93" fmla="*/ 3921760 w 6929120"/>
              <a:gd name="connsiteY93" fmla="*/ 5080000 h 9286240"/>
              <a:gd name="connsiteX94" fmla="*/ 3901440 w 6929120"/>
              <a:gd name="connsiteY94" fmla="*/ 4998720 h 9286240"/>
              <a:gd name="connsiteX95" fmla="*/ 3860800 w 6929120"/>
              <a:gd name="connsiteY95" fmla="*/ 4937760 h 9286240"/>
              <a:gd name="connsiteX96" fmla="*/ 3820160 w 6929120"/>
              <a:gd name="connsiteY96" fmla="*/ 4775200 h 9286240"/>
              <a:gd name="connsiteX97" fmla="*/ 3759200 w 6929120"/>
              <a:gd name="connsiteY97" fmla="*/ 4572000 h 9286240"/>
              <a:gd name="connsiteX98" fmla="*/ 3738880 w 6929120"/>
              <a:gd name="connsiteY98" fmla="*/ 4145280 h 9286240"/>
              <a:gd name="connsiteX99" fmla="*/ 3759200 w 6929120"/>
              <a:gd name="connsiteY99" fmla="*/ 3921760 h 9286240"/>
              <a:gd name="connsiteX100" fmla="*/ 3881120 w 6929120"/>
              <a:gd name="connsiteY100" fmla="*/ 3881120 h 9286240"/>
              <a:gd name="connsiteX101" fmla="*/ 4145280 w 6929120"/>
              <a:gd name="connsiteY101" fmla="*/ 3901440 h 9286240"/>
              <a:gd name="connsiteX102" fmla="*/ 4165600 w 6929120"/>
              <a:gd name="connsiteY102" fmla="*/ 3982720 h 9286240"/>
              <a:gd name="connsiteX103" fmla="*/ 4185920 w 6929120"/>
              <a:gd name="connsiteY103" fmla="*/ 4815840 h 9286240"/>
              <a:gd name="connsiteX104" fmla="*/ 4815840 w 6929120"/>
              <a:gd name="connsiteY104" fmla="*/ 4795520 h 9286240"/>
              <a:gd name="connsiteX105" fmla="*/ 5669280 w 6929120"/>
              <a:gd name="connsiteY105" fmla="*/ 4714240 h 9286240"/>
              <a:gd name="connsiteX106" fmla="*/ 5709920 w 6929120"/>
              <a:gd name="connsiteY106" fmla="*/ 4632960 h 9286240"/>
              <a:gd name="connsiteX107" fmla="*/ 5730240 w 6929120"/>
              <a:gd name="connsiteY107" fmla="*/ 4023360 h 9286240"/>
              <a:gd name="connsiteX108" fmla="*/ 5791200 w 6929120"/>
              <a:gd name="connsiteY108" fmla="*/ 3962400 h 9286240"/>
              <a:gd name="connsiteX109" fmla="*/ 6055360 w 6929120"/>
              <a:gd name="connsiteY109" fmla="*/ 3982720 h 9286240"/>
              <a:gd name="connsiteX110" fmla="*/ 6014720 w 6929120"/>
              <a:gd name="connsiteY110" fmla="*/ 4734560 h 9286240"/>
              <a:gd name="connsiteX111" fmla="*/ 5974080 w 6929120"/>
              <a:gd name="connsiteY111" fmla="*/ 4856480 h 9286240"/>
              <a:gd name="connsiteX112" fmla="*/ 5953760 w 6929120"/>
              <a:gd name="connsiteY112" fmla="*/ 4917440 h 9286240"/>
              <a:gd name="connsiteX113" fmla="*/ 5913120 w 6929120"/>
              <a:gd name="connsiteY113" fmla="*/ 4978400 h 9286240"/>
              <a:gd name="connsiteX114" fmla="*/ 5892800 w 6929120"/>
              <a:gd name="connsiteY114" fmla="*/ 5059680 h 9286240"/>
              <a:gd name="connsiteX115" fmla="*/ 5831840 w 6929120"/>
              <a:gd name="connsiteY115" fmla="*/ 5120640 h 9286240"/>
              <a:gd name="connsiteX116" fmla="*/ 5791200 w 6929120"/>
              <a:gd name="connsiteY116" fmla="*/ 5181600 h 9286240"/>
              <a:gd name="connsiteX117" fmla="*/ 5709920 w 6929120"/>
              <a:gd name="connsiteY117" fmla="*/ 5323840 h 9286240"/>
              <a:gd name="connsiteX118" fmla="*/ 5628640 w 6929120"/>
              <a:gd name="connsiteY118" fmla="*/ 5405120 h 9286240"/>
              <a:gd name="connsiteX119" fmla="*/ 5608320 w 6929120"/>
              <a:gd name="connsiteY119" fmla="*/ 5466080 h 9286240"/>
              <a:gd name="connsiteX120" fmla="*/ 5547360 w 6929120"/>
              <a:gd name="connsiteY120" fmla="*/ 5506720 h 9286240"/>
              <a:gd name="connsiteX121" fmla="*/ 5486400 w 6929120"/>
              <a:gd name="connsiteY121" fmla="*/ 5567680 h 9286240"/>
              <a:gd name="connsiteX122" fmla="*/ 5384800 w 6929120"/>
              <a:gd name="connsiteY122" fmla="*/ 5750560 h 9286240"/>
              <a:gd name="connsiteX123" fmla="*/ 5323840 w 6929120"/>
              <a:gd name="connsiteY123" fmla="*/ 5770880 h 9286240"/>
              <a:gd name="connsiteX124" fmla="*/ 5242560 w 6929120"/>
              <a:gd name="connsiteY124" fmla="*/ 5831840 h 9286240"/>
              <a:gd name="connsiteX125" fmla="*/ 5120640 w 6929120"/>
              <a:gd name="connsiteY125" fmla="*/ 6075680 h 9286240"/>
              <a:gd name="connsiteX126" fmla="*/ 5080000 w 6929120"/>
              <a:gd name="connsiteY126" fmla="*/ 6238240 h 9286240"/>
              <a:gd name="connsiteX127" fmla="*/ 5080000 w 6929120"/>
              <a:gd name="connsiteY127" fmla="*/ 7945120 h 9286240"/>
              <a:gd name="connsiteX128" fmla="*/ 5222240 w 6929120"/>
              <a:gd name="connsiteY128" fmla="*/ 8107680 h 9286240"/>
              <a:gd name="connsiteX129" fmla="*/ 5242560 w 6929120"/>
              <a:gd name="connsiteY129" fmla="*/ 8168640 h 9286240"/>
              <a:gd name="connsiteX130" fmla="*/ 5425440 w 6929120"/>
              <a:gd name="connsiteY130" fmla="*/ 8331200 h 9286240"/>
              <a:gd name="connsiteX131" fmla="*/ 5547360 w 6929120"/>
              <a:gd name="connsiteY131" fmla="*/ 8371840 h 9286240"/>
              <a:gd name="connsiteX132" fmla="*/ 5608320 w 6929120"/>
              <a:gd name="connsiteY132" fmla="*/ 8392160 h 9286240"/>
              <a:gd name="connsiteX133" fmla="*/ 5811520 w 6929120"/>
              <a:gd name="connsiteY133" fmla="*/ 8371840 h 9286240"/>
              <a:gd name="connsiteX134" fmla="*/ 5913120 w 6929120"/>
              <a:gd name="connsiteY134" fmla="*/ 8351520 h 9286240"/>
              <a:gd name="connsiteX135" fmla="*/ 5953760 w 6929120"/>
              <a:gd name="connsiteY135" fmla="*/ 8290560 h 9286240"/>
              <a:gd name="connsiteX136" fmla="*/ 6014720 w 6929120"/>
              <a:gd name="connsiteY136" fmla="*/ 8209280 h 9286240"/>
              <a:gd name="connsiteX137" fmla="*/ 6055360 w 6929120"/>
              <a:gd name="connsiteY137" fmla="*/ 7782560 h 9286240"/>
              <a:gd name="connsiteX138" fmla="*/ 6075680 w 6929120"/>
              <a:gd name="connsiteY138" fmla="*/ 7538720 h 9286240"/>
              <a:gd name="connsiteX139" fmla="*/ 6096000 w 6929120"/>
              <a:gd name="connsiteY139" fmla="*/ 7477760 h 9286240"/>
              <a:gd name="connsiteX140" fmla="*/ 6116320 w 6929120"/>
              <a:gd name="connsiteY140" fmla="*/ 7376160 h 9286240"/>
              <a:gd name="connsiteX141" fmla="*/ 6847840 w 6929120"/>
              <a:gd name="connsiteY141" fmla="*/ 7457440 h 9286240"/>
              <a:gd name="connsiteX142" fmla="*/ 6888480 w 6929120"/>
              <a:gd name="connsiteY142" fmla="*/ 7518400 h 9286240"/>
              <a:gd name="connsiteX143" fmla="*/ 6908800 w 6929120"/>
              <a:gd name="connsiteY143" fmla="*/ 7640320 h 9286240"/>
              <a:gd name="connsiteX144" fmla="*/ 6929120 w 6929120"/>
              <a:gd name="connsiteY144" fmla="*/ 7701280 h 9286240"/>
              <a:gd name="connsiteX145" fmla="*/ 6908800 w 6929120"/>
              <a:gd name="connsiteY145" fmla="*/ 8371840 h 9286240"/>
              <a:gd name="connsiteX146" fmla="*/ 6888480 w 6929120"/>
              <a:gd name="connsiteY146" fmla="*/ 8554720 h 9286240"/>
              <a:gd name="connsiteX147" fmla="*/ 6888480 w 6929120"/>
              <a:gd name="connsiteY147" fmla="*/ 9286240 h 9286240"/>
              <a:gd name="connsiteX0" fmla="*/ 3210560 w 6929120"/>
              <a:gd name="connsiteY0" fmla="*/ 0 h 9286240"/>
              <a:gd name="connsiteX1" fmla="*/ 3169920 w 6929120"/>
              <a:gd name="connsiteY1" fmla="*/ 386080 h 9286240"/>
              <a:gd name="connsiteX2" fmla="*/ 3149600 w 6929120"/>
              <a:gd name="connsiteY2" fmla="*/ 2133600 h 9286240"/>
              <a:gd name="connsiteX3" fmla="*/ 3034184 w 6929120"/>
              <a:gd name="connsiteY3" fmla="*/ 2479576 h 9286240"/>
              <a:gd name="connsiteX4" fmla="*/ 2314104 w 6929120"/>
              <a:gd name="connsiteY4" fmla="*/ 2479576 h 9286240"/>
              <a:gd name="connsiteX5" fmla="*/ 2397760 w 6929120"/>
              <a:gd name="connsiteY5" fmla="*/ 1463040 h 9286240"/>
              <a:gd name="connsiteX6" fmla="*/ 2397760 w 6929120"/>
              <a:gd name="connsiteY6" fmla="*/ 955040 h 9286240"/>
              <a:gd name="connsiteX7" fmla="*/ 2377440 w 6929120"/>
              <a:gd name="connsiteY7" fmla="*/ 772160 h 9286240"/>
              <a:gd name="connsiteX8" fmla="*/ 2255520 w 6929120"/>
              <a:gd name="connsiteY8" fmla="*/ 751840 h 9286240"/>
              <a:gd name="connsiteX9" fmla="*/ 2174240 w 6929120"/>
              <a:gd name="connsiteY9" fmla="*/ 731520 h 9286240"/>
              <a:gd name="connsiteX10" fmla="*/ 1869440 w 6929120"/>
              <a:gd name="connsiteY10" fmla="*/ 751840 h 9286240"/>
              <a:gd name="connsiteX11" fmla="*/ 1828800 w 6929120"/>
              <a:gd name="connsiteY11" fmla="*/ 812800 h 9286240"/>
              <a:gd name="connsiteX12" fmla="*/ 1767840 w 6929120"/>
              <a:gd name="connsiteY12" fmla="*/ 853440 h 9286240"/>
              <a:gd name="connsiteX13" fmla="*/ 1747520 w 6929120"/>
              <a:gd name="connsiteY13" fmla="*/ 934720 h 9286240"/>
              <a:gd name="connsiteX14" fmla="*/ 1727200 w 6929120"/>
              <a:gd name="connsiteY14" fmla="*/ 995680 h 9286240"/>
              <a:gd name="connsiteX15" fmla="*/ 1747520 w 6929120"/>
              <a:gd name="connsiteY15" fmla="*/ 3230880 h 9286240"/>
              <a:gd name="connsiteX16" fmla="*/ 1788160 w 6929120"/>
              <a:gd name="connsiteY16" fmla="*/ 3596640 h 9286240"/>
              <a:gd name="connsiteX17" fmla="*/ 1767840 w 6929120"/>
              <a:gd name="connsiteY17" fmla="*/ 3779520 h 9286240"/>
              <a:gd name="connsiteX18" fmla="*/ 1747520 w 6929120"/>
              <a:gd name="connsiteY18" fmla="*/ 3860800 h 9286240"/>
              <a:gd name="connsiteX19" fmla="*/ 1686560 w 6929120"/>
              <a:gd name="connsiteY19" fmla="*/ 3881120 h 9286240"/>
              <a:gd name="connsiteX20" fmla="*/ 1584960 w 6929120"/>
              <a:gd name="connsiteY20" fmla="*/ 3860800 h 9286240"/>
              <a:gd name="connsiteX21" fmla="*/ 1442720 w 6929120"/>
              <a:gd name="connsiteY21" fmla="*/ 3840480 h 9286240"/>
              <a:gd name="connsiteX22" fmla="*/ 1381760 w 6929120"/>
              <a:gd name="connsiteY22" fmla="*/ 3820160 h 9286240"/>
              <a:gd name="connsiteX23" fmla="*/ 1097280 w 6929120"/>
              <a:gd name="connsiteY23" fmla="*/ 3799840 h 9286240"/>
              <a:gd name="connsiteX24" fmla="*/ 568960 w 6929120"/>
              <a:gd name="connsiteY24" fmla="*/ 3799840 h 9286240"/>
              <a:gd name="connsiteX25" fmla="*/ 386080 w 6929120"/>
              <a:gd name="connsiteY25" fmla="*/ 3840480 h 9286240"/>
              <a:gd name="connsiteX26" fmla="*/ 223520 w 6929120"/>
              <a:gd name="connsiteY26" fmla="*/ 3881120 h 9286240"/>
              <a:gd name="connsiteX27" fmla="*/ 182880 w 6929120"/>
              <a:gd name="connsiteY27" fmla="*/ 3942080 h 9286240"/>
              <a:gd name="connsiteX28" fmla="*/ 162560 w 6929120"/>
              <a:gd name="connsiteY28" fmla="*/ 4003040 h 9286240"/>
              <a:gd name="connsiteX29" fmla="*/ 101600 w 6929120"/>
              <a:gd name="connsiteY29" fmla="*/ 4023360 h 9286240"/>
              <a:gd name="connsiteX30" fmla="*/ 60960 w 6929120"/>
              <a:gd name="connsiteY30" fmla="*/ 4165600 h 9286240"/>
              <a:gd name="connsiteX31" fmla="*/ 20320 w 6929120"/>
              <a:gd name="connsiteY31" fmla="*/ 4307840 h 9286240"/>
              <a:gd name="connsiteX32" fmla="*/ 0 w 6929120"/>
              <a:gd name="connsiteY32" fmla="*/ 5303520 h 9286240"/>
              <a:gd name="connsiteX33" fmla="*/ 20320 w 6929120"/>
              <a:gd name="connsiteY33" fmla="*/ 6360160 h 9286240"/>
              <a:gd name="connsiteX34" fmla="*/ 121920 w 6929120"/>
              <a:gd name="connsiteY34" fmla="*/ 6502400 h 9286240"/>
              <a:gd name="connsiteX35" fmla="*/ 182880 w 6929120"/>
              <a:gd name="connsiteY35" fmla="*/ 6522720 h 9286240"/>
              <a:gd name="connsiteX36" fmla="*/ 243840 w 6929120"/>
              <a:gd name="connsiteY36" fmla="*/ 6563360 h 9286240"/>
              <a:gd name="connsiteX37" fmla="*/ 304800 w 6929120"/>
              <a:gd name="connsiteY37" fmla="*/ 6583680 h 9286240"/>
              <a:gd name="connsiteX38" fmla="*/ 386080 w 6929120"/>
              <a:gd name="connsiteY38" fmla="*/ 6624320 h 9286240"/>
              <a:gd name="connsiteX39" fmla="*/ 487680 w 6929120"/>
              <a:gd name="connsiteY39" fmla="*/ 6543040 h 9286240"/>
              <a:gd name="connsiteX40" fmla="*/ 568960 w 6929120"/>
              <a:gd name="connsiteY40" fmla="*/ 6461760 h 9286240"/>
              <a:gd name="connsiteX41" fmla="*/ 629920 w 6929120"/>
              <a:gd name="connsiteY41" fmla="*/ 6421120 h 9286240"/>
              <a:gd name="connsiteX42" fmla="*/ 670560 w 6929120"/>
              <a:gd name="connsiteY42" fmla="*/ 6238240 h 9286240"/>
              <a:gd name="connsiteX43" fmla="*/ 711200 w 6929120"/>
              <a:gd name="connsiteY43" fmla="*/ 6177280 h 9286240"/>
              <a:gd name="connsiteX44" fmla="*/ 751840 w 6929120"/>
              <a:gd name="connsiteY44" fmla="*/ 5852160 h 9286240"/>
              <a:gd name="connsiteX45" fmla="*/ 812800 w 6929120"/>
              <a:gd name="connsiteY45" fmla="*/ 5669280 h 9286240"/>
              <a:gd name="connsiteX46" fmla="*/ 833120 w 6929120"/>
              <a:gd name="connsiteY46" fmla="*/ 5608320 h 9286240"/>
              <a:gd name="connsiteX47" fmla="*/ 894080 w 6929120"/>
              <a:gd name="connsiteY47" fmla="*/ 5547360 h 9286240"/>
              <a:gd name="connsiteX48" fmla="*/ 914400 w 6929120"/>
              <a:gd name="connsiteY48" fmla="*/ 5486400 h 9286240"/>
              <a:gd name="connsiteX49" fmla="*/ 1056640 w 6929120"/>
              <a:gd name="connsiteY49" fmla="*/ 5445760 h 9286240"/>
              <a:gd name="connsiteX50" fmla="*/ 1117600 w 6929120"/>
              <a:gd name="connsiteY50" fmla="*/ 5506720 h 9286240"/>
              <a:gd name="connsiteX51" fmla="*/ 1178560 w 6929120"/>
              <a:gd name="connsiteY51" fmla="*/ 5527040 h 9286240"/>
              <a:gd name="connsiteX52" fmla="*/ 1259840 w 6929120"/>
              <a:gd name="connsiteY52" fmla="*/ 5648960 h 9286240"/>
              <a:gd name="connsiteX53" fmla="*/ 1239520 w 6929120"/>
              <a:gd name="connsiteY53" fmla="*/ 6604000 h 9286240"/>
              <a:gd name="connsiteX54" fmla="*/ 1219200 w 6929120"/>
              <a:gd name="connsiteY54" fmla="*/ 6766560 h 9286240"/>
              <a:gd name="connsiteX55" fmla="*/ 1198880 w 6929120"/>
              <a:gd name="connsiteY55" fmla="*/ 6990080 h 9286240"/>
              <a:gd name="connsiteX56" fmla="*/ 1158240 w 6929120"/>
              <a:gd name="connsiteY56" fmla="*/ 7132320 h 9286240"/>
              <a:gd name="connsiteX57" fmla="*/ 1137920 w 6929120"/>
              <a:gd name="connsiteY57" fmla="*/ 7741920 h 9286240"/>
              <a:gd name="connsiteX58" fmla="*/ 1117600 w 6929120"/>
              <a:gd name="connsiteY58" fmla="*/ 7802880 h 9286240"/>
              <a:gd name="connsiteX59" fmla="*/ 1137920 w 6929120"/>
              <a:gd name="connsiteY59" fmla="*/ 8188960 h 9286240"/>
              <a:gd name="connsiteX60" fmla="*/ 1178560 w 6929120"/>
              <a:gd name="connsiteY60" fmla="*/ 8249920 h 9286240"/>
              <a:gd name="connsiteX61" fmla="*/ 1381760 w 6929120"/>
              <a:gd name="connsiteY61" fmla="*/ 8310880 h 9286240"/>
              <a:gd name="connsiteX62" fmla="*/ 1889760 w 6929120"/>
              <a:gd name="connsiteY62" fmla="*/ 8290560 h 9286240"/>
              <a:gd name="connsiteX63" fmla="*/ 1930400 w 6929120"/>
              <a:gd name="connsiteY63" fmla="*/ 8229600 h 9286240"/>
              <a:gd name="connsiteX64" fmla="*/ 1991360 w 6929120"/>
              <a:gd name="connsiteY64" fmla="*/ 8087360 h 9286240"/>
              <a:gd name="connsiteX65" fmla="*/ 2032000 w 6929120"/>
              <a:gd name="connsiteY65" fmla="*/ 8026400 h 9286240"/>
              <a:gd name="connsiteX66" fmla="*/ 2072640 w 6929120"/>
              <a:gd name="connsiteY66" fmla="*/ 7559040 h 9286240"/>
              <a:gd name="connsiteX67" fmla="*/ 2255520 w 6929120"/>
              <a:gd name="connsiteY67" fmla="*/ 7457440 h 9286240"/>
              <a:gd name="connsiteX68" fmla="*/ 2336800 w 6929120"/>
              <a:gd name="connsiteY68" fmla="*/ 7437120 h 9286240"/>
              <a:gd name="connsiteX69" fmla="*/ 3657600 w 6929120"/>
              <a:gd name="connsiteY69" fmla="*/ 7579360 h 9286240"/>
              <a:gd name="connsiteX70" fmla="*/ 3677920 w 6929120"/>
              <a:gd name="connsiteY70" fmla="*/ 7660640 h 9286240"/>
              <a:gd name="connsiteX71" fmla="*/ 3718560 w 6929120"/>
              <a:gd name="connsiteY71" fmla="*/ 8087360 h 9286240"/>
              <a:gd name="connsiteX72" fmla="*/ 3738880 w 6929120"/>
              <a:gd name="connsiteY72" fmla="*/ 8229600 h 9286240"/>
              <a:gd name="connsiteX73" fmla="*/ 3759200 w 6929120"/>
              <a:gd name="connsiteY73" fmla="*/ 8290560 h 9286240"/>
              <a:gd name="connsiteX74" fmla="*/ 3820160 w 6929120"/>
              <a:gd name="connsiteY74" fmla="*/ 8331200 h 9286240"/>
              <a:gd name="connsiteX75" fmla="*/ 4145280 w 6929120"/>
              <a:gd name="connsiteY75" fmla="*/ 8310880 h 9286240"/>
              <a:gd name="connsiteX76" fmla="*/ 4226560 w 6929120"/>
              <a:gd name="connsiteY76" fmla="*/ 8188960 h 9286240"/>
              <a:gd name="connsiteX77" fmla="*/ 4267200 w 6929120"/>
              <a:gd name="connsiteY77" fmla="*/ 8026400 h 9286240"/>
              <a:gd name="connsiteX78" fmla="*/ 4287520 w 6929120"/>
              <a:gd name="connsiteY78" fmla="*/ 7741920 h 9286240"/>
              <a:gd name="connsiteX79" fmla="*/ 4307840 w 6929120"/>
              <a:gd name="connsiteY79" fmla="*/ 7680960 h 9286240"/>
              <a:gd name="connsiteX80" fmla="*/ 4328160 w 6929120"/>
              <a:gd name="connsiteY80" fmla="*/ 7599680 h 9286240"/>
              <a:gd name="connsiteX81" fmla="*/ 4368800 w 6929120"/>
              <a:gd name="connsiteY81" fmla="*/ 7355840 h 9286240"/>
              <a:gd name="connsiteX82" fmla="*/ 4389120 w 6929120"/>
              <a:gd name="connsiteY82" fmla="*/ 7274560 h 9286240"/>
              <a:gd name="connsiteX83" fmla="*/ 4429760 w 6929120"/>
              <a:gd name="connsiteY83" fmla="*/ 6990080 h 9286240"/>
              <a:gd name="connsiteX84" fmla="*/ 4450080 w 6929120"/>
              <a:gd name="connsiteY84" fmla="*/ 6929120 h 9286240"/>
              <a:gd name="connsiteX85" fmla="*/ 4409440 w 6929120"/>
              <a:gd name="connsiteY85" fmla="*/ 6075680 h 9286240"/>
              <a:gd name="connsiteX86" fmla="*/ 4389120 w 6929120"/>
              <a:gd name="connsiteY86" fmla="*/ 5872480 h 9286240"/>
              <a:gd name="connsiteX87" fmla="*/ 4348480 w 6929120"/>
              <a:gd name="connsiteY87" fmla="*/ 5527040 h 9286240"/>
              <a:gd name="connsiteX88" fmla="*/ 4328160 w 6929120"/>
              <a:gd name="connsiteY88" fmla="*/ 5466080 h 9286240"/>
              <a:gd name="connsiteX89" fmla="*/ 4267200 w 6929120"/>
              <a:gd name="connsiteY89" fmla="*/ 5425440 h 9286240"/>
              <a:gd name="connsiteX90" fmla="*/ 4104640 w 6929120"/>
              <a:gd name="connsiteY90" fmla="*/ 5222240 h 9286240"/>
              <a:gd name="connsiteX91" fmla="*/ 4043680 w 6929120"/>
              <a:gd name="connsiteY91" fmla="*/ 5181600 h 9286240"/>
              <a:gd name="connsiteX92" fmla="*/ 3921760 w 6929120"/>
              <a:gd name="connsiteY92" fmla="*/ 5080000 h 9286240"/>
              <a:gd name="connsiteX93" fmla="*/ 3901440 w 6929120"/>
              <a:gd name="connsiteY93" fmla="*/ 4998720 h 9286240"/>
              <a:gd name="connsiteX94" fmla="*/ 3860800 w 6929120"/>
              <a:gd name="connsiteY94" fmla="*/ 4937760 h 9286240"/>
              <a:gd name="connsiteX95" fmla="*/ 3820160 w 6929120"/>
              <a:gd name="connsiteY95" fmla="*/ 4775200 h 9286240"/>
              <a:gd name="connsiteX96" fmla="*/ 3759200 w 6929120"/>
              <a:gd name="connsiteY96" fmla="*/ 4572000 h 9286240"/>
              <a:gd name="connsiteX97" fmla="*/ 3738880 w 6929120"/>
              <a:gd name="connsiteY97" fmla="*/ 4145280 h 9286240"/>
              <a:gd name="connsiteX98" fmla="*/ 3759200 w 6929120"/>
              <a:gd name="connsiteY98" fmla="*/ 3921760 h 9286240"/>
              <a:gd name="connsiteX99" fmla="*/ 3881120 w 6929120"/>
              <a:gd name="connsiteY99" fmla="*/ 3881120 h 9286240"/>
              <a:gd name="connsiteX100" fmla="*/ 4145280 w 6929120"/>
              <a:gd name="connsiteY100" fmla="*/ 3901440 h 9286240"/>
              <a:gd name="connsiteX101" fmla="*/ 4165600 w 6929120"/>
              <a:gd name="connsiteY101" fmla="*/ 3982720 h 9286240"/>
              <a:gd name="connsiteX102" fmla="*/ 4185920 w 6929120"/>
              <a:gd name="connsiteY102" fmla="*/ 4815840 h 9286240"/>
              <a:gd name="connsiteX103" fmla="*/ 4815840 w 6929120"/>
              <a:gd name="connsiteY103" fmla="*/ 4795520 h 9286240"/>
              <a:gd name="connsiteX104" fmla="*/ 5669280 w 6929120"/>
              <a:gd name="connsiteY104" fmla="*/ 4714240 h 9286240"/>
              <a:gd name="connsiteX105" fmla="*/ 5709920 w 6929120"/>
              <a:gd name="connsiteY105" fmla="*/ 4632960 h 9286240"/>
              <a:gd name="connsiteX106" fmla="*/ 5730240 w 6929120"/>
              <a:gd name="connsiteY106" fmla="*/ 4023360 h 9286240"/>
              <a:gd name="connsiteX107" fmla="*/ 5791200 w 6929120"/>
              <a:gd name="connsiteY107" fmla="*/ 3962400 h 9286240"/>
              <a:gd name="connsiteX108" fmla="*/ 6055360 w 6929120"/>
              <a:gd name="connsiteY108" fmla="*/ 3982720 h 9286240"/>
              <a:gd name="connsiteX109" fmla="*/ 6014720 w 6929120"/>
              <a:gd name="connsiteY109" fmla="*/ 4734560 h 9286240"/>
              <a:gd name="connsiteX110" fmla="*/ 5974080 w 6929120"/>
              <a:gd name="connsiteY110" fmla="*/ 4856480 h 9286240"/>
              <a:gd name="connsiteX111" fmla="*/ 5953760 w 6929120"/>
              <a:gd name="connsiteY111" fmla="*/ 4917440 h 9286240"/>
              <a:gd name="connsiteX112" fmla="*/ 5913120 w 6929120"/>
              <a:gd name="connsiteY112" fmla="*/ 4978400 h 9286240"/>
              <a:gd name="connsiteX113" fmla="*/ 5892800 w 6929120"/>
              <a:gd name="connsiteY113" fmla="*/ 5059680 h 9286240"/>
              <a:gd name="connsiteX114" fmla="*/ 5831840 w 6929120"/>
              <a:gd name="connsiteY114" fmla="*/ 5120640 h 9286240"/>
              <a:gd name="connsiteX115" fmla="*/ 5791200 w 6929120"/>
              <a:gd name="connsiteY115" fmla="*/ 5181600 h 9286240"/>
              <a:gd name="connsiteX116" fmla="*/ 5709920 w 6929120"/>
              <a:gd name="connsiteY116" fmla="*/ 5323840 h 9286240"/>
              <a:gd name="connsiteX117" fmla="*/ 5628640 w 6929120"/>
              <a:gd name="connsiteY117" fmla="*/ 5405120 h 9286240"/>
              <a:gd name="connsiteX118" fmla="*/ 5608320 w 6929120"/>
              <a:gd name="connsiteY118" fmla="*/ 5466080 h 9286240"/>
              <a:gd name="connsiteX119" fmla="*/ 5547360 w 6929120"/>
              <a:gd name="connsiteY119" fmla="*/ 5506720 h 9286240"/>
              <a:gd name="connsiteX120" fmla="*/ 5486400 w 6929120"/>
              <a:gd name="connsiteY120" fmla="*/ 5567680 h 9286240"/>
              <a:gd name="connsiteX121" fmla="*/ 5384800 w 6929120"/>
              <a:gd name="connsiteY121" fmla="*/ 5750560 h 9286240"/>
              <a:gd name="connsiteX122" fmla="*/ 5323840 w 6929120"/>
              <a:gd name="connsiteY122" fmla="*/ 5770880 h 9286240"/>
              <a:gd name="connsiteX123" fmla="*/ 5242560 w 6929120"/>
              <a:gd name="connsiteY123" fmla="*/ 5831840 h 9286240"/>
              <a:gd name="connsiteX124" fmla="*/ 5120640 w 6929120"/>
              <a:gd name="connsiteY124" fmla="*/ 6075680 h 9286240"/>
              <a:gd name="connsiteX125" fmla="*/ 5080000 w 6929120"/>
              <a:gd name="connsiteY125" fmla="*/ 6238240 h 9286240"/>
              <a:gd name="connsiteX126" fmla="*/ 5080000 w 6929120"/>
              <a:gd name="connsiteY126" fmla="*/ 7945120 h 9286240"/>
              <a:gd name="connsiteX127" fmla="*/ 5222240 w 6929120"/>
              <a:gd name="connsiteY127" fmla="*/ 8107680 h 9286240"/>
              <a:gd name="connsiteX128" fmla="*/ 5242560 w 6929120"/>
              <a:gd name="connsiteY128" fmla="*/ 8168640 h 9286240"/>
              <a:gd name="connsiteX129" fmla="*/ 5425440 w 6929120"/>
              <a:gd name="connsiteY129" fmla="*/ 8331200 h 9286240"/>
              <a:gd name="connsiteX130" fmla="*/ 5547360 w 6929120"/>
              <a:gd name="connsiteY130" fmla="*/ 8371840 h 9286240"/>
              <a:gd name="connsiteX131" fmla="*/ 5608320 w 6929120"/>
              <a:gd name="connsiteY131" fmla="*/ 8392160 h 9286240"/>
              <a:gd name="connsiteX132" fmla="*/ 5811520 w 6929120"/>
              <a:gd name="connsiteY132" fmla="*/ 8371840 h 9286240"/>
              <a:gd name="connsiteX133" fmla="*/ 5913120 w 6929120"/>
              <a:gd name="connsiteY133" fmla="*/ 8351520 h 9286240"/>
              <a:gd name="connsiteX134" fmla="*/ 5953760 w 6929120"/>
              <a:gd name="connsiteY134" fmla="*/ 8290560 h 9286240"/>
              <a:gd name="connsiteX135" fmla="*/ 6014720 w 6929120"/>
              <a:gd name="connsiteY135" fmla="*/ 8209280 h 9286240"/>
              <a:gd name="connsiteX136" fmla="*/ 6055360 w 6929120"/>
              <a:gd name="connsiteY136" fmla="*/ 7782560 h 9286240"/>
              <a:gd name="connsiteX137" fmla="*/ 6075680 w 6929120"/>
              <a:gd name="connsiteY137" fmla="*/ 7538720 h 9286240"/>
              <a:gd name="connsiteX138" fmla="*/ 6096000 w 6929120"/>
              <a:gd name="connsiteY138" fmla="*/ 7477760 h 9286240"/>
              <a:gd name="connsiteX139" fmla="*/ 6116320 w 6929120"/>
              <a:gd name="connsiteY139" fmla="*/ 7376160 h 9286240"/>
              <a:gd name="connsiteX140" fmla="*/ 6847840 w 6929120"/>
              <a:gd name="connsiteY140" fmla="*/ 7457440 h 9286240"/>
              <a:gd name="connsiteX141" fmla="*/ 6888480 w 6929120"/>
              <a:gd name="connsiteY141" fmla="*/ 7518400 h 9286240"/>
              <a:gd name="connsiteX142" fmla="*/ 6908800 w 6929120"/>
              <a:gd name="connsiteY142" fmla="*/ 7640320 h 9286240"/>
              <a:gd name="connsiteX143" fmla="*/ 6929120 w 6929120"/>
              <a:gd name="connsiteY143" fmla="*/ 7701280 h 9286240"/>
              <a:gd name="connsiteX144" fmla="*/ 6908800 w 6929120"/>
              <a:gd name="connsiteY144" fmla="*/ 8371840 h 9286240"/>
              <a:gd name="connsiteX145" fmla="*/ 6888480 w 6929120"/>
              <a:gd name="connsiteY145" fmla="*/ 8554720 h 9286240"/>
              <a:gd name="connsiteX146" fmla="*/ 6888480 w 6929120"/>
              <a:gd name="connsiteY146" fmla="*/ 9286240 h 9286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Lst>
            <a:rect l="l" t="t" r="r" b="b"/>
            <a:pathLst>
              <a:path w="6929120" h="9286240">
                <a:moveTo>
                  <a:pt x="3210560" y="0"/>
                </a:moveTo>
                <a:cubicBezTo>
                  <a:pt x="3198035" y="100198"/>
                  <a:pt x="3171791" y="295317"/>
                  <a:pt x="3169920" y="386080"/>
                </a:cubicBezTo>
                <a:cubicBezTo>
                  <a:pt x="3157911" y="968502"/>
                  <a:pt x="3176355" y="1551669"/>
                  <a:pt x="3149600" y="2133600"/>
                </a:cubicBezTo>
                <a:cubicBezTo>
                  <a:pt x="3126977" y="2482516"/>
                  <a:pt x="3173433" y="2421913"/>
                  <a:pt x="3034184" y="2479576"/>
                </a:cubicBezTo>
                <a:cubicBezTo>
                  <a:pt x="2862601" y="2472713"/>
                  <a:pt x="2432981" y="2657892"/>
                  <a:pt x="2314104" y="2479576"/>
                </a:cubicBezTo>
                <a:cubicBezTo>
                  <a:pt x="2208033" y="2310153"/>
                  <a:pt x="2383817" y="1717129"/>
                  <a:pt x="2397760" y="1463040"/>
                </a:cubicBezTo>
                <a:cubicBezTo>
                  <a:pt x="2415849" y="1065082"/>
                  <a:pt x="2432637" y="1303814"/>
                  <a:pt x="2397760" y="955040"/>
                </a:cubicBezTo>
                <a:cubicBezTo>
                  <a:pt x="2391657" y="894009"/>
                  <a:pt x="2412613" y="822408"/>
                  <a:pt x="2377440" y="772160"/>
                </a:cubicBezTo>
                <a:cubicBezTo>
                  <a:pt x="2353813" y="738407"/>
                  <a:pt x="2295920" y="759920"/>
                  <a:pt x="2255520" y="751840"/>
                </a:cubicBezTo>
                <a:cubicBezTo>
                  <a:pt x="2228135" y="746363"/>
                  <a:pt x="2201333" y="738293"/>
                  <a:pt x="2174240" y="731520"/>
                </a:cubicBezTo>
                <a:cubicBezTo>
                  <a:pt x="2072640" y="738293"/>
                  <a:pt x="1968559" y="728518"/>
                  <a:pt x="1869440" y="751840"/>
                </a:cubicBezTo>
                <a:cubicBezTo>
                  <a:pt x="1845668" y="757434"/>
                  <a:pt x="1846069" y="795531"/>
                  <a:pt x="1828800" y="812800"/>
                </a:cubicBezTo>
                <a:cubicBezTo>
                  <a:pt x="1811531" y="830069"/>
                  <a:pt x="1788160" y="839893"/>
                  <a:pt x="1767840" y="853440"/>
                </a:cubicBezTo>
                <a:cubicBezTo>
                  <a:pt x="1761067" y="880533"/>
                  <a:pt x="1755192" y="907867"/>
                  <a:pt x="1747520" y="934720"/>
                </a:cubicBezTo>
                <a:cubicBezTo>
                  <a:pt x="1741636" y="955315"/>
                  <a:pt x="1727200" y="974261"/>
                  <a:pt x="1727200" y="995680"/>
                </a:cubicBezTo>
                <a:cubicBezTo>
                  <a:pt x="1727200" y="1740777"/>
                  <a:pt x="1735504" y="2485879"/>
                  <a:pt x="1747520" y="3230880"/>
                </a:cubicBezTo>
                <a:cubicBezTo>
                  <a:pt x="1751367" y="3469363"/>
                  <a:pt x="1750206" y="3444825"/>
                  <a:pt x="1788160" y="3596640"/>
                </a:cubicBezTo>
                <a:cubicBezTo>
                  <a:pt x="1781387" y="3657600"/>
                  <a:pt x="1777166" y="3718898"/>
                  <a:pt x="1767840" y="3779520"/>
                </a:cubicBezTo>
                <a:cubicBezTo>
                  <a:pt x="1763593" y="3807122"/>
                  <a:pt x="1764966" y="3838993"/>
                  <a:pt x="1747520" y="3860800"/>
                </a:cubicBezTo>
                <a:cubicBezTo>
                  <a:pt x="1734140" y="3877526"/>
                  <a:pt x="1706880" y="3874347"/>
                  <a:pt x="1686560" y="3881120"/>
                </a:cubicBezTo>
                <a:cubicBezTo>
                  <a:pt x="1652693" y="3874347"/>
                  <a:pt x="1619027" y="3866478"/>
                  <a:pt x="1584960" y="3860800"/>
                </a:cubicBezTo>
                <a:cubicBezTo>
                  <a:pt x="1537717" y="3852926"/>
                  <a:pt x="1489685" y="3849873"/>
                  <a:pt x="1442720" y="3840480"/>
                </a:cubicBezTo>
                <a:cubicBezTo>
                  <a:pt x="1421717" y="3836279"/>
                  <a:pt x="1403032" y="3822663"/>
                  <a:pt x="1381760" y="3820160"/>
                </a:cubicBezTo>
                <a:cubicBezTo>
                  <a:pt x="1287343" y="3809052"/>
                  <a:pt x="1192107" y="3806613"/>
                  <a:pt x="1097280" y="3799840"/>
                </a:cubicBezTo>
                <a:cubicBezTo>
                  <a:pt x="892642" y="3731627"/>
                  <a:pt x="1026754" y="3768268"/>
                  <a:pt x="568960" y="3799840"/>
                </a:cubicBezTo>
                <a:cubicBezTo>
                  <a:pt x="414528" y="3810490"/>
                  <a:pt x="492045" y="3813989"/>
                  <a:pt x="386080" y="3840480"/>
                </a:cubicBezTo>
                <a:lnTo>
                  <a:pt x="223520" y="3881120"/>
                </a:lnTo>
                <a:cubicBezTo>
                  <a:pt x="209973" y="3901440"/>
                  <a:pt x="193802" y="3920237"/>
                  <a:pt x="182880" y="3942080"/>
                </a:cubicBezTo>
                <a:cubicBezTo>
                  <a:pt x="173301" y="3961238"/>
                  <a:pt x="177706" y="3987894"/>
                  <a:pt x="162560" y="4003040"/>
                </a:cubicBezTo>
                <a:cubicBezTo>
                  <a:pt x="147414" y="4018186"/>
                  <a:pt x="121920" y="4016587"/>
                  <a:pt x="101600" y="4023360"/>
                </a:cubicBezTo>
                <a:cubicBezTo>
                  <a:pt x="38076" y="4277454"/>
                  <a:pt x="119263" y="3961541"/>
                  <a:pt x="60960" y="4165600"/>
                </a:cubicBezTo>
                <a:cubicBezTo>
                  <a:pt x="9930" y="4344204"/>
                  <a:pt x="69040" y="4161679"/>
                  <a:pt x="20320" y="4307840"/>
                </a:cubicBezTo>
                <a:cubicBezTo>
                  <a:pt x="13547" y="4639733"/>
                  <a:pt x="0" y="4971558"/>
                  <a:pt x="0" y="5303520"/>
                </a:cubicBezTo>
                <a:cubicBezTo>
                  <a:pt x="0" y="5655798"/>
                  <a:pt x="1475" y="6008386"/>
                  <a:pt x="20320" y="6360160"/>
                </a:cubicBezTo>
                <a:cubicBezTo>
                  <a:pt x="22674" y="6404106"/>
                  <a:pt x="88054" y="6479823"/>
                  <a:pt x="121920" y="6502400"/>
                </a:cubicBezTo>
                <a:cubicBezTo>
                  <a:pt x="139742" y="6514281"/>
                  <a:pt x="163722" y="6513141"/>
                  <a:pt x="182880" y="6522720"/>
                </a:cubicBezTo>
                <a:cubicBezTo>
                  <a:pt x="204723" y="6533642"/>
                  <a:pt x="221997" y="6552438"/>
                  <a:pt x="243840" y="6563360"/>
                </a:cubicBezTo>
                <a:cubicBezTo>
                  <a:pt x="262998" y="6572939"/>
                  <a:pt x="285113" y="6575243"/>
                  <a:pt x="304800" y="6583680"/>
                </a:cubicBezTo>
                <a:cubicBezTo>
                  <a:pt x="332642" y="6595612"/>
                  <a:pt x="358987" y="6610773"/>
                  <a:pt x="386080" y="6624320"/>
                </a:cubicBezTo>
                <a:cubicBezTo>
                  <a:pt x="485108" y="6475777"/>
                  <a:pt x="362762" y="6632267"/>
                  <a:pt x="487680" y="6543040"/>
                </a:cubicBezTo>
                <a:cubicBezTo>
                  <a:pt x="518859" y="6520769"/>
                  <a:pt x="539869" y="6486696"/>
                  <a:pt x="568960" y="6461760"/>
                </a:cubicBezTo>
                <a:cubicBezTo>
                  <a:pt x="587502" y="6445867"/>
                  <a:pt x="609600" y="6434667"/>
                  <a:pt x="629920" y="6421120"/>
                </a:cubicBezTo>
                <a:cubicBezTo>
                  <a:pt x="633536" y="6403038"/>
                  <a:pt x="659799" y="6263349"/>
                  <a:pt x="670560" y="6238240"/>
                </a:cubicBezTo>
                <a:cubicBezTo>
                  <a:pt x="680180" y="6215793"/>
                  <a:pt x="697653" y="6197600"/>
                  <a:pt x="711200" y="6177280"/>
                </a:cubicBezTo>
                <a:cubicBezTo>
                  <a:pt x="761346" y="5926550"/>
                  <a:pt x="695568" y="6274204"/>
                  <a:pt x="751840" y="5852160"/>
                </a:cubicBezTo>
                <a:cubicBezTo>
                  <a:pt x="761233" y="5781714"/>
                  <a:pt x="787615" y="5736441"/>
                  <a:pt x="812800" y="5669280"/>
                </a:cubicBezTo>
                <a:cubicBezTo>
                  <a:pt x="820321" y="5649225"/>
                  <a:pt x="821239" y="5626142"/>
                  <a:pt x="833120" y="5608320"/>
                </a:cubicBezTo>
                <a:cubicBezTo>
                  <a:pt x="849060" y="5584410"/>
                  <a:pt x="873760" y="5567680"/>
                  <a:pt x="894080" y="5547360"/>
                </a:cubicBezTo>
                <a:cubicBezTo>
                  <a:pt x="900853" y="5527040"/>
                  <a:pt x="899254" y="5501546"/>
                  <a:pt x="914400" y="5486400"/>
                </a:cubicBezTo>
                <a:cubicBezTo>
                  <a:pt x="924117" y="5476683"/>
                  <a:pt x="1055937" y="5445936"/>
                  <a:pt x="1056640" y="5445760"/>
                </a:cubicBezTo>
                <a:cubicBezTo>
                  <a:pt x="1076960" y="5466080"/>
                  <a:pt x="1093690" y="5490780"/>
                  <a:pt x="1117600" y="5506720"/>
                </a:cubicBezTo>
                <a:cubicBezTo>
                  <a:pt x="1135422" y="5518601"/>
                  <a:pt x="1163414" y="5511894"/>
                  <a:pt x="1178560" y="5527040"/>
                </a:cubicBezTo>
                <a:cubicBezTo>
                  <a:pt x="1213097" y="5561577"/>
                  <a:pt x="1259840" y="5648960"/>
                  <a:pt x="1259840" y="5648960"/>
                </a:cubicBezTo>
                <a:cubicBezTo>
                  <a:pt x="1253067" y="5967307"/>
                  <a:pt x="1251091" y="6285792"/>
                  <a:pt x="1239520" y="6604000"/>
                </a:cubicBezTo>
                <a:cubicBezTo>
                  <a:pt x="1237536" y="6658572"/>
                  <a:pt x="1224917" y="6712252"/>
                  <a:pt x="1219200" y="6766560"/>
                </a:cubicBezTo>
                <a:cubicBezTo>
                  <a:pt x="1211368" y="6840963"/>
                  <a:pt x="1208768" y="6915922"/>
                  <a:pt x="1198880" y="6990080"/>
                </a:cubicBezTo>
                <a:cubicBezTo>
                  <a:pt x="1193210" y="7032605"/>
                  <a:pt x="1172171" y="7090527"/>
                  <a:pt x="1158240" y="7132320"/>
                </a:cubicBezTo>
                <a:cubicBezTo>
                  <a:pt x="1151467" y="7335520"/>
                  <a:pt x="1150219" y="7538980"/>
                  <a:pt x="1137920" y="7741920"/>
                </a:cubicBezTo>
                <a:cubicBezTo>
                  <a:pt x="1136624" y="7763300"/>
                  <a:pt x="1117600" y="7781461"/>
                  <a:pt x="1117600" y="7802880"/>
                </a:cubicBezTo>
                <a:cubicBezTo>
                  <a:pt x="1117600" y="7931751"/>
                  <a:pt x="1120508" y="8061270"/>
                  <a:pt x="1137920" y="8188960"/>
                </a:cubicBezTo>
                <a:cubicBezTo>
                  <a:pt x="1141220" y="8213158"/>
                  <a:pt x="1157851" y="8236977"/>
                  <a:pt x="1178560" y="8249920"/>
                </a:cubicBezTo>
                <a:cubicBezTo>
                  <a:pt x="1211541" y="8270533"/>
                  <a:pt x="1334174" y="8298983"/>
                  <a:pt x="1381760" y="8310880"/>
                </a:cubicBezTo>
                <a:cubicBezTo>
                  <a:pt x="1551093" y="8304107"/>
                  <a:pt x="1722121" y="8315395"/>
                  <a:pt x="1889760" y="8290560"/>
                </a:cubicBezTo>
                <a:cubicBezTo>
                  <a:pt x="1913918" y="8286981"/>
                  <a:pt x="1918283" y="8250804"/>
                  <a:pt x="1930400" y="8229600"/>
                </a:cubicBezTo>
                <a:cubicBezTo>
                  <a:pt x="2099534" y="7933616"/>
                  <a:pt x="1877375" y="8315329"/>
                  <a:pt x="1991360" y="8087360"/>
                </a:cubicBezTo>
                <a:cubicBezTo>
                  <a:pt x="2002282" y="8065517"/>
                  <a:pt x="2018453" y="8046720"/>
                  <a:pt x="2032000" y="8026400"/>
                </a:cubicBezTo>
                <a:cubicBezTo>
                  <a:pt x="2045547" y="7870613"/>
                  <a:pt x="2028216" y="7708972"/>
                  <a:pt x="2072640" y="7559040"/>
                </a:cubicBezTo>
                <a:cubicBezTo>
                  <a:pt x="2086101" y="7513610"/>
                  <a:pt x="2203601" y="7472274"/>
                  <a:pt x="2255520" y="7457440"/>
                </a:cubicBezTo>
                <a:cubicBezTo>
                  <a:pt x="2282373" y="7449768"/>
                  <a:pt x="2309707" y="7443893"/>
                  <a:pt x="2336800" y="7437120"/>
                </a:cubicBezTo>
                <a:cubicBezTo>
                  <a:pt x="3220706" y="7451150"/>
                  <a:pt x="3526077" y="7053266"/>
                  <a:pt x="3657600" y="7579360"/>
                </a:cubicBezTo>
                <a:lnTo>
                  <a:pt x="3677920" y="7660640"/>
                </a:lnTo>
                <a:cubicBezTo>
                  <a:pt x="3691467" y="7802880"/>
                  <a:pt x="3698353" y="7945912"/>
                  <a:pt x="3718560" y="8087360"/>
                </a:cubicBezTo>
                <a:cubicBezTo>
                  <a:pt x="3725333" y="8134773"/>
                  <a:pt x="3729487" y="8182635"/>
                  <a:pt x="3738880" y="8229600"/>
                </a:cubicBezTo>
                <a:cubicBezTo>
                  <a:pt x="3743081" y="8250603"/>
                  <a:pt x="3745820" y="8273834"/>
                  <a:pt x="3759200" y="8290560"/>
                </a:cubicBezTo>
                <a:cubicBezTo>
                  <a:pt x="3774456" y="8309630"/>
                  <a:pt x="3799840" y="8317653"/>
                  <a:pt x="3820160" y="8331200"/>
                </a:cubicBezTo>
                <a:cubicBezTo>
                  <a:pt x="3928533" y="8324427"/>
                  <a:pt x="4038024" y="8327815"/>
                  <a:pt x="4145280" y="8310880"/>
                </a:cubicBezTo>
                <a:cubicBezTo>
                  <a:pt x="4216969" y="8299561"/>
                  <a:pt x="4214620" y="8242688"/>
                  <a:pt x="4226560" y="8188960"/>
                </a:cubicBezTo>
                <a:cubicBezTo>
                  <a:pt x="4259254" y="8041836"/>
                  <a:pt x="4230889" y="8135332"/>
                  <a:pt x="4267200" y="8026400"/>
                </a:cubicBezTo>
                <a:cubicBezTo>
                  <a:pt x="4273973" y="7931573"/>
                  <a:pt x="4276412" y="7836337"/>
                  <a:pt x="4287520" y="7741920"/>
                </a:cubicBezTo>
                <a:cubicBezTo>
                  <a:pt x="4290023" y="7720648"/>
                  <a:pt x="4301956" y="7701555"/>
                  <a:pt x="4307840" y="7680960"/>
                </a:cubicBezTo>
                <a:cubicBezTo>
                  <a:pt x="4315512" y="7654107"/>
                  <a:pt x="4323013" y="7627129"/>
                  <a:pt x="4328160" y="7599680"/>
                </a:cubicBezTo>
                <a:cubicBezTo>
                  <a:pt x="4343346" y="7518690"/>
                  <a:pt x="4348815" y="7435781"/>
                  <a:pt x="4368800" y="7355840"/>
                </a:cubicBezTo>
                <a:cubicBezTo>
                  <a:pt x="4375573" y="7328747"/>
                  <a:pt x="4384529" y="7302107"/>
                  <a:pt x="4389120" y="7274560"/>
                </a:cubicBezTo>
                <a:cubicBezTo>
                  <a:pt x="4409626" y="7151526"/>
                  <a:pt x="4404178" y="7105199"/>
                  <a:pt x="4429760" y="6990080"/>
                </a:cubicBezTo>
                <a:cubicBezTo>
                  <a:pt x="4434406" y="6969171"/>
                  <a:pt x="4443307" y="6949440"/>
                  <a:pt x="4450080" y="6929120"/>
                </a:cubicBezTo>
                <a:cubicBezTo>
                  <a:pt x="4440317" y="6694801"/>
                  <a:pt x="4427047" y="6322178"/>
                  <a:pt x="4409440" y="6075680"/>
                </a:cubicBezTo>
                <a:cubicBezTo>
                  <a:pt x="4404590" y="6007782"/>
                  <a:pt x="4395017" y="5940295"/>
                  <a:pt x="4389120" y="5872480"/>
                </a:cubicBezTo>
                <a:cubicBezTo>
                  <a:pt x="4370696" y="5660603"/>
                  <a:pt x="4388942" y="5668658"/>
                  <a:pt x="4348480" y="5527040"/>
                </a:cubicBezTo>
                <a:cubicBezTo>
                  <a:pt x="4342596" y="5506445"/>
                  <a:pt x="4341540" y="5482806"/>
                  <a:pt x="4328160" y="5466080"/>
                </a:cubicBezTo>
                <a:cubicBezTo>
                  <a:pt x="4312904" y="5447010"/>
                  <a:pt x="4287520" y="5438987"/>
                  <a:pt x="4267200" y="5425440"/>
                </a:cubicBezTo>
                <a:cubicBezTo>
                  <a:pt x="4219053" y="5353220"/>
                  <a:pt x="4172162" y="5278508"/>
                  <a:pt x="4104640" y="5222240"/>
                </a:cubicBezTo>
                <a:cubicBezTo>
                  <a:pt x="4085879" y="5206606"/>
                  <a:pt x="4062441" y="5197234"/>
                  <a:pt x="4043680" y="5181600"/>
                </a:cubicBezTo>
                <a:cubicBezTo>
                  <a:pt x="3887223" y="5051219"/>
                  <a:pt x="4073112" y="5180901"/>
                  <a:pt x="3921760" y="5080000"/>
                </a:cubicBezTo>
                <a:cubicBezTo>
                  <a:pt x="3914987" y="5052907"/>
                  <a:pt x="3912441" y="5024389"/>
                  <a:pt x="3901440" y="4998720"/>
                </a:cubicBezTo>
                <a:cubicBezTo>
                  <a:pt x="3891820" y="4976273"/>
                  <a:pt x="3869146" y="4960711"/>
                  <a:pt x="3860800" y="4937760"/>
                </a:cubicBezTo>
                <a:cubicBezTo>
                  <a:pt x="3841712" y="4885268"/>
                  <a:pt x="3837823" y="4828188"/>
                  <a:pt x="3820160" y="4775200"/>
                </a:cubicBezTo>
                <a:cubicBezTo>
                  <a:pt x="3770689" y="4626786"/>
                  <a:pt x="3789910" y="4694839"/>
                  <a:pt x="3759200" y="4572000"/>
                </a:cubicBezTo>
                <a:cubicBezTo>
                  <a:pt x="3752427" y="4429760"/>
                  <a:pt x="3738880" y="4287681"/>
                  <a:pt x="3738880" y="4145280"/>
                </a:cubicBezTo>
                <a:cubicBezTo>
                  <a:pt x="3738880" y="4070466"/>
                  <a:pt x="3723731" y="3987631"/>
                  <a:pt x="3759200" y="3921760"/>
                </a:cubicBezTo>
                <a:cubicBezTo>
                  <a:pt x="3779510" y="3884042"/>
                  <a:pt x="3881120" y="3881120"/>
                  <a:pt x="3881120" y="3881120"/>
                </a:cubicBezTo>
                <a:cubicBezTo>
                  <a:pt x="3969173" y="3887893"/>
                  <a:pt x="4062112" y="3871737"/>
                  <a:pt x="4145280" y="3901440"/>
                </a:cubicBezTo>
                <a:cubicBezTo>
                  <a:pt x="4171580" y="3910833"/>
                  <a:pt x="4164360" y="3954820"/>
                  <a:pt x="4165600" y="3982720"/>
                </a:cubicBezTo>
                <a:cubicBezTo>
                  <a:pt x="4177934" y="4260235"/>
                  <a:pt x="4179147" y="4538133"/>
                  <a:pt x="4185920" y="4815840"/>
                </a:cubicBezTo>
                <a:lnTo>
                  <a:pt x="4815840" y="4795520"/>
                </a:lnTo>
                <a:cubicBezTo>
                  <a:pt x="5346881" y="4780561"/>
                  <a:pt x="5505896" y="5000163"/>
                  <a:pt x="5669280" y="4714240"/>
                </a:cubicBezTo>
                <a:cubicBezTo>
                  <a:pt x="5684309" y="4687940"/>
                  <a:pt x="5696373" y="4660053"/>
                  <a:pt x="5709920" y="4632960"/>
                </a:cubicBezTo>
                <a:cubicBezTo>
                  <a:pt x="5716693" y="4429760"/>
                  <a:pt x="5705775" y="4225196"/>
                  <a:pt x="5730240" y="4023360"/>
                </a:cubicBezTo>
                <a:cubicBezTo>
                  <a:pt x="5733698" y="3994832"/>
                  <a:pt x="5762685" y="3965964"/>
                  <a:pt x="5791200" y="3962400"/>
                </a:cubicBezTo>
                <a:cubicBezTo>
                  <a:pt x="5878831" y="3951446"/>
                  <a:pt x="5967307" y="3975947"/>
                  <a:pt x="6055360" y="3982720"/>
                </a:cubicBezTo>
                <a:cubicBezTo>
                  <a:pt x="6047610" y="4238476"/>
                  <a:pt x="6087601" y="4491623"/>
                  <a:pt x="6014720" y="4734560"/>
                </a:cubicBezTo>
                <a:cubicBezTo>
                  <a:pt x="6002410" y="4775592"/>
                  <a:pt x="5987627" y="4815840"/>
                  <a:pt x="5974080" y="4856480"/>
                </a:cubicBezTo>
                <a:cubicBezTo>
                  <a:pt x="5967307" y="4876800"/>
                  <a:pt x="5965641" y="4899618"/>
                  <a:pt x="5953760" y="4917440"/>
                </a:cubicBezTo>
                <a:lnTo>
                  <a:pt x="5913120" y="4978400"/>
                </a:lnTo>
                <a:cubicBezTo>
                  <a:pt x="5906347" y="5005493"/>
                  <a:pt x="5906656" y="5035432"/>
                  <a:pt x="5892800" y="5059680"/>
                </a:cubicBezTo>
                <a:cubicBezTo>
                  <a:pt x="5878543" y="5084631"/>
                  <a:pt x="5850237" y="5098564"/>
                  <a:pt x="5831840" y="5120640"/>
                </a:cubicBezTo>
                <a:cubicBezTo>
                  <a:pt x="5816206" y="5139401"/>
                  <a:pt x="5802122" y="5159757"/>
                  <a:pt x="5791200" y="5181600"/>
                </a:cubicBezTo>
                <a:cubicBezTo>
                  <a:pt x="5713626" y="5336748"/>
                  <a:pt x="5857325" y="5127301"/>
                  <a:pt x="5709920" y="5323840"/>
                </a:cubicBezTo>
                <a:cubicBezTo>
                  <a:pt x="5655733" y="5486400"/>
                  <a:pt x="5737013" y="5296747"/>
                  <a:pt x="5628640" y="5405120"/>
                </a:cubicBezTo>
                <a:cubicBezTo>
                  <a:pt x="5613494" y="5420266"/>
                  <a:pt x="5621700" y="5449354"/>
                  <a:pt x="5608320" y="5466080"/>
                </a:cubicBezTo>
                <a:cubicBezTo>
                  <a:pt x="5593064" y="5485150"/>
                  <a:pt x="5566121" y="5491086"/>
                  <a:pt x="5547360" y="5506720"/>
                </a:cubicBezTo>
                <a:cubicBezTo>
                  <a:pt x="5525284" y="5525117"/>
                  <a:pt x="5506720" y="5547360"/>
                  <a:pt x="5486400" y="5567680"/>
                </a:cubicBezTo>
                <a:cubicBezTo>
                  <a:pt x="5468508" y="5621356"/>
                  <a:pt x="5437203" y="5733092"/>
                  <a:pt x="5384800" y="5750560"/>
                </a:cubicBezTo>
                <a:lnTo>
                  <a:pt x="5323840" y="5770880"/>
                </a:lnTo>
                <a:cubicBezTo>
                  <a:pt x="5296747" y="5791200"/>
                  <a:pt x="5265060" y="5806528"/>
                  <a:pt x="5242560" y="5831840"/>
                </a:cubicBezTo>
                <a:cubicBezTo>
                  <a:pt x="5173461" y="5909576"/>
                  <a:pt x="5145201" y="5977437"/>
                  <a:pt x="5120640" y="6075680"/>
                </a:cubicBezTo>
                <a:lnTo>
                  <a:pt x="5080000" y="6238240"/>
                </a:lnTo>
                <a:cubicBezTo>
                  <a:pt x="5021802" y="6878413"/>
                  <a:pt x="5013099" y="6888077"/>
                  <a:pt x="5080000" y="7945120"/>
                </a:cubicBezTo>
                <a:cubicBezTo>
                  <a:pt x="5085222" y="8027623"/>
                  <a:pt x="5165442" y="8069815"/>
                  <a:pt x="5222240" y="8107680"/>
                </a:cubicBezTo>
                <a:cubicBezTo>
                  <a:pt x="5229013" y="8128000"/>
                  <a:pt x="5229410" y="8151733"/>
                  <a:pt x="5242560" y="8168640"/>
                </a:cubicBezTo>
                <a:cubicBezTo>
                  <a:pt x="5266853" y="8199874"/>
                  <a:pt x="5365480" y="8304551"/>
                  <a:pt x="5425440" y="8331200"/>
                </a:cubicBezTo>
                <a:cubicBezTo>
                  <a:pt x="5464586" y="8348598"/>
                  <a:pt x="5506720" y="8358293"/>
                  <a:pt x="5547360" y="8371840"/>
                </a:cubicBezTo>
                <a:lnTo>
                  <a:pt x="5608320" y="8392160"/>
                </a:lnTo>
                <a:cubicBezTo>
                  <a:pt x="5676053" y="8385387"/>
                  <a:pt x="5744046" y="8380837"/>
                  <a:pt x="5811520" y="8371840"/>
                </a:cubicBezTo>
                <a:cubicBezTo>
                  <a:pt x="5845754" y="8367275"/>
                  <a:pt x="5883133" y="8368655"/>
                  <a:pt x="5913120" y="8351520"/>
                </a:cubicBezTo>
                <a:cubicBezTo>
                  <a:pt x="5934324" y="8339403"/>
                  <a:pt x="5939565" y="8310433"/>
                  <a:pt x="5953760" y="8290560"/>
                </a:cubicBezTo>
                <a:cubicBezTo>
                  <a:pt x="5973445" y="8263002"/>
                  <a:pt x="5994400" y="8236373"/>
                  <a:pt x="6014720" y="8209280"/>
                </a:cubicBezTo>
                <a:cubicBezTo>
                  <a:pt x="6064281" y="8011035"/>
                  <a:pt x="6028172" y="8176793"/>
                  <a:pt x="6055360" y="7782560"/>
                </a:cubicBezTo>
                <a:cubicBezTo>
                  <a:pt x="6060972" y="7701192"/>
                  <a:pt x="6064900" y="7619566"/>
                  <a:pt x="6075680" y="7538720"/>
                </a:cubicBezTo>
                <a:cubicBezTo>
                  <a:pt x="6078511" y="7517489"/>
                  <a:pt x="6090805" y="7498540"/>
                  <a:pt x="6096000" y="7477760"/>
                </a:cubicBezTo>
                <a:cubicBezTo>
                  <a:pt x="6104377" y="7444254"/>
                  <a:pt x="6109547" y="7410027"/>
                  <a:pt x="6116320" y="7376160"/>
                </a:cubicBezTo>
                <a:cubicBezTo>
                  <a:pt x="6524098" y="7388517"/>
                  <a:pt x="6666215" y="7239490"/>
                  <a:pt x="6847840" y="7457440"/>
                </a:cubicBezTo>
                <a:cubicBezTo>
                  <a:pt x="6863474" y="7476201"/>
                  <a:pt x="6874933" y="7498080"/>
                  <a:pt x="6888480" y="7518400"/>
                </a:cubicBezTo>
                <a:cubicBezTo>
                  <a:pt x="6895253" y="7559040"/>
                  <a:pt x="6899862" y="7600101"/>
                  <a:pt x="6908800" y="7640320"/>
                </a:cubicBezTo>
                <a:cubicBezTo>
                  <a:pt x="6913446" y="7661229"/>
                  <a:pt x="6929120" y="7679861"/>
                  <a:pt x="6929120" y="7701280"/>
                </a:cubicBezTo>
                <a:cubicBezTo>
                  <a:pt x="6929120" y="7924903"/>
                  <a:pt x="6919437" y="8148471"/>
                  <a:pt x="6908800" y="8371840"/>
                </a:cubicBezTo>
                <a:cubicBezTo>
                  <a:pt x="6905883" y="8433106"/>
                  <a:pt x="6889843" y="8493400"/>
                  <a:pt x="6888480" y="8554720"/>
                </a:cubicBezTo>
                <a:cubicBezTo>
                  <a:pt x="6883063" y="8798500"/>
                  <a:pt x="6888480" y="9042400"/>
                  <a:pt x="6888480" y="9286240"/>
                </a:cubicBezTo>
              </a:path>
            </a:pathLst>
          </a:custGeom>
          <a:noFill/>
          <a:ln w="57150"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52" name="Straight Arrow Connector 151"/>
          <p:cNvCxnSpPr>
            <a:endCxn id="146" idx="99"/>
          </p:cNvCxnSpPr>
          <p:nvPr/>
        </p:nvCxnSpPr>
        <p:spPr bwMode="auto">
          <a:xfrm>
            <a:off x="3304456" y="4152528"/>
            <a:ext cx="1999064" cy="33391"/>
          </a:xfrm>
          <a:prstGeom prst="straightConnector1">
            <a:avLst/>
          </a:prstGeom>
          <a:solidFill>
            <a:schemeClr val="accent1"/>
          </a:solidFill>
          <a:ln w="38100" cap="flat" cmpd="sng" algn="ctr">
            <a:solidFill>
              <a:srgbClr val="C00000"/>
            </a:solidFill>
            <a:prstDash val="sysDash"/>
            <a:round/>
            <a:headEnd type="none" w="med" len="med"/>
            <a:tailEnd type="arrow"/>
          </a:ln>
          <a:effectLst/>
        </p:spPr>
      </p:cxnSp>
      <p:sp>
        <p:nvSpPr>
          <p:cNvPr id="158" name="TextBox 157"/>
          <p:cNvSpPr txBox="1"/>
          <p:nvPr/>
        </p:nvSpPr>
        <p:spPr>
          <a:xfrm>
            <a:off x="3736504" y="3720480"/>
            <a:ext cx="1368152" cy="430887"/>
          </a:xfrm>
          <a:prstGeom prst="rect">
            <a:avLst/>
          </a:prstGeom>
          <a:noFill/>
        </p:spPr>
        <p:txBody>
          <a:bodyPr wrap="square" lIns="0" tIns="0" rIns="0" bIns="0" rtlCol="0" anchor="ctr">
            <a:spAutoFit/>
          </a:bodyPr>
          <a:lstStyle/>
          <a:p>
            <a:pPr algn="ctr"/>
            <a:r>
              <a:rPr lang="en-GB" sz="1400" dirty="0" smtClean="0">
                <a:solidFill>
                  <a:srgbClr val="C00000"/>
                </a:solidFill>
              </a:rPr>
              <a:t>Implementation “shortcut”</a:t>
            </a:r>
            <a:endParaRPr lang="en-US" sz="1400" dirty="0" smtClean="0">
              <a:solidFill>
                <a:srgbClr val="C00000"/>
              </a:solidFill>
            </a:endParaRPr>
          </a:p>
        </p:txBody>
      </p: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 grpId="0" animBg="1"/>
      <p:bldP spid="15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PEB (S-DRNI &amp; C-DRNI) Portal</a:t>
            </a:r>
            <a:endParaRPr lang="en-US" dirty="0"/>
          </a:p>
        </p:txBody>
      </p:sp>
      <p:sp>
        <p:nvSpPr>
          <p:cNvPr id="3" name="Content Placeholder 2"/>
          <p:cNvSpPr>
            <a:spLocks noGrp="1"/>
          </p:cNvSpPr>
          <p:nvPr>
            <p:ph idx="1"/>
          </p:nvPr>
        </p:nvSpPr>
        <p:spPr/>
        <p:txBody>
          <a:bodyPr/>
          <a:lstStyle/>
          <a:p>
            <a:r>
              <a:rPr lang="en-GB" dirty="0" smtClean="0"/>
              <a:t>A PEB Portal might have DRNI active on both the UNI and the (E)NNI sides</a:t>
            </a:r>
          </a:p>
          <a:p>
            <a:r>
              <a:rPr lang="en-GB" dirty="0" smtClean="0"/>
              <a:t>On a C-Tagged UNI this will be a C-DRNI</a:t>
            </a:r>
          </a:p>
          <a:p>
            <a:r>
              <a:rPr lang="en-GB" dirty="0" smtClean="0"/>
              <a:t>On the (E)NNI this will be a S-DRNI</a:t>
            </a:r>
          </a:p>
          <a:p>
            <a:r>
              <a:rPr lang="en-GB" dirty="0" smtClean="0"/>
              <a:t> </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PEB (S-DRNI &amp; C-DRNI) Portal</a:t>
            </a:r>
            <a:endParaRPr lang="en-US" dirty="0"/>
          </a:p>
        </p:txBody>
      </p:sp>
      <p:sp>
        <p:nvSpPr>
          <p:cNvPr id="5" name="Rectangle 4"/>
          <p:cNvSpPr/>
          <p:nvPr/>
        </p:nvSpPr>
        <p:spPr bwMode="auto">
          <a:xfrm>
            <a:off x="640160" y="3936504"/>
            <a:ext cx="525658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6616824" y="3936504"/>
            <a:ext cx="5248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704885" y="3515489"/>
            <a:ext cx="1735475" cy="276999"/>
          </a:xfrm>
          <a:prstGeom prst="rect">
            <a:avLst/>
          </a:prstGeom>
          <a:noFill/>
        </p:spPr>
        <p:txBody>
          <a:bodyPr wrap="none" lIns="0" tIns="0" rIns="0" bIns="0" rtlCol="0" anchor="ctr">
            <a:spAutoFit/>
          </a:bodyPr>
          <a:lstStyle/>
          <a:p>
            <a:pPr algn="ctr"/>
            <a:r>
              <a:rPr lang="en-GB" sz="1800" dirty="0" smtClean="0"/>
              <a:t>S-Component A</a:t>
            </a:r>
            <a:endParaRPr lang="en-US" sz="1800" dirty="0" smtClean="0"/>
          </a:p>
        </p:txBody>
      </p:sp>
      <p:sp>
        <p:nvSpPr>
          <p:cNvPr id="8" name="TextBox 7"/>
          <p:cNvSpPr txBox="1"/>
          <p:nvPr/>
        </p:nvSpPr>
        <p:spPr>
          <a:xfrm>
            <a:off x="10129340" y="3496905"/>
            <a:ext cx="1744068" cy="276999"/>
          </a:xfrm>
          <a:prstGeom prst="rect">
            <a:avLst/>
          </a:prstGeom>
          <a:noFill/>
        </p:spPr>
        <p:txBody>
          <a:bodyPr wrap="none" lIns="0" tIns="0" rIns="0" bIns="0" rtlCol="0" anchor="ctr">
            <a:spAutoFit/>
          </a:bodyPr>
          <a:lstStyle/>
          <a:p>
            <a:pPr algn="ctr"/>
            <a:r>
              <a:rPr lang="en-GB" sz="1800" dirty="0" smtClean="0"/>
              <a:t>S-Component B</a:t>
            </a:r>
            <a:endParaRPr lang="en-US" sz="1800" dirty="0" smtClean="0"/>
          </a:p>
        </p:txBody>
      </p:sp>
      <p:sp>
        <p:nvSpPr>
          <p:cNvPr id="9" name="Rectangle 8"/>
          <p:cNvSpPr/>
          <p:nvPr/>
        </p:nvSpPr>
        <p:spPr bwMode="auto">
          <a:xfrm>
            <a:off x="6486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532068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2" name="Rectangle 11"/>
          <p:cNvSpPr/>
          <p:nvPr/>
        </p:nvSpPr>
        <p:spPr bwMode="auto">
          <a:xfrm>
            <a:off x="661682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288864"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33" name="Freeform 32"/>
          <p:cNvSpPr/>
          <p:nvPr/>
        </p:nvSpPr>
        <p:spPr bwMode="auto">
          <a:xfrm>
            <a:off x="5608712" y="4656584"/>
            <a:ext cx="1296144"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481135" y="497597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496144" y="52326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936672"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144848" y="528607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1576896" y="46565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57" name="Rectangle 56"/>
          <p:cNvSpPr/>
          <p:nvPr/>
        </p:nvSpPr>
        <p:spPr bwMode="auto">
          <a:xfrm>
            <a:off x="1792288" y="5520680"/>
            <a:ext cx="1224136"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9497144" y="5520680"/>
            <a:ext cx="12876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1844189" y="5099665"/>
            <a:ext cx="1748299" cy="276999"/>
          </a:xfrm>
          <a:prstGeom prst="rect">
            <a:avLst/>
          </a:prstGeom>
          <a:noFill/>
        </p:spPr>
        <p:txBody>
          <a:bodyPr wrap="none" lIns="0" tIns="0" rIns="0" bIns="0" rtlCol="0" anchor="ctr">
            <a:spAutoFit/>
          </a:bodyPr>
          <a:lstStyle/>
          <a:p>
            <a:pPr algn="ctr"/>
            <a:r>
              <a:rPr lang="en-GB" sz="1800" dirty="0" smtClean="0"/>
              <a:t>C-Component A</a:t>
            </a:r>
            <a:endParaRPr lang="en-US" sz="1800" dirty="0" smtClean="0"/>
          </a:p>
        </p:txBody>
      </p:sp>
      <p:sp>
        <p:nvSpPr>
          <p:cNvPr id="60" name="TextBox 59"/>
          <p:cNvSpPr txBox="1"/>
          <p:nvPr/>
        </p:nvSpPr>
        <p:spPr>
          <a:xfrm>
            <a:off x="8964389" y="5099665"/>
            <a:ext cx="1756891" cy="276999"/>
          </a:xfrm>
          <a:prstGeom prst="rect">
            <a:avLst/>
          </a:prstGeom>
          <a:noFill/>
        </p:spPr>
        <p:txBody>
          <a:bodyPr wrap="none" lIns="0" tIns="0" rIns="0" bIns="0" rtlCol="0" anchor="ctr">
            <a:spAutoFit/>
          </a:bodyPr>
          <a:lstStyle/>
          <a:p>
            <a:pPr algn="ctr"/>
            <a:r>
              <a:rPr lang="en-GB" sz="1800" dirty="0" smtClean="0"/>
              <a:t>C-Component B</a:t>
            </a:r>
            <a:endParaRPr lang="en-US" sz="1800" dirty="0" smtClean="0"/>
          </a:p>
        </p:txBody>
      </p:sp>
      <p:sp>
        <p:nvSpPr>
          <p:cNvPr id="61" name="Rectangle 60"/>
          <p:cNvSpPr/>
          <p:nvPr/>
        </p:nvSpPr>
        <p:spPr bwMode="auto">
          <a:xfrm>
            <a:off x="467260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CNP</a:t>
            </a:r>
            <a:endParaRPr lang="en-US" sz="1400" b="0" dirty="0" smtClean="0">
              <a:latin typeface="Arial" charset="0"/>
            </a:endParaRPr>
          </a:p>
        </p:txBody>
      </p:sp>
      <p:sp>
        <p:nvSpPr>
          <p:cNvPr id="62" name="Rectangle 61"/>
          <p:cNvSpPr/>
          <p:nvPr/>
        </p:nvSpPr>
        <p:spPr bwMode="auto">
          <a:xfrm>
            <a:off x="1021722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PEP</a:t>
            </a:r>
            <a:endParaRPr lang="en-US" sz="1400" b="0" dirty="0" smtClean="0">
              <a:latin typeface="Arial" charset="0"/>
            </a:endParaRPr>
          </a:p>
        </p:txBody>
      </p:sp>
      <p:sp>
        <p:nvSpPr>
          <p:cNvPr id="64" name="Rectangle 63"/>
          <p:cNvSpPr/>
          <p:nvPr/>
        </p:nvSpPr>
        <p:spPr bwMode="auto">
          <a:xfrm>
            <a:off x="1792288"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PEP</a:t>
            </a:r>
            <a:endParaRPr lang="en-US" sz="1400" b="0" dirty="0" smtClean="0">
              <a:latin typeface="Arial" charset="0"/>
            </a:endParaRPr>
          </a:p>
        </p:txBody>
      </p:sp>
      <p:sp>
        <p:nvSpPr>
          <p:cNvPr id="65" name="Rectangle 64"/>
          <p:cNvSpPr/>
          <p:nvPr/>
        </p:nvSpPr>
        <p:spPr bwMode="auto">
          <a:xfrm>
            <a:off x="7192888"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CNP</a:t>
            </a:r>
            <a:endParaRPr lang="en-US" sz="1400" b="0" dirty="0" smtClean="0">
              <a:latin typeface="Arial" charset="0"/>
            </a:endParaRPr>
          </a:p>
        </p:txBody>
      </p:sp>
      <p:sp>
        <p:nvSpPr>
          <p:cNvPr id="83" name="TextBox 82"/>
          <p:cNvSpPr txBox="1"/>
          <p:nvPr/>
        </p:nvSpPr>
        <p:spPr>
          <a:xfrm>
            <a:off x="5644489" y="6920190"/>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1" name="Freeform 80"/>
          <p:cNvSpPr/>
          <p:nvPr/>
        </p:nvSpPr>
        <p:spPr bwMode="auto">
          <a:xfrm flipH="1">
            <a:off x="10488296" y="4656584"/>
            <a:ext cx="521016"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1012680"/>
              <a:gd name="connsiteY0" fmla="*/ 0 h 1872208"/>
              <a:gd name="connsiteX1" fmla="*/ 32965 w 1012680"/>
              <a:gd name="connsiteY1" fmla="*/ 1872208 h 1872208"/>
              <a:gd name="connsiteX2" fmla="*/ 1006742 w 1012680"/>
              <a:gd name="connsiteY2" fmla="*/ 1872208 h 1872208"/>
              <a:gd name="connsiteX3" fmla="*/ 1012680 w 1012680"/>
              <a:gd name="connsiteY3" fmla="*/ 1640639 h 1872208"/>
              <a:gd name="connsiteX0" fmla="*/ 0 w 1012680"/>
              <a:gd name="connsiteY0" fmla="*/ 0 h 1800200"/>
              <a:gd name="connsiteX1" fmla="*/ 32965 w 1012680"/>
              <a:gd name="connsiteY1" fmla="*/ 1800200 h 1800200"/>
              <a:gd name="connsiteX2" fmla="*/ 1006742 w 1012680"/>
              <a:gd name="connsiteY2" fmla="*/ 1800200 h 1800200"/>
              <a:gd name="connsiteX3" fmla="*/ 1012680 w 1012680"/>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1012680" h="1800200">
                <a:moveTo>
                  <a:pt x="0" y="0"/>
                </a:moveTo>
                <a:lnTo>
                  <a:pt x="32965" y="1800200"/>
                </a:lnTo>
                <a:lnTo>
                  <a:pt x="1006742" y="1800200"/>
                </a:lnTo>
                <a:lnTo>
                  <a:pt x="1012680"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 name="Freeform 81"/>
          <p:cNvSpPr/>
          <p:nvPr/>
        </p:nvSpPr>
        <p:spPr bwMode="auto">
          <a:xfrm>
            <a:off x="1648272" y="4656584"/>
            <a:ext cx="432048" cy="180020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800200"/>
              <a:gd name="connsiteX1" fmla="*/ 0 w 979715"/>
              <a:gd name="connsiteY1" fmla="*/ 1800200 h 1800200"/>
              <a:gd name="connsiteX2" fmla="*/ 973777 w 979715"/>
              <a:gd name="connsiteY2" fmla="*/ 1800200 h 1800200"/>
              <a:gd name="connsiteX3" fmla="*/ 979715 w 979715"/>
              <a:gd name="connsiteY3" fmla="*/ 1568631 h 1800200"/>
            </a:gdLst>
            <a:ahLst/>
            <a:cxnLst>
              <a:cxn ang="0">
                <a:pos x="connsiteX0" y="connsiteY0"/>
              </a:cxn>
              <a:cxn ang="0">
                <a:pos x="connsiteX1" y="connsiteY1"/>
              </a:cxn>
              <a:cxn ang="0">
                <a:pos x="connsiteX2" y="connsiteY2"/>
              </a:cxn>
              <a:cxn ang="0">
                <a:pos x="connsiteX3" y="connsiteY3"/>
              </a:cxn>
            </a:cxnLst>
            <a:rect l="l" t="t" r="r" b="b"/>
            <a:pathLst>
              <a:path w="979715" h="1800200">
                <a:moveTo>
                  <a:pt x="0" y="0"/>
                </a:moveTo>
                <a:lnTo>
                  <a:pt x="0" y="1800200"/>
                </a:lnTo>
                <a:lnTo>
                  <a:pt x="973777" y="1800200"/>
                </a:lnTo>
                <a:lnTo>
                  <a:pt x="979715" y="156863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Rectangle 84"/>
          <p:cNvSpPr/>
          <p:nvPr/>
        </p:nvSpPr>
        <p:spPr bwMode="auto">
          <a:xfrm>
            <a:off x="2584376" y="6888832"/>
            <a:ext cx="734481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2440360"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9497144" y="5880720"/>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2944416"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5" name="Rectangle 124"/>
          <p:cNvSpPr/>
          <p:nvPr/>
        </p:nvSpPr>
        <p:spPr bwMode="auto">
          <a:xfrm>
            <a:off x="488863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PE</a:t>
            </a:r>
            <a:r>
              <a:rPr kumimoji="0" lang="en-GB" sz="1400" b="0" i="0" u="none" strike="noStrike" cap="none" normalizeH="0" baseline="0" dirty="0" smtClean="0">
                <a:ln>
                  <a:noFill/>
                </a:ln>
                <a:solidFill>
                  <a:schemeClr val="tx1"/>
                </a:solidFill>
                <a:effectLst/>
                <a:latin typeface="Arial" charset="0"/>
                <a:ea typeface="MS PGothic" pitchFamily="34" charset="-128"/>
              </a:rPr>
              <a:t>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048872"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8993088" y="782493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a:off x="373650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a:off x="7840960"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373650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840960"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416855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8345016"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35" name="Rectangle 134"/>
          <p:cNvSpPr/>
          <p:nvPr/>
        </p:nvSpPr>
        <p:spPr bwMode="auto">
          <a:xfrm>
            <a:off x="2944416"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7464896"/>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C</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8" name="Freeform 137"/>
          <p:cNvSpPr/>
          <p:nvPr/>
        </p:nvSpPr>
        <p:spPr bwMode="auto">
          <a:xfrm>
            <a:off x="2728392"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Freeform 138"/>
          <p:cNvSpPr/>
          <p:nvPr/>
        </p:nvSpPr>
        <p:spPr bwMode="auto">
          <a:xfrm flipH="1">
            <a:off x="9281120" y="6240760"/>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TextBox 139"/>
          <p:cNvSpPr txBox="1"/>
          <p:nvPr/>
        </p:nvSpPr>
        <p:spPr>
          <a:xfrm>
            <a:off x="5708017" y="850436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2" name="TextBox 141"/>
          <p:cNvSpPr txBox="1"/>
          <p:nvPr/>
        </p:nvSpPr>
        <p:spPr>
          <a:xfrm>
            <a:off x="2816253"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7" name="TextBox 146"/>
          <p:cNvSpPr txBox="1"/>
          <p:nvPr/>
        </p:nvSpPr>
        <p:spPr>
          <a:xfrm>
            <a:off x="8705056" y="6888832"/>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48" name="TextBox 147"/>
          <p:cNvSpPr txBox="1"/>
          <p:nvPr/>
        </p:nvSpPr>
        <p:spPr>
          <a:xfrm>
            <a:off x="5608712" y="6910898"/>
            <a:ext cx="1224136" cy="553998"/>
          </a:xfrm>
          <a:prstGeom prst="rect">
            <a:avLst/>
          </a:prstGeom>
          <a:noFill/>
        </p:spPr>
        <p:txBody>
          <a:bodyPr wrap="square" lIns="0" tIns="0" rIns="0" bIns="0" rtlCol="0" anchor="ctr">
            <a:spAutoFit/>
          </a:bodyPr>
          <a:lstStyle/>
          <a:p>
            <a:pPr algn="ctr"/>
            <a:r>
              <a:rPr lang="en-GB" sz="1800" dirty="0" smtClean="0"/>
              <a:t>Emulated C-Comp. C</a:t>
            </a:r>
            <a:endParaRPr lang="en-US" sz="1800" dirty="0" smtClean="0"/>
          </a:p>
        </p:txBody>
      </p:sp>
      <p:sp>
        <p:nvSpPr>
          <p:cNvPr id="149" name="TextBox 148"/>
          <p:cNvSpPr txBox="1"/>
          <p:nvPr/>
        </p:nvSpPr>
        <p:spPr>
          <a:xfrm>
            <a:off x="8624568" y="8762781"/>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50" name="Rectangle 149"/>
          <p:cNvSpPr/>
          <p:nvPr/>
        </p:nvSpPr>
        <p:spPr bwMode="auto">
          <a:xfrm>
            <a:off x="3728024" y="8833048"/>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2" name="Freeform 91"/>
          <p:cNvSpPr/>
          <p:nvPr/>
        </p:nvSpPr>
        <p:spPr bwMode="auto">
          <a:xfrm flipH="1">
            <a:off x="4960640" y="4656584"/>
            <a:ext cx="648072"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1306287"/>
              <a:gd name="connsiteY0" fmla="*/ 0 h 4104456"/>
              <a:gd name="connsiteX1" fmla="*/ 1306287 w 1306287"/>
              <a:gd name="connsiteY1" fmla="*/ 1008112 h 4104456"/>
              <a:gd name="connsiteX2" fmla="*/ 14300 w 1306287"/>
              <a:gd name="connsiteY2" fmla="*/ 1749414 h 4104456"/>
              <a:gd name="connsiteX3" fmla="*/ 0 w 1306287"/>
              <a:gd name="connsiteY3" fmla="*/ 4104456 h 4104456"/>
              <a:gd name="connsiteX4" fmla="*/ 973777 w 1306287"/>
              <a:gd name="connsiteY4" fmla="*/ 4104456 h 4104456"/>
              <a:gd name="connsiteX5" fmla="*/ 979715 w 1306287"/>
              <a:gd name="connsiteY5" fmla="*/ 3872887 h 4104456"/>
              <a:gd name="connsiteX0" fmla="*/ 1306287 w 1306287"/>
              <a:gd name="connsiteY0" fmla="*/ 0 h 3672408"/>
              <a:gd name="connsiteX1" fmla="*/ 1306287 w 1306287"/>
              <a:gd name="connsiteY1" fmla="*/ 576064 h 3672408"/>
              <a:gd name="connsiteX2" fmla="*/ 14300 w 1306287"/>
              <a:gd name="connsiteY2" fmla="*/ 1317366 h 3672408"/>
              <a:gd name="connsiteX3" fmla="*/ 0 w 1306287"/>
              <a:gd name="connsiteY3" fmla="*/ 3672408 h 3672408"/>
              <a:gd name="connsiteX4" fmla="*/ 973777 w 1306287"/>
              <a:gd name="connsiteY4" fmla="*/ 3672408 h 3672408"/>
              <a:gd name="connsiteX5" fmla="*/ 979715 w 1306287"/>
              <a:gd name="connsiteY5" fmla="*/ 3440839 h 3672408"/>
              <a:gd name="connsiteX0" fmla="*/ 1469573 w 1469573"/>
              <a:gd name="connsiteY0" fmla="*/ 0 h 3744416"/>
              <a:gd name="connsiteX1" fmla="*/ 1306287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744416"/>
              <a:gd name="connsiteX1" fmla="*/ 1469573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69573" h="3744416">
                <a:moveTo>
                  <a:pt x="1469573" y="0"/>
                </a:moveTo>
                <a:lnTo>
                  <a:pt x="1469573" y="648072"/>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 name="Freeform 74"/>
          <p:cNvSpPr/>
          <p:nvPr/>
        </p:nvSpPr>
        <p:spPr bwMode="auto">
          <a:xfrm>
            <a:off x="5608712" y="8151325"/>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51" name="Freeform 150"/>
          <p:cNvSpPr/>
          <p:nvPr/>
        </p:nvSpPr>
        <p:spPr bwMode="auto">
          <a:xfrm>
            <a:off x="6904856" y="4656584"/>
            <a:ext cx="576064" cy="3744416"/>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1306287 w 1306287"/>
              <a:gd name="connsiteY0" fmla="*/ 0 h 3744416"/>
              <a:gd name="connsiteX1" fmla="*/ 816429 w 1306287"/>
              <a:gd name="connsiteY1" fmla="*/ 648072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143001 w 1306287"/>
              <a:gd name="connsiteY1" fmla="*/ 576064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 name="connsiteX0" fmla="*/ 1306287 w 1306287"/>
              <a:gd name="connsiteY0" fmla="*/ 0 h 3744416"/>
              <a:gd name="connsiteX1" fmla="*/ 1306287 w 1306287"/>
              <a:gd name="connsiteY1" fmla="*/ 576064 h 3744416"/>
              <a:gd name="connsiteX2" fmla="*/ 14300 w 1306287"/>
              <a:gd name="connsiteY2" fmla="*/ 1389374 h 3744416"/>
              <a:gd name="connsiteX3" fmla="*/ 0 w 1306287"/>
              <a:gd name="connsiteY3" fmla="*/ 3744416 h 3744416"/>
              <a:gd name="connsiteX4" fmla="*/ 973777 w 1306287"/>
              <a:gd name="connsiteY4" fmla="*/ 3744416 h 3744416"/>
              <a:gd name="connsiteX5" fmla="*/ 979715 w 1306287"/>
              <a:gd name="connsiteY5" fmla="*/ 3512847 h 3744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06287" h="3744416">
                <a:moveTo>
                  <a:pt x="1306287" y="0"/>
                </a:moveTo>
                <a:lnTo>
                  <a:pt x="1306287" y="576064"/>
                </a:lnTo>
                <a:lnTo>
                  <a:pt x="14300" y="1389374"/>
                </a:lnTo>
                <a:cubicBezTo>
                  <a:pt x="9533" y="2174388"/>
                  <a:pt x="4767" y="2959402"/>
                  <a:pt x="0" y="3744416"/>
                </a:cubicBezTo>
                <a:lnTo>
                  <a:pt x="973777" y="3744416"/>
                </a:lnTo>
                <a:lnTo>
                  <a:pt x="979715" y="3512847"/>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 name="Rectangle 95"/>
          <p:cNvSpPr/>
          <p:nvPr/>
        </p:nvSpPr>
        <p:spPr bwMode="auto">
          <a:xfrm>
            <a:off x="10649272"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CNP</a:t>
            </a:r>
            <a:endParaRPr lang="en-US" sz="1400" b="0" dirty="0" smtClean="0">
              <a:latin typeface="Arial" charset="0"/>
            </a:endParaRPr>
          </a:p>
        </p:txBody>
      </p:sp>
      <p:sp>
        <p:nvSpPr>
          <p:cNvPr id="98" name="Rectangle 97"/>
          <p:cNvSpPr/>
          <p:nvPr/>
        </p:nvSpPr>
        <p:spPr bwMode="auto">
          <a:xfrm>
            <a:off x="1360240" y="42965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CNP</a:t>
            </a:r>
            <a:endParaRPr lang="en-US" sz="1400" b="0" dirty="0" smtClean="0">
              <a:latin typeface="Arial" charset="0"/>
            </a:endParaRPr>
          </a:p>
        </p:txBody>
      </p:sp>
      <p:sp>
        <p:nvSpPr>
          <p:cNvPr id="99" name="Rectangle 98"/>
          <p:cNvSpPr/>
          <p:nvPr/>
        </p:nvSpPr>
        <p:spPr bwMode="auto">
          <a:xfrm>
            <a:off x="2512368" y="3576464"/>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0" name="Rectangle 99"/>
          <p:cNvSpPr/>
          <p:nvPr/>
        </p:nvSpPr>
        <p:spPr bwMode="auto">
          <a:xfrm>
            <a:off x="9532715" y="3576464"/>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Arrow Connector 131"/>
          <p:cNvCxnSpPr/>
          <p:nvPr/>
        </p:nvCxnSpPr>
        <p:spPr bwMode="auto">
          <a:xfrm flipV="1">
            <a:off x="856184" y="4512568"/>
            <a:ext cx="720080"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cxnSp>
        <p:nvCxnSpPr>
          <p:cNvPr id="137" name="Straight Arrow Connector 136"/>
          <p:cNvCxnSpPr/>
          <p:nvPr/>
        </p:nvCxnSpPr>
        <p:spPr bwMode="auto">
          <a:xfrm flipV="1">
            <a:off x="856184" y="4512568"/>
            <a:ext cx="9937104" cy="3096344"/>
          </a:xfrm>
          <a:prstGeom prst="straightConnector1">
            <a:avLst/>
          </a:prstGeom>
          <a:solidFill>
            <a:schemeClr val="accent1"/>
          </a:solidFill>
          <a:ln w="9525" cap="flat" cmpd="sng" algn="ctr">
            <a:solidFill>
              <a:schemeClr val="tx1"/>
            </a:solidFill>
            <a:prstDash val="dash"/>
            <a:round/>
            <a:headEnd type="none" w="med" len="med"/>
            <a:tailEnd type="arrow"/>
          </a:ln>
          <a:effectLst/>
        </p:spPr>
      </p:cxnSp>
      <p:sp>
        <p:nvSpPr>
          <p:cNvPr id="141" name="TextBox 140"/>
          <p:cNvSpPr txBox="1"/>
          <p:nvPr/>
        </p:nvSpPr>
        <p:spPr>
          <a:xfrm>
            <a:off x="136104" y="7680920"/>
            <a:ext cx="1944216" cy="861774"/>
          </a:xfrm>
          <a:prstGeom prst="rect">
            <a:avLst/>
          </a:prstGeom>
          <a:noFill/>
        </p:spPr>
        <p:txBody>
          <a:bodyPr wrap="square" lIns="0" tIns="0" rIns="0" bIns="0" rtlCol="0">
            <a:spAutoFit/>
          </a:bodyPr>
          <a:lstStyle/>
          <a:p>
            <a:r>
              <a:rPr lang="en-GB" sz="1400" dirty="0" smtClean="0">
                <a:solidFill>
                  <a:schemeClr val="bg1">
                    <a:lumMod val="50000"/>
                  </a:schemeClr>
                </a:solidFill>
              </a:rPr>
              <a:t>S-VLAN MEP functions are Active on one port and Standby on the other</a:t>
            </a:r>
            <a:endParaRPr lang="en-US" sz="1400" dirty="0" smtClean="0">
              <a:solidFill>
                <a:schemeClr val="bg1">
                  <a:lumMod val="50000"/>
                </a:schemeClr>
              </a:solidFill>
            </a:endParaRPr>
          </a:p>
        </p:txBody>
      </p:sp>
      <p:cxnSp>
        <p:nvCxnSpPr>
          <p:cNvPr id="152" name="Straight Arrow Connector 151"/>
          <p:cNvCxnSpPr/>
          <p:nvPr/>
        </p:nvCxnSpPr>
        <p:spPr bwMode="auto">
          <a:xfrm>
            <a:off x="2800400" y="4152528"/>
            <a:ext cx="2263224" cy="53711"/>
          </a:xfrm>
          <a:prstGeom prst="straightConnector1">
            <a:avLst/>
          </a:prstGeom>
          <a:solidFill>
            <a:schemeClr val="accent1"/>
          </a:solidFill>
          <a:ln w="38100" cap="flat" cmpd="sng" algn="ctr">
            <a:solidFill>
              <a:srgbClr val="C00000"/>
            </a:solidFill>
            <a:prstDash val="sysDash"/>
            <a:round/>
            <a:headEnd type="none" w="med" len="med"/>
            <a:tailEnd type="arrow"/>
          </a:ln>
          <a:effectLst/>
        </p:spPr>
      </p:cxnSp>
      <p:sp>
        <p:nvSpPr>
          <p:cNvPr id="158" name="TextBox 157"/>
          <p:cNvSpPr txBox="1"/>
          <p:nvPr/>
        </p:nvSpPr>
        <p:spPr>
          <a:xfrm>
            <a:off x="3232448" y="3720480"/>
            <a:ext cx="1368152" cy="430887"/>
          </a:xfrm>
          <a:prstGeom prst="rect">
            <a:avLst/>
          </a:prstGeom>
          <a:noFill/>
        </p:spPr>
        <p:txBody>
          <a:bodyPr wrap="square" lIns="0" tIns="0" rIns="0" bIns="0" rtlCol="0" anchor="ctr">
            <a:spAutoFit/>
          </a:bodyPr>
          <a:lstStyle/>
          <a:p>
            <a:pPr algn="ctr"/>
            <a:r>
              <a:rPr lang="en-GB" sz="1400" dirty="0" smtClean="0">
                <a:solidFill>
                  <a:srgbClr val="C00000"/>
                </a:solidFill>
              </a:rPr>
              <a:t>Implementation “shortcut”</a:t>
            </a:r>
            <a:endParaRPr lang="en-US" sz="1400" dirty="0" smtClean="0">
              <a:solidFill>
                <a:srgbClr val="C00000"/>
              </a:solidFill>
            </a:endParaRPr>
          </a:p>
        </p:txBody>
      </p:sp>
      <p:sp>
        <p:nvSpPr>
          <p:cNvPr id="143" name="TextBox 142"/>
          <p:cNvSpPr txBox="1"/>
          <p:nvPr/>
        </p:nvSpPr>
        <p:spPr>
          <a:xfrm flipV="1">
            <a:off x="5716497" y="2928392"/>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44" name="Rectangle 143"/>
          <p:cNvSpPr/>
          <p:nvPr/>
        </p:nvSpPr>
        <p:spPr bwMode="auto">
          <a:xfrm flipV="1">
            <a:off x="2656384" y="1272208"/>
            <a:ext cx="734481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5" name="Rectangle 144"/>
          <p:cNvSpPr/>
          <p:nvPr/>
        </p:nvSpPr>
        <p:spPr bwMode="auto">
          <a:xfrm>
            <a:off x="3016424" y="184827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6" name="Rectangle 165"/>
          <p:cNvSpPr/>
          <p:nvPr/>
        </p:nvSpPr>
        <p:spPr bwMode="auto">
          <a:xfrm>
            <a:off x="9065096" y="184827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7" name="Rectangle 166"/>
          <p:cNvSpPr/>
          <p:nvPr/>
        </p:nvSpPr>
        <p:spPr bwMode="auto">
          <a:xfrm>
            <a:off x="3808512" y="184827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7912968" y="184827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9" name="Rectangle 168"/>
          <p:cNvSpPr/>
          <p:nvPr/>
        </p:nvSpPr>
        <p:spPr bwMode="auto">
          <a:xfrm>
            <a:off x="3808512" y="14882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0" name="Rectangle 169"/>
          <p:cNvSpPr/>
          <p:nvPr/>
        </p:nvSpPr>
        <p:spPr bwMode="auto">
          <a:xfrm>
            <a:off x="7912968" y="14882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71" name="Straight Connector 170"/>
          <p:cNvCxnSpPr/>
          <p:nvPr/>
        </p:nvCxnSpPr>
        <p:spPr bwMode="auto">
          <a:xfrm flipV="1">
            <a:off x="4240560" y="696144"/>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flipV="1">
            <a:off x="8417024" y="696144"/>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73" name="Rectangle 172"/>
          <p:cNvSpPr/>
          <p:nvPr/>
        </p:nvSpPr>
        <p:spPr bwMode="auto">
          <a:xfrm>
            <a:off x="3016424" y="2208312"/>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4" name="Rectangle 173"/>
          <p:cNvSpPr/>
          <p:nvPr/>
        </p:nvSpPr>
        <p:spPr bwMode="auto">
          <a:xfrm>
            <a:off x="7120880" y="2208312"/>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5" name="TextBox 174"/>
          <p:cNvSpPr txBox="1"/>
          <p:nvPr/>
        </p:nvSpPr>
        <p:spPr>
          <a:xfrm>
            <a:off x="5780025" y="1344216"/>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76" name="TextBox 175"/>
          <p:cNvSpPr txBox="1"/>
          <p:nvPr/>
        </p:nvSpPr>
        <p:spPr>
          <a:xfrm>
            <a:off x="2888261" y="2959750"/>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77" name="TextBox 176"/>
          <p:cNvSpPr txBox="1"/>
          <p:nvPr/>
        </p:nvSpPr>
        <p:spPr>
          <a:xfrm>
            <a:off x="8777064" y="2959750"/>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79" name="TextBox 178"/>
          <p:cNvSpPr txBox="1"/>
          <p:nvPr/>
        </p:nvSpPr>
        <p:spPr>
          <a:xfrm>
            <a:off x="8696576" y="716469"/>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80" name="Rectangle 179"/>
          <p:cNvSpPr/>
          <p:nvPr/>
        </p:nvSpPr>
        <p:spPr bwMode="auto">
          <a:xfrm>
            <a:off x="3800032" y="84016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Aggregation System)</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8" name="TextBox 117"/>
          <p:cNvSpPr txBox="1"/>
          <p:nvPr/>
        </p:nvSpPr>
        <p:spPr>
          <a:xfrm>
            <a:off x="5730951" y="2496344"/>
            <a:ext cx="1245913" cy="553998"/>
          </a:xfrm>
          <a:prstGeom prst="rect">
            <a:avLst/>
          </a:prstGeom>
          <a:noFill/>
        </p:spPr>
        <p:txBody>
          <a:bodyPr wrap="square" lIns="0" tIns="0" rIns="0" bIns="0" rtlCol="0" anchor="ctr">
            <a:spAutoFit/>
          </a:bodyPr>
          <a:lstStyle/>
          <a:p>
            <a:pPr algn="ctr"/>
            <a:r>
              <a:rPr lang="en-GB" sz="1800" dirty="0" smtClean="0"/>
              <a:t>Emulated S-Comp. D</a:t>
            </a:r>
            <a:endParaRPr lang="en-US" sz="1800" dirty="0" smtClean="0"/>
          </a:p>
        </p:txBody>
      </p:sp>
      <p:cxnSp>
        <p:nvCxnSpPr>
          <p:cNvPr id="94" name="Straight Connector 93"/>
          <p:cNvCxnSpPr/>
          <p:nvPr/>
        </p:nvCxnSpPr>
        <p:spPr bwMode="auto">
          <a:xfrm flipH="1">
            <a:off x="6256784" y="336104"/>
            <a:ext cx="8480" cy="9265096"/>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113" name="Freeform 112"/>
          <p:cNvSpPr/>
          <p:nvPr/>
        </p:nvSpPr>
        <p:spPr bwMode="auto">
          <a:xfrm flipV="1">
            <a:off x="2764829" y="1632248"/>
            <a:ext cx="504056" cy="197004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926154"/>
              <a:gd name="connsiteX1" fmla="*/ 0 w 979715"/>
              <a:gd name="connsiteY1" fmla="*/ 1926154 h 1926154"/>
              <a:gd name="connsiteX2" fmla="*/ 973777 w 979715"/>
              <a:gd name="connsiteY2" fmla="*/ 1926154 h 1926154"/>
              <a:gd name="connsiteX3" fmla="*/ 979715 w 979715"/>
              <a:gd name="connsiteY3" fmla="*/ 1694585 h 1926154"/>
              <a:gd name="connsiteX0" fmla="*/ 0 w 979715"/>
              <a:gd name="connsiteY0" fmla="*/ 0 h 1970045"/>
              <a:gd name="connsiteX1" fmla="*/ 0 w 979715"/>
              <a:gd name="connsiteY1" fmla="*/ 1970045 h 1970045"/>
              <a:gd name="connsiteX2" fmla="*/ 973777 w 979715"/>
              <a:gd name="connsiteY2" fmla="*/ 1970045 h 1970045"/>
              <a:gd name="connsiteX3" fmla="*/ 979715 w 979715"/>
              <a:gd name="connsiteY3" fmla="*/ 1738476 h 1970045"/>
            </a:gdLst>
            <a:ahLst/>
            <a:cxnLst>
              <a:cxn ang="0">
                <a:pos x="connsiteX0" y="connsiteY0"/>
              </a:cxn>
              <a:cxn ang="0">
                <a:pos x="connsiteX1" y="connsiteY1"/>
              </a:cxn>
              <a:cxn ang="0">
                <a:pos x="connsiteX2" y="connsiteY2"/>
              </a:cxn>
              <a:cxn ang="0">
                <a:pos x="connsiteX3" y="connsiteY3"/>
              </a:cxn>
            </a:cxnLst>
            <a:rect l="l" t="t" r="r" b="b"/>
            <a:pathLst>
              <a:path w="979715" h="1970045">
                <a:moveTo>
                  <a:pt x="0" y="0"/>
                </a:moveTo>
                <a:lnTo>
                  <a:pt x="0" y="1970045"/>
                </a:lnTo>
                <a:lnTo>
                  <a:pt x="973777" y="1970045"/>
                </a:lnTo>
                <a:lnTo>
                  <a:pt x="979715" y="1738476"/>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reeform 113"/>
          <p:cNvSpPr/>
          <p:nvPr/>
        </p:nvSpPr>
        <p:spPr bwMode="auto">
          <a:xfrm flipH="1" flipV="1">
            <a:off x="9353128" y="1632248"/>
            <a:ext cx="504056" cy="1940784"/>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1940784"/>
              <a:gd name="connsiteX1" fmla="*/ 0 w 979715"/>
              <a:gd name="connsiteY1" fmla="*/ 1940784 h 1940784"/>
              <a:gd name="connsiteX2" fmla="*/ 973777 w 979715"/>
              <a:gd name="connsiteY2" fmla="*/ 1940784 h 1940784"/>
              <a:gd name="connsiteX3" fmla="*/ 979715 w 979715"/>
              <a:gd name="connsiteY3" fmla="*/ 1709215 h 1940784"/>
            </a:gdLst>
            <a:ahLst/>
            <a:cxnLst>
              <a:cxn ang="0">
                <a:pos x="connsiteX0" y="connsiteY0"/>
              </a:cxn>
              <a:cxn ang="0">
                <a:pos x="connsiteX1" y="connsiteY1"/>
              </a:cxn>
              <a:cxn ang="0">
                <a:pos x="connsiteX2" y="connsiteY2"/>
              </a:cxn>
              <a:cxn ang="0">
                <a:pos x="connsiteX3" y="connsiteY3"/>
              </a:cxn>
            </a:cxnLst>
            <a:rect l="l" t="t" r="r" b="b"/>
            <a:pathLst>
              <a:path w="979715" h="1940784">
                <a:moveTo>
                  <a:pt x="0" y="0"/>
                </a:moveTo>
                <a:lnTo>
                  <a:pt x="0" y="1940784"/>
                </a:lnTo>
                <a:lnTo>
                  <a:pt x="973777" y="1940784"/>
                </a:lnTo>
                <a:lnTo>
                  <a:pt x="979715" y="1709215"/>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01" name="Group 200"/>
          <p:cNvGrpSpPr/>
          <p:nvPr/>
        </p:nvGrpSpPr>
        <p:grpSpPr>
          <a:xfrm>
            <a:off x="4960640" y="1632248"/>
            <a:ext cx="2736304" cy="2304258"/>
            <a:chOff x="10145216" y="1632248"/>
            <a:chExt cx="2736304" cy="2304258"/>
          </a:xfrm>
        </p:grpSpPr>
        <p:sp>
          <p:nvSpPr>
            <p:cNvPr id="181" name="Freeform 180"/>
            <p:cNvSpPr/>
            <p:nvPr/>
          </p:nvSpPr>
          <p:spPr bwMode="auto">
            <a:xfrm flipV="1">
              <a:off x="10865296" y="1632248"/>
              <a:ext cx="1296144"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64" name="Rectangle 163"/>
            <p:cNvSpPr/>
            <p:nvPr/>
          </p:nvSpPr>
          <p:spPr bwMode="auto">
            <a:xfrm>
              <a:off x="10145216" y="1848273"/>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5" name="Rectangle 164"/>
            <p:cNvSpPr/>
            <p:nvPr/>
          </p:nvSpPr>
          <p:spPr bwMode="auto">
            <a:xfrm>
              <a:off x="12305456" y="1848273"/>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5" name="Freeform 184"/>
            <p:cNvSpPr/>
            <p:nvPr/>
          </p:nvSpPr>
          <p:spPr bwMode="auto">
            <a:xfrm flipH="1" flipV="1">
              <a:off x="10433248" y="1632248"/>
              <a:ext cx="441492" cy="1959257"/>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1306287"/>
                <a:gd name="connsiteY0" fmla="*/ 0 h 4104456"/>
                <a:gd name="connsiteX1" fmla="*/ 1306287 w 1306287"/>
                <a:gd name="connsiteY1" fmla="*/ 1008112 h 4104456"/>
                <a:gd name="connsiteX2" fmla="*/ 14300 w 1306287"/>
                <a:gd name="connsiteY2" fmla="*/ 1749414 h 4104456"/>
                <a:gd name="connsiteX3" fmla="*/ 0 w 1306287"/>
                <a:gd name="connsiteY3" fmla="*/ 4104456 h 4104456"/>
                <a:gd name="connsiteX4" fmla="*/ 973777 w 1306287"/>
                <a:gd name="connsiteY4" fmla="*/ 4104456 h 4104456"/>
                <a:gd name="connsiteX5" fmla="*/ 979715 w 1306287"/>
                <a:gd name="connsiteY5" fmla="*/ 3872887 h 4104456"/>
                <a:gd name="connsiteX0" fmla="*/ 1306287 w 1306287"/>
                <a:gd name="connsiteY0" fmla="*/ 0 h 3672408"/>
                <a:gd name="connsiteX1" fmla="*/ 1306287 w 1306287"/>
                <a:gd name="connsiteY1" fmla="*/ 576064 h 3672408"/>
                <a:gd name="connsiteX2" fmla="*/ 14300 w 1306287"/>
                <a:gd name="connsiteY2" fmla="*/ 1317366 h 3672408"/>
                <a:gd name="connsiteX3" fmla="*/ 0 w 1306287"/>
                <a:gd name="connsiteY3" fmla="*/ 3672408 h 3672408"/>
                <a:gd name="connsiteX4" fmla="*/ 973777 w 1306287"/>
                <a:gd name="connsiteY4" fmla="*/ 3672408 h 3672408"/>
                <a:gd name="connsiteX5" fmla="*/ 979715 w 1306287"/>
                <a:gd name="connsiteY5" fmla="*/ 3440839 h 3672408"/>
                <a:gd name="connsiteX0" fmla="*/ 1469573 w 1469573"/>
                <a:gd name="connsiteY0" fmla="*/ 0 h 3744416"/>
                <a:gd name="connsiteX1" fmla="*/ 1306287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744416"/>
                <a:gd name="connsiteX1" fmla="*/ 1469573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096344"/>
                <a:gd name="connsiteX1" fmla="*/ 14300 w 1469573"/>
                <a:gd name="connsiteY1" fmla="*/ 741302 h 3096344"/>
                <a:gd name="connsiteX2" fmla="*/ 0 w 1469573"/>
                <a:gd name="connsiteY2" fmla="*/ 3096344 h 3096344"/>
                <a:gd name="connsiteX3" fmla="*/ 973777 w 1469573"/>
                <a:gd name="connsiteY3" fmla="*/ 3096344 h 3096344"/>
                <a:gd name="connsiteX4" fmla="*/ 979715 w 1469573"/>
                <a:gd name="connsiteY4" fmla="*/ 2864775 h 3096344"/>
                <a:gd name="connsiteX0" fmla="*/ 14300 w 979715"/>
                <a:gd name="connsiteY0" fmla="*/ 0 h 2355042"/>
                <a:gd name="connsiteX1" fmla="*/ 0 w 979715"/>
                <a:gd name="connsiteY1" fmla="*/ 2355042 h 2355042"/>
                <a:gd name="connsiteX2" fmla="*/ 973777 w 979715"/>
                <a:gd name="connsiteY2" fmla="*/ 2355042 h 2355042"/>
                <a:gd name="connsiteX3" fmla="*/ 979715 w 979715"/>
                <a:gd name="connsiteY3" fmla="*/ 2123473 h 2355042"/>
                <a:gd name="connsiteX0" fmla="*/ 4766 w 985656"/>
                <a:gd name="connsiteY0" fmla="*/ 0 h 1931961"/>
                <a:gd name="connsiteX1" fmla="*/ 5941 w 985656"/>
                <a:gd name="connsiteY1" fmla="*/ 1931961 h 1931961"/>
                <a:gd name="connsiteX2" fmla="*/ 979718 w 985656"/>
                <a:gd name="connsiteY2" fmla="*/ 1931961 h 1931961"/>
                <a:gd name="connsiteX3" fmla="*/ 985656 w 985656"/>
                <a:gd name="connsiteY3" fmla="*/ 1700392 h 1931961"/>
                <a:gd name="connsiteX0" fmla="*/ 4766 w 1001130"/>
                <a:gd name="connsiteY0" fmla="*/ 0 h 1959257"/>
                <a:gd name="connsiteX1" fmla="*/ 21415 w 1001130"/>
                <a:gd name="connsiteY1" fmla="*/ 1959257 h 1959257"/>
                <a:gd name="connsiteX2" fmla="*/ 995192 w 1001130"/>
                <a:gd name="connsiteY2" fmla="*/ 1959257 h 1959257"/>
                <a:gd name="connsiteX3" fmla="*/ 1001130 w 1001130"/>
                <a:gd name="connsiteY3" fmla="*/ 1727688 h 1959257"/>
              </a:gdLst>
              <a:ahLst/>
              <a:cxnLst>
                <a:cxn ang="0">
                  <a:pos x="connsiteX0" y="connsiteY0"/>
                </a:cxn>
                <a:cxn ang="0">
                  <a:pos x="connsiteX1" y="connsiteY1"/>
                </a:cxn>
                <a:cxn ang="0">
                  <a:pos x="connsiteX2" y="connsiteY2"/>
                </a:cxn>
                <a:cxn ang="0">
                  <a:pos x="connsiteX3" y="connsiteY3"/>
                </a:cxn>
              </a:cxnLst>
              <a:rect l="l" t="t" r="r" b="b"/>
              <a:pathLst>
                <a:path w="1001130" h="1959257">
                  <a:moveTo>
                    <a:pt x="4766" y="0"/>
                  </a:moveTo>
                  <a:cubicBezTo>
                    <a:pt x="-1" y="785014"/>
                    <a:pt x="26182" y="1174243"/>
                    <a:pt x="21415" y="1959257"/>
                  </a:cubicBezTo>
                  <a:lnTo>
                    <a:pt x="995192" y="1959257"/>
                  </a:lnTo>
                  <a:lnTo>
                    <a:pt x="1001130" y="1727688"/>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186" name="Rectangle 185"/>
            <p:cNvSpPr/>
            <p:nvPr/>
          </p:nvSpPr>
          <p:spPr bwMode="auto">
            <a:xfrm>
              <a:off x="10505256" y="3576465"/>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MAC</a:t>
              </a:r>
              <a:endParaRPr lang="en-US" sz="1400" b="0" dirty="0" smtClean="0">
                <a:latin typeface="Arial" charset="0"/>
              </a:endParaRPr>
            </a:p>
          </p:txBody>
        </p:sp>
        <p:sp>
          <p:nvSpPr>
            <p:cNvPr id="187" name="Freeform 186"/>
            <p:cNvSpPr/>
            <p:nvPr/>
          </p:nvSpPr>
          <p:spPr bwMode="auto">
            <a:xfrm flipV="1">
              <a:off x="12151996" y="1632249"/>
              <a:ext cx="441492" cy="1959257"/>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 name="connsiteX0" fmla="*/ 0 w 979715"/>
                <a:gd name="connsiteY0" fmla="*/ 0 h 2520280"/>
                <a:gd name="connsiteX1" fmla="*/ 0 w 979715"/>
                <a:gd name="connsiteY1" fmla="*/ 2520280 h 2520280"/>
                <a:gd name="connsiteX2" fmla="*/ 973777 w 979715"/>
                <a:gd name="connsiteY2" fmla="*/ 2520280 h 2520280"/>
                <a:gd name="connsiteX3" fmla="*/ 979715 w 979715"/>
                <a:gd name="connsiteY3" fmla="*/ 2288711 h 2520280"/>
                <a:gd name="connsiteX0" fmla="*/ 0 w 979715"/>
                <a:gd name="connsiteY0" fmla="*/ 0 h 4104456"/>
                <a:gd name="connsiteX1" fmla="*/ 0 w 979715"/>
                <a:gd name="connsiteY1" fmla="*/ 4104456 h 4104456"/>
                <a:gd name="connsiteX2" fmla="*/ 973777 w 979715"/>
                <a:gd name="connsiteY2" fmla="*/ 4104456 h 4104456"/>
                <a:gd name="connsiteX3" fmla="*/ 979715 w 979715"/>
                <a:gd name="connsiteY3" fmla="*/ 3872887 h 4104456"/>
                <a:gd name="connsiteX0" fmla="*/ 0 w 979715"/>
                <a:gd name="connsiteY0" fmla="*/ 0 h 4104456"/>
                <a:gd name="connsiteX1" fmla="*/ 14300 w 979715"/>
                <a:gd name="connsiteY1" fmla="*/ 1749414 h 4104456"/>
                <a:gd name="connsiteX2" fmla="*/ 0 w 979715"/>
                <a:gd name="connsiteY2" fmla="*/ 4104456 h 4104456"/>
                <a:gd name="connsiteX3" fmla="*/ 973777 w 979715"/>
                <a:gd name="connsiteY3" fmla="*/ 4104456 h 4104456"/>
                <a:gd name="connsiteX4" fmla="*/ 979715 w 979715"/>
                <a:gd name="connsiteY4" fmla="*/ 3872887 h 4104456"/>
                <a:gd name="connsiteX0" fmla="*/ 0 w 979715"/>
                <a:gd name="connsiteY0" fmla="*/ 0 h 4104456"/>
                <a:gd name="connsiteX1" fmla="*/ 45248 w 979715"/>
                <a:gd name="connsiteY1" fmla="*/ 1005611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0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979715"/>
                <a:gd name="connsiteY0" fmla="*/ 0 h 4104456"/>
                <a:gd name="connsiteX1" fmla="*/ 816429 w 979715"/>
                <a:gd name="connsiteY1" fmla="*/ 1008112 h 4104456"/>
                <a:gd name="connsiteX2" fmla="*/ 14300 w 979715"/>
                <a:gd name="connsiteY2" fmla="*/ 1749414 h 4104456"/>
                <a:gd name="connsiteX3" fmla="*/ 0 w 979715"/>
                <a:gd name="connsiteY3" fmla="*/ 4104456 h 4104456"/>
                <a:gd name="connsiteX4" fmla="*/ 973777 w 979715"/>
                <a:gd name="connsiteY4" fmla="*/ 4104456 h 4104456"/>
                <a:gd name="connsiteX5" fmla="*/ 979715 w 979715"/>
                <a:gd name="connsiteY5" fmla="*/ 3872887 h 4104456"/>
                <a:gd name="connsiteX0" fmla="*/ 816429 w 1306287"/>
                <a:gd name="connsiteY0" fmla="*/ 0 h 4104456"/>
                <a:gd name="connsiteX1" fmla="*/ 1306287 w 1306287"/>
                <a:gd name="connsiteY1" fmla="*/ 1008112 h 4104456"/>
                <a:gd name="connsiteX2" fmla="*/ 14300 w 1306287"/>
                <a:gd name="connsiteY2" fmla="*/ 1749414 h 4104456"/>
                <a:gd name="connsiteX3" fmla="*/ 0 w 1306287"/>
                <a:gd name="connsiteY3" fmla="*/ 4104456 h 4104456"/>
                <a:gd name="connsiteX4" fmla="*/ 973777 w 1306287"/>
                <a:gd name="connsiteY4" fmla="*/ 4104456 h 4104456"/>
                <a:gd name="connsiteX5" fmla="*/ 979715 w 1306287"/>
                <a:gd name="connsiteY5" fmla="*/ 3872887 h 4104456"/>
                <a:gd name="connsiteX0" fmla="*/ 1306287 w 1306287"/>
                <a:gd name="connsiteY0" fmla="*/ 0 h 3672408"/>
                <a:gd name="connsiteX1" fmla="*/ 1306287 w 1306287"/>
                <a:gd name="connsiteY1" fmla="*/ 576064 h 3672408"/>
                <a:gd name="connsiteX2" fmla="*/ 14300 w 1306287"/>
                <a:gd name="connsiteY2" fmla="*/ 1317366 h 3672408"/>
                <a:gd name="connsiteX3" fmla="*/ 0 w 1306287"/>
                <a:gd name="connsiteY3" fmla="*/ 3672408 h 3672408"/>
                <a:gd name="connsiteX4" fmla="*/ 973777 w 1306287"/>
                <a:gd name="connsiteY4" fmla="*/ 3672408 h 3672408"/>
                <a:gd name="connsiteX5" fmla="*/ 979715 w 1306287"/>
                <a:gd name="connsiteY5" fmla="*/ 3440839 h 3672408"/>
                <a:gd name="connsiteX0" fmla="*/ 1469573 w 1469573"/>
                <a:gd name="connsiteY0" fmla="*/ 0 h 3744416"/>
                <a:gd name="connsiteX1" fmla="*/ 1306287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744416"/>
                <a:gd name="connsiteX1" fmla="*/ 1469573 w 1469573"/>
                <a:gd name="connsiteY1" fmla="*/ 648072 h 3744416"/>
                <a:gd name="connsiteX2" fmla="*/ 14300 w 1469573"/>
                <a:gd name="connsiteY2" fmla="*/ 1389374 h 3744416"/>
                <a:gd name="connsiteX3" fmla="*/ 0 w 1469573"/>
                <a:gd name="connsiteY3" fmla="*/ 3744416 h 3744416"/>
                <a:gd name="connsiteX4" fmla="*/ 973777 w 1469573"/>
                <a:gd name="connsiteY4" fmla="*/ 3744416 h 3744416"/>
                <a:gd name="connsiteX5" fmla="*/ 979715 w 1469573"/>
                <a:gd name="connsiteY5" fmla="*/ 3512847 h 3744416"/>
                <a:gd name="connsiteX0" fmla="*/ 1469573 w 1469573"/>
                <a:gd name="connsiteY0" fmla="*/ 0 h 3096344"/>
                <a:gd name="connsiteX1" fmla="*/ 14300 w 1469573"/>
                <a:gd name="connsiteY1" fmla="*/ 741302 h 3096344"/>
                <a:gd name="connsiteX2" fmla="*/ 0 w 1469573"/>
                <a:gd name="connsiteY2" fmla="*/ 3096344 h 3096344"/>
                <a:gd name="connsiteX3" fmla="*/ 973777 w 1469573"/>
                <a:gd name="connsiteY3" fmla="*/ 3096344 h 3096344"/>
                <a:gd name="connsiteX4" fmla="*/ 979715 w 1469573"/>
                <a:gd name="connsiteY4" fmla="*/ 2864775 h 3096344"/>
                <a:gd name="connsiteX0" fmla="*/ 14300 w 979715"/>
                <a:gd name="connsiteY0" fmla="*/ 0 h 2355042"/>
                <a:gd name="connsiteX1" fmla="*/ 0 w 979715"/>
                <a:gd name="connsiteY1" fmla="*/ 2355042 h 2355042"/>
                <a:gd name="connsiteX2" fmla="*/ 973777 w 979715"/>
                <a:gd name="connsiteY2" fmla="*/ 2355042 h 2355042"/>
                <a:gd name="connsiteX3" fmla="*/ 979715 w 979715"/>
                <a:gd name="connsiteY3" fmla="*/ 2123473 h 2355042"/>
                <a:gd name="connsiteX0" fmla="*/ 4766 w 985656"/>
                <a:gd name="connsiteY0" fmla="*/ 0 h 1931961"/>
                <a:gd name="connsiteX1" fmla="*/ 5941 w 985656"/>
                <a:gd name="connsiteY1" fmla="*/ 1931961 h 1931961"/>
                <a:gd name="connsiteX2" fmla="*/ 979718 w 985656"/>
                <a:gd name="connsiteY2" fmla="*/ 1931961 h 1931961"/>
                <a:gd name="connsiteX3" fmla="*/ 985656 w 985656"/>
                <a:gd name="connsiteY3" fmla="*/ 1700392 h 1931961"/>
                <a:gd name="connsiteX0" fmla="*/ 4766 w 1001130"/>
                <a:gd name="connsiteY0" fmla="*/ 0 h 1959257"/>
                <a:gd name="connsiteX1" fmla="*/ 21415 w 1001130"/>
                <a:gd name="connsiteY1" fmla="*/ 1959257 h 1959257"/>
                <a:gd name="connsiteX2" fmla="*/ 995192 w 1001130"/>
                <a:gd name="connsiteY2" fmla="*/ 1959257 h 1959257"/>
                <a:gd name="connsiteX3" fmla="*/ 1001130 w 1001130"/>
                <a:gd name="connsiteY3" fmla="*/ 1727688 h 1959257"/>
              </a:gdLst>
              <a:ahLst/>
              <a:cxnLst>
                <a:cxn ang="0">
                  <a:pos x="connsiteX0" y="connsiteY0"/>
                </a:cxn>
                <a:cxn ang="0">
                  <a:pos x="connsiteX1" y="connsiteY1"/>
                </a:cxn>
                <a:cxn ang="0">
                  <a:pos x="connsiteX2" y="connsiteY2"/>
                </a:cxn>
                <a:cxn ang="0">
                  <a:pos x="connsiteX3" y="connsiteY3"/>
                </a:cxn>
              </a:cxnLst>
              <a:rect l="l" t="t" r="r" b="b"/>
              <a:pathLst>
                <a:path w="1001130" h="1959257">
                  <a:moveTo>
                    <a:pt x="4766" y="0"/>
                  </a:moveTo>
                  <a:cubicBezTo>
                    <a:pt x="-1" y="785014"/>
                    <a:pt x="26182" y="1174243"/>
                    <a:pt x="21415" y="1959257"/>
                  </a:cubicBezTo>
                  <a:lnTo>
                    <a:pt x="995192" y="1959257"/>
                  </a:lnTo>
                  <a:lnTo>
                    <a:pt x="1001130" y="1727688"/>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8" name="Rectangle 187"/>
            <p:cNvSpPr/>
            <p:nvPr/>
          </p:nvSpPr>
          <p:spPr bwMode="auto">
            <a:xfrm>
              <a:off x="11801400" y="3576466"/>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MAC</a:t>
              </a:r>
              <a:endParaRPr lang="en-US" sz="1400" b="0" dirty="0" smtClean="0">
                <a:latin typeface="Arial" charset="0"/>
              </a:endParaRPr>
            </a:p>
          </p:txBody>
        </p:sp>
      </p:grpSp>
      <p:sp>
        <p:nvSpPr>
          <p:cNvPr id="190" name="Freeform 189"/>
          <p:cNvSpPr/>
          <p:nvPr/>
        </p:nvSpPr>
        <p:spPr bwMode="auto">
          <a:xfrm>
            <a:off x="1411400" y="304800"/>
            <a:ext cx="6824622" cy="9164320"/>
          </a:xfrm>
          <a:custGeom>
            <a:avLst/>
            <a:gdLst>
              <a:gd name="connsiteX0" fmla="*/ 2774520 w 6824622"/>
              <a:gd name="connsiteY0" fmla="*/ 0 h 9164320"/>
              <a:gd name="connsiteX1" fmla="*/ 2124280 w 6824622"/>
              <a:gd name="connsiteY1" fmla="*/ 2072640 h 9164320"/>
              <a:gd name="connsiteX2" fmla="*/ 2063320 w 6824622"/>
              <a:gd name="connsiteY2" fmla="*/ 2032000 h 9164320"/>
              <a:gd name="connsiteX3" fmla="*/ 2043000 w 6824622"/>
              <a:gd name="connsiteY3" fmla="*/ 1950720 h 9164320"/>
              <a:gd name="connsiteX4" fmla="*/ 2022680 w 6824622"/>
              <a:gd name="connsiteY4" fmla="*/ 1889760 h 9164320"/>
              <a:gd name="connsiteX5" fmla="*/ 2002360 w 6824622"/>
              <a:gd name="connsiteY5" fmla="*/ 1503680 h 9164320"/>
              <a:gd name="connsiteX6" fmla="*/ 1982040 w 6824622"/>
              <a:gd name="connsiteY6" fmla="*/ 1259840 h 9164320"/>
              <a:gd name="connsiteX7" fmla="*/ 1961720 w 6824622"/>
              <a:gd name="connsiteY7" fmla="*/ 1198880 h 9164320"/>
              <a:gd name="connsiteX8" fmla="*/ 1900760 w 6824622"/>
              <a:gd name="connsiteY8" fmla="*/ 1178560 h 9164320"/>
              <a:gd name="connsiteX9" fmla="*/ 1677240 w 6824622"/>
              <a:gd name="connsiteY9" fmla="*/ 1117600 h 9164320"/>
              <a:gd name="connsiteX10" fmla="*/ 1270840 w 6824622"/>
              <a:gd name="connsiteY10" fmla="*/ 1158240 h 9164320"/>
              <a:gd name="connsiteX11" fmla="*/ 1250520 w 6824622"/>
              <a:gd name="connsiteY11" fmla="*/ 1239520 h 9164320"/>
              <a:gd name="connsiteX12" fmla="*/ 1291160 w 6824622"/>
              <a:gd name="connsiteY12" fmla="*/ 3373120 h 9164320"/>
              <a:gd name="connsiteX13" fmla="*/ 1270840 w 6824622"/>
              <a:gd name="connsiteY13" fmla="*/ 3718560 h 9164320"/>
              <a:gd name="connsiteX14" fmla="*/ 1209880 w 6824622"/>
              <a:gd name="connsiteY14" fmla="*/ 3840480 h 9164320"/>
              <a:gd name="connsiteX15" fmla="*/ 1108280 w 6824622"/>
              <a:gd name="connsiteY15" fmla="*/ 3860800 h 9164320"/>
              <a:gd name="connsiteX16" fmla="*/ 681560 w 6824622"/>
              <a:gd name="connsiteY16" fmla="*/ 3881120 h 9164320"/>
              <a:gd name="connsiteX17" fmla="*/ 356440 w 6824622"/>
              <a:gd name="connsiteY17" fmla="*/ 3921760 h 9164320"/>
              <a:gd name="connsiteX18" fmla="*/ 295480 w 6824622"/>
              <a:gd name="connsiteY18" fmla="*/ 3942080 h 9164320"/>
              <a:gd name="connsiteX19" fmla="*/ 193880 w 6824622"/>
              <a:gd name="connsiteY19" fmla="*/ 3962400 h 9164320"/>
              <a:gd name="connsiteX20" fmla="*/ 92280 w 6824622"/>
              <a:gd name="connsiteY20" fmla="*/ 4124960 h 9164320"/>
              <a:gd name="connsiteX21" fmla="*/ 71960 w 6824622"/>
              <a:gd name="connsiteY21" fmla="*/ 4185920 h 9164320"/>
              <a:gd name="connsiteX22" fmla="*/ 51640 w 6824622"/>
              <a:gd name="connsiteY22" fmla="*/ 4328160 h 9164320"/>
              <a:gd name="connsiteX23" fmla="*/ 31320 w 6824622"/>
              <a:gd name="connsiteY23" fmla="*/ 4389120 h 9164320"/>
              <a:gd name="connsiteX24" fmla="*/ 51640 w 6824622"/>
              <a:gd name="connsiteY24" fmla="*/ 5913120 h 9164320"/>
              <a:gd name="connsiteX25" fmla="*/ 132920 w 6824622"/>
              <a:gd name="connsiteY25" fmla="*/ 6380480 h 9164320"/>
              <a:gd name="connsiteX26" fmla="*/ 214200 w 6824622"/>
              <a:gd name="connsiteY26" fmla="*/ 6400800 h 9164320"/>
              <a:gd name="connsiteX27" fmla="*/ 275160 w 6824622"/>
              <a:gd name="connsiteY27" fmla="*/ 6441440 h 9164320"/>
              <a:gd name="connsiteX28" fmla="*/ 458040 w 6824622"/>
              <a:gd name="connsiteY28" fmla="*/ 6461760 h 9164320"/>
              <a:gd name="connsiteX29" fmla="*/ 539320 w 6824622"/>
              <a:gd name="connsiteY29" fmla="*/ 6482080 h 9164320"/>
              <a:gd name="connsiteX30" fmla="*/ 681560 w 6824622"/>
              <a:gd name="connsiteY30" fmla="*/ 6421120 h 9164320"/>
              <a:gd name="connsiteX31" fmla="*/ 722200 w 6824622"/>
              <a:gd name="connsiteY31" fmla="*/ 6299200 h 9164320"/>
              <a:gd name="connsiteX32" fmla="*/ 742520 w 6824622"/>
              <a:gd name="connsiteY32" fmla="*/ 6075680 h 9164320"/>
              <a:gd name="connsiteX33" fmla="*/ 783160 w 6824622"/>
              <a:gd name="connsiteY33" fmla="*/ 5953760 h 9164320"/>
              <a:gd name="connsiteX34" fmla="*/ 803480 w 6824622"/>
              <a:gd name="connsiteY34" fmla="*/ 5892800 h 9164320"/>
              <a:gd name="connsiteX35" fmla="*/ 823800 w 6824622"/>
              <a:gd name="connsiteY35" fmla="*/ 5831840 h 9164320"/>
              <a:gd name="connsiteX36" fmla="*/ 844120 w 6824622"/>
              <a:gd name="connsiteY36" fmla="*/ 5730240 h 9164320"/>
              <a:gd name="connsiteX37" fmla="*/ 864440 w 6824622"/>
              <a:gd name="connsiteY37" fmla="*/ 5588000 h 9164320"/>
              <a:gd name="connsiteX38" fmla="*/ 1189560 w 6824622"/>
              <a:gd name="connsiteY38" fmla="*/ 5527040 h 9164320"/>
              <a:gd name="connsiteX39" fmla="*/ 1250520 w 6824622"/>
              <a:gd name="connsiteY39" fmla="*/ 5648960 h 9164320"/>
              <a:gd name="connsiteX40" fmla="*/ 1270840 w 6824622"/>
              <a:gd name="connsiteY40" fmla="*/ 8310880 h 9164320"/>
              <a:gd name="connsiteX41" fmla="*/ 1474040 w 6824622"/>
              <a:gd name="connsiteY41" fmla="*/ 8331200 h 9164320"/>
              <a:gd name="connsiteX42" fmla="*/ 1819480 w 6824622"/>
              <a:gd name="connsiteY42" fmla="*/ 8310880 h 9164320"/>
              <a:gd name="connsiteX43" fmla="*/ 1900760 w 6824622"/>
              <a:gd name="connsiteY43" fmla="*/ 8188960 h 9164320"/>
              <a:gd name="connsiteX44" fmla="*/ 1921080 w 6824622"/>
              <a:gd name="connsiteY44" fmla="*/ 7782560 h 9164320"/>
              <a:gd name="connsiteX45" fmla="*/ 1961720 w 6824622"/>
              <a:gd name="connsiteY45" fmla="*/ 7721600 h 9164320"/>
              <a:gd name="connsiteX46" fmla="*/ 2022680 w 6824622"/>
              <a:gd name="connsiteY46" fmla="*/ 7559040 h 9164320"/>
              <a:gd name="connsiteX47" fmla="*/ 2083640 w 6824622"/>
              <a:gd name="connsiteY47" fmla="*/ 7518400 h 9164320"/>
              <a:gd name="connsiteX48" fmla="*/ 2225880 w 6824622"/>
              <a:gd name="connsiteY48" fmla="*/ 7457440 h 9164320"/>
              <a:gd name="connsiteX49" fmla="*/ 3526360 w 6824622"/>
              <a:gd name="connsiteY49" fmla="*/ 7477760 h 9164320"/>
              <a:gd name="connsiteX50" fmla="*/ 3546680 w 6824622"/>
              <a:gd name="connsiteY50" fmla="*/ 7538720 h 9164320"/>
              <a:gd name="connsiteX51" fmla="*/ 3607640 w 6824622"/>
              <a:gd name="connsiteY51" fmla="*/ 7579360 h 9164320"/>
              <a:gd name="connsiteX52" fmla="*/ 3627960 w 6824622"/>
              <a:gd name="connsiteY52" fmla="*/ 7762240 h 9164320"/>
              <a:gd name="connsiteX53" fmla="*/ 3648280 w 6824622"/>
              <a:gd name="connsiteY53" fmla="*/ 8087360 h 9164320"/>
              <a:gd name="connsiteX54" fmla="*/ 3668600 w 6824622"/>
              <a:gd name="connsiteY54" fmla="*/ 8148320 h 9164320"/>
              <a:gd name="connsiteX55" fmla="*/ 3871800 w 6824622"/>
              <a:gd name="connsiteY55" fmla="*/ 8209280 h 9164320"/>
              <a:gd name="connsiteX56" fmla="*/ 4217240 w 6824622"/>
              <a:gd name="connsiteY56" fmla="*/ 8168640 h 9164320"/>
              <a:gd name="connsiteX57" fmla="*/ 4237560 w 6824622"/>
              <a:gd name="connsiteY57" fmla="*/ 8067040 h 9164320"/>
              <a:gd name="connsiteX58" fmla="*/ 4278200 w 6824622"/>
              <a:gd name="connsiteY58" fmla="*/ 7924800 h 9164320"/>
              <a:gd name="connsiteX59" fmla="*/ 4298520 w 6824622"/>
              <a:gd name="connsiteY59" fmla="*/ 7782560 h 9164320"/>
              <a:gd name="connsiteX60" fmla="*/ 4318840 w 6824622"/>
              <a:gd name="connsiteY60" fmla="*/ 7721600 h 9164320"/>
              <a:gd name="connsiteX61" fmla="*/ 4339160 w 6824622"/>
              <a:gd name="connsiteY61" fmla="*/ 7640320 h 9164320"/>
              <a:gd name="connsiteX62" fmla="*/ 4359480 w 6824622"/>
              <a:gd name="connsiteY62" fmla="*/ 7538720 h 9164320"/>
              <a:gd name="connsiteX63" fmla="*/ 4400120 w 6824622"/>
              <a:gd name="connsiteY63" fmla="*/ 7416800 h 9164320"/>
              <a:gd name="connsiteX64" fmla="*/ 4440760 w 6824622"/>
              <a:gd name="connsiteY64" fmla="*/ 7233920 h 9164320"/>
              <a:gd name="connsiteX65" fmla="*/ 4420440 w 6824622"/>
              <a:gd name="connsiteY65" fmla="*/ 5974080 h 9164320"/>
              <a:gd name="connsiteX66" fmla="*/ 4400120 w 6824622"/>
              <a:gd name="connsiteY66" fmla="*/ 5913120 h 9164320"/>
              <a:gd name="connsiteX67" fmla="*/ 4359480 w 6824622"/>
              <a:gd name="connsiteY67" fmla="*/ 5750560 h 9164320"/>
              <a:gd name="connsiteX68" fmla="*/ 4318840 w 6824622"/>
              <a:gd name="connsiteY68" fmla="*/ 5689600 h 9164320"/>
              <a:gd name="connsiteX69" fmla="*/ 4237560 w 6824622"/>
              <a:gd name="connsiteY69" fmla="*/ 5648960 h 9164320"/>
              <a:gd name="connsiteX70" fmla="*/ 4196920 w 6824622"/>
              <a:gd name="connsiteY70" fmla="*/ 5567680 h 9164320"/>
              <a:gd name="connsiteX71" fmla="*/ 4176600 w 6824622"/>
              <a:gd name="connsiteY71" fmla="*/ 5506720 h 9164320"/>
              <a:gd name="connsiteX72" fmla="*/ 4115640 w 6824622"/>
              <a:gd name="connsiteY72" fmla="*/ 5445760 h 9164320"/>
              <a:gd name="connsiteX73" fmla="*/ 4034360 w 6824622"/>
              <a:gd name="connsiteY73" fmla="*/ 5344160 h 9164320"/>
              <a:gd name="connsiteX74" fmla="*/ 3953080 w 6824622"/>
              <a:gd name="connsiteY74" fmla="*/ 5222240 h 9164320"/>
              <a:gd name="connsiteX75" fmla="*/ 3932760 w 6824622"/>
              <a:gd name="connsiteY75" fmla="*/ 5161280 h 9164320"/>
              <a:gd name="connsiteX76" fmla="*/ 3851480 w 6824622"/>
              <a:gd name="connsiteY76" fmla="*/ 5120640 h 9164320"/>
              <a:gd name="connsiteX77" fmla="*/ 3810840 w 6824622"/>
              <a:gd name="connsiteY77" fmla="*/ 5039360 h 9164320"/>
              <a:gd name="connsiteX78" fmla="*/ 3770200 w 6824622"/>
              <a:gd name="connsiteY78" fmla="*/ 4856480 h 9164320"/>
              <a:gd name="connsiteX79" fmla="*/ 3688920 w 6824622"/>
              <a:gd name="connsiteY79" fmla="*/ 4734560 h 9164320"/>
              <a:gd name="connsiteX80" fmla="*/ 3648280 w 6824622"/>
              <a:gd name="connsiteY80" fmla="*/ 4612640 h 9164320"/>
              <a:gd name="connsiteX81" fmla="*/ 3668600 w 6824622"/>
              <a:gd name="connsiteY81" fmla="*/ 3982720 h 9164320"/>
              <a:gd name="connsiteX82" fmla="*/ 3749880 w 6824622"/>
              <a:gd name="connsiteY82" fmla="*/ 3962400 h 9164320"/>
              <a:gd name="connsiteX83" fmla="*/ 3871800 w 6824622"/>
              <a:gd name="connsiteY83" fmla="*/ 3881120 h 9164320"/>
              <a:gd name="connsiteX84" fmla="*/ 4034360 w 6824622"/>
              <a:gd name="connsiteY84" fmla="*/ 3901440 h 9164320"/>
              <a:gd name="connsiteX85" fmla="*/ 4054680 w 6824622"/>
              <a:gd name="connsiteY85" fmla="*/ 3962400 h 9164320"/>
              <a:gd name="connsiteX86" fmla="*/ 4115640 w 6824622"/>
              <a:gd name="connsiteY86" fmla="*/ 3982720 h 9164320"/>
              <a:gd name="connsiteX87" fmla="*/ 4176600 w 6824622"/>
              <a:gd name="connsiteY87" fmla="*/ 4023360 h 9164320"/>
              <a:gd name="connsiteX88" fmla="*/ 4257880 w 6824622"/>
              <a:gd name="connsiteY88" fmla="*/ 4836160 h 9164320"/>
              <a:gd name="connsiteX89" fmla="*/ 4339160 w 6824622"/>
              <a:gd name="connsiteY89" fmla="*/ 4856480 h 9164320"/>
              <a:gd name="connsiteX90" fmla="*/ 5558360 w 6824622"/>
              <a:gd name="connsiteY90" fmla="*/ 4836160 h 9164320"/>
              <a:gd name="connsiteX91" fmla="*/ 5599000 w 6824622"/>
              <a:gd name="connsiteY91" fmla="*/ 4775200 h 9164320"/>
              <a:gd name="connsiteX92" fmla="*/ 5619320 w 6824622"/>
              <a:gd name="connsiteY92" fmla="*/ 4409440 h 9164320"/>
              <a:gd name="connsiteX93" fmla="*/ 5639640 w 6824622"/>
              <a:gd name="connsiteY93" fmla="*/ 4165600 h 9164320"/>
              <a:gd name="connsiteX94" fmla="*/ 5659960 w 6824622"/>
              <a:gd name="connsiteY94" fmla="*/ 4003040 h 9164320"/>
              <a:gd name="connsiteX95" fmla="*/ 5802200 w 6824622"/>
              <a:gd name="connsiteY95" fmla="*/ 3921760 h 9164320"/>
              <a:gd name="connsiteX96" fmla="*/ 5863160 w 6824622"/>
              <a:gd name="connsiteY96" fmla="*/ 3881120 h 9164320"/>
              <a:gd name="connsiteX97" fmla="*/ 5903800 w 6824622"/>
              <a:gd name="connsiteY97" fmla="*/ 3942080 h 9164320"/>
              <a:gd name="connsiteX98" fmla="*/ 5924120 w 6824622"/>
              <a:gd name="connsiteY98" fmla="*/ 4003040 h 9164320"/>
              <a:gd name="connsiteX99" fmla="*/ 5944440 w 6824622"/>
              <a:gd name="connsiteY99" fmla="*/ 4389120 h 9164320"/>
              <a:gd name="connsiteX100" fmla="*/ 5964760 w 6824622"/>
              <a:gd name="connsiteY100" fmla="*/ 4470400 h 9164320"/>
              <a:gd name="connsiteX101" fmla="*/ 5944440 w 6824622"/>
              <a:gd name="connsiteY101" fmla="*/ 5100320 h 9164320"/>
              <a:gd name="connsiteX102" fmla="*/ 5924120 w 6824622"/>
              <a:gd name="connsiteY102" fmla="*/ 5161280 h 9164320"/>
              <a:gd name="connsiteX103" fmla="*/ 5741240 w 6824622"/>
              <a:gd name="connsiteY103" fmla="*/ 5262880 h 9164320"/>
              <a:gd name="connsiteX104" fmla="*/ 5700600 w 6824622"/>
              <a:gd name="connsiteY104" fmla="*/ 5323840 h 9164320"/>
              <a:gd name="connsiteX105" fmla="*/ 5659960 w 6824622"/>
              <a:gd name="connsiteY105" fmla="*/ 5405120 h 9164320"/>
              <a:gd name="connsiteX106" fmla="*/ 5599000 w 6824622"/>
              <a:gd name="connsiteY106" fmla="*/ 5445760 h 9164320"/>
              <a:gd name="connsiteX107" fmla="*/ 5578680 w 6824622"/>
              <a:gd name="connsiteY107" fmla="*/ 5567680 h 9164320"/>
              <a:gd name="connsiteX108" fmla="*/ 5558360 w 6824622"/>
              <a:gd name="connsiteY108" fmla="*/ 5730240 h 9164320"/>
              <a:gd name="connsiteX109" fmla="*/ 5517720 w 6824622"/>
              <a:gd name="connsiteY109" fmla="*/ 5852160 h 9164320"/>
              <a:gd name="connsiteX110" fmla="*/ 5477080 w 6824622"/>
              <a:gd name="connsiteY110" fmla="*/ 5974080 h 9164320"/>
              <a:gd name="connsiteX111" fmla="*/ 5456760 w 6824622"/>
              <a:gd name="connsiteY111" fmla="*/ 6035040 h 9164320"/>
              <a:gd name="connsiteX112" fmla="*/ 5416120 w 6824622"/>
              <a:gd name="connsiteY112" fmla="*/ 6096000 h 9164320"/>
              <a:gd name="connsiteX113" fmla="*/ 5375480 w 6824622"/>
              <a:gd name="connsiteY113" fmla="*/ 6217920 h 9164320"/>
              <a:gd name="connsiteX114" fmla="*/ 5334840 w 6824622"/>
              <a:gd name="connsiteY114" fmla="*/ 6278880 h 9164320"/>
              <a:gd name="connsiteX115" fmla="*/ 5294200 w 6824622"/>
              <a:gd name="connsiteY115" fmla="*/ 6421120 h 9164320"/>
              <a:gd name="connsiteX116" fmla="*/ 5273880 w 6824622"/>
              <a:gd name="connsiteY116" fmla="*/ 6482080 h 9164320"/>
              <a:gd name="connsiteX117" fmla="*/ 5253560 w 6824622"/>
              <a:gd name="connsiteY117" fmla="*/ 6766560 h 9164320"/>
              <a:gd name="connsiteX118" fmla="*/ 5233240 w 6824622"/>
              <a:gd name="connsiteY118" fmla="*/ 6827520 h 9164320"/>
              <a:gd name="connsiteX119" fmla="*/ 5212920 w 6824622"/>
              <a:gd name="connsiteY119" fmla="*/ 7091680 h 9164320"/>
              <a:gd name="connsiteX120" fmla="*/ 5233240 w 6824622"/>
              <a:gd name="connsiteY120" fmla="*/ 7620000 h 9164320"/>
              <a:gd name="connsiteX121" fmla="*/ 5212920 w 6824622"/>
              <a:gd name="connsiteY121" fmla="*/ 7701280 h 9164320"/>
              <a:gd name="connsiteX122" fmla="*/ 5233240 w 6824622"/>
              <a:gd name="connsiteY122" fmla="*/ 7802880 h 9164320"/>
              <a:gd name="connsiteX123" fmla="*/ 5273880 w 6824622"/>
              <a:gd name="connsiteY123" fmla="*/ 7945120 h 9164320"/>
              <a:gd name="connsiteX124" fmla="*/ 5334840 w 6824622"/>
              <a:gd name="connsiteY124" fmla="*/ 8026400 h 9164320"/>
              <a:gd name="connsiteX125" fmla="*/ 5375480 w 6824622"/>
              <a:gd name="connsiteY125" fmla="*/ 8148320 h 9164320"/>
              <a:gd name="connsiteX126" fmla="*/ 5456760 w 6824622"/>
              <a:gd name="connsiteY126" fmla="*/ 8290560 h 9164320"/>
              <a:gd name="connsiteX127" fmla="*/ 5477080 w 6824622"/>
              <a:gd name="connsiteY127" fmla="*/ 8351520 h 9164320"/>
              <a:gd name="connsiteX128" fmla="*/ 5558360 w 6824622"/>
              <a:gd name="connsiteY128" fmla="*/ 8493760 h 9164320"/>
              <a:gd name="connsiteX129" fmla="*/ 5619320 w 6824622"/>
              <a:gd name="connsiteY129" fmla="*/ 8554720 h 9164320"/>
              <a:gd name="connsiteX130" fmla="*/ 5781880 w 6824622"/>
              <a:gd name="connsiteY130" fmla="*/ 8534400 h 9164320"/>
              <a:gd name="connsiteX131" fmla="*/ 5903800 w 6824622"/>
              <a:gd name="connsiteY131" fmla="*/ 8493760 h 9164320"/>
              <a:gd name="connsiteX132" fmla="*/ 5944440 w 6824622"/>
              <a:gd name="connsiteY132" fmla="*/ 8412480 h 9164320"/>
              <a:gd name="connsiteX133" fmla="*/ 5985080 w 6824622"/>
              <a:gd name="connsiteY133" fmla="*/ 8249920 h 9164320"/>
              <a:gd name="connsiteX134" fmla="*/ 6005400 w 6824622"/>
              <a:gd name="connsiteY134" fmla="*/ 8046720 h 9164320"/>
              <a:gd name="connsiteX135" fmla="*/ 6025720 w 6824622"/>
              <a:gd name="connsiteY135" fmla="*/ 7660640 h 9164320"/>
              <a:gd name="connsiteX136" fmla="*/ 6127320 w 6824622"/>
              <a:gd name="connsiteY136" fmla="*/ 7579360 h 9164320"/>
              <a:gd name="connsiteX137" fmla="*/ 6188280 w 6824622"/>
              <a:gd name="connsiteY137" fmla="*/ 7538720 h 9164320"/>
              <a:gd name="connsiteX138" fmla="*/ 6289880 w 6824622"/>
              <a:gd name="connsiteY138" fmla="*/ 7518400 h 9164320"/>
              <a:gd name="connsiteX139" fmla="*/ 6350840 w 6824622"/>
              <a:gd name="connsiteY139" fmla="*/ 7498080 h 9164320"/>
              <a:gd name="connsiteX140" fmla="*/ 6757240 w 6824622"/>
              <a:gd name="connsiteY140" fmla="*/ 7599680 h 9164320"/>
              <a:gd name="connsiteX141" fmla="*/ 6777560 w 6824622"/>
              <a:gd name="connsiteY141" fmla="*/ 7660640 h 9164320"/>
              <a:gd name="connsiteX142" fmla="*/ 6797880 w 6824622"/>
              <a:gd name="connsiteY142" fmla="*/ 7985760 h 9164320"/>
              <a:gd name="connsiteX143" fmla="*/ 6818200 w 6824622"/>
              <a:gd name="connsiteY143" fmla="*/ 8046720 h 9164320"/>
              <a:gd name="connsiteX144" fmla="*/ 6818200 w 6824622"/>
              <a:gd name="connsiteY144" fmla="*/ 9164320 h 9164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Lst>
            <a:rect l="l" t="t" r="r" b="b"/>
            <a:pathLst>
              <a:path w="6824622" h="9164320">
                <a:moveTo>
                  <a:pt x="2774520" y="0"/>
                </a:moveTo>
                <a:cubicBezTo>
                  <a:pt x="2754554" y="2056508"/>
                  <a:pt x="3450803" y="2189686"/>
                  <a:pt x="2124280" y="2072640"/>
                </a:cubicBezTo>
                <a:cubicBezTo>
                  <a:pt x="2099953" y="2070493"/>
                  <a:pt x="2083640" y="2045547"/>
                  <a:pt x="2063320" y="2032000"/>
                </a:cubicBezTo>
                <a:cubicBezTo>
                  <a:pt x="2056547" y="2004907"/>
                  <a:pt x="2050672" y="1977573"/>
                  <a:pt x="2043000" y="1950720"/>
                </a:cubicBezTo>
                <a:cubicBezTo>
                  <a:pt x="2037116" y="1930125"/>
                  <a:pt x="2024619" y="1911091"/>
                  <a:pt x="2022680" y="1889760"/>
                </a:cubicBezTo>
                <a:cubicBezTo>
                  <a:pt x="2011013" y="1761418"/>
                  <a:pt x="2010657" y="1632284"/>
                  <a:pt x="2002360" y="1503680"/>
                </a:cubicBezTo>
                <a:cubicBezTo>
                  <a:pt x="1997109" y="1422287"/>
                  <a:pt x="1992820" y="1340686"/>
                  <a:pt x="1982040" y="1259840"/>
                </a:cubicBezTo>
                <a:cubicBezTo>
                  <a:pt x="1979209" y="1238609"/>
                  <a:pt x="1976866" y="1214026"/>
                  <a:pt x="1961720" y="1198880"/>
                </a:cubicBezTo>
                <a:cubicBezTo>
                  <a:pt x="1946574" y="1183734"/>
                  <a:pt x="1919918" y="1188139"/>
                  <a:pt x="1900760" y="1178560"/>
                </a:cubicBezTo>
                <a:cubicBezTo>
                  <a:pt x="1747076" y="1101718"/>
                  <a:pt x="1969771" y="1154166"/>
                  <a:pt x="1677240" y="1117600"/>
                </a:cubicBezTo>
                <a:cubicBezTo>
                  <a:pt x="1541773" y="1131147"/>
                  <a:pt x="1401744" y="1120839"/>
                  <a:pt x="1270840" y="1158240"/>
                </a:cubicBezTo>
                <a:cubicBezTo>
                  <a:pt x="1243987" y="1165912"/>
                  <a:pt x="1250520" y="1211593"/>
                  <a:pt x="1250520" y="1239520"/>
                </a:cubicBezTo>
                <a:cubicBezTo>
                  <a:pt x="1250520" y="3271988"/>
                  <a:pt x="1052991" y="2658612"/>
                  <a:pt x="1291160" y="3373120"/>
                </a:cubicBezTo>
                <a:cubicBezTo>
                  <a:pt x="1284387" y="3488267"/>
                  <a:pt x="1282317" y="3603787"/>
                  <a:pt x="1270840" y="3718560"/>
                </a:cubicBezTo>
                <a:cubicBezTo>
                  <a:pt x="1268153" y="3745425"/>
                  <a:pt x="1233491" y="3826988"/>
                  <a:pt x="1209880" y="3840480"/>
                </a:cubicBezTo>
                <a:cubicBezTo>
                  <a:pt x="1179893" y="3857615"/>
                  <a:pt x="1142716" y="3858151"/>
                  <a:pt x="1108280" y="3860800"/>
                </a:cubicBezTo>
                <a:cubicBezTo>
                  <a:pt x="966298" y="3871722"/>
                  <a:pt x="823800" y="3874347"/>
                  <a:pt x="681560" y="3881120"/>
                </a:cubicBezTo>
                <a:cubicBezTo>
                  <a:pt x="520838" y="3934694"/>
                  <a:pt x="707844" y="3877834"/>
                  <a:pt x="356440" y="3921760"/>
                </a:cubicBezTo>
                <a:cubicBezTo>
                  <a:pt x="335186" y="3924417"/>
                  <a:pt x="316260" y="3936885"/>
                  <a:pt x="295480" y="3942080"/>
                </a:cubicBezTo>
                <a:cubicBezTo>
                  <a:pt x="261974" y="3950457"/>
                  <a:pt x="227747" y="3955627"/>
                  <a:pt x="193880" y="3962400"/>
                </a:cubicBezTo>
                <a:cubicBezTo>
                  <a:pt x="97276" y="4026802"/>
                  <a:pt x="140643" y="3979872"/>
                  <a:pt x="92280" y="4124960"/>
                </a:cubicBezTo>
                <a:lnTo>
                  <a:pt x="71960" y="4185920"/>
                </a:lnTo>
                <a:cubicBezTo>
                  <a:pt x="65187" y="4233333"/>
                  <a:pt x="61033" y="4281195"/>
                  <a:pt x="51640" y="4328160"/>
                </a:cubicBezTo>
                <a:cubicBezTo>
                  <a:pt x="47439" y="4349163"/>
                  <a:pt x="31320" y="4367701"/>
                  <a:pt x="31320" y="4389120"/>
                </a:cubicBezTo>
                <a:cubicBezTo>
                  <a:pt x="31320" y="4897165"/>
                  <a:pt x="40833" y="5405190"/>
                  <a:pt x="51640" y="5913120"/>
                </a:cubicBezTo>
                <a:cubicBezTo>
                  <a:pt x="53333" y="5992699"/>
                  <a:pt x="0" y="6285537"/>
                  <a:pt x="132920" y="6380480"/>
                </a:cubicBezTo>
                <a:cubicBezTo>
                  <a:pt x="155645" y="6396712"/>
                  <a:pt x="187107" y="6394027"/>
                  <a:pt x="214200" y="6400800"/>
                </a:cubicBezTo>
                <a:cubicBezTo>
                  <a:pt x="234520" y="6414347"/>
                  <a:pt x="251468" y="6435517"/>
                  <a:pt x="275160" y="6441440"/>
                </a:cubicBezTo>
                <a:cubicBezTo>
                  <a:pt x="334664" y="6456316"/>
                  <a:pt x="397418" y="6452434"/>
                  <a:pt x="458040" y="6461760"/>
                </a:cubicBezTo>
                <a:cubicBezTo>
                  <a:pt x="485642" y="6466007"/>
                  <a:pt x="512227" y="6475307"/>
                  <a:pt x="539320" y="6482080"/>
                </a:cubicBezTo>
                <a:cubicBezTo>
                  <a:pt x="577727" y="6472478"/>
                  <a:pt x="655573" y="6462699"/>
                  <a:pt x="681560" y="6421120"/>
                </a:cubicBezTo>
                <a:cubicBezTo>
                  <a:pt x="704264" y="6384793"/>
                  <a:pt x="722200" y="6299200"/>
                  <a:pt x="722200" y="6299200"/>
                </a:cubicBezTo>
                <a:cubicBezTo>
                  <a:pt x="728973" y="6224693"/>
                  <a:pt x="729518" y="6149356"/>
                  <a:pt x="742520" y="6075680"/>
                </a:cubicBezTo>
                <a:cubicBezTo>
                  <a:pt x="749965" y="6033494"/>
                  <a:pt x="769613" y="5994400"/>
                  <a:pt x="783160" y="5953760"/>
                </a:cubicBezTo>
                <a:lnTo>
                  <a:pt x="803480" y="5892800"/>
                </a:lnTo>
                <a:cubicBezTo>
                  <a:pt x="810253" y="5872480"/>
                  <a:pt x="819599" y="5852843"/>
                  <a:pt x="823800" y="5831840"/>
                </a:cubicBezTo>
                <a:cubicBezTo>
                  <a:pt x="830573" y="5797973"/>
                  <a:pt x="838442" y="5764307"/>
                  <a:pt x="844120" y="5730240"/>
                </a:cubicBezTo>
                <a:cubicBezTo>
                  <a:pt x="851994" y="5682997"/>
                  <a:pt x="835035" y="5625806"/>
                  <a:pt x="864440" y="5588000"/>
                </a:cubicBezTo>
                <a:cubicBezTo>
                  <a:pt x="901140" y="5540814"/>
                  <a:pt x="1181766" y="5527819"/>
                  <a:pt x="1189560" y="5527040"/>
                </a:cubicBezTo>
                <a:cubicBezTo>
                  <a:pt x="1210840" y="5558960"/>
                  <a:pt x="1249878" y="5605933"/>
                  <a:pt x="1250520" y="5648960"/>
                </a:cubicBezTo>
                <a:cubicBezTo>
                  <a:pt x="1263762" y="6536194"/>
                  <a:pt x="1197151" y="7426613"/>
                  <a:pt x="1270840" y="8310880"/>
                </a:cubicBezTo>
                <a:cubicBezTo>
                  <a:pt x="1276493" y="8378716"/>
                  <a:pt x="1406307" y="8324427"/>
                  <a:pt x="1474040" y="8331200"/>
                </a:cubicBezTo>
                <a:lnTo>
                  <a:pt x="1819480" y="8310880"/>
                </a:lnTo>
                <a:cubicBezTo>
                  <a:pt x="1865817" y="8295434"/>
                  <a:pt x="1900760" y="8188960"/>
                  <a:pt x="1900760" y="8188960"/>
                </a:cubicBezTo>
                <a:cubicBezTo>
                  <a:pt x="1907533" y="8053493"/>
                  <a:pt x="1903537" y="7917057"/>
                  <a:pt x="1921080" y="7782560"/>
                </a:cubicBezTo>
                <a:cubicBezTo>
                  <a:pt x="1924239" y="7758344"/>
                  <a:pt x="1952100" y="7744047"/>
                  <a:pt x="1961720" y="7721600"/>
                </a:cubicBezTo>
                <a:cubicBezTo>
                  <a:pt x="1995497" y="7642787"/>
                  <a:pt x="1962923" y="7630748"/>
                  <a:pt x="2022680" y="7559040"/>
                </a:cubicBezTo>
                <a:cubicBezTo>
                  <a:pt x="2038314" y="7540279"/>
                  <a:pt x="2062436" y="7530517"/>
                  <a:pt x="2083640" y="7518400"/>
                </a:cubicBezTo>
                <a:cubicBezTo>
                  <a:pt x="2153947" y="7478225"/>
                  <a:pt x="2157489" y="7480237"/>
                  <a:pt x="2225880" y="7457440"/>
                </a:cubicBezTo>
                <a:lnTo>
                  <a:pt x="3526360" y="7477760"/>
                </a:lnTo>
                <a:cubicBezTo>
                  <a:pt x="3547739" y="7479076"/>
                  <a:pt x="3533300" y="7521994"/>
                  <a:pt x="3546680" y="7538720"/>
                </a:cubicBezTo>
                <a:cubicBezTo>
                  <a:pt x="3561936" y="7557790"/>
                  <a:pt x="3587320" y="7565813"/>
                  <a:pt x="3607640" y="7579360"/>
                </a:cubicBezTo>
                <a:cubicBezTo>
                  <a:pt x="3614413" y="7640320"/>
                  <a:pt x="3623069" y="7701100"/>
                  <a:pt x="3627960" y="7762240"/>
                </a:cubicBezTo>
                <a:cubicBezTo>
                  <a:pt x="3636619" y="7870479"/>
                  <a:pt x="3636913" y="7979372"/>
                  <a:pt x="3648280" y="8087360"/>
                </a:cubicBezTo>
                <a:cubicBezTo>
                  <a:pt x="3650522" y="8108661"/>
                  <a:pt x="3651171" y="8135870"/>
                  <a:pt x="3668600" y="8148320"/>
                </a:cubicBezTo>
                <a:cubicBezTo>
                  <a:pt x="3695238" y="8167347"/>
                  <a:pt x="3828349" y="8198417"/>
                  <a:pt x="3871800" y="8209280"/>
                </a:cubicBezTo>
                <a:cubicBezTo>
                  <a:pt x="3986947" y="8195733"/>
                  <a:pt x="4109183" y="8210662"/>
                  <a:pt x="4217240" y="8168640"/>
                </a:cubicBezTo>
                <a:cubicBezTo>
                  <a:pt x="4249429" y="8156122"/>
                  <a:pt x="4230068" y="8100755"/>
                  <a:pt x="4237560" y="8067040"/>
                </a:cubicBezTo>
                <a:cubicBezTo>
                  <a:pt x="4254570" y="7990495"/>
                  <a:pt x="4255572" y="7992685"/>
                  <a:pt x="4278200" y="7924800"/>
                </a:cubicBezTo>
                <a:cubicBezTo>
                  <a:pt x="4284973" y="7877387"/>
                  <a:pt x="4289127" y="7829525"/>
                  <a:pt x="4298520" y="7782560"/>
                </a:cubicBezTo>
                <a:cubicBezTo>
                  <a:pt x="4302721" y="7761557"/>
                  <a:pt x="4312956" y="7742195"/>
                  <a:pt x="4318840" y="7721600"/>
                </a:cubicBezTo>
                <a:cubicBezTo>
                  <a:pt x="4326512" y="7694747"/>
                  <a:pt x="4333102" y="7667582"/>
                  <a:pt x="4339160" y="7640320"/>
                </a:cubicBezTo>
                <a:cubicBezTo>
                  <a:pt x="4346652" y="7606605"/>
                  <a:pt x="4350393" y="7572040"/>
                  <a:pt x="4359480" y="7538720"/>
                </a:cubicBezTo>
                <a:cubicBezTo>
                  <a:pt x="4370752" y="7497391"/>
                  <a:pt x="4391719" y="7458806"/>
                  <a:pt x="4400120" y="7416800"/>
                </a:cubicBezTo>
                <a:cubicBezTo>
                  <a:pt x="4425917" y="7287815"/>
                  <a:pt x="4412063" y="7348706"/>
                  <a:pt x="4440760" y="7233920"/>
                </a:cubicBezTo>
                <a:cubicBezTo>
                  <a:pt x="4433987" y="6813973"/>
                  <a:pt x="4433357" y="6393883"/>
                  <a:pt x="4420440" y="5974080"/>
                </a:cubicBezTo>
                <a:cubicBezTo>
                  <a:pt x="4419781" y="5952671"/>
                  <a:pt x="4405315" y="5933900"/>
                  <a:pt x="4400120" y="5913120"/>
                </a:cubicBezTo>
                <a:cubicBezTo>
                  <a:pt x="4388527" y="5866748"/>
                  <a:pt x="4382704" y="5797009"/>
                  <a:pt x="4359480" y="5750560"/>
                </a:cubicBezTo>
                <a:cubicBezTo>
                  <a:pt x="4348558" y="5728717"/>
                  <a:pt x="4337601" y="5705234"/>
                  <a:pt x="4318840" y="5689600"/>
                </a:cubicBezTo>
                <a:cubicBezTo>
                  <a:pt x="4295570" y="5670208"/>
                  <a:pt x="4264653" y="5662507"/>
                  <a:pt x="4237560" y="5648960"/>
                </a:cubicBezTo>
                <a:cubicBezTo>
                  <a:pt x="4224013" y="5621867"/>
                  <a:pt x="4208852" y="5595522"/>
                  <a:pt x="4196920" y="5567680"/>
                </a:cubicBezTo>
                <a:cubicBezTo>
                  <a:pt x="4188483" y="5547993"/>
                  <a:pt x="4188481" y="5524542"/>
                  <a:pt x="4176600" y="5506720"/>
                </a:cubicBezTo>
                <a:cubicBezTo>
                  <a:pt x="4160660" y="5482810"/>
                  <a:pt x="4135960" y="5466080"/>
                  <a:pt x="4115640" y="5445760"/>
                </a:cubicBezTo>
                <a:cubicBezTo>
                  <a:pt x="4069880" y="5308481"/>
                  <a:pt x="4133342" y="5457283"/>
                  <a:pt x="4034360" y="5344160"/>
                </a:cubicBezTo>
                <a:cubicBezTo>
                  <a:pt x="4002197" y="5307402"/>
                  <a:pt x="3968526" y="5268577"/>
                  <a:pt x="3953080" y="5222240"/>
                </a:cubicBezTo>
                <a:cubicBezTo>
                  <a:pt x="3946307" y="5201920"/>
                  <a:pt x="3947906" y="5176426"/>
                  <a:pt x="3932760" y="5161280"/>
                </a:cubicBezTo>
                <a:cubicBezTo>
                  <a:pt x="3911341" y="5139861"/>
                  <a:pt x="3878573" y="5134187"/>
                  <a:pt x="3851480" y="5120640"/>
                </a:cubicBezTo>
                <a:cubicBezTo>
                  <a:pt x="3837933" y="5093547"/>
                  <a:pt x="3820419" y="5068097"/>
                  <a:pt x="3810840" y="5039360"/>
                </a:cubicBezTo>
                <a:cubicBezTo>
                  <a:pt x="3804427" y="5020120"/>
                  <a:pt x="3783223" y="4882525"/>
                  <a:pt x="3770200" y="4856480"/>
                </a:cubicBezTo>
                <a:cubicBezTo>
                  <a:pt x="3748357" y="4812793"/>
                  <a:pt x="3704366" y="4780897"/>
                  <a:pt x="3688920" y="4734560"/>
                </a:cubicBezTo>
                <a:lnTo>
                  <a:pt x="3648280" y="4612640"/>
                </a:lnTo>
                <a:cubicBezTo>
                  <a:pt x="3655053" y="4402667"/>
                  <a:pt x="3636168" y="4190284"/>
                  <a:pt x="3668600" y="3982720"/>
                </a:cubicBezTo>
                <a:cubicBezTo>
                  <a:pt x="3672911" y="3955128"/>
                  <a:pt x="3724901" y="3974889"/>
                  <a:pt x="3749880" y="3962400"/>
                </a:cubicBezTo>
                <a:cubicBezTo>
                  <a:pt x="3793567" y="3940557"/>
                  <a:pt x="3871800" y="3881120"/>
                  <a:pt x="3871800" y="3881120"/>
                </a:cubicBezTo>
                <a:cubicBezTo>
                  <a:pt x="3925987" y="3887893"/>
                  <a:pt x="3984458" y="3879261"/>
                  <a:pt x="4034360" y="3901440"/>
                </a:cubicBezTo>
                <a:cubicBezTo>
                  <a:pt x="4053933" y="3910139"/>
                  <a:pt x="4039534" y="3947254"/>
                  <a:pt x="4054680" y="3962400"/>
                </a:cubicBezTo>
                <a:cubicBezTo>
                  <a:pt x="4069826" y="3977546"/>
                  <a:pt x="4096482" y="3973141"/>
                  <a:pt x="4115640" y="3982720"/>
                </a:cubicBezTo>
                <a:cubicBezTo>
                  <a:pt x="4137483" y="3993642"/>
                  <a:pt x="4156280" y="4009813"/>
                  <a:pt x="4176600" y="4023360"/>
                </a:cubicBezTo>
                <a:cubicBezTo>
                  <a:pt x="4192740" y="4652817"/>
                  <a:pt x="3946617" y="4747228"/>
                  <a:pt x="4257880" y="4836160"/>
                </a:cubicBezTo>
                <a:cubicBezTo>
                  <a:pt x="4284733" y="4843832"/>
                  <a:pt x="4312067" y="4849707"/>
                  <a:pt x="4339160" y="4856480"/>
                </a:cubicBezTo>
                <a:lnTo>
                  <a:pt x="5558360" y="4836160"/>
                </a:lnTo>
                <a:cubicBezTo>
                  <a:pt x="5582731" y="4834588"/>
                  <a:pt x="5595546" y="4799376"/>
                  <a:pt x="5599000" y="4775200"/>
                </a:cubicBezTo>
                <a:cubicBezTo>
                  <a:pt x="5616269" y="4654319"/>
                  <a:pt x="5611197" y="4531278"/>
                  <a:pt x="5619320" y="4409440"/>
                </a:cubicBezTo>
                <a:cubicBezTo>
                  <a:pt x="5624745" y="4328059"/>
                  <a:pt x="5631524" y="4246757"/>
                  <a:pt x="5639640" y="4165600"/>
                </a:cubicBezTo>
                <a:cubicBezTo>
                  <a:pt x="5645074" y="4111263"/>
                  <a:pt x="5637363" y="4052754"/>
                  <a:pt x="5659960" y="4003040"/>
                </a:cubicBezTo>
                <a:cubicBezTo>
                  <a:pt x="5688863" y="3939454"/>
                  <a:pt x="5753075" y="3946323"/>
                  <a:pt x="5802200" y="3921760"/>
                </a:cubicBezTo>
                <a:cubicBezTo>
                  <a:pt x="5824043" y="3910838"/>
                  <a:pt x="5842840" y="3894667"/>
                  <a:pt x="5863160" y="3881120"/>
                </a:cubicBezTo>
                <a:cubicBezTo>
                  <a:pt x="5876707" y="3901440"/>
                  <a:pt x="5892878" y="3920237"/>
                  <a:pt x="5903800" y="3942080"/>
                </a:cubicBezTo>
                <a:cubicBezTo>
                  <a:pt x="5913379" y="3961238"/>
                  <a:pt x="5922181" y="3981709"/>
                  <a:pt x="5924120" y="4003040"/>
                </a:cubicBezTo>
                <a:cubicBezTo>
                  <a:pt x="5935787" y="4131382"/>
                  <a:pt x="5933276" y="4260733"/>
                  <a:pt x="5944440" y="4389120"/>
                </a:cubicBezTo>
                <a:cubicBezTo>
                  <a:pt x="5946859" y="4416942"/>
                  <a:pt x="5957987" y="4443307"/>
                  <a:pt x="5964760" y="4470400"/>
                </a:cubicBezTo>
                <a:cubicBezTo>
                  <a:pt x="5957987" y="4680373"/>
                  <a:pt x="5956776" y="4890600"/>
                  <a:pt x="5944440" y="5100320"/>
                </a:cubicBezTo>
                <a:cubicBezTo>
                  <a:pt x="5943182" y="5121702"/>
                  <a:pt x="5939266" y="5146134"/>
                  <a:pt x="5924120" y="5161280"/>
                </a:cubicBezTo>
                <a:cubicBezTo>
                  <a:pt x="5854249" y="5231151"/>
                  <a:pt x="5817896" y="5237328"/>
                  <a:pt x="5741240" y="5262880"/>
                </a:cubicBezTo>
                <a:cubicBezTo>
                  <a:pt x="5727693" y="5283200"/>
                  <a:pt x="5712717" y="5302636"/>
                  <a:pt x="5700600" y="5323840"/>
                </a:cubicBezTo>
                <a:cubicBezTo>
                  <a:pt x="5685571" y="5350140"/>
                  <a:pt x="5679352" y="5381850"/>
                  <a:pt x="5659960" y="5405120"/>
                </a:cubicBezTo>
                <a:cubicBezTo>
                  <a:pt x="5644326" y="5423881"/>
                  <a:pt x="5619320" y="5432213"/>
                  <a:pt x="5599000" y="5445760"/>
                </a:cubicBezTo>
                <a:cubicBezTo>
                  <a:pt x="5592227" y="5486400"/>
                  <a:pt x="5584507" y="5526894"/>
                  <a:pt x="5578680" y="5567680"/>
                </a:cubicBezTo>
                <a:cubicBezTo>
                  <a:pt x="5570957" y="5621740"/>
                  <a:pt x="5569802" y="5676844"/>
                  <a:pt x="5558360" y="5730240"/>
                </a:cubicBezTo>
                <a:cubicBezTo>
                  <a:pt x="5549384" y="5772127"/>
                  <a:pt x="5531267" y="5811520"/>
                  <a:pt x="5517720" y="5852160"/>
                </a:cubicBezTo>
                <a:lnTo>
                  <a:pt x="5477080" y="5974080"/>
                </a:lnTo>
                <a:cubicBezTo>
                  <a:pt x="5470307" y="5994400"/>
                  <a:pt x="5468641" y="6017218"/>
                  <a:pt x="5456760" y="6035040"/>
                </a:cubicBezTo>
                <a:cubicBezTo>
                  <a:pt x="5443213" y="6055360"/>
                  <a:pt x="5426039" y="6073683"/>
                  <a:pt x="5416120" y="6096000"/>
                </a:cubicBezTo>
                <a:cubicBezTo>
                  <a:pt x="5398722" y="6135146"/>
                  <a:pt x="5399242" y="6182276"/>
                  <a:pt x="5375480" y="6217920"/>
                </a:cubicBezTo>
                <a:cubicBezTo>
                  <a:pt x="5361933" y="6238240"/>
                  <a:pt x="5345762" y="6257037"/>
                  <a:pt x="5334840" y="6278880"/>
                </a:cubicBezTo>
                <a:cubicBezTo>
                  <a:pt x="5318600" y="6311360"/>
                  <a:pt x="5302881" y="6390737"/>
                  <a:pt x="5294200" y="6421120"/>
                </a:cubicBezTo>
                <a:cubicBezTo>
                  <a:pt x="5288316" y="6441715"/>
                  <a:pt x="5280653" y="6461760"/>
                  <a:pt x="5273880" y="6482080"/>
                </a:cubicBezTo>
                <a:cubicBezTo>
                  <a:pt x="5267107" y="6576907"/>
                  <a:pt x="5264668" y="6672143"/>
                  <a:pt x="5253560" y="6766560"/>
                </a:cubicBezTo>
                <a:cubicBezTo>
                  <a:pt x="5251057" y="6787832"/>
                  <a:pt x="5235897" y="6806266"/>
                  <a:pt x="5233240" y="6827520"/>
                </a:cubicBezTo>
                <a:cubicBezTo>
                  <a:pt x="5222286" y="6915151"/>
                  <a:pt x="5219693" y="7003627"/>
                  <a:pt x="5212920" y="7091680"/>
                </a:cubicBezTo>
                <a:cubicBezTo>
                  <a:pt x="5219693" y="7267787"/>
                  <a:pt x="5233240" y="7443763"/>
                  <a:pt x="5233240" y="7620000"/>
                </a:cubicBezTo>
                <a:cubicBezTo>
                  <a:pt x="5233240" y="7647927"/>
                  <a:pt x="5212920" y="7673353"/>
                  <a:pt x="5212920" y="7701280"/>
                </a:cubicBezTo>
                <a:cubicBezTo>
                  <a:pt x="5212920" y="7735817"/>
                  <a:pt x="5225748" y="7769165"/>
                  <a:pt x="5233240" y="7802880"/>
                </a:cubicBezTo>
                <a:cubicBezTo>
                  <a:pt x="5236839" y="7819076"/>
                  <a:pt x="5261537" y="7923520"/>
                  <a:pt x="5273880" y="7945120"/>
                </a:cubicBezTo>
                <a:cubicBezTo>
                  <a:pt x="5290683" y="7974525"/>
                  <a:pt x="5314520" y="7999307"/>
                  <a:pt x="5334840" y="8026400"/>
                </a:cubicBezTo>
                <a:cubicBezTo>
                  <a:pt x="5348387" y="8067040"/>
                  <a:pt x="5351718" y="8112676"/>
                  <a:pt x="5375480" y="8148320"/>
                </a:cubicBezTo>
                <a:cubicBezTo>
                  <a:pt x="5416294" y="8209542"/>
                  <a:pt x="5425823" y="8218374"/>
                  <a:pt x="5456760" y="8290560"/>
                </a:cubicBezTo>
                <a:cubicBezTo>
                  <a:pt x="5465197" y="8310247"/>
                  <a:pt x="5468643" y="8331833"/>
                  <a:pt x="5477080" y="8351520"/>
                </a:cubicBezTo>
                <a:cubicBezTo>
                  <a:pt x="5494617" y="8392439"/>
                  <a:pt x="5528349" y="8457747"/>
                  <a:pt x="5558360" y="8493760"/>
                </a:cubicBezTo>
                <a:cubicBezTo>
                  <a:pt x="5576757" y="8515836"/>
                  <a:pt x="5599000" y="8534400"/>
                  <a:pt x="5619320" y="8554720"/>
                </a:cubicBezTo>
                <a:cubicBezTo>
                  <a:pt x="5673507" y="8547947"/>
                  <a:pt x="5728484" y="8545842"/>
                  <a:pt x="5781880" y="8534400"/>
                </a:cubicBezTo>
                <a:cubicBezTo>
                  <a:pt x="5823767" y="8525424"/>
                  <a:pt x="5903800" y="8493760"/>
                  <a:pt x="5903800" y="8493760"/>
                </a:cubicBezTo>
                <a:cubicBezTo>
                  <a:pt x="5917347" y="8466667"/>
                  <a:pt x="5934861" y="8441217"/>
                  <a:pt x="5944440" y="8412480"/>
                </a:cubicBezTo>
                <a:cubicBezTo>
                  <a:pt x="5962103" y="8359492"/>
                  <a:pt x="5985080" y="8249920"/>
                  <a:pt x="5985080" y="8249920"/>
                </a:cubicBezTo>
                <a:cubicBezTo>
                  <a:pt x="5991853" y="8182187"/>
                  <a:pt x="6000717" y="8114630"/>
                  <a:pt x="6005400" y="8046720"/>
                </a:cubicBezTo>
                <a:cubicBezTo>
                  <a:pt x="6014267" y="7918154"/>
                  <a:pt x="6008308" y="7788330"/>
                  <a:pt x="6025720" y="7660640"/>
                </a:cubicBezTo>
                <a:cubicBezTo>
                  <a:pt x="6035746" y="7587119"/>
                  <a:pt x="6080463" y="7602789"/>
                  <a:pt x="6127320" y="7579360"/>
                </a:cubicBezTo>
                <a:cubicBezTo>
                  <a:pt x="6149163" y="7568438"/>
                  <a:pt x="6165413" y="7547295"/>
                  <a:pt x="6188280" y="7538720"/>
                </a:cubicBezTo>
                <a:cubicBezTo>
                  <a:pt x="6220618" y="7526593"/>
                  <a:pt x="6256374" y="7526777"/>
                  <a:pt x="6289880" y="7518400"/>
                </a:cubicBezTo>
                <a:cubicBezTo>
                  <a:pt x="6310660" y="7513205"/>
                  <a:pt x="6330520" y="7504853"/>
                  <a:pt x="6350840" y="7498080"/>
                </a:cubicBezTo>
                <a:cubicBezTo>
                  <a:pt x="6690656" y="7516959"/>
                  <a:pt x="6675930" y="7409958"/>
                  <a:pt x="6757240" y="7599680"/>
                </a:cubicBezTo>
                <a:cubicBezTo>
                  <a:pt x="6765677" y="7619367"/>
                  <a:pt x="6770787" y="7640320"/>
                  <a:pt x="6777560" y="7660640"/>
                </a:cubicBezTo>
                <a:cubicBezTo>
                  <a:pt x="6784333" y="7769013"/>
                  <a:pt x="6786513" y="7877772"/>
                  <a:pt x="6797880" y="7985760"/>
                </a:cubicBezTo>
                <a:cubicBezTo>
                  <a:pt x="6800122" y="8007061"/>
                  <a:pt x="6817831" y="8025304"/>
                  <a:pt x="6818200" y="8046720"/>
                </a:cubicBezTo>
                <a:cubicBezTo>
                  <a:pt x="6824622" y="8419198"/>
                  <a:pt x="6818200" y="8791787"/>
                  <a:pt x="6818200" y="9164320"/>
                </a:cubicBezTo>
              </a:path>
            </a:pathLst>
          </a:custGeom>
          <a:noFill/>
          <a:ln w="57150" cap="flat" cmpd="sng" algn="ctr">
            <a:solidFill>
              <a:schemeClr val="tx1">
                <a:lumMod val="50000"/>
                <a:lumOff val="5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00" name="Group 199"/>
          <p:cNvGrpSpPr/>
          <p:nvPr/>
        </p:nvGrpSpPr>
        <p:grpSpPr>
          <a:xfrm>
            <a:off x="4960640" y="1632246"/>
            <a:ext cx="2736304" cy="576066"/>
            <a:chOff x="11585376" y="1632247"/>
            <a:chExt cx="2736304" cy="576066"/>
          </a:xfrm>
        </p:grpSpPr>
        <p:sp>
          <p:nvSpPr>
            <p:cNvPr id="193" name="Rectangle 192"/>
            <p:cNvSpPr/>
            <p:nvPr/>
          </p:nvSpPr>
          <p:spPr bwMode="auto">
            <a:xfrm>
              <a:off x="11585376" y="1848273"/>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4" name="Rectangle 193"/>
            <p:cNvSpPr/>
            <p:nvPr/>
          </p:nvSpPr>
          <p:spPr bwMode="auto">
            <a:xfrm>
              <a:off x="13745616" y="1848273"/>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9" name="Freeform 198"/>
            <p:cNvSpPr/>
            <p:nvPr/>
          </p:nvSpPr>
          <p:spPr bwMode="auto">
            <a:xfrm flipV="1">
              <a:off x="11873408" y="1632247"/>
              <a:ext cx="2160240"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00"/>
                                        </p:tgtEl>
                                        <p:attrNameLst>
                                          <p:attrName>style.visibility</p:attrName>
                                        </p:attrNameLst>
                                      </p:cBhvr>
                                      <p:to>
                                        <p:strVal val="visible"/>
                                      </p:to>
                                    </p:set>
                                  </p:childTnLst>
                                  <p:subTnLst>
                                    <p:set>
                                      <p:cBhvr override="childStyle">
                                        <p:cTn dur="1" fill="hold" display="0" masterRel="nextClick" afterEffect="1"/>
                                        <p:tgtEl>
                                          <p:spTgt spid="200"/>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1"/>
                                        </p:tgtEl>
                                        <p:attrNameLst>
                                          <p:attrName>style.visibility</p:attrName>
                                        </p:attrNameLst>
                                      </p:cBhvr>
                                      <p:to>
                                        <p:strVal val="visible"/>
                                      </p:to>
                                    </p:set>
                                  </p:childTnLst>
                                  <p:subTnLst>
                                    <p:set>
                                      <p:cBhvr override="childStyle">
                                        <p:cTn dur="1" fill="hold" display="0" masterRel="nextClick" afterEffect="1"/>
                                        <p:tgtEl>
                                          <p:spTgt spid="201"/>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 grpId="0"/>
      <p:bldP spid="190"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PEB (RCSI S-DRNI) Portal</a:t>
            </a:r>
            <a:endParaRPr lang="en-US" dirty="0"/>
          </a:p>
        </p:txBody>
      </p:sp>
      <p:sp>
        <p:nvSpPr>
          <p:cNvPr id="3" name="Content Placeholder 2"/>
          <p:cNvSpPr>
            <a:spLocks noGrp="1"/>
          </p:cNvSpPr>
          <p:nvPr>
            <p:ph idx="1"/>
          </p:nvPr>
        </p:nvSpPr>
        <p:spPr/>
        <p:txBody>
          <a:bodyPr/>
          <a:lstStyle/>
          <a:p>
            <a:r>
              <a:rPr lang="en-GB" dirty="0" smtClean="0"/>
              <a:t>To be added</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DRNI Applicability</a:t>
            </a:r>
            <a:endParaRPr lang="en-US" dirty="0"/>
          </a:p>
        </p:txBody>
      </p:sp>
      <p:sp>
        <p:nvSpPr>
          <p:cNvPr id="3" name="Content Placeholder 2"/>
          <p:cNvSpPr>
            <a:spLocks noGrp="1"/>
          </p:cNvSpPr>
          <p:nvPr>
            <p:ph idx="1"/>
          </p:nvPr>
        </p:nvSpPr>
        <p:spPr/>
        <p:txBody>
          <a:bodyPr/>
          <a:lstStyle/>
          <a:p>
            <a:r>
              <a:rPr lang="en-GB" dirty="0" smtClean="0"/>
              <a:t>These portal types have a common </a:t>
            </a:r>
            <a:r>
              <a:rPr lang="en-US" dirty="0" smtClean="0"/>
              <a:t>element, the “DRNI”</a:t>
            </a:r>
          </a:p>
          <a:p>
            <a:r>
              <a:rPr lang="en-GB" dirty="0" smtClean="0"/>
              <a:t>The network side of these portal types however are portal specific and the</a:t>
            </a:r>
          </a:p>
          <a:p>
            <a:pPr lvl="1"/>
            <a:r>
              <a:rPr lang="en-GB" dirty="0" smtClean="0"/>
              <a:t>“network links” may be Ethernet links or other (e.g. Ethernet over Ethernet, OTN, MPLS(TP), IP) links</a:t>
            </a:r>
          </a:p>
          <a:p>
            <a:pPr lvl="1"/>
            <a:r>
              <a:rPr lang="en-GB" dirty="0" smtClean="0"/>
              <a:t>“intra portal link” may be an Ethernet link or other (Ethernet over XXX) link</a:t>
            </a:r>
          </a:p>
          <a:p>
            <a:r>
              <a:rPr lang="en-GB" dirty="0" smtClean="0"/>
              <a:t>The functionality of these portals is described by the portal’s model, which is implementation independent</a:t>
            </a:r>
          </a:p>
          <a:p>
            <a:r>
              <a:rPr lang="en-GB" dirty="0" smtClean="0"/>
              <a:t>A portal’s functionality may be implemented in different manners</a:t>
            </a:r>
          </a:p>
          <a:p>
            <a:pPr lvl="1"/>
            <a:r>
              <a:rPr lang="en-GB" dirty="0" smtClean="0"/>
              <a:t>As per model, with e.g. multiple switch fabrics</a:t>
            </a:r>
          </a:p>
          <a:p>
            <a:pPr lvl="1"/>
            <a:r>
              <a:rPr lang="en-GB" dirty="0" smtClean="0"/>
              <a:t>Different from the model, with e.g. a single switch fabric operating at the DRNI signal layer</a:t>
            </a:r>
          </a:p>
          <a:p>
            <a:pPr lvl="1"/>
            <a:r>
              <a:rPr lang="en-GB" dirty="0" smtClean="0"/>
              <a:t>Different from the model, with e.g. a single switch fabric operating at a different layer then the DRNI signal layer</a:t>
            </a:r>
          </a:p>
          <a:p>
            <a:r>
              <a:rPr lang="en-GB" dirty="0" smtClean="0"/>
              <a:t>Should 802.1AX-REV address each of those Portal types and Portal implementation alternatives?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GB" dirty="0" smtClean="0"/>
              <a:t>Conclusion and Questions</a:t>
            </a:r>
            <a:endParaRPr lang="en-US" dirty="0"/>
          </a:p>
        </p:txBody>
      </p:sp>
      <p:sp>
        <p:nvSpPr>
          <p:cNvPr id="4" name="Subtitle 3"/>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and Questions</a:t>
            </a:r>
            <a:endParaRPr lang="en-US" dirty="0"/>
          </a:p>
        </p:txBody>
      </p:sp>
      <p:sp>
        <p:nvSpPr>
          <p:cNvPr id="3" name="Content Placeholder 2"/>
          <p:cNvSpPr>
            <a:spLocks noGrp="1"/>
          </p:cNvSpPr>
          <p:nvPr>
            <p:ph idx="1"/>
          </p:nvPr>
        </p:nvSpPr>
        <p:spPr/>
        <p:txBody>
          <a:bodyPr/>
          <a:lstStyle/>
          <a:p>
            <a:r>
              <a:rPr lang="en-GB" sz="2000" dirty="0" smtClean="0"/>
              <a:t>The portal examples in the previous slides illustrate that the same basic DRNI model with “emulated system C” can be used in the different portal types to describe the DRNI behaviour</a:t>
            </a:r>
          </a:p>
          <a:p>
            <a:r>
              <a:rPr lang="en-GB" sz="2000" dirty="0" smtClean="0"/>
              <a:t>The examples also illustrate that at the network side an additional “emulated system D” is present to represent the distributed network protection/restoration functionality</a:t>
            </a:r>
          </a:p>
          <a:p>
            <a:r>
              <a:rPr lang="en-GB" sz="2000" dirty="0" smtClean="0"/>
              <a:t>These emulated systems C and D are interconnected via either one pair of system A/system B Relay functions, or via two (or more) pairs of system A/system B Relay functions and interconnecting ports</a:t>
            </a:r>
          </a:p>
          <a:p>
            <a:r>
              <a:rPr lang="en-GB" sz="2000" u="sng" dirty="0" smtClean="0"/>
              <a:t>Proposal</a:t>
            </a:r>
            <a:r>
              <a:rPr lang="en-GB" sz="2000" dirty="0" smtClean="0"/>
              <a:t>: Include some or all of those portal examples in Annex D or Z/802.1AX-REV</a:t>
            </a:r>
          </a:p>
          <a:p>
            <a:r>
              <a:rPr lang="en-GB" sz="2000" u="sng" dirty="0" smtClean="0"/>
              <a:t>Question 1:</a:t>
            </a:r>
            <a:r>
              <a:rPr lang="en-GB" sz="2000" dirty="0" smtClean="0"/>
              <a:t> Should 802.1AX-REV specify both the emulated system C (DRNI) and the emulated systems D (network side protection/restoration) functionality, or should 802.1AX-REV be restricted to the DRNI functionality? If the latter, where can we specify the emulated system D functionality? In 802.1Q for the Ethernet specific cases?</a:t>
            </a:r>
          </a:p>
          <a:p>
            <a:r>
              <a:rPr lang="en-GB" sz="2000" u="sng" dirty="0" smtClean="0"/>
              <a:t>Question 2:</a:t>
            </a:r>
            <a:r>
              <a:rPr lang="en-GB" sz="2000" dirty="0" smtClean="0"/>
              <a:t> Should the emulated system C and emulated system D interconnecting architectures be in the scope of 802.1AX-REV? If not, should this be in the scope of 802.1Q, which is specifying the architectures of the different nodes (PB, PEB, IB-BEB, BCB)?</a:t>
            </a:r>
            <a:endParaRPr lang="en-US"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chor="ctr"/>
          <a:lstStyle/>
          <a:p>
            <a:pPr algn="ctr"/>
            <a:r>
              <a:rPr lang="en-GB" sz="6000" dirty="0" smtClean="0"/>
              <a:t>Thank you</a:t>
            </a:r>
            <a:endParaRPr lang="en-US" sz="6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5248672" y="1371241"/>
            <a:ext cx="7552928" cy="6151599"/>
          </a:xfrm>
          <a:prstGeom prst="rect">
            <a:avLst/>
          </a:prstGeom>
          <a:noFill/>
          <a:ln w="9525">
            <a:noFill/>
            <a:miter lim="800000"/>
            <a:headEnd/>
            <a:tailEnd/>
          </a:ln>
        </p:spPr>
      </p:pic>
      <p:sp>
        <p:nvSpPr>
          <p:cNvPr id="2" name="Title 1"/>
          <p:cNvSpPr>
            <a:spLocks noGrp="1"/>
          </p:cNvSpPr>
          <p:nvPr>
            <p:ph type="title"/>
          </p:nvPr>
        </p:nvSpPr>
        <p:spPr/>
        <p:txBody>
          <a:bodyPr/>
          <a:lstStyle/>
          <a:p>
            <a:r>
              <a:rPr lang="en-GB" dirty="0" smtClean="0"/>
              <a:t>DRNI Scope</a:t>
            </a:r>
            <a:endParaRPr lang="en-US" dirty="0"/>
          </a:p>
        </p:txBody>
      </p:sp>
      <p:sp>
        <p:nvSpPr>
          <p:cNvPr id="3" name="Content Placeholder 2"/>
          <p:cNvSpPr>
            <a:spLocks noGrp="1"/>
          </p:cNvSpPr>
          <p:nvPr>
            <p:ph idx="1"/>
          </p:nvPr>
        </p:nvSpPr>
        <p:spPr/>
        <p:txBody>
          <a:bodyPr/>
          <a:lstStyle/>
          <a:p>
            <a:r>
              <a:rPr lang="en-GB" dirty="0" smtClean="0"/>
              <a:t>My suggestion is that: </a:t>
            </a:r>
          </a:p>
          <a:p>
            <a:pPr lvl="1"/>
            <a:r>
              <a:rPr lang="en-GB" dirty="0" smtClean="0"/>
              <a:t>the 802.1AX-REV DRNI specification </a:t>
            </a:r>
            <a:br>
              <a:rPr lang="en-GB" dirty="0" smtClean="0"/>
            </a:br>
            <a:r>
              <a:rPr lang="en-GB" dirty="0" smtClean="0"/>
              <a:t>is agnostic to the different portal types </a:t>
            </a:r>
            <a:br>
              <a:rPr lang="en-GB" dirty="0" smtClean="0"/>
            </a:br>
            <a:r>
              <a:rPr lang="en-GB" dirty="0" smtClean="0"/>
              <a:t>and different portal type </a:t>
            </a:r>
            <a:br>
              <a:rPr lang="en-GB" dirty="0" smtClean="0"/>
            </a:br>
            <a:r>
              <a:rPr lang="en-GB" dirty="0" smtClean="0"/>
              <a:t>implementations</a:t>
            </a:r>
          </a:p>
          <a:p>
            <a:pPr lvl="1"/>
            <a:r>
              <a:rPr lang="en-GB" dirty="0" smtClean="0"/>
              <a:t>there is a reference point between </a:t>
            </a:r>
            <a:br>
              <a:rPr lang="en-GB" dirty="0" smtClean="0"/>
            </a:br>
            <a:r>
              <a:rPr lang="en-GB" dirty="0" smtClean="0"/>
              <a:t>the DRNI Portal functionality and the </a:t>
            </a:r>
            <a:br>
              <a:rPr lang="en-GB" dirty="0" smtClean="0"/>
            </a:br>
            <a:r>
              <a:rPr lang="en-GB" dirty="0" smtClean="0"/>
              <a:t>network side portal functionality over </a:t>
            </a:r>
            <a:br>
              <a:rPr lang="en-GB" dirty="0" smtClean="0"/>
            </a:br>
            <a:r>
              <a:rPr lang="en-GB" dirty="0" smtClean="0"/>
              <a:t>which traffic and some limited amount </a:t>
            </a:r>
            <a:br>
              <a:rPr lang="en-GB" dirty="0" smtClean="0"/>
            </a:br>
            <a:r>
              <a:rPr lang="en-GB" dirty="0" smtClean="0"/>
              <a:t>of control information is exchanged</a:t>
            </a:r>
          </a:p>
          <a:p>
            <a:pPr lvl="1"/>
            <a:r>
              <a:rPr lang="en-GB" dirty="0" smtClean="0"/>
              <a:t>the portal type specific specifications </a:t>
            </a:r>
            <a:br>
              <a:rPr lang="en-GB" dirty="0" smtClean="0"/>
            </a:br>
            <a:r>
              <a:rPr lang="en-GB" dirty="0" smtClean="0"/>
              <a:t>for the distributed network side functionality, </a:t>
            </a:r>
            <a:br>
              <a:rPr lang="en-GB" dirty="0" smtClean="0"/>
            </a:br>
            <a:r>
              <a:rPr lang="en-GB" dirty="0" smtClean="0"/>
              <a:t>are specified in the appropriate </a:t>
            </a:r>
            <a:br>
              <a:rPr lang="en-GB" dirty="0" smtClean="0"/>
            </a:br>
            <a:r>
              <a:rPr lang="en-GB" dirty="0" smtClean="0"/>
              <a:t>standards, e.g.:</a:t>
            </a:r>
          </a:p>
          <a:p>
            <a:pPr lvl="2"/>
            <a:r>
              <a:rPr lang="en-GB" dirty="0" smtClean="0"/>
              <a:t>802.1Q for Ethernet PB, BCB, IB-BEB, PEB</a:t>
            </a:r>
          </a:p>
          <a:p>
            <a:pPr lvl="2"/>
            <a:r>
              <a:rPr lang="en-GB" dirty="0" smtClean="0"/>
              <a:t>SG15 recommendations for Ethernet over OTN</a:t>
            </a:r>
          </a:p>
          <a:p>
            <a:pPr lvl="2"/>
            <a:r>
              <a:rPr lang="en-GB" dirty="0" smtClean="0"/>
              <a:t>SG15 recommendations for EC protection</a:t>
            </a:r>
          </a:p>
          <a:p>
            <a:pPr lvl="2"/>
            <a:r>
              <a:rPr lang="en-GB" dirty="0" smtClean="0"/>
              <a:t>IETF </a:t>
            </a:r>
            <a:r>
              <a:rPr lang="en-GB" dirty="0" err="1" smtClean="0"/>
              <a:t>RFCs</a:t>
            </a:r>
            <a:r>
              <a:rPr lang="en-GB" dirty="0" smtClean="0"/>
              <a:t> for Ethernet over MPLS(TP)</a:t>
            </a:r>
          </a:p>
          <a:p>
            <a:pPr lvl="2"/>
            <a:r>
              <a:rPr lang="en-GB" dirty="0" smtClean="0"/>
              <a:t>IETF </a:t>
            </a:r>
            <a:r>
              <a:rPr lang="en-GB" dirty="0" err="1" smtClean="0"/>
              <a:t>RFCs</a:t>
            </a:r>
            <a:r>
              <a:rPr lang="en-GB" dirty="0" smtClean="0"/>
              <a:t> for IP over Ethernet</a:t>
            </a:r>
          </a:p>
          <a:p>
            <a:pPr lvl="2"/>
            <a:r>
              <a:rPr lang="en-GB" dirty="0" smtClean="0"/>
              <a:t>…</a:t>
            </a:r>
          </a:p>
          <a:p>
            <a:pPr lvl="1"/>
            <a:r>
              <a:rPr lang="en-GB" dirty="0" smtClean="0"/>
              <a:t>the portal type </a:t>
            </a:r>
            <a:r>
              <a:rPr lang="en-GB" u="sng" dirty="0" smtClean="0"/>
              <a:t>implementation specific aspects </a:t>
            </a:r>
            <a:r>
              <a:rPr lang="en-GB" dirty="0" smtClean="0"/>
              <a:t>are </a:t>
            </a:r>
            <a:r>
              <a:rPr lang="en-GB" u="sng" dirty="0" smtClean="0"/>
              <a:t>outside the scope of the standards</a:t>
            </a:r>
            <a:r>
              <a:rPr lang="en-GB" dirty="0" smtClean="0"/>
              <a:t>, but an example could be documented in an annex</a:t>
            </a:r>
          </a:p>
        </p:txBody>
      </p:sp>
      <p:sp>
        <p:nvSpPr>
          <p:cNvPr id="6" name="Freeform 5"/>
          <p:cNvSpPr/>
          <p:nvPr/>
        </p:nvSpPr>
        <p:spPr bwMode="auto">
          <a:xfrm>
            <a:off x="5669280" y="1344216"/>
            <a:ext cx="6705600" cy="1971040"/>
          </a:xfrm>
          <a:custGeom>
            <a:avLst/>
            <a:gdLst>
              <a:gd name="connsiteX0" fmla="*/ 0 w 6705600"/>
              <a:gd name="connsiteY0" fmla="*/ 0 h 1971040"/>
              <a:gd name="connsiteX1" fmla="*/ 6705600 w 6705600"/>
              <a:gd name="connsiteY1" fmla="*/ 0 h 1971040"/>
              <a:gd name="connsiteX2" fmla="*/ 6705600 w 6705600"/>
              <a:gd name="connsiteY2" fmla="*/ 1950720 h 1971040"/>
              <a:gd name="connsiteX3" fmla="*/ 5892800 w 6705600"/>
              <a:gd name="connsiteY3" fmla="*/ 1930400 h 1971040"/>
              <a:gd name="connsiteX4" fmla="*/ 5892800 w 6705600"/>
              <a:gd name="connsiteY4" fmla="*/ 1056640 h 1971040"/>
              <a:gd name="connsiteX5" fmla="*/ 5120640 w 6705600"/>
              <a:gd name="connsiteY5" fmla="*/ 1056640 h 1971040"/>
              <a:gd name="connsiteX6" fmla="*/ 5140960 w 6705600"/>
              <a:gd name="connsiteY6" fmla="*/ 1950720 h 1971040"/>
              <a:gd name="connsiteX7" fmla="*/ 1666240 w 6705600"/>
              <a:gd name="connsiteY7" fmla="*/ 1971040 h 1971040"/>
              <a:gd name="connsiteX8" fmla="*/ 1666240 w 6705600"/>
              <a:gd name="connsiteY8" fmla="*/ 1097280 h 1971040"/>
              <a:gd name="connsiteX9" fmla="*/ 894080 w 6705600"/>
              <a:gd name="connsiteY9" fmla="*/ 1097280 h 1971040"/>
              <a:gd name="connsiteX10" fmla="*/ 894080 w 6705600"/>
              <a:gd name="connsiteY10" fmla="*/ 1910080 h 1971040"/>
              <a:gd name="connsiteX11" fmla="*/ 40640 w 6705600"/>
              <a:gd name="connsiteY11" fmla="*/ 1910080 h 1971040"/>
              <a:gd name="connsiteX12" fmla="*/ 0 w 6705600"/>
              <a:gd name="connsiteY12" fmla="*/ 0 h 19710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705600" h="1971040">
                <a:moveTo>
                  <a:pt x="0" y="0"/>
                </a:moveTo>
                <a:lnTo>
                  <a:pt x="6705600" y="0"/>
                </a:lnTo>
                <a:lnTo>
                  <a:pt x="6705600" y="1950720"/>
                </a:lnTo>
                <a:lnTo>
                  <a:pt x="5892800" y="1930400"/>
                </a:lnTo>
                <a:lnTo>
                  <a:pt x="5892800" y="1056640"/>
                </a:lnTo>
                <a:lnTo>
                  <a:pt x="5120640" y="1056640"/>
                </a:lnTo>
                <a:lnTo>
                  <a:pt x="5140960" y="1950720"/>
                </a:lnTo>
                <a:lnTo>
                  <a:pt x="1666240" y="1971040"/>
                </a:lnTo>
                <a:lnTo>
                  <a:pt x="1666240" y="1097280"/>
                </a:lnTo>
                <a:lnTo>
                  <a:pt x="894080" y="1097280"/>
                </a:lnTo>
                <a:lnTo>
                  <a:pt x="894080" y="1910080"/>
                </a:lnTo>
                <a:lnTo>
                  <a:pt x="40640" y="1910080"/>
                </a:lnTo>
                <a:lnTo>
                  <a:pt x="0" y="0"/>
                </a:lnTo>
                <a:close/>
              </a:path>
            </a:pathLst>
          </a:cu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 name="TextBox 6"/>
          <p:cNvSpPr txBox="1"/>
          <p:nvPr/>
        </p:nvSpPr>
        <p:spPr>
          <a:xfrm>
            <a:off x="7768952" y="1402160"/>
            <a:ext cx="2592288" cy="615553"/>
          </a:xfrm>
          <a:prstGeom prst="rect">
            <a:avLst/>
          </a:prstGeom>
          <a:noFill/>
        </p:spPr>
        <p:txBody>
          <a:bodyPr wrap="square" lIns="0" tIns="0" rIns="0" bIns="0" rtlCol="0">
            <a:spAutoFit/>
          </a:bodyPr>
          <a:lstStyle/>
          <a:p>
            <a:pPr algn="ctr"/>
            <a:r>
              <a:rPr lang="en-GB" sz="2000" dirty="0" smtClean="0">
                <a:solidFill>
                  <a:srgbClr val="FF0000"/>
                </a:solidFill>
              </a:rPr>
              <a:t>Can be Ethernet,  IP, MPLS(TP), OTN, ..</a:t>
            </a:r>
            <a:endParaRPr lang="en-US" sz="2000" dirty="0" smtClean="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Rectangle 100"/>
          <p:cNvSpPr/>
          <p:nvPr/>
        </p:nvSpPr>
        <p:spPr bwMode="auto">
          <a:xfrm>
            <a:off x="5168184" y="2496344"/>
            <a:ext cx="6552728" cy="1368152"/>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 name="Rectangle 101"/>
          <p:cNvSpPr/>
          <p:nvPr/>
        </p:nvSpPr>
        <p:spPr bwMode="auto">
          <a:xfrm>
            <a:off x="7040392" y="2496344"/>
            <a:ext cx="2808312"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Basic DRNI model</a:t>
            </a:r>
            <a:endParaRPr lang="en-US" dirty="0"/>
          </a:p>
        </p:txBody>
      </p:sp>
      <p:sp>
        <p:nvSpPr>
          <p:cNvPr id="81" name="Content Placeholder 80"/>
          <p:cNvSpPr>
            <a:spLocks noGrp="1"/>
          </p:cNvSpPr>
          <p:nvPr>
            <p:ph sz="half" idx="1"/>
          </p:nvPr>
        </p:nvSpPr>
        <p:spPr>
          <a:xfrm>
            <a:off x="639889" y="2240281"/>
            <a:ext cx="4032719" cy="6336030"/>
          </a:xfrm>
        </p:spPr>
        <p:txBody>
          <a:bodyPr/>
          <a:lstStyle/>
          <a:p>
            <a:pPr lvl="1"/>
            <a:r>
              <a:rPr lang="en-GB" dirty="0" smtClean="0"/>
              <a:t>The basic DRNI model on the left is derived from “Choices for </a:t>
            </a:r>
            <a:r>
              <a:rPr lang="en-GB" dirty="0" err="1" smtClean="0"/>
              <a:t>Modeling</a:t>
            </a:r>
            <a:r>
              <a:rPr lang="en-GB" dirty="0" smtClean="0"/>
              <a:t> IB-BEB DRNI”</a:t>
            </a:r>
          </a:p>
          <a:p>
            <a:pPr lvl="1"/>
            <a:r>
              <a:rPr lang="en-GB" dirty="0" smtClean="0"/>
              <a:t>This model is used as starting point for developing the models of the different portal types</a:t>
            </a:r>
          </a:p>
          <a:p>
            <a:pPr lvl="1"/>
            <a:r>
              <a:rPr lang="en-GB" dirty="0" smtClean="0"/>
              <a:t>This model can be used directly as model for the PB and BCB portals, as illustrated hereafter</a:t>
            </a:r>
          </a:p>
          <a:p>
            <a:pPr lvl="1"/>
            <a:r>
              <a:rPr lang="en-GB" dirty="0" smtClean="0"/>
              <a:t>This model requires extensions for the other portal types, some of which are also illustrated in this slide set</a:t>
            </a:r>
          </a:p>
          <a:p>
            <a:pPr lvl="1"/>
            <a:r>
              <a:rPr lang="en-GB" dirty="0" smtClean="0"/>
              <a:t>The model for the IB-BEB (S-DRNI) portal differs from the model in “Choices for </a:t>
            </a:r>
            <a:r>
              <a:rPr lang="en-GB" dirty="0" err="1" smtClean="0"/>
              <a:t>Modeling</a:t>
            </a:r>
            <a:r>
              <a:rPr lang="en-GB" dirty="0" smtClean="0"/>
              <a:t> IB-BEB DRNI”</a:t>
            </a:r>
            <a:endParaRPr lang="en-US" dirty="0"/>
          </a:p>
        </p:txBody>
      </p:sp>
      <p:sp>
        <p:nvSpPr>
          <p:cNvPr id="44" name="Rectangle 43"/>
          <p:cNvSpPr/>
          <p:nvPr/>
        </p:nvSpPr>
        <p:spPr bwMode="auto">
          <a:xfrm>
            <a:off x="5384208"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592120"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424768"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024168" y="5027657"/>
            <a:ext cx="1042979" cy="276999"/>
          </a:xfrm>
          <a:prstGeom prst="rect">
            <a:avLst/>
          </a:prstGeom>
          <a:noFill/>
        </p:spPr>
        <p:txBody>
          <a:bodyPr wrap="none" lIns="0" tIns="0" rIns="0" bIns="0" rtlCol="0" anchor="ctr">
            <a:spAutoFit/>
          </a:bodyPr>
          <a:lstStyle/>
          <a:p>
            <a:pPr algn="ctr"/>
            <a:r>
              <a:rPr lang="en-GB" sz="1800" dirty="0" smtClean="0"/>
              <a:t>System A</a:t>
            </a:r>
            <a:endParaRPr lang="en-US" sz="1800" dirty="0" smtClean="0"/>
          </a:p>
        </p:txBody>
      </p:sp>
      <p:sp>
        <p:nvSpPr>
          <p:cNvPr id="8" name="TextBox 7"/>
          <p:cNvSpPr txBox="1"/>
          <p:nvPr/>
        </p:nvSpPr>
        <p:spPr>
          <a:xfrm>
            <a:off x="10965965" y="5027657"/>
            <a:ext cx="1042979" cy="276999"/>
          </a:xfrm>
          <a:prstGeom prst="rect">
            <a:avLst/>
          </a:prstGeom>
          <a:noFill/>
        </p:spPr>
        <p:txBody>
          <a:bodyPr wrap="none" lIns="0" tIns="0" rIns="0" bIns="0" rtlCol="0" anchor="ctr">
            <a:spAutoFit/>
          </a:bodyPr>
          <a:lstStyle/>
          <a:p>
            <a:pPr algn="ctr"/>
            <a:r>
              <a:rPr lang="en-GB" sz="1800" dirty="0" smtClean="0"/>
              <a:t>System B</a:t>
            </a:r>
            <a:endParaRPr lang="en-US" sz="1800" dirty="0" smtClean="0"/>
          </a:p>
        </p:txBody>
      </p:sp>
      <p:sp>
        <p:nvSpPr>
          <p:cNvPr id="9" name="Rectangle 8"/>
          <p:cNvSpPr/>
          <p:nvPr/>
        </p:nvSpPr>
        <p:spPr bwMode="auto">
          <a:xfrm>
            <a:off x="4592120"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6032280"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5312200"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42476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1186492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14484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816256"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76047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696576"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640792"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608344"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488664"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608344"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488664"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8027445"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7040392"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992720"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816256"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696576"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320312"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600232"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928824"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940265"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747101"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688093"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439624"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880152"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720912"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2152960"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352760"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00432" y="6899865"/>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49" name="TextBox 48"/>
          <p:cNvSpPr txBox="1"/>
          <p:nvPr/>
        </p:nvSpPr>
        <p:spPr>
          <a:xfrm>
            <a:off x="10856816"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960272"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480552" y="4872608"/>
            <a:ext cx="72008" cy="468052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57" name="Rectangle 56"/>
          <p:cNvSpPr/>
          <p:nvPr/>
        </p:nvSpPr>
        <p:spPr bwMode="auto">
          <a:xfrm>
            <a:off x="4511632" y="2136304"/>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9200632" y="2136304"/>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5528224" y="1715289"/>
            <a:ext cx="1042979" cy="276999"/>
          </a:xfrm>
          <a:prstGeom prst="rect">
            <a:avLst/>
          </a:prstGeom>
          <a:noFill/>
        </p:spPr>
        <p:txBody>
          <a:bodyPr wrap="none" lIns="0" tIns="0" rIns="0" bIns="0" rtlCol="0" anchor="ctr">
            <a:spAutoFit/>
          </a:bodyPr>
          <a:lstStyle/>
          <a:p>
            <a:pPr algn="ctr"/>
            <a:r>
              <a:rPr lang="en-GB" sz="1800" dirty="0" smtClean="0"/>
              <a:t>System A</a:t>
            </a:r>
            <a:endParaRPr lang="en-US" sz="1800" dirty="0" smtClean="0"/>
          </a:p>
        </p:txBody>
      </p:sp>
      <p:sp>
        <p:nvSpPr>
          <p:cNvPr id="60" name="TextBox 59"/>
          <p:cNvSpPr txBox="1"/>
          <p:nvPr/>
        </p:nvSpPr>
        <p:spPr>
          <a:xfrm>
            <a:off x="10208744" y="1715289"/>
            <a:ext cx="1042979" cy="276999"/>
          </a:xfrm>
          <a:prstGeom prst="rect">
            <a:avLst/>
          </a:prstGeom>
          <a:noFill/>
        </p:spPr>
        <p:txBody>
          <a:bodyPr wrap="none" lIns="0" tIns="0" rIns="0" bIns="0" rtlCol="0" anchor="ctr">
            <a:spAutoFit/>
          </a:bodyPr>
          <a:lstStyle/>
          <a:p>
            <a:pPr algn="ctr"/>
            <a:r>
              <a:rPr lang="en-GB" sz="1800" dirty="0" smtClean="0"/>
              <a:t>System B</a:t>
            </a:r>
            <a:endParaRPr lang="en-US" sz="1800" dirty="0" smtClean="0"/>
          </a:p>
        </p:txBody>
      </p:sp>
      <p:sp>
        <p:nvSpPr>
          <p:cNvPr id="61" name="Rectangle 60"/>
          <p:cNvSpPr/>
          <p:nvPr/>
        </p:nvSpPr>
        <p:spPr bwMode="auto">
          <a:xfrm>
            <a:off x="4511632" y="24963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2" name="Rectangle 61"/>
          <p:cNvSpPr/>
          <p:nvPr/>
        </p:nvSpPr>
        <p:spPr bwMode="auto">
          <a:xfrm>
            <a:off x="7112400" y="24963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9200632" y="24963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a:off x="11784440" y="24963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6383840" y="285638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a:off x="9912232" y="285638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a:off x="5240192" y="285638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a:off x="10704320" y="2856384"/>
            <a:ext cx="94458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a:off x="5240192" y="32164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a:off x="10704320" y="3216424"/>
            <a:ext cx="94458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5" name="Freeform 74"/>
          <p:cNvSpPr/>
          <p:nvPr/>
        </p:nvSpPr>
        <p:spPr bwMode="auto">
          <a:xfrm>
            <a:off x="6636741" y="3216130"/>
            <a:ext cx="3566625"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6" name="Straight Connector 75"/>
          <p:cNvCxnSpPr/>
          <p:nvPr/>
        </p:nvCxnSpPr>
        <p:spPr bwMode="auto">
          <a:xfrm>
            <a:off x="5663760" y="3576464"/>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77" name="Straight Connector 76"/>
          <p:cNvCxnSpPr/>
          <p:nvPr/>
        </p:nvCxnSpPr>
        <p:spPr bwMode="auto">
          <a:xfrm>
            <a:off x="11208376" y="3576464"/>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78" name="Rectangle 77"/>
          <p:cNvSpPr/>
          <p:nvPr/>
        </p:nvSpPr>
        <p:spPr bwMode="auto">
          <a:xfrm>
            <a:off x="5240192" y="2496344"/>
            <a:ext cx="1728192"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9" name="Rectangle 78"/>
          <p:cNvSpPr/>
          <p:nvPr/>
        </p:nvSpPr>
        <p:spPr bwMode="auto">
          <a:xfrm>
            <a:off x="9912232" y="2496344"/>
            <a:ext cx="1736672"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0" name="Freeform 79"/>
          <p:cNvSpPr/>
          <p:nvPr/>
        </p:nvSpPr>
        <p:spPr bwMode="auto">
          <a:xfrm>
            <a:off x="7400433" y="2856384"/>
            <a:ext cx="2088232"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TextBox 82"/>
          <p:cNvSpPr txBox="1"/>
          <p:nvPr/>
        </p:nvSpPr>
        <p:spPr>
          <a:xfrm>
            <a:off x="7859777" y="3535814"/>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4" name="TextBox 83"/>
          <p:cNvSpPr txBox="1"/>
          <p:nvPr/>
        </p:nvSpPr>
        <p:spPr>
          <a:xfrm>
            <a:off x="7666613" y="3144416"/>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86" name="TextBox 85"/>
          <p:cNvSpPr txBox="1"/>
          <p:nvPr/>
        </p:nvSpPr>
        <p:spPr>
          <a:xfrm>
            <a:off x="4359136" y="34324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87" name="Straight Connector 86"/>
          <p:cNvCxnSpPr/>
          <p:nvPr/>
        </p:nvCxnSpPr>
        <p:spPr bwMode="auto">
          <a:xfrm>
            <a:off x="4799664" y="28563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88" name="TextBox 87"/>
          <p:cNvSpPr txBox="1"/>
          <p:nvPr/>
        </p:nvSpPr>
        <p:spPr>
          <a:xfrm>
            <a:off x="11640424" y="343244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89" name="Straight Connector 88"/>
          <p:cNvCxnSpPr/>
          <p:nvPr/>
        </p:nvCxnSpPr>
        <p:spPr bwMode="auto">
          <a:xfrm>
            <a:off x="12072472" y="285638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93" name="Rectangle 92"/>
          <p:cNvSpPr/>
          <p:nvPr/>
        </p:nvSpPr>
        <p:spPr bwMode="auto">
          <a:xfrm>
            <a:off x="5536704" y="3936504"/>
            <a:ext cx="583264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94" name="Straight Connector 93"/>
          <p:cNvCxnSpPr/>
          <p:nvPr/>
        </p:nvCxnSpPr>
        <p:spPr bwMode="auto">
          <a:xfrm>
            <a:off x="8480552" y="1704256"/>
            <a:ext cx="0" cy="2952328"/>
          </a:xfrm>
          <a:prstGeom prst="line">
            <a:avLst/>
          </a:prstGeom>
          <a:solidFill>
            <a:schemeClr val="accent1"/>
          </a:solidFill>
          <a:ln w="9525" cap="flat" cmpd="sng" algn="ctr">
            <a:solidFill>
              <a:schemeClr val="tx1"/>
            </a:solidFill>
            <a:prstDash val="lgDash"/>
            <a:round/>
            <a:headEnd type="none" w="med" len="med"/>
            <a:tailEnd type="none" w="med" len="med"/>
          </a:ln>
          <a:effectLst/>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Rectangle 100"/>
          <p:cNvSpPr/>
          <p:nvPr/>
        </p:nvSpPr>
        <p:spPr bwMode="auto">
          <a:xfrm>
            <a:off x="5168184" y="2136304"/>
            <a:ext cx="6552728" cy="1728192"/>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 name="Rectangle 101"/>
          <p:cNvSpPr/>
          <p:nvPr/>
        </p:nvSpPr>
        <p:spPr bwMode="auto">
          <a:xfrm>
            <a:off x="7040392" y="2136304"/>
            <a:ext cx="2808312"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Basic DRNI model with DRNI related MEP/MIP location</a:t>
            </a:r>
            <a:endParaRPr lang="en-US" dirty="0"/>
          </a:p>
        </p:txBody>
      </p:sp>
      <p:sp>
        <p:nvSpPr>
          <p:cNvPr id="118" name="Content Placeholder 117"/>
          <p:cNvSpPr>
            <a:spLocks noGrp="1"/>
          </p:cNvSpPr>
          <p:nvPr>
            <p:ph sz="half" idx="1"/>
          </p:nvPr>
        </p:nvSpPr>
        <p:spPr>
          <a:xfrm>
            <a:off x="639889" y="2240281"/>
            <a:ext cx="3888703" cy="6336030"/>
          </a:xfrm>
        </p:spPr>
        <p:txBody>
          <a:bodyPr/>
          <a:lstStyle/>
          <a:p>
            <a:pPr lvl="1"/>
            <a:r>
              <a:rPr lang="en-GB" dirty="0" smtClean="0"/>
              <a:t>The MEP and MIP functions  on the Link </a:t>
            </a:r>
            <a:r>
              <a:rPr lang="en-GB" dirty="0" err="1" smtClean="0"/>
              <a:t>Agg</a:t>
            </a:r>
            <a:r>
              <a:rPr lang="en-GB" dirty="0" smtClean="0"/>
              <a:t> Group ports are located in alignment with the location of those functions in clause 22/802.1Q as discussed in the Jan. 2012 meeting</a:t>
            </a:r>
          </a:p>
          <a:p>
            <a:pPr lvl="1"/>
            <a:r>
              <a:rPr lang="en-GB" dirty="0" smtClean="0"/>
              <a:t>For the case the DRNI is supporting an E-NNI, the </a:t>
            </a:r>
          </a:p>
          <a:p>
            <a:pPr lvl="2"/>
            <a:r>
              <a:rPr lang="en-GB" dirty="0" smtClean="0"/>
              <a:t>E-NNI (or Internet-Network) ME just spans a single physical link </a:t>
            </a:r>
          </a:p>
          <a:p>
            <a:pPr lvl="2"/>
            <a:r>
              <a:rPr lang="en-GB" dirty="0" smtClean="0"/>
              <a:t>Network Operator ME monitors the Ethernet Connection up to the point where it will cross the E-NNI physical link (including the IPL, if in the path)</a:t>
            </a:r>
          </a:p>
          <a:p>
            <a:pPr lvl="1"/>
            <a:r>
              <a:rPr lang="en-GB" dirty="0" smtClean="0"/>
              <a:t>The Ethernet Connection MEP/</a:t>
            </a:r>
            <a:r>
              <a:rPr lang="en-GB" dirty="0" err="1" smtClean="0"/>
              <a:t>MIPs</a:t>
            </a:r>
            <a:r>
              <a:rPr lang="en-GB" dirty="0" smtClean="0"/>
              <a:t> on the two portals will be Active in one portal and Standby in the other</a:t>
            </a:r>
            <a:endParaRPr lang="en-US" dirty="0"/>
          </a:p>
        </p:txBody>
      </p:sp>
      <p:sp>
        <p:nvSpPr>
          <p:cNvPr id="44" name="Rectangle 43"/>
          <p:cNvSpPr/>
          <p:nvPr/>
        </p:nvSpPr>
        <p:spPr bwMode="auto">
          <a:xfrm>
            <a:off x="5384208" y="6456784"/>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592120" y="508863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424768" y="508863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024168" y="4667617"/>
            <a:ext cx="1042979" cy="276999"/>
          </a:xfrm>
          <a:prstGeom prst="rect">
            <a:avLst/>
          </a:prstGeom>
          <a:noFill/>
        </p:spPr>
        <p:txBody>
          <a:bodyPr wrap="none" lIns="0" tIns="0" rIns="0" bIns="0" rtlCol="0" anchor="ctr">
            <a:spAutoFit/>
          </a:bodyPr>
          <a:lstStyle/>
          <a:p>
            <a:pPr algn="ctr"/>
            <a:r>
              <a:rPr lang="en-GB" sz="1800" dirty="0" smtClean="0"/>
              <a:t>System A</a:t>
            </a:r>
            <a:endParaRPr lang="en-US" sz="1800" dirty="0" smtClean="0"/>
          </a:p>
        </p:txBody>
      </p:sp>
      <p:sp>
        <p:nvSpPr>
          <p:cNvPr id="8" name="TextBox 7"/>
          <p:cNvSpPr txBox="1"/>
          <p:nvPr/>
        </p:nvSpPr>
        <p:spPr>
          <a:xfrm>
            <a:off x="10965965" y="4667617"/>
            <a:ext cx="1042979" cy="276999"/>
          </a:xfrm>
          <a:prstGeom prst="rect">
            <a:avLst/>
          </a:prstGeom>
          <a:noFill/>
        </p:spPr>
        <p:txBody>
          <a:bodyPr wrap="none" lIns="0" tIns="0" rIns="0" bIns="0" rtlCol="0" anchor="ctr">
            <a:spAutoFit/>
          </a:bodyPr>
          <a:lstStyle/>
          <a:p>
            <a:pPr algn="ctr"/>
            <a:r>
              <a:rPr lang="en-GB" sz="1800" dirty="0" smtClean="0"/>
              <a:t>System B</a:t>
            </a:r>
            <a:endParaRPr lang="en-US" sz="1800" dirty="0" smtClean="0"/>
          </a:p>
        </p:txBody>
      </p:sp>
      <p:sp>
        <p:nvSpPr>
          <p:cNvPr id="9" name="Rectangle 8"/>
          <p:cNvSpPr/>
          <p:nvPr/>
        </p:nvSpPr>
        <p:spPr bwMode="auto">
          <a:xfrm>
            <a:off x="4592120" y="544867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6032280" y="544867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5312200" y="544867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424768" y="544867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11864928" y="544867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144848" y="544867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81625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76047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69657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64079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60834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48866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60834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48866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8027445" y="773710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704039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992720"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81625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69657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320312" y="580871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600232"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928824"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940265" y="807231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747101" y="612810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688093"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439624" y="638477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880152" y="580871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720912" y="638477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2152960" y="580871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352760"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00432" y="6539825"/>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49" name="TextBox 48"/>
          <p:cNvSpPr txBox="1"/>
          <p:nvPr/>
        </p:nvSpPr>
        <p:spPr>
          <a:xfrm>
            <a:off x="10856816" y="833073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960272"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489032" y="4512568"/>
            <a:ext cx="0" cy="4752528"/>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57" name="Rectangle 56"/>
          <p:cNvSpPr/>
          <p:nvPr/>
        </p:nvSpPr>
        <p:spPr bwMode="auto">
          <a:xfrm>
            <a:off x="4511632" y="1776264"/>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9200632" y="1776264"/>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5528224" y="1355249"/>
            <a:ext cx="1042979" cy="276999"/>
          </a:xfrm>
          <a:prstGeom prst="rect">
            <a:avLst/>
          </a:prstGeom>
          <a:noFill/>
        </p:spPr>
        <p:txBody>
          <a:bodyPr wrap="none" lIns="0" tIns="0" rIns="0" bIns="0" rtlCol="0" anchor="ctr">
            <a:spAutoFit/>
          </a:bodyPr>
          <a:lstStyle/>
          <a:p>
            <a:pPr algn="ctr"/>
            <a:r>
              <a:rPr lang="en-GB" sz="1800" dirty="0" smtClean="0"/>
              <a:t>System A</a:t>
            </a:r>
            <a:endParaRPr lang="en-US" sz="1800" dirty="0" smtClean="0"/>
          </a:p>
        </p:txBody>
      </p:sp>
      <p:sp>
        <p:nvSpPr>
          <p:cNvPr id="60" name="TextBox 59"/>
          <p:cNvSpPr txBox="1"/>
          <p:nvPr/>
        </p:nvSpPr>
        <p:spPr>
          <a:xfrm>
            <a:off x="10208744" y="1355249"/>
            <a:ext cx="1042979" cy="276999"/>
          </a:xfrm>
          <a:prstGeom prst="rect">
            <a:avLst/>
          </a:prstGeom>
          <a:noFill/>
        </p:spPr>
        <p:txBody>
          <a:bodyPr wrap="none" lIns="0" tIns="0" rIns="0" bIns="0" rtlCol="0" anchor="ctr">
            <a:spAutoFit/>
          </a:bodyPr>
          <a:lstStyle/>
          <a:p>
            <a:pPr algn="ctr"/>
            <a:r>
              <a:rPr lang="en-GB" sz="1800" dirty="0" smtClean="0"/>
              <a:t>System B</a:t>
            </a:r>
            <a:endParaRPr lang="en-US" sz="1800" dirty="0" smtClean="0"/>
          </a:p>
        </p:txBody>
      </p:sp>
      <p:sp>
        <p:nvSpPr>
          <p:cNvPr id="61" name="Rectangle 60"/>
          <p:cNvSpPr/>
          <p:nvPr/>
        </p:nvSpPr>
        <p:spPr bwMode="auto">
          <a:xfrm>
            <a:off x="4511632" y="213630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2" name="Rectangle 61"/>
          <p:cNvSpPr/>
          <p:nvPr/>
        </p:nvSpPr>
        <p:spPr bwMode="auto">
          <a:xfrm>
            <a:off x="7112400" y="213630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9200632" y="213630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5" name="Rectangle 64"/>
          <p:cNvSpPr/>
          <p:nvPr/>
        </p:nvSpPr>
        <p:spPr bwMode="auto">
          <a:xfrm>
            <a:off x="11784440" y="213630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6383840" y="24963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a:off x="9912232" y="2496344"/>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a:off x="5240192" y="292839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a:off x="10704320" y="2928392"/>
            <a:ext cx="94458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a:off x="5240192" y="32884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a:off x="10704320" y="3288432"/>
            <a:ext cx="94458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5" name="Freeform 74"/>
          <p:cNvSpPr/>
          <p:nvPr/>
        </p:nvSpPr>
        <p:spPr bwMode="auto">
          <a:xfrm>
            <a:off x="6636741" y="2856090"/>
            <a:ext cx="3566625"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6" name="Straight Connector 75"/>
          <p:cNvCxnSpPr/>
          <p:nvPr/>
        </p:nvCxnSpPr>
        <p:spPr bwMode="auto">
          <a:xfrm>
            <a:off x="5663760" y="3648472"/>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77" name="Straight Connector 76"/>
          <p:cNvCxnSpPr/>
          <p:nvPr/>
        </p:nvCxnSpPr>
        <p:spPr bwMode="auto">
          <a:xfrm>
            <a:off x="11208376" y="3648472"/>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78" name="Rectangle 77"/>
          <p:cNvSpPr/>
          <p:nvPr/>
        </p:nvSpPr>
        <p:spPr bwMode="auto">
          <a:xfrm>
            <a:off x="5240192" y="2136304"/>
            <a:ext cx="1728192"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9" name="Rectangle 78"/>
          <p:cNvSpPr/>
          <p:nvPr/>
        </p:nvSpPr>
        <p:spPr bwMode="auto">
          <a:xfrm>
            <a:off x="9912232" y="2136304"/>
            <a:ext cx="1736672"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0" name="Freeform 79"/>
          <p:cNvSpPr/>
          <p:nvPr/>
        </p:nvSpPr>
        <p:spPr bwMode="auto">
          <a:xfrm>
            <a:off x="7400433" y="2496344"/>
            <a:ext cx="2088232"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TextBox 82"/>
          <p:cNvSpPr txBox="1"/>
          <p:nvPr/>
        </p:nvSpPr>
        <p:spPr>
          <a:xfrm>
            <a:off x="7859777" y="3175774"/>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4" name="TextBox 83"/>
          <p:cNvSpPr txBox="1"/>
          <p:nvPr/>
        </p:nvSpPr>
        <p:spPr>
          <a:xfrm>
            <a:off x="7666613" y="2784376"/>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86" name="TextBox 85"/>
          <p:cNvSpPr txBox="1"/>
          <p:nvPr/>
        </p:nvSpPr>
        <p:spPr>
          <a:xfrm>
            <a:off x="4359136" y="307240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87" name="Straight Connector 86"/>
          <p:cNvCxnSpPr/>
          <p:nvPr/>
        </p:nvCxnSpPr>
        <p:spPr bwMode="auto">
          <a:xfrm>
            <a:off x="4799664" y="249634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88" name="TextBox 87"/>
          <p:cNvSpPr txBox="1"/>
          <p:nvPr/>
        </p:nvSpPr>
        <p:spPr>
          <a:xfrm>
            <a:off x="11640424" y="3072408"/>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89" name="Straight Connector 88"/>
          <p:cNvCxnSpPr/>
          <p:nvPr/>
        </p:nvCxnSpPr>
        <p:spPr bwMode="auto">
          <a:xfrm>
            <a:off x="12072472" y="2496344"/>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93" name="Rectangle 92"/>
          <p:cNvSpPr/>
          <p:nvPr/>
        </p:nvSpPr>
        <p:spPr bwMode="auto">
          <a:xfrm>
            <a:off x="5536704" y="3936504"/>
            <a:ext cx="5832648"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94" name="Straight Connector 93"/>
          <p:cNvCxnSpPr/>
          <p:nvPr/>
        </p:nvCxnSpPr>
        <p:spPr bwMode="auto">
          <a:xfrm>
            <a:off x="8480552" y="1344216"/>
            <a:ext cx="0" cy="2952328"/>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103" name="Rectangle 102"/>
          <p:cNvSpPr/>
          <p:nvPr/>
        </p:nvSpPr>
        <p:spPr>
          <a:xfrm>
            <a:off x="5248672" y="2801144"/>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3" name="Group 233"/>
          <p:cNvGrpSpPr>
            <a:grpSpLocks/>
          </p:cNvGrpSpPr>
          <p:nvPr/>
        </p:nvGrpSpPr>
        <p:grpSpPr bwMode="auto">
          <a:xfrm>
            <a:off x="5248672" y="2496344"/>
            <a:ext cx="914400" cy="304800"/>
            <a:chOff x="228600" y="1828800"/>
            <a:chExt cx="914400" cy="457200"/>
          </a:xfrm>
        </p:grpSpPr>
        <p:sp>
          <p:nvSpPr>
            <p:cNvPr id="105"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06" name="Rectangle 105"/>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7" name="Rectangle 106"/>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8" name="Rectangle 107"/>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9" name="Rectangle 108"/>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81" name="Rectangle 80"/>
          <p:cNvSpPr/>
          <p:nvPr/>
        </p:nvSpPr>
        <p:spPr>
          <a:xfrm>
            <a:off x="10721280" y="2801144"/>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82" name="Group 233"/>
          <p:cNvGrpSpPr>
            <a:grpSpLocks/>
          </p:cNvGrpSpPr>
          <p:nvPr/>
        </p:nvGrpSpPr>
        <p:grpSpPr bwMode="auto">
          <a:xfrm>
            <a:off x="10721280" y="2496344"/>
            <a:ext cx="914400" cy="304800"/>
            <a:chOff x="228600" y="1828800"/>
            <a:chExt cx="914400" cy="457200"/>
          </a:xfrm>
        </p:grpSpPr>
        <p:sp>
          <p:nvSpPr>
            <p:cNvPr id="85"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90" name="Rectangle 89"/>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91" name="Rectangle 90"/>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92" name="Rectangle 91"/>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95" name="Rectangle 94"/>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96" name="Rectangle 95"/>
          <p:cNvSpPr/>
          <p:nvPr/>
        </p:nvSpPr>
        <p:spPr>
          <a:xfrm>
            <a:off x="661682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97" name="Group 233"/>
          <p:cNvGrpSpPr>
            <a:grpSpLocks/>
          </p:cNvGrpSpPr>
          <p:nvPr/>
        </p:nvGrpSpPr>
        <p:grpSpPr bwMode="auto">
          <a:xfrm>
            <a:off x="6616824" y="7392888"/>
            <a:ext cx="914400" cy="304800"/>
            <a:chOff x="228600" y="1828800"/>
            <a:chExt cx="914400" cy="457200"/>
          </a:xfrm>
        </p:grpSpPr>
        <p:sp>
          <p:nvSpPr>
            <p:cNvPr id="98"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99" name="Rectangle 98"/>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0" name="Rectangle 99"/>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4" name="Rectangle 103"/>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0" name="Rectangle 109"/>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111" name="Rectangle 110"/>
          <p:cNvSpPr/>
          <p:nvPr/>
        </p:nvSpPr>
        <p:spPr>
          <a:xfrm>
            <a:off x="949714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112" name="Group 233"/>
          <p:cNvGrpSpPr>
            <a:grpSpLocks/>
          </p:cNvGrpSpPr>
          <p:nvPr/>
        </p:nvGrpSpPr>
        <p:grpSpPr bwMode="auto">
          <a:xfrm>
            <a:off x="9497144" y="7392888"/>
            <a:ext cx="914400" cy="304800"/>
            <a:chOff x="228600" y="1828800"/>
            <a:chExt cx="914400" cy="457200"/>
          </a:xfrm>
        </p:grpSpPr>
        <p:sp>
          <p:nvSpPr>
            <p:cNvPr id="113"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14" name="Rectangle 113"/>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5" name="Rectangle 114"/>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6" name="Rectangle 115"/>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7" name="Rectangle 116"/>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Basic DRNI model with multiple </a:t>
            </a:r>
            <a:r>
              <a:rPr lang="en-GB" dirty="0" err="1" smtClean="0"/>
              <a:t>DRNIs</a:t>
            </a:r>
            <a:endParaRPr lang="en-US" dirty="0"/>
          </a:p>
        </p:txBody>
      </p:sp>
      <p:sp>
        <p:nvSpPr>
          <p:cNvPr id="135" name="Content Placeholder 134"/>
          <p:cNvSpPr>
            <a:spLocks noGrp="1"/>
          </p:cNvSpPr>
          <p:nvPr>
            <p:ph idx="1"/>
          </p:nvPr>
        </p:nvSpPr>
        <p:spPr>
          <a:xfrm>
            <a:off x="639891" y="1920280"/>
            <a:ext cx="11521821" cy="2016224"/>
          </a:xfrm>
        </p:spPr>
        <p:txBody>
          <a:bodyPr/>
          <a:lstStyle/>
          <a:p>
            <a:pPr lvl="1"/>
            <a:r>
              <a:rPr lang="en-GB" dirty="0" smtClean="0"/>
              <a:t>A portal will typically connect the domain with more than one other domain</a:t>
            </a:r>
          </a:p>
          <a:p>
            <a:pPr lvl="1"/>
            <a:r>
              <a:rPr lang="en-GB" dirty="0" smtClean="0"/>
              <a:t>Multiple DRNI instances will be present in such case on a portal</a:t>
            </a:r>
          </a:p>
          <a:p>
            <a:pPr lvl="1"/>
            <a:r>
              <a:rPr lang="en-GB" dirty="0" smtClean="0"/>
              <a:t>Each DRNI instance is represented by an instance of the Emulated System C (C_1, C_2, ..)</a:t>
            </a:r>
          </a:p>
          <a:p>
            <a:pPr lvl="1"/>
            <a:r>
              <a:rPr lang="en-GB" dirty="0" smtClean="0"/>
              <a:t>The multipoint nature of MP Ethernet Connections is assumed to be supported by the Relay functions in System A and B; each Emulated System </a:t>
            </a:r>
            <a:r>
              <a:rPr lang="en-GB" dirty="0" err="1" smtClean="0"/>
              <a:t>C_i</a:t>
            </a:r>
            <a:r>
              <a:rPr lang="en-GB" dirty="0" smtClean="0"/>
              <a:t> has one Active Gateway Link (other one is </a:t>
            </a:r>
            <a:r>
              <a:rPr lang="en-GB" dirty="0" err="1" smtClean="0"/>
              <a:t>Stanbdy</a:t>
            </a:r>
            <a:r>
              <a:rPr lang="en-GB" dirty="0" smtClean="0"/>
              <a:t>)</a:t>
            </a:r>
            <a:endParaRPr lang="en-US" dirty="0"/>
          </a:p>
        </p:txBody>
      </p:sp>
      <p:sp>
        <p:nvSpPr>
          <p:cNvPr id="5" name="Rectangle 4"/>
          <p:cNvSpPr/>
          <p:nvPr/>
        </p:nvSpPr>
        <p:spPr bwMode="auto">
          <a:xfrm>
            <a:off x="1648272" y="4288160"/>
            <a:ext cx="2871840" cy="432048"/>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7840960" y="4360168"/>
            <a:ext cx="251180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2935936" y="3939153"/>
            <a:ext cx="1042979" cy="276999"/>
          </a:xfrm>
          <a:prstGeom prst="rect">
            <a:avLst/>
          </a:prstGeom>
          <a:noFill/>
        </p:spPr>
        <p:txBody>
          <a:bodyPr wrap="none" lIns="0" tIns="0" rIns="0" bIns="0" rtlCol="0" anchor="ctr">
            <a:spAutoFit/>
          </a:bodyPr>
          <a:lstStyle/>
          <a:p>
            <a:pPr algn="ctr"/>
            <a:r>
              <a:rPr lang="en-GB" sz="1800" dirty="0" smtClean="0"/>
              <a:t>System A</a:t>
            </a:r>
            <a:endParaRPr lang="en-US" sz="1800" dirty="0" smtClean="0"/>
          </a:p>
        </p:txBody>
      </p:sp>
      <p:sp>
        <p:nvSpPr>
          <p:cNvPr id="8" name="TextBox 7"/>
          <p:cNvSpPr txBox="1"/>
          <p:nvPr/>
        </p:nvSpPr>
        <p:spPr>
          <a:xfrm>
            <a:off x="8877733" y="3939153"/>
            <a:ext cx="1042979" cy="276999"/>
          </a:xfrm>
          <a:prstGeom prst="rect">
            <a:avLst/>
          </a:prstGeom>
          <a:noFill/>
        </p:spPr>
        <p:txBody>
          <a:bodyPr wrap="none" lIns="0" tIns="0" rIns="0" bIns="0" rtlCol="0" anchor="ctr">
            <a:spAutoFit/>
          </a:bodyPr>
          <a:lstStyle/>
          <a:p>
            <a:pPr algn="ctr"/>
            <a:r>
              <a:rPr lang="en-GB" sz="1800" dirty="0" smtClean="0"/>
              <a:t>System B</a:t>
            </a:r>
            <a:endParaRPr lang="en-US" sz="1800" dirty="0" smtClean="0"/>
          </a:p>
        </p:txBody>
      </p:sp>
      <p:sp>
        <p:nvSpPr>
          <p:cNvPr id="9" name="Rectangle 8"/>
          <p:cNvSpPr/>
          <p:nvPr/>
        </p:nvSpPr>
        <p:spPr bwMode="auto">
          <a:xfrm>
            <a:off x="1648272" y="472020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3944048" y="472020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7840960" y="472020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9776696" y="472020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Port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4232081" y="5080248"/>
            <a:ext cx="3896912" cy="216024"/>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TextBox 36"/>
          <p:cNvSpPr txBox="1"/>
          <p:nvPr/>
        </p:nvSpPr>
        <p:spPr>
          <a:xfrm>
            <a:off x="5658869" y="5399638"/>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9" name="TextBox 38"/>
          <p:cNvSpPr txBox="1"/>
          <p:nvPr/>
        </p:nvSpPr>
        <p:spPr>
          <a:xfrm>
            <a:off x="1504256" y="565631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1944784" y="5080248"/>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9632680" y="5656312"/>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0064728" y="5080248"/>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55" name="Straight Connector 54"/>
          <p:cNvCxnSpPr/>
          <p:nvPr/>
        </p:nvCxnSpPr>
        <p:spPr bwMode="auto">
          <a:xfrm>
            <a:off x="6400800" y="3784104"/>
            <a:ext cx="0" cy="4752528"/>
          </a:xfrm>
          <a:prstGeom prst="line">
            <a:avLst/>
          </a:prstGeom>
          <a:solidFill>
            <a:schemeClr val="accent1"/>
          </a:solidFill>
          <a:ln w="9525" cap="flat" cmpd="sng" algn="ctr">
            <a:solidFill>
              <a:schemeClr val="tx1"/>
            </a:solidFill>
            <a:prstDash val="lgDash"/>
            <a:round/>
            <a:headEnd type="none" w="med" len="med"/>
            <a:tailEnd type="none" w="med" len="med"/>
          </a:ln>
          <a:effectLst/>
        </p:spPr>
      </p:cxnSp>
      <p:grpSp>
        <p:nvGrpSpPr>
          <p:cNvPr id="112" name="Group 111"/>
          <p:cNvGrpSpPr/>
          <p:nvPr/>
        </p:nvGrpSpPr>
        <p:grpSpPr>
          <a:xfrm>
            <a:off x="3223968" y="4720208"/>
            <a:ext cx="7272808" cy="3888432"/>
            <a:chOff x="5312200" y="5448672"/>
            <a:chExt cx="7272808" cy="3888432"/>
          </a:xfrm>
        </p:grpSpPr>
        <p:sp>
          <p:nvSpPr>
            <p:cNvPr id="44" name="Rectangle 43"/>
            <p:cNvSpPr/>
            <p:nvPr/>
          </p:nvSpPr>
          <p:spPr bwMode="auto">
            <a:xfrm>
              <a:off x="5384208" y="6456784"/>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 name="Rectangle 10"/>
            <p:cNvSpPr/>
            <p:nvPr/>
          </p:nvSpPr>
          <p:spPr bwMode="auto">
            <a:xfrm>
              <a:off x="5312200"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144848"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81625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76047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69657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64079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60834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48866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60834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48866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8027445" y="773710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704039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9992720"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81625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69657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4" name="Freeform 33"/>
            <p:cNvSpPr/>
            <p:nvPr/>
          </p:nvSpPr>
          <p:spPr bwMode="auto">
            <a:xfrm>
              <a:off x="5600232"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0928824"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7940265" y="807231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8" name="TextBox 37"/>
            <p:cNvSpPr txBox="1"/>
            <p:nvPr/>
          </p:nvSpPr>
          <p:spPr>
            <a:xfrm>
              <a:off x="5688093"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3" name="TextBox 42"/>
            <p:cNvSpPr txBox="1"/>
            <p:nvPr/>
          </p:nvSpPr>
          <p:spPr>
            <a:xfrm>
              <a:off x="10352760"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00432" y="6539825"/>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49" name="TextBox 48"/>
            <p:cNvSpPr txBox="1"/>
            <p:nvPr/>
          </p:nvSpPr>
          <p:spPr>
            <a:xfrm>
              <a:off x="10856816" y="833073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5960272"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96" name="Rectangle 95"/>
            <p:cNvSpPr/>
            <p:nvPr/>
          </p:nvSpPr>
          <p:spPr>
            <a:xfrm>
              <a:off x="661682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23" name="Group 233"/>
            <p:cNvGrpSpPr>
              <a:grpSpLocks/>
            </p:cNvGrpSpPr>
            <p:nvPr/>
          </p:nvGrpSpPr>
          <p:grpSpPr bwMode="auto">
            <a:xfrm>
              <a:off x="6616824" y="7392888"/>
              <a:ext cx="914400" cy="304800"/>
              <a:chOff x="228600" y="1828800"/>
              <a:chExt cx="914400" cy="457200"/>
            </a:xfrm>
          </p:grpSpPr>
          <p:sp>
            <p:nvSpPr>
              <p:cNvPr id="98"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99" name="Rectangle 98"/>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0" name="Rectangle 99"/>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04" name="Rectangle 103"/>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0" name="Rectangle 109"/>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111" name="Rectangle 110"/>
            <p:cNvSpPr/>
            <p:nvPr/>
          </p:nvSpPr>
          <p:spPr>
            <a:xfrm>
              <a:off x="949714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25" name="Group 233"/>
            <p:cNvGrpSpPr>
              <a:grpSpLocks/>
            </p:cNvGrpSpPr>
            <p:nvPr/>
          </p:nvGrpSpPr>
          <p:grpSpPr bwMode="auto">
            <a:xfrm>
              <a:off x="9497144" y="7392888"/>
              <a:ext cx="914400" cy="304800"/>
              <a:chOff x="228600" y="1828800"/>
              <a:chExt cx="914400" cy="457200"/>
            </a:xfrm>
          </p:grpSpPr>
          <p:sp>
            <p:nvSpPr>
              <p:cNvPr id="113"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14" name="Rectangle 113"/>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5" name="Rectangle 114"/>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6" name="Rectangle 115"/>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17" name="Rectangle 116"/>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grpSp>
        <p:nvGrpSpPr>
          <p:cNvPr id="157" name="Group 156"/>
          <p:cNvGrpSpPr/>
          <p:nvPr/>
        </p:nvGrpSpPr>
        <p:grpSpPr>
          <a:xfrm>
            <a:off x="2872408" y="4864224"/>
            <a:ext cx="7272808" cy="3888432"/>
            <a:chOff x="5312200" y="5448672"/>
            <a:chExt cx="7272808" cy="3888432"/>
          </a:xfrm>
        </p:grpSpPr>
        <p:sp>
          <p:nvSpPr>
            <p:cNvPr id="158" name="Rectangle 157"/>
            <p:cNvSpPr/>
            <p:nvPr/>
          </p:nvSpPr>
          <p:spPr bwMode="auto">
            <a:xfrm>
              <a:off x="5384208" y="6456784"/>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Rectangle 158"/>
            <p:cNvSpPr/>
            <p:nvPr/>
          </p:nvSpPr>
          <p:spPr bwMode="auto">
            <a:xfrm>
              <a:off x="5312200"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11144848"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581625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76047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3" name="Rectangle 162"/>
            <p:cNvSpPr/>
            <p:nvPr/>
          </p:nvSpPr>
          <p:spPr bwMode="auto">
            <a:xfrm>
              <a:off x="869657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4" name="Rectangle 163"/>
            <p:cNvSpPr/>
            <p:nvPr/>
          </p:nvSpPr>
          <p:spPr bwMode="auto">
            <a:xfrm>
              <a:off x="1064079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5" name="Rectangle 164"/>
            <p:cNvSpPr/>
            <p:nvPr/>
          </p:nvSpPr>
          <p:spPr bwMode="auto">
            <a:xfrm>
              <a:off x="660834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6" name="Rectangle 165"/>
            <p:cNvSpPr/>
            <p:nvPr/>
          </p:nvSpPr>
          <p:spPr bwMode="auto">
            <a:xfrm>
              <a:off x="948866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7" name="Rectangle 166"/>
            <p:cNvSpPr/>
            <p:nvPr/>
          </p:nvSpPr>
          <p:spPr bwMode="auto">
            <a:xfrm>
              <a:off x="660834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948866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9" name="Freeform 168"/>
            <p:cNvSpPr/>
            <p:nvPr/>
          </p:nvSpPr>
          <p:spPr bwMode="auto">
            <a:xfrm>
              <a:off x="8027445" y="773710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70" name="Straight Connector 169"/>
            <p:cNvCxnSpPr/>
            <p:nvPr/>
          </p:nvCxnSpPr>
          <p:spPr bwMode="auto">
            <a:xfrm>
              <a:off x="704039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71" name="Straight Connector 170"/>
            <p:cNvCxnSpPr/>
            <p:nvPr/>
          </p:nvCxnSpPr>
          <p:spPr bwMode="auto">
            <a:xfrm>
              <a:off x="9992720"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72" name="Rectangle 171"/>
            <p:cNvSpPr/>
            <p:nvPr/>
          </p:nvSpPr>
          <p:spPr bwMode="auto">
            <a:xfrm>
              <a:off x="581625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869657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4" name="Freeform 173"/>
            <p:cNvSpPr/>
            <p:nvPr/>
          </p:nvSpPr>
          <p:spPr bwMode="auto">
            <a:xfrm>
              <a:off x="5600232"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5" name="Freeform 174"/>
            <p:cNvSpPr/>
            <p:nvPr/>
          </p:nvSpPr>
          <p:spPr bwMode="auto">
            <a:xfrm flipH="1">
              <a:off x="10928824"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TextBox 175"/>
            <p:cNvSpPr txBox="1"/>
            <p:nvPr/>
          </p:nvSpPr>
          <p:spPr>
            <a:xfrm>
              <a:off x="7940265" y="807231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177" name="TextBox 176"/>
            <p:cNvSpPr txBox="1"/>
            <p:nvPr/>
          </p:nvSpPr>
          <p:spPr>
            <a:xfrm>
              <a:off x="5688093"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78" name="TextBox 177"/>
            <p:cNvSpPr txBox="1"/>
            <p:nvPr/>
          </p:nvSpPr>
          <p:spPr>
            <a:xfrm>
              <a:off x="10352760"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179" name="TextBox 178"/>
            <p:cNvSpPr txBox="1"/>
            <p:nvPr/>
          </p:nvSpPr>
          <p:spPr>
            <a:xfrm>
              <a:off x="7400432" y="6539825"/>
              <a:ext cx="2154436" cy="276999"/>
            </a:xfrm>
            <a:prstGeom prst="rect">
              <a:avLst/>
            </a:prstGeom>
            <a:noFill/>
          </p:spPr>
          <p:txBody>
            <a:bodyPr wrap="none" lIns="0" tIns="0" rIns="0" bIns="0" rtlCol="0" anchor="ctr">
              <a:spAutoFit/>
            </a:bodyPr>
            <a:lstStyle/>
            <a:p>
              <a:pPr algn="ctr"/>
              <a:r>
                <a:rPr lang="en-GB" sz="1800" dirty="0" smtClean="0"/>
                <a:t>Emulated System C</a:t>
              </a:r>
              <a:endParaRPr lang="en-US" sz="1800" dirty="0" smtClean="0"/>
            </a:p>
          </p:txBody>
        </p:sp>
        <p:sp>
          <p:nvSpPr>
            <p:cNvPr id="180" name="TextBox 179"/>
            <p:cNvSpPr txBox="1"/>
            <p:nvPr/>
          </p:nvSpPr>
          <p:spPr>
            <a:xfrm>
              <a:off x="10856816" y="833073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181" name="Rectangle 180"/>
            <p:cNvSpPr/>
            <p:nvPr/>
          </p:nvSpPr>
          <p:spPr bwMode="auto">
            <a:xfrm>
              <a:off x="5960272"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2" name="Rectangle 181"/>
            <p:cNvSpPr/>
            <p:nvPr/>
          </p:nvSpPr>
          <p:spPr>
            <a:xfrm>
              <a:off x="661682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183" name="Group 233"/>
            <p:cNvGrpSpPr>
              <a:grpSpLocks/>
            </p:cNvGrpSpPr>
            <p:nvPr/>
          </p:nvGrpSpPr>
          <p:grpSpPr bwMode="auto">
            <a:xfrm>
              <a:off x="6616824" y="7392888"/>
              <a:ext cx="914400" cy="304800"/>
              <a:chOff x="228600" y="1828800"/>
              <a:chExt cx="914400" cy="457200"/>
            </a:xfrm>
          </p:grpSpPr>
          <p:sp>
            <p:nvSpPr>
              <p:cNvPr id="191"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92" name="Rectangle 191"/>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93" name="Rectangle 192"/>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94" name="Rectangle 193"/>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95" name="Rectangle 194"/>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184" name="Rectangle 183"/>
            <p:cNvSpPr/>
            <p:nvPr/>
          </p:nvSpPr>
          <p:spPr>
            <a:xfrm>
              <a:off x="949714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185" name="Group 233"/>
            <p:cNvGrpSpPr>
              <a:grpSpLocks/>
            </p:cNvGrpSpPr>
            <p:nvPr/>
          </p:nvGrpSpPr>
          <p:grpSpPr bwMode="auto">
            <a:xfrm>
              <a:off x="9497144" y="7392888"/>
              <a:ext cx="914400" cy="304800"/>
              <a:chOff x="228600" y="1828800"/>
              <a:chExt cx="914400" cy="457200"/>
            </a:xfrm>
          </p:grpSpPr>
          <p:sp>
            <p:nvSpPr>
              <p:cNvPr id="186"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187" name="Rectangle 186"/>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88" name="Rectangle 187"/>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89" name="Rectangle 188"/>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190" name="Rectangle 189"/>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grpSp>
        <p:nvGrpSpPr>
          <p:cNvPr id="196" name="Group 195"/>
          <p:cNvGrpSpPr/>
          <p:nvPr/>
        </p:nvGrpSpPr>
        <p:grpSpPr>
          <a:xfrm>
            <a:off x="2584376" y="5016624"/>
            <a:ext cx="7272808" cy="3888432"/>
            <a:chOff x="5312200" y="5448672"/>
            <a:chExt cx="7272808" cy="3888432"/>
          </a:xfrm>
        </p:grpSpPr>
        <p:sp>
          <p:nvSpPr>
            <p:cNvPr id="197" name="Rectangle 196"/>
            <p:cNvSpPr/>
            <p:nvPr/>
          </p:nvSpPr>
          <p:spPr bwMode="auto">
            <a:xfrm>
              <a:off x="5384208" y="6456784"/>
              <a:ext cx="6264696" cy="223224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Rectangle 197"/>
            <p:cNvSpPr/>
            <p:nvPr/>
          </p:nvSpPr>
          <p:spPr bwMode="auto">
            <a:xfrm>
              <a:off x="5312200"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9" name="Rectangle 198"/>
            <p:cNvSpPr/>
            <p:nvPr/>
          </p:nvSpPr>
          <p:spPr bwMode="auto">
            <a:xfrm>
              <a:off x="11144848" y="5448672"/>
              <a:ext cx="576064"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0" name="Rectangle 199"/>
            <p:cNvSpPr/>
            <p:nvPr/>
          </p:nvSpPr>
          <p:spPr bwMode="auto">
            <a:xfrm>
              <a:off x="581625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1" name="Rectangle 200"/>
            <p:cNvSpPr/>
            <p:nvPr/>
          </p:nvSpPr>
          <p:spPr bwMode="auto">
            <a:xfrm>
              <a:off x="776047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2" name="Rectangle 201"/>
            <p:cNvSpPr/>
            <p:nvPr/>
          </p:nvSpPr>
          <p:spPr bwMode="auto">
            <a:xfrm>
              <a:off x="8696576"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IPP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3" name="Rectangle 202"/>
            <p:cNvSpPr/>
            <p:nvPr/>
          </p:nvSpPr>
          <p:spPr bwMode="auto">
            <a:xfrm>
              <a:off x="10640792" y="739288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4" name="Rectangle 203"/>
            <p:cNvSpPr/>
            <p:nvPr/>
          </p:nvSpPr>
          <p:spPr bwMode="auto">
            <a:xfrm>
              <a:off x="660834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5" name="Rectangle 204"/>
            <p:cNvSpPr/>
            <p:nvPr/>
          </p:nvSpPr>
          <p:spPr bwMode="auto">
            <a:xfrm>
              <a:off x="9488664" y="78249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6" name="Rectangle 205"/>
            <p:cNvSpPr/>
            <p:nvPr/>
          </p:nvSpPr>
          <p:spPr bwMode="auto">
            <a:xfrm>
              <a:off x="660834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7" name="Rectangle 206"/>
            <p:cNvSpPr/>
            <p:nvPr/>
          </p:nvSpPr>
          <p:spPr bwMode="auto">
            <a:xfrm>
              <a:off x="9488664" y="818497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8" name="Freeform 207"/>
            <p:cNvSpPr/>
            <p:nvPr/>
          </p:nvSpPr>
          <p:spPr bwMode="auto">
            <a:xfrm>
              <a:off x="8027445" y="773710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09" name="Straight Connector 208"/>
            <p:cNvCxnSpPr/>
            <p:nvPr/>
          </p:nvCxnSpPr>
          <p:spPr bwMode="auto">
            <a:xfrm>
              <a:off x="7040392"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a:off x="9992720" y="8545016"/>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211" name="Rectangle 210"/>
            <p:cNvSpPr/>
            <p:nvPr/>
          </p:nvSpPr>
          <p:spPr bwMode="auto">
            <a:xfrm>
              <a:off x="581625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2" name="Rectangle 211"/>
            <p:cNvSpPr/>
            <p:nvPr/>
          </p:nvSpPr>
          <p:spPr bwMode="auto">
            <a:xfrm>
              <a:off x="8696576" y="703284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3" name="Freeform 212"/>
            <p:cNvSpPr/>
            <p:nvPr/>
          </p:nvSpPr>
          <p:spPr bwMode="auto">
            <a:xfrm>
              <a:off x="5600232"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4" name="Freeform 213"/>
            <p:cNvSpPr/>
            <p:nvPr/>
          </p:nvSpPr>
          <p:spPr bwMode="auto">
            <a:xfrm flipH="1">
              <a:off x="10928824" y="580871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5" name="TextBox 214"/>
            <p:cNvSpPr txBox="1"/>
            <p:nvPr/>
          </p:nvSpPr>
          <p:spPr>
            <a:xfrm>
              <a:off x="7940265" y="807231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216" name="TextBox 215"/>
            <p:cNvSpPr txBox="1"/>
            <p:nvPr/>
          </p:nvSpPr>
          <p:spPr>
            <a:xfrm>
              <a:off x="5688093"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217" name="TextBox 216"/>
            <p:cNvSpPr txBox="1"/>
            <p:nvPr/>
          </p:nvSpPr>
          <p:spPr>
            <a:xfrm>
              <a:off x="10352760" y="645678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218" name="TextBox 217"/>
            <p:cNvSpPr txBox="1"/>
            <p:nvPr/>
          </p:nvSpPr>
          <p:spPr>
            <a:xfrm>
              <a:off x="7272192" y="6539825"/>
              <a:ext cx="2410917" cy="276999"/>
            </a:xfrm>
            <a:prstGeom prst="rect">
              <a:avLst/>
            </a:prstGeom>
            <a:noFill/>
          </p:spPr>
          <p:txBody>
            <a:bodyPr wrap="none" lIns="0" tIns="0" rIns="0" bIns="0" rtlCol="0" anchor="ctr">
              <a:spAutoFit/>
            </a:bodyPr>
            <a:lstStyle/>
            <a:p>
              <a:pPr algn="ctr"/>
              <a:r>
                <a:rPr lang="en-GB" sz="1800" dirty="0" smtClean="0"/>
                <a:t>Emulated System C_1</a:t>
              </a:r>
              <a:endParaRPr lang="en-US" sz="1800" dirty="0" smtClean="0"/>
            </a:p>
          </p:txBody>
        </p:sp>
        <p:sp>
          <p:nvSpPr>
            <p:cNvPr id="219" name="TextBox 218"/>
            <p:cNvSpPr txBox="1"/>
            <p:nvPr/>
          </p:nvSpPr>
          <p:spPr>
            <a:xfrm>
              <a:off x="10856816" y="833073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220" name="Rectangle 219"/>
            <p:cNvSpPr/>
            <p:nvPr/>
          </p:nvSpPr>
          <p:spPr bwMode="auto">
            <a:xfrm>
              <a:off x="5960272"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a:xfrm>
              <a:off x="661682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222" name="Group 233"/>
            <p:cNvGrpSpPr>
              <a:grpSpLocks/>
            </p:cNvGrpSpPr>
            <p:nvPr/>
          </p:nvGrpSpPr>
          <p:grpSpPr bwMode="auto">
            <a:xfrm>
              <a:off x="6616824" y="7392888"/>
              <a:ext cx="914400" cy="304800"/>
              <a:chOff x="228600" y="1828800"/>
              <a:chExt cx="914400" cy="457200"/>
            </a:xfrm>
          </p:grpSpPr>
          <p:sp>
            <p:nvSpPr>
              <p:cNvPr id="230"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231" name="Rectangle 230"/>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32" name="Rectangle 231"/>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33" name="Rectangle 232"/>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34" name="Rectangle 233"/>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sp>
          <p:nvSpPr>
            <p:cNvPr id="223" name="Rectangle 222"/>
            <p:cNvSpPr/>
            <p:nvPr/>
          </p:nvSpPr>
          <p:spPr>
            <a:xfrm>
              <a:off x="9497144" y="7697688"/>
              <a:ext cx="914400" cy="127248"/>
            </a:xfrm>
            <a:prstGeom prst="rect">
              <a:avLst/>
            </a:prstGeom>
            <a:solidFill>
              <a:schemeClr val="bg1">
                <a:lumMod val="95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nvGrpSpPr>
            <p:cNvPr id="224" name="Group 233"/>
            <p:cNvGrpSpPr>
              <a:grpSpLocks/>
            </p:cNvGrpSpPr>
            <p:nvPr/>
          </p:nvGrpSpPr>
          <p:grpSpPr bwMode="auto">
            <a:xfrm>
              <a:off x="9497144" y="7392888"/>
              <a:ext cx="914400" cy="304800"/>
              <a:chOff x="228600" y="1828800"/>
              <a:chExt cx="914400" cy="457200"/>
            </a:xfrm>
          </p:grpSpPr>
          <p:sp>
            <p:nvSpPr>
              <p:cNvPr id="225" name="Rectangle 26"/>
              <p:cNvSpPr/>
              <p:nvPr/>
            </p:nvSpPr>
            <p:spPr bwMode="auto">
              <a:xfrm>
                <a:off x="228600" y="1828800"/>
                <a:ext cx="914400" cy="457200"/>
              </a:xfrm>
              <a:prstGeom prst="rect">
                <a:avLst/>
              </a:prstGeom>
              <a:blipFill>
                <a:blip r:embed="rId2" cstate="print"/>
                <a:tile tx="0" ty="0" sx="100000" sy="100000" flip="none" algn="tl"/>
              </a:blip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dirty="0"/>
              </a:p>
            </p:txBody>
          </p:sp>
          <p:sp>
            <p:nvSpPr>
              <p:cNvPr id="226" name="Rectangle 225"/>
              <p:cNvSpPr/>
              <p:nvPr/>
            </p:nvSpPr>
            <p:spPr>
              <a:xfrm>
                <a:off x="2286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27" name="Rectangle 226"/>
              <p:cNvSpPr/>
              <p:nvPr/>
            </p:nvSpPr>
            <p:spPr>
              <a:xfrm>
                <a:off x="6858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28" name="Rectangle 227"/>
              <p:cNvSpPr/>
              <p:nvPr/>
            </p:nvSpPr>
            <p:spPr>
              <a:xfrm>
                <a:off x="4572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sp>
            <p:nvSpPr>
              <p:cNvPr id="229" name="Rectangle 228"/>
              <p:cNvSpPr/>
              <p:nvPr/>
            </p:nvSpPr>
            <p:spPr>
              <a:xfrm>
                <a:off x="914400" y="1905000"/>
                <a:ext cx="228600" cy="304800"/>
              </a:xfrm>
              <a:prstGeom prst="rect">
                <a:avLst/>
              </a:prstGeom>
              <a:no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200"/>
              </a:p>
            </p:txBody>
          </p:sp>
        </p:gr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PB and BCB Portals</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Rectangle 100"/>
          <p:cNvSpPr/>
          <p:nvPr/>
        </p:nvSpPr>
        <p:spPr bwMode="auto">
          <a:xfrm>
            <a:off x="5240192" y="2208312"/>
            <a:ext cx="6552728" cy="1296144"/>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 name="Rectangle 101"/>
          <p:cNvSpPr/>
          <p:nvPr/>
        </p:nvSpPr>
        <p:spPr bwMode="auto">
          <a:xfrm>
            <a:off x="7112400" y="2208312"/>
            <a:ext cx="2808312" cy="864096"/>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PB/BCB Portal</a:t>
            </a:r>
            <a:endParaRPr lang="en-US" dirty="0"/>
          </a:p>
        </p:txBody>
      </p:sp>
      <p:sp>
        <p:nvSpPr>
          <p:cNvPr id="82" name="Content Placeholder 81"/>
          <p:cNvSpPr>
            <a:spLocks noGrp="1"/>
          </p:cNvSpPr>
          <p:nvPr>
            <p:ph sz="half" idx="1"/>
          </p:nvPr>
        </p:nvSpPr>
        <p:spPr>
          <a:xfrm>
            <a:off x="639889" y="2240281"/>
            <a:ext cx="3888703" cy="6336030"/>
          </a:xfrm>
        </p:spPr>
        <p:txBody>
          <a:bodyPr/>
          <a:lstStyle/>
          <a:p>
            <a:pPr lvl="1"/>
            <a:r>
              <a:rPr lang="en-GB" dirty="0" smtClean="0"/>
              <a:t>Basic DRNI model applies to PB and BCB portals</a:t>
            </a:r>
            <a:endParaRPr lang="en-US" dirty="0" smtClean="0"/>
          </a:p>
          <a:p>
            <a:pPr lvl="1"/>
            <a:r>
              <a:rPr lang="en-GB" dirty="0" smtClean="0"/>
              <a:t>This model specifies the DRNI aspects</a:t>
            </a:r>
          </a:p>
          <a:p>
            <a:pPr lvl="1"/>
            <a:r>
              <a:rPr lang="en-GB" dirty="0" smtClean="0"/>
              <a:t>This model does not specify the network side aspects</a:t>
            </a:r>
          </a:p>
          <a:p>
            <a:pPr lvl="1"/>
            <a:r>
              <a:rPr lang="en-GB" dirty="0" smtClean="0"/>
              <a:t>Network side includes an additional “Emulated PB/BCB D”</a:t>
            </a:r>
          </a:p>
          <a:p>
            <a:pPr lvl="1"/>
            <a:r>
              <a:rPr lang="en-GB" dirty="0" smtClean="0"/>
              <a:t>Functionality of such Emulated PB/BCB D depends on deployed survivability method in network</a:t>
            </a:r>
          </a:p>
          <a:p>
            <a:pPr lvl="2"/>
            <a:r>
              <a:rPr lang="en-GB" dirty="0" smtClean="0"/>
              <a:t>S-VLAN EC restoration via MSTP/MVRP</a:t>
            </a:r>
          </a:p>
          <a:p>
            <a:pPr lvl="2"/>
            <a:r>
              <a:rPr lang="en-GB" dirty="0" smtClean="0"/>
              <a:t>S-VLAN EC protection via G.8031 EC SNCP</a:t>
            </a:r>
          </a:p>
          <a:p>
            <a:pPr lvl="1"/>
            <a:r>
              <a:rPr lang="en-GB" dirty="0" smtClean="0"/>
              <a:t>See next two slides</a:t>
            </a:r>
            <a:endParaRPr lang="en-US" dirty="0"/>
          </a:p>
        </p:txBody>
      </p:sp>
      <p:sp>
        <p:nvSpPr>
          <p:cNvPr id="44" name="Rectangle 43"/>
          <p:cNvSpPr/>
          <p:nvPr/>
        </p:nvSpPr>
        <p:spPr bwMode="auto">
          <a:xfrm>
            <a:off x="5456216" y="6816824"/>
            <a:ext cx="6264696" cy="1872208"/>
          </a:xfrm>
          <a:prstGeom prst="rect">
            <a:avLst/>
          </a:prstGeom>
          <a:solidFill>
            <a:schemeClr val="bg1">
              <a:lumMod val="95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Rectangle 4"/>
          <p:cNvSpPr/>
          <p:nvPr/>
        </p:nvSpPr>
        <p:spPr bwMode="auto">
          <a:xfrm>
            <a:off x="4664128"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10496776" y="5448672"/>
            <a:ext cx="201622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 name="TextBox 6"/>
          <p:cNvSpPr txBox="1"/>
          <p:nvPr/>
        </p:nvSpPr>
        <p:spPr>
          <a:xfrm>
            <a:off x="5064119" y="5027657"/>
            <a:ext cx="1107098" cy="276999"/>
          </a:xfrm>
          <a:prstGeom prst="rect">
            <a:avLst/>
          </a:prstGeom>
          <a:noFill/>
        </p:spPr>
        <p:txBody>
          <a:bodyPr wrap="none" lIns="0" tIns="0" rIns="0" bIns="0" rtlCol="0" anchor="ctr">
            <a:spAutoFit/>
          </a:bodyPr>
          <a:lstStyle/>
          <a:p>
            <a:pPr algn="ctr"/>
            <a:r>
              <a:rPr lang="en-GB" sz="1800" dirty="0" smtClean="0"/>
              <a:t>PB/BCB A</a:t>
            </a:r>
            <a:endParaRPr lang="en-US" sz="1800" dirty="0" smtClean="0"/>
          </a:p>
        </p:txBody>
      </p:sp>
      <p:sp>
        <p:nvSpPr>
          <p:cNvPr id="8" name="TextBox 7"/>
          <p:cNvSpPr txBox="1"/>
          <p:nvPr/>
        </p:nvSpPr>
        <p:spPr>
          <a:xfrm>
            <a:off x="11001619" y="5027657"/>
            <a:ext cx="1115691" cy="276999"/>
          </a:xfrm>
          <a:prstGeom prst="rect">
            <a:avLst/>
          </a:prstGeom>
          <a:noFill/>
        </p:spPr>
        <p:txBody>
          <a:bodyPr wrap="none" lIns="0" tIns="0" rIns="0" bIns="0" rtlCol="0" anchor="ctr">
            <a:spAutoFit/>
          </a:bodyPr>
          <a:lstStyle/>
          <a:p>
            <a:pPr algn="ctr"/>
            <a:r>
              <a:rPr lang="en-GB" sz="1800" dirty="0" smtClean="0"/>
              <a:t>PB/BCB B</a:t>
            </a:r>
            <a:endParaRPr lang="en-US" sz="1800" dirty="0" smtClean="0"/>
          </a:p>
        </p:txBody>
      </p:sp>
      <p:sp>
        <p:nvSpPr>
          <p:cNvPr id="9" name="Rectangle 8"/>
          <p:cNvSpPr/>
          <p:nvPr/>
        </p:nvSpPr>
        <p:spPr bwMode="auto">
          <a:xfrm>
            <a:off x="466412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0" name="Rectangle 9"/>
          <p:cNvSpPr/>
          <p:nvPr/>
        </p:nvSpPr>
        <p:spPr bwMode="auto">
          <a:xfrm>
            <a:off x="610428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1" name="Rectangle 10"/>
          <p:cNvSpPr/>
          <p:nvPr/>
        </p:nvSpPr>
        <p:spPr bwMode="auto">
          <a:xfrm>
            <a:off x="5384208"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049677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13" name="Rectangle 12"/>
          <p:cNvSpPr/>
          <p:nvPr/>
        </p:nvSpPr>
        <p:spPr bwMode="auto">
          <a:xfrm>
            <a:off x="1193693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14" name="Rectangle 13"/>
          <p:cNvSpPr/>
          <p:nvPr/>
        </p:nvSpPr>
        <p:spPr bwMode="auto">
          <a:xfrm>
            <a:off x="11216856" y="58087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5888264"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7832480"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8768584"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0712800" y="7752928"/>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6680352"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9560672" y="77529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6680352"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9560672" y="811296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4" name="Freeform 23"/>
          <p:cNvSpPr/>
          <p:nvPr/>
        </p:nvSpPr>
        <p:spPr bwMode="auto">
          <a:xfrm>
            <a:off x="8099453" y="8097146"/>
            <a:ext cx="979715"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Lst>
            <a:ahLst/>
            <a:cxnLst>
              <a:cxn ang="0">
                <a:pos x="connsiteX0" y="connsiteY0"/>
              </a:cxn>
              <a:cxn ang="0">
                <a:pos x="connsiteX1" y="connsiteY1"/>
              </a:cxn>
              <a:cxn ang="0">
                <a:pos x="connsiteX2" y="connsiteY2"/>
              </a:cxn>
              <a:cxn ang="0">
                <a:pos x="connsiteX3" y="connsiteY3"/>
              </a:cxn>
            </a:cxnLst>
            <a:rect l="l" t="t" r="r" b="b"/>
            <a:pathLst>
              <a:path w="979715" h="249382">
                <a:moveTo>
                  <a:pt x="0" y="0"/>
                </a:moveTo>
                <a:lnTo>
                  <a:pt x="0" y="249382"/>
                </a:lnTo>
                <a:lnTo>
                  <a:pt x="973777" y="249382"/>
                </a:lnTo>
                <a:lnTo>
                  <a:pt x="979715" y="17813"/>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 name="Straight Connector 25"/>
          <p:cNvCxnSpPr/>
          <p:nvPr/>
        </p:nvCxnSpPr>
        <p:spPr bwMode="auto">
          <a:xfrm>
            <a:off x="7112400"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a:off x="10064728" y="8473008"/>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1" name="Rectangle 30"/>
          <p:cNvSpPr/>
          <p:nvPr/>
        </p:nvSpPr>
        <p:spPr bwMode="auto">
          <a:xfrm>
            <a:off x="5888264"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2" name="Rectangle 31"/>
          <p:cNvSpPr/>
          <p:nvPr/>
        </p:nvSpPr>
        <p:spPr bwMode="auto">
          <a:xfrm>
            <a:off x="8768584" y="7392888"/>
            <a:ext cx="2520280"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 S</a:t>
            </a:r>
            <a:r>
              <a:rPr kumimoji="0" lang="en-GB" sz="1400" b="0" i="0" u="none" strike="noStrike" cap="none" normalizeH="0" dirty="0" smtClean="0">
                <a:ln>
                  <a:noFill/>
                </a:ln>
                <a:solidFill>
                  <a:schemeClr val="tx1"/>
                </a:solidFill>
                <a:effectLst/>
                <a:latin typeface="Arial" charset="0"/>
                <a:ea typeface="MS PGothic" pitchFamily="34" charset="-128"/>
              </a:rPr>
              <a:t>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33" name="Freeform 32"/>
          <p:cNvSpPr/>
          <p:nvPr/>
        </p:nvSpPr>
        <p:spPr bwMode="auto">
          <a:xfrm>
            <a:off x="6392320" y="6168752"/>
            <a:ext cx="4401491"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a:off x="5672240"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 name="Freeform 34"/>
          <p:cNvSpPr/>
          <p:nvPr/>
        </p:nvSpPr>
        <p:spPr bwMode="auto">
          <a:xfrm flipH="1">
            <a:off x="11000832" y="6168752"/>
            <a:ext cx="504056" cy="2160240"/>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9715"/>
              <a:gd name="connsiteY0" fmla="*/ 0 h 2160240"/>
              <a:gd name="connsiteX1" fmla="*/ 0 w 979715"/>
              <a:gd name="connsiteY1" fmla="*/ 2160240 h 2160240"/>
              <a:gd name="connsiteX2" fmla="*/ 973777 w 979715"/>
              <a:gd name="connsiteY2" fmla="*/ 2160240 h 2160240"/>
              <a:gd name="connsiteX3" fmla="*/ 979715 w 979715"/>
              <a:gd name="connsiteY3" fmla="*/ 1928671 h 2160240"/>
            </a:gdLst>
            <a:ahLst/>
            <a:cxnLst>
              <a:cxn ang="0">
                <a:pos x="connsiteX0" y="connsiteY0"/>
              </a:cxn>
              <a:cxn ang="0">
                <a:pos x="connsiteX1" y="connsiteY1"/>
              </a:cxn>
              <a:cxn ang="0">
                <a:pos x="connsiteX2" y="connsiteY2"/>
              </a:cxn>
              <a:cxn ang="0">
                <a:pos x="connsiteX3" y="connsiteY3"/>
              </a:cxn>
            </a:cxnLst>
            <a:rect l="l" t="t" r="r" b="b"/>
            <a:pathLst>
              <a:path w="979715" h="2160240">
                <a:moveTo>
                  <a:pt x="0" y="0"/>
                </a:moveTo>
                <a:lnTo>
                  <a:pt x="0" y="2160240"/>
                </a:lnTo>
                <a:lnTo>
                  <a:pt x="973777" y="2160240"/>
                </a:lnTo>
                <a:lnTo>
                  <a:pt x="979715" y="1928671"/>
                </a:ln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TextBox 35"/>
          <p:cNvSpPr txBox="1"/>
          <p:nvPr/>
        </p:nvSpPr>
        <p:spPr>
          <a:xfrm>
            <a:off x="8012273" y="8432358"/>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37" name="TextBox 36"/>
          <p:cNvSpPr txBox="1"/>
          <p:nvPr/>
        </p:nvSpPr>
        <p:spPr>
          <a:xfrm>
            <a:off x="7819109" y="6488142"/>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38" name="TextBox 37"/>
          <p:cNvSpPr txBox="1"/>
          <p:nvPr/>
        </p:nvSpPr>
        <p:spPr>
          <a:xfrm>
            <a:off x="5760101"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39" name="TextBox 38"/>
          <p:cNvSpPr txBox="1"/>
          <p:nvPr/>
        </p:nvSpPr>
        <p:spPr>
          <a:xfrm>
            <a:off x="4511632"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0" name="Straight Connector 39"/>
          <p:cNvCxnSpPr/>
          <p:nvPr/>
        </p:nvCxnSpPr>
        <p:spPr bwMode="auto">
          <a:xfrm>
            <a:off x="4952160"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1" name="TextBox 40"/>
          <p:cNvSpPr txBox="1"/>
          <p:nvPr/>
        </p:nvSpPr>
        <p:spPr>
          <a:xfrm>
            <a:off x="11792920" y="67448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42" name="Straight Connector 41"/>
          <p:cNvCxnSpPr/>
          <p:nvPr/>
        </p:nvCxnSpPr>
        <p:spPr bwMode="auto">
          <a:xfrm>
            <a:off x="12224968" y="61687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43" name="TextBox 42"/>
          <p:cNvSpPr txBox="1"/>
          <p:nvPr/>
        </p:nvSpPr>
        <p:spPr>
          <a:xfrm>
            <a:off x="10424768" y="6816824"/>
            <a:ext cx="992259" cy="184666"/>
          </a:xfrm>
          <a:prstGeom prst="rect">
            <a:avLst/>
          </a:prstGeom>
          <a:noFill/>
        </p:spPr>
        <p:txBody>
          <a:bodyPr wrap="none" lIns="0" tIns="0" rIns="0" bIns="0" rtlCol="0" anchor="ctr">
            <a:spAutoFit/>
          </a:bodyPr>
          <a:lstStyle/>
          <a:p>
            <a:pPr algn="ctr"/>
            <a:r>
              <a:rPr lang="en-GB" sz="1200" dirty="0" smtClean="0"/>
              <a:t>Gateway Link</a:t>
            </a:r>
            <a:endParaRPr lang="en-US" sz="1200" dirty="0" smtClean="0"/>
          </a:p>
        </p:txBody>
      </p:sp>
      <p:sp>
        <p:nvSpPr>
          <p:cNvPr id="46" name="TextBox 45"/>
          <p:cNvSpPr txBox="1"/>
          <p:nvPr/>
        </p:nvSpPr>
        <p:spPr>
          <a:xfrm>
            <a:off x="7440380" y="6899865"/>
            <a:ext cx="2218557" cy="276999"/>
          </a:xfrm>
          <a:prstGeom prst="rect">
            <a:avLst/>
          </a:prstGeom>
          <a:noFill/>
        </p:spPr>
        <p:txBody>
          <a:bodyPr wrap="none" lIns="0" tIns="0" rIns="0" bIns="0" rtlCol="0" anchor="ctr">
            <a:spAutoFit/>
          </a:bodyPr>
          <a:lstStyle/>
          <a:p>
            <a:pPr algn="ctr"/>
            <a:r>
              <a:rPr lang="en-GB" sz="1800" dirty="0" smtClean="0"/>
              <a:t>Emulated PB/BCB C</a:t>
            </a:r>
            <a:endParaRPr lang="en-US" sz="1800" dirty="0" smtClean="0"/>
          </a:p>
        </p:txBody>
      </p:sp>
      <p:sp>
        <p:nvSpPr>
          <p:cNvPr id="49" name="TextBox 48"/>
          <p:cNvSpPr txBox="1"/>
          <p:nvPr/>
        </p:nvSpPr>
        <p:spPr>
          <a:xfrm>
            <a:off x="10928824" y="8690773"/>
            <a:ext cx="1728192" cy="553998"/>
          </a:xfrm>
          <a:prstGeom prst="rect">
            <a:avLst/>
          </a:prstGeom>
          <a:noFill/>
        </p:spPr>
        <p:txBody>
          <a:bodyPr wrap="square" lIns="0" tIns="0" rIns="0" bIns="0" rtlCol="0">
            <a:spAutoFit/>
          </a:bodyPr>
          <a:lstStyle/>
          <a:p>
            <a:pPr marL="85725" indent="-85725"/>
            <a:r>
              <a:rPr lang="en-GB" sz="1200" b="0" dirty="0" smtClean="0"/>
              <a:t>* The two “Link </a:t>
            </a:r>
            <a:r>
              <a:rPr lang="en-GB" sz="1200" b="0" dirty="0" err="1" smtClean="0"/>
              <a:t>Agg</a:t>
            </a:r>
            <a:r>
              <a:rPr lang="en-GB" sz="1200" b="0" dirty="0" smtClean="0"/>
              <a:t>” state machines require coordination</a:t>
            </a:r>
            <a:endParaRPr lang="en-US" sz="1200" b="0" dirty="0" smtClean="0"/>
          </a:p>
        </p:txBody>
      </p:sp>
      <p:sp>
        <p:nvSpPr>
          <p:cNvPr id="48" name="Rectangle 47"/>
          <p:cNvSpPr/>
          <p:nvPr/>
        </p:nvSpPr>
        <p:spPr bwMode="auto">
          <a:xfrm>
            <a:off x="6032280" y="876104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55" name="Straight Connector 54"/>
          <p:cNvCxnSpPr/>
          <p:nvPr/>
        </p:nvCxnSpPr>
        <p:spPr bwMode="auto">
          <a:xfrm>
            <a:off x="8552560" y="4872608"/>
            <a:ext cx="72008" cy="468052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57" name="Rectangle 56"/>
          <p:cNvSpPr/>
          <p:nvPr/>
        </p:nvSpPr>
        <p:spPr bwMode="auto">
          <a:xfrm>
            <a:off x="4583640" y="1848272"/>
            <a:ext cx="317683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9272640" y="1848272"/>
            <a:ext cx="3159872"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59" name="TextBox 58"/>
          <p:cNvSpPr txBox="1"/>
          <p:nvPr/>
        </p:nvSpPr>
        <p:spPr>
          <a:xfrm>
            <a:off x="5568172" y="1427257"/>
            <a:ext cx="1107099" cy="276999"/>
          </a:xfrm>
          <a:prstGeom prst="rect">
            <a:avLst/>
          </a:prstGeom>
          <a:noFill/>
        </p:spPr>
        <p:txBody>
          <a:bodyPr wrap="none" lIns="0" tIns="0" rIns="0" bIns="0" rtlCol="0" anchor="ctr">
            <a:spAutoFit/>
          </a:bodyPr>
          <a:lstStyle/>
          <a:p>
            <a:pPr algn="ctr"/>
            <a:r>
              <a:rPr lang="en-GB" sz="1800" dirty="0" smtClean="0"/>
              <a:t>PB/BCB A</a:t>
            </a:r>
            <a:endParaRPr lang="en-US" sz="1800" dirty="0" smtClean="0"/>
          </a:p>
        </p:txBody>
      </p:sp>
      <p:sp>
        <p:nvSpPr>
          <p:cNvPr id="60" name="TextBox 59"/>
          <p:cNvSpPr txBox="1"/>
          <p:nvPr/>
        </p:nvSpPr>
        <p:spPr>
          <a:xfrm>
            <a:off x="10244397" y="1427257"/>
            <a:ext cx="1115691" cy="276999"/>
          </a:xfrm>
          <a:prstGeom prst="rect">
            <a:avLst/>
          </a:prstGeom>
          <a:noFill/>
        </p:spPr>
        <p:txBody>
          <a:bodyPr wrap="none" lIns="0" tIns="0" rIns="0" bIns="0" rtlCol="0" anchor="ctr">
            <a:spAutoFit/>
          </a:bodyPr>
          <a:lstStyle/>
          <a:p>
            <a:pPr algn="ctr"/>
            <a:r>
              <a:rPr lang="en-GB" sz="1800" dirty="0" smtClean="0"/>
              <a:t>PB/BCB B</a:t>
            </a:r>
            <a:endParaRPr lang="en-US" sz="1800" dirty="0" smtClean="0"/>
          </a:p>
        </p:txBody>
      </p:sp>
      <p:sp>
        <p:nvSpPr>
          <p:cNvPr id="61" name="Rectangle 60"/>
          <p:cNvSpPr/>
          <p:nvPr/>
        </p:nvSpPr>
        <p:spPr bwMode="auto">
          <a:xfrm>
            <a:off x="4583640" y="22083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62" name="Rectangle 61"/>
          <p:cNvSpPr/>
          <p:nvPr/>
        </p:nvSpPr>
        <p:spPr bwMode="auto">
          <a:xfrm>
            <a:off x="7184408" y="22083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64" name="Rectangle 63"/>
          <p:cNvSpPr/>
          <p:nvPr/>
        </p:nvSpPr>
        <p:spPr bwMode="auto">
          <a:xfrm>
            <a:off x="9272640" y="22083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r>
              <a:rPr lang="en-GB" sz="1400" b="0" dirty="0" smtClean="0">
                <a:latin typeface="Arial" charset="0"/>
              </a:rPr>
              <a:t>PNP</a:t>
            </a:r>
            <a:endParaRPr lang="en-US" sz="1400" b="0" dirty="0" smtClean="0">
              <a:latin typeface="Arial" charset="0"/>
            </a:endParaRPr>
          </a:p>
        </p:txBody>
      </p:sp>
      <p:sp>
        <p:nvSpPr>
          <p:cNvPr id="65" name="Rectangle 64"/>
          <p:cNvSpPr/>
          <p:nvPr/>
        </p:nvSpPr>
        <p:spPr bwMode="auto">
          <a:xfrm>
            <a:off x="11856448" y="220831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400" b="0" dirty="0" smtClean="0">
                <a:latin typeface="Arial" charset="0"/>
              </a:rPr>
              <a:t>PNP</a:t>
            </a:r>
            <a:endParaRPr lang="en-US" sz="1400" b="0" dirty="0" smtClean="0">
              <a:latin typeface="Arial" charset="0"/>
            </a:endParaRPr>
          </a:p>
        </p:txBody>
      </p:sp>
      <p:sp>
        <p:nvSpPr>
          <p:cNvPr id="68" name="Rectangle 67"/>
          <p:cNvSpPr/>
          <p:nvPr/>
        </p:nvSpPr>
        <p:spPr bwMode="auto">
          <a:xfrm>
            <a:off x="6455848" y="256835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69" name="Rectangle 68"/>
          <p:cNvSpPr/>
          <p:nvPr/>
        </p:nvSpPr>
        <p:spPr bwMode="auto">
          <a:xfrm>
            <a:off x="9984240" y="2568352"/>
            <a:ext cx="57606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PNP</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1" name="Rectangle 70"/>
          <p:cNvSpPr/>
          <p:nvPr/>
        </p:nvSpPr>
        <p:spPr bwMode="auto">
          <a:xfrm>
            <a:off x="5312200" y="256835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a:off x="10776328" y="2568352"/>
            <a:ext cx="94458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t>
            </a:r>
            <a:r>
              <a:rPr kumimoji="0" lang="en-GB" sz="1400" b="0" i="0" u="none" strike="noStrike" cap="none" normalizeH="0" baseline="0" dirty="0" err="1" smtClean="0">
                <a:ln>
                  <a:noFill/>
                </a:ln>
                <a:solidFill>
                  <a:schemeClr val="tx1"/>
                </a:solidFill>
                <a:effectLst/>
                <a:latin typeface="Arial" charset="0"/>
                <a:ea typeface="MS PGothic" pitchFamily="34" charset="-128"/>
              </a:rPr>
              <a:t>Agg</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a:off x="5312200" y="292839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4" name="Rectangle 73"/>
          <p:cNvSpPr/>
          <p:nvPr/>
        </p:nvSpPr>
        <p:spPr bwMode="auto">
          <a:xfrm>
            <a:off x="10776328" y="2928392"/>
            <a:ext cx="944584" cy="36004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MAC</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5" name="Freeform 74"/>
          <p:cNvSpPr/>
          <p:nvPr/>
        </p:nvSpPr>
        <p:spPr bwMode="auto">
          <a:xfrm>
            <a:off x="6708749" y="2928098"/>
            <a:ext cx="3566625" cy="249675"/>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75990"/>
              <a:gd name="connsiteY0" fmla="*/ 293 h 249675"/>
              <a:gd name="connsiteX1" fmla="*/ 0 w 975990"/>
              <a:gd name="connsiteY1" fmla="*/ 249675 h 249675"/>
              <a:gd name="connsiteX2" fmla="*/ 973777 w 975990"/>
              <a:gd name="connsiteY2" fmla="*/ 249675 h 249675"/>
              <a:gd name="connsiteX3" fmla="*/ 975990 w 975990"/>
              <a:gd name="connsiteY3" fmla="*/ 0 h 249675"/>
              <a:gd name="connsiteX0" fmla="*/ 0 w 978240"/>
              <a:gd name="connsiteY0" fmla="*/ 293 h 249675"/>
              <a:gd name="connsiteX1" fmla="*/ 0 w 978240"/>
              <a:gd name="connsiteY1" fmla="*/ 249675 h 249675"/>
              <a:gd name="connsiteX2" fmla="*/ 977502 w 978240"/>
              <a:gd name="connsiteY2" fmla="*/ 249675 h 249675"/>
              <a:gd name="connsiteX3" fmla="*/ 975990 w 978240"/>
              <a:gd name="connsiteY3" fmla="*/ 0 h 249675"/>
            </a:gdLst>
            <a:ahLst/>
            <a:cxnLst>
              <a:cxn ang="0">
                <a:pos x="connsiteX0" y="connsiteY0"/>
              </a:cxn>
              <a:cxn ang="0">
                <a:pos x="connsiteX1" y="connsiteY1"/>
              </a:cxn>
              <a:cxn ang="0">
                <a:pos x="connsiteX2" y="connsiteY2"/>
              </a:cxn>
              <a:cxn ang="0">
                <a:pos x="connsiteX3" y="connsiteY3"/>
              </a:cxn>
            </a:cxnLst>
            <a:rect l="l" t="t" r="r" b="b"/>
            <a:pathLst>
              <a:path w="978240" h="249675">
                <a:moveTo>
                  <a:pt x="0" y="293"/>
                </a:moveTo>
                <a:lnTo>
                  <a:pt x="0" y="249675"/>
                </a:lnTo>
                <a:lnTo>
                  <a:pt x="977502" y="249675"/>
                </a:lnTo>
                <a:cubicBezTo>
                  <a:pt x="978240" y="166450"/>
                  <a:pt x="975252" y="83225"/>
                  <a:pt x="975990"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6" name="Straight Connector 75"/>
          <p:cNvCxnSpPr/>
          <p:nvPr/>
        </p:nvCxnSpPr>
        <p:spPr bwMode="auto">
          <a:xfrm>
            <a:off x="5735768" y="3288432"/>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77" name="Straight Connector 76"/>
          <p:cNvCxnSpPr/>
          <p:nvPr/>
        </p:nvCxnSpPr>
        <p:spPr bwMode="auto">
          <a:xfrm>
            <a:off x="11280384" y="3288432"/>
            <a:ext cx="0" cy="79208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78" name="Rectangle 77"/>
          <p:cNvSpPr/>
          <p:nvPr/>
        </p:nvSpPr>
        <p:spPr bwMode="auto">
          <a:xfrm>
            <a:off x="5312200" y="2208312"/>
            <a:ext cx="1728192"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79" name="Rectangle 78"/>
          <p:cNvSpPr/>
          <p:nvPr/>
        </p:nvSpPr>
        <p:spPr bwMode="auto">
          <a:xfrm>
            <a:off x="9984240" y="2208312"/>
            <a:ext cx="1736672" cy="360040"/>
          </a:xfrm>
          <a:prstGeom prst="rect">
            <a:avLst/>
          </a:prstGeom>
          <a:no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Distributed</a:t>
            </a:r>
            <a:r>
              <a:rPr kumimoji="0" lang="en-GB" sz="1400" b="0" i="0" u="none" strike="noStrike" cap="none" normalizeH="0" dirty="0" smtClean="0">
                <a:ln>
                  <a:noFill/>
                </a:ln>
                <a:solidFill>
                  <a:schemeClr val="tx1"/>
                </a:solidFill>
                <a:effectLst/>
                <a:latin typeface="Arial" charset="0"/>
                <a:ea typeface="MS PGothic" pitchFamily="34" charset="-128"/>
              </a:rPr>
              <a:t> S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80" name="Freeform 79"/>
          <p:cNvSpPr/>
          <p:nvPr/>
        </p:nvSpPr>
        <p:spPr bwMode="auto">
          <a:xfrm>
            <a:off x="7472441" y="2568352"/>
            <a:ext cx="2088232" cy="249382"/>
          </a:xfrm>
          <a:custGeom>
            <a:avLst/>
            <a:gdLst>
              <a:gd name="connsiteX0" fmla="*/ 0 w 979715"/>
              <a:gd name="connsiteY0" fmla="*/ 0 h 249382"/>
              <a:gd name="connsiteX1" fmla="*/ 0 w 979715"/>
              <a:gd name="connsiteY1" fmla="*/ 249382 h 249382"/>
              <a:gd name="connsiteX2" fmla="*/ 973777 w 979715"/>
              <a:gd name="connsiteY2" fmla="*/ 249382 h 249382"/>
              <a:gd name="connsiteX3" fmla="*/ 979715 w 979715"/>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17813 h 249382"/>
              <a:gd name="connsiteX0" fmla="*/ 0 w 981723"/>
              <a:gd name="connsiteY0" fmla="*/ 0 h 249382"/>
              <a:gd name="connsiteX1" fmla="*/ 0 w 981723"/>
              <a:gd name="connsiteY1" fmla="*/ 249382 h 249382"/>
              <a:gd name="connsiteX2" fmla="*/ 981723 w 981723"/>
              <a:gd name="connsiteY2" fmla="*/ 249382 h 249382"/>
              <a:gd name="connsiteX3" fmla="*/ 979715 w 981723"/>
              <a:gd name="connsiteY3" fmla="*/ 0 h 249382"/>
            </a:gdLst>
            <a:ahLst/>
            <a:cxnLst>
              <a:cxn ang="0">
                <a:pos x="connsiteX0" y="connsiteY0"/>
              </a:cxn>
              <a:cxn ang="0">
                <a:pos x="connsiteX1" y="connsiteY1"/>
              </a:cxn>
              <a:cxn ang="0">
                <a:pos x="connsiteX2" y="connsiteY2"/>
              </a:cxn>
              <a:cxn ang="0">
                <a:pos x="connsiteX3" y="connsiteY3"/>
              </a:cxn>
            </a:cxnLst>
            <a:rect l="l" t="t" r="r" b="b"/>
            <a:pathLst>
              <a:path w="981723" h="249382">
                <a:moveTo>
                  <a:pt x="0" y="0"/>
                </a:moveTo>
                <a:lnTo>
                  <a:pt x="0" y="249382"/>
                </a:lnTo>
                <a:lnTo>
                  <a:pt x="981723" y="249382"/>
                </a:lnTo>
                <a:cubicBezTo>
                  <a:pt x="981054" y="172192"/>
                  <a:pt x="980384" y="77190"/>
                  <a:pt x="979715" y="0"/>
                </a:cubicBezTo>
              </a:path>
            </a:pathLst>
          </a:custGeom>
          <a:noFill/>
          <a:ln w="5715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TextBox 82"/>
          <p:cNvSpPr txBox="1"/>
          <p:nvPr/>
        </p:nvSpPr>
        <p:spPr>
          <a:xfrm>
            <a:off x="7931785" y="3247782"/>
            <a:ext cx="1181414" cy="184666"/>
          </a:xfrm>
          <a:prstGeom prst="rect">
            <a:avLst/>
          </a:prstGeom>
          <a:noFill/>
        </p:spPr>
        <p:txBody>
          <a:bodyPr wrap="none" lIns="0" tIns="0" rIns="0" bIns="0" rtlCol="0" anchor="ctr">
            <a:spAutoFit/>
          </a:bodyPr>
          <a:lstStyle/>
          <a:p>
            <a:pPr algn="ctr"/>
            <a:r>
              <a:rPr lang="en-GB" sz="1200" dirty="0" smtClean="0"/>
              <a:t>Intra-Portal Link</a:t>
            </a:r>
            <a:endParaRPr lang="en-US" sz="1200" dirty="0" smtClean="0"/>
          </a:p>
        </p:txBody>
      </p:sp>
      <p:sp>
        <p:nvSpPr>
          <p:cNvPr id="84" name="TextBox 83"/>
          <p:cNvSpPr txBox="1"/>
          <p:nvPr/>
        </p:nvSpPr>
        <p:spPr>
          <a:xfrm>
            <a:off x="7738621" y="2856384"/>
            <a:ext cx="1567737" cy="184666"/>
          </a:xfrm>
          <a:prstGeom prst="rect">
            <a:avLst/>
          </a:prstGeom>
          <a:noFill/>
        </p:spPr>
        <p:txBody>
          <a:bodyPr wrap="none" lIns="0" tIns="0" rIns="0" bIns="0" rtlCol="0" anchor="ctr">
            <a:spAutoFit/>
          </a:bodyPr>
          <a:lstStyle/>
          <a:p>
            <a:pPr algn="ctr"/>
            <a:r>
              <a:rPr lang="en-GB" sz="1200" dirty="0" smtClean="0"/>
              <a:t>possible network link</a:t>
            </a:r>
            <a:endParaRPr lang="en-US" sz="1200" dirty="0" smtClean="0"/>
          </a:p>
        </p:txBody>
      </p:sp>
      <p:sp>
        <p:nvSpPr>
          <p:cNvPr id="86" name="TextBox 85"/>
          <p:cNvSpPr txBox="1"/>
          <p:nvPr/>
        </p:nvSpPr>
        <p:spPr>
          <a:xfrm>
            <a:off x="4431144" y="31444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87" name="Straight Connector 86"/>
          <p:cNvCxnSpPr/>
          <p:nvPr/>
        </p:nvCxnSpPr>
        <p:spPr bwMode="auto">
          <a:xfrm>
            <a:off x="4871672" y="25683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88" name="TextBox 87"/>
          <p:cNvSpPr txBox="1"/>
          <p:nvPr/>
        </p:nvSpPr>
        <p:spPr>
          <a:xfrm>
            <a:off x="11712432" y="3144416"/>
            <a:ext cx="944584" cy="738664"/>
          </a:xfrm>
          <a:prstGeom prst="rect">
            <a:avLst/>
          </a:prstGeom>
          <a:noFill/>
        </p:spPr>
        <p:txBody>
          <a:bodyPr wrap="square" lIns="0" tIns="0" rIns="0" bIns="0" rtlCol="0" anchor="ctr">
            <a:spAutoFit/>
          </a:bodyPr>
          <a:lstStyle/>
          <a:p>
            <a:pPr algn="ctr"/>
            <a:r>
              <a:rPr lang="en-GB" sz="1200" dirty="0" smtClean="0"/>
              <a:t>possible other network links</a:t>
            </a:r>
            <a:endParaRPr lang="en-US" sz="1200" dirty="0" smtClean="0"/>
          </a:p>
        </p:txBody>
      </p:sp>
      <p:cxnSp>
        <p:nvCxnSpPr>
          <p:cNvPr id="89" name="Straight Connector 88"/>
          <p:cNvCxnSpPr/>
          <p:nvPr/>
        </p:nvCxnSpPr>
        <p:spPr bwMode="auto">
          <a:xfrm>
            <a:off x="12144480" y="256835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93" name="Rectangle 92"/>
          <p:cNvSpPr/>
          <p:nvPr/>
        </p:nvSpPr>
        <p:spPr bwMode="auto">
          <a:xfrm>
            <a:off x="6104288" y="3720480"/>
            <a:ext cx="4824536" cy="36004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Link Aggregation Group (to Portal or </a:t>
            </a:r>
            <a:r>
              <a:rPr kumimoji="0" lang="en-GB" sz="1400" b="0" i="0" u="none" strike="noStrike" cap="none" normalizeH="0" baseline="0" smtClean="0">
                <a:ln>
                  <a:noFill/>
                </a:ln>
                <a:solidFill>
                  <a:schemeClr val="tx1"/>
                </a:solidFill>
                <a:effectLst/>
                <a:latin typeface="Arial" charset="0"/>
                <a:ea typeface="MS PGothic" pitchFamily="34" charset="-128"/>
              </a:rPr>
              <a:t>Aggregation System</a:t>
            </a:r>
            <a:r>
              <a:rPr kumimoji="0" lang="en-GB" sz="1400" b="0" i="0" u="none" strike="noStrike" cap="none" normalizeH="0" baseline="0" dirty="0" smtClean="0">
                <a:ln>
                  <a:noFill/>
                </a:ln>
                <a:solidFill>
                  <a:schemeClr val="tx1"/>
                </a:solidFill>
                <a:effectLst/>
                <a:latin typeface="Arial" charset="0"/>
                <a:ea typeface="MS PGothic" pitchFamily="34" charset="-128"/>
              </a:rPr>
              <a:t>)</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94" name="Straight Connector 93"/>
          <p:cNvCxnSpPr/>
          <p:nvPr/>
        </p:nvCxnSpPr>
        <p:spPr bwMode="auto">
          <a:xfrm>
            <a:off x="8552560" y="1416224"/>
            <a:ext cx="0" cy="2952328"/>
          </a:xfrm>
          <a:prstGeom prst="line">
            <a:avLst/>
          </a:prstGeom>
          <a:solidFill>
            <a:schemeClr val="accent1"/>
          </a:solidFill>
          <a:ln w="9525" cap="flat" cmpd="sng" algn="ctr">
            <a:solidFill>
              <a:schemeClr val="tx1"/>
            </a:solidFill>
            <a:prstDash val="lgDash"/>
            <a:round/>
            <a:headEnd type="none" w="med" len="med"/>
            <a:tailEnd type="none" w="med" len="med"/>
          </a:ln>
          <a:effectLst/>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huawei-template-mv">
  <a:themeElements>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uawei-template-mv">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2500" b="1" i="0" u="none" strike="noStrike" cap="none" normalizeH="0" baseline="0" smtClean="0">
            <a:ln>
              <a:noFill/>
            </a:ln>
            <a:solidFill>
              <a:schemeClr val="tx1"/>
            </a:solidFill>
            <a:effectLst/>
            <a:latin typeface="Arial"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lnDef>
    <a:txDef>
      <a:spPr>
        <a:noFill/>
      </a:spPr>
      <a:bodyPr wrap="none" lIns="0" tIns="0" rIns="0" bIns="0" rtlCol="0">
        <a:spAutoFit/>
      </a:bodyPr>
      <a:lstStyle>
        <a:defPPr>
          <a:defRPr sz="1400" dirty="0" smtClean="0"/>
        </a:defPPr>
      </a:lstStyle>
    </a:txDef>
  </a:objectDefaults>
  <a:extraClrSchemeLst>
    <a:extraClrScheme>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uawei-template-m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uawei-template-m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uawei-template-m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uawei-template-m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uawei-template-m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uawei-template-m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uawei-template-m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uawei-template-m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uawei-template-m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uawei-template-m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uawei-template-m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huawei-template-mv</Template>
  <TotalTime>21302</TotalTime>
  <Words>3516</Words>
  <Application>Microsoft Office PowerPoint</Application>
  <PresentationFormat>A3 Paper (297x420 mm)</PresentationFormat>
  <Paragraphs>913</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huawei-template-mv</vt:lpstr>
      <vt:lpstr>Portal Models   Maarten Vissers 2012-03-12 v1</vt:lpstr>
      <vt:lpstr>DRNI Applicability</vt:lpstr>
      <vt:lpstr>DRNI Applicability</vt:lpstr>
      <vt:lpstr>DRNI Scope</vt:lpstr>
      <vt:lpstr>Basic DRNI model</vt:lpstr>
      <vt:lpstr>Basic DRNI model with DRNI related MEP/MIP location</vt:lpstr>
      <vt:lpstr>Basic DRNI model with multiple DRNIs</vt:lpstr>
      <vt:lpstr>PB and BCB Portals</vt:lpstr>
      <vt:lpstr>PB/BCB Portal</vt:lpstr>
      <vt:lpstr>PB/BCB Portal with G.8031 EC SNC protection</vt:lpstr>
      <vt:lpstr>PB/BCB Portal with MSTP/MVRP EC restoration</vt:lpstr>
      <vt:lpstr>EOTN TB Portal</vt:lpstr>
      <vt:lpstr>EOTN TB Portal</vt:lpstr>
      <vt:lpstr>EOTN TB Portal with G.8031 EC SNC protection</vt:lpstr>
      <vt:lpstr>EOTN TB Portal with ODU SNC protection</vt:lpstr>
      <vt:lpstr>EOTN TB Portal with ODU SNC protection</vt:lpstr>
      <vt:lpstr>IB-BEB (S-DRNI) Portal</vt:lpstr>
      <vt:lpstr>IB-BEB (S-DRNI) Portal with ESP/TESI segment protection</vt:lpstr>
      <vt:lpstr>IB-BEB (S-DRNI) Portal with ESP/TESI Segment protection</vt:lpstr>
      <vt:lpstr>IB-BEB (S-DRNI) Portal with B-VLAN restoration (MSTP/MVRP)</vt:lpstr>
      <vt:lpstr>IB-BEB (S-DRNI) Portal with B-VLAN restoration (MSTP/MVRP)</vt:lpstr>
      <vt:lpstr>IB-BEB (S-DRNI) Portal with ESP/TESI protection</vt:lpstr>
      <vt:lpstr>IB-BEB (S-DRNI) Portal with ESP/TESI protection</vt:lpstr>
      <vt:lpstr>PEB (C-DRNI) Portal</vt:lpstr>
      <vt:lpstr>PEB (C-DRNI) Portal with EC SNC protection</vt:lpstr>
      <vt:lpstr>PEB (C-DRNI) Portal with EC SNC protection</vt:lpstr>
      <vt:lpstr>PEB (S-DRNI &amp; C-DRNI) Portal</vt:lpstr>
      <vt:lpstr>PEB (S-DRNI &amp; C-DRNI) Portal</vt:lpstr>
      <vt:lpstr>PEB (RCSI S-DRNI) Portal</vt:lpstr>
      <vt:lpstr>Conclusion and Questions</vt:lpstr>
      <vt:lpstr>Conclusion and Questions</vt:lpstr>
      <vt:lpstr>Thank you</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Portal Models</dc:title>
  <dc:creator>Vissers</dc:creator>
  <cp:lastModifiedBy>Maarten vissers</cp:lastModifiedBy>
  <cp:revision>1274</cp:revision>
  <dcterms:created xsi:type="dcterms:W3CDTF">2008-06-13T12:10:18Z</dcterms:created>
  <dcterms:modified xsi:type="dcterms:W3CDTF">2012-03-13T01:07:40Z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(3)N5VTXKl+Rz4gIvK5pGjgrVAaHSOlO1ykdTG75s1jaxmO1fao9vCFTnIhdhRGhN9PGctjWTLE
JDKQ6uPS+JMLhqcFpKQjThhW5leyW7l/k8paeQOqeXQgNiQUHQLtbxFJbnmfETsLM0M7bIos
N1su2rQSGEZvZkMWcQu9hewTyjPDPr3t41AwSPsMFfGy8OzPqMJJ34CSNY6eMmb7TyXgtQNV
wrSlF0Wwy31VccpmZIIau</vt:lpwstr>
  </property>
  <property fmtid="{D5CDD505-2E9C-101B-9397-08002B2CF9AE}" pid="3" name="_ms_pID_7253431">
    <vt:lpwstr>86dq7J1S+eACaVjctcfrHKiy7V5vlmyVfGpVYgeZXeFbdKiUjk8
KOzlOau4FeXYTAR5txQYTNfo2Q7+pAhqakmDRGR8JkhQHm9r6dhvUbtJFHKKFEGOpfqI1EVx
/eynpygQYMCY6MFibb6xFWTciMlYmLIAyxyPfy5Q1kAzl2zGg8AaqERSu6OtjWRD+/TBx30d
lOLADcdTiyhPagQ4NTCnGeAtX+NJBPXQMnYUoW7nRG</vt:lpwstr>
  </property>
  <property fmtid="{D5CDD505-2E9C-101B-9397-08002B2CF9AE}" pid="4" name="_ms_pID_7253432">
    <vt:lpwstr>l7DNhwMYyhPkcgkLZUoX1jxtOJzlrz
nC6Wb0LHcEBucLbh1yMTV1s7NqYp35gyR1S2huaz2XFohn4e1MOIMlNmJh4UlT9zPzfVevDy
Uqyx8ecK1u3Mp2tWJNPoYkuZAId+x3Xog5TwygdIHPdYVATTtdiZdZSqtuJabm3YN+FNErKe
r2FbvVrzZEethywlZHoCv+IuY7MbmqkB4W8=</vt:lpwstr>
  </property>
  <property fmtid="{D5CDD505-2E9C-101B-9397-08002B2CF9AE}" pid="5" name="sflag">
    <vt:lpwstr>1331600812</vt:lpwstr>
  </property>
</Properties>
</file>