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4"/>
  </p:notesMasterIdLst>
  <p:handoutMasterIdLst>
    <p:handoutMasterId r:id="rId15"/>
  </p:handoutMasterIdLst>
  <p:sldIdLst>
    <p:sldId id="449" r:id="rId2"/>
    <p:sldId id="446" r:id="rId3"/>
    <p:sldId id="430" r:id="rId4"/>
    <p:sldId id="451" r:id="rId5"/>
    <p:sldId id="445" r:id="rId6"/>
    <p:sldId id="438" r:id="rId7"/>
    <p:sldId id="439" r:id="rId8"/>
    <p:sldId id="437" r:id="rId9"/>
    <p:sldId id="444" r:id="rId10"/>
    <p:sldId id="443" r:id="rId11"/>
    <p:sldId id="455" r:id="rId12"/>
    <p:sldId id="457" r:id="rId13"/>
  </p:sldIdLst>
  <p:sldSz cx="10671175" cy="8001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500" b="1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99FF66"/>
    <a:srgbClr val="66FF33"/>
    <a:srgbClr val="0066FF"/>
    <a:srgbClr val="FFFF00"/>
    <a:srgbClr val="FFCC00"/>
    <a:srgbClr val="99CCFF"/>
    <a:srgbClr val="CC00FF"/>
    <a:srgbClr val="FF99FF"/>
    <a:srgbClr val="8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60" autoAdjust="0"/>
    <p:restoredTop sz="93945" autoAdjust="0"/>
  </p:normalViewPr>
  <p:slideViewPr>
    <p:cSldViewPr>
      <p:cViewPr varScale="1">
        <p:scale>
          <a:sx n="58" d="100"/>
          <a:sy n="58" d="100"/>
        </p:scale>
        <p:origin x="-792" y="-78"/>
      </p:cViewPr>
      <p:guideLst>
        <p:guide orient="horz" pos="2520"/>
        <p:guide pos="336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6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D7F61847-A3F1-4994-A9CB-9C035782E1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Arial" charset="0"/>
              </a:defRPr>
            </a:lvl1pPr>
          </a:lstStyle>
          <a:p>
            <a:pPr>
              <a:defRPr/>
            </a:pPr>
            <a:fld id="{55BE6221-0057-4A74-8E3C-B8B2D3110F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0100" y="2486025"/>
            <a:ext cx="9070975" cy="1714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533900"/>
            <a:ext cx="7470775" cy="20447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66900"/>
            <a:ext cx="9604375" cy="52800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0811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866900"/>
            <a:ext cx="4725988" cy="5280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1788" y="1866900"/>
            <a:ext cx="4725987" cy="5280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790700"/>
            <a:ext cx="4714875" cy="746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36825"/>
            <a:ext cx="4714875" cy="4610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21313" y="1790700"/>
            <a:ext cx="4716462" cy="746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21313" y="2536825"/>
            <a:ext cx="4716462" cy="46101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4076"/>
            <a:ext cx="9604375" cy="1015529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261505" y="7672908"/>
            <a:ext cx="4026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1D72198B-5C37-4316-AF1B-174FD6C2182E}" type="slidenum">
              <a:rPr lang="en-GB" sz="1400" smtClean="0"/>
              <a:pPr/>
              <a:t>‹#›</a:t>
            </a:fld>
            <a:endParaRPr lang="en-GB" sz="14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5" r:id="rId3"/>
    <p:sldLayoutId id="2147483656" r:id="rId4"/>
    <p:sldLayoutId id="2147483657" r:id="rId5"/>
    <p:sldLayoutId id="2147483658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500" b="1">
          <a:solidFill>
            <a:srgbClr val="990000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70000"/>
        </a:spcBef>
        <a:spcAft>
          <a:spcPct val="0"/>
        </a:spcAft>
        <a:defRPr sz="2500" b="1">
          <a:solidFill>
            <a:schemeClr val="tx1"/>
          </a:solidFill>
          <a:latin typeface="+mn-lt"/>
          <a:ea typeface="+mn-ea"/>
          <a:cs typeface="+mn-cs"/>
        </a:defRPr>
      </a:lvl1pPr>
      <a:lvl2pPr marL="874713" indent="-417513" algn="l" rtl="0" eaLnBrk="0" fontAlgn="base" hangingPunct="0">
        <a:lnSpc>
          <a:spcPct val="85000"/>
        </a:lnSpc>
        <a:spcBef>
          <a:spcPct val="35000"/>
        </a:spcBef>
        <a:spcAft>
          <a:spcPct val="0"/>
        </a:spcAft>
        <a:buFont typeface="Wingdings" pitchFamily="2" charset="2"/>
        <a:buChar char="q"/>
        <a:defRPr sz="2200">
          <a:solidFill>
            <a:schemeClr val="tx1"/>
          </a:solidFill>
          <a:latin typeface="+mn-lt"/>
          <a:ea typeface="+mn-ea"/>
        </a:defRPr>
      </a:lvl2pPr>
      <a:lvl3pPr marL="1366838" indent="-3238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tx1"/>
          </a:solidFill>
          <a:latin typeface="+mn-lt"/>
          <a:ea typeface="+mn-ea"/>
        </a:defRPr>
      </a:lvl3pPr>
      <a:lvl4pPr marL="1911350" indent="-365125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455863" indent="-365125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9130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33702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8274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4284663" indent="-365125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ee802.org/1/files/public/docs2011/axbq-vissers-drni-data-plane-model-I-and-II-comparison-1011-v00.pptx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Data Plane Summary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Maarten Vissers</a:t>
            </a:r>
          </a:p>
          <a:p>
            <a:r>
              <a:rPr lang="en-GB" dirty="0" smtClean="0"/>
              <a:t>2012-01-18</a:t>
            </a:r>
          </a:p>
          <a:p>
            <a:r>
              <a:rPr lang="en-GB" dirty="0" smtClean="0"/>
              <a:t>v1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Rectangle 292"/>
          <p:cNvSpPr/>
          <p:nvPr/>
        </p:nvSpPr>
        <p:spPr bwMode="auto">
          <a:xfrm>
            <a:off x="439043" y="1408212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Two Node Portal with 2 x 1 </a:t>
            </a:r>
            <a:r>
              <a:rPr lang="en-GB" u="sng" dirty="0" err="1" smtClean="0"/>
              <a:t>INNIs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000" dirty="0" smtClean="0"/>
              <a:t>Normal state, no failures</a:t>
            </a: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  <p:sp>
        <p:nvSpPr>
          <p:cNvPr id="478" name="Rectangle 477"/>
          <p:cNvSpPr/>
          <p:nvPr/>
        </p:nvSpPr>
        <p:spPr bwMode="auto">
          <a:xfrm>
            <a:off x="6093049" y="1408212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0" name="Rectangle 669"/>
          <p:cNvSpPr/>
          <p:nvPr/>
        </p:nvSpPr>
        <p:spPr bwMode="auto">
          <a:xfrm>
            <a:off x="6543839" y="1933891"/>
            <a:ext cx="348392" cy="10451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4" name="Rectangle 353"/>
          <p:cNvSpPr/>
          <p:nvPr/>
        </p:nvSpPr>
        <p:spPr bwMode="auto">
          <a:xfrm>
            <a:off x="6991771" y="1834351"/>
            <a:ext cx="3384376" cy="114471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7141082" y="2979066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141082" y="3626080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5" name="Rounded Rectangle 354"/>
          <p:cNvSpPr/>
          <p:nvPr/>
        </p:nvSpPr>
        <p:spPr bwMode="auto">
          <a:xfrm>
            <a:off x="6593609" y="1983662"/>
            <a:ext cx="248851" cy="945635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Aggregation Control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56" name="Rounded Rectangle 355"/>
          <p:cNvSpPr/>
          <p:nvPr/>
        </p:nvSpPr>
        <p:spPr bwMode="auto">
          <a:xfrm>
            <a:off x="7240622" y="2431594"/>
            <a:ext cx="139356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Collection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65" name="Rectangle 364"/>
          <p:cNvSpPr/>
          <p:nvPr/>
        </p:nvSpPr>
        <p:spPr bwMode="auto">
          <a:xfrm>
            <a:off x="7290393" y="2580905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</a:t>
            </a:r>
            <a:r>
              <a:rPr lang="en-GB" sz="700" b="0" dirty="0" err="1" smtClean="0">
                <a:latin typeface="Arial" charset="0"/>
              </a:rPr>
              <a:t>Respndr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66" name="Rectangle 365"/>
          <p:cNvSpPr/>
          <p:nvPr/>
        </p:nvSpPr>
        <p:spPr bwMode="auto">
          <a:xfrm>
            <a:off x="7788095" y="2580905"/>
            <a:ext cx="79632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Collector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67" name="Rounded Rectangle 366"/>
          <p:cNvSpPr/>
          <p:nvPr/>
        </p:nvSpPr>
        <p:spPr bwMode="auto">
          <a:xfrm>
            <a:off x="8733729" y="2431594"/>
            <a:ext cx="139356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Distribution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68" name="Rectangle 367"/>
          <p:cNvSpPr/>
          <p:nvPr/>
        </p:nvSpPr>
        <p:spPr bwMode="auto">
          <a:xfrm>
            <a:off x="8783500" y="2580905"/>
            <a:ext cx="79632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Distributor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69" name="Rectangle 368"/>
          <p:cNvSpPr/>
          <p:nvPr/>
        </p:nvSpPr>
        <p:spPr bwMode="auto">
          <a:xfrm>
            <a:off x="9729134" y="2580905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Gen/</a:t>
            </a:r>
            <a:r>
              <a:rPr lang="en-GB" sz="700" b="0" dirty="0" err="1" smtClean="0">
                <a:latin typeface="Arial" charset="0"/>
              </a:rPr>
              <a:t>Rec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70" name="Rounded Rectangle 369"/>
          <p:cNvSpPr/>
          <p:nvPr/>
        </p:nvSpPr>
        <p:spPr bwMode="auto">
          <a:xfrm>
            <a:off x="7987176" y="1933891"/>
            <a:ext cx="1393567" cy="34839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DAS Frame Switching</a:t>
            </a:r>
            <a:endParaRPr lang="en-US" sz="700" b="0" dirty="0" smtClean="0">
              <a:latin typeface="Arial" charset="0"/>
            </a:endParaRPr>
          </a:p>
        </p:txBody>
      </p:sp>
      <p:grpSp>
        <p:nvGrpSpPr>
          <p:cNvPr id="2" name="Group 267"/>
          <p:cNvGrpSpPr/>
          <p:nvPr/>
        </p:nvGrpSpPr>
        <p:grpSpPr>
          <a:xfrm>
            <a:off x="7190852" y="3227918"/>
            <a:ext cx="149311" cy="149310"/>
            <a:chOff x="9209112" y="7464897"/>
            <a:chExt cx="432048" cy="216023"/>
          </a:xfrm>
        </p:grpSpPr>
        <p:sp>
          <p:nvSpPr>
            <p:cNvPr id="383" name="Flowchart: Delay 38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4" name="Flowchart: Delay 38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3" name="Group 270"/>
          <p:cNvGrpSpPr/>
          <p:nvPr/>
        </p:nvGrpSpPr>
        <p:grpSpPr>
          <a:xfrm>
            <a:off x="7389933" y="3227918"/>
            <a:ext cx="149311" cy="149310"/>
            <a:chOff x="9209112" y="7464897"/>
            <a:chExt cx="432048" cy="216023"/>
          </a:xfrm>
        </p:grpSpPr>
        <p:sp>
          <p:nvSpPr>
            <p:cNvPr id="388" name="Flowchart: Delay 38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9" name="Flowchart: Delay 38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5" name="Group 273"/>
          <p:cNvGrpSpPr/>
          <p:nvPr/>
        </p:nvGrpSpPr>
        <p:grpSpPr>
          <a:xfrm>
            <a:off x="7589014" y="3227918"/>
            <a:ext cx="149311" cy="149310"/>
            <a:chOff x="9209112" y="7464897"/>
            <a:chExt cx="432048" cy="216023"/>
          </a:xfrm>
        </p:grpSpPr>
        <p:sp>
          <p:nvSpPr>
            <p:cNvPr id="393" name="Flowchart: Delay 39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4" name="Flowchart: Delay 39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6" name="Group 395"/>
          <p:cNvGrpSpPr/>
          <p:nvPr/>
        </p:nvGrpSpPr>
        <p:grpSpPr>
          <a:xfrm flipH="1">
            <a:off x="6942001" y="2979066"/>
            <a:ext cx="846094" cy="945635"/>
            <a:chOff x="1951211" y="1912268"/>
            <a:chExt cx="1224136" cy="1368152"/>
          </a:xfrm>
        </p:grpSpPr>
        <p:sp>
          <p:nvSpPr>
            <p:cNvPr id="397" name="Rectangle 396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8" name="Rectangle 397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99" name="Straight Connector 398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80" name="TextBox 479"/>
          <p:cNvSpPr txBox="1"/>
          <p:nvPr/>
        </p:nvSpPr>
        <p:spPr>
          <a:xfrm>
            <a:off x="8521066" y="1783902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grpSp>
        <p:nvGrpSpPr>
          <p:cNvPr id="7" name="Group 482"/>
          <p:cNvGrpSpPr/>
          <p:nvPr/>
        </p:nvGrpSpPr>
        <p:grpSpPr>
          <a:xfrm>
            <a:off x="6543839" y="2979066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404" name="Rectangle 403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5" name="Rectangle 404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406" name="Straight Connector 405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82" name="Rectangle 481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669" name="Straight Arrow Connector 668"/>
          <p:cNvCxnSpPr>
            <a:stCxn id="355" idx="3"/>
          </p:cNvCxnSpPr>
          <p:nvPr/>
        </p:nvCxnSpPr>
        <p:spPr bwMode="auto">
          <a:xfrm flipV="1">
            <a:off x="6842460" y="2406709"/>
            <a:ext cx="199081" cy="4977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grpSp>
        <p:nvGrpSpPr>
          <p:cNvPr id="8" name="Group 482"/>
          <p:cNvGrpSpPr/>
          <p:nvPr/>
        </p:nvGrpSpPr>
        <p:grpSpPr>
          <a:xfrm>
            <a:off x="6742920" y="2979066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213" name="Rectangle 212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17" name="Straight Connector 216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8" name="Rectangle 217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sp>
        <p:nvSpPr>
          <p:cNvPr id="280" name="Rectangle 279"/>
          <p:cNvSpPr/>
          <p:nvPr/>
        </p:nvSpPr>
        <p:spPr bwMode="auto">
          <a:xfrm>
            <a:off x="9729134" y="2979066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1" name="Rectangle 280"/>
          <p:cNvSpPr/>
          <p:nvPr/>
        </p:nvSpPr>
        <p:spPr bwMode="auto">
          <a:xfrm>
            <a:off x="9729134" y="3626080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2" name="Rectangle 281"/>
          <p:cNvSpPr/>
          <p:nvPr/>
        </p:nvSpPr>
        <p:spPr bwMode="auto">
          <a:xfrm>
            <a:off x="9131891" y="4621484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Rectangle 282"/>
          <p:cNvSpPr/>
          <p:nvPr/>
        </p:nvSpPr>
        <p:spPr bwMode="auto">
          <a:xfrm>
            <a:off x="9131891" y="4870336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Rectangle 283"/>
          <p:cNvSpPr/>
          <p:nvPr/>
        </p:nvSpPr>
        <p:spPr bwMode="auto">
          <a:xfrm>
            <a:off x="9131891" y="5019646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5" name="Isosceles Triangle 284"/>
          <p:cNvSpPr/>
          <p:nvPr/>
        </p:nvSpPr>
        <p:spPr bwMode="auto">
          <a:xfrm flipV="1">
            <a:off x="9585292" y="4671255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9" name="Group 267"/>
          <p:cNvGrpSpPr/>
          <p:nvPr/>
        </p:nvGrpSpPr>
        <p:grpSpPr>
          <a:xfrm>
            <a:off x="9778904" y="3227918"/>
            <a:ext cx="149311" cy="149310"/>
            <a:chOff x="9209112" y="7464897"/>
            <a:chExt cx="432048" cy="216023"/>
          </a:xfrm>
        </p:grpSpPr>
        <p:sp>
          <p:nvSpPr>
            <p:cNvPr id="288" name="Flowchart: Delay 28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9" name="Flowchart: Delay 28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0" name="Group 273"/>
          <p:cNvGrpSpPr/>
          <p:nvPr/>
        </p:nvGrpSpPr>
        <p:grpSpPr>
          <a:xfrm>
            <a:off x="10177066" y="3227918"/>
            <a:ext cx="149311" cy="149310"/>
            <a:chOff x="9209112" y="7464897"/>
            <a:chExt cx="432048" cy="216023"/>
          </a:xfrm>
        </p:grpSpPr>
        <p:sp>
          <p:nvSpPr>
            <p:cNvPr id="324" name="Flowchart: Delay 32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5" name="Flowchart: Delay 32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1" name="Group 395"/>
          <p:cNvGrpSpPr/>
          <p:nvPr/>
        </p:nvGrpSpPr>
        <p:grpSpPr>
          <a:xfrm flipH="1">
            <a:off x="9530053" y="2979066"/>
            <a:ext cx="846094" cy="945635"/>
            <a:chOff x="1951211" y="1912268"/>
            <a:chExt cx="1224136" cy="1368152"/>
          </a:xfrm>
        </p:grpSpPr>
        <p:sp>
          <p:nvSpPr>
            <p:cNvPr id="328" name="Rectangle 327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9" name="Rectangle 328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30" name="Straight Connector 329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2" name="Group 482"/>
          <p:cNvGrpSpPr/>
          <p:nvPr/>
        </p:nvGrpSpPr>
        <p:grpSpPr>
          <a:xfrm>
            <a:off x="9131891" y="2979066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332" name="Rectangle 331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3" name="Rectangle 332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34" name="Straight Connector 333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35" name="Rectangle 334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13" name="Group 482"/>
          <p:cNvGrpSpPr/>
          <p:nvPr/>
        </p:nvGrpSpPr>
        <p:grpSpPr>
          <a:xfrm>
            <a:off x="9330972" y="2979066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337" name="Rectangle 336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8" name="Rectangle 337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39" name="Straight Connector 338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40" name="Rectangle 339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469" name="Straight Arrow Connector 468"/>
          <p:cNvCxnSpPr>
            <a:stCxn id="366" idx="0"/>
          </p:cNvCxnSpPr>
          <p:nvPr/>
        </p:nvCxnSpPr>
        <p:spPr bwMode="auto">
          <a:xfrm flipV="1">
            <a:off x="8186257" y="2282283"/>
            <a:ext cx="0" cy="2986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70" name="Straight Arrow Connector 469"/>
          <p:cNvCxnSpPr>
            <a:stCxn id="368" idx="0"/>
          </p:cNvCxnSpPr>
          <p:nvPr/>
        </p:nvCxnSpPr>
        <p:spPr bwMode="auto">
          <a:xfrm flipV="1">
            <a:off x="9181661" y="2282283"/>
            <a:ext cx="0" cy="2986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473" name="TextBox 472"/>
          <p:cNvSpPr txBox="1"/>
          <p:nvPr/>
        </p:nvSpPr>
        <p:spPr>
          <a:xfrm>
            <a:off x="9914633" y="2928617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474" name="TextBox 473"/>
          <p:cNvSpPr txBox="1"/>
          <p:nvPr/>
        </p:nvSpPr>
        <p:spPr>
          <a:xfrm>
            <a:off x="7376351" y="2928617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128" name="Rectangle 127"/>
          <p:cNvSpPr/>
          <p:nvPr/>
        </p:nvSpPr>
        <p:spPr bwMode="auto">
          <a:xfrm>
            <a:off x="871091" y="1940835"/>
            <a:ext cx="348392" cy="10451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1319023" y="1841295"/>
            <a:ext cx="3384376" cy="114471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1468334" y="2986010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1468334" y="3633024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871091" y="4628428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871091" y="4877280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871091" y="5026590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Isosceles Triangle 134"/>
          <p:cNvSpPr/>
          <p:nvPr/>
        </p:nvSpPr>
        <p:spPr bwMode="auto">
          <a:xfrm flipV="1">
            <a:off x="1324492" y="4678199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ounded Rectangle 135"/>
          <p:cNvSpPr/>
          <p:nvPr/>
        </p:nvSpPr>
        <p:spPr bwMode="auto">
          <a:xfrm>
            <a:off x="920861" y="1990606"/>
            <a:ext cx="248851" cy="945635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Aggregation Control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37" name="Rounded Rectangle 136"/>
          <p:cNvSpPr/>
          <p:nvPr/>
        </p:nvSpPr>
        <p:spPr bwMode="auto">
          <a:xfrm>
            <a:off x="1567874" y="2438538"/>
            <a:ext cx="139356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Collection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38" name="Rectangle 137"/>
          <p:cNvSpPr/>
          <p:nvPr/>
        </p:nvSpPr>
        <p:spPr bwMode="auto">
          <a:xfrm>
            <a:off x="1617645" y="2587849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</a:t>
            </a:r>
            <a:r>
              <a:rPr lang="en-GB" sz="700" b="0" dirty="0" err="1" smtClean="0">
                <a:latin typeface="Arial" charset="0"/>
              </a:rPr>
              <a:t>Respndr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2115347" y="2587849"/>
            <a:ext cx="79632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Collector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40" name="Rounded Rectangle 139"/>
          <p:cNvSpPr/>
          <p:nvPr/>
        </p:nvSpPr>
        <p:spPr bwMode="auto">
          <a:xfrm>
            <a:off x="3060981" y="2438538"/>
            <a:ext cx="139356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Distribution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3110752" y="2587849"/>
            <a:ext cx="79632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Distributor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4056386" y="2587849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Gen/</a:t>
            </a:r>
            <a:r>
              <a:rPr lang="en-GB" sz="700" b="0" dirty="0" err="1" smtClean="0">
                <a:latin typeface="Arial" charset="0"/>
              </a:rPr>
              <a:t>Rec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43" name="Rounded Rectangle 142"/>
          <p:cNvSpPr/>
          <p:nvPr/>
        </p:nvSpPr>
        <p:spPr bwMode="auto">
          <a:xfrm>
            <a:off x="2314428" y="1940835"/>
            <a:ext cx="1393567" cy="34839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DAS Frame Switching</a:t>
            </a:r>
            <a:endParaRPr lang="en-US" sz="700" b="0" dirty="0" smtClean="0">
              <a:latin typeface="Arial" charset="0"/>
            </a:endParaRPr>
          </a:p>
        </p:txBody>
      </p:sp>
      <p:grpSp>
        <p:nvGrpSpPr>
          <p:cNvPr id="14" name="Group 270"/>
          <p:cNvGrpSpPr/>
          <p:nvPr/>
        </p:nvGrpSpPr>
        <p:grpSpPr>
          <a:xfrm>
            <a:off x="1717185" y="3234862"/>
            <a:ext cx="149311" cy="149310"/>
            <a:chOff x="9209112" y="7464897"/>
            <a:chExt cx="432048" cy="216023"/>
          </a:xfrm>
        </p:grpSpPr>
        <p:sp>
          <p:nvSpPr>
            <p:cNvPr id="275" name="Flowchart: Delay 27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7" name="Flowchart: Delay 28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5" name="Group 273"/>
          <p:cNvGrpSpPr/>
          <p:nvPr/>
        </p:nvGrpSpPr>
        <p:grpSpPr>
          <a:xfrm>
            <a:off x="1916266" y="3234862"/>
            <a:ext cx="149311" cy="149310"/>
            <a:chOff x="9209112" y="7464897"/>
            <a:chExt cx="432048" cy="216023"/>
          </a:xfrm>
        </p:grpSpPr>
        <p:sp>
          <p:nvSpPr>
            <p:cNvPr id="266" name="Flowchart: Delay 26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0" name="Flowchart: Delay 26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6" name="Group 395"/>
          <p:cNvGrpSpPr/>
          <p:nvPr/>
        </p:nvGrpSpPr>
        <p:grpSpPr>
          <a:xfrm flipH="1">
            <a:off x="1269253" y="2986010"/>
            <a:ext cx="846094" cy="945635"/>
            <a:chOff x="1951211" y="1912268"/>
            <a:chExt cx="1224136" cy="1368152"/>
          </a:xfrm>
        </p:grpSpPr>
        <p:sp>
          <p:nvSpPr>
            <p:cNvPr id="252" name="Rectangle 251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Rectangle 256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62" name="Straight Connector 261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54" name="TextBox 153"/>
          <p:cNvSpPr txBox="1"/>
          <p:nvPr/>
        </p:nvSpPr>
        <p:spPr>
          <a:xfrm>
            <a:off x="2848318" y="1790846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grpSp>
        <p:nvGrpSpPr>
          <p:cNvPr id="17" name="Group 482"/>
          <p:cNvGrpSpPr/>
          <p:nvPr/>
        </p:nvGrpSpPr>
        <p:grpSpPr>
          <a:xfrm>
            <a:off x="871091" y="2986010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247" name="Rectangle 246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8" name="Rectangle 247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49" name="Straight Connector 248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50" name="Rectangle 249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18" name="Group 482"/>
          <p:cNvGrpSpPr/>
          <p:nvPr/>
        </p:nvGrpSpPr>
        <p:grpSpPr>
          <a:xfrm>
            <a:off x="1070172" y="2986010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242" name="Rectangle 241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3" name="Rectangle 242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44" name="Straight Connector 243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6" name="Rectangle 245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sp>
        <p:nvSpPr>
          <p:cNvPr id="176" name="Rectangle 175"/>
          <p:cNvSpPr/>
          <p:nvPr/>
        </p:nvSpPr>
        <p:spPr bwMode="auto">
          <a:xfrm>
            <a:off x="4056386" y="2986010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4056386" y="3633024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9" name="Group 267"/>
          <p:cNvGrpSpPr/>
          <p:nvPr/>
        </p:nvGrpSpPr>
        <p:grpSpPr>
          <a:xfrm>
            <a:off x="4106156" y="3234862"/>
            <a:ext cx="149311" cy="149310"/>
            <a:chOff x="9209112" y="7464897"/>
            <a:chExt cx="432048" cy="216023"/>
          </a:xfrm>
        </p:grpSpPr>
        <p:sp>
          <p:nvSpPr>
            <p:cNvPr id="216" name="Flowchart: Delay 21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9" name="Flowchart: Delay 21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0" name="Group 270"/>
          <p:cNvGrpSpPr/>
          <p:nvPr/>
        </p:nvGrpSpPr>
        <p:grpSpPr>
          <a:xfrm>
            <a:off x="4305237" y="3234862"/>
            <a:ext cx="149311" cy="149310"/>
            <a:chOff x="9209112" y="7464897"/>
            <a:chExt cx="432048" cy="216023"/>
          </a:xfrm>
        </p:grpSpPr>
        <p:sp>
          <p:nvSpPr>
            <p:cNvPr id="212" name="Flowchart: Delay 21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4" name="Flowchart: Delay 21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1" name="Group 273"/>
          <p:cNvGrpSpPr/>
          <p:nvPr/>
        </p:nvGrpSpPr>
        <p:grpSpPr>
          <a:xfrm>
            <a:off x="4504318" y="3234862"/>
            <a:ext cx="149311" cy="149310"/>
            <a:chOff x="9209112" y="7464897"/>
            <a:chExt cx="432048" cy="216023"/>
          </a:xfrm>
        </p:grpSpPr>
        <p:sp>
          <p:nvSpPr>
            <p:cNvPr id="210" name="Flowchart: Delay 20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1" name="Flowchart: Delay 21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2" name="Group 395"/>
          <p:cNvGrpSpPr/>
          <p:nvPr/>
        </p:nvGrpSpPr>
        <p:grpSpPr>
          <a:xfrm flipH="1">
            <a:off x="3857305" y="2986010"/>
            <a:ext cx="846094" cy="945635"/>
            <a:chOff x="1951211" y="1912268"/>
            <a:chExt cx="1224136" cy="1368152"/>
          </a:xfrm>
        </p:grpSpPr>
        <p:sp>
          <p:nvSpPr>
            <p:cNvPr id="207" name="Rectangle 206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8" name="Rectangle 207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09" name="Straight Connector 208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3" name="Group 482"/>
          <p:cNvGrpSpPr/>
          <p:nvPr/>
        </p:nvGrpSpPr>
        <p:grpSpPr>
          <a:xfrm>
            <a:off x="3459143" y="2986010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203" name="Rectangle 202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4" name="Rectangle 203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05" name="Straight Connector 204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6" name="Rectangle 205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24" name="Group 482"/>
          <p:cNvGrpSpPr/>
          <p:nvPr/>
        </p:nvGrpSpPr>
        <p:grpSpPr>
          <a:xfrm>
            <a:off x="3658224" y="2986010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199" name="Rectangle 198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0" name="Rectangle 199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01" name="Straight Connector 200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2" name="Rectangle 201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194" name="Straight Arrow Connector 193"/>
          <p:cNvCxnSpPr>
            <a:stCxn id="139" idx="0"/>
          </p:cNvCxnSpPr>
          <p:nvPr/>
        </p:nvCxnSpPr>
        <p:spPr bwMode="auto">
          <a:xfrm flipV="1">
            <a:off x="2513509" y="2289227"/>
            <a:ext cx="0" cy="2986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95" name="Straight Arrow Connector 194"/>
          <p:cNvCxnSpPr>
            <a:stCxn id="141" idx="0"/>
          </p:cNvCxnSpPr>
          <p:nvPr/>
        </p:nvCxnSpPr>
        <p:spPr bwMode="auto">
          <a:xfrm flipV="1">
            <a:off x="3508913" y="2289227"/>
            <a:ext cx="0" cy="2986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197" name="TextBox 196"/>
          <p:cNvSpPr txBox="1"/>
          <p:nvPr/>
        </p:nvSpPr>
        <p:spPr>
          <a:xfrm>
            <a:off x="4241885" y="2935561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198" name="TextBox 197"/>
          <p:cNvSpPr txBox="1"/>
          <p:nvPr/>
        </p:nvSpPr>
        <p:spPr>
          <a:xfrm>
            <a:off x="1703603" y="2935561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295" name="Freeform 294"/>
          <p:cNvSpPr/>
          <p:nvPr/>
        </p:nvSpPr>
        <p:spPr bwMode="auto">
          <a:xfrm>
            <a:off x="4088837" y="5152628"/>
            <a:ext cx="3053442" cy="288032"/>
          </a:xfrm>
          <a:custGeom>
            <a:avLst/>
            <a:gdLst>
              <a:gd name="connsiteX0" fmla="*/ 0 w 3053442"/>
              <a:gd name="connsiteY0" fmla="*/ 0 h 457200"/>
              <a:gd name="connsiteX1" fmla="*/ 0 w 3053442"/>
              <a:gd name="connsiteY1" fmla="*/ 457200 h 457200"/>
              <a:gd name="connsiteX2" fmla="*/ 3053442 w 3053442"/>
              <a:gd name="connsiteY2" fmla="*/ 457200 h 457200"/>
              <a:gd name="connsiteX3" fmla="*/ 3053442 w 3053442"/>
              <a:gd name="connsiteY3" fmla="*/ 16328 h 457200"/>
              <a:gd name="connsiteX0" fmla="*/ 0 w 3053442"/>
              <a:gd name="connsiteY0" fmla="*/ 27282 h 484482"/>
              <a:gd name="connsiteX1" fmla="*/ 0 w 3053442"/>
              <a:gd name="connsiteY1" fmla="*/ 484482 h 484482"/>
              <a:gd name="connsiteX2" fmla="*/ 3053442 w 3053442"/>
              <a:gd name="connsiteY2" fmla="*/ 484482 h 484482"/>
              <a:gd name="connsiteX3" fmla="*/ 3046950 w 3053442"/>
              <a:gd name="connsiteY3" fmla="*/ 0 h 484482"/>
              <a:gd name="connsiteX0" fmla="*/ 0 w 3053442"/>
              <a:gd name="connsiteY0" fmla="*/ 27282 h 484482"/>
              <a:gd name="connsiteX1" fmla="*/ 0 w 3053442"/>
              <a:gd name="connsiteY1" fmla="*/ 484482 h 484482"/>
              <a:gd name="connsiteX2" fmla="*/ 3053442 w 3053442"/>
              <a:gd name="connsiteY2" fmla="*/ 484482 h 484482"/>
              <a:gd name="connsiteX3" fmla="*/ 3046950 w 3053442"/>
              <a:gd name="connsiteY3" fmla="*/ 0 h 48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3442" h="484482">
                <a:moveTo>
                  <a:pt x="0" y="27282"/>
                </a:moveTo>
                <a:lnTo>
                  <a:pt x="0" y="484482"/>
                </a:lnTo>
                <a:lnTo>
                  <a:pt x="3053442" y="484482"/>
                </a:lnTo>
                <a:lnTo>
                  <a:pt x="30469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6" name="TextBox 295"/>
          <p:cNvSpPr txBox="1"/>
          <p:nvPr/>
        </p:nvSpPr>
        <p:spPr>
          <a:xfrm>
            <a:off x="5119563" y="5224636"/>
            <a:ext cx="116538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Intra-DAS Link</a:t>
            </a:r>
            <a:endParaRPr lang="en-US" sz="1400" b="0" dirty="0" smtClean="0"/>
          </a:p>
        </p:txBody>
      </p:sp>
      <p:cxnSp>
        <p:nvCxnSpPr>
          <p:cNvPr id="298" name="Straight Connector 297"/>
          <p:cNvCxnSpPr/>
          <p:nvPr/>
        </p:nvCxnSpPr>
        <p:spPr bwMode="auto">
          <a:xfrm>
            <a:off x="1447155" y="5152628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2" name="Straight Connector 301"/>
          <p:cNvCxnSpPr/>
          <p:nvPr/>
        </p:nvCxnSpPr>
        <p:spPr bwMode="auto">
          <a:xfrm>
            <a:off x="9728075" y="5152628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3" name="TextBox 302"/>
          <p:cNvSpPr txBox="1"/>
          <p:nvPr/>
        </p:nvSpPr>
        <p:spPr>
          <a:xfrm>
            <a:off x="1494228" y="5729272"/>
            <a:ext cx="4584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INNI1</a:t>
            </a:r>
            <a:endParaRPr lang="en-US" sz="1400" b="0" dirty="0" smtClean="0"/>
          </a:p>
        </p:txBody>
      </p:sp>
      <p:sp>
        <p:nvSpPr>
          <p:cNvPr id="305" name="TextBox 304"/>
          <p:cNvSpPr txBox="1"/>
          <p:nvPr/>
        </p:nvSpPr>
        <p:spPr>
          <a:xfrm>
            <a:off x="9800083" y="5728692"/>
            <a:ext cx="4584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INNI2</a:t>
            </a:r>
            <a:endParaRPr lang="en-US" sz="1400" b="0" dirty="0" smtClean="0"/>
          </a:p>
        </p:txBody>
      </p:sp>
      <p:sp>
        <p:nvSpPr>
          <p:cNvPr id="294" name="Freeform 293"/>
          <p:cNvSpPr/>
          <p:nvPr/>
        </p:nvSpPr>
        <p:spPr bwMode="auto">
          <a:xfrm>
            <a:off x="1587624" y="1730499"/>
            <a:ext cx="819150" cy="189547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895475 h 1895475"/>
              <a:gd name="connsiteX1" fmla="*/ 0 w 819150"/>
              <a:gd name="connsiteY1" fmla="*/ 1895475 h 1895475"/>
              <a:gd name="connsiteX2" fmla="*/ 0 w 819150"/>
              <a:gd name="connsiteY2" fmla="*/ 1257300 h 1895475"/>
              <a:gd name="connsiteX3" fmla="*/ 819150 w 819150"/>
              <a:gd name="connsiteY3" fmla="*/ 1104900 h 1895475"/>
              <a:gd name="connsiteX4" fmla="*/ 809625 w 819150"/>
              <a:gd name="connsiteY4" fmla="*/ 0 h 189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1895475">
                <a:moveTo>
                  <a:pt x="0" y="1895475"/>
                </a:moveTo>
                <a:lnTo>
                  <a:pt x="0" y="1895475"/>
                </a:lnTo>
                <a:lnTo>
                  <a:pt x="0" y="1257300"/>
                </a:lnTo>
                <a:lnTo>
                  <a:pt x="819150" y="1104900"/>
                </a:lnTo>
                <a:lnTo>
                  <a:pt x="809625" y="0"/>
                </a:ln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7" name="Freeform 296"/>
          <p:cNvSpPr/>
          <p:nvPr/>
        </p:nvSpPr>
        <p:spPr bwMode="auto">
          <a:xfrm flipH="1">
            <a:off x="9234770" y="1684381"/>
            <a:ext cx="819150" cy="192722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927225 h 1927225"/>
              <a:gd name="connsiteX1" fmla="*/ 0 w 819150"/>
              <a:gd name="connsiteY1" fmla="*/ 1927225 h 1927225"/>
              <a:gd name="connsiteX2" fmla="*/ 0 w 819150"/>
              <a:gd name="connsiteY2" fmla="*/ 1289050 h 1927225"/>
              <a:gd name="connsiteX3" fmla="*/ 819150 w 819150"/>
              <a:gd name="connsiteY3" fmla="*/ 1136650 h 1927225"/>
              <a:gd name="connsiteX4" fmla="*/ 809625 w 819150"/>
              <a:gd name="connsiteY4" fmla="*/ 0 h 192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1927225">
                <a:moveTo>
                  <a:pt x="0" y="1927225"/>
                </a:moveTo>
                <a:lnTo>
                  <a:pt x="0" y="1927225"/>
                </a:lnTo>
                <a:lnTo>
                  <a:pt x="0" y="1289050"/>
                </a:lnTo>
                <a:lnTo>
                  <a:pt x="819150" y="1136650"/>
                </a:lnTo>
                <a:lnTo>
                  <a:pt x="809625" y="0"/>
                </a:ln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8" name="Freeform 307"/>
          <p:cNvSpPr/>
          <p:nvPr/>
        </p:nvSpPr>
        <p:spPr bwMode="auto">
          <a:xfrm flipH="1">
            <a:off x="8255428" y="1695355"/>
            <a:ext cx="1799539" cy="1923568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777518 h 1777518"/>
              <a:gd name="connsiteX1" fmla="*/ 0 w 819150"/>
              <a:gd name="connsiteY1" fmla="*/ 1777518 h 1777518"/>
              <a:gd name="connsiteX2" fmla="*/ 0 w 819150"/>
              <a:gd name="connsiteY2" fmla="*/ 1139343 h 1777518"/>
              <a:gd name="connsiteX3" fmla="*/ 819150 w 819150"/>
              <a:gd name="connsiteY3" fmla="*/ 986943 h 1777518"/>
              <a:gd name="connsiteX4" fmla="*/ 367738 w 819150"/>
              <a:gd name="connsiteY4" fmla="*/ 0 h 1777518"/>
              <a:gd name="connsiteX0" fmla="*/ 0 w 819150"/>
              <a:gd name="connsiteY0" fmla="*/ 1777518 h 1777518"/>
              <a:gd name="connsiteX1" fmla="*/ 0 w 819150"/>
              <a:gd name="connsiteY1" fmla="*/ 1777518 h 1777518"/>
              <a:gd name="connsiteX2" fmla="*/ 0 w 819150"/>
              <a:gd name="connsiteY2" fmla="*/ 1139343 h 1777518"/>
              <a:gd name="connsiteX3" fmla="*/ 819150 w 819150"/>
              <a:gd name="connsiteY3" fmla="*/ 986943 h 1777518"/>
              <a:gd name="connsiteX4" fmla="*/ 643654 w 819150"/>
              <a:gd name="connsiteY4" fmla="*/ 594782 h 1777518"/>
              <a:gd name="connsiteX5" fmla="*/ 367738 w 819150"/>
              <a:gd name="connsiteY5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367738 w 820409"/>
              <a:gd name="connsiteY5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541936 w 820409"/>
              <a:gd name="connsiteY5" fmla="*/ 174158 h 1777518"/>
              <a:gd name="connsiteX6" fmla="*/ 367738 w 820409"/>
              <a:gd name="connsiteY6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366849 w 820409"/>
              <a:gd name="connsiteY5" fmla="*/ 86375 h 1777518"/>
              <a:gd name="connsiteX6" fmla="*/ 367738 w 820409"/>
              <a:gd name="connsiteY6" fmla="*/ 0 h 1777518"/>
              <a:gd name="connsiteX0" fmla="*/ 0 w 820409"/>
              <a:gd name="connsiteY0" fmla="*/ 1923568 h 1923568"/>
              <a:gd name="connsiteX1" fmla="*/ 0 w 820409"/>
              <a:gd name="connsiteY1" fmla="*/ 1923568 h 1923568"/>
              <a:gd name="connsiteX2" fmla="*/ 0 w 820409"/>
              <a:gd name="connsiteY2" fmla="*/ 1285393 h 1923568"/>
              <a:gd name="connsiteX3" fmla="*/ 819150 w 820409"/>
              <a:gd name="connsiteY3" fmla="*/ 1132993 h 1923568"/>
              <a:gd name="connsiteX4" fmla="*/ 820409 w 820409"/>
              <a:gd name="connsiteY4" fmla="*/ 590870 h 1923568"/>
              <a:gd name="connsiteX5" fmla="*/ 366849 w 820409"/>
              <a:gd name="connsiteY5" fmla="*/ 232425 h 1923568"/>
              <a:gd name="connsiteX6" fmla="*/ 370633 w 820409"/>
              <a:gd name="connsiteY6" fmla="*/ 0 h 19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20409" h="1923568">
                <a:moveTo>
                  <a:pt x="0" y="1923568"/>
                </a:moveTo>
                <a:lnTo>
                  <a:pt x="0" y="1923568"/>
                </a:lnTo>
                <a:lnTo>
                  <a:pt x="0" y="1285393"/>
                </a:lnTo>
                <a:lnTo>
                  <a:pt x="819150" y="1132993"/>
                </a:lnTo>
                <a:cubicBezTo>
                  <a:pt x="819570" y="952285"/>
                  <a:pt x="819989" y="771578"/>
                  <a:pt x="820409" y="590870"/>
                </a:cubicBezTo>
                <a:lnTo>
                  <a:pt x="366849" y="232425"/>
                </a:lnTo>
                <a:cubicBezTo>
                  <a:pt x="367145" y="203633"/>
                  <a:pt x="370337" y="28792"/>
                  <a:pt x="370633" y="0"/>
                </a:cubicBez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6" name="Group 270"/>
          <p:cNvGrpSpPr/>
          <p:nvPr/>
        </p:nvGrpSpPr>
        <p:grpSpPr>
          <a:xfrm>
            <a:off x="9977985" y="3227918"/>
            <a:ext cx="149311" cy="149310"/>
            <a:chOff x="9209112" y="7464897"/>
            <a:chExt cx="432048" cy="216023"/>
          </a:xfrm>
        </p:grpSpPr>
        <p:sp>
          <p:nvSpPr>
            <p:cNvPr id="310" name="Flowchart: Delay 30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0" name="Flowchart: Delay 31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09" name="Freeform 308"/>
          <p:cNvSpPr/>
          <p:nvPr/>
        </p:nvSpPr>
        <p:spPr bwMode="auto">
          <a:xfrm>
            <a:off x="1594594" y="1738277"/>
            <a:ext cx="1796777" cy="1879410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359552 w 819150"/>
              <a:gd name="connsiteY4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508744 w 819150"/>
              <a:gd name="connsiteY4" fmla="*/ 310633 h 1777426"/>
              <a:gd name="connsiteX5" fmla="*/ 359552 w 819150"/>
              <a:gd name="connsiteY5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59552 w 819150"/>
              <a:gd name="connsiteY5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483732 w 819150"/>
              <a:gd name="connsiteY5" fmla="*/ 116781 h 1777426"/>
              <a:gd name="connsiteX6" fmla="*/ 359552 w 819150"/>
              <a:gd name="connsiteY6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59552 w 819150"/>
              <a:gd name="connsiteY5" fmla="*/ 72007 h 1777426"/>
              <a:gd name="connsiteX6" fmla="*/ 359552 w 819150"/>
              <a:gd name="connsiteY6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69557 w 819150"/>
              <a:gd name="connsiteY5" fmla="*/ 93952 h 1777426"/>
              <a:gd name="connsiteX6" fmla="*/ 359552 w 819150"/>
              <a:gd name="connsiteY6" fmla="*/ 0 h 1777426"/>
              <a:gd name="connsiteX0" fmla="*/ 0 w 819150"/>
              <a:gd name="connsiteY0" fmla="*/ 1792056 h 1792056"/>
              <a:gd name="connsiteX1" fmla="*/ 0 w 819150"/>
              <a:gd name="connsiteY1" fmla="*/ 1792056 h 1792056"/>
              <a:gd name="connsiteX2" fmla="*/ 0 w 819150"/>
              <a:gd name="connsiteY2" fmla="*/ 1153881 h 1792056"/>
              <a:gd name="connsiteX3" fmla="*/ 819150 w 819150"/>
              <a:gd name="connsiteY3" fmla="*/ 1001481 h 1792056"/>
              <a:gd name="connsiteX4" fmla="*/ 819150 w 819150"/>
              <a:gd name="connsiteY4" fmla="*/ 446677 h 1792056"/>
              <a:gd name="connsiteX5" fmla="*/ 369557 w 819150"/>
              <a:gd name="connsiteY5" fmla="*/ 108582 h 1792056"/>
              <a:gd name="connsiteX6" fmla="*/ 366222 w 819150"/>
              <a:gd name="connsiteY6" fmla="*/ 0 h 1792056"/>
              <a:gd name="connsiteX0" fmla="*/ 0 w 819150"/>
              <a:gd name="connsiteY0" fmla="*/ 1855556 h 1855556"/>
              <a:gd name="connsiteX1" fmla="*/ 0 w 819150"/>
              <a:gd name="connsiteY1" fmla="*/ 1855556 h 1855556"/>
              <a:gd name="connsiteX2" fmla="*/ 0 w 819150"/>
              <a:gd name="connsiteY2" fmla="*/ 1217381 h 1855556"/>
              <a:gd name="connsiteX3" fmla="*/ 819150 w 819150"/>
              <a:gd name="connsiteY3" fmla="*/ 1064981 h 1855556"/>
              <a:gd name="connsiteX4" fmla="*/ 819150 w 819150"/>
              <a:gd name="connsiteY4" fmla="*/ 510177 h 1855556"/>
              <a:gd name="connsiteX5" fmla="*/ 369557 w 819150"/>
              <a:gd name="connsiteY5" fmla="*/ 172082 h 1855556"/>
              <a:gd name="connsiteX6" fmla="*/ 363327 w 819150"/>
              <a:gd name="connsiteY6" fmla="*/ 0 h 1855556"/>
              <a:gd name="connsiteX0" fmla="*/ 0 w 819150"/>
              <a:gd name="connsiteY0" fmla="*/ 1879410 h 1879410"/>
              <a:gd name="connsiteX1" fmla="*/ 0 w 819150"/>
              <a:gd name="connsiteY1" fmla="*/ 1879410 h 1879410"/>
              <a:gd name="connsiteX2" fmla="*/ 0 w 819150"/>
              <a:gd name="connsiteY2" fmla="*/ 1241235 h 1879410"/>
              <a:gd name="connsiteX3" fmla="*/ 819150 w 819150"/>
              <a:gd name="connsiteY3" fmla="*/ 1088835 h 1879410"/>
              <a:gd name="connsiteX4" fmla="*/ 819150 w 819150"/>
              <a:gd name="connsiteY4" fmla="*/ 534031 h 1879410"/>
              <a:gd name="connsiteX5" fmla="*/ 369557 w 819150"/>
              <a:gd name="connsiteY5" fmla="*/ 195936 h 1879410"/>
              <a:gd name="connsiteX6" fmla="*/ 366952 w 819150"/>
              <a:gd name="connsiteY6" fmla="*/ 0 h 1879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9150" h="1879410">
                <a:moveTo>
                  <a:pt x="0" y="1879410"/>
                </a:moveTo>
                <a:lnTo>
                  <a:pt x="0" y="1879410"/>
                </a:lnTo>
                <a:lnTo>
                  <a:pt x="0" y="1241235"/>
                </a:lnTo>
                <a:lnTo>
                  <a:pt x="819150" y="1088835"/>
                </a:lnTo>
                <a:lnTo>
                  <a:pt x="819150" y="534031"/>
                </a:lnTo>
                <a:lnTo>
                  <a:pt x="369557" y="195936"/>
                </a:lnTo>
                <a:cubicBezTo>
                  <a:pt x="368689" y="130624"/>
                  <a:pt x="367820" y="65312"/>
                  <a:pt x="366952" y="0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7" name="Group 267"/>
          <p:cNvGrpSpPr/>
          <p:nvPr/>
        </p:nvGrpSpPr>
        <p:grpSpPr>
          <a:xfrm>
            <a:off x="1518104" y="3234862"/>
            <a:ext cx="149311" cy="149310"/>
            <a:chOff x="9209112" y="7464897"/>
            <a:chExt cx="432048" cy="216023"/>
          </a:xfrm>
        </p:grpSpPr>
        <p:sp>
          <p:nvSpPr>
            <p:cNvPr id="291" name="Flowchart: Delay 29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2" name="Flowchart: Delay 29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11" name="TextBox 310"/>
          <p:cNvSpPr txBox="1"/>
          <p:nvPr/>
        </p:nvSpPr>
        <p:spPr>
          <a:xfrm>
            <a:off x="2257095" y="3122510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smtClean="0">
                <a:solidFill>
                  <a:srgbClr val="C00000"/>
                </a:solidFill>
              </a:rPr>
              <a:t>SVID=5</a:t>
            </a:r>
            <a:endParaRPr lang="en-US" sz="1800" dirty="0" smtClean="0">
              <a:solidFill>
                <a:srgbClr val="C00000"/>
              </a:solidFill>
            </a:endParaRPr>
          </a:p>
        </p:txBody>
      </p:sp>
      <p:sp>
        <p:nvSpPr>
          <p:cNvPr id="312" name="TextBox 311"/>
          <p:cNvSpPr txBox="1"/>
          <p:nvPr/>
        </p:nvSpPr>
        <p:spPr>
          <a:xfrm>
            <a:off x="8217027" y="3106182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00B050"/>
                </a:solidFill>
              </a:rPr>
              <a:t>SVID=6</a:t>
            </a:r>
            <a:endParaRPr lang="en-US" sz="1800" dirty="0" smtClean="0">
              <a:solidFill>
                <a:srgbClr val="00B050"/>
              </a:solidFill>
            </a:endParaRPr>
          </a:p>
        </p:txBody>
      </p:sp>
      <p:cxnSp>
        <p:nvCxnSpPr>
          <p:cNvPr id="182" name="Straight Arrow Connector 181"/>
          <p:cNvCxnSpPr>
            <a:stCxn id="183" idx="0"/>
          </p:cNvCxnSpPr>
          <p:nvPr/>
        </p:nvCxnSpPr>
        <p:spPr bwMode="auto">
          <a:xfrm flipV="1">
            <a:off x="7421210" y="3501654"/>
            <a:ext cx="2594103" cy="294711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183" name="TextBox 182"/>
          <p:cNvSpPr txBox="1"/>
          <p:nvPr/>
        </p:nvSpPr>
        <p:spPr>
          <a:xfrm>
            <a:off x="6631731" y="6448772"/>
            <a:ext cx="157895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dirty="0" smtClean="0">
                <a:solidFill>
                  <a:srgbClr val="00B050"/>
                </a:solidFill>
              </a:rPr>
              <a:t>Active SVID=6 MIP</a:t>
            </a:r>
            <a:endParaRPr lang="en-US" sz="1400" dirty="0" smtClean="0">
              <a:solidFill>
                <a:srgbClr val="00B050"/>
              </a:solidFill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2527275" y="6448772"/>
            <a:ext cx="18466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dirty="0" smtClean="0">
                <a:solidFill>
                  <a:srgbClr val="00B050"/>
                </a:solidFill>
              </a:rPr>
              <a:t>Standby SVID=6 </a:t>
            </a:r>
            <a:r>
              <a:rPr lang="en-GB" sz="1400" dirty="0" err="1" smtClean="0">
                <a:solidFill>
                  <a:srgbClr val="00B050"/>
                </a:solidFill>
              </a:rPr>
              <a:t>MIPs</a:t>
            </a:r>
            <a:endParaRPr lang="en-US" sz="1400" dirty="0" smtClean="0">
              <a:solidFill>
                <a:srgbClr val="00B050"/>
              </a:solidFill>
            </a:endParaRPr>
          </a:p>
        </p:txBody>
      </p:sp>
      <p:cxnSp>
        <p:nvCxnSpPr>
          <p:cNvPr id="185" name="Straight Arrow Connector 184"/>
          <p:cNvCxnSpPr>
            <a:stCxn id="184" idx="0"/>
          </p:cNvCxnSpPr>
          <p:nvPr/>
        </p:nvCxnSpPr>
        <p:spPr bwMode="auto">
          <a:xfrm flipH="1" flipV="1">
            <a:off x="1806409" y="3424436"/>
            <a:ext cx="1644196" cy="302433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186" name="Straight Arrow Connector 185"/>
          <p:cNvCxnSpPr>
            <a:stCxn id="184" idx="0"/>
          </p:cNvCxnSpPr>
          <p:nvPr/>
        </p:nvCxnSpPr>
        <p:spPr bwMode="auto">
          <a:xfrm flipV="1">
            <a:off x="3450605" y="3280420"/>
            <a:ext cx="948878" cy="316835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187" name="Straight Arrow Connector 186"/>
          <p:cNvCxnSpPr>
            <a:stCxn id="184" idx="0"/>
          </p:cNvCxnSpPr>
          <p:nvPr/>
        </p:nvCxnSpPr>
        <p:spPr bwMode="auto">
          <a:xfrm flipV="1">
            <a:off x="3450605" y="3352428"/>
            <a:ext cx="3948356" cy="309634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188" name="Straight Arrow Connector 187"/>
          <p:cNvCxnSpPr>
            <a:stCxn id="196" idx="0"/>
          </p:cNvCxnSpPr>
          <p:nvPr/>
        </p:nvCxnSpPr>
        <p:spPr bwMode="auto">
          <a:xfrm flipV="1">
            <a:off x="6272227" y="3429646"/>
            <a:ext cx="3473859" cy="258707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189" name="TextBox 188"/>
          <p:cNvSpPr txBox="1"/>
          <p:nvPr/>
        </p:nvSpPr>
        <p:spPr>
          <a:xfrm>
            <a:off x="1015107" y="6160740"/>
            <a:ext cx="157895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Active SVID=5 MIP</a:t>
            </a:r>
            <a:endParaRPr lang="en-US" sz="1400" dirty="0" smtClean="0">
              <a:solidFill>
                <a:srgbClr val="C00000"/>
              </a:solidFill>
            </a:endParaRPr>
          </a:p>
        </p:txBody>
      </p:sp>
      <p:cxnSp>
        <p:nvCxnSpPr>
          <p:cNvPr id="190" name="Straight Arrow Connector 189"/>
          <p:cNvCxnSpPr>
            <a:stCxn id="189" idx="0"/>
          </p:cNvCxnSpPr>
          <p:nvPr/>
        </p:nvCxnSpPr>
        <p:spPr bwMode="auto">
          <a:xfrm flipH="1" flipV="1">
            <a:off x="1615244" y="3424436"/>
            <a:ext cx="189342" cy="27363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191" name="Straight Arrow Connector 190"/>
          <p:cNvCxnSpPr>
            <a:stCxn id="196" idx="0"/>
          </p:cNvCxnSpPr>
          <p:nvPr/>
        </p:nvCxnSpPr>
        <p:spPr bwMode="auto">
          <a:xfrm flipH="1" flipV="1">
            <a:off x="4208321" y="3280420"/>
            <a:ext cx="2063906" cy="27363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192" name="Straight Arrow Connector 191"/>
          <p:cNvCxnSpPr>
            <a:stCxn id="196" idx="0"/>
          </p:cNvCxnSpPr>
          <p:nvPr/>
        </p:nvCxnSpPr>
        <p:spPr bwMode="auto">
          <a:xfrm flipV="1">
            <a:off x="6272227" y="3352428"/>
            <a:ext cx="935568" cy="26642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196" name="TextBox 195"/>
          <p:cNvSpPr txBox="1"/>
          <p:nvPr/>
        </p:nvSpPr>
        <p:spPr>
          <a:xfrm>
            <a:off x="5348897" y="6016724"/>
            <a:ext cx="184665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Standby SVID=5 </a:t>
            </a:r>
            <a:r>
              <a:rPr lang="en-GB" sz="1400" dirty="0" err="1" smtClean="0">
                <a:solidFill>
                  <a:srgbClr val="C00000"/>
                </a:solidFill>
              </a:rPr>
              <a:t>MIPs</a:t>
            </a:r>
            <a:endParaRPr lang="en-US" sz="1400" dirty="0" smtClean="0">
              <a:solidFill>
                <a:srgbClr val="C00000"/>
              </a:solidFill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134949" y="3208992"/>
            <a:ext cx="63799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NO MIP</a:t>
            </a:r>
            <a:endParaRPr lang="en-US" sz="1400" b="0" dirty="0" smtClean="0"/>
          </a:p>
        </p:txBody>
      </p:sp>
      <p:sp>
        <p:nvSpPr>
          <p:cNvPr id="222" name="TextBox 221"/>
          <p:cNvSpPr txBox="1"/>
          <p:nvPr/>
        </p:nvSpPr>
        <p:spPr>
          <a:xfrm>
            <a:off x="151011" y="7096844"/>
            <a:ext cx="10369152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800" dirty="0" smtClean="0"/>
              <a:t>Intra-Carrier DRNI: </a:t>
            </a:r>
          </a:p>
          <a:p>
            <a:pPr algn="ctr"/>
            <a:r>
              <a:rPr lang="en-GB" sz="1800" dirty="0" smtClean="0"/>
              <a:t>INNI ports do not have to support SVLAN Up </a:t>
            </a:r>
            <a:r>
              <a:rPr lang="en-GB" sz="1800" dirty="0" err="1" smtClean="0"/>
              <a:t>MEPs</a:t>
            </a:r>
            <a:r>
              <a:rPr lang="en-GB" sz="1800" dirty="0" smtClean="0"/>
              <a:t> and SVLAN Down </a:t>
            </a:r>
            <a:r>
              <a:rPr lang="en-GB" sz="1800" dirty="0" err="1" smtClean="0"/>
              <a:t>MEPs</a:t>
            </a:r>
            <a:endParaRPr lang="en-US" sz="1800" dirty="0" smtClean="0"/>
          </a:p>
        </p:txBody>
      </p:sp>
      <p:sp>
        <p:nvSpPr>
          <p:cNvPr id="193" name="Rectangle 192"/>
          <p:cNvSpPr/>
          <p:nvPr/>
        </p:nvSpPr>
        <p:spPr bwMode="auto">
          <a:xfrm>
            <a:off x="6543839" y="4621484"/>
            <a:ext cx="1244256" cy="53114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Server Layer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1" name="Rectangle 220"/>
          <p:cNvSpPr/>
          <p:nvPr/>
        </p:nvSpPr>
        <p:spPr bwMode="auto">
          <a:xfrm>
            <a:off x="3459143" y="4628428"/>
            <a:ext cx="1244256" cy="5242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Server Layer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DNP Data Plane </a:t>
            </a:r>
            <a:r>
              <a:rPr lang="en-GB" dirty="0" smtClean="0"/>
              <a:t>Models</a:t>
            </a:r>
            <a:br>
              <a:rPr lang="en-GB" dirty="0" smtClean="0"/>
            </a:br>
            <a:r>
              <a:rPr lang="en-GB" sz="2400" dirty="0" smtClean="0"/>
              <a:t>BVLAN, TESI, SVLAN MEP/MIP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600200" y="4216524"/>
            <a:ext cx="7470775" cy="2044700"/>
          </a:xfrm>
        </p:spPr>
        <p:txBody>
          <a:bodyPr/>
          <a:lstStyle/>
          <a:p>
            <a:pPr algn="l"/>
            <a:r>
              <a:rPr lang="en-GB" dirty="0" smtClean="0"/>
              <a:t>Protection of EC groups</a:t>
            </a:r>
          </a:p>
          <a:p>
            <a:pPr lvl="1" indent="-457200" algn="l">
              <a:buFont typeface="Wingdings" pitchFamily="2" charset="2"/>
              <a:buChar char="q"/>
            </a:pPr>
            <a:r>
              <a:rPr lang="en-GB" dirty="0" smtClean="0"/>
              <a:t>BVLAN restoration via MSTP/MVRP</a:t>
            </a:r>
          </a:p>
          <a:p>
            <a:pPr lvl="1" indent="-457200" algn="l">
              <a:buFont typeface="Wingdings" pitchFamily="2" charset="2"/>
              <a:buChar char="q"/>
            </a:pPr>
            <a:r>
              <a:rPr lang="en-GB" dirty="0" smtClean="0"/>
              <a:t>TESI protection</a:t>
            </a:r>
          </a:p>
          <a:p>
            <a:pPr lvl="1" indent="-457200" algn="l">
              <a:buFont typeface="Wingdings" pitchFamily="2" charset="2"/>
              <a:buChar char="q"/>
            </a:pPr>
            <a:r>
              <a:rPr lang="en-GB" dirty="0" smtClean="0"/>
              <a:t>TESI segment protection</a:t>
            </a:r>
          </a:p>
          <a:p>
            <a:pPr lvl="1" indent="-457200" algn="l">
              <a:buFont typeface="Wingdings" pitchFamily="2" charset="2"/>
              <a:buChar char="q"/>
            </a:pPr>
            <a:r>
              <a:rPr lang="en-GB" dirty="0" smtClean="0"/>
              <a:t>Other server layer protection </a:t>
            </a:r>
            <a:r>
              <a:rPr lang="en-GB" dirty="0" smtClean="0"/>
              <a:t>types comparable with TESI protection and TEST segment protection</a:t>
            </a:r>
            <a:endParaRPr lang="en-GB" dirty="0" smtClean="0"/>
          </a:p>
          <a:p>
            <a:pPr algn="l"/>
            <a:r>
              <a:rPr lang="en-GB" dirty="0" smtClean="0"/>
              <a:t>Protection of individual </a:t>
            </a:r>
            <a:r>
              <a:rPr lang="en-GB" dirty="0" err="1" smtClean="0"/>
              <a:t>Ecs</a:t>
            </a:r>
            <a:endParaRPr lang="en-GB" dirty="0" smtClean="0"/>
          </a:p>
          <a:p>
            <a:pPr lvl="1" indent="-457200" algn="l">
              <a:buFont typeface="Wingdings" pitchFamily="2" charset="2"/>
              <a:buChar char="q"/>
            </a:pPr>
            <a:r>
              <a:rPr lang="en-GB" dirty="0" smtClean="0"/>
              <a:t>G.8031 EC SNCP (EC segment protection)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Cloud 350"/>
          <p:cNvSpPr/>
          <p:nvPr/>
        </p:nvSpPr>
        <p:spPr bwMode="auto">
          <a:xfrm>
            <a:off x="0" y="5232400"/>
            <a:ext cx="10319657" cy="2768600"/>
          </a:xfrm>
          <a:prstGeom prst="cloud">
            <a:avLst/>
          </a:prstGeom>
          <a:solidFill>
            <a:schemeClr val="bg1">
              <a:lumMod val="7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84076"/>
            <a:ext cx="10671175" cy="1015529"/>
          </a:xfrm>
        </p:spPr>
        <p:txBody>
          <a:bodyPr/>
          <a:lstStyle/>
          <a:p>
            <a:r>
              <a:rPr lang="en-GB" dirty="0" smtClean="0"/>
              <a:t>Two Node Portal with BVLAN, TESI, SVLAN DNP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511051" y="5008612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11051" y="594471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11051" y="616074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11051" y="6376764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11051" y="673680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11051" y="6952828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" name="Isosceles Triangle 10"/>
          <p:cNvSpPr/>
          <p:nvPr/>
        </p:nvSpPr>
        <p:spPr bwMode="auto">
          <a:xfrm flipV="1">
            <a:off x="799083" y="644877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439043" y="1768252"/>
            <a:ext cx="3816424" cy="94411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439044" y="3352428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439044" y="3136404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439044" y="3784476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439044" y="4000500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39044" y="4216524"/>
            <a:ext cx="3816422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439043" y="270435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439043" y="292038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727075" y="270435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727075" y="292038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1087114" y="270435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1087114" y="292038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1375727" y="270435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1375147" y="292038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2023219" y="270435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2023219" y="292038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2311252" y="270435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2311251" y="292038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1735187" y="5008612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1735187" y="594471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1735187" y="616074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1735187" y="6376764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0" name="Rectangle 99"/>
          <p:cNvSpPr/>
          <p:nvPr/>
        </p:nvSpPr>
        <p:spPr bwMode="auto">
          <a:xfrm>
            <a:off x="1735187" y="673680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1" name="Rectangle 100"/>
          <p:cNvSpPr/>
          <p:nvPr/>
        </p:nvSpPr>
        <p:spPr bwMode="auto">
          <a:xfrm>
            <a:off x="1735187" y="6952828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02" name="Isosceles Triangle 101"/>
          <p:cNvSpPr/>
          <p:nvPr/>
        </p:nvSpPr>
        <p:spPr bwMode="auto">
          <a:xfrm flipV="1">
            <a:off x="2023219" y="644877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8" name="Rectangle 117"/>
          <p:cNvSpPr/>
          <p:nvPr/>
        </p:nvSpPr>
        <p:spPr bwMode="auto">
          <a:xfrm>
            <a:off x="2887315" y="5008612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19" name="Rectangle 118"/>
          <p:cNvSpPr/>
          <p:nvPr/>
        </p:nvSpPr>
        <p:spPr bwMode="auto">
          <a:xfrm>
            <a:off x="2887315" y="594471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0" name="Rectangle 119"/>
          <p:cNvSpPr/>
          <p:nvPr/>
        </p:nvSpPr>
        <p:spPr bwMode="auto">
          <a:xfrm>
            <a:off x="2887315" y="616074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1" name="Rectangle 120"/>
          <p:cNvSpPr/>
          <p:nvPr/>
        </p:nvSpPr>
        <p:spPr bwMode="auto">
          <a:xfrm>
            <a:off x="2887315" y="6376764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2" name="Rectangle 121"/>
          <p:cNvSpPr/>
          <p:nvPr/>
        </p:nvSpPr>
        <p:spPr bwMode="auto">
          <a:xfrm>
            <a:off x="2887315" y="673680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3" name="Rectangle 122"/>
          <p:cNvSpPr/>
          <p:nvPr/>
        </p:nvSpPr>
        <p:spPr bwMode="auto">
          <a:xfrm>
            <a:off x="2887315" y="6952828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4" name="Isosceles Triangle 123"/>
          <p:cNvSpPr/>
          <p:nvPr/>
        </p:nvSpPr>
        <p:spPr bwMode="auto">
          <a:xfrm flipV="1">
            <a:off x="3175347" y="644877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Isosceles Triangle 134"/>
          <p:cNvSpPr/>
          <p:nvPr/>
        </p:nvSpPr>
        <p:spPr bwMode="auto">
          <a:xfrm>
            <a:off x="3535387" y="508062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grpSp>
        <p:nvGrpSpPr>
          <p:cNvPr id="2" name="Group 273"/>
          <p:cNvGrpSpPr/>
          <p:nvPr/>
        </p:nvGrpSpPr>
        <p:grpSpPr>
          <a:xfrm>
            <a:off x="3535387" y="5368652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137" name="Flowchart: Delay 13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138" name="Flowchart: Delay 13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sp>
        <p:nvSpPr>
          <p:cNvPr id="139" name="Isosceles Triangle 138"/>
          <p:cNvSpPr/>
          <p:nvPr/>
        </p:nvSpPr>
        <p:spPr bwMode="auto">
          <a:xfrm flipV="1">
            <a:off x="3535387" y="5656684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140" name="Rectangle 139"/>
          <p:cNvSpPr/>
          <p:nvPr/>
        </p:nvSpPr>
        <p:spPr bwMode="auto">
          <a:xfrm>
            <a:off x="151011" y="4576564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151011" y="1336204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7" name="Rectangle 266"/>
          <p:cNvSpPr/>
          <p:nvPr/>
        </p:nvSpPr>
        <p:spPr bwMode="auto">
          <a:xfrm>
            <a:off x="3031328" y="270435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8" name="Rectangle 267"/>
          <p:cNvSpPr/>
          <p:nvPr/>
        </p:nvSpPr>
        <p:spPr bwMode="auto">
          <a:xfrm>
            <a:off x="3031328" y="292038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9" name="Rectangle 268"/>
          <p:cNvSpPr/>
          <p:nvPr/>
        </p:nvSpPr>
        <p:spPr bwMode="auto">
          <a:xfrm>
            <a:off x="3319941" y="270435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3319361" y="292038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1" name="Rectangle 270"/>
          <p:cNvSpPr/>
          <p:nvPr/>
        </p:nvSpPr>
        <p:spPr bwMode="auto">
          <a:xfrm>
            <a:off x="3679401" y="270435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2" name="Rectangle 271"/>
          <p:cNvSpPr/>
          <p:nvPr/>
        </p:nvSpPr>
        <p:spPr bwMode="auto">
          <a:xfrm>
            <a:off x="3679401" y="292038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3" name="Rectangle 272"/>
          <p:cNvSpPr/>
          <p:nvPr/>
        </p:nvSpPr>
        <p:spPr bwMode="auto">
          <a:xfrm>
            <a:off x="3967434" y="270435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4" name="Rectangle 273"/>
          <p:cNvSpPr/>
          <p:nvPr/>
        </p:nvSpPr>
        <p:spPr bwMode="auto">
          <a:xfrm>
            <a:off x="3967433" y="292038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5" name="Isosceles Triangle 284"/>
          <p:cNvSpPr/>
          <p:nvPr/>
        </p:nvSpPr>
        <p:spPr bwMode="auto">
          <a:xfrm>
            <a:off x="4010183" y="184026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57"/>
          <p:cNvGrpSpPr/>
          <p:nvPr/>
        </p:nvGrpSpPr>
        <p:grpSpPr>
          <a:xfrm>
            <a:off x="4010183" y="2128292"/>
            <a:ext cx="216024" cy="216023"/>
            <a:chOff x="9209112" y="7464897"/>
            <a:chExt cx="432048" cy="216023"/>
          </a:xfrm>
        </p:grpSpPr>
        <p:sp>
          <p:nvSpPr>
            <p:cNvPr id="287" name="Flowchart: Delay 28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8" name="Flowchart: Delay 28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89" name="Isosceles Triangle 288"/>
          <p:cNvSpPr/>
          <p:nvPr/>
        </p:nvSpPr>
        <p:spPr bwMode="auto">
          <a:xfrm flipV="1">
            <a:off x="4010183" y="241632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0" name="Isosceles Triangle 299"/>
          <p:cNvSpPr/>
          <p:nvPr/>
        </p:nvSpPr>
        <p:spPr bwMode="auto">
          <a:xfrm>
            <a:off x="3081394" y="184026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2" name="Group 273"/>
          <p:cNvGrpSpPr/>
          <p:nvPr/>
        </p:nvGrpSpPr>
        <p:grpSpPr>
          <a:xfrm>
            <a:off x="3081394" y="2128292"/>
            <a:ext cx="216024" cy="216023"/>
            <a:chOff x="9209112" y="7464897"/>
            <a:chExt cx="432048" cy="216023"/>
          </a:xfrm>
        </p:grpSpPr>
        <p:sp>
          <p:nvSpPr>
            <p:cNvPr id="302" name="Flowchart: Delay 30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3" name="Flowchart: Delay 30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04" name="Isosceles Triangle 303"/>
          <p:cNvSpPr/>
          <p:nvPr/>
        </p:nvSpPr>
        <p:spPr bwMode="auto">
          <a:xfrm flipV="1">
            <a:off x="3081394" y="241632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8" name="Rectangle 537"/>
          <p:cNvSpPr/>
          <p:nvPr/>
        </p:nvSpPr>
        <p:spPr bwMode="auto">
          <a:xfrm flipH="1">
            <a:off x="8682581" y="5008612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39" name="Rectangle 538"/>
          <p:cNvSpPr/>
          <p:nvPr/>
        </p:nvSpPr>
        <p:spPr bwMode="auto">
          <a:xfrm flipH="1">
            <a:off x="8682581" y="594471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0" name="Rectangle 539"/>
          <p:cNvSpPr/>
          <p:nvPr/>
        </p:nvSpPr>
        <p:spPr bwMode="auto">
          <a:xfrm flipH="1">
            <a:off x="8682581" y="616074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1" name="Rectangle 540"/>
          <p:cNvSpPr/>
          <p:nvPr/>
        </p:nvSpPr>
        <p:spPr bwMode="auto">
          <a:xfrm flipH="1">
            <a:off x="8682581" y="6376764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2" name="Rectangle 541"/>
          <p:cNvSpPr/>
          <p:nvPr/>
        </p:nvSpPr>
        <p:spPr bwMode="auto">
          <a:xfrm flipH="1">
            <a:off x="8682581" y="673680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3" name="Rectangle 542"/>
          <p:cNvSpPr/>
          <p:nvPr/>
        </p:nvSpPr>
        <p:spPr bwMode="auto">
          <a:xfrm flipH="1">
            <a:off x="8682581" y="6952828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4" name="Isosceles Triangle 543"/>
          <p:cNvSpPr/>
          <p:nvPr/>
        </p:nvSpPr>
        <p:spPr bwMode="auto">
          <a:xfrm flipH="1" flipV="1">
            <a:off x="8978525" y="644877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5" name="Rectangle 544"/>
          <p:cNvSpPr/>
          <p:nvPr/>
        </p:nvSpPr>
        <p:spPr bwMode="auto">
          <a:xfrm flipH="1">
            <a:off x="5946277" y="1768252"/>
            <a:ext cx="3816424" cy="944116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6" name="Rectangle 545"/>
          <p:cNvSpPr/>
          <p:nvPr/>
        </p:nvSpPr>
        <p:spPr bwMode="auto">
          <a:xfrm flipH="1">
            <a:off x="5946278" y="3352428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47" name="Rectangle 546"/>
          <p:cNvSpPr/>
          <p:nvPr/>
        </p:nvSpPr>
        <p:spPr bwMode="auto">
          <a:xfrm flipH="1">
            <a:off x="5946278" y="3136404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548" name="Straight Connector 547"/>
          <p:cNvCxnSpPr/>
          <p:nvPr/>
        </p:nvCxnSpPr>
        <p:spPr bwMode="auto">
          <a:xfrm flipH="1">
            <a:off x="7818485" y="356845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49" name="Rectangle 548"/>
          <p:cNvSpPr/>
          <p:nvPr/>
        </p:nvSpPr>
        <p:spPr bwMode="auto">
          <a:xfrm flipH="1">
            <a:off x="5946278" y="3784476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0" name="Rectangle 549"/>
          <p:cNvSpPr/>
          <p:nvPr/>
        </p:nvSpPr>
        <p:spPr bwMode="auto">
          <a:xfrm flipH="1">
            <a:off x="5946278" y="4000500"/>
            <a:ext cx="381642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6.11, 9.5c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1" name="Rectangle 550"/>
          <p:cNvSpPr/>
          <p:nvPr/>
        </p:nvSpPr>
        <p:spPr bwMode="auto">
          <a:xfrm flipH="1">
            <a:off x="5946278" y="4216524"/>
            <a:ext cx="3816422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2" name="Rectangle 551"/>
          <p:cNvSpPr/>
          <p:nvPr/>
        </p:nvSpPr>
        <p:spPr bwMode="auto">
          <a:xfrm flipH="1">
            <a:off x="9474668" y="270435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3" name="Rectangle 552"/>
          <p:cNvSpPr/>
          <p:nvPr/>
        </p:nvSpPr>
        <p:spPr bwMode="auto">
          <a:xfrm flipH="1">
            <a:off x="9474668" y="292038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4" name="Rectangle 553"/>
          <p:cNvSpPr/>
          <p:nvPr/>
        </p:nvSpPr>
        <p:spPr bwMode="auto">
          <a:xfrm flipH="1">
            <a:off x="9186636" y="270435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5" name="Rectangle 554"/>
          <p:cNvSpPr/>
          <p:nvPr/>
        </p:nvSpPr>
        <p:spPr bwMode="auto">
          <a:xfrm flipH="1">
            <a:off x="9186636" y="292038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6" name="Rectangle 555"/>
          <p:cNvSpPr/>
          <p:nvPr/>
        </p:nvSpPr>
        <p:spPr bwMode="auto">
          <a:xfrm flipH="1">
            <a:off x="8826597" y="270435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57" name="Rectangle 556"/>
          <p:cNvSpPr/>
          <p:nvPr/>
        </p:nvSpPr>
        <p:spPr bwMode="auto">
          <a:xfrm flipH="1">
            <a:off x="8826597" y="292038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0" name="Rectangle 559"/>
          <p:cNvSpPr/>
          <p:nvPr/>
        </p:nvSpPr>
        <p:spPr bwMode="auto">
          <a:xfrm flipH="1">
            <a:off x="8537984" y="270435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1" name="Rectangle 560"/>
          <p:cNvSpPr/>
          <p:nvPr/>
        </p:nvSpPr>
        <p:spPr bwMode="auto">
          <a:xfrm flipH="1">
            <a:off x="8538564" y="292038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2" name="Rectangle 561"/>
          <p:cNvSpPr/>
          <p:nvPr/>
        </p:nvSpPr>
        <p:spPr bwMode="auto">
          <a:xfrm flipH="1">
            <a:off x="7890492" y="270435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3" name="Rectangle 562"/>
          <p:cNvSpPr/>
          <p:nvPr/>
        </p:nvSpPr>
        <p:spPr bwMode="auto">
          <a:xfrm flipH="1">
            <a:off x="7890492" y="292038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4" name="Rectangle 563"/>
          <p:cNvSpPr/>
          <p:nvPr/>
        </p:nvSpPr>
        <p:spPr bwMode="auto">
          <a:xfrm flipH="1">
            <a:off x="7602459" y="270435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65" name="Rectangle 564"/>
          <p:cNvSpPr/>
          <p:nvPr/>
        </p:nvSpPr>
        <p:spPr bwMode="auto">
          <a:xfrm flipH="1">
            <a:off x="7602460" y="292038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2" name="Rectangle 581"/>
          <p:cNvSpPr/>
          <p:nvPr/>
        </p:nvSpPr>
        <p:spPr bwMode="auto">
          <a:xfrm flipH="1">
            <a:off x="7458445" y="5008612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3" name="Rectangle 582"/>
          <p:cNvSpPr/>
          <p:nvPr/>
        </p:nvSpPr>
        <p:spPr bwMode="auto">
          <a:xfrm flipH="1">
            <a:off x="7458445" y="594471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4" name="Rectangle 583"/>
          <p:cNvSpPr/>
          <p:nvPr/>
        </p:nvSpPr>
        <p:spPr bwMode="auto">
          <a:xfrm flipH="1">
            <a:off x="7458445" y="616074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5" name="Rectangle 584"/>
          <p:cNvSpPr/>
          <p:nvPr/>
        </p:nvSpPr>
        <p:spPr bwMode="auto">
          <a:xfrm flipH="1">
            <a:off x="7458445" y="6376764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6" name="Rectangle 585"/>
          <p:cNvSpPr/>
          <p:nvPr/>
        </p:nvSpPr>
        <p:spPr bwMode="auto">
          <a:xfrm flipH="1">
            <a:off x="7458445" y="673680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7" name="Rectangle 586"/>
          <p:cNvSpPr/>
          <p:nvPr/>
        </p:nvSpPr>
        <p:spPr bwMode="auto">
          <a:xfrm flipH="1">
            <a:off x="7458445" y="6952828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8" name="Isosceles Triangle 587"/>
          <p:cNvSpPr/>
          <p:nvPr/>
        </p:nvSpPr>
        <p:spPr bwMode="auto">
          <a:xfrm flipH="1" flipV="1">
            <a:off x="7754389" y="644877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89" name="Rectangle 588"/>
          <p:cNvSpPr/>
          <p:nvPr/>
        </p:nvSpPr>
        <p:spPr bwMode="auto">
          <a:xfrm flipH="1">
            <a:off x="6306317" y="5008612"/>
            <a:ext cx="10081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0" name="Rectangle 589"/>
          <p:cNvSpPr/>
          <p:nvPr/>
        </p:nvSpPr>
        <p:spPr bwMode="auto">
          <a:xfrm flipH="1">
            <a:off x="6306317" y="5944716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1" name="Rectangle 590"/>
          <p:cNvSpPr/>
          <p:nvPr/>
        </p:nvSpPr>
        <p:spPr bwMode="auto">
          <a:xfrm flipH="1">
            <a:off x="6306317" y="6160740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2" name="Rectangle 591"/>
          <p:cNvSpPr/>
          <p:nvPr/>
        </p:nvSpPr>
        <p:spPr bwMode="auto">
          <a:xfrm flipH="1">
            <a:off x="6306317" y="6376764"/>
            <a:ext cx="10081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3" name="Rectangle 592"/>
          <p:cNvSpPr/>
          <p:nvPr/>
        </p:nvSpPr>
        <p:spPr bwMode="auto">
          <a:xfrm flipH="1">
            <a:off x="6306317" y="6736804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4" name="Rectangle 593"/>
          <p:cNvSpPr/>
          <p:nvPr/>
        </p:nvSpPr>
        <p:spPr bwMode="auto">
          <a:xfrm flipH="1">
            <a:off x="6306317" y="6952828"/>
            <a:ext cx="1008112" cy="21602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595" name="Isosceles Triangle 594"/>
          <p:cNvSpPr/>
          <p:nvPr/>
        </p:nvSpPr>
        <p:spPr bwMode="auto">
          <a:xfrm flipH="1" flipV="1">
            <a:off x="6602261" y="6448772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3" name="Isosceles Triangle 612"/>
          <p:cNvSpPr/>
          <p:nvPr/>
        </p:nvSpPr>
        <p:spPr bwMode="auto">
          <a:xfrm flipH="1">
            <a:off x="6450333" y="5080620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grpSp>
        <p:nvGrpSpPr>
          <p:cNvPr id="25" name="Group 273"/>
          <p:cNvGrpSpPr/>
          <p:nvPr/>
        </p:nvGrpSpPr>
        <p:grpSpPr>
          <a:xfrm flipH="1">
            <a:off x="6450333" y="5368652"/>
            <a:ext cx="216024" cy="216023"/>
            <a:chOff x="9209112" y="7464897"/>
            <a:chExt cx="432048" cy="216023"/>
          </a:xfrm>
          <a:solidFill>
            <a:srgbClr val="99FF66"/>
          </a:solidFill>
        </p:grpSpPr>
        <p:sp>
          <p:nvSpPr>
            <p:cNvPr id="615" name="Flowchart: Delay 61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616" name="Flowchart: Delay 615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sp>
        <p:nvSpPr>
          <p:cNvPr id="617" name="Isosceles Triangle 616"/>
          <p:cNvSpPr/>
          <p:nvPr/>
        </p:nvSpPr>
        <p:spPr bwMode="auto">
          <a:xfrm flipH="1" flipV="1">
            <a:off x="6450333" y="5656684"/>
            <a:ext cx="216024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latin typeface="Arial" charset="0"/>
            </a:endParaRPr>
          </a:p>
        </p:txBody>
      </p:sp>
      <p:sp>
        <p:nvSpPr>
          <p:cNvPr id="618" name="Rectangle 617"/>
          <p:cNvSpPr/>
          <p:nvPr/>
        </p:nvSpPr>
        <p:spPr bwMode="auto">
          <a:xfrm flipH="1">
            <a:off x="5479603" y="4576564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19" name="Rectangle 618"/>
          <p:cNvSpPr/>
          <p:nvPr/>
        </p:nvSpPr>
        <p:spPr bwMode="auto">
          <a:xfrm flipH="1">
            <a:off x="5479603" y="1336204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0" name="Rectangle 619"/>
          <p:cNvSpPr/>
          <p:nvPr/>
        </p:nvSpPr>
        <p:spPr bwMode="auto">
          <a:xfrm flipH="1">
            <a:off x="6882383" y="270435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1" name="Rectangle 620"/>
          <p:cNvSpPr/>
          <p:nvPr/>
        </p:nvSpPr>
        <p:spPr bwMode="auto">
          <a:xfrm flipH="1">
            <a:off x="6882383" y="292038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2" name="Rectangle 621"/>
          <p:cNvSpPr/>
          <p:nvPr/>
        </p:nvSpPr>
        <p:spPr bwMode="auto">
          <a:xfrm flipH="1">
            <a:off x="6593770" y="270435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3" name="Rectangle 622"/>
          <p:cNvSpPr/>
          <p:nvPr/>
        </p:nvSpPr>
        <p:spPr bwMode="auto">
          <a:xfrm flipH="1">
            <a:off x="6594350" y="292038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4" name="Rectangle 623"/>
          <p:cNvSpPr/>
          <p:nvPr/>
        </p:nvSpPr>
        <p:spPr bwMode="auto">
          <a:xfrm flipH="1">
            <a:off x="6234310" y="270435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5" name="Rectangle 624"/>
          <p:cNvSpPr/>
          <p:nvPr/>
        </p:nvSpPr>
        <p:spPr bwMode="auto">
          <a:xfrm flipH="1">
            <a:off x="6234310" y="292038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6" name="Rectangle 625"/>
          <p:cNvSpPr/>
          <p:nvPr/>
        </p:nvSpPr>
        <p:spPr bwMode="auto">
          <a:xfrm flipH="1">
            <a:off x="5946277" y="2704356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27" name="Rectangle 626"/>
          <p:cNvSpPr/>
          <p:nvPr/>
        </p:nvSpPr>
        <p:spPr bwMode="auto">
          <a:xfrm flipH="1">
            <a:off x="5946278" y="2920380"/>
            <a:ext cx="288033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8.5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0" name="Isosceles Triangle 629"/>
          <p:cNvSpPr/>
          <p:nvPr/>
        </p:nvSpPr>
        <p:spPr bwMode="auto">
          <a:xfrm flipH="1">
            <a:off x="5975537" y="184026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6" name="Group 257"/>
          <p:cNvGrpSpPr/>
          <p:nvPr/>
        </p:nvGrpSpPr>
        <p:grpSpPr>
          <a:xfrm flipH="1">
            <a:off x="5975537" y="2128292"/>
            <a:ext cx="216024" cy="216023"/>
            <a:chOff x="9209112" y="7464897"/>
            <a:chExt cx="432048" cy="216023"/>
          </a:xfrm>
        </p:grpSpPr>
        <p:sp>
          <p:nvSpPr>
            <p:cNvPr id="632" name="Flowchart: Delay 63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33" name="Flowchart: Delay 63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34" name="Isosceles Triangle 633"/>
          <p:cNvSpPr/>
          <p:nvPr/>
        </p:nvSpPr>
        <p:spPr bwMode="auto">
          <a:xfrm flipH="1" flipV="1">
            <a:off x="5975537" y="241632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35" name="Isosceles Triangle 634"/>
          <p:cNvSpPr/>
          <p:nvPr/>
        </p:nvSpPr>
        <p:spPr bwMode="auto">
          <a:xfrm flipH="1">
            <a:off x="6904326" y="184026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8" name="Group 273"/>
          <p:cNvGrpSpPr/>
          <p:nvPr/>
        </p:nvGrpSpPr>
        <p:grpSpPr>
          <a:xfrm flipH="1">
            <a:off x="6904326" y="2128292"/>
            <a:ext cx="216024" cy="216023"/>
            <a:chOff x="9209112" y="7464897"/>
            <a:chExt cx="432048" cy="216023"/>
          </a:xfrm>
        </p:grpSpPr>
        <p:sp>
          <p:nvSpPr>
            <p:cNvPr id="637" name="Flowchart: Delay 636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38" name="Flowchart: Delay 637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639" name="Isosceles Triangle 638"/>
          <p:cNvSpPr/>
          <p:nvPr/>
        </p:nvSpPr>
        <p:spPr bwMode="auto">
          <a:xfrm flipH="1" flipV="1">
            <a:off x="6904326" y="241632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411" name="Group 410"/>
          <p:cNvGrpSpPr/>
          <p:nvPr/>
        </p:nvGrpSpPr>
        <p:grpSpPr>
          <a:xfrm>
            <a:off x="2262287" y="1470812"/>
            <a:ext cx="5688829" cy="6286874"/>
            <a:chOff x="2262287" y="1470812"/>
            <a:chExt cx="5688829" cy="6286874"/>
          </a:xfrm>
        </p:grpSpPr>
        <p:sp>
          <p:nvSpPr>
            <p:cNvPr id="113" name="Isosceles Triangle 112"/>
            <p:cNvSpPr/>
            <p:nvPr/>
          </p:nvSpPr>
          <p:spPr bwMode="auto">
            <a:xfrm>
              <a:off x="2383259" y="5080620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117" name="Isosceles Triangle 116"/>
            <p:cNvSpPr/>
            <p:nvPr/>
          </p:nvSpPr>
          <p:spPr bwMode="auto">
            <a:xfrm flipV="1">
              <a:off x="2383259" y="5656684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130" name="Isosceles Triangle 129"/>
            <p:cNvSpPr/>
            <p:nvPr/>
          </p:nvSpPr>
          <p:spPr bwMode="auto">
            <a:xfrm>
              <a:off x="3247355" y="5080620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134" name="Isosceles Triangle 133"/>
            <p:cNvSpPr/>
            <p:nvPr/>
          </p:nvSpPr>
          <p:spPr bwMode="auto">
            <a:xfrm flipV="1">
              <a:off x="3247355" y="5656684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275" name="Isosceles Triangle 274"/>
            <p:cNvSpPr/>
            <p:nvPr/>
          </p:nvSpPr>
          <p:spPr bwMode="auto">
            <a:xfrm>
              <a:off x="3373760" y="1840260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0" name="Isosceles Triangle 279"/>
            <p:cNvSpPr/>
            <p:nvPr/>
          </p:nvSpPr>
          <p:spPr bwMode="auto">
            <a:xfrm>
              <a:off x="3722151" y="1840260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6" name="Isosceles Triangle 305"/>
            <p:cNvSpPr/>
            <p:nvPr/>
          </p:nvSpPr>
          <p:spPr bwMode="auto">
            <a:xfrm flipV="1">
              <a:off x="3831803" y="4288532"/>
              <a:ext cx="279648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7" name="Isosceles Triangle 306"/>
            <p:cNvSpPr/>
            <p:nvPr/>
          </p:nvSpPr>
          <p:spPr bwMode="auto">
            <a:xfrm flipV="1">
              <a:off x="3183731" y="4288532"/>
              <a:ext cx="279648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2" name="Freeform 351"/>
            <p:cNvSpPr/>
            <p:nvPr/>
          </p:nvSpPr>
          <p:spPr bwMode="auto">
            <a:xfrm>
              <a:off x="3350362" y="4506163"/>
              <a:ext cx="629107" cy="1441095"/>
            </a:xfrm>
            <a:custGeom>
              <a:avLst/>
              <a:gdLst>
                <a:gd name="connsiteX0" fmla="*/ 629107 w 643737"/>
                <a:gd name="connsiteY0" fmla="*/ 0 h 1441095"/>
                <a:gd name="connsiteX1" fmla="*/ 643737 w 643737"/>
                <a:gd name="connsiteY1" fmla="*/ 73152 h 1441095"/>
                <a:gd name="connsiteX2" fmla="*/ 7315 w 643737"/>
                <a:gd name="connsiteY2" fmla="*/ 497434 h 1441095"/>
                <a:gd name="connsiteX3" fmla="*/ 0 w 643737"/>
                <a:gd name="connsiteY3" fmla="*/ 1441095 h 1441095"/>
                <a:gd name="connsiteX0" fmla="*/ 629107 w 629107"/>
                <a:gd name="connsiteY0" fmla="*/ 0 h 1441095"/>
                <a:gd name="connsiteX1" fmla="*/ 626403 w 629107"/>
                <a:gd name="connsiteY1" fmla="*/ 73152 h 1441095"/>
                <a:gd name="connsiteX2" fmla="*/ 7315 w 629107"/>
                <a:gd name="connsiteY2" fmla="*/ 497434 h 1441095"/>
                <a:gd name="connsiteX3" fmla="*/ 0 w 629107"/>
                <a:gd name="connsiteY3" fmla="*/ 1441095 h 1441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9107" h="1441095">
                  <a:moveTo>
                    <a:pt x="629107" y="0"/>
                  </a:moveTo>
                  <a:cubicBezTo>
                    <a:pt x="628206" y="24384"/>
                    <a:pt x="627304" y="48768"/>
                    <a:pt x="626403" y="73152"/>
                  </a:cubicBezTo>
                  <a:lnTo>
                    <a:pt x="7315" y="497434"/>
                  </a:lnTo>
                  <a:cubicBezTo>
                    <a:pt x="4877" y="811988"/>
                    <a:pt x="2438" y="1126541"/>
                    <a:pt x="0" y="1441095"/>
                  </a:cubicBezTo>
                </a:path>
              </a:pathLst>
            </a:custGeom>
            <a:noFill/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2" name="Group 270"/>
            <p:cNvGrpSpPr/>
            <p:nvPr/>
          </p:nvGrpSpPr>
          <p:grpSpPr>
            <a:xfrm>
              <a:off x="3247355" y="5368652"/>
              <a:ext cx="216024" cy="216023"/>
              <a:chOff x="9209112" y="7464897"/>
              <a:chExt cx="432048" cy="216023"/>
            </a:xfrm>
            <a:solidFill>
              <a:srgbClr val="99FF66"/>
            </a:solidFill>
          </p:grpSpPr>
          <p:sp>
            <p:nvSpPr>
              <p:cNvPr id="132" name="Flowchart: Delay 13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33" name="Flowchart: Delay 13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sp>
          <p:nvSpPr>
            <p:cNvPr id="354" name="Freeform 353"/>
            <p:cNvSpPr/>
            <p:nvPr/>
          </p:nvSpPr>
          <p:spPr bwMode="auto">
            <a:xfrm>
              <a:off x="2479853" y="4513478"/>
              <a:ext cx="841248" cy="1433780"/>
            </a:xfrm>
            <a:custGeom>
              <a:avLst/>
              <a:gdLst>
                <a:gd name="connsiteX0" fmla="*/ 841248 w 848563"/>
                <a:gd name="connsiteY0" fmla="*/ 0 h 1433780"/>
                <a:gd name="connsiteX1" fmla="*/ 848563 w 848563"/>
                <a:gd name="connsiteY1" fmla="*/ 65837 h 1433780"/>
                <a:gd name="connsiteX2" fmla="*/ 14630 w 848563"/>
                <a:gd name="connsiteY2" fmla="*/ 504749 h 1433780"/>
                <a:gd name="connsiteX3" fmla="*/ 0 w 848563"/>
                <a:gd name="connsiteY3" fmla="*/ 1433780 h 1433780"/>
                <a:gd name="connsiteX0" fmla="*/ 841248 w 841248"/>
                <a:gd name="connsiteY0" fmla="*/ 0 h 1433780"/>
                <a:gd name="connsiteX1" fmla="*/ 839896 w 841248"/>
                <a:gd name="connsiteY1" fmla="*/ 70171 h 1433780"/>
                <a:gd name="connsiteX2" fmla="*/ 14630 w 841248"/>
                <a:gd name="connsiteY2" fmla="*/ 504749 h 1433780"/>
                <a:gd name="connsiteX3" fmla="*/ 0 w 841248"/>
                <a:gd name="connsiteY3" fmla="*/ 1433780 h 143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41248" h="1433780">
                  <a:moveTo>
                    <a:pt x="841248" y="0"/>
                  </a:moveTo>
                  <a:cubicBezTo>
                    <a:pt x="840797" y="23390"/>
                    <a:pt x="840347" y="46781"/>
                    <a:pt x="839896" y="70171"/>
                  </a:cubicBezTo>
                  <a:lnTo>
                    <a:pt x="14630" y="504749"/>
                  </a:lnTo>
                  <a:lnTo>
                    <a:pt x="0" y="1433780"/>
                  </a:lnTo>
                </a:path>
              </a:pathLst>
            </a:custGeom>
            <a:noFill/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5" name="Rectangle 354"/>
            <p:cNvSpPr/>
            <p:nvPr/>
          </p:nvSpPr>
          <p:spPr bwMode="auto">
            <a:xfrm>
              <a:off x="3341107" y="1552834"/>
              <a:ext cx="621103" cy="21566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6" name="Freeform 355"/>
            <p:cNvSpPr/>
            <p:nvPr/>
          </p:nvSpPr>
          <p:spPr bwMode="auto">
            <a:xfrm>
              <a:off x="3490417" y="1470812"/>
              <a:ext cx="163830" cy="278130"/>
            </a:xfrm>
            <a:custGeom>
              <a:avLst/>
              <a:gdLst>
                <a:gd name="connsiteX0" fmla="*/ 163830 w 163830"/>
                <a:gd name="connsiteY0" fmla="*/ 0 h 278130"/>
                <a:gd name="connsiteX1" fmla="*/ 163830 w 163830"/>
                <a:gd name="connsiteY1" fmla="*/ 87630 h 278130"/>
                <a:gd name="connsiteX2" fmla="*/ 0 w 163830"/>
                <a:gd name="connsiteY2" fmla="*/ 278130 h 278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3830" h="278130">
                  <a:moveTo>
                    <a:pt x="163830" y="0"/>
                  </a:moveTo>
                  <a:lnTo>
                    <a:pt x="163830" y="87630"/>
                  </a:lnTo>
                  <a:lnTo>
                    <a:pt x="0" y="278130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7" name="Freeform 356"/>
            <p:cNvSpPr/>
            <p:nvPr/>
          </p:nvSpPr>
          <p:spPr bwMode="auto">
            <a:xfrm flipH="1">
              <a:off x="3369929" y="1674879"/>
              <a:ext cx="127221" cy="2615980"/>
            </a:xfrm>
            <a:custGeom>
              <a:avLst/>
              <a:gdLst>
                <a:gd name="connsiteX0" fmla="*/ 127221 w 127221"/>
                <a:gd name="connsiteY0" fmla="*/ 2600077 h 2600077"/>
                <a:gd name="connsiteX1" fmla="*/ 0 w 127221"/>
                <a:gd name="connsiteY1" fmla="*/ 2456953 h 2600077"/>
                <a:gd name="connsiteX2" fmla="*/ 39756 w 127221"/>
                <a:gd name="connsiteY2" fmla="*/ 0 h 2600077"/>
                <a:gd name="connsiteX0" fmla="*/ 127221 w 127221"/>
                <a:gd name="connsiteY0" fmla="*/ 2615980 h 2615980"/>
                <a:gd name="connsiteX1" fmla="*/ 0 w 127221"/>
                <a:gd name="connsiteY1" fmla="*/ 2472856 h 2615980"/>
                <a:gd name="connsiteX2" fmla="*/ 15902 w 127221"/>
                <a:gd name="connsiteY2" fmla="*/ 0 h 2615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7221" h="2615980">
                  <a:moveTo>
                    <a:pt x="127221" y="2615980"/>
                  </a:moveTo>
                  <a:lnTo>
                    <a:pt x="0" y="2472856"/>
                  </a:lnTo>
                  <a:lnTo>
                    <a:pt x="15902" y="0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58" name="Freeform 357"/>
            <p:cNvSpPr/>
            <p:nvPr/>
          </p:nvSpPr>
          <p:spPr bwMode="auto">
            <a:xfrm>
              <a:off x="3822195" y="1676452"/>
              <a:ext cx="127221" cy="2615980"/>
            </a:xfrm>
            <a:custGeom>
              <a:avLst/>
              <a:gdLst>
                <a:gd name="connsiteX0" fmla="*/ 127221 w 127221"/>
                <a:gd name="connsiteY0" fmla="*/ 2600077 h 2600077"/>
                <a:gd name="connsiteX1" fmla="*/ 0 w 127221"/>
                <a:gd name="connsiteY1" fmla="*/ 2456953 h 2600077"/>
                <a:gd name="connsiteX2" fmla="*/ 39756 w 127221"/>
                <a:gd name="connsiteY2" fmla="*/ 0 h 2600077"/>
                <a:gd name="connsiteX0" fmla="*/ 127221 w 127221"/>
                <a:gd name="connsiteY0" fmla="*/ 2615980 h 2615980"/>
                <a:gd name="connsiteX1" fmla="*/ 0 w 127221"/>
                <a:gd name="connsiteY1" fmla="*/ 2472856 h 2615980"/>
                <a:gd name="connsiteX2" fmla="*/ 15902 w 127221"/>
                <a:gd name="connsiteY2" fmla="*/ 0 h 2615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7221" h="2615980">
                  <a:moveTo>
                    <a:pt x="127221" y="2615980"/>
                  </a:moveTo>
                  <a:lnTo>
                    <a:pt x="0" y="2472856"/>
                  </a:lnTo>
                  <a:lnTo>
                    <a:pt x="15902" y="0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3" name="Group 251"/>
            <p:cNvGrpSpPr/>
            <p:nvPr/>
          </p:nvGrpSpPr>
          <p:grpSpPr>
            <a:xfrm>
              <a:off x="3378094" y="2128292"/>
              <a:ext cx="216024" cy="216023"/>
              <a:chOff x="9209112" y="7464897"/>
              <a:chExt cx="432048" cy="216023"/>
            </a:xfrm>
          </p:grpSpPr>
          <p:sp>
            <p:nvSpPr>
              <p:cNvPr id="277" name="Flowchart: Delay 27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78" name="Flowchart: Delay 27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79" name="Isosceles Triangle 278"/>
            <p:cNvSpPr/>
            <p:nvPr/>
          </p:nvSpPr>
          <p:spPr bwMode="auto">
            <a:xfrm flipV="1">
              <a:off x="3382428" y="2416324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4" name="Group 254"/>
            <p:cNvGrpSpPr/>
            <p:nvPr/>
          </p:nvGrpSpPr>
          <p:grpSpPr>
            <a:xfrm>
              <a:off x="3722151" y="2128292"/>
              <a:ext cx="216024" cy="216023"/>
              <a:chOff x="9209112" y="7464897"/>
              <a:chExt cx="432048" cy="216023"/>
            </a:xfrm>
          </p:grpSpPr>
          <p:sp>
            <p:nvSpPr>
              <p:cNvPr id="282" name="Flowchart: Delay 28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283" name="Flowchart: Delay 28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284" name="Isosceles Triangle 283"/>
            <p:cNvSpPr/>
            <p:nvPr/>
          </p:nvSpPr>
          <p:spPr bwMode="auto">
            <a:xfrm flipV="1">
              <a:off x="3726485" y="2416324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04" name="Isosceles Triangle 603"/>
            <p:cNvSpPr/>
            <p:nvPr/>
          </p:nvSpPr>
          <p:spPr bwMode="auto">
            <a:xfrm flipH="1">
              <a:off x="7602461" y="5080620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608" name="Isosceles Triangle 607"/>
            <p:cNvSpPr/>
            <p:nvPr/>
          </p:nvSpPr>
          <p:spPr bwMode="auto">
            <a:xfrm flipH="1" flipV="1">
              <a:off x="7602461" y="5656684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611" name="Isosceles Triangle 610"/>
            <p:cNvSpPr/>
            <p:nvPr/>
          </p:nvSpPr>
          <p:spPr bwMode="auto">
            <a:xfrm flipH="1">
              <a:off x="6738365" y="5080620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612" name="Isosceles Triangle 611"/>
            <p:cNvSpPr/>
            <p:nvPr/>
          </p:nvSpPr>
          <p:spPr bwMode="auto">
            <a:xfrm flipH="1" flipV="1">
              <a:off x="6738365" y="5656684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628" name="Isosceles Triangle 627"/>
            <p:cNvSpPr/>
            <p:nvPr/>
          </p:nvSpPr>
          <p:spPr bwMode="auto">
            <a:xfrm flipH="1">
              <a:off x="6611960" y="1840260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29" name="Isosceles Triangle 628"/>
            <p:cNvSpPr/>
            <p:nvPr/>
          </p:nvSpPr>
          <p:spPr bwMode="auto">
            <a:xfrm flipH="1">
              <a:off x="6263569" y="1840260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1" name="Isosceles Triangle 640"/>
            <p:cNvSpPr/>
            <p:nvPr/>
          </p:nvSpPr>
          <p:spPr bwMode="auto">
            <a:xfrm flipH="1" flipV="1">
              <a:off x="6090293" y="4288532"/>
              <a:ext cx="279648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42" name="Isosceles Triangle 641"/>
            <p:cNvSpPr/>
            <p:nvPr/>
          </p:nvSpPr>
          <p:spPr bwMode="auto">
            <a:xfrm flipH="1" flipV="1">
              <a:off x="6738365" y="4288532"/>
              <a:ext cx="279648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0" name="Freeform 699"/>
            <p:cNvSpPr/>
            <p:nvPr/>
          </p:nvSpPr>
          <p:spPr bwMode="auto">
            <a:xfrm flipH="1">
              <a:off x="6222275" y="4506163"/>
              <a:ext cx="629107" cy="1441095"/>
            </a:xfrm>
            <a:custGeom>
              <a:avLst/>
              <a:gdLst>
                <a:gd name="connsiteX0" fmla="*/ 629107 w 643737"/>
                <a:gd name="connsiteY0" fmla="*/ 0 h 1441095"/>
                <a:gd name="connsiteX1" fmla="*/ 643737 w 643737"/>
                <a:gd name="connsiteY1" fmla="*/ 73152 h 1441095"/>
                <a:gd name="connsiteX2" fmla="*/ 7315 w 643737"/>
                <a:gd name="connsiteY2" fmla="*/ 497434 h 1441095"/>
                <a:gd name="connsiteX3" fmla="*/ 0 w 643737"/>
                <a:gd name="connsiteY3" fmla="*/ 1441095 h 1441095"/>
                <a:gd name="connsiteX0" fmla="*/ 629107 w 629107"/>
                <a:gd name="connsiteY0" fmla="*/ 0 h 1441095"/>
                <a:gd name="connsiteX1" fmla="*/ 626403 w 629107"/>
                <a:gd name="connsiteY1" fmla="*/ 73152 h 1441095"/>
                <a:gd name="connsiteX2" fmla="*/ 7315 w 629107"/>
                <a:gd name="connsiteY2" fmla="*/ 497434 h 1441095"/>
                <a:gd name="connsiteX3" fmla="*/ 0 w 629107"/>
                <a:gd name="connsiteY3" fmla="*/ 1441095 h 14410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9107" h="1441095">
                  <a:moveTo>
                    <a:pt x="629107" y="0"/>
                  </a:moveTo>
                  <a:cubicBezTo>
                    <a:pt x="628206" y="24384"/>
                    <a:pt x="627304" y="48768"/>
                    <a:pt x="626403" y="73152"/>
                  </a:cubicBezTo>
                  <a:lnTo>
                    <a:pt x="7315" y="497434"/>
                  </a:lnTo>
                  <a:cubicBezTo>
                    <a:pt x="4877" y="811988"/>
                    <a:pt x="2438" y="1126541"/>
                    <a:pt x="0" y="1441095"/>
                  </a:cubicBezTo>
                </a:path>
              </a:pathLst>
            </a:custGeom>
            <a:noFill/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53" name="Group 270"/>
            <p:cNvGrpSpPr/>
            <p:nvPr/>
          </p:nvGrpSpPr>
          <p:grpSpPr>
            <a:xfrm flipH="1">
              <a:off x="6738365" y="5368652"/>
              <a:ext cx="216024" cy="216023"/>
              <a:chOff x="9209112" y="7464897"/>
              <a:chExt cx="432048" cy="216023"/>
            </a:xfrm>
            <a:solidFill>
              <a:srgbClr val="99FF66"/>
            </a:solidFill>
          </p:grpSpPr>
          <p:sp>
            <p:nvSpPr>
              <p:cNvPr id="702" name="Flowchart: Delay 70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703" name="Flowchart: Delay 70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sp>
          <p:nvSpPr>
            <p:cNvPr id="704" name="Freeform 703"/>
            <p:cNvSpPr/>
            <p:nvPr/>
          </p:nvSpPr>
          <p:spPr bwMode="auto">
            <a:xfrm flipH="1">
              <a:off x="6880643" y="4513478"/>
              <a:ext cx="841248" cy="1433780"/>
            </a:xfrm>
            <a:custGeom>
              <a:avLst/>
              <a:gdLst>
                <a:gd name="connsiteX0" fmla="*/ 841248 w 848563"/>
                <a:gd name="connsiteY0" fmla="*/ 0 h 1433780"/>
                <a:gd name="connsiteX1" fmla="*/ 848563 w 848563"/>
                <a:gd name="connsiteY1" fmla="*/ 65837 h 1433780"/>
                <a:gd name="connsiteX2" fmla="*/ 14630 w 848563"/>
                <a:gd name="connsiteY2" fmla="*/ 504749 h 1433780"/>
                <a:gd name="connsiteX3" fmla="*/ 0 w 848563"/>
                <a:gd name="connsiteY3" fmla="*/ 1433780 h 1433780"/>
                <a:gd name="connsiteX0" fmla="*/ 841248 w 841248"/>
                <a:gd name="connsiteY0" fmla="*/ 0 h 1433780"/>
                <a:gd name="connsiteX1" fmla="*/ 839896 w 841248"/>
                <a:gd name="connsiteY1" fmla="*/ 70171 h 1433780"/>
                <a:gd name="connsiteX2" fmla="*/ 14630 w 841248"/>
                <a:gd name="connsiteY2" fmla="*/ 504749 h 1433780"/>
                <a:gd name="connsiteX3" fmla="*/ 0 w 841248"/>
                <a:gd name="connsiteY3" fmla="*/ 1433780 h 1433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41248" h="1433780">
                  <a:moveTo>
                    <a:pt x="841248" y="0"/>
                  </a:moveTo>
                  <a:cubicBezTo>
                    <a:pt x="840797" y="23390"/>
                    <a:pt x="840347" y="46781"/>
                    <a:pt x="839896" y="70171"/>
                  </a:cubicBezTo>
                  <a:lnTo>
                    <a:pt x="14630" y="504749"/>
                  </a:lnTo>
                  <a:lnTo>
                    <a:pt x="0" y="1433780"/>
                  </a:lnTo>
                </a:path>
              </a:pathLst>
            </a:custGeom>
            <a:noFill/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5" name="Rectangle 704"/>
            <p:cNvSpPr/>
            <p:nvPr/>
          </p:nvSpPr>
          <p:spPr bwMode="auto">
            <a:xfrm flipH="1">
              <a:off x="6239534" y="1552834"/>
              <a:ext cx="621103" cy="21566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6" name="Freeform 705"/>
            <p:cNvSpPr/>
            <p:nvPr/>
          </p:nvSpPr>
          <p:spPr bwMode="auto">
            <a:xfrm flipH="1">
              <a:off x="6547497" y="1470812"/>
              <a:ext cx="0" cy="87630"/>
            </a:xfrm>
            <a:custGeom>
              <a:avLst/>
              <a:gdLst>
                <a:gd name="connsiteX0" fmla="*/ 163830 w 163830"/>
                <a:gd name="connsiteY0" fmla="*/ 0 h 278130"/>
                <a:gd name="connsiteX1" fmla="*/ 163830 w 163830"/>
                <a:gd name="connsiteY1" fmla="*/ 87630 h 278130"/>
                <a:gd name="connsiteX2" fmla="*/ 0 w 163830"/>
                <a:gd name="connsiteY2" fmla="*/ 278130 h 278130"/>
                <a:gd name="connsiteX0" fmla="*/ 84234 w 84234"/>
                <a:gd name="connsiteY0" fmla="*/ 0 h 153424"/>
                <a:gd name="connsiteX1" fmla="*/ 84234 w 84234"/>
                <a:gd name="connsiteY1" fmla="*/ 87630 h 153424"/>
                <a:gd name="connsiteX2" fmla="*/ 0 w 84234"/>
                <a:gd name="connsiteY2" fmla="*/ 153424 h 153424"/>
                <a:gd name="connsiteX0" fmla="*/ 12226 w 12226"/>
                <a:gd name="connsiteY0" fmla="*/ 0 h 153424"/>
                <a:gd name="connsiteX1" fmla="*/ 12226 w 12226"/>
                <a:gd name="connsiteY1" fmla="*/ 87630 h 153424"/>
                <a:gd name="connsiteX2" fmla="*/ 0 w 12226"/>
                <a:gd name="connsiteY2" fmla="*/ 153424 h 153424"/>
                <a:gd name="connsiteX0" fmla="*/ 0 w 0"/>
                <a:gd name="connsiteY0" fmla="*/ 0 h 87630"/>
                <a:gd name="connsiteX1" fmla="*/ 0 w 0"/>
                <a:gd name="connsiteY1" fmla="*/ 87630 h 87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7630">
                  <a:moveTo>
                    <a:pt x="0" y="0"/>
                  </a:moveTo>
                  <a:lnTo>
                    <a:pt x="0" y="87630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7" name="Freeform 706"/>
            <p:cNvSpPr/>
            <p:nvPr/>
          </p:nvSpPr>
          <p:spPr bwMode="auto">
            <a:xfrm>
              <a:off x="6704594" y="1674879"/>
              <a:ext cx="127221" cy="2615980"/>
            </a:xfrm>
            <a:custGeom>
              <a:avLst/>
              <a:gdLst>
                <a:gd name="connsiteX0" fmla="*/ 127221 w 127221"/>
                <a:gd name="connsiteY0" fmla="*/ 2600077 h 2600077"/>
                <a:gd name="connsiteX1" fmla="*/ 0 w 127221"/>
                <a:gd name="connsiteY1" fmla="*/ 2456953 h 2600077"/>
                <a:gd name="connsiteX2" fmla="*/ 39756 w 127221"/>
                <a:gd name="connsiteY2" fmla="*/ 0 h 2600077"/>
                <a:gd name="connsiteX0" fmla="*/ 127221 w 127221"/>
                <a:gd name="connsiteY0" fmla="*/ 2615980 h 2615980"/>
                <a:gd name="connsiteX1" fmla="*/ 0 w 127221"/>
                <a:gd name="connsiteY1" fmla="*/ 2472856 h 2615980"/>
                <a:gd name="connsiteX2" fmla="*/ 15902 w 127221"/>
                <a:gd name="connsiteY2" fmla="*/ 0 h 2615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7221" h="2615980">
                  <a:moveTo>
                    <a:pt x="127221" y="2615980"/>
                  </a:moveTo>
                  <a:lnTo>
                    <a:pt x="0" y="2472856"/>
                  </a:lnTo>
                  <a:lnTo>
                    <a:pt x="15902" y="0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08" name="Freeform 707"/>
            <p:cNvSpPr/>
            <p:nvPr/>
          </p:nvSpPr>
          <p:spPr bwMode="auto">
            <a:xfrm flipH="1">
              <a:off x="6252328" y="1676452"/>
              <a:ext cx="127221" cy="2615980"/>
            </a:xfrm>
            <a:custGeom>
              <a:avLst/>
              <a:gdLst>
                <a:gd name="connsiteX0" fmla="*/ 127221 w 127221"/>
                <a:gd name="connsiteY0" fmla="*/ 2600077 h 2600077"/>
                <a:gd name="connsiteX1" fmla="*/ 0 w 127221"/>
                <a:gd name="connsiteY1" fmla="*/ 2456953 h 2600077"/>
                <a:gd name="connsiteX2" fmla="*/ 39756 w 127221"/>
                <a:gd name="connsiteY2" fmla="*/ 0 h 2600077"/>
                <a:gd name="connsiteX0" fmla="*/ 127221 w 127221"/>
                <a:gd name="connsiteY0" fmla="*/ 2615980 h 2615980"/>
                <a:gd name="connsiteX1" fmla="*/ 0 w 127221"/>
                <a:gd name="connsiteY1" fmla="*/ 2472856 h 2615980"/>
                <a:gd name="connsiteX2" fmla="*/ 15902 w 127221"/>
                <a:gd name="connsiteY2" fmla="*/ 0 h 2615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7221" h="2615980">
                  <a:moveTo>
                    <a:pt x="127221" y="2615980"/>
                  </a:moveTo>
                  <a:lnTo>
                    <a:pt x="0" y="2472856"/>
                  </a:lnTo>
                  <a:lnTo>
                    <a:pt x="15902" y="0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58" name="Group 251"/>
            <p:cNvGrpSpPr/>
            <p:nvPr/>
          </p:nvGrpSpPr>
          <p:grpSpPr>
            <a:xfrm flipH="1">
              <a:off x="6607626" y="2128292"/>
              <a:ext cx="216024" cy="216023"/>
              <a:chOff x="9209112" y="7464897"/>
              <a:chExt cx="432048" cy="216023"/>
            </a:xfrm>
          </p:grpSpPr>
          <p:sp>
            <p:nvSpPr>
              <p:cNvPr id="710" name="Flowchart: Delay 70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11" name="Flowchart: Delay 71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759" name="Group 254"/>
            <p:cNvGrpSpPr/>
            <p:nvPr/>
          </p:nvGrpSpPr>
          <p:grpSpPr>
            <a:xfrm flipH="1">
              <a:off x="6263569" y="2128292"/>
              <a:ext cx="216024" cy="216023"/>
              <a:chOff x="9209112" y="7464897"/>
              <a:chExt cx="432048" cy="216023"/>
            </a:xfrm>
          </p:grpSpPr>
          <p:sp>
            <p:nvSpPr>
              <p:cNvPr id="714" name="Flowchart: Delay 71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15" name="Flowchart: Delay 71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cxnSp>
          <p:nvCxnSpPr>
            <p:cNvPr id="719" name="Straight Connector 718"/>
            <p:cNvCxnSpPr>
              <a:stCxn id="708" idx="2"/>
              <a:endCxn id="707" idx="2"/>
            </p:cNvCxnSpPr>
            <p:nvPr/>
          </p:nvCxnSpPr>
          <p:spPr bwMode="auto">
            <a:xfrm flipV="1">
              <a:off x="6363647" y="1674879"/>
              <a:ext cx="356849" cy="157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22" name="Freeform 721"/>
            <p:cNvSpPr/>
            <p:nvPr/>
          </p:nvSpPr>
          <p:spPr bwMode="auto">
            <a:xfrm>
              <a:off x="3347499" y="5939624"/>
              <a:ext cx="3522428" cy="174929"/>
            </a:xfrm>
            <a:custGeom>
              <a:avLst/>
              <a:gdLst>
                <a:gd name="connsiteX0" fmla="*/ 0 w 3522428"/>
                <a:gd name="connsiteY0" fmla="*/ 0 h 174929"/>
                <a:gd name="connsiteX1" fmla="*/ 0 w 3522428"/>
                <a:gd name="connsiteY1" fmla="*/ 174929 h 174929"/>
                <a:gd name="connsiteX2" fmla="*/ 3522428 w 3522428"/>
                <a:gd name="connsiteY2" fmla="*/ 174929 h 174929"/>
                <a:gd name="connsiteX3" fmla="*/ 3514477 w 3522428"/>
                <a:gd name="connsiteY3" fmla="*/ 15903 h 174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22428" h="174929">
                  <a:moveTo>
                    <a:pt x="0" y="0"/>
                  </a:moveTo>
                  <a:lnTo>
                    <a:pt x="0" y="174929"/>
                  </a:lnTo>
                  <a:lnTo>
                    <a:pt x="3522428" y="174929"/>
                  </a:lnTo>
                  <a:lnTo>
                    <a:pt x="3514477" y="15903"/>
                  </a:lnTo>
                </a:path>
              </a:pathLst>
            </a:custGeom>
            <a:noFill/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7" name="TextBox 726"/>
            <p:cNvSpPr txBox="1"/>
            <p:nvPr/>
          </p:nvSpPr>
          <p:spPr>
            <a:xfrm>
              <a:off x="4579947" y="5995279"/>
              <a:ext cx="1243867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400" b="0" dirty="0" smtClean="0"/>
                <a:t>BVLAN or TESI</a:t>
              </a:r>
              <a:endParaRPr lang="en-US" sz="1400" b="0" dirty="0" smtClean="0"/>
            </a:p>
          </p:txBody>
        </p:sp>
        <p:grpSp>
          <p:nvGrpSpPr>
            <p:cNvPr id="33" name="Group 273"/>
            <p:cNvGrpSpPr/>
            <p:nvPr/>
          </p:nvGrpSpPr>
          <p:grpSpPr>
            <a:xfrm>
              <a:off x="2383259" y="5368652"/>
              <a:ext cx="216024" cy="216023"/>
              <a:chOff x="9209112" y="7464897"/>
              <a:chExt cx="432048" cy="216023"/>
            </a:xfrm>
            <a:solidFill>
              <a:srgbClr val="99FF66"/>
            </a:solidFill>
          </p:grpSpPr>
          <p:sp>
            <p:nvSpPr>
              <p:cNvPr id="115" name="Flowchart: Delay 11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16" name="Flowchart: Delay 11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grpSp>
          <p:nvGrpSpPr>
            <p:cNvPr id="38" name="Group 273"/>
            <p:cNvGrpSpPr/>
            <p:nvPr/>
          </p:nvGrpSpPr>
          <p:grpSpPr>
            <a:xfrm flipH="1">
              <a:off x="7602461" y="5368652"/>
              <a:ext cx="216024" cy="216023"/>
              <a:chOff x="9209112" y="7464897"/>
              <a:chExt cx="432048" cy="216023"/>
            </a:xfrm>
            <a:solidFill>
              <a:srgbClr val="99FF66"/>
            </a:solidFill>
          </p:grpSpPr>
          <p:sp>
            <p:nvSpPr>
              <p:cNvPr id="606" name="Flowchart: Delay 605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607" name="Flowchart: Delay 606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cxnSp>
          <p:nvCxnSpPr>
            <p:cNvPr id="766" name="Straight Connector 765"/>
            <p:cNvCxnSpPr/>
            <p:nvPr/>
          </p:nvCxnSpPr>
          <p:spPr bwMode="auto">
            <a:xfrm>
              <a:off x="2474317" y="5944716"/>
              <a:ext cx="0" cy="1521693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67" name="TextBox 766"/>
            <p:cNvSpPr txBox="1"/>
            <p:nvPr/>
          </p:nvSpPr>
          <p:spPr>
            <a:xfrm rot="16200000">
              <a:off x="2175597" y="7240108"/>
              <a:ext cx="604268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400" b="0" dirty="0" smtClean="0"/>
                <a:t>BVLAN</a:t>
              </a:r>
            </a:p>
            <a:p>
              <a:r>
                <a:rPr lang="en-GB" sz="1400" b="0" dirty="0" smtClean="0"/>
                <a:t>or TESI</a:t>
              </a:r>
              <a:endParaRPr lang="en-US" sz="1400" b="0" dirty="0" smtClean="0"/>
            </a:p>
          </p:txBody>
        </p:sp>
        <p:sp>
          <p:nvSpPr>
            <p:cNvPr id="768" name="TextBox 767"/>
            <p:cNvSpPr txBox="1"/>
            <p:nvPr/>
          </p:nvSpPr>
          <p:spPr>
            <a:xfrm rot="5400000" flipH="1">
              <a:off x="7433539" y="7230584"/>
              <a:ext cx="604268" cy="430887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400" b="0" dirty="0" smtClean="0"/>
                <a:t>BVLAN</a:t>
              </a:r>
            </a:p>
            <a:p>
              <a:r>
                <a:rPr lang="en-GB" sz="1400" b="0" dirty="0" smtClean="0"/>
                <a:t>or TESI</a:t>
              </a:r>
              <a:endParaRPr lang="en-US" sz="1400" b="0" dirty="0" smtClean="0"/>
            </a:p>
          </p:txBody>
        </p:sp>
        <p:cxnSp>
          <p:nvCxnSpPr>
            <p:cNvPr id="769" name="Straight Connector 768"/>
            <p:cNvCxnSpPr/>
            <p:nvPr/>
          </p:nvCxnSpPr>
          <p:spPr bwMode="auto">
            <a:xfrm>
              <a:off x="7730901" y="5935191"/>
              <a:ext cx="0" cy="1521693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12" name="Isosceles Triangle 711"/>
            <p:cNvSpPr/>
            <p:nvPr/>
          </p:nvSpPr>
          <p:spPr bwMode="auto">
            <a:xfrm flipH="1" flipV="1">
              <a:off x="6603292" y="2416324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16" name="Isosceles Triangle 715"/>
            <p:cNvSpPr/>
            <p:nvPr/>
          </p:nvSpPr>
          <p:spPr bwMode="auto">
            <a:xfrm flipH="1" flipV="1">
              <a:off x="6259235" y="2416324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cxnSp>
        <p:nvCxnSpPr>
          <p:cNvPr id="45" name="Straight Connector 44"/>
          <p:cNvCxnSpPr/>
          <p:nvPr/>
        </p:nvCxnSpPr>
        <p:spPr bwMode="auto">
          <a:xfrm>
            <a:off x="2383259" y="3568452"/>
            <a:ext cx="0" cy="216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14" name="Group 413"/>
          <p:cNvGrpSpPr/>
          <p:nvPr/>
        </p:nvGrpSpPr>
        <p:grpSpPr>
          <a:xfrm>
            <a:off x="223019" y="1661822"/>
            <a:ext cx="9577064" cy="6223107"/>
            <a:chOff x="223019" y="1661822"/>
            <a:chExt cx="9577064" cy="6223107"/>
          </a:xfrm>
        </p:grpSpPr>
        <p:cxnSp>
          <p:nvCxnSpPr>
            <p:cNvPr id="745" name="Straight Connector 744"/>
            <p:cNvCxnSpPr/>
            <p:nvPr/>
          </p:nvCxnSpPr>
          <p:spPr bwMode="auto">
            <a:xfrm flipH="1">
              <a:off x="9491240" y="5954241"/>
              <a:ext cx="1" cy="1862683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8" name="Isosceles Triangle 77"/>
            <p:cNvSpPr/>
            <p:nvPr/>
          </p:nvSpPr>
          <p:spPr bwMode="auto">
            <a:xfrm>
              <a:off x="472292" y="1840260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2" name="Isosceles Triangle 81"/>
            <p:cNvSpPr/>
            <p:nvPr/>
          </p:nvSpPr>
          <p:spPr bwMode="auto">
            <a:xfrm flipV="1">
              <a:off x="464341" y="2416324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3" name="Isosceles Triangle 82"/>
            <p:cNvSpPr/>
            <p:nvPr/>
          </p:nvSpPr>
          <p:spPr bwMode="auto">
            <a:xfrm>
              <a:off x="784177" y="1840260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7" name="Isosceles Triangle 86"/>
            <p:cNvSpPr/>
            <p:nvPr/>
          </p:nvSpPr>
          <p:spPr bwMode="auto">
            <a:xfrm flipV="1">
              <a:off x="784177" y="2416324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2" name="Isosceles Triangle 571"/>
            <p:cNvSpPr/>
            <p:nvPr/>
          </p:nvSpPr>
          <p:spPr bwMode="auto">
            <a:xfrm flipH="1">
              <a:off x="9513428" y="1840260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3" name="Isosceles Triangle 572"/>
            <p:cNvSpPr/>
            <p:nvPr/>
          </p:nvSpPr>
          <p:spPr bwMode="auto">
            <a:xfrm flipH="1" flipV="1">
              <a:off x="9521379" y="2416324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4" name="Isosceles Triangle 573"/>
            <p:cNvSpPr/>
            <p:nvPr/>
          </p:nvSpPr>
          <p:spPr bwMode="auto">
            <a:xfrm flipH="1">
              <a:off x="9201543" y="1840260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5" name="Isosceles Triangle 574"/>
            <p:cNvSpPr/>
            <p:nvPr/>
          </p:nvSpPr>
          <p:spPr bwMode="auto">
            <a:xfrm flipH="1" flipV="1">
              <a:off x="9201543" y="2416324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" name="Isosceles Triangle 26"/>
            <p:cNvSpPr/>
            <p:nvPr/>
          </p:nvSpPr>
          <p:spPr bwMode="auto">
            <a:xfrm>
              <a:off x="614863" y="5080620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31" name="Isosceles Triangle 30"/>
            <p:cNvSpPr/>
            <p:nvPr/>
          </p:nvSpPr>
          <p:spPr bwMode="auto">
            <a:xfrm flipV="1">
              <a:off x="614863" y="5656684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103" name="Isosceles Triangle 102"/>
            <p:cNvSpPr/>
            <p:nvPr/>
          </p:nvSpPr>
          <p:spPr bwMode="auto">
            <a:xfrm>
              <a:off x="1807195" y="5080620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107" name="Isosceles Triangle 106"/>
            <p:cNvSpPr/>
            <p:nvPr/>
          </p:nvSpPr>
          <p:spPr bwMode="auto">
            <a:xfrm flipV="1">
              <a:off x="1807195" y="5656684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596" name="Isosceles Triangle 595"/>
            <p:cNvSpPr/>
            <p:nvPr/>
          </p:nvSpPr>
          <p:spPr bwMode="auto">
            <a:xfrm flipH="1">
              <a:off x="9370857" y="5080620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597" name="Isosceles Triangle 596"/>
            <p:cNvSpPr/>
            <p:nvPr/>
          </p:nvSpPr>
          <p:spPr bwMode="auto">
            <a:xfrm flipH="1" flipV="1">
              <a:off x="9370857" y="5656684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601" name="Isosceles Triangle 600"/>
            <p:cNvSpPr/>
            <p:nvPr/>
          </p:nvSpPr>
          <p:spPr bwMode="auto">
            <a:xfrm flipH="1">
              <a:off x="8178525" y="5080620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602" name="Isosceles Triangle 601"/>
            <p:cNvSpPr/>
            <p:nvPr/>
          </p:nvSpPr>
          <p:spPr bwMode="auto">
            <a:xfrm flipH="1" flipV="1">
              <a:off x="8178525" y="5656684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55" name="Isosceles Triangle 54"/>
            <p:cNvSpPr/>
            <p:nvPr/>
          </p:nvSpPr>
          <p:spPr bwMode="auto">
            <a:xfrm flipV="1">
              <a:off x="591038" y="4280520"/>
              <a:ext cx="279648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09" name="Straight Connector 308"/>
            <p:cNvCxnSpPr>
              <a:endCxn id="55" idx="0"/>
            </p:cNvCxnSpPr>
            <p:nvPr/>
          </p:nvCxnSpPr>
          <p:spPr bwMode="auto">
            <a:xfrm flipV="1">
              <a:off x="711762" y="4496544"/>
              <a:ext cx="19100" cy="1448172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3" name="Group 267"/>
            <p:cNvGrpSpPr/>
            <p:nvPr/>
          </p:nvGrpSpPr>
          <p:grpSpPr>
            <a:xfrm>
              <a:off x="614863" y="5368652"/>
              <a:ext cx="216024" cy="216023"/>
              <a:chOff x="9209112" y="7464897"/>
              <a:chExt cx="432048" cy="216023"/>
            </a:xfrm>
            <a:solidFill>
              <a:srgbClr val="99FF66"/>
            </a:solidFill>
          </p:grpSpPr>
          <p:sp>
            <p:nvSpPr>
              <p:cNvPr id="29" name="Flowchart: Delay 2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0" name="Flowchart: Delay 2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sp>
          <p:nvSpPr>
            <p:cNvPr id="310" name="Freeform 309"/>
            <p:cNvSpPr/>
            <p:nvPr/>
          </p:nvSpPr>
          <p:spPr bwMode="auto">
            <a:xfrm>
              <a:off x="572494" y="1661822"/>
              <a:ext cx="127221" cy="2615980"/>
            </a:xfrm>
            <a:custGeom>
              <a:avLst/>
              <a:gdLst>
                <a:gd name="connsiteX0" fmla="*/ 127221 w 127221"/>
                <a:gd name="connsiteY0" fmla="*/ 2600077 h 2600077"/>
                <a:gd name="connsiteX1" fmla="*/ 0 w 127221"/>
                <a:gd name="connsiteY1" fmla="*/ 2456953 h 2600077"/>
                <a:gd name="connsiteX2" fmla="*/ 39756 w 127221"/>
                <a:gd name="connsiteY2" fmla="*/ 0 h 2600077"/>
                <a:gd name="connsiteX0" fmla="*/ 127221 w 127221"/>
                <a:gd name="connsiteY0" fmla="*/ 2615980 h 2615980"/>
                <a:gd name="connsiteX1" fmla="*/ 0 w 127221"/>
                <a:gd name="connsiteY1" fmla="*/ 2472856 h 2615980"/>
                <a:gd name="connsiteX2" fmla="*/ 15902 w 127221"/>
                <a:gd name="connsiteY2" fmla="*/ 0 h 2615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7221" h="2615980">
                  <a:moveTo>
                    <a:pt x="127221" y="2615980"/>
                  </a:moveTo>
                  <a:lnTo>
                    <a:pt x="0" y="2472856"/>
                  </a:lnTo>
                  <a:lnTo>
                    <a:pt x="15902" y="0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4" name="Group 267"/>
            <p:cNvGrpSpPr/>
            <p:nvPr/>
          </p:nvGrpSpPr>
          <p:grpSpPr>
            <a:xfrm>
              <a:off x="472292" y="2128292"/>
              <a:ext cx="216024" cy="216023"/>
              <a:chOff x="9209112" y="7464897"/>
              <a:chExt cx="432048" cy="216023"/>
            </a:xfrm>
          </p:grpSpPr>
          <p:sp>
            <p:nvSpPr>
              <p:cNvPr id="80" name="Flowchart: Delay 7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1" name="Flowchart: Delay 8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11" name="Freeform 310"/>
            <p:cNvSpPr/>
            <p:nvPr/>
          </p:nvSpPr>
          <p:spPr bwMode="auto">
            <a:xfrm flipH="1">
              <a:off x="771280" y="1669773"/>
              <a:ext cx="127221" cy="2615980"/>
            </a:xfrm>
            <a:custGeom>
              <a:avLst/>
              <a:gdLst>
                <a:gd name="connsiteX0" fmla="*/ 127221 w 127221"/>
                <a:gd name="connsiteY0" fmla="*/ 2600077 h 2600077"/>
                <a:gd name="connsiteX1" fmla="*/ 0 w 127221"/>
                <a:gd name="connsiteY1" fmla="*/ 2456953 h 2600077"/>
                <a:gd name="connsiteX2" fmla="*/ 39756 w 127221"/>
                <a:gd name="connsiteY2" fmla="*/ 0 h 2600077"/>
                <a:gd name="connsiteX0" fmla="*/ 127221 w 127221"/>
                <a:gd name="connsiteY0" fmla="*/ 2615980 h 2615980"/>
                <a:gd name="connsiteX1" fmla="*/ 0 w 127221"/>
                <a:gd name="connsiteY1" fmla="*/ 2472856 h 2615980"/>
                <a:gd name="connsiteX2" fmla="*/ 15902 w 127221"/>
                <a:gd name="connsiteY2" fmla="*/ 0 h 2615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7221" h="2615980">
                  <a:moveTo>
                    <a:pt x="127221" y="2615980"/>
                  </a:moveTo>
                  <a:lnTo>
                    <a:pt x="0" y="2472856"/>
                  </a:lnTo>
                  <a:lnTo>
                    <a:pt x="15902" y="0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5" name="Group 270"/>
            <p:cNvGrpSpPr/>
            <p:nvPr/>
          </p:nvGrpSpPr>
          <p:grpSpPr>
            <a:xfrm>
              <a:off x="784177" y="2128292"/>
              <a:ext cx="216024" cy="216023"/>
              <a:chOff x="9209112" y="7464897"/>
              <a:chExt cx="432048" cy="216023"/>
            </a:xfrm>
          </p:grpSpPr>
          <p:sp>
            <p:nvSpPr>
              <p:cNvPr id="85" name="Flowchart: Delay 8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86" name="Flowchart: Delay 8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12" name="Freeform 311"/>
            <p:cNvSpPr/>
            <p:nvPr/>
          </p:nvSpPr>
          <p:spPr bwMode="auto">
            <a:xfrm>
              <a:off x="733425" y="4581525"/>
              <a:ext cx="1181100" cy="1371600"/>
            </a:xfrm>
            <a:custGeom>
              <a:avLst/>
              <a:gdLst>
                <a:gd name="connsiteX0" fmla="*/ 1171575 w 1181100"/>
                <a:gd name="connsiteY0" fmla="*/ 1371600 h 1371600"/>
                <a:gd name="connsiteX1" fmla="*/ 1181100 w 1181100"/>
                <a:gd name="connsiteY1" fmla="*/ 419100 h 1371600"/>
                <a:gd name="connsiteX2" fmla="*/ 0 w 1181100"/>
                <a:gd name="connsiteY2" fmla="*/ 0 h 1371600"/>
                <a:gd name="connsiteX0" fmla="*/ 1171575 w 1181100"/>
                <a:gd name="connsiteY0" fmla="*/ 1371600 h 1371600"/>
                <a:gd name="connsiteX1" fmla="*/ 1181100 w 1181100"/>
                <a:gd name="connsiteY1" fmla="*/ 419100 h 1371600"/>
                <a:gd name="connsiteX2" fmla="*/ 249214 w 1181100"/>
                <a:gd name="connsiteY2" fmla="*/ 86009 h 1371600"/>
                <a:gd name="connsiteX3" fmla="*/ 0 w 1181100"/>
                <a:gd name="connsiteY3" fmla="*/ 0 h 1371600"/>
                <a:gd name="connsiteX0" fmla="*/ 1171575 w 1181100"/>
                <a:gd name="connsiteY0" fmla="*/ 1371600 h 1371600"/>
                <a:gd name="connsiteX1" fmla="*/ 1181100 w 1181100"/>
                <a:gd name="connsiteY1" fmla="*/ 419100 h 1371600"/>
                <a:gd name="connsiteX2" fmla="*/ 167327 w 1181100"/>
                <a:gd name="connsiteY2" fmla="*/ 263430 h 1371600"/>
                <a:gd name="connsiteX3" fmla="*/ 0 w 1181100"/>
                <a:gd name="connsiteY3" fmla="*/ 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1100" h="1371600">
                  <a:moveTo>
                    <a:pt x="1171575" y="1371600"/>
                  </a:moveTo>
                  <a:lnTo>
                    <a:pt x="1181100" y="419100"/>
                  </a:lnTo>
                  <a:lnTo>
                    <a:pt x="167327" y="263430"/>
                  </a:lnTo>
                  <a:lnTo>
                    <a:pt x="0" y="0"/>
                  </a:lnTo>
                </a:path>
              </a:pathLst>
            </a:custGeom>
            <a:noFill/>
            <a:ln w="57150" cap="flat" cmpd="sng" algn="ctr">
              <a:solidFill>
                <a:srgbClr val="008000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6" name="Group 267"/>
            <p:cNvGrpSpPr/>
            <p:nvPr/>
          </p:nvGrpSpPr>
          <p:grpSpPr>
            <a:xfrm>
              <a:off x="1807195" y="5368652"/>
              <a:ext cx="216024" cy="216023"/>
              <a:chOff x="9209112" y="7464897"/>
              <a:chExt cx="432048" cy="216023"/>
            </a:xfrm>
            <a:solidFill>
              <a:srgbClr val="99FF66"/>
            </a:solidFill>
          </p:grpSpPr>
          <p:sp>
            <p:nvSpPr>
              <p:cNvPr id="105" name="Flowchart: Delay 10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06" name="Flowchart: Delay 10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sp>
          <p:nvSpPr>
            <p:cNvPr id="558" name="Isosceles Triangle 557"/>
            <p:cNvSpPr/>
            <p:nvPr/>
          </p:nvSpPr>
          <p:spPr bwMode="auto">
            <a:xfrm flipH="1" flipV="1">
              <a:off x="9331058" y="4280520"/>
              <a:ext cx="279648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643" name="Straight Connector 642"/>
            <p:cNvCxnSpPr>
              <a:endCxn id="558" idx="0"/>
            </p:cNvCxnSpPr>
            <p:nvPr/>
          </p:nvCxnSpPr>
          <p:spPr bwMode="auto">
            <a:xfrm flipH="1" flipV="1">
              <a:off x="9470882" y="4496544"/>
              <a:ext cx="19100" cy="1448172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737" name="Group 267"/>
            <p:cNvGrpSpPr/>
            <p:nvPr/>
          </p:nvGrpSpPr>
          <p:grpSpPr>
            <a:xfrm flipH="1">
              <a:off x="9370857" y="5368652"/>
              <a:ext cx="216024" cy="216023"/>
              <a:chOff x="9209112" y="7464897"/>
              <a:chExt cx="432048" cy="216023"/>
            </a:xfrm>
            <a:solidFill>
              <a:srgbClr val="99FF66"/>
            </a:solidFill>
          </p:grpSpPr>
          <p:sp>
            <p:nvSpPr>
              <p:cNvPr id="645" name="Flowchart: Delay 64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646" name="Flowchart: Delay 64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sp>
          <p:nvSpPr>
            <p:cNvPr id="647" name="Freeform 646"/>
            <p:cNvSpPr/>
            <p:nvPr/>
          </p:nvSpPr>
          <p:spPr bwMode="auto">
            <a:xfrm flipH="1">
              <a:off x="9502029" y="1661822"/>
              <a:ext cx="127221" cy="2615980"/>
            </a:xfrm>
            <a:custGeom>
              <a:avLst/>
              <a:gdLst>
                <a:gd name="connsiteX0" fmla="*/ 127221 w 127221"/>
                <a:gd name="connsiteY0" fmla="*/ 2600077 h 2600077"/>
                <a:gd name="connsiteX1" fmla="*/ 0 w 127221"/>
                <a:gd name="connsiteY1" fmla="*/ 2456953 h 2600077"/>
                <a:gd name="connsiteX2" fmla="*/ 39756 w 127221"/>
                <a:gd name="connsiteY2" fmla="*/ 0 h 2600077"/>
                <a:gd name="connsiteX0" fmla="*/ 127221 w 127221"/>
                <a:gd name="connsiteY0" fmla="*/ 2615980 h 2615980"/>
                <a:gd name="connsiteX1" fmla="*/ 0 w 127221"/>
                <a:gd name="connsiteY1" fmla="*/ 2472856 h 2615980"/>
                <a:gd name="connsiteX2" fmla="*/ 15902 w 127221"/>
                <a:gd name="connsiteY2" fmla="*/ 0 h 2615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7221" h="2615980">
                  <a:moveTo>
                    <a:pt x="127221" y="2615980"/>
                  </a:moveTo>
                  <a:lnTo>
                    <a:pt x="0" y="2472856"/>
                  </a:lnTo>
                  <a:lnTo>
                    <a:pt x="15902" y="0"/>
                  </a:lnTo>
                </a:path>
              </a:pathLst>
            </a:custGeom>
            <a:noFill/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40" name="Group 267"/>
            <p:cNvGrpSpPr/>
            <p:nvPr/>
          </p:nvGrpSpPr>
          <p:grpSpPr>
            <a:xfrm flipH="1">
              <a:off x="9513428" y="2128292"/>
              <a:ext cx="216024" cy="216023"/>
              <a:chOff x="9209112" y="7464897"/>
              <a:chExt cx="432048" cy="216023"/>
            </a:xfrm>
          </p:grpSpPr>
          <p:sp>
            <p:nvSpPr>
              <p:cNvPr id="649" name="Flowchart: Delay 64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50" name="Flowchart: Delay 64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51" name="Freeform 650"/>
            <p:cNvSpPr/>
            <p:nvPr/>
          </p:nvSpPr>
          <p:spPr bwMode="auto">
            <a:xfrm>
              <a:off x="9303243" y="1669773"/>
              <a:ext cx="127221" cy="2615980"/>
            </a:xfrm>
            <a:custGeom>
              <a:avLst/>
              <a:gdLst>
                <a:gd name="connsiteX0" fmla="*/ 127221 w 127221"/>
                <a:gd name="connsiteY0" fmla="*/ 2600077 h 2600077"/>
                <a:gd name="connsiteX1" fmla="*/ 0 w 127221"/>
                <a:gd name="connsiteY1" fmla="*/ 2456953 h 2600077"/>
                <a:gd name="connsiteX2" fmla="*/ 39756 w 127221"/>
                <a:gd name="connsiteY2" fmla="*/ 0 h 2600077"/>
                <a:gd name="connsiteX0" fmla="*/ 127221 w 127221"/>
                <a:gd name="connsiteY0" fmla="*/ 2615980 h 2615980"/>
                <a:gd name="connsiteX1" fmla="*/ 0 w 127221"/>
                <a:gd name="connsiteY1" fmla="*/ 2472856 h 2615980"/>
                <a:gd name="connsiteX2" fmla="*/ 15902 w 127221"/>
                <a:gd name="connsiteY2" fmla="*/ 0 h 2615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7221" h="2615980">
                  <a:moveTo>
                    <a:pt x="127221" y="2615980"/>
                  </a:moveTo>
                  <a:lnTo>
                    <a:pt x="0" y="2472856"/>
                  </a:lnTo>
                  <a:lnTo>
                    <a:pt x="15902" y="0"/>
                  </a:lnTo>
                </a:path>
              </a:pathLst>
            </a:custGeom>
            <a:noFill/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41" name="Group 270"/>
            <p:cNvGrpSpPr/>
            <p:nvPr/>
          </p:nvGrpSpPr>
          <p:grpSpPr>
            <a:xfrm flipH="1">
              <a:off x="9201543" y="2128292"/>
              <a:ext cx="216024" cy="216023"/>
              <a:chOff x="9209112" y="7464897"/>
              <a:chExt cx="432048" cy="216023"/>
            </a:xfrm>
          </p:grpSpPr>
          <p:sp>
            <p:nvSpPr>
              <p:cNvPr id="653" name="Flowchart: Delay 65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54" name="Flowchart: Delay 65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55" name="Freeform 654"/>
            <p:cNvSpPr/>
            <p:nvPr/>
          </p:nvSpPr>
          <p:spPr bwMode="auto">
            <a:xfrm flipH="1">
              <a:off x="8287219" y="4581525"/>
              <a:ext cx="1181100" cy="1371600"/>
            </a:xfrm>
            <a:custGeom>
              <a:avLst/>
              <a:gdLst>
                <a:gd name="connsiteX0" fmla="*/ 1171575 w 1181100"/>
                <a:gd name="connsiteY0" fmla="*/ 1371600 h 1371600"/>
                <a:gd name="connsiteX1" fmla="*/ 1181100 w 1181100"/>
                <a:gd name="connsiteY1" fmla="*/ 419100 h 1371600"/>
                <a:gd name="connsiteX2" fmla="*/ 0 w 1181100"/>
                <a:gd name="connsiteY2" fmla="*/ 0 h 1371600"/>
                <a:gd name="connsiteX0" fmla="*/ 1171575 w 1181100"/>
                <a:gd name="connsiteY0" fmla="*/ 1371600 h 1371600"/>
                <a:gd name="connsiteX1" fmla="*/ 1181100 w 1181100"/>
                <a:gd name="connsiteY1" fmla="*/ 419100 h 1371600"/>
                <a:gd name="connsiteX2" fmla="*/ 249214 w 1181100"/>
                <a:gd name="connsiteY2" fmla="*/ 86009 h 1371600"/>
                <a:gd name="connsiteX3" fmla="*/ 0 w 1181100"/>
                <a:gd name="connsiteY3" fmla="*/ 0 h 1371600"/>
                <a:gd name="connsiteX0" fmla="*/ 1171575 w 1181100"/>
                <a:gd name="connsiteY0" fmla="*/ 1371600 h 1371600"/>
                <a:gd name="connsiteX1" fmla="*/ 1181100 w 1181100"/>
                <a:gd name="connsiteY1" fmla="*/ 419100 h 1371600"/>
                <a:gd name="connsiteX2" fmla="*/ 167327 w 1181100"/>
                <a:gd name="connsiteY2" fmla="*/ 263430 h 1371600"/>
                <a:gd name="connsiteX3" fmla="*/ 0 w 1181100"/>
                <a:gd name="connsiteY3" fmla="*/ 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1100" h="1371600">
                  <a:moveTo>
                    <a:pt x="1171575" y="1371600"/>
                  </a:moveTo>
                  <a:lnTo>
                    <a:pt x="1181100" y="419100"/>
                  </a:lnTo>
                  <a:lnTo>
                    <a:pt x="167327" y="263430"/>
                  </a:lnTo>
                  <a:lnTo>
                    <a:pt x="0" y="0"/>
                  </a:lnTo>
                </a:path>
              </a:pathLst>
            </a:custGeom>
            <a:noFill/>
            <a:ln w="57150" cap="flat" cmpd="sng" algn="ctr">
              <a:solidFill>
                <a:srgbClr val="008000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42" name="Group 267"/>
            <p:cNvGrpSpPr/>
            <p:nvPr/>
          </p:nvGrpSpPr>
          <p:grpSpPr>
            <a:xfrm flipH="1">
              <a:off x="8178525" y="5368652"/>
              <a:ext cx="216024" cy="216023"/>
              <a:chOff x="9209112" y="7464897"/>
              <a:chExt cx="432048" cy="216023"/>
            </a:xfrm>
            <a:solidFill>
              <a:srgbClr val="99FF66"/>
            </a:solidFill>
          </p:grpSpPr>
          <p:sp>
            <p:nvSpPr>
              <p:cNvPr id="657" name="Flowchart: Delay 65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658" name="Flowchart: Delay 65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cxnSp>
          <p:nvCxnSpPr>
            <p:cNvPr id="736" name="Straight Connector 735"/>
            <p:cNvCxnSpPr/>
            <p:nvPr/>
          </p:nvCxnSpPr>
          <p:spPr bwMode="auto">
            <a:xfrm flipH="1">
              <a:off x="717550" y="5944716"/>
              <a:ext cx="1" cy="1872208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39" name="Straight Connector 738"/>
            <p:cNvCxnSpPr/>
            <p:nvPr/>
          </p:nvCxnSpPr>
          <p:spPr bwMode="auto">
            <a:xfrm flipH="1">
              <a:off x="1908175" y="5944716"/>
              <a:ext cx="1" cy="1872208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3" name="Straight Connector 742"/>
            <p:cNvCxnSpPr/>
            <p:nvPr/>
          </p:nvCxnSpPr>
          <p:spPr bwMode="auto">
            <a:xfrm>
              <a:off x="223019" y="7794451"/>
              <a:ext cx="9577064" cy="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38" name="TextBox 737"/>
            <p:cNvSpPr txBox="1"/>
            <p:nvPr/>
          </p:nvSpPr>
          <p:spPr>
            <a:xfrm>
              <a:off x="4961706" y="7669485"/>
              <a:ext cx="589905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400" b="0" dirty="0" smtClean="0"/>
                <a:t>BVLAN</a:t>
              </a:r>
              <a:endParaRPr lang="en-US" sz="1400" b="0" dirty="0" smtClean="0"/>
            </a:p>
          </p:txBody>
        </p:sp>
        <p:cxnSp>
          <p:nvCxnSpPr>
            <p:cNvPr id="744" name="Straight Connector 743"/>
            <p:cNvCxnSpPr/>
            <p:nvPr/>
          </p:nvCxnSpPr>
          <p:spPr bwMode="auto">
            <a:xfrm flipH="1">
              <a:off x="8300615" y="5944716"/>
              <a:ext cx="1" cy="1872208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ysDot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54" name="TextBox 753"/>
            <p:cNvSpPr txBox="1"/>
            <p:nvPr/>
          </p:nvSpPr>
          <p:spPr>
            <a:xfrm rot="16200000">
              <a:off x="385314" y="7384876"/>
              <a:ext cx="468077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400" b="0" dirty="0" smtClean="0"/>
                <a:t>active</a:t>
              </a:r>
              <a:endParaRPr lang="en-US" sz="1400" b="0" dirty="0" smtClean="0"/>
            </a:p>
          </p:txBody>
        </p:sp>
        <p:sp>
          <p:nvSpPr>
            <p:cNvPr id="755" name="TextBox 754"/>
            <p:cNvSpPr txBox="1"/>
            <p:nvPr/>
          </p:nvSpPr>
          <p:spPr>
            <a:xfrm rot="16200000">
              <a:off x="1462323" y="7297701"/>
              <a:ext cx="617157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400" b="0" dirty="0" smtClean="0"/>
                <a:t>blocked</a:t>
              </a:r>
              <a:endParaRPr lang="en-US" sz="1400" b="0" dirty="0" smtClean="0"/>
            </a:p>
          </p:txBody>
        </p:sp>
        <p:sp>
          <p:nvSpPr>
            <p:cNvPr id="756" name="TextBox 755"/>
            <p:cNvSpPr txBox="1"/>
            <p:nvPr/>
          </p:nvSpPr>
          <p:spPr>
            <a:xfrm rot="5400000" flipH="1">
              <a:off x="8087638" y="7297701"/>
              <a:ext cx="617157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400" b="0" dirty="0" smtClean="0"/>
                <a:t>blocked</a:t>
              </a:r>
              <a:endParaRPr lang="en-US" sz="1400" b="0" dirty="0" smtClean="0"/>
            </a:p>
          </p:txBody>
        </p:sp>
        <p:sp>
          <p:nvSpPr>
            <p:cNvPr id="757" name="TextBox 756"/>
            <p:cNvSpPr txBox="1"/>
            <p:nvPr/>
          </p:nvSpPr>
          <p:spPr>
            <a:xfrm rot="5400000" flipH="1">
              <a:off x="9311194" y="7297700"/>
              <a:ext cx="617157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400" b="0" dirty="0" smtClean="0"/>
                <a:t>blocked</a:t>
              </a:r>
              <a:endParaRPr lang="en-US" sz="1400" b="0" dirty="0" smtClean="0"/>
            </a:p>
          </p:txBody>
        </p:sp>
        <p:cxnSp>
          <p:nvCxnSpPr>
            <p:cNvPr id="803" name="Straight Connector 802"/>
            <p:cNvCxnSpPr/>
            <p:nvPr/>
          </p:nvCxnSpPr>
          <p:spPr bwMode="auto">
            <a:xfrm>
              <a:off x="4391025" y="7472363"/>
              <a:ext cx="4764" cy="333375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6" name="Straight Connector 805"/>
            <p:cNvCxnSpPr/>
            <p:nvPr/>
          </p:nvCxnSpPr>
          <p:spPr bwMode="auto">
            <a:xfrm>
              <a:off x="4710113" y="7472363"/>
              <a:ext cx="1" cy="30480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7" name="Straight Connector 806"/>
            <p:cNvCxnSpPr/>
            <p:nvPr/>
          </p:nvCxnSpPr>
          <p:spPr bwMode="auto">
            <a:xfrm flipH="1">
              <a:off x="5848351" y="7467600"/>
              <a:ext cx="4762" cy="338138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8" name="Straight Connector 807"/>
            <p:cNvCxnSpPr/>
            <p:nvPr/>
          </p:nvCxnSpPr>
          <p:spPr bwMode="auto">
            <a:xfrm>
              <a:off x="6086475" y="7472363"/>
              <a:ext cx="1" cy="323850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13" name="Group 412"/>
          <p:cNvGrpSpPr/>
          <p:nvPr/>
        </p:nvGrpSpPr>
        <p:grpSpPr>
          <a:xfrm>
            <a:off x="871091" y="1660248"/>
            <a:ext cx="8462456" cy="6051768"/>
            <a:chOff x="871091" y="1660248"/>
            <a:chExt cx="8462456" cy="6051768"/>
          </a:xfrm>
        </p:grpSpPr>
        <p:sp>
          <p:nvSpPr>
            <p:cNvPr id="63" name="Isosceles Triangle 62"/>
            <p:cNvSpPr/>
            <p:nvPr/>
          </p:nvSpPr>
          <p:spPr bwMode="auto">
            <a:xfrm>
              <a:off x="1418581" y="1840260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7" name="Isosceles Triangle 66"/>
            <p:cNvSpPr/>
            <p:nvPr/>
          </p:nvSpPr>
          <p:spPr bwMode="auto">
            <a:xfrm flipV="1">
              <a:off x="1418581" y="2416324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88" name="Isosceles Triangle 87"/>
            <p:cNvSpPr/>
            <p:nvPr/>
          </p:nvSpPr>
          <p:spPr bwMode="auto">
            <a:xfrm>
              <a:off x="1121023" y="1840260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2" name="Isosceles Triangle 91"/>
            <p:cNvSpPr/>
            <p:nvPr/>
          </p:nvSpPr>
          <p:spPr bwMode="auto">
            <a:xfrm flipV="1">
              <a:off x="1121023" y="2416324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6" name="Isosceles Triangle 565"/>
            <p:cNvSpPr/>
            <p:nvPr/>
          </p:nvSpPr>
          <p:spPr bwMode="auto">
            <a:xfrm flipH="1">
              <a:off x="8567139" y="1840260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7" name="Isosceles Triangle 566"/>
            <p:cNvSpPr/>
            <p:nvPr/>
          </p:nvSpPr>
          <p:spPr bwMode="auto">
            <a:xfrm flipH="1" flipV="1">
              <a:off x="8567139" y="2416324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6" name="Isosceles Triangle 575"/>
            <p:cNvSpPr/>
            <p:nvPr/>
          </p:nvSpPr>
          <p:spPr bwMode="auto">
            <a:xfrm flipH="1">
              <a:off x="8864697" y="1840260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80" name="Isosceles Triangle 579"/>
            <p:cNvSpPr/>
            <p:nvPr/>
          </p:nvSpPr>
          <p:spPr bwMode="auto">
            <a:xfrm flipH="1" flipV="1">
              <a:off x="8864697" y="2416324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" name="Isosceles Triangle 31"/>
            <p:cNvSpPr/>
            <p:nvPr/>
          </p:nvSpPr>
          <p:spPr bwMode="auto">
            <a:xfrm>
              <a:off x="871091" y="5080620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108" name="Isosceles Triangle 107"/>
            <p:cNvSpPr/>
            <p:nvPr/>
          </p:nvSpPr>
          <p:spPr bwMode="auto">
            <a:xfrm>
              <a:off x="2095227" y="5080620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598" name="Isosceles Triangle 597"/>
            <p:cNvSpPr/>
            <p:nvPr/>
          </p:nvSpPr>
          <p:spPr bwMode="auto">
            <a:xfrm flipH="1">
              <a:off x="9114629" y="5080620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603" name="Isosceles Triangle 602"/>
            <p:cNvSpPr/>
            <p:nvPr/>
          </p:nvSpPr>
          <p:spPr bwMode="auto">
            <a:xfrm flipH="1">
              <a:off x="7890493" y="5080620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699" name="Freeform 698"/>
            <p:cNvSpPr/>
            <p:nvPr/>
          </p:nvSpPr>
          <p:spPr bwMode="auto">
            <a:xfrm flipH="1">
              <a:off x="8822524" y="4491990"/>
              <a:ext cx="0" cy="87630"/>
            </a:xfrm>
            <a:custGeom>
              <a:avLst/>
              <a:gdLst>
                <a:gd name="connsiteX0" fmla="*/ 163830 w 163830"/>
                <a:gd name="connsiteY0" fmla="*/ 0 h 278130"/>
                <a:gd name="connsiteX1" fmla="*/ 163830 w 163830"/>
                <a:gd name="connsiteY1" fmla="*/ 87630 h 278130"/>
                <a:gd name="connsiteX2" fmla="*/ 0 w 163830"/>
                <a:gd name="connsiteY2" fmla="*/ 278130 h 278130"/>
                <a:gd name="connsiteX0" fmla="*/ 0 w 0"/>
                <a:gd name="connsiteY0" fmla="*/ 0 h 87630"/>
                <a:gd name="connsiteX1" fmla="*/ 0 w 0"/>
                <a:gd name="connsiteY1" fmla="*/ 87630 h 87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87630">
                  <a:moveTo>
                    <a:pt x="0" y="0"/>
                  </a:moveTo>
                  <a:lnTo>
                    <a:pt x="0" y="87630"/>
                  </a:lnTo>
                </a:path>
              </a:pathLst>
            </a:custGeom>
            <a:noFill/>
            <a:ln w="2857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9" name="Rectangle 348"/>
            <p:cNvSpPr/>
            <p:nvPr/>
          </p:nvSpPr>
          <p:spPr bwMode="auto">
            <a:xfrm>
              <a:off x="1066080" y="4574012"/>
              <a:ext cx="621103" cy="21566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3" name="Isosceles Triangle 92"/>
            <p:cNvSpPr/>
            <p:nvPr/>
          </p:nvSpPr>
          <p:spPr bwMode="auto">
            <a:xfrm flipV="1">
              <a:off x="1239516" y="4280520"/>
              <a:ext cx="279648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3" name="Freeform 312"/>
            <p:cNvSpPr/>
            <p:nvPr/>
          </p:nvSpPr>
          <p:spPr bwMode="auto">
            <a:xfrm>
              <a:off x="1210669" y="1661822"/>
              <a:ext cx="127221" cy="2615980"/>
            </a:xfrm>
            <a:custGeom>
              <a:avLst/>
              <a:gdLst>
                <a:gd name="connsiteX0" fmla="*/ 127221 w 127221"/>
                <a:gd name="connsiteY0" fmla="*/ 2600077 h 2600077"/>
                <a:gd name="connsiteX1" fmla="*/ 0 w 127221"/>
                <a:gd name="connsiteY1" fmla="*/ 2456953 h 2600077"/>
                <a:gd name="connsiteX2" fmla="*/ 39756 w 127221"/>
                <a:gd name="connsiteY2" fmla="*/ 0 h 2600077"/>
                <a:gd name="connsiteX0" fmla="*/ 127221 w 127221"/>
                <a:gd name="connsiteY0" fmla="*/ 2615980 h 2615980"/>
                <a:gd name="connsiteX1" fmla="*/ 0 w 127221"/>
                <a:gd name="connsiteY1" fmla="*/ 2472856 h 2615980"/>
                <a:gd name="connsiteX2" fmla="*/ 15902 w 127221"/>
                <a:gd name="connsiteY2" fmla="*/ 0 h 2615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7221" h="2615980">
                  <a:moveTo>
                    <a:pt x="127221" y="2615980"/>
                  </a:moveTo>
                  <a:lnTo>
                    <a:pt x="0" y="2472856"/>
                  </a:lnTo>
                  <a:lnTo>
                    <a:pt x="15902" y="0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4" name="Freeform 313"/>
            <p:cNvSpPr/>
            <p:nvPr/>
          </p:nvSpPr>
          <p:spPr bwMode="auto">
            <a:xfrm flipH="1">
              <a:off x="1409455" y="1660248"/>
              <a:ext cx="127221" cy="2615980"/>
            </a:xfrm>
            <a:custGeom>
              <a:avLst/>
              <a:gdLst>
                <a:gd name="connsiteX0" fmla="*/ 127221 w 127221"/>
                <a:gd name="connsiteY0" fmla="*/ 2600077 h 2600077"/>
                <a:gd name="connsiteX1" fmla="*/ 0 w 127221"/>
                <a:gd name="connsiteY1" fmla="*/ 2456953 h 2600077"/>
                <a:gd name="connsiteX2" fmla="*/ 39756 w 127221"/>
                <a:gd name="connsiteY2" fmla="*/ 0 h 2600077"/>
                <a:gd name="connsiteX0" fmla="*/ 127221 w 127221"/>
                <a:gd name="connsiteY0" fmla="*/ 2615980 h 2615980"/>
                <a:gd name="connsiteX1" fmla="*/ 0 w 127221"/>
                <a:gd name="connsiteY1" fmla="*/ 2472856 h 2615980"/>
                <a:gd name="connsiteX2" fmla="*/ 15902 w 127221"/>
                <a:gd name="connsiteY2" fmla="*/ 0 h 2615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7221" h="2615980">
                  <a:moveTo>
                    <a:pt x="127221" y="2615980"/>
                  </a:moveTo>
                  <a:lnTo>
                    <a:pt x="0" y="2472856"/>
                  </a:lnTo>
                  <a:lnTo>
                    <a:pt x="15902" y="0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7" name="Group 251"/>
            <p:cNvGrpSpPr/>
            <p:nvPr/>
          </p:nvGrpSpPr>
          <p:grpSpPr>
            <a:xfrm>
              <a:off x="1418581" y="2128292"/>
              <a:ext cx="216024" cy="216023"/>
              <a:chOff x="9209112" y="7464897"/>
              <a:chExt cx="432048" cy="216023"/>
            </a:xfrm>
          </p:grpSpPr>
          <p:sp>
            <p:nvSpPr>
              <p:cNvPr id="65" name="Flowchart: Delay 6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6" name="Flowchart: Delay 6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16" name="Freeform 315"/>
            <p:cNvSpPr/>
            <p:nvPr/>
          </p:nvSpPr>
          <p:spPr bwMode="auto">
            <a:xfrm>
              <a:off x="981076" y="4680495"/>
              <a:ext cx="243506" cy="1272630"/>
            </a:xfrm>
            <a:custGeom>
              <a:avLst/>
              <a:gdLst>
                <a:gd name="connsiteX0" fmla="*/ 390525 w 390525"/>
                <a:gd name="connsiteY0" fmla="*/ 0 h 1447800"/>
                <a:gd name="connsiteX1" fmla="*/ 390525 w 390525"/>
                <a:gd name="connsiteY1" fmla="*/ 95250 h 1447800"/>
                <a:gd name="connsiteX2" fmla="*/ 0 w 390525"/>
                <a:gd name="connsiteY2" fmla="*/ 514350 h 1447800"/>
                <a:gd name="connsiteX3" fmla="*/ 0 w 390525"/>
                <a:gd name="connsiteY3" fmla="*/ 1447800 h 1447800"/>
                <a:gd name="connsiteX0" fmla="*/ 390525 w 390525"/>
                <a:gd name="connsiteY0" fmla="*/ 0 h 1447800"/>
                <a:gd name="connsiteX1" fmla="*/ 230505 w 390525"/>
                <a:gd name="connsiteY1" fmla="*/ 270510 h 1447800"/>
                <a:gd name="connsiteX2" fmla="*/ 0 w 390525"/>
                <a:gd name="connsiteY2" fmla="*/ 514350 h 1447800"/>
                <a:gd name="connsiteX3" fmla="*/ 0 w 390525"/>
                <a:gd name="connsiteY3" fmla="*/ 1447800 h 1447800"/>
                <a:gd name="connsiteX0" fmla="*/ 230505 w 230505"/>
                <a:gd name="connsiteY0" fmla="*/ 0 h 1177290"/>
                <a:gd name="connsiteX1" fmla="*/ 0 w 230505"/>
                <a:gd name="connsiteY1" fmla="*/ 243840 h 1177290"/>
                <a:gd name="connsiteX2" fmla="*/ 0 w 230505"/>
                <a:gd name="connsiteY2" fmla="*/ 1177290 h 1177290"/>
                <a:gd name="connsiteX0" fmla="*/ 243506 w 243506"/>
                <a:gd name="connsiteY0" fmla="*/ 0 h 1272630"/>
                <a:gd name="connsiteX1" fmla="*/ 0 w 243506"/>
                <a:gd name="connsiteY1" fmla="*/ 339180 h 1272630"/>
                <a:gd name="connsiteX2" fmla="*/ 0 w 243506"/>
                <a:gd name="connsiteY2" fmla="*/ 1272630 h 1272630"/>
                <a:gd name="connsiteX0" fmla="*/ 243506 w 243506"/>
                <a:gd name="connsiteY0" fmla="*/ 0 h 1272630"/>
                <a:gd name="connsiteX1" fmla="*/ 128338 w 243506"/>
                <a:gd name="connsiteY1" fmla="*/ 177526 h 1272630"/>
                <a:gd name="connsiteX2" fmla="*/ 0 w 243506"/>
                <a:gd name="connsiteY2" fmla="*/ 339180 h 1272630"/>
                <a:gd name="connsiteX3" fmla="*/ 0 w 243506"/>
                <a:gd name="connsiteY3" fmla="*/ 1272630 h 1272630"/>
                <a:gd name="connsiteX0" fmla="*/ 243506 w 243506"/>
                <a:gd name="connsiteY0" fmla="*/ 0 h 1272630"/>
                <a:gd name="connsiteX1" fmla="*/ 228012 w 243506"/>
                <a:gd name="connsiteY1" fmla="*/ 108187 h 1272630"/>
                <a:gd name="connsiteX2" fmla="*/ 0 w 243506"/>
                <a:gd name="connsiteY2" fmla="*/ 339180 h 1272630"/>
                <a:gd name="connsiteX3" fmla="*/ 0 w 243506"/>
                <a:gd name="connsiteY3" fmla="*/ 1272630 h 1272630"/>
                <a:gd name="connsiteX0" fmla="*/ 243506 w 243506"/>
                <a:gd name="connsiteY0" fmla="*/ 0 h 1272630"/>
                <a:gd name="connsiteX1" fmla="*/ 241013 w 243506"/>
                <a:gd name="connsiteY1" fmla="*/ 108187 h 1272630"/>
                <a:gd name="connsiteX2" fmla="*/ 0 w 243506"/>
                <a:gd name="connsiteY2" fmla="*/ 339180 h 1272630"/>
                <a:gd name="connsiteX3" fmla="*/ 0 w 243506"/>
                <a:gd name="connsiteY3" fmla="*/ 1272630 h 1272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3506" h="1272630">
                  <a:moveTo>
                    <a:pt x="243506" y="0"/>
                  </a:moveTo>
                  <a:lnTo>
                    <a:pt x="241013" y="108187"/>
                  </a:lnTo>
                  <a:lnTo>
                    <a:pt x="0" y="339180"/>
                  </a:lnTo>
                  <a:lnTo>
                    <a:pt x="0" y="1272630"/>
                  </a:lnTo>
                </a:path>
              </a:pathLst>
            </a:custGeom>
            <a:noFill/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20" name="Group 270"/>
            <p:cNvGrpSpPr/>
            <p:nvPr/>
          </p:nvGrpSpPr>
          <p:grpSpPr>
            <a:xfrm>
              <a:off x="871091" y="5368652"/>
              <a:ext cx="216024" cy="216023"/>
              <a:chOff x="9209112" y="7464897"/>
              <a:chExt cx="432048" cy="216023"/>
            </a:xfrm>
            <a:solidFill>
              <a:srgbClr val="99FF66"/>
            </a:solidFill>
          </p:grpSpPr>
          <p:sp>
            <p:nvSpPr>
              <p:cNvPr id="34" name="Flowchart: Delay 3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35" name="Flowchart: Delay 3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sp>
          <p:nvSpPr>
            <p:cNvPr id="317" name="Freeform 316"/>
            <p:cNvSpPr/>
            <p:nvPr/>
          </p:nvSpPr>
          <p:spPr bwMode="auto">
            <a:xfrm>
              <a:off x="1517751" y="4686734"/>
              <a:ext cx="701573" cy="1256866"/>
            </a:xfrm>
            <a:custGeom>
              <a:avLst/>
              <a:gdLst>
                <a:gd name="connsiteX0" fmla="*/ 0 w 847725"/>
                <a:gd name="connsiteY0" fmla="*/ 0 h 1371600"/>
                <a:gd name="connsiteX1" fmla="*/ 847725 w 847725"/>
                <a:gd name="connsiteY1" fmla="*/ 457200 h 1371600"/>
                <a:gd name="connsiteX2" fmla="*/ 838200 w 847725"/>
                <a:gd name="connsiteY2" fmla="*/ 1371600 h 1371600"/>
                <a:gd name="connsiteX0" fmla="*/ 0 w 645795"/>
                <a:gd name="connsiteY0" fmla="*/ 0 h 1150620"/>
                <a:gd name="connsiteX1" fmla="*/ 645795 w 645795"/>
                <a:gd name="connsiteY1" fmla="*/ 236220 h 1150620"/>
                <a:gd name="connsiteX2" fmla="*/ 636270 w 645795"/>
                <a:gd name="connsiteY2" fmla="*/ 1150620 h 1150620"/>
                <a:gd name="connsiteX0" fmla="*/ 0 w 653415"/>
                <a:gd name="connsiteY0" fmla="*/ 0 h 1165860"/>
                <a:gd name="connsiteX1" fmla="*/ 653415 w 653415"/>
                <a:gd name="connsiteY1" fmla="*/ 251460 h 1165860"/>
                <a:gd name="connsiteX2" fmla="*/ 643890 w 653415"/>
                <a:gd name="connsiteY2" fmla="*/ 1165860 h 1165860"/>
                <a:gd name="connsiteX0" fmla="*/ 0 w 696751"/>
                <a:gd name="connsiteY0" fmla="*/ 0 h 1239532"/>
                <a:gd name="connsiteX1" fmla="*/ 696751 w 696751"/>
                <a:gd name="connsiteY1" fmla="*/ 325132 h 1239532"/>
                <a:gd name="connsiteX2" fmla="*/ 687226 w 696751"/>
                <a:gd name="connsiteY2" fmla="*/ 1239532 h 1239532"/>
                <a:gd name="connsiteX0" fmla="*/ 0 w 696751"/>
                <a:gd name="connsiteY0" fmla="*/ 0 h 1239532"/>
                <a:gd name="connsiteX1" fmla="*/ 332228 w 696751"/>
                <a:gd name="connsiteY1" fmla="*/ 149619 h 1239532"/>
                <a:gd name="connsiteX2" fmla="*/ 696751 w 696751"/>
                <a:gd name="connsiteY2" fmla="*/ 325132 h 1239532"/>
                <a:gd name="connsiteX3" fmla="*/ 687226 w 696751"/>
                <a:gd name="connsiteY3" fmla="*/ 1239532 h 1239532"/>
                <a:gd name="connsiteX0" fmla="*/ 1463 w 698214"/>
                <a:gd name="connsiteY0" fmla="*/ 0 h 1239532"/>
                <a:gd name="connsiteX1" fmla="*/ 0 w 698214"/>
                <a:gd name="connsiteY1" fmla="*/ 75947 h 1239532"/>
                <a:gd name="connsiteX2" fmla="*/ 698214 w 698214"/>
                <a:gd name="connsiteY2" fmla="*/ 325132 h 1239532"/>
                <a:gd name="connsiteX3" fmla="*/ 688689 w 698214"/>
                <a:gd name="connsiteY3" fmla="*/ 1239532 h 1239532"/>
                <a:gd name="connsiteX0" fmla="*/ 488 w 701573"/>
                <a:gd name="connsiteY0" fmla="*/ 0 h 1256866"/>
                <a:gd name="connsiteX1" fmla="*/ 3359 w 701573"/>
                <a:gd name="connsiteY1" fmla="*/ 93281 h 1256866"/>
                <a:gd name="connsiteX2" fmla="*/ 701573 w 701573"/>
                <a:gd name="connsiteY2" fmla="*/ 342466 h 1256866"/>
                <a:gd name="connsiteX3" fmla="*/ 692048 w 701573"/>
                <a:gd name="connsiteY3" fmla="*/ 1256866 h 1256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1573" h="1256866">
                  <a:moveTo>
                    <a:pt x="488" y="0"/>
                  </a:moveTo>
                  <a:cubicBezTo>
                    <a:pt x="0" y="25316"/>
                    <a:pt x="3847" y="67965"/>
                    <a:pt x="3359" y="93281"/>
                  </a:cubicBezTo>
                  <a:lnTo>
                    <a:pt x="701573" y="342466"/>
                  </a:lnTo>
                  <a:lnTo>
                    <a:pt x="692048" y="1256866"/>
                  </a:lnTo>
                </a:path>
              </a:pathLst>
            </a:custGeom>
            <a:noFill/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112" name="Isosceles Triangle 111"/>
            <p:cNvSpPr/>
            <p:nvPr/>
          </p:nvSpPr>
          <p:spPr bwMode="auto">
            <a:xfrm flipV="1">
              <a:off x="2095227" y="5656684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grpSp>
          <p:nvGrpSpPr>
            <p:cNvPr id="21" name="Group 270"/>
            <p:cNvGrpSpPr/>
            <p:nvPr/>
          </p:nvGrpSpPr>
          <p:grpSpPr>
            <a:xfrm>
              <a:off x="2095227" y="5368652"/>
              <a:ext cx="216024" cy="216023"/>
              <a:chOff x="9209112" y="7464897"/>
              <a:chExt cx="432048" cy="216023"/>
            </a:xfrm>
            <a:solidFill>
              <a:srgbClr val="99FF66"/>
            </a:solidFill>
          </p:grpSpPr>
          <p:sp>
            <p:nvSpPr>
              <p:cNvPr id="110" name="Flowchart: Delay 10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11" name="Flowchart: Delay 11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sp>
          <p:nvSpPr>
            <p:cNvPr id="350" name="Freeform 349"/>
            <p:cNvSpPr/>
            <p:nvPr/>
          </p:nvSpPr>
          <p:spPr bwMode="auto">
            <a:xfrm>
              <a:off x="1215390" y="4491990"/>
              <a:ext cx="163830" cy="278130"/>
            </a:xfrm>
            <a:custGeom>
              <a:avLst/>
              <a:gdLst>
                <a:gd name="connsiteX0" fmla="*/ 163830 w 163830"/>
                <a:gd name="connsiteY0" fmla="*/ 0 h 278130"/>
                <a:gd name="connsiteX1" fmla="*/ 163830 w 163830"/>
                <a:gd name="connsiteY1" fmla="*/ 87630 h 278130"/>
                <a:gd name="connsiteX2" fmla="*/ 0 w 163830"/>
                <a:gd name="connsiteY2" fmla="*/ 278130 h 278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63830" h="278130">
                  <a:moveTo>
                    <a:pt x="163830" y="0"/>
                  </a:moveTo>
                  <a:lnTo>
                    <a:pt x="163830" y="87630"/>
                  </a:lnTo>
                  <a:lnTo>
                    <a:pt x="0" y="278130"/>
                  </a:lnTo>
                </a:path>
              </a:pathLst>
            </a:custGeom>
            <a:noFill/>
            <a:ln w="28575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81" name="Isosceles Triangle 580"/>
            <p:cNvSpPr/>
            <p:nvPr/>
          </p:nvSpPr>
          <p:spPr bwMode="auto">
            <a:xfrm flipH="1" flipV="1">
              <a:off x="8682580" y="4280520"/>
              <a:ext cx="279648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59" name="Freeform 658"/>
            <p:cNvSpPr/>
            <p:nvPr/>
          </p:nvSpPr>
          <p:spPr bwMode="auto">
            <a:xfrm flipH="1">
              <a:off x="8863854" y="1661822"/>
              <a:ext cx="127221" cy="2615980"/>
            </a:xfrm>
            <a:custGeom>
              <a:avLst/>
              <a:gdLst>
                <a:gd name="connsiteX0" fmla="*/ 127221 w 127221"/>
                <a:gd name="connsiteY0" fmla="*/ 2600077 h 2600077"/>
                <a:gd name="connsiteX1" fmla="*/ 0 w 127221"/>
                <a:gd name="connsiteY1" fmla="*/ 2456953 h 2600077"/>
                <a:gd name="connsiteX2" fmla="*/ 39756 w 127221"/>
                <a:gd name="connsiteY2" fmla="*/ 0 h 2600077"/>
                <a:gd name="connsiteX0" fmla="*/ 127221 w 127221"/>
                <a:gd name="connsiteY0" fmla="*/ 2615980 h 2615980"/>
                <a:gd name="connsiteX1" fmla="*/ 0 w 127221"/>
                <a:gd name="connsiteY1" fmla="*/ 2472856 h 2615980"/>
                <a:gd name="connsiteX2" fmla="*/ 15902 w 127221"/>
                <a:gd name="connsiteY2" fmla="*/ 0 h 2615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7221" h="2615980">
                  <a:moveTo>
                    <a:pt x="127221" y="2615980"/>
                  </a:moveTo>
                  <a:lnTo>
                    <a:pt x="0" y="2472856"/>
                  </a:lnTo>
                  <a:lnTo>
                    <a:pt x="15902" y="0"/>
                  </a:lnTo>
                </a:path>
              </a:pathLst>
            </a:custGeom>
            <a:noFill/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60" name="Freeform 659"/>
            <p:cNvSpPr/>
            <p:nvPr/>
          </p:nvSpPr>
          <p:spPr bwMode="auto">
            <a:xfrm>
              <a:off x="8665068" y="1660248"/>
              <a:ext cx="127221" cy="2615980"/>
            </a:xfrm>
            <a:custGeom>
              <a:avLst/>
              <a:gdLst>
                <a:gd name="connsiteX0" fmla="*/ 127221 w 127221"/>
                <a:gd name="connsiteY0" fmla="*/ 2600077 h 2600077"/>
                <a:gd name="connsiteX1" fmla="*/ 0 w 127221"/>
                <a:gd name="connsiteY1" fmla="*/ 2456953 h 2600077"/>
                <a:gd name="connsiteX2" fmla="*/ 39756 w 127221"/>
                <a:gd name="connsiteY2" fmla="*/ 0 h 2600077"/>
                <a:gd name="connsiteX0" fmla="*/ 127221 w 127221"/>
                <a:gd name="connsiteY0" fmla="*/ 2615980 h 2615980"/>
                <a:gd name="connsiteX1" fmla="*/ 0 w 127221"/>
                <a:gd name="connsiteY1" fmla="*/ 2472856 h 2615980"/>
                <a:gd name="connsiteX2" fmla="*/ 15902 w 127221"/>
                <a:gd name="connsiteY2" fmla="*/ 0 h 2615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7221" h="2615980">
                  <a:moveTo>
                    <a:pt x="127221" y="2615980"/>
                  </a:moveTo>
                  <a:lnTo>
                    <a:pt x="0" y="2472856"/>
                  </a:lnTo>
                  <a:lnTo>
                    <a:pt x="15902" y="0"/>
                  </a:lnTo>
                </a:path>
              </a:pathLst>
            </a:custGeom>
            <a:noFill/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48" name="Group 251"/>
            <p:cNvGrpSpPr/>
            <p:nvPr/>
          </p:nvGrpSpPr>
          <p:grpSpPr>
            <a:xfrm flipH="1">
              <a:off x="8567139" y="2128292"/>
              <a:ext cx="216024" cy="216023"/>
              <a:chOff x="9209112" y="7464897"/>
              <a:chExt cx="432048" cy="216023"/>
            </a:xfrm>
          </p:grpSpPr>
          <p:sp>
            <p:nvSpPr>
              <p:cNvPr id="662" name="Flowchart: Delay 66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63" name="Flowchart: Delay 66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688" name="Rectangle 687"/>
            <p:cNvSpPr/>
            <p:nvPr/>
          </p:nvSpPr>
          <p:spPr bwMode="auto">
            <a:xfrm flipH="1">
              <a:off x="8514561" y="4574012"/>
              <a:ext cx="621103" cy="21566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89" name="Freeform 688"/>
            <p:cNvSpPr/>
            <p:nvPr/>
          </p:nvSpPr>
          <p:spPr bwMode="auto">
            <a:xfrm flipH="1">
              <a:off x="8977162" y="4680495"/>
              <a:ext cx="243506" cy="1272630"/>
            </a:xfrm>
            <a:custGeom>
              <a:avLst/>
              <a:gdLst>
                <a:gd name="connsiteX0" fmla="*/ 390525 w 390525"/>
                <a:gd name="connsiteY0" fmla="*/ 0 h 1447800"/>
                <a:gd name="connsiteX1" fmla="*/ 390525 w 390525"/>
                <a:gd name="connsiteY1" fmla="*/ 95250 h 1447800"/>
                <a:gd name="connsiteX2" fmla="*/ 0 w 390525"/>
                <a:gd name="connsiteY2" fmla="*/ 514350 h 1447800"/>
                <a:gd name="connsiteX3" fmla="*/ 0 w 390525"/>
                <a:gd name="connsiteY3" fmla="*/ 1447800 h 1447800"/>
                <a:gd name="connsiteX0" fmla="*/ 390525 w 390525"/>
                <a:gd name="connsiteY0" fmla="*/ 0 h 1447800"/>
                <a:gd name="connsiteX1" fmla="*/ 230505 w 390525"/>
                <a:gd name="connsiteY1" fmla="*/ 270510 h 1447800"/>
                <a:gd name="connsiteX2" fmla="*/ 0 w 390525"/>
                <a:gd name="connsiteY2" fmla="*/ 514350 h 1447800"/>
                <a:gd name="connsiteX3" fmla="*/ 0 w 390525"/>
                <a:gd name="connsiteY3" fmla="*/ 1447800 h 1447800"/>
                <a:gd name="connsiteX0" fmla="*/ 230505 w 230505"/>
                <a:gd name="connsiteY0" fmla="*/ 0 h 1177290"/>
                <a:gd name="connsiteX1" fmla="*/ 0 w 230505"/>
                <a:gd name="connsiteY1" fmla="*/ 243840 h 1177290"/>
                <a:gd name="connsiteX2" fmla="*/ 0 w 230505"/>
                <a:gd name="connsiteY2" fmla="*/ 1177290 h 1177290"/>
                <a:gd name="connsiteX0" fmla="*/ 243506 w 243506"/>
                <a:gd name="connsiteY0" fmla="*/ 0 h 1272630"/>
                <a:gd name="connsiteX1" fmla="*/ 0 w 243506"/>
                <a:gd name="connsiteY1" fmla="*/ 339180 h 1272630"/>
                <a:gd name="connsiteX2" fmla="*/ 0 w 243506"/>
                <a:gd name="connsiteY2" fmla="*/ 1272630 h 1272630"/>
                <a:gd name="connsiteX0" fmla="*/ 243506 w 243506"/>
                <a:gd name="connsiteY0" fmla="*/ 0 h 1272630"/>
                <a:gd name="connsiteX1" fmla="*/ 128338 w 243506"/>
                <a:gd name="connsiteY1" fmla="*/ 177526 h 1272630"/>
                <a:gd name="connsiteX2" fmla="*/ 0 w 243506"/>
                <a:gd name="connsiteY2" fmla="*/ 339180 h 1272630"/>
                <a:gd name="connsiteX3" fmla="*/ 0 w 243506"/>
                <a:gd name="connsiteY3" fmla="*/ 1272630 h 1272630"/>
                <a:gd name="connsiteX0" fmla="*/ 243506 w 243506"/>
                <a:gd name="connsiteY0" fmla="*/ 0 h 1272630"/>
                <a:gd name="connsiteX1" fmla="*/ 228012 w 243506"/>
                <a:gd name="connsiteY1" fmla="*/ 108187 h 1272630"/>
                <a:gd name="connsiteX2" fmla="*/ 0 w 243506"/>
                <a:gd name="connsiteY2" fmla="*/ 339180 h 1272630"/>
                <a:gd name="connsiteX3" fmla="*/ 0 w 243506"/>
                <a:gd name="connsiteY3" fmla="*/ 1272630 h 1272630"/>
                <a:gd name="connsiteX0" fmla="*/ 243506 w 243506"/>
                <a:gd name="connsiteY0" fmla="*/ 0 h 1272630"/>
                <a:gd name="connsiteX1" fmla="*/ 241013 w 243506"/>
                <a:gd name="connsiteY1" fmla="*/ 108187 h 1272630"/>
                <a:gd name="connsiteX2" fmla="*/ 0 w 243506"/>
                <a:gd name="connsiteY2" fmla="*/ 339180 h 1272630"/>
                <a:gd name="connsiteX3" fmla="*/ 0 w 243506"/>
                <a:gd name="connsiteY3" fmla="*/ 1272630 h 1272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43506" h="1272630">
                  <a:moveTo>
                    <a:pt x="243506" y="0"/>
                  </a:moveTo>
                  <a:lnTo>
                    <a:pt x="241013" y="108187"/>
                  </a:lnTo>
                  <a:lnTo>
                    <a:pt x="0" y="339180"/>
                  </a:lnTo>
                  <a:lnTo>
                    <a:pt x="0" y="1272630"/>
                  </a:lnTo>
                </a:path>
              </a:pathLst>
            </a:custGeom>
            <a:noFill/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0" name="Isosceles Triangle 689"/>
            <p:cNvSpPr/>
            <p:nvPr/>
          </p:nvSpPr>
          <p:spPr bwMode="auto">
            <a:xfrm flipH="1" flipV="1">
              <a:off x="9114629" y="5656684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grpSp>
          <p:nvGrpSpPr>
            <p:cNvPr id="751" name="Group 270"/>
            <p:cNvGrpSpPr/>
            <p:nvPr/>
          </p:nvGrpSpPr>
          <p:grpSpPr>
            <a:xfrm flipH="1">
              <a:off x="9114629" y="5368652"/>
              <a:ext cx="216024" cy="216023"/>
              <a:chOff x="9209112" y="7464897"/>
              <a:chExt cx="432048" cy="216023"/>
            </a:xfrm>
            <a:solidFill>
              <a:srgbClr val="99FF66"/>
            </a:solidFill>
          </p:grpSpPr>
          <p:sp>
            <p:nvSpPr>
              <p:cNvPr id="692" name="Flowchart: Delay 691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693" name="Flowchart: Delay 692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sp>
          <p:nvSpPr>
            <p:cNvPr id="694" name="Freeform 693"/>
            <p:cNvSpPr/>
            <p:nvPr/>
          </p:nvSpPr>
          <p:spPr bwMode="auto">
            <a:xfrm flipH="1">
              <a:off x="7982420" y="4686734"/>
              <a:ext cx="701573" cy="1256866"/>
            </a:xfrm>
            <a:custGeom>
              <a:avLst/>
              <a:gdLst>
                <a:gd name="connsiteX0" fmla="*/ 0 w 847725"/>
                <a:gd name="connsiteY0" fmla="*/ 0 h 1371600"/>
                <a:gd name="connsiteX1" fmla="*/ 847725 w 847725"/>
                <a:gd name="connsiteY1" fmla="*/ 457200 h 1371600"/>
                <a:gd name="connsiteX2" fmla="*/ 838200 w 847725"/>
                <a:gd name="connsiteY2" fmla="*/ 1371600 h 1371600"/>
                <a:gd name="connsiteX0" fmla="*/ 0 w 645795"/>
                <a:gd name="connsiteY0" fmla="*/ 0 h 1150620"/>
                <a:gd name="connsiteX1" fmla="*/ 645795 w 645795"/>
                <a:gd name="connsiteY1" fmla="*/ 236220 h 1150620"/>
                <a:gd name="connsiteX2" fmla="*/ 636270 w 645795"/>
                <a:gd name="connsiteY2" fmla="*/ 1150620 h 1150620"/>
                <a:gd name="connsiteX0" fmla="*/ 0 w 653415"/>
                <a:gd name="connsiteY0" fmla="*/ 0 h 1165860"/>
                <a:gd name="connsiteX1" fmla="*/ 653415 w 653415"/>
                <a:gd name="connsiteY1" fmla="*/ 251460 h 1165860"/>
                <a:gd name="connsiteX2" fmla="*/ 643890 w 653415"/>
                <a:gd name="connsiteY2" fmla="*/ 1165860 h 1165860"/>
                <a:gd name="connsiteX0" fmla="*/ 0 w 696751"/>
                <a:gd name="connsiteY0" fmla="*/ 0 h 1239532"/>
                <a:gd name="connsiteX1" fmla="*/ 696751 w 696751"/>
                <a:gd name="connsiteY1" fmla="*/ 325132 h 1239532"/>
                <a:gd name="connsiteX2" fmla="*/ 687226 w 696751"/>
                <a:gd name="connsiteY2" fmla="*/ 1239532 h 1239532"/>
                <a:gd name="connsiteX0" fmla="*/ 0 w 696751"/>
                <a:gd name="connsiteY0" fmla="*/ 0 h 1239532"/>
                <a:gd name="connsiteX1" fmla="*/ 332228 w 696751"/>
                <a:gd name="connsiteY1" fmla="*/ 149619 h 1239532"/>
                <a:gd name="connsiteX2" fmla="*/ 696751 w 696751"/>
                <a:gd name="connsiteY2" fmla="*/ 325132 h 1239532"/>
                <a:gd name="connsiteX3" fmla="*/ 687226 w 696751"/>
                <a:gd name="connsiteY3" fmla="*/ 1239532 h 1239532"/>
                <a:gd name="connsiteX0" fmla="*/ 1463 w 698214"/>
                <a:gd name="connsiteY0" fmla="*/ 0 h 1239532"/>
                <a:gd name="connsiteX1" fmla="*/ 0 w 698214"/>
                <a:gd name="connsiteY1" fmla="*/ 75947 h 1239532"/>
                <a:gd name="connsiteX2" fmla="*/ 698214 w 698214"/>
                <a:gd name="connsiteY2" fmla="*/ 325132 h 1239532"/>
                <a:gd name="connsiteX3" fmla="*/ 688689 w 698214"/>
                <a:gd name="connsiteY3" fmla="*/ 1239532 h 1239532"/>
                <a:gd name="connsiteX0" fmla="*/ 488 w 701573"/>
                <a:gd name="connsiteY0" fmla="*/ 0 h 1256866"/>
                <a:gd name="connsiteX1" fmla="*/ 3359 w 701573"/>
                <a:gd name="connsiteY1" fmla="*/ 93281 h 1256866"/>
                <a:gd name="connsiteX2" fmla="*/ 701573 w 701573"/>
                <a:gd name="connsiteY2" fmla="*/ 342466 h 1256866"/>
                <a:gd name="connsiteX3" fmla="*/ 692048 w 701573"/>
                <a:gd name="connsiteY3" fmla="*/ 1256866 h 12568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01573" h="1256866">
                  <a:moveTo>
                    <a:pt x="488" y="0"/>
                  </a:moveTo>
                  <a:cubicBezTo>
                    <a:pt x="0" y="25316"/>
                    <a:pt x="3847" y="67965"/>
                    <a:pt x="3359" y="93281"/>
                  </a:cubicBezTo>
                  <a:lnTo>
                    <a:pt x="701573" y="342466"/>
                  </a:lnTo>
                  <a:lnTo>
                    <a:pt x="692048" y="1256866"/>
                  </a:lnTo>
                </a:path>
              </a:pathLst>
            </a:custGeom>
            <a:noFill/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95" name="Isosceles Triangle 694"/>
            <p:cNvSpPr/>
            <p:nvPr/>
          </p:nvSpPr>
          <p:spPr bwMode="auto">
            <a:xfrm flipH="1" flipV="1">
              <a:off x="7890493" y="5656684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grpSp>
          <p:nvGrpSpPr>
            <p:cNvPr id="752" name="Group 270"/>
            <p:cNvGrpSpPr/>
            <p:nvPr/>
          </p:nvGrpSpPr>
          <p:grpSpPr>
            <a:xfrm flipH="1">
              <a:off x="7890493" y="5368652"/>
              <a:ext cx="216024" cy="216023"/>
              <a:chOff x="9209112" y="7464897"/>
              <a:chExt cx="432048" cy="216023"/>
            </a:xfrm>
            <a:solidFill>
              <a:srgbClr val="99FF66"/>
            </a:solidFill>
          </p:grpSpPr>
          <p:sp>
            <p:nvSpPr>
              <p:cNvPr id="697" name="Flowchart: Delay 69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698" name="Flowchart: Delay 69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sp>
          <p:nvSpPr>
            <p:cNvPr id="726" name="Freeform 725"/>
            <p:cNvSpPr/>
            <p:nvPr/>
          </p:nvSpPr>
          <p:spPr bwMode="auto">
            <a:xfrm>
              <a:off x="2207167" y="5902624"/>
              <a:ext cx="5795662" cy="574734"/>
            </a:xfrm>
            <a:custGeom>
              <a:avLst/>
              <a:gdLst>
                <a:gd name="connsiteX0" fmla="*/ 0 w 3522428"/>
                <a:gd name="connsiteY0" fmla="*/ 0 h 174929"/>
                <a:gd name="connsiteX1" fmla="*/ 0 w 3522428"/>
                <a:gd name="connsiteY1" fmla="*/ 174929 h 174929"/>
                <a:gd name="connsiteX2" fmla="*/ 3522428 w 3522428"/>
                <a:gd name="connsiteY2" fmla="*/ 174929 h 174929"/>
                <a:gd name="connsiteX3" fmla="*/ 3514477 w 3522428"/>
                <a:gd name="connsiteY3" fmla="*/ 15903 h 174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22428" h="174929">
                  <a:moveTo>
                    <a:pt x="0" y="0"/>
                  </a:moveTo>
                  <a:lnTo>
                    <a:pt x="0" y="174929"/>
                  </a:lnTo>
                  <a:lnTo>
                    <a:pt x="3522428" y="174929"/>
                  </a:lnTo>
                  <a:lnTo>
                    <a:pt x="3514477" y="15903"/>
                  </a:lnTo>
                </a:path>
              </a:pathLst>
            </a:custGeom>
            <a:noFill/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30" name="Straight Connector 729"/>
            <p:cNvCxnSpPr/>
            <p:nvPr/>
          </p:nvCxnSpPr>
          <p:spPr bwMode="auto">
            <a:xfrm>
              <a:off x="8658504" y="4685183"/>
              <a:ext cx="351463" cy="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34" name="TextBox 733"/>
            <p:cNvSpPr txBox="1"/>
            <p:nvPr/>
          </p:nvSpPr>
          <p:spPr>
            <a:xfrm>
              <a:off x="4968910" y="6360415"/>
              <a:ext cx="399148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400" b="0" dirty="0" smtClean="0"/>
                <a:t>TESI</a:t>
              </a:r>
              <a:endParaRPr lang="en-US" sz="1400" b="0" dirty="0" smtClean="0"/>
            </a:p>
          </p:txBody>
        </p:sp>
        <p:cxnSp>
          <p:nvCxnSpPr>
            <p:cNvPr id="746" name="Straight Connector 745"/>
            <p:cNvCxnSpPr/>
            <p:nvPr/>
          </p:nvCxnSpPr>
          <p:spPr bwMode="auto">
            <a:xfrm>
              <a:off x="984251" y="5944716"/>
              <a:ext cx="0" cy="1512168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61" name="Straight Connector 760"/>
            <p:cNvCxnSpPr/>
            <p:nvPr/>
          </p:nvCxnSpPr>
          <p:spPr bwMode="auto">
            <a:xfrm>
              <a:off x="9221737" y="5935191"/>
              <a:ext cx="0" cy="1521693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63" name="TextBox 762"/>
            <p:cNvSpPr txBox="1"/>
            <p:nvPr/>
          </p:nvSpPr>
          <p:spPr>
            <a:xfrm rot="16200000">
              <a:off x="779239" y="7404720"/>
              <a:ext cx="399148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400" b="0" dirty="0" smtClean="0"/>
                <a:t>TESI</a:t>
              </a:r>
              <a:endParaRPr lang="en-US" sz="1400" b="0" dirty="0" smtClean="0"/>
            </a:p>
          </p:txBody>
        </p:sp>
        <p:sp>
          <p:nvSpPr>
            <p:cNvPr id="765" name="TextBox 764"/>
            <p:cNvSpPr txBox="1"/>
            <p:nvPr/>
          </p:nvSpPr>
          <p:spPr>
            <a:xfrm rot="5400000">
              <a:off x="9026251" y="7365612"/>
              <a:ext cx="399148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400" b="0" dirty="0" smtClean="0"/>
                <a:t>TESI</a:t>
              </a:r>
              <a:endParaRPr lang="en-US" sz="1400" b="0" dirty="0" smtClean="0"/>
            </a:p>
          </p:txBody>
        </p:sp>
        <p:grpSp>
          <p:nvGrpSpPr>
            <p:cNvPr id="775" name="Group 273"/>
            <p:cNvGrpSpPr/>
            <p:nvPr/>
          </p:nvGrpSpPr>
          <p:grpSpPr>
            <a:xfrm>
              <a:off x="1121023" y="2128292"/>
              <a:ext cx="216024" cy="216023"/>
              <a:chOff x="9209112" y="7464897"/>
              <a:chExt cx="432048" cy="216023"/>
            </a:xfrm>
          </p:grpSpPr>
          <p:sp>
            <p:nvSpPr>
              <p:cNvPr id="90" name="Flowchart: Delay 8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91" name="Flowchart: Delay 9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776" name="Group 273"/>
            <p:cNvGrpSpPr/>
            <p:nvPr/>
          </p:nvGrpSpPr>
          <p:grpSpPr>
            <a:xfrm flipH="1">
              <a:off x="8864697" y="2128292"/>
              <a:ext cx="216024" cy="216023"/>
              <a:chOff x="9209112" y="7464897"/>
              <a:chExt cx="432048" cy="216023"/>
            </a:xfrm>
          </p:grpSpPr>
          <p:sp>
            <p:nvSpPr>
              <p:cNvPr id="578" name="Flowchart: Delay 577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579" name="Flowchart: Delay 578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sp>
          <p:nvSpPr>
            <p:cNvPr id="36" name="Isosceles Triangle 35"/>
            <p:cNvSpPr/>
            <p:nvPr/>
          </p:nvSpPr>
          <p:spPr bwMode="auto">
            <a:xfrm flipV="1">
              <a:off x="871091" y="5656684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</p:grpSp>
      <p:grpSp>
        <p:nvGrpSpPr>
          <p:cNvPr id="410" name="Group 409"/>
          <p:cNvGrpSpPr/>
          <p:nvPr/>
        </p:nvGrpSpPr>
        <p:grpSpPr>
          <a:xfrm>
            <a:off x="1159123" y="1638300"/>
            <a:ext cx="7883498" cy="6073716"/>
            <a:chOff x="1159123" y="1638300"/>
            <a:chExt cx="7883498" cy="6073716"/>
          </a:xfrm>
        </p:grpSpPr>
        <p:sp>
          <p:nvSpPr>
            <p:cNvPr id="68" name="Isosceles Triangle 67"/>
            <p:cNvSpPr/>
            <p:nvPr/>
          </p:nvSpPr>
          <p:spPr bwMode="auto">
            <a:xfrm>
              <a:off x="2095227" y="1840260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" name="Isosceles Triangle 71"/>
            <p:cNvSpPr/>
            <p:nvPr/>
          </p:nvSpPr>
          <p:spPr bwMode="auto">
            <a:xfrm flipV="1">
              <a:off x="2095227" y="2416324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3" name="Isosceles Triangle 72"/>
            <p:cNvSpPr/>
            <p:nvPr/>
          </p:nvSpPr>
          <p:spPr bwMode="auto">
            <a:xfrm>
              <a:off x="2412599" y="1840260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7" name="Isosceles Triangle 76"/>
            <p:cNvSpPr/>
            <p:nvPr/>
          </p:nvSpPr>
          <p:spPr bwMode="auto">
            <a:xfrm flipV="1">
              <a:off x="2412599" y="2416324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" name="Isosceles Triangle 55"/>
            <p:cNvSpPr/>
            <p:nvPr/>
          </p:nvSpPr>
          <p:spPr bwMode="auto">
            <a:xfrm flipV="1">
              <a:off x="2023219" y="4288532"/>
              <a:ext cx="279648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7" name="Isosceles Triangle 36"/>
            <p:cNvSpPr/>
            <p:nvPr/>
          </p:nvSpPr>
          <p:spPr bwMode="auto">
            <a:xfrm>
              <a:off x="1176375" y="5080620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41" name="Isosceles Triangle 40"/>
            <p:cNvSpPr/>
            <p:nvPr/>
          </p:nvSpPr>
          <p:spPr bwMode="auto">
            <a:xfrm flipV="1">
              <a:off x="1176375" y="5656684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125" name="Isosceles Triangle 124"/>
            <p:cNvSpPr/>
            <p:nvPr/>
          </p:nvSpPr>
          <p:spPr bwMode="auto">
            <a:xfrm>
              <a:off x="2959323" y="5080620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129" name="Isosceles Triangle 128"/>
            <p:cNvSpPr/>
            <p:nvPr/>
          </p:nvSpPr>
          <p:spPr bwMode="auto">
            <a:xfrm flipV="1">
              <a:off x="2959323" y="5656684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305" name="Isosceles Triangle 304"/>
            <p:cNvSpPr/>
            <p:nvPr/>
          </p:nvSpPr>
          <p:spPr bwMode="auto">
            <a:xfrm flipV="1">
              <a:off x="2383259" y="4288532"/>
              <a:ext cx="279648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0" name="Rectangle 339"/>
            <p:cNvSpPr/>
            <p:nvPr/>
          </p:nvSpPr>
          <p:spPr bwMode="auto">
            <a:xfrm>
              <a:off x="2018580" y="4574012"/>
              <a:ext cx="621103" cy="21566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6" name="Freeform 335"/>
            <p:cNvSpPr/>
            <p:nvPr/>
          </p:nvSpPr>
          <p:spPr bwMode="auto">
            <a:xfrm>
              <a:off x="1265209" y="4807481"/>
              <a:ext cx="891396" cy="1144746"/>
            </a:xfrm>
            <a:custGeom>
              <a:avLst/>
              <a:gdLst>
                <a:gd name="connsiteX0" fmla="*/ 897147 w 897147"/>
                <a:gd name="connsiteY0" fmla="*/ 0 h 1449237"/>
                <a:gd name="connsiteX1" fmla="*/ 897147 w 897147"/>
                <a:gd name="connsiteY1" fmla="*/ 94890 h 1449237"/>
                <a:gd name="connsiteX2" fmla="*/ 0 w 897147"/>
                <a:gd name="connsiteY2" fmla="*/ 526211 h 1449237"/>
                <a:gd name="connsiteX3" fmla="*/ 8626 w 897147"/>
                <a:gd name="connsiteY3" fmla="*/ 1449237 h 1449237"/>
                <a:gd name="connsiteX0" fmla="*/ 891396 w 891396"/>
                <a:gd name="connsiteY0" fmla="*/ 0 h 1449237"/>
                <a:gd name="connsiteX1" fmla="*/ 891396 w 891396"/>
                <a:gd name="connsiteY1" fmla="*/ 94890 h 1449237"/>
                <a:gd name="connsiteX2" fmla="*/ 2875 w 891396"/>
                <a:gd name="connsiteY2" fmla="*/ 352711 h 1449237"/>
                <a:gd name="connsiteX3" fmla="*/ 2875 w 891396"/>
                <a:gd name="connsiteY3" fmla="*/ 1449237 h 1449237"/>
                <a:gd name="connsiteX0" fmla="*/ 891396 w 891396"/>
                <a:gd name="connsiteY0" fmla="*/ 0 h 1354347"/>
                <a:gd name="connsiteX1" fmla="*/ 2875 w 891396"/>
                <a:gd name="connsiteY1" fmla="*/ 257821 h 1354347"/>
                <a:gd name="connsiteX2" fmla="*/ 2875 w 891396"/>
                <a:gd name="connsiteY2" fmla="*/ 1354347 h 1354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91396" h="1354347">
                  <a:moveTo>
                    <a:pt x="891396" y="0"/>
                  </a:moveTo>
                  <a:lnTo>
                    <a:pt x="2875" y="257821"/>
                  </a:lnTo>
                  <a:cubicBezTo>
                    <a:pt x="5750" y="565496"/>
                    <a:pt x="0" y="1046672"/>
                    <a:pt x="2875" y="1354347"/>
                  </a:cubicBezTo>
                </a:path>
              </a:pathLst>
            </a:custGeom>
            <a:noFill/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8" name="Group 273"/>
            <p:cNvGrpSpPr/>
            <p:nvPr/>
          </p:nvGrpSpPr>
          <p:grpSpPr>
            <a:xfrm>
              <a:off x="1159123" y="5368652"/>
              <a:ext cx="216024" cy="216023"/>
              <a:chOff x="9209112" y="7464897"/>
              <a:chExt cx="432048" cy="216023"/>
            </a:xfrm>
            <a:solidFill>
              <a:srgbClr val="99FF66"/>
            </a:solidFill>
          </p:grpSpPr>
          <p:sp>
            <p:nvSpPr>
              <p:cNvPr id="39" name="Flowchart: Delay 3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40" name="Flowchart: Delay 3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sp>
          <p:nvSpPr>
            <p:cNvPr id="339" name="Freeform 338"/>
            <p:cNvSpPr/>
            <p:nvPr/>
          </p:nvSpPr>
          <p:spPr bwMode="auto">
            <a:xfrm flipH="1">
              <a:off x="2510286" y="4800600"/>
              <a:ext cx="552056" cy="1160252"/>
            </a:xfrm>
            <a:custGeom>
              <a:avLst/>
              <a:gdLst>
                <a:gd name="connsiteX0" fmla="*/ 897147 w 897147"/>
                <a:gd name="connsiteY0" fmla="*/ 0 h 1449237"/>
                <a:gd name="connsiteX1" fmla="*/ 897147 w 897147"/>
                <a:gd name="connsiteY1" fmla="*/ 94890 h 1449237"/>
                <a:gd name="connsiteX2" fmla="*/ 0 w 897147"/>
                <a:gd name="connsiteY2" fmla="*/ 526211 h 1449237"/>
                <a:gd name="connsiteX3" fmla="*/ 8626 w 897147"/>
                <a:gd name="connsiteY3" fmla="*/ 1449237 h 1449237"/>
                <a:gd name="connsiteX0" fmla="*/ 897147 w 897147"/>
                <a:gd name="connsiteY0" fmla="*/ 0 h 1449237"/>
                <a:gd name="connsiteX1" fmla="*/ 897147 w 897147"/>
                <a:gd name="connsiteY1" fmla="*/ 94890 h 1449237"/>
                <a:gd name="connsiteX2" fmla="*/ 0 w 897147"/>
                <a:gd name="connsiteY2" fmla="*/ 374192 h 1449237"/>
                <a:gd name="connsiteX3" fmla="*/ 8626 w 897147"/>
                <a:gd name="connsiteY3" fmla="*/ 1449237 h 1449237"/>
                <a:gd name="connsiteX0" fmla="*/ 897147 w 897147"/>
                <a:gd name="connsiteY0" fmla="*/ 1 h 1354348"/>
                <a:gd name="connsiteX1" fmla="*/ 0 w 897147"/>
                <a:gd name="connsiteY1" fmla="*/ 279303 h 1354348"/>
                <a:gd name="connsiteX2" fmla="*/ 8626 w 897147"/>
                <a:gd name="connsiteY2" fmla="*/ 1354348 h 1354348"/>
                <a:gd name="connsiteX0" fmla="*/ 897147 w 897147"/>
                <a:gd name="connsiteY0" fmla="*/ 8746 h 1363093"/>
                <a:gd name="connsiteX1" fmla="*/ 865370 w 897147"/>
                <a:gd name="connsiteY1" fmla="*/ 0 h 1363093"/>
                <a:gd name="connsiteX2" fmla="*/ 0 w 897147"/>
                <a:gd name="connsiteY2" fmla="*/ 288048 h 1363093"/>
                <a:gd name="connsiteX3" fmla="*/ 8626 w 897147"/>
                <a:gd name="connsiteY3" fmla="*/ 1363093 h 1363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97147" h="1363093">
                  <a:moveTo>
                    <a:pt x="897147" y="8746"/>
                  </a:moveTo>
                  <a:lnTo>
                    <a:pt x="865370" y="0"/>
                  </a:lnTo>
                  <a:lnTo>
                    <a:pt x="0" y="288048"/>
                  </a:lnTo>
                  <a:cubicBezTo>
                    <a:pt x="2875" y="595723"/>
                    <a:pt x="5751" y="1055418"/>
                    <a:pt x="8626" y="1363093"/>
                  </a:cubicBezTo>
                </a:path>
              </a:pathLst>
            </a:custGeom>
            <a:noFill/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19" name="Group 267"/>
            <p:cNvGrpSpPr/>
            <p:nvPr/>
          </p:nvGrpSpPr>
          <p:grpSpPr>
            <a:xfrm>
              <a:off x="2959323" y="5368652"/>
              <a:ext cx="216024" cy="216023"/>
              <a:chOff x="9209112" y="7464897"/>
              <a:chExt cx="432048" cy="216023"/>
            </a:xfrm>
            <a:solidFill>
              <a:srgbClr val="99FF66"/>
            </a:solidFill>
          </p:grpSpPr>
          <p:sp>
            <p:nvSpPr>
              <p:cNvPr id="127" name="Flowchart: Delay 126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128" name="Flowchart: Delay 127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cxnSp>
          <p:nvCxnSpPr>
            <p:cNvPr id="342" name="Straight Connector 341"/>
            <p:cNvCxnSpPr>
              <a:stCxn id="56" idx="0"/>
            </p:cNvCxnSpPr>
            <p:nvPr/>
          </p:nvCxnSpPr>
          <p:spPr bwMode="auto">
            <a:xfrm flipH="1">
              <a:off x="2160270" y="4504556"/>
              <a:ext cx="2773" cy="307474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4" name="Straight Connector 343"/>
            <p:cNvCxnSpPr>
              <a:stCxn id="305" idx="0"/>
              <a:endCxn id="339" idx="1"/>
            </p:cNvCxnSpPr>
            <p:nvPr/>
          </p:nvCxnSpPr>
          <p:spPr bwMode="auto">
            <a:xfrm>
              <a:off x="2523083" y="4504556"/>
              <a:ext cx="6757" cy="296044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59" name="Isosceles Triangle 558"/>
            <p:cNvSpPr/>
            <p:nvPr/>
          </p:nvSpPr>
          <p:spPr bwMode="auto">
            <a:xfrm flipH="1" flipV="1">
              <a:off x="7898877" y="4288532"/>
              <a:ext cx="279648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8" name="Isosceles Triangle 567"/>
            <p:cNvSpPr/>
            <p:nvPr/>
          </p:nvSpPr>
          <p:spPr bwMode="auto">
            <a:xfrm flipH="1">
              <a:off x="7901065" y="1840260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69" name="Isosceles Triangle 568"/>
            <p:cNvSpPr/>
            <p:nvPr/>
          </p:nvSpPr>
          <p:spPr bwMode="auto">
            <a:xfrm flipH="1" flipV="1">
              <a:off x="7901065" y="2416324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0" name="Isosceles Triangle 569"/>
            <p:cNvSpPr/>
            <p:nvPr/>
          </p:nvSpPr>
          <p:spPr bwMode="auto">
            <a:xfrm flipH="1">
              <a:off x="7602461" y="1840260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71" name="Isosceles Triangle 570"/>
            <p:cNvSpPr/>
            <p:nvPr/>
          </p:nvSpPr>
          <p:spPr bwMode="auto">
            <a:xfrm flipH="1" flipV="1">
              <a:off x="7602461" y="2416324"/>
              <a:ext cx="216024" cy="216024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599" name="Isosceles Triangle 598"/>
            <p:cNvSpPr/>
            <p:nvPr/>
          </p:nvSpPr>
          <p:spPr bwMode="auto">
            <a:xfrm flipH="1">
              <a:off x="8809345" y="5080620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600" name="Isosceles Triangle 599"/>
            <p:cNvSpPr/>
            <p:nvPr/>
          </p:nvSpPr>
          <p:spPr bwMode="auto">
            <a:xfrm flipH="1" flipV="1">
              <a:off x="8809345" y="5656684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609" name="Isosceles Triangle 608"/>
            <p:cNvSpPr/>
            <p:nvPr/>
          </p:nvSpPr>
          <p:spPr bwMode="auto">
            <a:xfrm flipH="1">
              <a:off x="7026397" y="5080620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610" name="Isosceles Triangle 609"/>
            <p:cNvSpPr/>
            <p:nvPr/>
          </p:nvSpPr>
          <p:spPr bwMode="auto">
            <a:xfrm flipH="1" flipV="1">
              <a:off x="7026397" y="5656684"/>
              <a:ext cx="216024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endParaRPr lang="en-US" smtClean="0">
                <a:latin typeface="Arial" charset="0"/>
              </a:endParaRPr>
            </a:p>
          </p:txBody>
        </p:sp>
        <p:sp>
          <p:nvSpPr>
            <p:cNvPr id="640" name="Isosceles Triangle 639"/>
            <p:cNvSpPr/>
            <p:nvPr/>
          </p:nvSpPr>
          <p:spPr bwMode="auto">
            <a:xfrm flipH="1" flipV="1">
              <a:off x="7538837" y="4288532"/>
              <a:ext cx="279648" cy="216024"/>
            </a:xfrm>
            <a:prstGeom prst="triangle">
              <a:avLst/>
            </a:prstGeom>
            <a:solidFill>
              <a:srgbClr val="66FF33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76" name="Rectangle 675"/>
            <p:cNvSpPr/>
            <p:nvPr/>
          </p:nvSpPr>
          <p:spPr bwMode="auto">
            <a:xfrm flipH="1">
              <a:off x="7562061" y="4574012"/>
              <a:ext cx="621103" cy="21566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677" name="Freeform 676"/>
            <p:cNvSpPr/>
            <p:nvPr/>
          </p:nvSpPr>
          <p:spPr bwMode="auto">
            <a:xfrm flipH="1">
              <a:off x="8038919" y="4729475"/>
              <a:ext cx="897616" cy="1222751"/>
            </a:xfrm>
            <a:custGeom>
              <a:avLst/>
              <a:gdLst>
                <a:gd name="connsiteX0" fmla="*/ 897147 w 897147"/>
                <a:gd name="connsiteY0" fmla="*/ 0 h 1449237"/>
                <a:gd name="connsiteX1" fmla="*/ 897147 w 897147"/>
                <a:gd name="connsiteY1" fmla="*/ 94890 h 1449237"/>
                <a:gd name="connsiteX2" fmla="*/ 0 w 897147"/>
                <a:gd name="connsiteY2" fmla="*/ 526211 h 1449237"/>
                <a:gd name="connsiteX3" fmla="*/ 8626 w 897147"/>
                <a:gd name="connsiteY3" fmla="*/ 1449237 h 1449237"/>
                <a:gd name="connsiteX0" fmla="*/ 891396 w 891396"/>
                <a:gd name="connsiteY0" fmla="*/ 0 h 1449237"/>
                <a:gd name="connsiteX1" fmla="*/ 891396 w 891396"/>
                <a:gd name="connsiteY1" fmla="*/ 94890 h 1449237"/>
                <a:gd name="connsiteX2" fmla="*/ 2875 w 891396"/>
                <a:gd name="connsiteY2" fmla="*/ 352711 h 1449237"/>
                <a:gd name="connsiteX3" fmla="*/ 2875 w 891396"/>
                <a:gd name="connsiteY3" fmla="*/ 1449237 h 1449237"/>
                <a:gd name="connsiteX0" fmla="*/ 891396 w 891396"/>
                <a:gd name="connsiteY0" fmla="*/ 0 h 1354347"/>
                <a:gd name="connsiteX1" fmla="*/ 2875 w 891396"/>
                <a:gd name="connsiteY1" fmla="*/ 257821 h 1354347"/>
                <a:gd name="connsiteX2" fmla="*/ 2875 w 891396"/>
                <a:gd name="connsiteY2" fmla="*/ 1354347 h 1354347"/>
                <a:gd name="connsiteX0" fmla="*/ 895730 w 895730"/>
                <a:gd name="connsiteY0" fmla="*/ 0 h 1446635"/>
                <a:gd name="connsiteX1" fmla="*/ 2875 w 895730"/>
                <a:gd name="connsiteY1" fmla="*/ 350109 h 1446635"/>
                <a:gd name="connsiteX2" fmla="*/ 2875 w 895730"/>
                <a:gd name="connsiteY2" fmla="*/ 1446635 h 1446635"/>
                <a:gd name="connsiteX0" fmla="*/ 895730 w 895730"/>
                <a:gd name="connsiteY0" fmla="*/ 0 h 1446635"/>
                <a:gd name="connsiteX1" fmla="*/ 494586 w 895730"/>
                <a:gd name="connsiteY1" fmla="*/ 157210 h 1446635"/>
                <a:gd name="connsiteX2" fmla="*/ 2875 w 895730"/>
                <a:gd name="connsiteY2" fmla="*/ 350109 h 1446635"/>
                <a:gd name="connsiteX3" fmla="*/ 2875 w 895730"/>
                <a:gd name="connsiteY3" fmla="*/ 1446635 h 1446635"/>
                <a:gd name="connsiteX0" fmla="*/ 895730 w 897616"/>
                <a:gd name="connsiteY0" fmla="*/ 0 h 1446635"/>
                <a:gd name="connsiteX1" fmla="*/ 897616 w 897616"/>
                <a:gd name="connsiteY1" fmla="*/ 70049 h 1446635"/>
                <a:gd name="connsiteX2" fmla="*/ 2875 w 897616"/>
                <a:gd name="connsiteY2" fmla="*/ 350109 h 1446635"/>
                <a:gd name="connsiteX3" fmla="*/ 2875 w 897616"/>
                <a:gd name="connsiteY3" fmla="*/ 1446635 h 14466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97616" h="1446635">
                  <a:moveTo>
                    <a:pt x="895730" y="0"/>
                  </a:moveTo>
                  <a:cubicBezTo>
                    <a:pt x="896359" y="23350"/>
                    <a:pt x="896987" y="46699"/>
                    <a:pt x="897616" y="70049"/>
                  </a:cubicBezTo>
                  <a:lnTo>
                    <a:pt x="2875" y="350109"/>
                  </a:lnTo>
                  <a:cubicBezTo>
                    <a:pt x="5750" y="657784"/>
                    <a:pt x="0" y="1138960"/>
                    <a:pt x="2875" y="1446635"/>
                  </a:cubicBezTo>
                </a:path>
              </a:pathLst>
            </a:custGeom>
            <a:noFill/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49" name="Group 273"/>
            <p:cNvGrpSpPr/>
            <p:nvPr/>
          </p:nvGrpSpPr>
          <p:grpSpPr>
            <a:xfrm flipH="1">
              <a:off x="8826597" y="5368652"/>
              <a:ext cx="216024" cy="216023"/>
              <a:chOff x="9209112" y="7464897"/>
              <a:chExt cx="432048" cy="216023"/>
            </a:xfrm>
            <a:solidFill>
              <a:srgbClr val="99FF66"/>
            </a:solidFill>
          </p:grpSpPr>
          <p:sp>
            <p:nvSpPr>
              <p:cNvPr id="679" name="Flowchart: Delay 678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680" name="Flowchart: Delay 679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sp>
          <p:nvSpPr>
            <p:cNvPr id="681" name="Freeform 680"/>
            <p:cNvSpPr/>
            <p:nvPr/>
          </p:nvSpPr>
          <p:spPr bwMode="auto">
            <a:xfrm>
              <a:off x="7139402" y="4708370"/>
              <a:ext cx="556390" cy="1252481"/>
            </a:xfrm>
            <a:custGeom>
              <a:avLst/>
              <a:gdLst>
                <a:gd name="connsiteX0" fmla="*/ 897147 w 897147"/>
                <a:gd name="connsiteY0" fmla="*/ 0 h 1449237"/>
                <a:gd name="connsiteX1" fmla="*/ 897147 w 897147"/>
                <a:gd name="connsiteY1" fmla="*/ 94890 h 1449237"/>
                <a:gd name="connsiteX2" fmla="*/ 0 w 897147"/>
                <a:gd name="connsiteY2" fmla="*/ 526211 h 1449237"/>
                <a:gd name="connsiteX3" fmla="*/ 8626 w 897147"/>
                <a:gd name="connsiteY3" fmla="*/ 1449237 h 1449237"/>
                <a:gd name="connsiteX0" fmla="*/ 897147 w 897147"/>
                <a:gd name="connsiteY0" fmla="*/ 0 h 1449237"/>
                <a:gd name="connsiteX1" fmla="*/ 897147 w 897147"/>
                <a:gd name="connsiteY1" fmla="*/ 94890 h 1449237"/>
                <a:gd name="connsiteX2" fmla="*/ 0 w 897147"/>
                <a:gd name="connsiteY2" fmla="*/ 374192 h 1449237"/>
                <a:gd name="connsiteX3" fmla="*/ 8626 w 897147"/>
                <a:gd name="connsiteY3" fmla="*/ 1449237 h 1449237"/>
                <a:gd name="connsiteX0" fmla="*/ 897147 w 897147"/>
                <a:gd name="connsiteY0" fmla="*/ 1 h 1354348"/>
                <a:gd name="connsiteX1" fmla="*/ 0 w 897147"/>
                <a:gd name="connsiteY1" fmla="*/ 279303 h 1354348"/>
                <a:gd name="connsiteX2" fmla="*/ 8626 w 897147"/>
                <a:gd name="connsiteY2" fmla="*/ 1354348 h 1354348"/>
                <a:gd name="connsiteX0" fmla="*/ 897147 w 897147"/>
                <a:gd name="connsiteY0" fmla="*/ 8746 h 1363093"/>
                <a:gd name="connsiteX1" fmla="*/ 865370 w 897147"/>
                <a:gd name="connsiteY1" fmla="*/ 0 h 1363093"/>
                <a:gd name="connsiteX2" fmla="*/ 0 w 897147"/>
                <a:gd name="connsiteY2" fmla="*/ 288048 h 1363093"/>
                <a:gd name="connsiteX3" fmla="*/ 8626 w 897147"/>
                <a:gd name="connsiteY3" fmla="*/ 1363093 h 1363093"/>
                <a:gd name="connsiteX0" fmla="*/ 897147 w 900582"/>
                <a:gd name="connsiteY0" fmla="*/ 110572 h 1464919"/>
                <a:gd name="connsiteX1" fmla="*/ 900582 w 900582"/>
                <a:gd name="connsiteY1" fmla="*/ 0 h 1464919"/>
                <a:gd name="connsiteX2" fmla="*/ 0 w 900582"/>
                <a:gd name="connsiteY2" fmla="*/ 389874 h 1464919"/>
                <a:gd name="connsiteX3" fmla="*/ 8626 w 900582"/>
                <a:gd name="connsiteY3" fmla="*/ 1464919 h 1464919"/>
                <a:gd name="connsiteX0" fmla="*/ 1045042 w 1045042"/>
                <a:gd name="connsiteY0" fmla="*/ 39294 h 1464919"/>
                <a:gd name="connsiteX1" fmla="*/ 900582 w 1045042"/>
                <a:gd name="connsiteY1" fmla="*/ 0 h 1464919"/>
                <a:gd name="connsiteX2" fmla="*/ 0 w 1045042"/>
                <a:gd name="connsiteY2" fmla="*/ 389874 h 1464919"/>
                <a:gd name="connsiteX3" fmla="*/ 8626 w 1045042"/>
                <a:gd name="connsiteY3" fmla="*/ 1464919 h 1464919"/>
                <a:gd name="connsiteX0" fmla="*/ 1045042 w 1045042"/>
                <a:gd name="connsiteY0" fmla="*/ 0 h 1425625"/>
                <a:gd name="connsiteX1" fmla="*/ 893539 w 1045042"/>
                <a:gd name="connsiteY1" fmla="*/ 31984 h 1425625"/>
                <a:gd name="connsiteX2" fmla="*/ 0 w 1045042"/>
                <a:gd name="connsiteY2" fmla="*/ 350580 h 1425625"/>
                <a:gd name="connsiteX3" fmla="*/ 8626 w 1045042"/>
                <a:gd name="connsiteY3" fmla="*/ 1425625 h 1425625"/>
                <a:gd name="connsiteX0" fmla="*/ 904190 w 904190"/>
                <a:gd name="connsiteY0" fmla="*/ 0 h 1471447"/>
                <a:gd name="connsiteX1" fmla="*/ 893539 w 904190"/>
                <a:gd name="connsiteY1" fmla="*/ 77806 h 1471447"/>
                <a:gd name="connsiteX2" fmla="*/ 0 w 904190"/>
                <a:gd name="connsiteY2" fmla="*/ 396402 h 1471447"/>
                <a:gd name="connsiteX3" fmla="*/ 8626 w 904190"/>
                <a:gd name="connsiteY3" fmla="*/ 1471447 h 1471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04190" h="1471447">
                  <a:moveTo>
                    <a:pt x="904190" y="0"/>
                  </a:moveTo>
                  <a:lnTo>
                    <a:pt x="893539" y="77806"/>
                  </a:lnTo>
                  <a:lnTo>
                    <a:pt x="0" y="396402"/>
                  </a:lnTo>
                  <a:cubicBezTo>
                    <a:pt x="2875" y="704077"/>
                    <a:pt x="5751" y="1163772"/>
                    <a:pt x="8626" y="1471447"/>
                  </a:cubicBezTo>
                </a:path>
              </a:pathLst>
            </a:custGeom>
            <a:noFill/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grpSp>
          <p:nvGrpSpPr>
            <p:cNvPr id="750" name="Group 267"/>
            <p:cNvGrpSpPr/>
            <p:nvPr/>
          </p:nvGrpSpPr>
          <p:grpSpPr>
            <a:xfrm flipH="1">
              <a:off x="7026397" y="5368652"/>
              <a:ext cx="216024" cy="216023"/>
              <a:chOff x="9209112" y="7464897"/>
              <a:chExt cx="432048" cy="216023"/>
            </a:xfrm>
            <a:solidFill>
              <a:srgbClr val="99FF66"/>
            </a:solidFill>
          </p:grpSpPr>
          <p:sp>
            <p:nvSpPr>
              <p:cNvPr id="683" name="Flowchart: Delay 682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  <p:sp>
            <p:nvSpPr>
              <p:cNvPr id="684" name="Flowchart: Delay 683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66FF3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endParaRPr lang="en-US" smtClean="0">
                  <a:latin typeface="Arial" charset="0"/>
                </a:endParaRPr>
              </a:p>
            </p:txBody>
          </p:sp>
        </p:grpSp>
        <p:cxnSp>
          <p:nvCxnSpPr>
            <p:cNvPr id="685" name="Straight Connector 684"/>
            <p:cNvCxnSpPr>
              <a:stCxn id="559" idx="0"/>
            </p:cNvCxnSpPr>
            <p:nvPr/>
          </p:nvCxnSpPr>
          <p:spPr bwMode="auto">
            <a:xfrm>
              <a:off x="8038701" y="4504556"/>
              <a:ext cx="0" cy="72008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6" name="Straight Connector 685"/>
            <p:cNvCxnSpPr>
              <a:stCxn id="640" idx="0"/>
            </p:cNvCxnSpPr>
            <p:nvPr/>
          </p:nvCxnSpPr>
          <p:spPr bwMode="auto">
            <a:xfrm>
              <a:off x="7678661" y="4504556"/>
              <a:ext cx="0" cy="72008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33" name="Freeform 732"/>
            <p:cNvSpPr/>
            <p:nvPr/>
          </p:nvSpPr>
          <p:spPr bwMode="auto">
            <a:xfrm>
              <a:off x="3065069" y="5896052"/>
              <a:ext cx="4089197" cy="394066"/>
            </a:xfrm>
            <a:custGeom>
              <a:avLst/>
              <a:gdLst>
                <a:gd name="connsiteX0" fmla="*/ 0 w 3522428"/>
                <a:gd name="connsiteY0" fmla="*/ 0 h 174929"/>
                <a:gd name="connsiteX1" fmla="*/ 0 w 3522428"/>
                <a:gd name="connsiteY1" fmla="*/ 174929 h 174929"/>
                <a:gd name="connsiteX2" fmla="*/ 3522428 w 3522428"/>
                <a:gd name="connsiteY2" fmla="*/ 174929 h 174929"/>
                <a:gd name="connsiteX3" fmla="*/ 3514477 w 3522428"/>
                <a:gd name="connsiteY3" fmla="*/ 15903 h 1749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22428" h="174929">
                  <a:moveTo>
                    <a:pt x="0" y="0"/>
                  </a:moveTo>
                  <a:lnTo>
                    <a:pt x="0" y="174929"/>
                  </a:lnTo>
                  <a:lnTo>
                    <a:pt x="3522428" y="174929"/>
                  </a:lnTo>
                  <a:lnTo>
                    <a:pt x="3514477" y="15903"/>
                  </a:lnTo>
                </a:path>
              </a:pathLst>
            </a:custGeom>
            <a:noFill/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28" name="TextBox 727"/>
            <p:cNvSpPr txBox="1"/>
            <p:nvPr/>
          </p:nvSpPr>
          <p:spPr>
            <a:xfrm>
              <a:off x="4961595" y="6170219"/>
              <a:ext cx="399148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400" b="0" dirty="0" smtClean="0"/>
                <a:t>TESI</a:t>
              </a:r>
              <a:endParaRPr lang="en-US" sz="1400" b="0" dirty="0" smtClean="0"/>
            </a:p>
          </p:txBody>
        </p:sp>
        <p:cxnSp>
          <p:nvCxnSpPr>
            <p:cNvPr id="747" name="Straight Connector 746"/>
            <p:cNvCxnSpPr/>
            <p:nvPr/>
          </p:nvCxnSpPr>
          <p:spPr bwMode="auto">
            <a:xfrm>
              <a:off x="1270001" y="5935191"/>
              <a:ext cx="0" cy="1521693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60" name="Straight Connector 759"/>
            <p:cNvCxnSpPr/>
            <p:nvPr/>
          </p:nvCxnSpPr>
          <p:spPr bwMode="auto">
            <a:xfrm>
              <a:off x="8935987" y="5944716"/>
              <a:ext cx="0" cy="1512168"/>
            </a:xfrm>
            <a:prstGeom prst="line">
              <a:avLst/>
            </a:prstGeom>
            <a:solidFill>
              <a:schemeClr val="accent1"/>
            </a:solidFill>
            <a:ln w="5715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62" name="TextBox 761"/>
            <p:cNvSpPr txBox="1"/>
            <p:nvPr/>
          </p:nvSpPr>
          <p:spPr>
            <a:xfrm rot="16200000">
              <a:off x="1067851" y="7404720"/>
              <a:ext cx="399148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400" b="0" dirty="0" smtClean="0"/>
                <a:t>TESI</a:t>
              </a:r>
              <a:endParaRPr lang="en-US" sz="1400" b="0" dirty="0" smtClean="0"/>
            </a:p>
          </p:txBody>
        </p:sp>
        <p:sp>
          <p:nvSpPr>
            <p:cNvPr id="764" name="TextBox 763"/>
            <p:cNvSpPr txBox="1"/>
            <p:nvPr/>
          </p:nvSpPr>
          <p:spPr>
            <a:xfrm rot="5400000">
              <a:off x="8729274" y="7365612"/>
              <a:ext cx="399148" cy="215444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400" b="0" dirty="0" smtClean="0"/>
                <a:t>TESI</a:t>
              </a:r>
              <a:endParaRPr lang="en-US" sz="1400" b="0" dirty="0" smtClean="0"/>
            </a:p>
          </p:txBody>
        </p:sp>
        <p:sp>
          <p:nvSpPr>
            <p:cNvPr id="770" name="Rectangle 769"/>
            <p:cNvSpPr/>
            <p:nvPr/>
          </p:nvSpPr>
          <p:spPr bwMode="auto">
            <a:xfrm>
              <a:off x="2042753" y="4074567"/>
              <a:ext cx="621103" cy="13628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19" name="Straight Connector 318"/>
            <p:cNvCxnSpPr/>
            <p:nvPr/>
          </p:nvCxnSpPr>
          <p:spPr bwMode="auto">
            <a:xfrm flipH="1">
              <a:off x="2190751" y="1638300"/>
              <a:ext cx="19049" cy="245745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2" name="Straight Connector 321"/>
            <p:cNvCxnSpPr/>
            <p:nvPr/>
          </p:nvCxnSpPr>
          <p:spPr bwMode="auto">
            <a:xfrm flipH="1">
              <a:off x="2506096" y="1638300"/>
              <a:ext cx="19049" cy="245745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4" name="Straight Connector 323"/>
            <p:cNvCxnSpPr/>
            <p:nvPr/>
          </p:nvCxnSpPr>
          <p:spPr bwMode="auto">
            <a:xfrm flipV="1">
              <a:off x="2084614" y="4180113"/>
              <a:ext cx="0" cy="10885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0" name="Straight Connector 329"/>
            <p:cNvCxnSpPr/>
            <p:nvPr/>
          </p:nvCxnSpPr>
          <p:spPr bwMode="auto">
            <a:xfrm flipV="1">
              <a:off x="2103665" y="4091110"/>
              <a:ext cx="94519" cy="105333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771" name="Group 254"/>
            <p:cNvGrpSpPr/>
            <p:nvPr/>
          </p:nvGrpSpPr>
          <p:grpSpPr>
            <a:xfrm>
              <a:off x="2078898" y="2128292"/>
              <a:ext cx="216024" cy="216023"/>
              <a:chOff x="9209112" y="7464897"/>
              <a:chExt cx="432048" cy="216023"/>
            </a:xfrm>
          </p:grpSpPr>
          <p:sp>
            <p:nvSpPr>
              <p:cNvPr id="70" name="Flowchart: Delay 69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1" name="Flowchart: Delay 70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cxnSp>
          <p:nvCxnSpPr>
            <p:cNvPr id="781" name="Straight Connector 780"/>
            <p:cNvCxnSpPr/>
            <p:nvPr/>
          </p:nvCxnSpPr>
          <p:spPr bwMode="auto">
            <a:xfrm flipV="1">
              <a:off x="2593522" y="4185556"/>
              <a:ext cx="0" cy="10885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82" name="Freeform 781"/>
            <p:cNvSpPr/>
            <p:nvPr/>
          </p:nvSpPr>
          <p:spPr bwMode="auto">
            <a:xfrm>
              <a:off x="2212521" y="4177393"/>
              <a:ext cx="185945" cy="103414"/>
            </a:xfrm>
            <a:custGeom>
              <a:avLst/>
              <a:gdLst>
                <a:gd name="connsiteX0" fmla="*/ 0 w 114300"/>
                <a:gd name="connsiteY0" fmla="*/ 103414 h 103414"/>
                <a:gd name="connsiteX1" fmla="*/ 111579 w 114300"/>
                <a:gd name="connsiteY1" fmla="*/ 73479 h 103414"/>
                <a:gd name="connsiteX2" fmla="*/ 114300 w 114300"/>
                <a:gd name="connsiteY2" fmla="*/ 0 h 103414"/>
                <a:gd name="connsiteX0" fmla="*/ 0 w 114300"/>
                <a:gd name="connsiteY0" fmla="*/ 103414 h 103414"/>
                <a:gd name="connsiteX1" fmla="*/ 111579 w 114300"/>
                <a:gd name="connsiteY1" fmla="*/ 38100 h 103414"/>
                <a:gd name="connsiteX2" fmla="*/ 114300 w 114300"/>
                <a:gd name="connsiteY2" fmla="*/ 0 h 103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300" h="103414">
                  <a:moveTo>
                    <a:pt x="0" y="103414"/>
                  </a:moveTo>
                  <a:lnTo>
                    <a:pt x="111579" y="38100"/>
                  </a:lnTo>
                  <a:lnTo>
                    <a:pt x="114300" y="0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83" name="Freeform 782"/>
            <p:cNvSpPr/>
            <p:nvPr/>
          </p:nvSpPr>
          <p:spPr bwMode="auto">
            <a:xfrm flipH="1">
              <a:off x="2280167" y="4174672"/>
              <a:ext cx="212662" cy="103414"/>
            </a:xfrm>
            <a:custGeom>
              <a:avLst/>
              <a:gdLst>
                <a:gd name="connsiteX0" fmla="*/ 0 w 114300"/>
                <a:gd name="connsiteY0" fmla="*/ 103414 h 103414"/>
                <a:gd name="connsiteX1" fmla="*/ 111579 w 114300"/>
                <a:gd name="connsiteY1" fmla="*/ 73479 h 103414"/>
                <a:gd name="connsiteX2" fmla="*/ 114300 w 114300"/>
                <a:gd name="connsiteY2" fmla="*/ 0 h 103414"/>
                <a:gd name="connsiteX0" fmla="*/ 0 w 114510"/>
                <a:gd name="connsiteY0" fmla="*/ 103414 h 103414"/>
                <a:gd name="connsiteX1" fmla="*/ 114510 w 114510"/>
                <a:gd name="connsiteY1" fmla="*/ 40822 h 103414"/>
                <a:gd name="connsiteX2" fmla="*/ 114300 w 114510"/>
                <a:gd name="connsiteY2" fmla="*/ 0 h 103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510" h="103414">
                  <a:moveTo>
                    <a:pt x="0" y="103414"/>
                  </a:moveTo>
                  <a:lnTo>
                    <a:pt x="114510" y="40822"/>
                  </a:lnTo>
                  <a:lnTo>
                    <a:pt x="114300" y="0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91" name="Straight Connector 790"/>
            <p:cNvCxnSpPr/>
            <p:nvPr/>
          </p:nvCxnSpPr>
          <p:spPr bwMode="auto">
            <a:xfrm flipV="1">
              <a:off x="2419059" y="4083775"/>
              <a:ext cx="94519" cy="105333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92" name="Rectangle 791"/>
            <p:cNvSpPr/>
            <p:nvPr/>
          </p:nvSpPr>
          <p:spPr bwMode="auto">
            <a:xfrm>
              <a:off x="7571447" y="4079854"/>
              <a:ext cx="621103" cy="13628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93" name="Straight Connector 792"/>
            <p:cNvCxnSpPr/>
            <p:nvPr/>
          </p:nvCxnSpPr>
          <p:spPr bwMode="auto">
            <a:xfrm flipV="1">
              <a:off x="7613308" y="4185400"/>
              <a:ext cx="0" cy="10885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94" name="Straight Connector 793"/>
            <p:cNvCxnSpPr/>
            <p:nvPr/>
          </p:nvCxnSpPr>
          <p:spPr bwMode="auto">
            <a:xfrm flipV="1">
              <a:off x="7632359" y="4096397"/>
              <a:ext cx="94519" cy="105333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95" name="Straight Connector 794"/>
            <p:cNvCxnSpPr/>
            <p:nvPr/>
          </p:nvCxnSpPr>
          <p:spPr bwMode="auto">
            <a:xfrm flipV="1">
              <a:off x="8122216" y="4190843"/>
              <a:ext cx="0" cy="108858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96" name="Freeform 795"/>
            <p:cNvSpPr/>
            <p:nvPr/>
          </p:nvSpPr>
          <p:spPr bwMode="auto">
            <a:xfrm>
              <a:off x="7741215" y="4182680"/>
              <a:ext cx="185945" cy="103414"/>
            </a:xfrm>
            <a:custGeom>
              <a:avLst/>
              <a:gdLst>
                <a:gd name="connsiteX0" fmla="*/ 0 w 114300"/>
                <a:gd name="connsiteY0" fmla="*/ 103414 h 103414"/>
                <a:gd name="connsiteX1" fmla="*/ 111579 w 114300"/>
                <a:gd name="connsiteY1" fmla="*/ 73479 h 103414"/>
                <a:gd name="connsiteX2" fmla="*/ 114300 w 114300"/>
                <a:gd name="connsiteY2" fmla="*/ 0 h 103414"/>
                <a:gd name="connsiteX0" fmla="*/ 0 w 114300"/>
                <a:gd name="connsiteY0" fmla="*/ 103414 h 103414"/>
                <a:gd name="connsiteX1" fmla="*/ 111579 w 114300"/>
                <a:gd name="connsiteY1" fmla="*/ 38100 h 103414"/>
                <a:gd name="connsiteX2" fmla="*/ 114300 w 114300"/>
                <a:gd name="connsiteY2" fmla="*/ 0 h 103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300" h="103414">
                  <a:moveTo>
                    <a:pt x="0" y="103414"/>
                  </a:moveTo>
                  <a:lnTo>
                    <a:pt x="111579" y="38100"/>
                  </a:lnTo>
                  <a:lnTo>
                    <a:pt x="114300" y="0"/>
                  </a:lnTo>
                </a:path>
              </a:pathLst>
            </a:custGeom>
            <a:noFill/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797" name="Freeform 796"/>
            <p:cNvSpPr/>
            <p:nvPr/>
          </p:nvSpPr>
          <p:spPr bwMode="auto">
            <a:xfrm flipH="1">
              <a:off x="7808861" y="4179959"/>
              <a:ext cx="212662" cy="103414"/>
            </a:xfrm>
            <a:custGeom>
              <a:avLst/>
              <a:gdLst>
                <a:gd name="connsiteX0" fmla="*/ 0 w 114300"/>
                <a:gd name="connsiteY0" fmla="*/ 103414 h 103414"/>
                <a:gd name="connsiteX1" fmla="*/ 111579 w 114300"/>
                <a:gd name="connsiteY1" fmla="*/ 73479 h 103414"/>
                <a:gd name="connsiteX2" fmla="*/ 114300 w 114300"/>
                <a:gd name="connsiteY2" fmla="*/ 0 h 103414"/>
                <a:gd name="connsiteX0" fmla="*/ 0 w 114510"/>
                <a:gd name="connsiteY0" fmla="*/ 103414 h 103414"/>
                <a:gd name="connsiteX1" fmla="*/ 114510 w 114510"/>
                <a:gd name="connsiteY1" fmla="*/ 40822 h 103414"/>
                <a:gd name="connsiteX2" fmla="*/ 114300 w 114510"/>
                <a:gd name="connsiteY2" fmla="*/ 0 h 1034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4510" h="103414">
                  <a:moveTo>
                    <a:pt x="0" y="103414"/>
                  </a:moveTo>
                  <a:lnTo>
                    <a:pt x="114510" y="40822"/>
                  </a:lnTo>
                  <a:lnTo>
                    <a:pt x="114300" y="0"/>
                  </a:lnTo>
                </a:path>
              </a:pathLst>
            </a:custGeom>
            <a:noFill/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798" name="Straight Connector 797"/>
            <p:cNvCxnSpPr/>
            <p:nvPr/>
          </p:nvCxnSpPr>
          <p:spPr bwMode="auto">
            <a:xfrm flipV="1">
              <a:off x="7947753" y="4089062"/>
              <a:ext cx="94519" cy="105333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64" name="Straight Connector 663"/>
            <p:cNvCxnSpPr/>
            <p:nvPr/>
          </p:nvCxnSpPr>
          <p:spPr bwMode="auto">
            <a:xfrm>
              <a:off x="8018374" y="1638300"/>
              <a:ext cx="19049" cy="245745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65" name="Straight Connector 664"/>
            <p:cNvCxnSpPr/>
            <p:nvPr/>
          </p:nvCxnSpPr>
          <p:spPr bwMode="auto">
            <a:xfrm>
              <a:off x="7715719" y="1638300"/>
              <a:ext cx="19049" cy="245745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0" name="Straight Connector 799"/>
            <p:cNvCxnSpPr/>
            <p:nvPr/>
          </p:nvCxnSpPr>
          <p:spPr bwMode="auto">
            <a:xfrm>
              <a:off x="7711851" y="4144516"/>
              <a:ext cx="28803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2" name="Straight Connector 801"/>
            <p:cNvCxnSpPr/>
            <p:nvPr/>
          </p:nvCxnSpPr>
          <p:spPr bwMode="auto">
            <a:xfrm>
              <a:off x="2167235" y="4144516"/>
              <a:ext cx="28803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772" name="Group 257"/>
            <p:cNvGrpSpPr/>
            <p:nvPr/>
          </p:nvGrpSpPr>
          <p:grpSpPr>
            <a:xfrm flipH="1">
              <a:off x="7602461" y="2128292"/>
              <a:ext cx="216024" cy="216023"/>
              <a:chOff x="9209112" y="7464897"/>
              <a:chExt cx="432048" cy="216023"/>
            </a:xfrm>
          </p:grpSpPr>
          <p:sp>
            <p:nvSpPr>
              <p:cNvPr id="674" name="Flowchart: Delay 673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75" name="Flowchart: Delay 674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773" name="Group 257"/>
            <p:cNvGrpSpPr/>
            <p:nvPr/>
          </p:nvGrpSpPr>
          <p:grpSpPr>
            <a:xfrm>
              <a:off x="2412599" y="2128292"/>
              <a:ext cx="216024" cy="216023"/>
              <a:chOff x="9209112" y="7464897"/>
              <a:chExt cx="432048" cy="216023"/>
            </a:xfrm>
          </p:grpSpPr>
          <p:sp>
            <p:nvSpPr>
              <p:cNvPr id="75" name="Flowchart: Delay 74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76" name="Flowchart: Delay 75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grpSp>
          <p:nvGrpSpPr>
            <p:cNvPr id="774" name="Group 254"/>
            <p:cNvGrpSpPr/>
            <p:nvPr/>
          </p:nvGrpSpPr>
          <p:grpSpPr>
            <a:xfrm flipH="1">
              <a:off x="7917394" y="2128292"/>
              <a:ext cx="216024" cy="216023"/>
              <a:chOff x="9209112" y="7464897"/>
              <a:chExt cx="432048" cy="216023"/>
            </a:xfrm>
          </p:grpSpPr>
          <p:sp>
            <p:nvSpPr>
              <p:cNvPr id="671" name="Flowchart: Delay 670"/>
              <p:cNvSpPr/>
              <p:nvPr/>
            </p:nvSpPr>
            <p:spPr bwMode="auto">
              <a:xfrm rot="16200000">
                <a:off x="9389132" y="7284877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  <p:sp>
            <p:nvSpPr>
              <p:cNvPr id="672" name="Flowchart: Delay 671"/>
              <p:cNvSpPr/>
              <p:nvPr/>
            </p:nvSpPr>
            <p:spPr bwMode="auto">
              <a:xfrm rot="5400000" flipV="1">
                <a:off x="9389132" y="7428892"/>
                <a:ext cx="72008" cy="432048"/>
              </a:xfrm>
              <a:prstGeom prst="flowChartDelay">
                <a:avLst/>
              </a:prstGeom>
              <a:solidFill>
                <a:srgbClr val="FFFF00"/>
              </a:solidFill>
              <a:ln w="952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5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endParaRPr>
              </a:p>
            </p:txBody>
          </p:sp>
        </p:grpSp>
        <p:cxnSp>
          <p:nvCxnSpPr>
            <p:cNvPr id="814" name="Straight Connector 813"/>
            <p:cNvCxnSpPr/>
            <p:nvPr/>
          </p:nvCxnSpPr>
          <p:spPr bwMode="auto">
            <a:xfrm>
              <a:off x="7679099" y="4719852"/>
              <a:ext cx="381489" cy="382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008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Distributed Link Aggregation </a:t>
            </a:r>
            <a:br>
              <a:rPr lang="en-GB" dirty="0" smtClean="0"/>
            </a:br>
            <a:r>
              <a:rPr lang="en-GB" dirty="0" smtClean="0"/>
              <a:t>Data Plane Model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Rectangle 215"/>
          <p:cNvSpPr/>
          <p:nvPr/>
        </p:nvSpPr>
        <p:spPr bwMode="auto">
          <a:xfrm>
            <a:off x="295027" y="3280420"/>
            <a:ext cx="3240360" cy="302433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Link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Aggregation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56" name="Rounded Rectangle 655"/>
          <p:cNvSpPr/>
          <p:nvPr/>
        </p:nvSpPr>
        <p:spPr bwMode="auto">
          <a:xfrm>
            <a:off x="727075" y="3424436"/>
            <a:ext cx="2592288" cy="2160240"/>
          </a:xfrm>
          <a:prstGeom prst="roundRect">
            <a:avLst>
              <a:gd name="adj" fmla="val 11829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endParaRPr lang="en-US" sz="1000" b="0" dirty="0" smtClean="0">
              <a:latin typeface="Arial" charset="0"/>
            </a:endParaRPr>
          </a:p>
        </p:txBody>
      </p:sp>
      <p:sp>
        <p:nvSpPr>
          <p:cNvPr id="670" name="Rectangle 669"/>
          <p:cNvSpPr/>
          <p:nvPr/>
        </p:nvSpPr>
        <p:spPr bwMode="auto">
          <a:xfrm>
            <a:off x="4759523" y="2056284"/>
            <a:ext cx="504056" cy="151216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4" name="Rectangle 353"/>
          <p:cNvSpPr/>
          <p:nvPr/>
        </p:nvSpPr>
        <p:spPr bwMode="auto">
          <a:xfrm>
            <a:off x="5407595" y="1912268"/>
            <a:ext cx="4896544" cy="1656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Link Aggregation Models – Partitioning</a:t>
            </a:r>
            <a:endParaRPr lang="en-US" dirty="0"/>
          </a:p>
        </p:txBody>
      </p:sp>
      <p:sp>
        <p:nvSpPr>
          <p:cNvPr id="955" name="Rectangle 954"/>
          <p:cNvSpPr/>
          <p:nvPr/>
        </p:nvSpPr>
        <p:spPr bwMode="auto">
          <a:xfrm>
            <a:off x="727075" y="1912268"/>
            <a:ext cx="2808312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56" name="Rectangle 955"/>
          <p:cNvSpPr/>
          <p:nvPr/>
        </p:nvSpPr>
        <p:spPr bwMode="auto">
          <a:xfrm>
            <a:off x="727075" y="2848372"/>
            <a:ext cx="2808312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58" name="Rectangle 957"/>
          <p:cNvSpPr/>
          <p:nvPr/>
        </p:nvSpPr>
        <p:spPr bwMode="auto">
          <a:xfrm>
            <a:off x="295027" y="6304756"/>
            <a:ext cx="108012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59" name="Rectangle 958"/>
          <p:cNvSpPr/>
          <p:nvPr/>
        </p:nvSpPr>
        <p:spPr bwMode="auto">
          <a:xfrm>
            <a:off x="295027" y="6664796"/>
            <a:ext cx="108012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0" name="Rectangle 959"/>
          <p:cNvSpPr/>
          <p:nvPr/>
        </p:nvSpPr>
        <p:spPr bwMode="auto">
          <a:xfrm>
            <a:off x="295027" y="6880820"/>
            <a:ext cx="108012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1" name="Isosceles Triangle 960"/>
          <p:cNvSpPr/>
          <p:nvPr/>
        </p:nvSpPr>
        <p:spPr bwMode="auto">
          <a:xfrm flipV="1">
            <a:off x="655067" y="6376764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3" name="Isosceles Triangle 962"/>
          <p:cNvSpPr/>
          <p:nvPr/>
        </p:nvSpPr>
        <p:spPr bwMode="auto">
          <a:xfrm>
            <a:off x="2671292" y="19842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" name="Group 251"/>
          <p:cNvGrpSpPr/>
          <p:nvPr/>
        </p:nvGrpSpPr>
        <p:grpSpPr>
          <a:xfrm>
            <a:off x="2671292" y="2272308"/>
            <a:ext cx="216024" cy="216023"/>
            <a:chOff x="9209112" y="7464897"/>
            <a:chExt cx="432048" cy="216023"/>
          </a:xfrm>
        </p:grpSpPr>
        <p:sp>
          <p:nvSpPr>
            <p:cNvPr id="976" name="Flowchart: Delay 97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77" name="Flowchart: Delay 97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965" name="Isosceles Triangle 964"/>
          <p:cNvSpPr/>
          <p:nvPr/>
        </p:nvSpPr>
        <p:spPr bwMode="auto">
          <a:xfrm flipV="1">
            <a:off x="2671292" y="25603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6" name="Isosceles Triangle 965"/>
          <p:cNvSpPr/>
          <p:nvPr/>
        </p:nvSpPr>
        <p:spPr bwMode="auto">
          <a:xfrm>
            <a:off x="2959324" y="19842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54"/>
          <p:cNvGrpSpPr/>
          <p:nvPr/>
        </p:nvGrpSpPr>
        <p:grpSpPr>
          <a:xfrm>
            <a:off x="2959324" y="2272308"/>
            <a:ext cx="216024" cy="216023"/>
            <a:chOff x="9209112" y="7464897"/>
            <a:chExt cx="432048" cy="216023"/>
          </a:xfrm>
        </p:grpSpPr>
        <p:sp>
          <p:nvSpPr>
            <p:cNvPr id="974" name="Flowchart: Delay 97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75" name="Flowchart: Delay 97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968" name="Isosceles Triangle 967"/>
          <p:cNvSpPr/>
          <p:nvPr/>
        </p:nvSpPr>
        <p:spPr bwMode="auto">
          <a:xfrm flipV="1">
            <a:off x="2959324" y="25603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69" name="Isosceles Triangle 968"/>
          <p:cNvSpPr/>
          <p:nvPr/>
        </p:nvSpPr>
        <p:spPr bwMode="auto">
          <a:xfrm>
            <a:off x="3247356" y="19842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" name="Group 257"/>
          <p:cNvGrpSpPr/>
          <p:nvPr/>
        </p:nvGrpSpPr>
        <p:grpSpPr>
          <a:xfrm>
            <a:off x="3247356" y="2272308"/>
            <a:ext cx="216024" cy="216023"/>
            <a:chOff x="9209112" y="7464897"/>
            <a:chExt cx="432048" cy="216023"/>
          </a:xfrm>
        </p:grpSpPr>
        <p:sp>
          <p:nvSpPr>
            <p:cNvPr id="972" name="Flowchart: Delay 97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73" name="Flowchart: Delay 97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971" name="Isosceles Triangle 970"/>
          <p:cNvSpPr/>
          <p:nvPr/>
        </p:nvSpPr>
        <p:spPr bwMode="auto">
          <a:xfrm flipV="1">
            <a:off x="3247356" y="25603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79" name="Isosceles Triangle 978"/>
          <p:cNvSpPr/>
          <p:nvPr/>
        </p:nvSpPr>
        <p:spPr bwMode="auto">
          <a:xfrm>
            <a:off x="1735187" y="19842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" name="Group 267"/>
          <p:cNvGrpSpPr/>
          <p:nvPr/>
        </p:nvGrpSpPr>
        <p:grpSpPr>
          <a:xfrm>
            <a:off x="1735187" y="2272308"/>
            <a:ext cx="216024" cy="216023"/>
            <a:chOff x="9209112" y="7464897"/>
            <a:chExt cx="432048" cy="216023"/>
          </a:xfrm>
        </p:grpSpPr>
        <p:sp>
          <p:nvSpPr>
            <p:cNvPr id="992" name="Flowchart: Delay 99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93" name="Flowchart: Delay 992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981" name="Isosceles Triangle 980"/>
          <p:cNvSpPr/>
          <p:nvPr/>
        </p:nvSpPr>
        <p:spPr bwMode="auto">
          <a:xfrm flipV="1">
            <a:off x="1735187" y="25603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2" name="Isosceles Triangle 981"/>
          <p:cNvSpPr/>
          <p:nvPr/>
        </p:nvSpPr>
        <p:spPr bwMode="auto">
          <a:xfrm>
            <a:off x="2023219" y="19842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" name="Group 270"/>
          <p:cNvGrpSpPr/>
          <p:nvPr/>
        </p:nvGrpSpPr>
        <p:grpSpPr>
          <a:xfrm>
            <a:off x="2023219" y="2272308"/>
            <a:ext cx="216024" cy="216023"/>
            <a:chOff x="9209112" y="7464897"/>
            <a:chExt cx="432048" cy="216023"/>
          </a:xfrm>
        </p:grpSpPr>
        <p:sp>
          <p:nvSpPr>
            <p:cNvPr id="990" name="Flowchart: Delay 98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91" name="Flowchart: Delay 99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984" name="Isosceles Triangle 983"/>
          <p:cNvSpPr/>
          <p:nvPr/>
        </p:nvSpPr>
        <p:spPr bwMode="auto">
          <a:xfrm flipV="1">
            <a:off x="2023219" y="25603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985" name="Isosceles Triangle 984"/>
          <p:cNvSpPr/>
          <p:nvPr/>
        </p:nvSpPr>
        <p:spPr bwMode="auto">
          <a:xfrm>
            <a:off x="2311251" y="19842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8" name="Group 273"/>
          <p:cNvGrpSpPr/>
          <p:nvPr/>
        </p:nvGrpSpPr>
        <p:grpSpPr>
          <a:xfrm>
            <a:off x="2311251" y="2272308"/>
            <a:ext cx="216024" cy="216023"/>
            <a:chOff x="9209112" y="7464897"/>
            <a:chExt cx="432048" cy="216023"/>
          </a:xfrm>
        </p:grpSpPr>
        <p:sp>
          <p:nvSpPr>
            <p:cNvPr id="988" name="Flowchart: Delay 98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989" name="Flowchart: Delay 98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987" name="Isosceles Triangle 986"/>
          <p:cNvSpPr/>
          <p:nvPr/>
        </p:nvSpPr>
        <p:spPr bwMode="auto">
          <a:xfrm flipV="1">
            <a:off x="2311251" y="25603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9" name="Group 214"/>
          <p:cNvGrpSpPr/>
          <p:nvPr/>
        </p:nvGrpSpPr>
        <p:grpSpPr>
          <a:xfrm flipH="1">
            <a:off x="295027" y="2056284"/>
            <a:ext cx="3240360" cy="1224136"/>
            <a:chOff x="-65013" y="2056284"/>
            <a:chExt cx="3240360" cy="1224136"/>
          </a:xfrm>
        </p:grpSpPr>
        <p:sp>
          <p:nvSpPr>
            <p:cNvPr id="957" name="Rectangle 956"/>
            <p:cNvSpPr/>
            <p:nvPr/>
          </p:nvSpPr>
          <p:spPr bwMode="auto">
            <a:xfrm>
              <a:off x="-65013" y="3064396"/>
              <a:ext cx="3240360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9" name="Rectangle 208"/>
            <p:cNvSpPr/>
            <p:nvPr/>
          </p:nvSpPr>
          <p:spPr bwMode="auto">
            <a:xfrm>
              <a:off x="2959323" y="2056284"/>
              <a:ext cx="216024" cy="1008112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14" name="Straight Connector 213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21" name="Rounded Rectangle 220"/>
          <p:cNvSpPr/>
          <p:nvPr/>
        </p:nvSpPr>
        <p:spPr bwMode="auto">
          <a:xfrm>
            <a:off x="367035" y="3352428"/>
            <a:ext cx="288032" cy="2880320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1000" b="0" dirty="0" smtClean="0">
                <a:latin typeface="Arial" charset="0"/>
              </a:rPr>
              <a:t>Aggregation Control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222" name="Rounded Rectangle 221"/>
          <p:cNvSpPr/>
          <p:nvPr/>
        </p:nvSpPr>
        <p:spPr bwMode="auto">
          <a:xfrm>
            <a:off x="799083" y="4216524"/>
            <a:ext cx="1152128" cy="64807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1000" b="0" dirty="0" smtClean="0">
                <a:latin typeface="Arial" charset="0"/>
              </a:rPr>
              <a:t>Frame Collection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223" name="Rectangle 222"/>
          <p:cNvSpPr/>
          <p:nvPr/>
        </p:nvSpPr>
        <p:spPr bwMode="auto">
          <a:xfrm>
            <a:off x="1735187" y="5872708"/>
            <a:ext cx="576064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000" b="0" dirty="0" smtClean="0">
                <a:latin typeface="Arial" charset="0"/>
              </a:rPr>
              <a:t>Control </a:t>
            </a:r>
            <a:r>
              <a:rPr lang="en-GB" sz="1000" b="0" dirty="0" err="1" smtClean="0">
                <a:latin typeface="Arial" charset="0"/>
              </a:rPr>
              <a:t>prsr/mux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224" name="Rectangle 223"/>
          <p:cNvSpPr/>
          <p:nvPr/>
        </p:nvSpPr>
        <p:spPr bwMode="auto">
          <a:xfrm>
            <a:off x="943099" y="5872708"/>
            <a:ext cx="576064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000" b="0" dirty="0" smtClean="0">
                <a:latin typeface="Arial" charset="0"/>
              </a:rPr>
              <a:t>Control </a:t>
            </a:r>
            <a:r>
              <a:rPr lang="en-GB" sz="1000" b="0" dirty="0" err="1" smtClean="0">
                <a:latin typeface="Arial" charset="0"/>
              </a:rPr>
              <a:t>prsr/mux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226" name="Rectangle 225"/>
          <p:cNvSpPr/>
          <p:nvPr/>
        </p:nvSpPr>
        <p:spPr bwMode="auto">
          <a:xfrm>
            <a:off x="2527275" y="5872708"/>
            <a:ext cx="576064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000" b="0" dirty="0" smtClean="0">
                <a:latin typeface="Arial" charset="0"/>
              </a:rPr>
              <a:t>Control </a:t>
            </a:r>
            <a:r>
              <a:rPr lang="en-GB" sz="1000" b="0" dirty="0" err="1" smtClean="0">
                <a:latin typeface="Arial" charset="0"/>
              </a:rPr>
              <a:t>prsr/mux</a:t>
            </a:r>
            <a:endParaRPr lang="en-US" sz="1000" b="0" dirty="0" smtClean="0">
              <a:latin typeface="Arial" charset="0"/>
            </a:endParaRPr>
          </a:p>
        </p:txBody>
      </p:sp>
      <p:cxnSp>
        <p:nvCxnSpPr>
          <p:cNvPr id="237" name="Straight Connector 236"/>
          <p:cNvCxnSpPr/>
          <p:nvPr/>
        </p:nvCxnSpPr>
        <p:spPr bwMode="auto">
          <a:xfrm>
            <a:off x="943099" y="5728692"/>
            <a:ext cx="216024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238" name="TextBox 237"/>
          <p:cNvSpPr txBox="1"/>
          <p:nvPr/>
        </p:nvSpPr>
        <p:spPr>
          <a:xfrm>
            <a:off x="1137651" y="5646812"/>
            <a:ext cx="1720023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000" b="0" dirty="0" smtClean="0"/>
              <a:t>Service Interface (UNITDATA)</a:t>
            </a:r>
            <a:endParaRPr lang="en-US" sz="1000" b="0" dirty="0" smtClean="0"/>
          </a:p>
        </p:txBody>
      </p:sp>
      <p:sp>
        <p:nvSpPr>
          <p:cNvPr id="239" name="Rectangle 238"/>
          <p:cNvSpPr/>
          <p:nvPr/>
        </p:nvSpPr>
        <p:spPr bwMode="auto">
          <a:xfrm>
            <a:off x="1735187" y="5152628"/>
            <a:ext cx="576064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000" b="0" dirty="0" err="1" smtClean="0">
                <a:latin typeface="Arial" charset="0"/>
              </a:rPr>
              <a:t>Aggr</a:t>
            </a:r>
            <a:r>
              <a:rPr lang="en-GB" sz="1000" b="0" dirty="0" smtClean="0">
                <a:latin typeface="Arial" charset="0"/>
              </a:rPr>
              <a:t> </a:t>
            </a:r>
            <a:r>
              <a:rPr lang="en-GB" sz="1000" b="0" dirty="0" err="1" smtClean="0">
                <a:latin typeface="Arial" charset="0"/>
              </a:rPr>
              <a:t>prsr/mux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240" name="Rectangle 239"/>
          <p:cNvSpPr/>
          <p:nvPr/>
        </p:nvSpPr>
        <p:spPr bwMode="auto">
          <a:xfrm>
            <a:off x="943099" y="5152628"/>
            <a:ext cx="576064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000" b="0" dirty="0" err="1" smtClean="0">
                <a:latin typeface="Arial" charset="0"/>
              </a:rPr>
              <a:t>Aggr</a:t>
            </a:r>
            <a:r>
              <a:rPr lang="en-GB" sz="1000" b="0" dirty="0" smtClean="0">
                <a:latin typeface="Arial" charset="0"/>
              </a:rPr>
              <a:t> </a:t>
            </a:r>
            <a:r>
              <a:rPr lang="en-GB" sz="1000" b="0" dirty="0" err="1" smtClean="0">
                <a:latin typeface="Arial" charset="0"/>
              </a:rPr>
              <a:t>prsr/mux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241" name="Rectangle 240"/>
          <p:cNvSpPr/>
          <p:nvPr/>
        </p:nvSpPr>
        <p:spPr bwMode="auto">
          <a:xfrm>
            <a:off x="2527275" y="5152628"/>
            <a:ext cx="576064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000" b="0" dirty="0" err="1" smtClean="0">
                <a:latin typeface="Arial" charset="0"/>
              </a:rPr>
              <a:t>Aggr</a:t>
            </a:r>
            <a:r>
              <a:rPr lang="en-GB" sz="1000" b="0" dirty="0" smtClean="0">
                <a:latin typeface="Arial" charset="0"/>
              </a:rPr>
              <a:t> </a:t>
            </a:r>
            <a:r>
              <a:rPr lang="en-GB" sz="1000" b="0" dirty="0" err="1" smtClean="0">
                <a:latin typeface="Arial" charset="0"/>
              </a:rPr>
              <a:t>prsr/mux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242" name="Rectangle 241"/>
          <p:cNvSpPr/>
          <p:nvPr/>
        </p:nvSpPr>
        <p:spPr bwMode="auto">
          <a:xfrm>
            <a:off x="871091" y="4432548"/>
            <a:ext cx="504056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000" b="0" dirty="0" smtClean="0">
                <a:latin typeface="Arial" charset="0"/>
              </a:rPr>
              <a:t>Marker </a:t>
            </a:r>
            <a:r>
              <a:rPr lang="en-GB" sz="1000" b="0" dirty="0" err="1" smtClean="0">
                <a:latin typeface="Arial" charset="0"/>
              </a:rPr>
              <a:t>Respndr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243" name="Rectangle 242"/>
          <p:cNvSpPr/>
          <p:nvPr/>
        </p:nvSpPr>
        <p:spPr bwMode="auto">
          <a:xfrm>
            <a:off x="1447155" y="4432548"/>
            <a:ext cx="432048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000" b="0" dirty="0" smtClean="0">
                <a:latin typeface="Arial" charset="0"/>
              </a:rPr>
              <a:t>Frame </a:t>
            </a:r>
            <a:r>
              <a:rPr lang="en-GB" sz="1000" b="0" dirty="0" err="1" smtClean="0">
                <a:latin typeface="Arial" charset="0"/>
              </a:rPr>
              <a:t>Collctr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244" name="Rounded Rectangle 243"/>
          <p:cNvSpPr/>
          <p:nvPr/>
        </p:nvSpPr>
        <p:spPr bwMode="auto">
          <a:xfrm>
            <a:off x="2095227" y="4216524"/>
            <a:ext cx="1152128" cy="64807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1000" b="0" dirty="0" smtClean="0">
                <a:latin typeface="Arial" charset="0"/>
              </a:rPr>
              <a:t>Frame Distribution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246" name="Rectangle 245"/>
          <p:cNvSpPr/>
          <p:nvPr/>
        </p:nvSpPr>
        <p:spPr bwMode="auto">
          <a:xfrm>
            <a:off x="2167235" y="4432548"/>
            <a:ext cx="432048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000" b="0" dirty="0" smtClean="0">
                <a:latin typeface="Arial" charset="0"/>
              </a:rPr>
              <a:t>Frame </a:t>
            </a:r>
            <a:r>
              <a:rPr lang="en-GB" sz="1000" b="0" dirty="0" err="1" smtClean="0">
                <a:latin typeface="Arial" charset="0"/>
              </a:rPr>
              <a:t>Distrbtr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247" name="Rectangle 246"/>
          <p:cNvSpPr/>
          <p:nvPr/>
        </p:nvSpPr>
        <p:spPr bwMode="auto">
          <a:xfrm>
            <a:off x="2671291" y="4432548"/>
            <a:ext cx="504056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000" b="0" dirty="0" smtClean="0">
                <a:latin typeface="Arial" charset="0"/>
              </a:rPr>
              <a:t>Marker Gen/</a:t>
            </a:r>
            <a:r>
              <a:rPr lang="en-GB" sz="1000" b="0" dirty="0" err="1" smtClean="0">
                <a:latin typeface="Arial" charset="0"/>
              </a:rPr>
              <a:t>Rec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248" name="Rounded Rectangle 247"/>
          <p:cNvSpPr/>
          <p:nvPr/>
        </p:nvSpPr>
        <p:spPr bwMode="auto">
          <a:xfrm>
            <a:off x="1447155" y="3496444"/>
            <a:ext cx="1152128" cy="504056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1000" b="0" dirty="0" smtClean="0">
                <a:latin typeface="Arial" charset="0"/>
              </a:rPr>
              <a:t>DAS Frame Switching</a:t>
            </a:r>
            <a:endParaRPr lang="en-US" sz="1000" b="0" dirty="0" smtClean="0">
              <a:latin typeface="Arial" charset="0"/>
            </a:endParaRPr>
          </a:p>
        </p:txBody>
      </p:sp>
      <p:cxnSp>
        <p:nvCxnSpPr>
          <p:cNvPr id="249" name="Straight Connector 248"/>
          <p:cNvCxnSpPr/>
          <p:nvPr/>
        </p:nvCxnSpPr>
        <p:spPr bwMode="auto">
          <a:xfrm>
            <a:off x="943099" y="5008612"/>
            <a:ext cx="223224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250" name="TextBox 249"/>
          <p:cNvSpPr txBox="1"/>
          <p:nvPr/>
        </p:nvSpPr>
        <p:spPr>
          <a:xfrm>
            <a:off x="1159123" y="4926732"/>
            <a:ext cx="1720023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GB" sz="1000" b="0" dirty="0" smtClean="0"/>
              <a:t>Service Interface (UNITDATA)</a:t>
            </a:r>
            <a:endParaRPr lang="en-US" sz="1000" b="0" dirty="0" smtClean="0"/>
          </a:p>
        </p:txBody>
      </p:sp>
      <p:sp>
        <p:nvSpPr>
          <p:cNvPr id="291" name="Rectangle 290"/>
          <p:cNvSpPr/>
          <p:nvPr/>
        </p:nvSpPr>
        <p:spPr bwMode="auto">
          <a:xfrm>
            <a:off x="1375147" y="6304756"/>
            <a:ext cx="108012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2" name="Rectangle 291"/>
          <p:cNvSpPr/>
          <p:nvPr/>
        </p:nvSpPr>
        <p:spPr bwMode="auto">
          <a:xfrm>
            <a:off x="1375147" y="6664796"/>
            <a:ext cx="108012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3" name="Rectangle 292"/>
          <p:cNvSpPr/>
          <p:nvPr/>
        </p:nvSpPr>
        <p:spPr bwMode="auto">
          <a:xfrm>
            <a:off x="1375147" y="6880820"/>
            <a:ext cx="108012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4" name="Isosceles Triangle 293"/>
          <p:cNvSpPr/>
          <p:nvPr/>
        </p:nvSpPr>
        <p:spPr bwMode="auto">
          <a:xfrm flipV="1">
            <a:off x="1735187" y="6376764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5" name="Rectangle 294"/>
          <p:cNvSpPr/>
          <p:nvPr/>
        </p:nvSpPr>
        <p:spPr bwMode="auto">
          <a:xfrm>
            <a:off x="2455267" y="6304756"/>
            <a:ext cx="108012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6" name="Rectangle 295"/>
          <p:cNvSpPr/>
          <p:nvPr/>
        </p:nvSpPr>
        <p:spPr bwMode="auto">
          <a:xfrm>
            <a:off x="2455267" y="6664796"/>
            <a:ext cx="108012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7" name="Rectangle 296"/>
          <p:cNvSpPr/>
          <p:nvPr/>
        </p:nvSpPr>
        <p:spPr bwMode="auto">
          <a:xfrm>
            <a:off x="2455267" y="6880820"/>
            <a:ext cx="108012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8" name="Isosceles Triangle 297"/>
          <p:cNvSpPr/>
          <p:nvPr/>
        </p:nvSpPr>
        <p:spPr bwMode="auto">
          <a:xfrm flipV="1">
            <a:off x="2815307" y="6376764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9" name="Isosceles Triangle 298"/>
          <p:cNvSpPr/>
          <p:nvPr/>
        </p:nvSpPr>
        <p:spPr bwMode="auto">
          <a:xfrm>
            <a:off x="799083" y="19842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0" name="Group 267"/>
          <p:cNvGrpSpPr/>
          <p:nvPr/>
        </p:nvGrpSpPr>
        <p:grpSpPr>
          <a:xfrm>
            <a:off x="799083" y="2272308"/>
            <a:ext cx="216024" cy="216023"/>
            <a:chOff x="9209112" y="7464897"/>
            <a:chExt cx="432048" cy="216023"/>
          </a:xfrm>
        </p:grpSpPr>
        <p:sp>
          <p:nvSpPr>
            <p:cNvPr id="301" name="Flowchart: Delay 30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2" name="Flowchart: Delay 30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03" name="Isosceles Triangle 302"/>
          <p:cNvSpPr/>
          <p:nvPr/>
        </p:nvSpPr>
        <p:spPr bwMode="auto">
          <a:xfrm flipV="1">
            <a:off x="799083" y="25603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4" name="Isosceles Triangle 303"/>
          <p:cNvSpPr/>
          <p:nvPr/>
        </p:nvSpPr>
        <p:spPr bwMode="auto">
          <a:xfrm>
            <a:off x="1087115" y="19842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1" name="Group 270"/>
          <p:cNvGrpSpPr/>
          <p:nvPr/>
        </p:nvGrpSpPr>
        <p:grpSpPr>
          <a:xfrm>
            <a:off x="1087115" y="2272308"/>
            <a:ext cx="216024" cy="216023"/>
            <a:chOff x="9209112" y="7464897"/>
            <a:chExt cx="432048" cy="216023"/>
          </a:xfrm>
        </p:grpSpPr>
        <p:sp>
          <p:nvSpPr>
            <p:cNvPr id="306" name="Flowchart: Delay 30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07" name="Flowchart: Delay 30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08" name="Isosceles Triangle 307"/>
          <p:cNvSpPr/>
          <p:nvPr/>
        </p:nvSpPr>
        <p:spPr bwMode="auto">
          <a:xfrm flipV="1">
            <a:off x="1087115" y="25603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9" name="Isosceles Triangle 308"/>
          <p:cNvSpPr/>
          <p:nvPr/>
        </p:nvSpPr>
        <p:spPr bwMode="auto">
          <a:xfrm>
            <a:off x="1375147" y="198427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2" name="Group 273"/>
          <p:cNvGrpSpPr/>
          <p:nvPr/>
        </p:nvGrpSpPr>
        <p:grpSpPr>
          <a:xfrm>
            <a:off x="1375147" y="2272308"/>
            <a:ext cx="216024" cy="216023"/>
            <a:chOff x="9209112" y="7464897"/>
            <a:chExt cx="432048" cy="216023"/>
          </a:xfrm>
        </p:grpSpPr>
        <p:sp>
          <p:nvSpPr>
            <p:cNvPr id="311" name="Flowchart: Delay 31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12" name="Flowchart: Delay 31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13" name="Isosceles Triangle 312"/>
          <p:cNvSpPr/>
          <p:nvPr/>
        </p:nvSpPr>
        <p:spPr bwMode="auto">
          <a:xfrm flipV="1">
            <a:off x="1375147" y="256034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5623619" y="3928492"/>
            <a:ext cx="936104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5623619" y="48645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4759523" y="6304756"/>
            <a:ext cx="180020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4759523" y="6664796"/>
            <a:ext cx="180020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4759523" y="6880820"/>
            <a:ext cx="180020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9" name="Isosceles Triangle 318"/>
          <p:cNvSpPr/>
          <p:nvPr/>
        </p:nvSpPr>
        <p:spPr bwMode="auto">
          <a:xfrm flipV="1">
            <a:off x="5415507" y="6376764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5" name="Rounded Rectangle 354"/>
          <p:cNvSpPr/>
          <p:nvPr/>
        </p:nvSpPr>
        <p:spPr bwMode="auto">
          <a:xfrm>
            <a:off x="4831531" y="2128292"/>
            <a:ext cx="360040" cy="136815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1000" b="0" dirty="0" smtClean="0">
                <a:latin typeface="Arial" charset="0"/>
              </a:rPr>
              <a:t>Aggregation Control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356" name="Rounded Rectangle 355"/>
          <p:cNvSpPr/>
          <p:nvPr/>
        </p:nvSpPr>
        <p:spPr bwMode="auto">
          <a:xfrm>
            <a:off x="5767635" y="2776364"/>
            <a:ext cx="2016224" cy="64807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1000" b="0" dirty="0" smtClean="0">
                <a:latin typeface="Arial" charset="0"/>
              </a:rPr>
              <a:t>Frame Collection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365" name="Rectangle 364"/>
          <p:cNvSpPr/>
          <p:nvPr/>
        </p:nvSpPr>
        <p:spPr bwMode="auto">
          <a:xfrm>
            <a:off x="5839643" y="2992388"/>
            <a:ext cx="504056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000" b="0" dirty="0" smtClean="0">
                <a:latin typeface="Arial" charset="0"/>
              </a:rPr>
              <a:t>Marker </a:t>
            </a:r>
            <a:r>
              <a:rPr lang="en-GB" sz="1000" b="0" dirty="0" err="1" smtClean="0">
                <a:latin typeface="Arial" charset="0"/>
              </a:rPr>
              <a:t>Respndr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366" name="Rectangle 365"/>
          <p:cNvSpPr/>
          <p:nvPr/>
        </p:nvSpPr>
        <p:spPr bwMode="auto">
          <a:xfrm>
            <a:off x="6559723" y="2992388"/>
            <a:ext cx="1152128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000" b="0" dirty="0" smtClean="0">
                <a:latin typeface="Arial" charset="0"/>
              </a:rPr>
              <a:t>Frame Collector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367" name="Rounded Rectangle 366"/>
          <p:cNvSpPr/>
          <p:nvPr/>
        </p:nvSpPr>
        <p:spPr bwMode="auto">
          <a:xfrm>
            <a:off x="7927875" y="2776364"/>
            <a:ext cx="2016224" cy="64807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1000" b="0" dirty="0" smtClean="0">
                <a:latin typeface="Arial" charset="0"/>
              </a:rPr>
              <a:t>Frame Distribution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368" name="Rectangle 367"/>
          <p:cNvSpPr/>
          <p:nvPr/>
        </p:nvSpPr>
        <p:spPr bwMode="auto">
          <a:xfrm>
            <a:off x="7999883" y="2992388"/>
            <a:ext cx="1152128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000" b="0" dirty="0" smtClean="0">
                <a:latin typeface="Arial" charset="0"/>
              </a:rPr>
              <a:t>Frame Distributor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369" name="Rectangle 368"/>
          <p:cNvSpPr/>
          <p:nvPr/>
        </p:nvSpPr>
        <p:spPr bwMode="auto">
          <a:xfrm>
            <a:off x="9368035" y="2992388"/>
            <a:ext cx="504056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000" b="0" dirty="0" smtClean="0">
                <a:latin typeface="Arial" charset="0"/>
              </a:rPr>
              <a:t>Marker Gen/</a:t>
            </a:r>
            <a:r>
              <a:rPr lang="en-GB" sz="1000" b="0" dirty="0" err="1" smtClean="0">
                <a:latin typeface="Arial" charset="0"/>
              </a:rPr>
              <a:t>Rec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370" name="Rounded Rectangle 369"/>
          <p:cNvSpPr/>
          <p:nvPr/>
        </p:nvSpPr>
        <p:spPr bwMode="auto">
          <a:xfrm>
            <a:off x="6847755" y="2056284"/>
            <a:ext cx="2016224" cy="504056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1000" b="0" dirty="0" smtClean="0">
                <a:latin typeface="Arial" charset="0"/>
              </a:rPr>
              <a:t>DAS Frame Switching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381" name="Isosceles Triangle 380"/>
          <p:cNvSpPr/>
          <p:nvPr/>
        </p:nvSpPr>
        <p:spPr bwMode="auto">
          <a:xfrm>
            <a:off x="5695627" y="400050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3" name="Group 267"/>
          <p:cNvGrpSpPr/>
          <p:nvPr/>
        </p:nvGrpSpPr>
        <p:grpSpPr>
          <a:xfrm>
            <a:off x="5695627" y="4288532"/>
            <a:ext cx="216024" cy="216023"/>
            <a:chOff x="9209112" y="7464897"/>
            <a:chExt cx="432048" cy="216023"/>
          </a:xfrm>
        </p:grpSpPr>
        <p:sp>
          <p:nvSpPr>
            <p:cNvPr id="383" name="Flowchart: Delay 38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4" name="Flowchart: Delay 38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85" name="Isosceles Triangle 384"/>
          <p:cNvSpPr/>
          <p:nvPr/>
        </p:nvSpPr>
        <p:spPr bwMode="auto">
          <a:xfrm flipV="1">
            <a:off x="5695627" y="457656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6" name="Isosceles Triangle 385"/>
          <p:cNvSpPr/>
          <p:nvPr/>
        </p:nvSpPr>
        <p:spPr bwMode="auto">
          <a:xfrm>
            <a:off x="5983659" y="400050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4" name="Group 270"/>
          <p:cNvGrpSpPr/>
          <p:nvPr/>
        </p:nvGrpSpPr>
        <p:grpSpPr>
          <a:xfrm>
            <a:off x="5983659" y="4288532"/>
            <a:ext cx="216024" cy="216023"/>
            <a:chOff x="9209112" y="7464897"/>
            <a:chExt cx="432048" cy="216023"/>
          </a:xfrm>
        </p:grpSpPr>
        <p:sp>
          <p:nvSpPr>
            <p:cNvPr id="388" name="Flowchart: Delay 38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9" name="Flowchart: Delay 38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90" name="Isosceles Triangle 389"/>
          <p:cNvSpPr/>
          <p:nvPr/>
        </p:nvSpPr>
        <p:spPr bwMode="auto">
          <a:xfrm flipV="1">
            <a:off x="5983659" y="457656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1" name="Isosceles Triangle 390"/>
          <p:cNvSpPr/>
          <p:nvPr/>
        </p:nvSpPr>
        <p:spPr bwMode="auto">
          <a:xfrm>
            <a:off x="6271691" y="400050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5" name="Group 273"/>
          <p:cNvGrpSpPr/>
          <p:nvPr/>
        </p:nvGrpSpPr>
        <p:grpSpPr>
          <a:xfrm>
            <a:off x="6271691" y="4288532"/>
            <a:ext cx="216024" cy="216023"/>
            <a:chOff x="9209112" y="7464897"/>
            <a:chExt cx="432048" cy="216023"/>
          </a:xfrm>
        </p:grpSpPr>
        <p:sp>
          <p:nvSpPr>
            <p:cNvPr id="393" name="Flowchart: Delay 39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4" name="Flowchart: Delay 39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95" name="Isosceles Triangle 394"/>
          <p:cNvSpPr/>
          <p:nvPr/>
        </p:nvSpPr>
        <p:spPr bwMode="auto">
          <a:xfrm flipV="1">
            <a:off x="6271691" y="457656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6" name="Group 395"/>
          <p:cNvGrpSpPr/>
          <p:nvPr/>
        </p:nvGrpSpPr>
        <p:grpSpPr>
          <a:xfrm flipH="1">
            <a:off x="5335587" y="3928492"/>
            <a:ext cx="1224136" cy="1368152"/>
            <a:chOff x="1951211" y="1912268"/>
            <a:chExt cx="1224136" cy="1368152"/>
          </a:xfrm>
        </p:grpSpPr>
        <p:sp>
          <p:nvSpPr>
            <p:cNvPr id="397" name="Rectangle 396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8" name="Rectangle 397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99" name="Straight Connector 398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78" name="Rectangle 477"/>
          <p:cNvSpPr/>
          <p:nvPr/>
        </p:nvSpPr>
        <p:spPr bwMode="auto">
          <a:xfrm>
            <a:off x="151011" y="1480220"/>
            <a:ext cx="10403778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0" name="TextBox 479"/>
          <p:cNvSpPr txBox="1"/>
          <p:nvPr/>
        </p:nvSpPr>
        <p:spPr>
          <a:xfrm>
            <a:off x="7623177" y="1840260"/>
            <a:ext cx="376706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000" b="0" dirty="0" smtClean="0"/>
              <a:t>(EISS)</a:t>
            </a:r>
            <a:endParaRPr lang="en-US" sz="1000" b="0" dirty="0" smtClean="0"/>
          </a:p>
        </p:txBody>
      </p:sp>
      <p:sp>
        <p:nvSpPr>
          <p:cNvPr id="481" name="TextBox 480"/>
          <p:cNvSpPr txBox="1"/>
          <p:nvPr/>
        </p:nvSpPr>
        <p:spPr>
          <a:xfrm>
            <a:off x="1951211" y="1830388"/>
            <a:ext cx="376706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000" b="0" dirty="0" smtClean="0"/>
              <a:t>(EISS)</a:t>
            </a:r>
            <a:endParaRPr lang="en-US" sz="1000" b="0" dirty="0" smtClean="0"/>
          </a:p>
        </p:txBody>
      </p:sp>
      <p:grpSp>
        <p:nvGrpSpPr>
          <p:cNvPr id="17" name="Group 482"/>
          <p:cNvGrpSpPr/>
          <p:nvPr/>
        </p:nvGrpSpPr>
        <p:grpSpPr>
          <a:xfrm>
            <a:off x="4759523" y="3928492"/>
            <a:ext cx="1800200" cy="2376264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404" name="Rectangle 403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5" name="Rectangle 404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406" name="Straight Connector 405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82" name="Rectangle 481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1000" b="0" dirty="0" smtClean="0">
                  <a:latin typeface="Arial" charset="0"/>
                </a:rPr>
                <a:t>Control </a:t>
              </a:r>
              <a:r>
                <a:rPr lang="en-GB" sz="1000" b="0" dirty="0" err="1" smtClean="0">
                  <a:latin typeface="Arial" charset="0"/>
                </a:rPr>
                <a:t>prsr/mux</a:t>
              </a:r>
              <a:endParaRPr lang="en-US" sz="1000" b="0" dirty="0" smtClean="0">
                <a:latin typeface="Arial" charset="0"/>
              </a:endParaRPr>
            </a:p>
          </p:txBody>
        </p:sp>
      </p:grpSp>
      <p:sp>
        <p:nvSpPr>
          <p:cNvPr id="658" name="TextBox 657"/>
          <p:cNvSpPr txBox="1"/>
          <p:nvPr/>
        </p:nvSpPr>
        <p:spPr>
          <a:xfrm>
            <a:off x="260802" y="7384876"/>
            <a:ext cx="3239669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dirty="0" smtClean="0"/>
              <a:t>Control plane focussed 802.1AX stack</a:t>
            </a:r>
            <a:endParaRPr lang="en-US" sz="1400" dirty="0" smtClean="0"/>
          </a:p>
        </p:txBody>
      </p:sp>
      <p:sp>
        <p:nvSpPr>
          <p:cNvPr id="659" name="TextBox 658"/>
          <p:cNvSpPr txBox="1"/>
          <p:nvPr/>
        </p:nvSpPr>
        <p:spPr>
          <a:xfrm>
            <a:off x="5755631" y="7385456"/>
            <a:ext cx="3318216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dirty="0" smtClean="0"/>
              <a:t>Data plane focussed p802.1AXbq stack</a:t>
            </a:r>
          </a:p>
          <a:p>
            <a:pPr algn="ctr"/>
            <a:r>
              <a:rPr lang="en-GB" sz="1400" dirty="0" smtClean="0"/>
              <a:t>(partitioned Link Aggregation shim)</a:t>
            </a:r>
          </a:p>
        </p:txBody>
      </p:sp>
      <p:cxnSp>
        <p:nvCxnSpPr>
          <p:cNvPr id="660" name="Straight Connector 659"/>
          <p:cNvCxnSpPr/>
          <p:nvPr/>
        </p:nvCxnSpPr>
        <p:spPr bwMode="auto">
          <a:xfrm>
            <a:off x="3103339" y="5728692"/>
            <a:ext cx="1944216" cy="7200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661" name="Straight Connector 660"/>
          <p:cNvCxnSpPr/>
          <p:nvPr/>
        </p:nvCxnSpPr>
        <p:spPr bwMode="auto">
          <a:xfrm>
            <a:off x="3175347" y="5008612"/>
            <a:ext cx="1872208" cy="28803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669" name="Straight Arrow Connector 668"/>
          <p:cNvCxnSpPr>
            <a:stCxn id="355" idx="3"/>
          </p:cNvCxnSpPr>
          <p:nvPr/>
        </p:nvCxnSpPr>
        <p:spPr bwMode="auto">
          <a:xfrm flipV="1">
            <a:off x="5191571" y="2740360"/>
            <a:ext cx="288032" cy="7200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grpSp>
        <p:nvGrpSpPr>
          <p:cNvPr id="212" name="Group 482"/>
          <p:cNvGrpSpPr/>
          <p:nvPr/>
        </p:nvGrpSpPr>
        <p:grpSpPr>
          <a:xfrm>
            <a:off x="5047555" y="3928492"/>
            <a:ext cx="1512168" cy="1872208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213" name="Rectangle 212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17" name="Straight Connector 216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8" name="Rectangle 217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1000" b="0" dirty="0" err="1" smtClean="0">
                  <a:latin typeface="Arial" charset="0"/>
                </a:rPr>
                <a:t>Aggr</a:t>
              </a:r>
              <a:endParaRPr lang="en-GB" sz="1000" b="0" dirty="0" smtClean="0">
                <a:latin typeface="Arial" charset="0"/>
              </a:endParaRPr>
            </a:p>
            <a:p>
              <a:pPr algn="ctr"/>
              <a:r>
                <a:rPr lang="en-GB" sz="1000" b="0" dirty="0" err="1" smtClean="0">
                  <a:latin typeface="Arial" charset="0"/>
                </a:rPr>
                <a:t>prsr/mux</a:t>
              </a:r>
              <a:endParaRPr lang="en-US" sz="1000" b="0" dirty="0" smtClean="0">
                <a:latin typeface="Arial" charset="0"/>
              </a:endParaRPr>
            </a:p>
          </p:txBody>
        </p:sp>
      </p:grpSp>
      <p:cxnSp>
        <p:nvCxnSpPr>
          <p:cNvPr id="229" name="Straight Connector 228"/>
          <p:cNvCxnSpPr/>
          <p:nvPr/>
        </p:nvCxnSpPr>
        <p:spPr bwMode="auto">
          <a:xfrm flipV="1">
            <a:off x="3175347" y="3784476"/>
            <a:ext cx="1512168" cy="12241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232" name="Rectangle 231"/>
          <p:cNvSpPr/>
          <p:nvPr/>
        </p:nvSpPr>
        <p:spPr bwMode="auto">
          <a:xfrm>
            <a:off x="7495827" y="3928492"/>
            <a:ext cx="936104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3" name="Rectangle 232"/>
          <p:cNvSpPr/>
          <p:nvPr/>
        </p:nvSpPr>
        <p:spPr bwMode="auto">
          <a:xfrm>
            <a:off x="7495827" y="48645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Rectangle 233"/>
          <p:cNvSpPr/>
          <p:nvPr/>
        </p:nvSpPr>
        <p:spPr bwMode="auto">
          <a:xfrm>
            <a:off x="6631731" y="6304756"/>
            <a:ext cx="180020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5" name="Rectangle 234"/>
          <p:cNvSpPr/>
          <p:nvPr/>
        </p:nvSpPr>
        <p:spPr bwMode="auto">
          <a:xfrm>
            <a:off x="6631731" y="6664796"/>
            <a:ext cx="180020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6" name="Rectangle 235"/>
          <p:cNvSpPr/>
          <p:nvPr/>
        </p:nvSpPr>
        <p:spPr bwMode="auto">
          <a:xfrm>
            <a:off x="6631731" y="6880820"/>
            <a:ext cx="180020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5" name="Isosceles Triangle 244"/>
          <p:cNvSpPr/>
          <p:nvPr/>
        </p:nvSpPr>
        <p:spPr bwMode="auto">
          <a:xfrm flipV="1">
            <a:off x="7287715" y="6376764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Isosceles Triangle 250"/>
          <p:cNvSpPr/>
          <p:nvPr/>
        </p:nvSpPr>
        <p:spPr bwMode="auto">
          <a:xfrm>
            <a:off x="7567835" y="400050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52" name="Group 267"/>
          <p:cNvGrpSpPr/>
          <p:nvPr/>
        </p:nvGrpSpPr>
        <p:grpSpPr>
          <a:xfrm>
            <a:off x="7567835" y="4288532"/>
            <a:ext cx="216024" cy="216023"/>
            <a:chOff x="9209112" y="7464897"/>
            <a:chExt cx="432048" cy="216023"/>
          </a:xfrm>
        </p:grpSpPr>
        <p:sp>
          <p:nvSpPr>
            <p:cNvPr id="253" name="Flowchart: Delay 25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Flowchart: Delay 25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55" name="Isosceles Triangle 254"/>
          <p:cNvSpPr/>
          <p:nvPr/>
        </p:nvSpPr>
        <p:spPr bwMode="auto">
          <a:xfrm flipV="1">
            <a:off x="7567835" y="457656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Isosceles Triangle 255"/>
          <p:cNvSpPr/>
          <p:nvPr/>
        </p:nvSpPr>
        <p:spPr bwMode="auto">
          <a:xfrm>
            <a:off x="7855867" y="400050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57" name="Group 270"/>
          <p:cNvGrpSpPr/>
          <p:nvPr/>
        </p:nvGrpSpPr>
        <p:grpSpPr>
          <a:xfrm>
            <a:off x="7855867" y="4288532"/>
            <a:ext cx="216024" cy="216023"/>
            <a:chOff x="9209112" y="7464897"/>
            <a:chExt cx="432048" cy="216023"/>
          </a:xfrm>
        </p:grpSpPr>
        <p:sp>
          <p:nvSpPr>
            <p:cNvPr id="258" name="Flowchart: Delay 25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9" name="Flowchart: Delay 25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60" name="Isosceles Triangle 259"/>
          <p:cNvSpPr/>
          <p:nvPr/>
        </p:nvSpPr>
        <p:spPr bwMode="auto">
          <a:xfrm flipV="1">
            <a:off x="7855867" y="457656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1" name="Isosceles Triangle 260"/>
          <p:cNvSpPr/>
          <p:nvPr/>
        </p:nvSpPr>
        <p:spPr bwMode="auto">
          <a:xfrm>
            <a:off x="8143899" y="400050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62" name="Group 273"/>
          <p:cNvGrpSpPr/>
          <p:nvPr/>
        </p:nvGrpSpPr>
        <p:grpSpPr>
          <a:xfrm>
            <a:off x="8143899" y="4288532"/>
            <a:ext cx="216024" cy="216023"/>
            <a:chOff x="9209112" y="7464897"/>
            <a:chExt cx="432048" cy="216023"/>
          </a:xfrm>
        </p:grpSpPr>
        <p:sp>
          <p:nvSpPr>
            <p:cNvPr id="263" name="Flowchart: Delay 26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4" name="Flowchart: Delay 26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65" name="Isosceles Triangle 264"/>
          <p:cNvSpPr/>
          <p:nvPr/>
        </p:nvSpPr>
        <p:spPr bwMode="auto">
          <a:xfrm flipV="1">
            <a:off x="8143899" y="457656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66" name="Group 395"/>
          <p:cNvGrpSpPr/>
          <p:nvPr/>
        </p:nvGrpSpPr>
        <p:grpSpPr>
          <a:xfrm flipH="1">
            <a:off x="7207795" y="3928492"/>
            <a:ext cx="1224136" cy="1368152"/>
            <a:chOff x="1951211" y="1912268"/>
            <a:chExt cx="1224136" cy="1368152"/>
          </a:xfrm>
        </p:grpSpPr>
        <p:sp>
          <p:nvSpPr>
            <p:cNvPr id="267" name="Rectangle 266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8" name="Rectangle 267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69" name="Straight Connector 268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70" name="Group 482"/>
          <p:cNvGrpSpPr/>
          <p:nvPr/>
        </p:nvGrpSpPr>
        <p:grpSpPr>
          <a:xfrm>
            <a:off x="6631731" y="3928492"/>
            <a:ext cx="1800200" cy="2376264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271" name="Rectangle 270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2" name="Rectangle 271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73" name="Straight Connector 272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74" name="Rectangle 273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1000" b="0" dirty="0" smtClean="0">
                  <a:latin typeface="Arial" charset="0"/>
                </a:rPr>
                <a:t>Control </a:t>
              </a:r>
              <a:r>
                <a:rPr lang="en-GB" sz="1000" b="0" dirty="0" err="1" smtClean="0">
                  <a:latin typeface="Arial" charset="0"/>
                </a:rPr>
                <a:t>prsr/mux</a:t>
              </a:r>
              <a:endParaRPr lang="en-US" sz="1000" b="0" dirty="0" smtClean="0">
                <a:latin typeface="Arial" charset="0"/>
              </a:endParaRPr>
            </a:p>
          </p:txBody>
        </p:sp>
      </p:grpSp>
      <p:grpSp>
        <p:nvGrpSpPr>
          <p:cNvPr id="275" name="Group 482"/>
          <p:cNvGrpSpPr/>
          <p:nvPr/>
        </p:nvGrpSpPr>
        <p:grpSpPr>
          <a:xfrm>
            <a:off x="6919763" y="3928492"/>
            <a:ext cx="1512168" cy="1872208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276" name="Rectangle 275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7" name="Rectangle 276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78" name="Straight Connector 277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79" name="Rectangle 278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1000" b="0" dirty="0" err="1" smtClean="0">
                  <a:latin typeface="Arial" charset="0"/>
                </a:rPr>
                <a:t>Aggr</a:t>
              </a:r>
              <a:endParaRPr lang="en-GB" sz="1000" b="0" dirty="0" smtClean="0">
                <a:latin typeface="Arial" charset="0"/>
              </a:endParaRPr>
            </a:p>
            <a:p>
              <a:pPr algn="ctr"/>
              <a:r>
                <a:rPr lang="en-GB" sz="1000" b="0" dirty="0" err="1" smtClean="0">
                  <a:latin typeface="Arial" charset="0"/>
                </a:rPr>
                <a:t>prsr/mux</a:t>
              </a:r>
              <a:endParaRPr lang="en-US" sz="1000" b="0" dirty="0" smtClean="0">
                <a:latin typeface="Arial" charset="0"/>
              </a:endParaRPr>
            </a:p>
          </p:txBody>
        </p:sp>
      </p:grpSp>
      <p:sp>
        <p:nvSpPr>
          <p:cNvPr id="280" name="Rectangle 279"/>
          <p:cNvSpPr/>
          <p:nvPr/>
        </p:nvSpPr>
        <p:spPr bwMode="auto">
          <a:xfrm>
            <a:off x="9368035" y="3928492"/>
            <a:ext cx="936104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1" name="Rectangle 280"/>
          <p:cNvSpPr/>
          <p:nvPr/>
        </p:nvSpPr>
        <p:spPr bwMode="auto">
          <a:xfrm>
            <a:off x="9368035" y="4864596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2" name="Rectangle 281"/>
          <p:cNvSpPr/>
          <p:nvPr/>
        </p:nvSpPr>
        <p:spPr bwMode="auto">
          <a:xfrm>
            <a:off x="8503939" y="6304756"/>
            <a:ext cx="180020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Rectangle 282"/>
          <p:cNvSpPr/>
          <p:nvPr/>
        </p:nvSpPr>
        <p:spPr bwMode="auto">
          <a:xfrm>
            <a:off x="8503939" y="6664796"/>
            <a:ext cx="180020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Rectangle 283"/>
          <p:cNvSpPr/>
          <p:nvPr/>
        </p:nvSpPr>
        <p:spPr bwMode="auto">
          <a:xfrm>
            <a:off x="8503939" y="6880820"/>
            <a:ext cx="180020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5" name="Isosceles Triangle 284"/>
          <p:cNvSpPr/>
          <p:nvPr/>
        </p:nvSpPr>
        <p:spPr bwMode="auto">
          <a:xfrm flipV="1">
            <a:off x="9159923" y="6376764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6" name="Isosceles Triangle 285"/>
          <p:cNvSpPr/>
          <p:nvPr/>
        </p:nvSpPr>
        <p:spPr bwMode="auto">
          <a:xfrm>
            <a:off x="9440043" y="400050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87" name="Group 267"/>
          <p:cNvGrpSpPr/>
          <p:nvPr/>
        </p:nvGrpSpPr>
        <p:grpSpPr>
          <a:xfrm>
            <a:off x="9440043" y="4288532"/>
            <a:ext cx="216024" cy="216023"/>
            <a:chOff x="9209112" y="7464897"/>
            <a:chExt cx="432048" cy="216023"/>
          </a:xfrm>
        </p:grpSpPr>
        <p:sp>
          <p:nvSpPr>
            <p:cNvPr id="288" name="Flowchart: Delay 28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9" name="Flowchart: Delay 28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90" name="Isosceles Triangle 289"/>
          <p:cNvSpPr/>
          <p:nvPr/>
        </p:nvSpPr>
        <p:spPr bwMode="auto">
          <a:xfrm flipV="1">
            <a:off x="9440043" y="457656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0" name="Isosceles Triangle 299"/>
          <p:cNvSpPr/>
          <p:nvPr/>
        </p:nvSpPr>
        <p:spPr bwMode="auto">
          <a:xfrm>
            <a:off x="9728075" y="400050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05" name="Group 270"/>
          <p:cNvGrpSpPr/>
          <p:nvPr/>
        </p:nvGrpSpPr>
        <p:grpSpPr>
          <a:xfrm>
            <a:off x="9728075" y="4288532"/>
            <a:ext cx="216024" cy="216023"/>
            <a:chOff x="9209112" y="7464897"/>
            <a:chExt cx="432048" cy="216023"/>
          </a:xfrm>
        </p:grpSpPr>
        <p:sp>
          <p:nvSpPr>
            <p:cNvPr id="310" name="Flowchart: Delay 30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0" name="Flowchart: Delay 31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21" name="Isosceles Triangle 320"/>
          <p:cNvSpPr/>
          <p:nvPr/>
        </p:nvSpPr>
        <p:spPr bwMode="auto">
          <a:xfrm flipV="1">
            <a:off x="9728075" y="457656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2" name="Isosceles Triangle 321"/>
          <p:cNvSpPr/>
          <p:nvPr/>
        </p:nvSpPr>
        <p:spPr bwMode="auto">
          <a:xfrm>
            <a:off x="10016107" y="4000500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23" name="Group 273"/>
          <p:cNvGrpSpPr/>
          <p:nvPr/>
        </p:nvGrpSpPr>
        <p:grpSpPr>
          <a:xfrm>
            <a:off x="10016107" y="4288532"/>
            <a:ext cx="216024" cy="216023"/>
            <a:chOff x="9209112" y="7464897"/>
            <a:chExt cx="432048" cy="216023"/>
          </a:xfrm>
        </p:grpSpPr>
        <p:sp>
          <p:nvSpPr>
            <p:cNvPr id="324" name="Flowchart: Delay 32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5" name="Flowchart: Delay 32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26" name="Isosceles Triangle 325"/>
          <p:cNvSpPr/>
          <p:nvPr/>
        </p:nvSpPr>
        <p:spPr bwMode="auto">
          <a:xfrm flipV="1">
            <a:off x="10016107" y="4576564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27" name="Group 395"/>
          <p:cNvGrpSpPr/>
          <p:nvPr/>
        </p:nvGrpSpPr>
        <p:grpSpPr>
          <a:xfrm flipH="1">
            <a:off x="9080003" y="3928492"/>
            <a:ext cx="1224136" cy="1368152"/>
            <a:chOff x="1951211" y="1912268"/>
            <a:chExt cx="1224136" cy="1368152"/>
          </a:xfrm>
        </p:grpSpPr>
        <p:sp>
          <p:nvSpPr>
            <p:cNvPr id="328" name="Rectangle 327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9" name="Rectangle 328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30" name="Straight Connector 329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31" name="Group 482"/>
          <p:cNvGrpSpPr/>
          <p:nvPr/>
        </p:nvGrpSpPr>
        <p:grpSpPr>
          <a:xfrm>
            <a:off x="8503939" y="3928492"/>
            <a:ext cx="1800200" cy="2376264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332" name="Rectangle 331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3" name="Rectangle 332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34" name="Straight Connector 333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35" name="Rectangle 334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1000" b="0" dirty="0" smtClean="0">
                  <a:latin typeface="Arial" charset="0"/>
                </a:rPr>
                <a:t>Control </a:t>
              </a:r>
              <a:r>
                <a:rPr lang="en-GB" sz="1000" b="0" dirty="0" err="1" smtClean="0">
                  <a:latin typeface="Arial" charset="0"/>
                </a:rPr>
                <a:t>prsr/mux</a:t>
              </a:r>
              <a:endParaRPr lang="en-US" sz="1000" b="0" dirty="0" smtClean="0">
                <a:latin typeface="Arial" charset="0"/>
              </a:endParaRPr>
            </a:p>
          </p:txBody>
        </p:sp>
      </p:grpSp>
      <p:grpSp>
        <p:nvGrpSpPr>
          <p:cNvPr id="336" name="Group 482"/>
          <p:cNvGrpSpPr/>
          <p:nvPr/>
        </p:nvGrpSpPr>
        <p:grpSpPr>
          <a:xfrm>
            <a:off x="8791971" y="3928492"/>
            <a:ext cx="1512168" cy="1872208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337" name="Rectangle 336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8" name="Rectangle 337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39" name="Straight Connector 338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40" name="Rectangle 339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1000" b="0" dirty="0" err="1" smtClean="0">
                  <a:latin typeface="Arial" charset="0"/>
                </a:rPr>
                <a:t>Aggr</a:t>
              </a:r>
              <a:endParaRPr lang="en-GB" sz="1000" b="0" dirty="0" smtClean="0">
                <a:latin typeface="Arial" charset="0"/>
              </a:endParaRPr>
            </a:p>
            <a:p>
              <a:pPr algn="ctr"/>
              <a:r>
                <a:rPr lang="en-GB" sz="1000" b="0" dirty="0" err="1" smtClean="0">
                  <a:latin typeface="Arial" charset="0"/>
                </a:rPr>
                <a:t>prsr/mux</a:t>
              </a:r>
              <a:endParaRPr lang="en-US" sz="1000" b="0" dirty="0" smtClean="0">
                <a:latin typeface="Arial" charset="0"/>
              </a:endParaRPr>
            </a:p>
          </p:txBody>
        </p:sp>
      </p:grpSp>
      <p:cxnSp>
        <p:nvCxnSpPr>
          <p:cNvPr id="429" name="Straight Arrow Connector 428"/>
          <p:cNvCxnSpPr>
            <a:stCxn id="355" idx="2"/>
            <a:endCxn id="405" idx="0"/>
          </p:cNvCxnSpPr>
          <p:nvPr/>
        </p:nvCxnSpPr>
        <p:spPr bwMode="auto">
          <a:xfrm flipH="1">
            <a:off x="4867535" y="3496444"/>
            <a:ext cx="144016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cxnSp>
        <p:nvCxnSpPr>
          <p:cNvPr id="431" name="Straight Arrow Connector 430"/>
          <p:cNvCxnSpPr>
            <a:stCxn id="355" idx="2"/>
            <a:endCxn id="272" idx="0"/>
          </p:cNvCxnSpPr>
          <p:nvPr/>
        </p:nvCxnSpPr>
        <p:spPr bwMode="auto">
          <a:xfrm>
            <a:off x="5011551" y="3496444"/>
            <a:ext cx="1728192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cxnSp>
        <p:nvCxnSpPr>
          <p:cNvPr id="433" name="Straight Arrow Connector 432"/>
          <p:cNvCxnSpPr>
            <a:stCxn id="355" idx="2"/>
            <a:endCxn id="333" idx="0"/>
          </p:cNvCxnSpPr>
          <p:nvPr/>
        </p:nvCxnSpPr>
        <p:spPr bwMode="auto">
          <a:xfrm>
            <a:off x="5011551" y="3496444"/>
            <a:ext cx="3600400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cxnSp>
        <p:nvCxnSpPr>
          <p:cNvPr id="435" name="Straight Arrow Connector 434"/>
          <p:cNvCxnSpPr>
            <a:stCxn id="215" idx="0"/>
            <a:endCxn id="365" idx="2"/>
          </p:cNvCxnSpPr>
          <p:nvPr/>
        </p:nvCxnSpPr>
        <p:spPr bwMode="auto">
          <a:xfrm flipV="1">
            <a:off x="5155567" y="3352428"/>
            <a:ext cx="936104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DotDot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37" name="Straight Arrow Connector 436"/>
          <p:cNvCxnSpPr>
            <a:stCxn id="365" idx="2"/>
            <a:endCxn id="277" idx="0"/>
          </p:cNvCxnSpPr>
          <p:nvPr/>
        </p:nvCxnSpPr>
        <p:spPr bwMode="auto">
          <a:xfrm>
            <a:off x="6091671" y="3352428"/>
            <a:ext cx="936104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DotDot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39" name="Straight Arrow Connector 438"/>
          <p:cNvCxnSpPr>
            <a:stCxn id="365" idx="2"/>
            <a:endCxn id="338" idx="0"/>
          </p:cNvCxnSpPr>
          <p:nvPr/>
        </p:nvCxnSpPr>
        <p:spPr bwMode="auto">
          <a:xfrm>
            <a:off x="6091671" y="3352428"/>
            <a:ext cx="2808312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DotDot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41" name="Straight Arrow Connector 440"/>
          <p:cNvCxnSpPr>
            <a:stCxn id="369" idx="2"/>
            <a:endCxn id="338" idx="0"/>
          </p:cNvCxnSpPr>
          <p:nvPr/>
        </p:nvCxnSpPr>
        <p:spPr bwMode="auto">
          <a:xfrm flipH="1">
            <a:off x="8899983" y="3352428"/>
            <a:ext cx="720080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DotDot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47" name="Straight Arrow Connector 446"/>
          <p:cNvCxnSpPr>
            <a:stCxn id="369" idx="2"/>
            <a:endCxn id="277" idx="0"/>
          </p:cNvCxnSpPr>
          <p:nvPr/>
        </p:nvCxnSpPr>
        <p:spPr bwMode="auto">
          <a:xfrm flipH="1">
            <a:off x="7027775" y="3352428"/>
            <a:ext cx="2592288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DotDot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49" name="Straight Arrow Connector 448"/>
          <p:cNvCxnSpPr>
            <a:stCxn id="369" idx="2"/>
            <a:endCxn id="215" idx="0"/>
          </p:cNvCxnSpPr>
          <p:nvPr/>
        </p:nvCxnSpPr>
        <p:spPr bwMode="auto">
          <a:xfrm flipH="1">
            <a:off x="5155567" y="3352428"/>
            <a:ext cx="4464496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DotDot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51" name="Straight Arrow Connector 450"/>
          <p:cNvCxnSpPr/>
          <p:nvPr/>
        </p:nvCxnSpPr>
        <p:spPr bwMode="auto">
          <a:xfrm flipV="1">
            <a:off x="5767635" y="3352428"/>
            <a:ext cx="1080120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53" name="Straight Arrow Connector 452"/>
          <p:cNvCxnSpPr>
            <a:endCxn id="366" idx="2"/>
          </p:cNvCxnSpPr>
          <p:nvPr/>
        </p:nvCxnSpPr>
        <p:spPr bwMode="auto">
          <a:xfrm flipH="1" flipV="1">
            <a:off x="7135787" y="3352428"/>
            <a:ext cx="504056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55" name="Straight Arrow Connector 454"/>
          <p:cNvCxnSpPr/>
          <p:nvPr/>
        </p:nvCxnSpPr>
        <p:spPr bwMode="auto">
          <a:xfrm flipH="1" flipV="1">
            <a:off x="7423819" y="3352428"/>
            <a:ext cx="2088232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57" name="Straight Arrow Connector 456"/>
          <p:cNvCxnSpPr/>
          <p:nvPr/>
        </p:nvCxnSpPr>
        <p:spPr bwMode="auto">
          <a:xfrm flipH="1" flipV="1">
            <a:off x="8863979" y="3352428"/>
            <a:ext cx="1368152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459" name="Straight Arrow Connector 458"/>
          <p:cNvCxnSpPr>
            <a:stCxn id="368" idx="2"/>
          </p:cNvCxnSpPr>
          <p:nvPr/>
        </p:nvCxnSpPr>
        <p:spPr bwMode="auto">
          <a:xfrm flipH="1">
            <a:off x="8215907" y="3352428"/>
            <a:ext cx="360040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61" name="Straight Arrow Connector 460"/>
          <p:cNvCxnSpPr/>
          <p:nvPr/>
        </p:nvCxnSpPr>
        <p:spPr bwMode="auto">
          <a:xfrm flipH="1">
            <a:off x="6415707" y="3352428"/>
            <a:ext cx="1872208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69" name="Straight Arrow Connector 468"/>
          <p:cNvCxnSpPr>
            <a:stCxn id="366" idx="0"/>
          </p:cNvCxnSpPr>
          <p:nvPr/>
        </p:nvCxnSpPr>
        <p:spPr bwMode="auto">
          <a:xfrm flipV="1">
            <a:off x="7135787" y="2560340"/>
            <a:ext cx="0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70" name="Straight Arrow Connector 469"/>
          <p:cNvCxnSpPr>
            <a:stCxn id="368" idx="0"/>
          </p:cNvCxnSpPr>
          <p:nvPr/>
        </p:nvCxnSpPr>
        <p:spPr bwMode="auto">
          <a:xfrm flipV="1">
            <a:off x="8575947" y="2560340"/>
            <a:ext cx="0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472" name="TextBox 471"/>
          <p:cNvSpPr txBox="1"/>
          <p:nvPr/>
        </p:nvSpPr>
        <p:spPr>
          <a:xfrm>
            <a:off x="7711851" y="3856484"/>
            <a:ext cx="376706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000" b="0" dirty="0" smtClean="0"/>
              <a:t>(EISS)</a:t>
            </a:r>
            <a:endParaRPr lang="en-US" sz="1000" b="0" dirty="0" smtClean="0"/>
          </a:p>
        </p:txBody>
      </p:sp>
      <p:sp>
        <p:nvSpPr>
          <p:cNvPr id="473" name="TextBox 472"/>
          <p:cNvSpPr txBox="1"/>
          <p:nvPr/>
        </p:nvSpPr>
        <p:spPr>
          <a:xfrm>
            <a:off x="9639401" y="3856484"/>
            <a:ext cx="376706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000" b="0" dirty="0" smtClean="0"/>
              <a:t>(EISS)</a:t>
            </a:r>
            <a:endParaRPr lang="en-US" sz="1000" b="0" dirty="0" smtClean="0"/>
          </a:p>
        </p:txBody>
      </p:sp>
      <p:sp>
        <p:nvSpPr>
          <p:cNvPr id="474" name="TextBox 473"/>
          <p:cNvSpPr txBox="1"/>
          <p:nvPr/>
        </p:nvSpPr>
        <p:spPr>
          <a:xfrm>
            <a:off x="5966993" y="3856484"/>
            <a:ext cx="376706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000" b="0" dirty="0" smtClean="0"/>
              <a:t>(EISS)</a:t>
            </a:r>
            <a:endParaRPr lang="en-US" sz="1000" b="0" dirty="0" smtClean="0"/>
          </a:p>
        </p:txBody>
      </p:sp>
      <p:grpSp>
        <p:nvGrpSpPr>
          <p:cNvPr id="347" name="Group 346"/>
          <p:cNvGrpSpPr/>
          <p:nvPr/>
        </p:nvGrpSpPr>
        <p:grpSpPr>
          <a:xfrm>
            <a:off x="3607395" y="6304756"/>
            <a:ext cx="1080120" cy="1654443"/>
            <a:chOff x="3607395" y="6304756"/>
            <a:chExt cx="1080120" cy="1654443"/>
          </a:xfrm>
        </p:grpSpPr>
        <p:sp>
          <p:nvSpPr>
            <p:cNvPr id="230" name="Left Brace 229"/>
            <p:cNvSpPr/>
            <p:nvPr/>
          </p:nvSpPr>
          <p:spPr bwMode="auto">
            <a:xfrm>
              <a:off x="4471491" y="6304756"/>
              <a:ext cx="216024" cy="792088"/>
            </a:xfrm>
            <a:prstGeom prst="leftBrac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1" name="Left Brace 230"/>
            <p:cNvSpPr/>
            <p:nvPr/>
          </p:nvSpPr>
          <p:spPr bwMode="auto">
            <a:xfrm flipH="1">
              <a:off x="3607395" y="6304756"/>
              <a:ext cx="216024" cy="792088"/>
            </a:xfrm>
            <a:prstGeom prst="leftBrac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41" name="TextBox 340"/>
            <p:cNvSpPr txBox="1"/>
            <p:nvPr/>
          </p:nvSpPr>
          <p:spPr>
            <a:xfrm>
              <a:off x="3751411" y="6376764"/>
              <a:ext cx="792087" cy="64633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GB" sz="1400" dirty="0" smtClean="0">
                  <a:solidFill>
                    <a:srgbClr val="FF0000"/>
                  </a:solidFill>
                </a:rPr>
                <a:t>Example Server Layer</a:t>
              </a:r>
              <a:endParaRPr lang="en-US" sz="1400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343" name="Straight Arrow Connector 342"/>
            <p:cNvCxnSpPr/>
            <p:nvPr/>
          </p:nvCxnSpPr>
          <p:spPr bwMode="auto">
            <a:xfrm>
              <a:off x="4111451" y="7024836"/>
              <a:ext cx="0" cy="36004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46" name="TextBox 345"/>
            <p:cNvSpPr txBox="1"/>
            <p:nvPr/>
          </p:nvSpPr>
          <p:spPr>
            <a:xfrm>
              <a:off x="3648769" y="7312868"/>
              <a:ext cx="1038746" cy="64633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/>
              <a:r>
                <a:rPr lang="en-GB" sz="1400" b="0" dirty="0" smtClean="0">
                  <a:solidFill>
                    <a:srgbClr val="FF0000"/>
                  </a:solidFill>
                </a:rPr>
                <a:t>Alternatives:</a:t>
              </a:r>
            </a:p>
            <a:p>
              <a:pPr algn="ctr"/>
              <a:r>
                <a:rPr lang="en-GB" sz="1400" b="0" dirty="0" smtClean="0">
                  <a:solidFill>
                    <a:srgbClr val="FF0000"/>
                  </a:solidFill>
                </a:rPr>
                <a:t>BVLAN,TESI</a:t>
              </a:r>
            </a:p>
            <a:p>
              <a:pPr algn="ctr"/>
              <a:r>
                <a:rPr lang="en-GB" sz="1400" b="0" dirty="0" smtClean="0">
                  <a:solidFill>
                    <a:srgbClr val="FF0000"/>
                  </a:solidFill>
                </a:rPr>
                <a:t>LSP, ODUk</a:t>
              </a:r>
              <a:endParaRPr lang="en-US" sz="1400" b="0" dirty="0" smtClean="0">
                <a:solidFill>
                  <a:srgbClr val="FF0000"/>
                </a:solidFill>
              </a:endParaRPr>
            </a:p>
          </p:txBody>
        </p:sp>
      </p:grpSp>
      <p:grpSp>
        <p:nvGrpSpPr>
          <p:cNvPr id="352" name="Group 351"/>
          <p:cNvGrpSpPr/>
          <p:nvPr/>
        </p:nvGrpSpPr>
        <p:grpSpPr>
          <a:xfrm>
            <a:off x="3823419" y="1048752"/>
            <a:ext cx="5010987" cy="1079540"/>
            <a:chOff x="3823419" y="1048752"/>
            <a:chExt cx="5010987" cy="1079540"/>
          </a:xfrm>
        </p:grpSpPr>
        <p:sp>
          <p:nvSpPr>
            <p:cNvPr id="348" name="TextBox 347"/>
            <p:cNvSpPr txBox="1"/>
            <p:nvPr/>
          </p:nvSpPr>
          <p:spPr>
            <a:xfrm>
              <a:off x="3823419" y="1048752"/>
              <a:ext cx="5010987" cy="246221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GB" sz="1600" dirty="0" smtClean="0">
                  <a:solidFill>
                    <a:srgbClr val="FF0000"/>
                  </a:solidFill>
                </a:rPr>
                <a:t>Supports </a:t>
              </a:r>
              <a:r>
                <a:rPr lang="en-GB" sz="1600" u="sng" dirty="0" smtClean="0">
                  <a:solidFill>
                    <a:srgbClr val="FF0000"/>
                  </a:solidFill>
                </a:rPr>
                <a:t>protected</a:t>
              </a:r>
              <a:r>
                <a:rPr lang="en-GB" sz="1600" dirty="0" smtClean="0">
                  <a:solidFill>
                    <a:srgbClr val="FF0000"/>
                  </a:solidFill>
                </a:rPr>
                <a:t> </a:t>
              </a:r>
              <a:r>
                <a:rPr lang="en-GB" sz="1600" dirty="0" err="1" smtClean="0">
                  <a:solidFill>
                    <a:srgbClr val="FF0000"/>
                  </a:solidFill>
                </a:rPr>
                <a:t>VLANs</a:t>
              </a:r>
              <a:r>
                <a:rPr lang="en-GB" sz="1600" dirty="0" smtClean="0">
                  <a:solidFill>
                    <a:srgbClr val="FF0000"/>
                  </a:solidFill>
                </a:rPr>
                <a:t> and </a:t>
              </a:r>
              <a:r>
                <a:rPr lang="en-GB" sz="1600" u="sng" dirty="0" smtClean="0">
                  <a:solidFill>
                    <a:srgbClr val="FF0000"/>
                  </a:solidFill>
                </a:rPr>
                <a:t>unprotected</a:t>
              </a:r>
              <a:r>
                <a:rPr lang="en-GB" sz="1600" dirty="0" smtClean="0">
                  <a:solidFill>
                    <a:srgbClr val="FF0000"/>
                  </a:solidFill>
                </a:rPr>
                <a:t> </a:t>
              </a:r>
              <a:r>
                <a:rPr lang="en-GB" sz="1600" dirty="0" err="1" smtClean="0">
                  <a:solidFill>
                    <a:srgbClr val="FF0000"/>
                  </a:solidFill>
                </a:rPr>
                <a:t>VLANs</a:t>
              </a:r>
              <a:endParaRPr lang="en-US" sz="1600" dirty="0" smtClean="0">
                <a:solidFill>
                  <a:srgbClr val="FF0000"/>
                </a:solidFill>
              </a:endParaRPr>
            </a:p>
          </p:txBody>
        </p:sp>
        <p:cxnSp>
          <p:nvCxnSpPr>
            <p:cNvPr id="350" name="Straight Arrow Connector 349"/>
            <p:cNvCxnSpPr>
              <a:stCxn id="348" idx="2"/>
            </p:cNvCxnSpPr>
            <p:nvPr/>
          </p:nvCxnSpPr>
          <p:spPr bwMode="auto">
            <a:xfrm>
              <a:off x="6328913" y="1294973"/>
              <a:ext cx="158802" cy="833319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rgbClr val="FF0000"/>
              </a:solidFill>
              <a:prstDash val="sysDash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Rectangle 669"/>
          <p:cNvSpPr/>
          <p:nvPr/>
        </p:nvSpPr>
        <p:spPr bwMode="auto">
          <a:xfrm>
            <a:off x="2383259" y="1624236"/>
            <a:ext cx="504056" cy="1512168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4" name="Rectangle 353"/>
          <p:cNvSpPr/>
          <p:nvPr/>
        </p:nvSpPr>
        <p:spPr bwMode="auto">
          <a:xfrm>
            <a:off x="3031331" y="1480220"/>
            <a:ext cx="4896544" cy="1656184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Link Aggregation server layers</a:t>
            </a:r>
            <a:endParaRPr lang="en-US" dirty="0"/>
          </a:p>
        </p:txBody>
      </p:sp>
      <p:sp>
        <p:nvSpPr>
          <p:cNvPr id="314" name="Rectangle 313"/>
          <p:cNvSpPr/>
          <p:nvPr/>
        </p:nvSpPr>
        <p:spPr bwMode="auto">
          <a:xfrm>
            <a:off x="3247355" y="3496444"/>
            <a:ext cx="936104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3247355" y="44325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2455267" y="6088732"/>
            <a:ext cx="72008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7" name="Rectangle 316"/>
          <p:cNvSpPr/>
          <p:nvPr/>
        </p:nvSpPr>
        <p:spPr bwMode="auto">
          <a:xfrm>
            <a:off x="2455267" y="6448772"/>
            <a:ext cx="72008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8" name="Rectangle 317"/>
          <p:cNvSpPr/>
          <p:nvPr/>
        </p:nvSpPr>
        <p:spPr bwMode="auto">
          <a:xfrm>
            <a:off x="2455267" y="6664796"/>
            <a:ext cx="72008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9" name="Isosceles Triangle 318"/>
          <p:cNvSpPr/>
          <p:nvPr/>
        </p:nvSpPr>
        <p:spPr bwMode="auto">
          <a:xfrm flipV="1">
            <a:off x="2599283" y="6160740"/>
            <a:ext cx="424136" cy="216024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5" name="Rounded Rectangle 354"/>
          <p:cNvSpPr/>
          <p:nvPr/>
        </p:nvSpPr>
        <p:spPr bwMode="auto">
          <a:xfrm>
            <a:off x="2455267" y="1696244"/>
            <a:ext cx="360040" cy="136815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1000" b="0" dirty="0" smtClean="0">
                <a:latin typeface="Arial" charset="0"/>
              </a:rPr>
              <a:t>Aggregation Control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356" name="Rounded Rectangle 355"/>
          <p:cNvSpPr/>
          <p:nvPr/>
        </p:nvSpPr>
        <p:spPr bwMode="auto">
          <a:xfrm>
            <a:off x="3391371" y="2344316"/>
            <a:ext cx="2016224" cy="64807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1000" b="0" dirty="0" smtClean="0">
                <a:latin typeface="Arial" charset="0"/>
              </a:rPr>
              <a:t>Frame Collection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365" name="Rectangle 364"/>
          <p:cNvSpPr/>
          <p:nvPr/>
        </p:nvSpPr>
        <p:spPr bwMode="auto">
          <a:xfrm>
            <a:off x="3463379" y="2560340"/>
            <a:ext cx="504056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000" b="0" dirty="0" smtClean="0">
                <a:latin typeface="Arial" charset="0"/>
              </a:rPr>
              <a:t>Marker </a:t>
            </a:r>
            <a:r>
              <a:rPr lang="en-GB" sz="1000" b="0" dirty="0" err="1" smtClean="0">
                <a:latin typeface="Arial" charset="0"/>
              </a:rPr>
              <a:t>Respndr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366" name="Rectangle 365"/>
          <p:cNvSpPr/>
          <p:nvPr/>
        </p:nvSpPr>
        <p:spPr bwMode="auto">
          <a:xfrm>
            <a:off x="4183459" y="2560340"/>
            <a:ext cx="1152128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000" b="0" dirty="0" smtClean="0">
                <a:latin typeface="Arial" charset="0"/>
              </a:rPr>
              <a:t>Frame Collector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367" name="Rounded Rectangle 366"/>
          <p:cNvSpPr/>
          <p:nvPr/>
        </p:nvSpPr>
        <p:spPr bwMode="auto">
          <a:xfrm>
            <a:off x="5551611" y="2344316"/>
            <a:ext cx="2016224" cy="64807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1000" b="0" dirty="0" smtClean="0">
                <a:latin typeface="Arial" charset="0"/>
              </a:rPr>
              <a:t>Frame Distribution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368" name="Rectangle 367"/>
          <p:cNvSpPr/>
          <p:nvPr/>
        </p:nvSpPr>
        <p:spPr bwMode="auto">
          <a:xfrm>
            <a:off x="5623619" y="2560340"/>
            <a:ext cx="1152128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000" b="0" dirty="0" smtClean="0">
                <a:latin typeface="Arial" charset="0"/>
              </a:rPr>
              <a:t>Frame Distributor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369" name="Rectangle 368"/>
          <p:cNvSpPr/>
          <p:nvPr/>
        </p:nvSpPr>
        <p:spPr bwMode="auto">
          <a:xfrm>
            <a:off x="6991771" y="2560340"/>
            <a:ext cx="504056" cy="36004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1000" b="0" dirty="0" smtClean="0">
                <a:latin typeface="Arial" charset="0"/>
              </a:rPr>
              <a:t>Marker Gen/</a:t>
            </a:r>
            <a:r>
              <a:rPr lang="en-GB" sz="1000" b="0" dirty="0" err="1" smtClean="0">
                <a:latin typeface="Arial" charset="0"/>
              </a:rPr>
              <a:t>Rec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370" name="Rounded Rectangle 369"/>
          <p:cNvSpPr/>
          <p:nvPr/>
        </p:nvSpPr>
        <p:spPr bwMode="auto">
          <a:xfrm>
            <a:off x="4471491" y="1624236"/>
            <a:ext cx="2016224" cy="504056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1000" b="0" dirty="0" smtClean="0">
                <a:latin typeface="Arial" charset="0"/>
              </a:rPr>
              <a:t>DAS Frame Switching</a:t>
            </a:r>
            <a:endParaRPr lang="en-US" sz="1000" b="0" dirty="0" smtClean="0">
              <a:latin typeface="Arial" charset="0"/>
            </a:endParaRPr>
          </a:p>
        </p:txBody>
      </p:sp>
      <p:sp>
        <p:nvSpPr>
          <p:cNvPr id="381" name="Isosceles Triangle 380"/>
          <p:cNvSpPr/>
          <p:nvPr/>
        </p:nvSpPr>
        <p:spPr bwMode="auto">
          <a:xfrm>
            <a:off x="3319363" y="3568452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3" name="Group 267"/>
          <p:cNvGrpSpPr/>
          <p:nvPr/>
        </p:nvGrpSpPr>
        <p:grpSpPr>
          <a:xfrm>
            <a:off x="3319363" y="3856484"/>
            <a:ext cx="216024" cy="216023"/>
            <a:chOff x="9209112" y="7464897"/>
            <a:chExt cx="432048" cy="216023"/>
          </a:xfrm>
        </p:grpSpPr>
        <p:sp>
          <p:nvSpPr>
            <p:cNvPr id="383" name="Flowchart: Delay 38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4" name="Flowchart: Delay 38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85" name="Isosceles Triangle 384"/>
          <p:cNvSpPr/>
          <p:nvPr/>
        </p:nvSpPr>
        <p:spPr bwMode="auto">
          <a:xfrm flipV="1">
            <a:off x="3319363" y="41445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6" name="Isosceles Triangle 385"/>
          <p:cNvSpPr/>
          <p:nvPr/>
        </p:nvSpPr>
        <p:spPr bwMode="auto">
          <a:xfrm>
            <a:off x="3607395" y="3568452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4" name="Group 270"/>
          <p:cNvGrpSpPr/>
          <p:nvPr/>
        </p:nvGrpSpPr>
        <p:grpSpPr>
          <a:xfrm>
            <a:off x="3607395" y="3856484"/>
            <a:ext cx="216024" cy="216023"/>
            <a:chOff x="9209112" y="7464897"/>
            <a:chExt cx="432048" cy="216023"/>
          </a:xfrm>
        </p:grpSpPr>
        <p:sp>
          <p:nvSpPr>
            <p:cNvPr id="388" name="Flowchart: Delay 38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9" name="Flowchart: Delay 38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90" name="Isosceles Triangle 389"/>
          <p:cNvSpPr/>
          <p:nvPr/>
        </p:nvSpPr>
        <p:spPr bwMode="auto">
          <a:xfrm flipV="1">
            <a:off x="3607395" y="41445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1" name="Isosceles Triangle 390"/>
          <p:cNvSpPr/>
          <p:nvPr/>
        </p:nvSpPr>
        <p:spPr bwMode="auto">
          <a:xfrm>
            <a:off x="3895427" y="3568452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5" name="Group 273"/>
          <p:cNvGrpSpPr/>
          <p:nvPr/>
        </p:nvGrpSpPr>
        <p:grpSpPr>
          <a:xfrm>
            <a:off x="3895427" y="3856484"/>
            <a:ext cx="216024" cy="216023"/>
            <a:chOff x="9209112" y="7464897"/>
            <a:chExt cx="432048" cy="216023"/>
          </a:xfrm>
        </p:grpSpPr>
        <p:sp>
          <p:nvSpPr>
            <p:cNvPr id="393" name="Flowchart: Delay 39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4" name="Flowchart: Delay 39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95" name="Isosceles Triangle 394"/>
          <p:cNvSpPr/>
          <p:nvPr/>
        </p:nvSpPr>
        <p:spPr bwMode="auto">
          <a:xfrm flipV="1">
            <a:off x="3895427" y="41445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6" name="Group 395"/>
          <p:cNvGrpSpPr/>
          <p:nvPr/>
        </p:nvGrpSpPr>
        <p:grpSpPr>
          <a:xfrm flipH="1">
            <a:off x="2959323" y="3496444"/>
            <a:ext cx="1224136" cy="1368152"/>
            <a:chOff x="1951211" y="1912268"/>
            <a:chExt cx="1224136" cy="1368152"/>
          </a:xfrm>
        </p:grpSpPr>
        <p:sp>
          <p:nvSpPr>
            <p:cNvPr id="397" name="Rectangle 396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8" name="Rectangle 397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99" name="Straight Connector 398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78" name="Rectangle 477"/>
          <p:cNvSpPr/>
          <p:nvPr/>
        </p:nvSpPr>
        <p:spPr bwMode="auto">
          <a:xfrm>
            <a:off x="151011" y="1048172"/>
            <a:ext cx="10403778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80" name="TextBox 479"/>
          <p:cNvSpPr txBox="1"/>
          <p:nvPr/>
        </p:nvSpPr>
        <p:spPr>
          <a:xfrm>
            <a:off x="5246913" y="1408212"/>
            <a:ext cx="376706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000" b="0" dirty="0" smtClean="0"/>
              <a:t>(EISS)</a:t>
            </a:r>
            <a:endParaRPr lang="en-US" sz="1000" b="0" dirty="0" smtClean="0"/>
          </a:p>
        </p:txBody>
      </p:sp>
      <p:grpSp>
        <p:nvGrpSpPr>
          <p:cNvPr id="17" name="Group 482"/>
          <p:cNvGrpSpPr/>
          <p:nvPr/>
        </p:nvGrpSpPr>
        <p:grpSpPr>
          <a:xfrm>
            <a:off x="2383259" y="3496444"/>
            <a:ext cx="1800200" cy="2376264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404" name="Rectangle 403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5" name="Rectangle 404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406" name="Straight Connector 405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82" name="Rectangle 481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1000" b="0" dirty="0" smtClean="0">
                  <a:latin typeface="Arial" charset="0"/>
                </a:rPr>
                <a:t>Control </a:t>
              </a:r>
              <a:r>
                <a:rPr lang="en-GB" sz="1000" b="0" dirty="0" err="1" smtClean="0">
                  <a:latin typeface="Arial" charset="0"/>
                </a:rPr>
                <a:t>prsr/mux</a:t>
              </a:r>
              <a:endParaRPr lang="en-US" sz="1000" b="0" dirty="0" smtClean="0">
                <a:latin typeface="Arial" charset="0"/>
              </a:endParaRPr>
            </a:p>
          </p:txBody>
        </p:sp>
      </p:grpSp>
      <p:cxnSp>
        <p:nvCxnSpPr>
          <p:cNvPr id="669" name="Straight Arrow Connector 668"/>
          <p:cNvCxnSpPr>
            <a:stCxn id="355" idx="3"/>
          </p:cNvCxnSpPr>
          <p:nvPr/>
        </p:nvCxnSpPr>
        <p:spPr bwMode="auto">
          <a:xfrm flipV="1">
            <a:off x="2815307" y="2308312"/>
            <a:ext cx="288032" cy="7200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grpSp>
        <p:nvGrpSpPr>
          <p:cNvPr id="18" name="Group 482"/>
          <p:cNvGrpSpPr/>
          <p:nvPr/>
        </p:nvGrpSpPr>
        <p:grpSpPr>
          <a:xfrm>
            <a:off x="2671291" y="3496444"/>
            <a:ext cx="1512168" cy="1872208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213" name="Rectangle 212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17" name="Straight Connector 216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8" name="Rectangle 217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1000" b="0" dirty="0" err="1" smtClean="0">
                  <a:latin typeface="Arial" charset="0"/>
                </a:rPr>
                <a:t>Aggr</a:t>
              </a:r>
              <a:endParaRPr lang="en-GB" sz="1000" b="0" dirty="0" smtClean="0">
                <a:latin typeface="Arial" charset="0"/>
              </a:endParaRPr>
            </a:p>
            <a:p>
              <a:pPr algn="ctr"/>
              <a:r>
                <a:rPr lang="en-GB" sz="1000" b="0" dirty="0" err="1" smtClean="0">
                  <a:latin typeface="Arial" charset="0"/>
                </a:rPr>
                <a:t>prsr/mux</a:t>
              </a:r>
              <a:endParaRPr lang="en-US" sz="1000" b="0" dirty="0" smtClean="0">
                <a:latin typeface="Arial" charset="0"/>
              </a:endParaRPr>
            </a:p>
          </p:txBody>
        </p:sp>
      </p:grpSp>
      <p:sp>
        <p:nvSpPr>
          <p:cNvPr id="232" name="Rectangle 231"/>
          <p:cNvSpPr/>
          <p:nvPr/>
        </p:nvSpPr>
        <p:spPr bwMode="auto">
          <a:xfrm>
            <a:off x="5119563" y="3496444"/>
            <a:ext cx="936104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3" name="Rectangle 232"/>
          <p:cNvSpPr/>
          <p:nvPr/>
        </p:nvSpPr>
        <p:spPr bwMode="auto">
          <a:xfrm>
            <a:off x="5119563" y="44325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Isosceles Triangle 250"/>
          <p:cNvSpPr/>
          <p:nvPr/>
        </p:nvSpPr>
        <p:spPr bwMode="auto">
          <a:xfrm>
            <a:off x="5191571" y="3568452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9" name="Group 267"/>
          <p:cNvGrpSpPr/>
          <p:nvPr/>
        </p:nvGrpSpPr>
        <p:grpSpPr>
          <a:xfrm>
            <a:off x="5191571" y="3856484"/>
            <a:ext cx="216024" cy="216023"/>
            <a:chOff x="9209112" y="7464897"/>
            <a:chExt cx="432048" cy="216023"/>
          </a:xfrm>
        </p:grpSpPr>
        <p:sp>
          <p:nvSpPr>
            <p:cNvPr id="253" name="Flowchart: Delay 25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Flowchart: Delay 25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55" name="Isosceles Triangle 254"/>
          <p:cNvSpPr/>
          <p:nvPr/>
        </p:nvSpPr>
        <p:spPr bwMode="auto">
          <a:xfrm flipV="1">
            <a:off x="5191571" y="41445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Isosceles Triangle 255"/>
          <p:cNvSpPr/>
          <p:nvPr/>
        </p:nvSpPr>
        <p:spPr bwMode="auto">
          <a:xfrm>
            <a:off x="5479603" y="3568452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0" name="Group 270"/>
          <p:cNvGrpSpPr/>
          <p:nvPr/>
        </p:nvGrpSpPr>
        <p:grpSpPr>
          <a:xfrm>
            <a:off x="5479603" y="3856484"/>
            <a:ext cx="216024" cy="216023"/>
            <a:chOff x="9209112" y="7464897"/>
            <a:chExt cx="432048" cy="216023"/>
          </a:xfrm>
        </p:grpSpPr>
        <p:sp>
          <p:nvSpPr>
            <p:cNvPr id="258" name="Flowchart: Delay 25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9" name="Flowchart: Delay 25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60" name="Isosceles Triangle 259"/>
          <p:cNvSpPr/>
          <p:nvPr/>
        </p:nvSpPr>
        <p:spPr bwMode="auto">
          <a:xfrm flipV="1">
            <a:off x="5479603" y="41445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1" name="Isosceles Triangle 260"/>
          <p:cNvSpPr/>
          <p:nvPr/>
        </p:nvSpPr>
        <p:spPr bwMode="auto">
          <a:xfrm>
            <a:off x="5767635" y="3568452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1" name="Group 273"/>
          <p:cNvGrpSpPr/>
          <p:nvPr/>
        </p:nvGrpSpPr>
        <p:grpSpPr>
          <a:xfrm>
            <a:off x="5767635" y="3856484"/>
            <a:ext cx="216024" cy="216023"/>
            <a:chOff x="9209112" y="7464897"/>
            <a:chExt cx="432048" cy="216023"/>
          </a:xfrm>
        </p:grpSpPr>
        <p:sp>
          <p:nvSpPr>
            <p:cNvPr id="263" name="Flowchart: Delay 26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4" name="Flowchart: Delay 26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65" name="Isosceles Triangle 264"/>
          <p:cNvSpPr/>
          <p:nvPr/>
        </p:nvSpPr>
        <p:spPr bwMode="auto">
          <a:xfrm flipV="1">
            <a:off x="5767635" y="41445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2" name="Group 395"/>
          <p:cNvGrpSpPr/>
          <p:nvPr/>
        </p:nvGrpSpPr>
        <p:grpSpPr>
          <a:xfrm flipH="1">
            <a:off x="4831531" y="3496444"/>
            <a:ext cx="1224136" cy="1368152"/>
            <a:chOff x="1951211" y="1912268"/>
            <a:chExt cx="1224136" cy="1368152"/>
          </a:xfrm>
        </p:grpSpPr>
        <p:sp>
          <p:nvSpPr>
            <p:cNvPr id="267" name="Rectangle 266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8" name="Rectangle 267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69" name="Straight Connector 268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3" name="Group 482"/>
          <p:cNvGrpSpPr/>
          <p:nvPr/>
        </p:nvGrpSpPr>
        <p:grpSpPr>
          <a:xfrm>
            <a:off x="4255467" y="3496444"/>
            <a:ext cx="1800200" cy="2376264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271" name="Rectangle 270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2" name="Rectangle 271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73" name="Straight Connector 272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74" name="Rectangle 273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1000" b="0" dirty="0" smtClean="0">
                  <a:latin typeface="Arial" charset="0"/>
                </a:rPr>
                <a:t>Control </a:t>
              </a:r>
              <a:r>
                <a:rPr lang="en-GB" sz="1000" b="0" dirty="0" err="1" smtClean="0">
                  <a:latin typeface="Arial" charset="0"/>
                </a:rPr>
                <a:t>prsr/mux</a:t>
              </a:r>
              <a:endParaRPr lang="en-US" sz="1000" b="0" dirty="0" smtClean="0">
                <a:latin typeface="Arial" charset="0"/>
              </a:endParaRPr>
            </a:p>
          </p:txBody>
        </p:sp>
      </p:grpSp>
      <p:grpSp>
        <p:nvGrpSpPr>
          <p:cNvPr id="24" name="Group 482"/>
          <p:cNvGrpSpPr/>
          <p:nvPr/>
        </p:nvGrpSpPr>
        <p:grpSpPr>
          <a:xfrm>
            <a:off x="4543499" y="3496444"/>
            <a:ext cx="1512168" cy="1872208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276" name="Rectangle 275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7" name="Rectangle 276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78" name="Straight Connector 277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79" name="Rectangle 278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1000" b="0" dirty="0" err="1" smtClean="0">
                  <a:latin typeface="Arial" charset="0"/>
                </a:rPr>
                <a:t>Aggr</a:t>
              </a:r>
              <a:endParaRPr lang="en-GB" sz="1000" b="0" dirty="0" smtClean="0">
                <a:latin typeface="Arial" charset="0"/>
              </a:endParaRPr>
            </a:p>
            <a:p>
              <a:pPr algn="ctr"/>
              <a:r>
                <a:rPr lang="en-GB" sz="1000" b="0" dirty="0" err="1" smtClean="0">
                  <a:latin typeface="Arial" charset="0"/>
                </a:rPr>
                <a:t>prsr/mux</a:t>
              </a:r>
              <a:endParaRPr lang="en-US" sz="1000" b="0" dirty="0" smtClean="0">
                <a:latin typeface="Arial" charset="0"/>
              </a:endParaRPr>
            </a:p>
          </p:txBody>
        </p:sp>
      </p:grpSp>
      <p:sp>
        <p:nvSpPr>
          <p:cNvPr id="280" name="Rectangle 279"/>
          <p:cNvSpPr/>
          <p:nvPr/>
        </p:nvSpPr>
        <p:spPr bwMode="auto">
          <a:xfrm>
            <a:off x="6991771" y="3496444"/>
            <a:ext cx="936104" cy="93610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1" name="Rectangle 280"/>
          <p:cNvSpPr/>
          <p:nvPr/>
        </p:nvSpPr>
        <p:spPr bwMode="auto">
          <a:xfrm>
            <a:off x="6991771" y="4432548"/>
            <a:ext cx="936104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6" name="Isosceles Triangle 285"/>
          <p:cNvSpPr/>
          <p:nvPr/>
        </p:nvSpPr>
        <p:spPr bwMode="auto">
          <a:xfrm>
            <a:off x="7063779" y="3568452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5" name="Group 267"/>
          <p:cNvGrpSpPr/>
          <p:nvPr/>
        </p:nvGrpSpPr>
        <p:grpSpPr>
          <a:xfrm>
            <a:off x="7063779" y="3856484"/>
            <a:ext cx="216024" cy="216023"/>
            <a:chOff x="9209112" y="7464897"/>
            <a:chExt cx="432048" cy="216023"/>
          </a:xfrm>
        </p:grpSpPr>
        <p:sp>
          <p:nvSpPr>
            <p:cNvPr id="288" name="Flowchart: Delay 28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9" name="Flowchart: Delay 28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90" name="Isosceles Triangle 289"/>
          <p:cNvSpPr/>
          <p:nvPr/>
        </p:nvSpPr>
        <p:spPr bwMode="auto">
          <a:xfrm flipV="1">
            <a:off x="7063779" y="41445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0" name="Isosceles Triangle 299"/>
          <p:cNvSpPr/>
          <p:nvPr/>
        </p:nvSpPr>
        <p:spPr bwMode="auto">
          <a:xfrm>
            <a:off x="7351811" y="3568452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6" name="Group 270"/>
          <p:cNvGrpSpPr/>
          <p:nvPr/>
        </p:nvGrpSpPr>
        <p:grpSpPr>
          <a:xfrm>
            <a:off x="7351811" y="3856484"/>
            <a:ext cx="216024" cy="216023"/>
            <a:chOff x="9209112" y="7464897"/>
            <a:chExt cx="432048" cy="216023"/>
          </a:xfrm>
        </p:grpSpPr>
        <p:sp>
          <p:nvSpPr>
            <p:cNvPr id="310" name="Flowchart: Delay 30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0" name="Flowchart: Delay 31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21" name="Isosceles Triangle 320"/>
          <p:cNvSpPr/>
          <p:nvPr/>
        </p:nvSpPr>
        <p:spPr bwMode="auto">
          <a:xfrm flipV="1">
            <a:off x="7351811" y="41445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2" name="Isosceles Triangle 321"/>
          <p:cNvSpPr/>
          <p:nvPr/>
        </p:nvSpPr>
        <p:spPr bwMode="auto">
          <a:xfrm>
            <a:off x="7639843" y="3568452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7" name="Group 273"/>
          <p:cNvGrpSpPr/>
          <p:nvPr/>
        </p:nvGrpSpPr>
        <p:grpSpPr>
          <a:xfrm>
            <a:off x="7639843" y="3856484"/>
            <a:ext cx="216024" cy="216023"/>
            <a:chOff x="9209112" y="7464897"/>
            <a:chExt cx="432048" cy="216023"/>
          </a:xfrm>
        </p:grpSpPr>
        <p:sp>
          <p:nvSpPr>
            <p:cNvPr id="324" name="Flowchart: Delay 32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5" name="Flowchart: Delay 32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26" name="Isosceles Triangle 325"/>
          <p:cNvSpPr/>
          <p:nvPr/>
        </p:nvSpPr>
        <p:spPr bwMode="auto">
          <a:xfrm flipV="1">
            <a:off x="7639843" y="4144516"/>
            <a:ext cx="216024" cy="216024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8" name="Group 395"/>
          <p:cNvGrpSpPr/>
          <p:nvPr/>
        </p:nvGrpSpPr>
        <p:grpSpPr>
          <a:xfrm flipH="1">
            <a:off x="6703739" y="3496444"/>
            <a:ext cx="1224136" cy="1368152"/>
            <a:chOff x="1951211" y="1912268"/>
            <a:chExt cx="1224136" cy="1368152"/>
          </a:xfrm>
        </p:grpSpPr>
        <p:sp>
          <p:nvSpPr>
            <p:cNvPr id="328" name="Rectangle 327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 smtClean="0">
                  <a:latin typeface="Arial" charset="0"/>
                </a:rPr>
                <a:t>8.5</a:t>
              </a: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9" name="Rectangle 328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5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30" name="Straight Connector 329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9" name="Group 482"/>
          <p:cNvGrpSpPr/>
          <p:nvPr/>
        </p:nvGrpSpPr>
        <p:grpSpPr>
          <a:xfrm>
            <a:off x="6127675" y="3496444"/>
            <a:ext cx="1800200" cy="2376264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332" name="Rectangle 331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3" name="Rectangle 332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34" name="Straight Connector 333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35" name="Rectangle 334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1000" b="0" dirty="0" smtClean="0">
                  <a:latin typeface="Arial" charset="0"/>
                </a:rPr>
                <a:t>Control </a:t>
              </a:r>
              <a:r>
                <a:rPr lang="en-GB" sz="1000" b="0" dirty="0" err="1" smtClean="0">
                  <a:latin typeface="Arial" charset="0"/>
                </a:rPr>
                <a:t>prsr/mux</a:t>
              </a:r>
              <a:endParaRPr lang="en-US" sz="1000" b="0" dirty="0" smtClean="0">
                <a:latin typeface="Arial" charset="0"/>
              </a:endParaRPr>
            </a:p>
          </p:txBody>
        </p:sp>
      </p:grpSp>
      <p:grpSp>
        <p:nvGrpSpPr>
          <p:cNvPr id="30" name="Group 482"/>
          <p:cNvGrpSpPr/>
          <p:nvPr/>
        </p:nvGrpSpPr>
        <p:grpSpPr>
          <a:xfrm>
            <a:off x="6415707" y="3496444"/>
            <a:ext cx="1512168" cy="1872208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337" name="Rectangle 336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8" name="Rectangle 337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39" name="Straight Connector 338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40" name="Rectangle 339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1000" b="0" dirty="0" err="1" smtClean="0">
                  <a:latin typeface="Arial" charset="0"/>
                </a:rPr>
                <a:t>Aggr</a:t>
              </a:r>
              <a:endParaRPr lang="en-GB" sz="1000" b="0" dirty="0" smtClean="0">
                <a:latin typeface="Arial" charset="0"/>
              </a:endParaRPr>
            </a:p>
            <a:p>
              <a:pPr algn="ctr"/>
              <a:r>
                <a:rPr lang="en-GB" sz="1000" b="0" dirty="0" err="1" smtClean="0">
                  <a:latin typeface="Arial" charset="0"/>
                </a:rPr>
                <a:t>prsr/mux</a:t>
              </a:r>
              <a:endParaRPr lang="en-US" sz="1000" b="0" dirty="0" smtClean="0">
                <a:latin typeface="Arial" charset="0"/>
              </a:endParaRPr>
            </a:p>
          </p:txBody>
        </p:sp>
      </p:grpSp>
      <p:cxnSp>
        <p:nvCxnSpPr>
          <p:cNvPr id="429" name="Straight Arrow Connector 428"/>
          <p:cNvCxnSpPr>
            <a:stCxn id="355" idx="2"/>
            <a:endCxn id="405" idx="0"/>
          </p:cNvCxnSpPr>
          <p:nvPr/>
        </p:nvCxnSpPr>
        <p:spPr bwMode="auto">
          <a:xfrm flipH="1">
            <a:off x="2491271" y="3064396"/>
            <a:ext cx="144016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cxnSp>
        <p:nvCxnSpPr>
          <p:cNvPr id="431" name="Straight Arrow Connector 430"/>
          <p:cNvCxnSpPr>
            <a:stCxn id="355" idx="2"/>
            <a:endCxn id="272" idx="0"/>
          </p:cNvCxnSpPr>
          <p:nvPr/>
        </p:nvCxnSpPr>
        <p:spPr bwMode="auto">
          <a:xfrm>
            <a:off x="2635287" y="3064396"/>
            <a:ext cx="1728192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cxnSp>
        <p:nvCxnSpPr>
          <p:cNvPr id="433" name="Straight Arrow Connector 432"/>
          <p:cNvCxnSpPr>
            <a:stCxn id="355" idx="2"/>
            <a:endCxn id="333" idx="0"/>
          </p:cNvCxnSpPr>
          <p:nvPr/>
        </p:nvCxnSpPr>
        <p:spPr bwMode="auto">
          <a:xfrm>
            <a:off x="2635287" y="3064396"/>
            <a:ext cx="3600400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cxnSp>
        <p:nvCxnSpPr>
          <p:cNvPr id="435" name="Straight Arrow Connector 434"/>
          <p:cNvCxnSpPr>
            <a:stCxn id="215" idx="0"/>
            <a:endCxn id="365" idx="2"/>
          </p:cNvCxnSpPr>
          <p:nvPr/>
        </p:nvCxnSpPr>
        <p:spPr bwMode="auto">
          <a:xfrm flipV="1">
            <a:off x="2779303" y="2920380"/>
            <a:ext cx="936104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DotDot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37" name="Straight Arrow Connector 436"/>
          <p:cNvCxnSpPr>
            <a:stCxn id="365" idx="2"/>
            <a:endCxn id="277" idx="0"/>
          </p:cNvCxnSpPr>
          <p:nvPr/>
        </p:nvCxnSpPr>
        <p:spPr bwMode="auto">
          <a:xfrm>
            <a:off x="3715407" y="2920380"/>
            <a:ext cx="936104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DotDot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39" name="Straight Arrow Connector 438"/>
          <p:cNvCxnSpPr>
            <a:stCxn id="365" idx="2"/>
            <a:endCxn id="338" idx="0"/>
          </p:cNvCxnSpPr>
          <p:nvPr/>
        </p:nvCxnSpPr>
        <p:spPr bwMode="auto">
          <a:xfrm>
            <a:off x="3715407" y="2920380"/>
            <a:ext cx="2808312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DotDot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41" name="Straight Arrow Connector 440"/>
          <p:cNvCxnSpPr>
            <a:stCxn id="369" idx="2"/>
            <a:endCxn id="338" idx="0"/>
          </p:cNvCxnSpPr>
          <p:nvPr/>
        </p:nvCxnSpPr>
        <p:spPr bwMode="auto">
          <a:xfrm flipH="1">
            <a:off x="6523719" y="2920380"/>
            <a:ext cx="720080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DotDot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47" name="Straight Arrow Connector 446"/>
          <p:cNvCxnSpPr>
            <a:stCxn id="369" idx="2"/>
            <a:endCxn id="277" idx="0"/>
          </p:cNvCxnSpPr>
          <p:nvPr/>
        </p:nvCxnSpPr>
        <p:spPr bwMode="auto">
          <a:xfrm flipH="1">
            <a:off x="4651511" y="2920380"/>
            <a:ext cx="2592288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DotDot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49" name="Straight Arrow Connector 448"/>
          <p:cNvCxnSpPr>
            <a:stCxn id="369" idx="2"/>
            <a:endCxn id="215" idx="0"/>
          </p:cNvCxnSpPr>
          <p:nvPr/>
        </p:nvCxnSpPr>
        <p:spPr bwMode="auto">
          <a:xfrm flipH="1">
            <a:off x="2779303" y="2920380"/>
            <a:ext cx="4464496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lgDashDotDot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451" name="Straight Arrow Connector 450"/>
          <p:cNvCxnSpPr/>
          <p:nvPr/>
        </p:nvCxnSpPr>
        <p:spPr bwMode="auto">
          <a:xfrm flipV="1">
            <a:off x="3391371" y="2920380"/>
            <a:ext cx="1080120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53" name="Straight Arrow Connector 452"/>
          <p:cNvCxnSpPr>
            <a:endCxn id="366" idx="2"/>
          </p:cNvCxnSpPr>
          <p:nvPr/>
        </p:nvCxnSpPr>
        <p:spPr bwMode="auto">
          <a:xfrm flipH="1" flipV="1">
            <a:off x="4759523" y="2920380"/>
            <a:ext cx="504056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55" name="Straight Arrow Connector 454"/>
          <p:cNvCxnSpPr/>
          <p:nvPr/>
        </p:nvCxnSpPr>
        <p:spPr bwMode="auto">
          <a:xfrm flipH="1" flipV="1">
            <a:off x="5047555" y="2920380"/>
            <a:ext cx="2088232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57" name="Straight Arrow Connector 456"/>
          <p:cNvCxnSpPr/>
          <p:nvPr/>
        </p:nvCxnSpPr>
        <p:spPr bwMode="auto">
          <a:xfrm flipH="1" flipV="1">
            <a:off x="6487715" y="2920380"/>
            <a:ext cx="1368152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459" name="Straight Arrow Connector 458"/>
          <p:cNvCxnSpPr>
            <a:stCxn id="368" idx="2"/>
          </p:cNvCxnSpPr>
          <p:nvPr/>
        </p:nvCxnSpPr>
        <p:spPr bwMode="auto">
          <a:xfrm flipH="1">
            <a:off x="5839643" y="2920380"/>
            <a:ext cx="360040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61" name="Straight Arrow Connector 460"/>
          <p:cNvCxnSpPr/>
          <p:nvPr/>
        </p:nvCxnSpPr>
        <p:spPr bwMode="auto">
          <a:xfrm flipH="1">
            <a:off x="4039443" y="2920380"/>
            <a:ext cx="1872208" cy="5760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69" name="Straight Arrow Connector 468"/>
          <p:cNvCxnSpPr>
            <a:stCxn id="366" idx="0"/>
          </p:cNvCxnSpPr>
          <p:nvPr/>
        </p:nvCxnSpPr>
        <p:spPr bwMode="auto">
          <a:xfrm flipV="1">
            <a:off x="4759523" y="2128292"/>
            <a:ext cx="0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70" name="Straight Arrow Connector 469"/>
          <p:cNvCxnSpPr>
            <a:stCxn id="368" idx="0"/>
          </p:cNvCxnSpPr>
          <p:nvPr/>
        </p:nvCxnSpPr>
        <p:spPr bwMode="auto">
          <a:xfrm flipV="1">
            <a:off x="6199683" y="2128292"/>
            <a:ext cx="0" cy="43204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472" name="TextBox 471"/>
          <p:cNvSpPr txBox="1"/>
          <p:nvPr/>
        </p:nvSpPr>
        <p:spPr>
          <a:xfrm>
            <a:off x="5335587" y="3424436"/>
            <a:ext cx="376706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000" b="0" dirty="0" smtClean="0"/>
              <a:t>(EISS)</a:t>
            </a:r>
            <a:endParaRPr lang="en-US" sz="1000" b="0" dirty="0" smtClean="0"/>
          </a:p>
        </p:txBody>
      </p:sp>
      <p:sp>
        <p:nvSpPr>
          <p:cNvPr id="473" name="TextBox 472"/>
          <p:cNvSpPr txBox="1"/>
          <p:nvPr/>
        </p:nvSpPr>
        <p:spPr>
          <a:xfrm>
            <a:off x="7263137" y="3424436"/>
            <a:ext cx="376706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000" b="0" dirty="0" smtClean="0"/>
              <a:t>(EISS)</a:t>
            </a:r>
            <a:endParaRPr lang="en-US" sz="1000" b="0" dirty="0" smtClean="0"/>
          </a:p>
        </p:txBody>
      </p:sp>
      <p:sp>
        <p:nvSpPr>
          <p:cNvPr id="474" name="TextBox 473"/>
          <p:cNvSpPr txBox="1"/>
          <p:nvPr/>
        </p:nvSpPr>
        <p:spPr>
          <a:xfrm>
            <a:off x="3590729" y="3424436"/>
            <a:ext cx="376706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000" b="0" dirty="0" smtClean="0"/>
              <a:t>(EISS)</a:t>
            </a:r>
            <a:endParaRPr lang="en-US" sz="1000" b="0" dirty="0" smtClean="0"/>
          </a:p>
        </p:txBody>
      </p:sp>
      <p:sp>
        <p:nvSpPr>
          <p:cNvPr id="252" name="Rectangle 251"/>
          <p:cNvSpPr/>
          <p:nvPr/>
        </p:nvSpPr>
        <p:spPr bwMode="auto">
          <a:xfrm>
            <a:off x="6199683" y="6304756"/>
            <a:ext cx="72008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ODU Down MP</a:t>
            </a:r>
          </a:p>
        </p:txBody>
      </p:sp>
      <p:sp>
        <p:nvSpPr>
          <p:cNvPr id="257" name="Rectangle 256"/>
          <p:cNvSpPr/>
          <p:nvPr/>
        </p:nvSpPr>
        <p:spPr bwMode="auto">
          <a:xfrm>
            <a:off x="6199683" y="6088732"/>
            <a:ext cx="72008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2" name="Rectangle 261"/>
          <p:cNvSpPr/>
          <p:nvPr/>
        </p:nvSpPr>
        <p:spPr bwMode="auto">
          <a:xfrm>
            <a:off x="6199683" y="6664796"/>
            <a:ext cx="72008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OTN Other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6" name="Isosceles Triangle 265"/>
          <p:cNvSpPr/>
          <p:nvPr/>
        </p:nvSpPr>
        <p:spPr bwMode="auto">
          <a:xfrm flipV="1">
            <a:off x="6343699" y="6376764"/>
            <a:ext cx="424136" cy="216024"/>
          </a:xfrm>
          <a:prstGeom prst="triangle">
            <a:avLst/>
          </a:prstGeom>
          <a:solidFill>
            <a:srgbClr val="99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70" name="Rectangle 269"/>
          <p:cNvSpPr/>
          <p:nvPr/>
        </p:nvSpPr>
        <p:spPr bwMode="auto">
          <a:xfrm>
            <a:off x="5263579" y="6304756"/>
            <a:ext cx="72008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LSP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Down MP</a:t>
            </a:r>
          </a:p>
        </p:txBody>
      </p:sp>
      <p:sp>
        <p:nvSpPr>
          <p:cNvPr id="275" name="Rectangle 274"/>
          <p:cNvSpPr/>
          <p:nvPr/>
        </p:nvSpPr>
        <p:spPr bwMode="auto">
          <a:xfrm>
            <a:off x="5263579" y="6088732"/>
            <a:ext cx="72008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7" name="Rectangle 286"/>
          <p:cNvSpPr/>
          <p:nvPr/>
        </p:nvSpPr>
        <p:spPr bwMode="auto">
          <a:xfrm>
            <a:off x="5263579" y="6664796"/>
            <a:ext cx="72008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900" dirty="0" smtClean="0">
                <a:latin typeface="Arial" charset="0"/>
              </a:rPr>
              <a:t>MPLS</a:t>
            </a: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Other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5" name="Isosceles Triangle 304"/>
          <p:cNvSpPr/>
          <p:nvPr/>
        </p:nvSpPr>
        <p:spPr bwMode="auto">
          <a:xfrm flipV="1">
            <a:off x="5407595" y="6376764"/>
            <a:ext cx="424136" cy="216024"/>
          </a:xfrm>
          <a:prstGeom prst="triangle">
            <a:avLst/>
          </a:prstGeom>
          <a:solidFill>
            <a:srgbClr val="99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3" name="Rectangle 322"/>
          <p:cNvSpPr/>
          <p:nvPr/>
        </p:nvSpPr>
        <p:spPr bwMode="auto">
          <a:xfrm>
            <a:off x="7135787" y="6304756"/>
            <a:ext cx="72008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VCn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Down MP</a:t>
            </a:r>
          </a:p>
        </p:txBody>
      </p:sp>
      <p:sp>
        <p:nvSpPr>
          <p:cNvPr id="327" name="Rectangle 326"/>
          <p:cNvSpPr/>
          <p:nvPr/>
        </p:nvSpPr>
        <p:spPr bwMode="auto">
          <a:xfrm>
            <a:off x="7135787" y="6088732"/>
            <a:ext cx="72008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1" name="Rectangle 330"/>
          <p:cNvSpPr/>
          <p:nvPr/>
        </p:nvSpPr>
        <p:spPr bwMode="auto">
          <a:xfrm>
            <a:off x="7135787" y="6664796"/>
            <a:ext cx="72008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SDH Other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36" name="Isosceles Triangle 335"/>
          <p:cNvSpPr/>
          <p:nvPr/>
        </p:nvSpPr>
        <p:spPr bwMode="auto">
          <a:xfrm flipV="1">
            <a:off x="7279803" y="6376764"/>
            <a:ext cx="424136" cy="216024"/>
          </a:xfrm>
          <a:prstGeom prst="triangle">
            <a:avLst/>
          </a:prstGeom>
          <a:solidFill>
            <a:srgbClr val="99FF66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2" name="Rectangle 341"/>
          <p:cNvSpPr/>
          <p:nvPr/>
        </p:nvSpPr>
        <p:spPr bwMode="auto">
          <a:xfrm>
            <a:off x="4327475" y="6304756"/>
            <a:ext cx="72008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4" name="Rectangle 343"/>
          <p:cNvSpPr/>
          <p:nvPr/>
        </p:nvSpPr>
        <p:spPr bwMode="auto">
          <a:xfrm>
            <a:off x="4327475" y="6088732"/>
            <a:ext cx="72008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345" name="Straight Connector 344"/>
          <p:cNvCxnSpPr/>
          <p:nvPr/>
        </p:nvCxnSpPr>
        <p:spPr bwMode="auto">
          <a:xfrm>
            <a:off x="4687515" y="6520780"/>
            <a:ext cx="0" cy="7200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47" name="Rectangle 346"/>
          <p:cNvSpPr/>
          <p:nvPr/>
        </p:nvSpPr>
        <p:spPr bwMode="auto">
          <a:xfrm>
            <a:off x="4327475" y="6592788"/>
            <a:ext cx="72008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49" name="Rectangle 348"/>
          <p:cNvSpPr/>
          <p:nvPr/>
        </p:nvSpPr>
        <p:spPr bwMode="auto">
          <a:xfrm>
            <a:off x="4327475" y="6808812"/>
            <a:ext cx="72008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1" name="Rectangle 350"/>
          <p:cNvSpPr/>
          <p:nvPr/>
        </p:nvSpPr>
        <p:spPr bwMode="auto">
          <a:xfrm>
            <a:off x="4327475" y="7024836"/>
            <a:ext cx="72008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75" name="Isosceles Triangle 374"/>
          <p:cNvSpPr/>
          <p:nvPr/>
        </p:nvSpPr>
        <p:spPr bwMode="auto">
          <a:xfrm flipV="1">
            <a:off x="4543499" y="7096844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20" name="TextBox 419"/>
          <p:cNvSpPr txBox="1"/>
          <p:nvPr/>
        </p:nvSpPr>
        <p:spPr>
          <a:xfrm>
            <a:off x="2511285" y="6952828"/>
            <a:ext cx="47448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800" dirty="0" smtClean="0"/>
              <a:t>Link</a:t>
            </a:r>
            <a:endParaRPr lang="en-US" sz="1800" dirty="0" smtClean="0"/>
          </a:p>
        </p:txBody>
      </p:sp>
      <p:sp>
        <p:nvSpPr>
          <p:cNvPr id="421" name="TextBox 420"/>
          <p:cNvSpPr txBox="1"/>
          <p:nvPr/>
        </p:nvSpPr>
        <p:spPr>
          <a:xfrm>
            <a:off x="4468539" y="7456884"/>
            <a:ext cx="512962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800" dirty="0" smtClean="0"/>
              <a:t>TESI</a:t>
            </a:r>
            <a:endParaRPr lang="en-US" sz="1800" dirty="0" smtClean="0"/>
          </a:p>
        </p:txBody>
      </p:sp>
      <p:sp>
        <p:nvSpPr>
          <p:cNvPr id="423" name="TextBox 422"/>
          <p:cNvSpPr txBox="1"/>
          <p:nvPr/>
        </p:nvSpPr>
        <p:spPr>
          <a:xfrm>
            <a:off x="5407595" y="6952828"/>
            <a:ext cx="44884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800" dirty="0" smtClean="0"/>
              <a:t>LSP</a:t>
            </a:r>
            <a:endParaRPr lang="en-US" sz="1800" dirty="0" smtClean="0"/>
          </a:p>
        </p:txBody>
      </p:sp>
      <p:sp>
        <p:nvSpPr>
          <p:cNvPr id="424" name="TextBox 423"/>
          <p:cNvSpPr txBox="1"/>
          <p:nvPr/>
        </p:nvSpPr>
        <p:spPr>
          <a:xfrm>
            <a:off x="6271691" y="6952828"/>
            <a:ext cx="6412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800" dirty="0" smtClean="0"/>
              <a:t>ODUk</a:t>
            </a:r>
            <a:endParaRPr lang="en-US" sz="1800" dirty="0" smtClean="0"/>
          </a:p>
        </p:txBody>
      </p:sp>
      <p:sp>
        <p:nvSpPr>
          <p:cNvPr id="425" name="TextBox 424"/>
          <p:cNvSpPr txBox="1"/>
          <p:nvPr/>
        </p:nvSpPr>
        <p:spPr>
          <a:xfrm>
            <a:off x="6991771" y="6952828"/>
            <a:ext cx="864096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800" dirty="0" smtClean="0"/>
              <a:t>VC-n</a:t>
            </a:r>
            <a:endParaRPr lang="en-US" sz="1800" dirty="0" smtClean="0"/>
          </a:p>
        </p:txBody>
      </p:sp>
      <p:sp>
        <p:nvSpPr>
          <p:cNvPr id="427" name="TextBox 426"/>
          <p:cNvSpPr txBox="1"/>
          <p:nvPr/>
        </p:nvSpPr>
        <p:spPr>
          <a:xfrm>
            <a:off x="8431931" y="6088732"/>
            <a:ext cx="1944215" cy="16619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800" b="0" dirty="0" smtClean="0">
                <a:solidFill>
                  <a:srgbClr val="FF0000"/>
                </a:solidFill>
              </a:rPr>
              <a:t>Link Aggregation server layers for Intra-DAS (virtual) link</a:t>
            </a:r>
          </a:p>
          <a:p>
            <a:endParaRPr lang="en-GB" sz="1800" b="0" dirty="0" smtClean="0">
              <a:solidFill>
                <a:srgbClr val="FF0000"/>
              </a:solidFill>
            </a:endParaRPr>
          </a:p>
          <a:p>
            <a:r>
              <a:rPr lang="en-GB" sz="1800" b="0" dirty="0" smtClean="0">
                <a:solidFill>
                  <a:srgbClr val="FF0000"/>
                </a:solidFill>
              </a:rPr>
              <a:t>[Operator choice]</a:t>
            </a:r>
            <a:endParaRPr lang="en-US" sz="1800" b="0" dirty="0" smtClean="0">
              <a:solidFill>
                <a:srgbClr val="FF0000"/>
              </a:solidFill>
            </a:endParaRPr>
          </a:p>
        </p:txBody>
      </p:sp>
      <p:sp>
        <p:nvSpPr>
          <p:cNvPr id="428" name="Rectangle 427"/>
          <p:cNvSpPr/>
          <p:nvPr/>
        </p:nvSpPr>
        <p:spPr bwMode="auto">
          <a:xfrm>
            <a:off x="3391371" y="6304756"/>
            <a:ext cx="72008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0" name="Rectangle 429"/>
          <p:cNvSpPr/>
          <p:nvPr/>
        </p:nvSpPr>
        <p:spPr bwMode="auto">
          <a:xfrm>
            <a:off x="3391371" y="6088732"/>
            <a:ext cx="72008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dirty="0" smtClean="0">
                <a:latin typeface="Arial" charset="0"/>
              </a:rPr>
              <a:t>6.10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cxnSp>
        <p:nvCxnSpPr>
          <p:cNvPr id="432" name="Straight Connector 431"/>
          <p:cNvCxnSpPr/>
          <p:nvPr/>
        </p:nvCxnSpPr>
        <p:spPr bwMode="auto">
          <a:xfrm>
            <a:off x="3751411" y="6520780"/>
            <a:ext cx="0" cy="7200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34" name="Rectangle 433"/>
          <p:cNvSpPr/>
          <p:nvPr/>
        </p:nvSpPr>
        <p:spPr bwMode="auto">
          <a:xfrm>
            <a:off x="3391371" y="6592788"/>
            <a:ext cx="72008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6.14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6" name="Rectangle 435"/>
          <p:cNvSpPr/>
          <p:nvPr/>
        </p:nvSpPr>
        <p:spPr bwMode="auto">
          <a:xfrm>
            <a:off x="3391371" y="6808812"/>
            <a:ext cx="720080" cy="21602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6.11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38" name="Rectangle 437"/>
          <p:cNvSpPr/>
          <p:nvPr/>
        </p:nvSpPr>
        <p:spPr bwMode="auto">
          <a:xfrm>
            <a:off x="3391371" y="7024836"/>
            <a:ext cx="720080" cy="36004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19.2/5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0" name="Isosceles Triangle 439"/>
          <p:cNvSpPr/>
          <p:nvPr/>
        </p:nvSpPr>
        <p:spPr bwMode="auto">
          <a:xfrm flipV="1">
            <a:off x="3607395" y="7096844"/>
            <a:ext cx="279648" cy="216024"/>
          </a:xfrm>
          <a:prstGeom prst="triangle">
            <a:avLst/>
          </a:prstGeom>
          <a:solidFill>
            <a:srgbClr val="66FF3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42" name="TextBox 441"/>
          <p:cNvSpPr txBox="1"/>
          <p:nvPr/>
        </p:nvSpPr>
        <p:spPr>
          <a:xfrm>
            <a:off x="3391371" y="7456884"/>
            <a:ext cx="79508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800" dirty="0" smtClean="0"/>
              <a:t>BVLAN</a:t>
            </a:r>
            <a:endParaRPr lang="en-US" sz="1800" dirty="0" smtClean="0"/>
          </a:p>
        </p:txBody>
      </p:sp>
      <p:sp>
        <p:nvSpPr>
          <p:cNvPr id="443" name="TextBox 442"/>
          <p:cNvSpPr txBox="1"/>
          <p:nvPr/>
        </p:nvSpPr>
        <p:spPr>
          <a:xfrm>
            <a:off x="3217826" y="5800700"/>
            <a:ext cx="291747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000" b="0" dirty="0" smtClean="0"/>
              <a:t>(ISS)</a:t>
            </a:r>
            <a:endParaRPr lang="en-US" sz="1000" b="0" dirty="0" smtClean="0"/>
          </a:p>
        </p:txBody>
      </p:sp>
      <p:sp>
        <p:nvSpPr>
          <p:cNvPr id="444" name="TextBox 443"/>
          <p:cNvSpPr txBox="1"/>
          <p:nvPr/>
        </p:nvSpPr>
        <p:spPr>
          <a:xfrm>
            <a:off x="2671291" y="6006852"/>
            <a:ext cx="291747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000" b="0" dirty="0" smtClean="0"/>
              <a:t>(ISS)</a:t>
            </a:r>
            <a:endParaRPr lang="en-US" sz="1000" b="0" dirty="0" smtClean="0"/>
          </a:p>
        </p:txBody>
      </p:sp>
      <p:sp>
        <p:nvSpPr>
          <p:cNvPr id="445" name="TextBox 444"/>
          <p:cNvSpPr txBox="1"/>
          <p:nvPr/>
        </p:nvSpPr>
        <p:spPr>
          <a:xfrm>
            <a:off x="3607395" y="6006852"/>
            <a:ext cx="291747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000" b="0" dirty="0" smtClean="0"/>
              <a:t>(ISS)</a:t>
            </a:r>
            <a:endParaRPr lang="en-US" sz="1000" b="0" dirty="0" smtClean="0"/>
          </a:p>
        </p:txBody>
      </p:sp>
      <p:sp>
        <p:nvSpPr>
          <p:cNvPr id="446" name="TextBox 445"/>
          <p:cNvSpPr txBox="1"/>
          <p:nvPr/>
        </p:nvSpPr>
        <p:spPr>
          <a:xfrm>
            <a:off x="4543499" y="6006852"/>
            <a:ext cx="291747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000" b="0" dirty="0" smtClean="0"/>
              <a:t>(ISS)</a:t>
            </a:r>
            <a:endParaRPr lang="en-US" sz="1000" b="0" dirty="0" smtClean="0"/>
          </a:p>
        </p:txBody>
      </p:sp>
      <p:sp>
        <p:nvSpPr>
          <p:cNvPr id="448" name="TextBox 447"/>
          <p:cNvSpPr txBox="1"/>
          <p:nvPr/>
        </p:nvSpPr>
        <p:spPr>
          <a:xfrm>
            <a:off x="5047555" y="5800700"/>
            <a:ext cx="291747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000" b="0" dirty="0" smtClean="0"/>
              <a:t>(ISS)</a:t>
            </a:r>
            <a:endParaRPr lang="en-US" sz="1000" b="0" dirty="0" smtClean="0"/>
          </a:p>
        </p:txBody>
      </p:sp>
      <p:sp>
        <p:nvSpPr>
          <p:cNvPr id="452" name="TextBox 451"/>
          <p:cNvSpPr txBox="1"/>
          <p:nvPr/>
        </p:nvSpPr>
        <p:spPr>
          <a:xfrm>
            <a:off x="5551611" y="6016724"/>
            <a:ext cx="291747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000" b="0" dirty="0" smtClean="0"/>
              <a:t>(ISS)</a:t>
            </a:r>
            <a:endParaRPr lang="en-US" sz="1000" b="0" dirty="0" smtClean="0"/>
          </a:p>
        </p:txBody>
      </p:sp>
      <p:sp>
        <p:nvSpPr>
          <p:cNvPr id="454" name="TextBox 453"/>
          <p:cNvSpPr txBox="1"/>
          <p:nvPr/>
        </p:nvSpPr>
        <p:spPr>
          <a:xfrm>
            <a:off x="6919763" y="5800700"/>
            <a:ext cx="291747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000" b="0" dirty="0" smtClean="0"/>
              <a:t>(ISS)</a:t>
            </a:r>
            <a:endParaRPr lang="en-US" sz="1000" b="0" dirty="0" smtClean="0"/>
          </a:p>
        </p:txBody>
      </p:sp>
      <p:sp>
        <p:nvSpPr>
          <p:cNvPr id="456" name="TextBox 455"/>
          <p:cNvSpPr txBox="1"/>
          <p:nvPr/>
        </p:nvSpPr>
        <p:spPr>
          <a:xfrm>
            <a:off x="6415707" y="6006852"/>
            <a:ext cx="291747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000" b="0" dirty="0" smtClean="0"/>
              <a:t>(ISS)</a:t>
            </a:r>
            <a:endParaRPr lang="en-US" sz="1000" b="0" dirty="0" smtClean="0"/>
          </a:p>
        </p:txBody>
      </p:sp>
      <p:sp>
        <p:nvSpPr>
          <p:cNvPr id="458" name="TextBox 457"/>
          <p:cNvSpPr txBox="1"/>
          <p:nvPr/>
        </p:nvSpPr>
        <p:spPr>
          <a:xfrm>
            <a:off x="7351811" y="6006852"/>
            <a:ext cx="291747" cy="15388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1000" b="0" dirty="0" smtClean="0"/>
              <a:t>(ISS)</a:t>
            </a:r>
            <a:endParaRPr lang="en-US" sz="1000" b="0" dirty="0" smtClean="0"/>
          </a:p>
        </p:txBody>
      </p:sp>
      <p:sp>
        <p:nvSpPr>
          <p:cNvPr id="186" name="Rectangle 185"/>
          <p:cNvSpPr/>
          <p:nvPr/>
        </p:nvSpPr>
        <p:spPr bwMode="auto">
          <a:xfrm>
            <a:off x="2311251" y="6016724"/>
            <a:ext cx="5976664" cy="180020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7" name="Rectangle 186"/>
          <p:cNvSpPr/>
          <p:nvPr/>
        </p:nvSpPr>
        <p:spPr bwMode="auto">
          <a:xfrm>
            <a:off x="1663179" y="6016724"/>
            <a:ext cx="1584176" cy="1368152"/>
          </a:xfrm>
          <a:prstGeom prst="rect">
            <a:avLst/>
          </a:prstGeom>
          <a:noFill/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223019" y="6132864"/>
            <a:ext cx="1368152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800" b="0" dirty="0" smtClean="0">
                <a:solidFill>
                  <a:srgbClr val="0070C0"/>
                </a:solidFill>
              </a:rPr>
              <a:t>Link Aggregation server layer for ENNI link</a:t>
            </a:r>
            <a:endParaRPr lang="en-US" sz="1800" b="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ENNI </a:t>
            </a:r>
            <a:r>
              <a:rPr lang="en-GB" dirty="0" smtClean="0"/>
              <a:t>DRNI</a:t>
            </a:r>
            <a:br>
              <a:rPr lang="en-GB" dirty="0" smtClean="0"/>
            </a:br>
            <a:r>
              <a:rPr lang="en-GB" sz="2400" dirty="0" smtClean="0"/>
              <a:t>SVLAN MEP/MIP</a:t>
            </a:r>
            <a:endParaRPr lang="en-US" sz="2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sz="2400" dirty="0" smtClean="0"/>
              <a:t>Based on data plane model I in </a:t>
            </a:r>
            <a:r>
              <a:rPr lang="en-US" sz="1800" dirty="0" smtClean="0">
                <a:hlinkClick r:id="rId2"/>
              </a:rPr>
              <a:t>http://www.ieee802.org/1/files/public/docs2011/axbq-vissers-drni-data-plane-model-I-and-II-comparison-1011-v00.pptx</a:t>
            </a:r>
            <a:endParaRPr lang="en-US" sz="1800" dirty="0" smtClean="0"/>
          </a:p>
          <a:p>
            <a:pPr algn="l"/>
            <a:r>
              <a:rPr lang="en-GB" sz="2400" dirty="0" smtClean="0"/>
              <a:t>Characteristics are:</a:t>
            </a:r>
          </a:p>
          <a:p>
            <a:pPr lvl="1" indent="-457200" algn="l">
              <a:buFont typeface="Wingdings" pitchFamily="2" charset="2"/>
              <a:buChar char="q"/>
            </a:pPr>
            <a:r>
              <a:rPr lang="en-GB" sz="2100" dirty="0" smtClean="0"/>
              <a:t>Single hop ENNI MA</a:t>
            </a:r>
          </a:p>
          <a:p>
            <a:pPr lvl="1" indent="-457200" algn="l">
              <a:buFont typeface="Wingdings" pitchFamily="2" charset="2"/>
              <a:buChar char="q"/>
            </a:pPr>
            <a:r>
              <a:rPr lang="en-GB" sz="2100" dirty="0" smtClean="0"/>
              <a:t>NO MA end point on ENNI 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Rectangle 292"/>
          <p:cNvSpPr/>
          <p:nvPr/>
        </p:nvSpPr>
        <p:spPr bwMode="auto">
          <a:xfrm>
            <a:off x="439043" y="1408212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Two Node Portal with 2 x 1 </a:t>
            </a:r>
            <a:r>
              <a:rPr lang="en-GB" u="sng" dirty="0" err="1" smtClean="0"/>
              <a:t>ENNIs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000" dirty="0" smtClean="0"/>
              <a:t>Normal state, no failures</a:t>
            </a:r>
            <a:r>
              <a:rPr lang="en-GB" dirty="0" smtClean="0"/>
              <a:t/>
            </a:r>
            <a:br>
              <a:rPr lang="en-GB" dirty="0" smtClean="0"/>
            </a:br>
            <a:endParaRPr lang="en-US" dirty="0"/>
          </a:p>
        </p:txBody>
      </p:sp>
      <p:sp>
        <p:nvSpPr>
          <p:cNvPr id="478" name="Rectangle 477"/>
          <p:cNvSpPr/>
          <p:nvPr/>
        </p:nvSpPr>
        <p:spPr bwMode="auto">
          <a:xfrm>
            <a:off x="6093049" y="1408212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0" name="Rectangle 669"/>
          <p:cNvSpPr/>
          <p:nvPr/>
        </p:nvSpPr>
        <p:spPr bwMode="auto">
          <a:xfrm>
            <a:off x="6543839" y="1933891"/>
            <a:ext cx="348392" cy="10451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4" name="Rectangle 353"/>
          <p:cNvSpPr/>
          <p:nvPr/>
        </p:nvSpPr>
        <p:spPr bwMode="auto">
          <a:xfrm>
            <a:off x="6991771" y="1834351"/>
            <a:ext cx="3384376" cy="114471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7141082" y="2979066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141082" y="3626080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6" name="Rectangle 315"/>
          <p:cNvSpPr/>
          <p:nvPr/>
        </p:nvSpPr>
        <p:spPr bwMode="auto">
          <a:xfrm>
            <a:off x="6543839" y="4621484"/>
            <a:ext cx="1244256" cy="53114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Server Layer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5" name="Rounded Rectangle 354"/>
          <p:cNvSpPr/>
          <p:nvPr/>
        </p:nvSpPr>
        <p:spPr bwMode="auto">
          <a:xfrm>
            <a:off x="6593609" y="1983662"/>
            <a:ext cx="248851" cy="945635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Aggregation Control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56" name="Rounded Rectangle 355"/>
          <p:cNvSpPr/>
          <p:nvPr/>
        </p:nvSpPr>
        <p:spPr bwMode="auto">
          <a:xfrm>
            <a:off x="7240622" y="2431594"/>
            <a:ext cx="139356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Collection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65" name="Rectangle 364"/>
          <p:cNvSpPr/>
          <p:nvPr/>
        </p:nvSpPr>
        <p:spPr bwMode="auto">
          <a:xfrm>
            <a:off x="7290393" y="2580905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</a:t>
            </a:r>
            <a:r>
              <a:rPr lang="en-GB" sz="700" b="0" dirty="0" err="1" smtClean="0">
                <a:latin typeface="Arial" charset="0"/>
              </a:rPr>
              <a:t>Respndr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66" name="Rectangle 365"/>
          <p:cNvSpPr/>
          <p:nvPr/>
        </p:nvSpPr>
        <p:spPr bwMode="auto">
          <a:xfrm>
            <a:off x="7788095" y="2580905"/>
            <a:ext cx="79632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Collector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67" name="Rounded Rectangle 366"/>
          <p:cNvSpPr/>
          <p:nvPr/>
        </p:nvSpPr>
        <p:spPr bwMode="auto">
          <a:xfrm>
            <a:off x="8733729" y="2431594"/>
            <a:ext cx="139356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Distribution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68" name="Rectangle 367"/>
          <p:cNvSpPr/>
          <p:nvPr/>
        </p:nvSpPr>
        <p:spPr bwMode="auto">
          <a:xfrm>
            <a:off x="8783500" y="2580905"/>
            <a:ext cx="79632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Distributor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69" name="Rectangle 368"/>
          <p:cNvSpPr/>
          <p:nvPr/>
        </p:nvSpPr>
        <p:spPr bwMode="auto">
          <a:xfrm>
            <a:off x="9729134" y="2580905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Gen/</a:t>
            </a:r>
            <a:r>
              <a:rPr lang="en-GB" sz="700" b="0" dirty="0" err="1" smtClean="0">
                <a:latin typeface="Arial" charset="0"/>
              </a:rPr>
              <a:t>Rec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70" name="Rounded Rectangle 369"/>
          <p:cNvSpPr/>
          <p:nvPr/>
        </p:nvSpPr>
        <p:spPr bwMode="auto">
          <a:xfrm>
            <a:off x="7987176" y="1933891"/>
            <a:ext cx="1393567" cy="34839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DAS Frame Switching</a:t>
            </a:r>
            <a:endParaRPr lang="en-US" sz="700" b="0" dirty="0" smtClean="0">
              <a:latin typeface="Arial" charset="0"/>
            </a:endParaRPr>
          </a:p>
        </p:txBody>
      </p:sp>
      <p:grpSp>
        <p:nvGrpSpPr>
          <p:cNvPr id="3" name="Group 267"/>
          <p:cNvGrpSpPr/>
          <p:nvPr/>
        </p:nvGrpSpPr>
        <p:grpSpPr>
          <a:xfrm>
            <a:off x="7190852" y="3227918"/>
            <a:ext cx="149311" cy="149310"/>
            <a:chOff x="9209112" y="7464897"/>
            <a:chExt cx="432048" cy="216023"/>
          </a:xfrm>
        </p:grpSpPr>
        <p:sp>
          <p:nvSpPr>
            <p:cNvPr id="383" name="Flowchart: Delay 38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4" name="Flowchart: Delay 38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5" name="Group 270"/>
          <p:cNvGrpSpPr/>
          <p:nvPr/>
        </p:nvGrpSpPr>
        <p:grpSpPr>
          <a:xfrm>
            <a:off x="7389933" y="3227918"/>
            <a:ext cx="149311" cy="149310"/>
            <a:chOff x="9209112" y="7464897"/>
            <a:chExt cx="432048" cy="216023"/>
          </a:xfrm>
        </p:grpSpPr>
        <p:sp>
          <p:nvSpPr>
            <p:cNvPr id="388" name="Flowchart: Delay 38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9" name="Flowchart: Delay 38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6" name="Group 273"/>
          <p:cNvGrpSpPr/>
          <p:nvPr/>
        </p:nvGrpSpPr>
        <p:grpSpPr>
          <a:xfrm>
            <a:off x="7589014" y="3227918"/>
            <a:ext cx="149311" cy="149310"/>
            <a:chOff x="9209112" y="7464897"/>
            <a:chExt cx="432048" cy="216023"/>
          </a:xfrm>
        </p:grpSpPr>
        <p:sp>
          <p:nvSpPr>
            <p:cNvPr id="393" name="Flowchart: Delay 39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4" name="Flowchart: Delay 39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7" name="Group 395"/>
          <p:cNvGrpSpPr/>
          <p:nvPr/>
        </p:nvGrpSpPr>
        <p:grpSpPr>
          <a:xfrm flipH="1">
            <a:off x="6942001" y="2979066"/>
            <a:ext cx="846094" cy="945635"/>
            <a:chOff x="1951211" y="1912268"/>
            <a:chExt cx="1224136" cy="1368152"/>
          </a:xfrm>
        </p:grpSpPr>
        <p:sp>
          <p:nvSpPr>
            <p:cNvPr id="397" name="Rectangle 396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8" name="Rectangle 397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99" name="Straight Connector 398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80" name="TextBox 479"/>
          <p:cNvSpPr txBox="1"/>
          <p:nvPr/>
        </p:nvSpPr>
        <p:spPr>
          <a:xfrm>
            <a:off x="8521066" y="1783902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grpSp>
        <p:nvGrpSpPr>
          <p:cNvPr id="8" name="Group 482"/>
          <p:cNvGrpSpPr/>
          <p:nvPr/>
        </p:nvGrpSpPr>
        <p:grpSpPr>
          <a:xfrm>
            <a:off x="6543839" y="2979066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404" name="Rectangle 403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5" name="Rectangle 404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406" name="Straight Connector 405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82" name="Rectangle 481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669" name="Straight Arrow Connector 668"/>
          <p:cNvCxnSpPr>
            <a:stCxn id="355" idx="3"/>
          </p:cNvCxnSpPr>
          <p:nvPr/>
        </p:nvCxnSpPr>
        <p:spPr bwMode="auto">
          <a:xfrm flipV="1">
            <a:off x="6842460" y="2406709"/>
            <a:ext cx="199081" cy="4977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grpSp>
        <p:nvGrpSpPr>
          <p:cNvPr id="9" name="Group 482"/>
          <p:cNvGrpSpPr/>
          <p:nvPr/>
        </p:nvGrpSpPr>
        <p:grpSpPr>
          <a:xfrm>
            <a:off x="6742920" y="2979066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213" name="Rectangle 212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17" name="Straight Connector 216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8" name="Rectangle 217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sp>
        <p:nvSpPr>
          <p:cNvPr id="280" name="Rectangle 279"/>
          <p:cNvSpPr/>
          <p:nvPr/>
        </p:nvSpPr>
        <p:spPr bwMode="auto">
          <a:xfrm>
            <a:off x="9729134" y="2979066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1" name="Rectangle 280"/>
          <p:cNvSpPr/>
          <p:nvPr/>
        </p:nvSpPr>
        <p:spPr bwMode="auto">
          <a:xfrm>
            <a:off x="9729134" y="3626080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2" name="Rectangle 281"/>
          <p:cNvSpPr/>
          <p:nvPr/>
        </p:nvSpPr>
        <p:spPr bwMode="auto">
          <a:xfrm>
            <a:off x="9131891" y="4621484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Rectangle 282"/>
          <p:cNvSpPr/>
          <p:nvPr/>
        </p:nvSpPr>
        <p:spPr bwMode="auto">
          <a:xfrm>
            <a:off x="9131891" y="4870336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Rectangle 283"/>
          <p:cNvSpPr/>
          <p:nvPr/>
        </p:nvSpPr>
        <p:spPr bwMode="auto">
          <a:xfrm>
            <a:off x="9131891" y="5019646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5" name="Isosceles Triangle 284"/>
          <p:cNvSpPr/>
          <p:nvPr/>
        </p:nvSpPr>
        <p:spPr bwMode="auto">
          <a:xfrm flipV="1">
            <a:off x="9585292" y="4671255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6" name="Isosceles Triangle 285"/>
          <p:cNvSpPr/>
          <p:nvPr/>
        </p:nvSpPr>
        <p:spPr bwMode="auto">
          <a:xfrm>
            <a:off x="9778904" y="302883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6" name="Group 267"/>
          <p:cNvGrpSpPr/>
          <p:nvPr/>
        </p:nvGrpSpPr>
        <p:grpSpPr>
          <a:xfrm>
            <a:off x="9778904" y="3227918"/>
            <a:ext cx="149311" cy="149310"/>
            <a:chOff x="9209112" y="7464897"/>
            <a:chExt cx="432048" cy="216023"/>
          </a:xfrm>
        </p:grpSpPr>
        <p:sp>
          <p:nvSpPr>
            <p:cNvPr id="288" name="Flowchart: Delay 28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9" name="Flowchart: Delay 28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90" name="Isosceles Triangle 289"/>
          <p:cNvSpPr/>
          <p:nvPr/>
        </p:nvSpPr>
        <p:spPr bwMode="auto">
          <a:xfrm flipV="1">
            <a:off x="9778904" y="342699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2" name="Isosceles Triangle 321"/>
          <p:cNvSpPr/>
          <p:nvPr/>
        </p:nvSpPr>
        <p:spPr bwMode="auto">
          <a:xfrm>
            <a:off x="10177066" y="302883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8" name="Group 273"/>
          <p:cNvGrpSpPr/>
          <p:nvPr/>
        </p:nvGrpSpPr>
        <p:grpSpPr>
          <a:xfrm>
            <a:off x="10177066" y="3227918"/>
            <a:ext cx="149311" cy="149310"/>
            <a:chOff x="9209112" y="7464897"/>
            <a:chExt cx="432048" cy="216023"/>
          </a:xfrm>
        </p:grpSpPr>
        <p:sp>
          <p:nvSpPr>
            <p:cNvPr id="324" name="Flowchart: Delay 32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5" name="Flowchart: Delay 32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26" name="Isosceles Triangle 325"/>
          <p:cNvSpPr/>
          <p:nvPr/>
        </p:nvSpPr>
        <p:spPr bwMode="auto">
          <a:xfrm flipV="1">
            <a:off x="10177066" y="342699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9" name="Group 395"/>
          <p:cNvGrpSpPr/>
          <p:nvPr/>
        </p:nvGrpSpPr>
        <p:grpSpPr>
          <a:xfrm flipH="1">
            <a:off x="9530053" y="2979066"/>
            <a:ext cx="846094" cy="945635"/>
            <a:chOff x="1951211" y="1912268"/>
            <a:chExt cx="1224136" cy="1368152"/>
          </a:xfrm>
        </p:grpSpPr>
        <p:sp>
          <p:nvSpPr>
            <p:cNvPr id="328" name="Rectangle 327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9" name="Rectangle 328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30" name="Straight Connector 329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0" name="Group 482"/>
          <p:cNvGrpSpPr/>
          <p:nvPr/>
        </p:nvGrpSpPr>
        <p:grpSpPr>
          <a:xfrm>
            <a:off x="9131891" y="2979066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332" name="Rectangle 331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3" name="Rectangle 332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34" name="Straight Connector 333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35" name="Rectangle 334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21" name="Group 482"/>
          <p:cNvGrpSpPr/>
          <p:nvPr/>
        </p:nvGrpSpPr>
        <p:grpSpPr>
          <a:xfrm>
            <a:off x="9330972" y="2979066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337" name="Rectangle 336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8" name="Rectangle 337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39" name="Straight Connector 338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40" name="Rectangle 339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469" name="Straight Arrow Connector 468"/>
          <p:cNvCxnSpPr>
            <a:stCxn id="366" idx="0"/>
          </p:cNvCxnSpPr>
          <p:nvPr/>
        </p:nvCxnSpPr>
        <p:spPr bwMode="auto">
          <a:xfrm flipV="1">
            <a:off x="8186257" y="2282283"/>
            <a:ext cx="0" cy="2986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70" name="Straight Arrow Connector 469"/>
          <p:cNvCxnSpPr>
            <a:stCxn id="368" idx="0"/>
          </p:cNvCxnSpPr>
          <p:nvPr/>
        </p:nvCxnSpPr>
        <p:spPr bwMode="auto">
          <a:xfrm flipV="1">
            <a:off x="9181661" y="2282283"/>
            <a:ext cx="0" cy="2986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473" name="TextBox 472"/>
          <p:cNvSpPr txBox="1"/>
          <p:nvPr/>
        </p:nvSpPr>
        <p:spPr>
          <a:xfrm>
            <a:off x="9914633" y="2928617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474" name="TextBox 473"/>
          <p:cNvSpPr txBox="1"/>
          <p:nvPr/>
        </p:nvSpPr>
        <p:spPr>
          <a:xfrm>
            <a:off x="7376351" y="2928617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128" name="Rectangle 127"/>
          <p:cNvSpPr/>
          <p:nvPr/>
        </p:nvSpPr>
        <p:spPr bwMode="auto">
          <a:xfrm>
            <a:off x="871091" y="1940835"/>
            <a:ext cx="348392" cy="10451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1319023" y="1841295"/>
            <a:ext cx="3384376" cy="114471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1468334" y="2986010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1468334" y="3633024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871091" y="4628428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871091" y="4877280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871091" y="5026590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Isosceles Triangle 134"/>
          <p:cNvSpPr/>
          <p:nvPr/>
        </p:nvSpPr>
        <p:spPr bwMode="auto">
          <a:xfrm flipV="1">
            <a:off x="1324492" y="4678199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ounded Rectangle 135"/>
          <p:cNvSpPr/>
          <p:nvPr/>
        </p:nvSpPr>
        <p:spPr bwMode="auto">
          <a:xfrm>
            <a:off x="920861" y="1990606"/>
            <a:ext cx="248851" cy="945635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Aggregation Control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37" name="Rounded Rectangle 136"/>
          <p:cNvSpPr/>
          <p:nvPr/>
        </p:nvSpPr>
        <p:spPr bwMode="auto">
          <a:xfrm>
            <a:off x="1567874" y="2438538"/>
            <a:ext cx="139356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Collection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38" name="Rectangle 137"/>
          <p:cNvSpPr/>
          <p:nvPr/>
        </p:nvSpPr>
        <p:spPr bwMode="auto">
          <a:xfrm>
            <a:off x="1617645" y="2587849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</a:t>
            </a:r>
            <a:r>
              <a:rPr lang="en-GB" sz="700" b="0" dirty="0" err="1" smtClean="0">
                <a:latin typeface="Arial" charset="0"/>
              </a:rPr>
              <a:t>Respndr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2115347" y="2587849"/>
            <a:ext cx="79632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Collector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40" name="Rounded Rectangle 139"/>
          <p:cNvSpPr/>
          <p:nvPr/>
        </p:nvSpPr>
        <p:spPr bwMode="auto">
          <a:xfrm>
            <a:off x="3060981" y="2438538"/>
            <a:ext cx="139356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Distribution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3110752" y="2587849"/>
            <a:ext cx="79632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Distributor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4056386" y="2587849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Gen/</a:t>
            </a:r>
            <a:r>
              <a:rPr lang="en-GB" sz="700" b="0" dirty="0" err="1" smtClean="0">
                <a:latin typeface="Arial" charset="0"/>
              </a:rPr>
              <a:t>Rec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43" name="Rounded Rectangle 142"/>
          <p:cNvSpPr/>
          <p:nvPr/>
        </p:nvSpPr>
        <p:spPr bwMode="auto">
          <a:xfrm>
            <a:off x="2314428" y="1940835"/>
            <a:ext cx="1393567" cy="34839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DAS Frame Switching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47" name="Isosceles Triangle 146"/>
          <p:cNvSpPr/>
          <p:nvPr/>
        </p:nvSpPr>
        <p:spPr bwMode="auto">
          <a:xfrm>
            <a:off x="1717185" y="303578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4" name="Group 270"/>
          <p:cNvGrpSpPr/>
          <p:nvPr/>
        </p:nvGrpSpPr>
        <p:grpSpPr>
          <a:xfrm>
            <a:off x="1717185" y="3234862"/>
            <a:ext cx="149311" cy="149310"/>
            <a:chOff x="9209112" y="7464897"/>
            <a:chExt cx="432048" cy="216023"/>
          </a:xfrm>
        </p:grpSpPr>
        <p:sp>
          <p:nvSpPr>
            <p:cNvPr id="275" name="Flowchart: Delay 27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7" name="Flowchart: Delay 28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49" name="Isosceles Triangle 148"/>
          <p:cNvSpPr/>
          <p:nvPr/>
        </p:nvSpPr>
        <p:spPr bwMode="auto">
          <a:xfrm flipV="1">
            <a:off x="1717185" y="343394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0" name="Isosceles Triangle 149"/>
          <p:cNvSpPr/>
          <p:nvPr/>
        </p:nvSpPr>
        <p:spPr bwMode="auto">
          <a:xfrm>
            <a:off x="1916266" y="303578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5" name="Group 273"/>
          <p:cNvGrpSpPr/>
          <p:nvPr/>
        </p:nvGrpSpPr>
        <p:grpSpPr>
          <a:xfrm>
            <a:off x="1916266" y="3234862"/>
            <a:ext cx="149311" cy="149310"/>
            <a:chOff x="9209112" y="7464897"/>
            <a:chExt cx="432048" cy="216023"/>
          </a:xfrm>
        </p:grpSpPr>
        <p:sp>
          <p:nvSpPr>
            <p:cNvPr id="266" name="Flowchart: Delay 26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0" name="Flowchart: Delay 26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52" name="Isosceles Triangle 151"/>
          <p:cNvSpPr/>
          <p:nvPr/>
        </p:nvSpPr>
        <p:spPr bwMode="auto">
          <a:xfrm flipV="1">
            <a:off x="1916266" y="343394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6" name="Group 395"/>
          <p:cNvGrpSpPr/>
          <p:nvPr/>
        </p:nvGrpSpPr>
        <p:grpSpPr>
          <a:xfrm flipH="1">
            <a:off x="1269253" y="2986010"/>
            <a:ext cx="846094" cy="945635"/>
            <a:chOff x="1951211" y="1912268"/>
            <a:chExt cx="1224136" cy="1368152"/>
          </a:xfrm>
        </p:grpSpPr>
        <p:sp>
          <p:nvSpPr>
            <p:cNvPr id="252" name="Rectangle 251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Rectangle 256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62" name="Straight Connector 261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54" name="TextBox 153"/>
          <p:cNvSpPr txBox="1"/>
          <p:nvPr/>
        </p:nvSpPr>
        <p:spPr>
          <a:xfrm>
            <a:off x="2848318" y="1790846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grpSp>
        <p:nvGrpSpPr>
          <p:cNvPr id="27" name="Group 482"/>
          <p:cNvGrpSpPr/>
          <p:nvPr/>
        </p:nvGrpSpPr>
        <p:grpSpPr>
          <a:xfrm>
            <a:off x="871091" y="2986010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247" name="Rectangle 246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8" name="Rectangle 247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49" name="Straight Connector 248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50" name="Rectangle 249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28" name="Group 482"/>
          <p:cNvGrpSpPr/>
          <p:nvPr/>
        </p:nvGrpSpPr>
        <p:grpSpPr>
          <a:xfrm>
            <a:off x="1070172" y="2986010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242" name="Rectangle 241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3" name="Rectangle 242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44" name="Straight Connector 243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6" name="Rectangle 245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sp>
        <p:nvSpPr>
          <p:cNvPr id="176" name="Rectangle 175"/>
          <p:cNvSpPr/>
          <p:nvPr/>
        </p:nvSpPr>
        <p:spPr bwMode="auto">
          <a:xfrm>
            <a:off x="4056386" y="2986010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4056386" y="3633024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3459143" y="4628428"/>
            <a:ext cx="1244256" cy="5242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Server Layer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53" name="Group 267"/>
          <p:cNvGrpSpPr/>
          <p:nvPr/>
        </p:nvGrpSpPr>
        <p:grpSpPr>
          <a:xfrm>
            <a:off x="4106156" y="3234862"/>
            <a:ext cx="149311" cy="149310"/>
            <a:chOff x="9209112" y="7464897"/>
            <a:chExt cx="432048" cy="216023"/>
          </a:xfrm>
        </p:grpSpPr>
        <p:sp>
          <p:nvSpPr>
            <p:cNvPr id="216" name="Flowchart: Delay 21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9" name="Flowchart: Delay 21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55" name="Group 270"/>
          <p:cNvGrpSpPr/>
          <p:nvPr/>
        </p:nvGrpSpPr>
        <p:grpSpPr>
          <a:xfrm>
            <a:off x="4305237" y="3234862"/>
            <a:ext cx="149311" cy="149310"/>
            <a:chOff x="9209112" y="7464897"/>
            <a:chExt cx="432048" cy="216023"/>
          </a:xfrm>
        </p:grpSpPr>
        <p:sp>
          <p:nvSpPr>
            <p:cNvPr id="212" name="Flowchart: Delay 21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4" name="Flowchart: Delay 21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57" name="Group 273"/>
          <p:cNvGrpSpPr/>
          <p:nvPr/>
        </p:nvGrpSpPr>
        <p:grpSpPr>
          <a:xfrm>
            <a:off x="4504318" y="3234862"/>
            <a:ext cx="149311" cy="149310"/>
            <a:chOff x="9209112" y="7464897"/>
            <a:chExt cx="432048" cy="216023"/>
          </a:xfrm>
        </p:grpSpPr>
        <p:sp>
          <p:nvSpPr>
            <p:cNvPr id="210" name="Flowchart: Delay 20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1" name="Flowchart: Delay 21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65" name="Group 395"/>
          <p:cNvGrpSpPr/>
          <p:nvPr/>
        </p:nvGrpSpPr>
        <p:grpSpPr>
          <a:xfrm flipH="1">
            <a:off x="3857305" y="2986010"/>
            <a:ext cx="846094" cy="945635"/>
            <a:chOff x="1951211" y="1912268"/>
            <a:chExt cx="1224136" cy="1368152"/>
          </a:xfrm>
        </p:grpSpPr>
        <p:sp>
          <p:nvSpPr>
            <p:cNvPr id="207" name="Rectangle 206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8" name="Rectangle 207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09" name="Straight Connector 208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68" name="Group 482"/>
          <p:cNvGrpSpPr/>
          <p:nvPr/>
        </p:nvGrpSpPr>
        <p:grpSpPr>
          <a:xfrm>
            <a:off x="3459143" y="2986010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203" name="Rectangle 202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4" name="Rectangle 203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05" name="Straight Connector 204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6" name="Rectangle 205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171" name="Group 482"/>
          <p:cNvGrpSpPr/>
          <p:nvPr/>
        </p:nvGrpSpPr>
        <p:grpSpPr>
          <a:xfrm>
            <a:off x="3658224" y="2986010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199" name="Rectangle 198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0" name="Rectangle 199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01" name="Straight Connector 200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2" name="Rectangle 201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194" name="Straight Arrow Connector 193"/>
          <p:cNvCxnSpPr>
            <a:stCxn id="139" idx="0"/>
          </p:cNvCxnSpPr>
          <p:nvPr/>
        </p:nvCxnSpPr>
        <p:spPr bwMode="auto">
          <a:xfrm flipV="1">
            <a:off x="2513509" y="2289227"/>
            <a:ext cx="0" cy="2986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95" name="Straight Arrow Connector 194"/>
          <p:cNvCxnSpPr>
            <a:stCxn id="141" idx="0"/>
          </p:cNvCxnSpPr>
          <p:nvPr/>
        </p:nvCxnSpPr>
        <p:spPr bwMode="auto">
          <a:xfrm flipV="1">
            <a:off x="3508913" y="2289227"/>
            <a:ext cx="0" cy="2986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197" name="TextBox 196"/>
          <p:cNvSpPr txBox="1"/>
          <p:nvPr/>
        </p:nvSpPr>
        <p:spPr>
          <a:xfrm>
            <a:off x="4241885" y="2935561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198" name="TextBox 197"/>
          <p:cNvSpPr txBox="1"/>
          <p:nvPr/>
        </p:nvSpPr>
        <p:spPr>
          <a:xfrm>
            <a:off x="1703603" y="2935561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295" name="Freeform 294"/>
          <p:cNvSpPr/>
          <p:nvPr/>
        </p:nvSpPr>
        <p:spPr bwMode="auto">
          <a:xfrm>
            <a:off x="4088837" y="5152628"/>
            <a:ext cx="3053442" cy="288032"/>
          </a:xfrm>
          <a:custGeom>
            <a:avLst/>
            <a:gdLst>
              <a:gd name="connsiteX0" fmla="*/ 0 w 3053442"/>
              <a:gd name="connsiteY0" fmla="*/ 0 h 457200"/>
              <a:gd name="connsiteX1" fmla="*/ 0 w 3053442"/>
              <a:gd name="connsiteY1" fmla="*/ 457200 h 457200"/>
              <a:gd name="connsiteX2" fmla="*/ 3053442 w 3053442"/>
              <a:gd name="connsiteY2" fmla="*/ 457200 h 457200"/>
              <a:gd name="connsiteX3" fmla="*/ 3053442 w 3053442"/>
              <a:gd name="connsiteY3" fmla="*/ 16328 h 457200"/>
              <a:gd name="connsiteX0" fmla="*/ 0 w 3053442"/>
              <a:gd name="connsiteY0" fmla="*/ 27282 h 484482"/>
              <a:gd name="connsiteX1" fmla="*/ 0 w 3053442"/>
              <a:gd name="connsiteY1" fmla="*/ 484482 h 484482"/>
              <a:gd name="connsiteX2" fmla="*/ 3053442 w 3053442"/>
              <a:gd name="connsiteY2" fmla="*/ 484482 h 484482"/>
              <a:gd name="connsiteX3" fmla="*/ 3046950 w 3053442"/>
              <a:gd name="connsiteY3" fmla="*/ 0 h 484482"/>
              <a:gd name="connsiteX0" fmla="*/ 0 w 3053442"/>
              <a:gd name="connsiteY0" fmla="*/ 27282 h 484482"/>
              <a:gd name="connsiteX1" fmla="*/ 0 w 3053442"/>
              <a:gd name="connsiteY1" fmla="*/ 484482 h 484482"/>
              <a:gd name="connsiteX2" fmla="*/ 3053442 w 3053442"/>
              <a:gd name="connsiteY2" fmla="*/ 484482 h 484482"/>
              <a:gd name="connsiteX3" fmla="*/ 3046950 w 3053442"/>
              <a:gd name="connsiteY3" fmla="*/ 0 h 48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3442" h="484482">
                <a:moveTo>
                  <a:pt x="0" y="27282"/>
                </a:moveTo>
                <a:lnTo>
                  <a:pt x="0" y="484482"/>
                </a:lnTo>
                <a:lnTo>
                  <a:pt x="3053442" y="484482"/>
                </a:lnTo>
                <a:lnTo>
                  <a:pt x="30469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6" name="TextBox 295"/>
          <p:cNvSpPr txBox="1"/>
          <p:nvPr/>
        </p:nvSpPr>
        <p:spPr>
          <a:xfrm>
            <a:off x="4796560" y="5224636"/>
            <a:ext cx="181139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Intra-DAS (virtual) Link</a:t>
            </a:r>
            <a:endParaRPr lang="en-US" sz="1400" b="0" dirty="0" smtClean="0"/>
          </a:p>
        </p:txBody>
      </p:sp>
      <p:cxnSp>
        <p:nvCxnSpPr>
          <p:cNvPr id="298" name="Straight Connector 297"/>
          <p:cNvCxnSpPr/>
          <p:nvPr/>
        </p:nvCxnSpPr>
        <p:spPr bwMode="auto">
          <a:xfrm>
            <a:off x="1447155" y="5152628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2" name="Straight Connector 301"/>
          <p:cNvCxnSpPr/>
          <p:nvPr/>
        </p:nvCxnSpPr>
        <p:spPr bwMode="auto">
          <a:xfrm>
            <a:off x="9728075" y="5152628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3" name="TextBox 302"/>
          <p:cNvSpPr txBox="1"/>
          <p:nvPr/>
        </p:nvSpPr>
        <p:spPr>
          <a:xfrm>
            <a:off x="1494228" y="5729272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ENNI1</a:t>
            </a:r>
            <a:endParaRPr lang="en-US" sz="1400" b="0" dirty="0" smtClean="0"/>
          </a:p>
        </p:txBody>
      </p:sp>
      <p:sp>
        <p:nvSpPr>
          <p:cNvPr id="305" name="TextBox 304"/>
          <p:cNvSpPr txBox="1"/>
          <p:nvPr/>
        </p:nvSpPr>
        <p:spPr>
          <a:xfrm>
            <a:off x="9800083" y="5728692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ENNI2</a:t>
            </a:r>
            <a:endParaRPr lang="en-US" sz="1400" b="0" dirty="0" smtClean="0"/>
          </a:p>
        </p:txBody>
      </p:sp>
      <p:sp>
        <p:nvSpPr>
          <p:cNvPr id="294" name="Freeform 293"/>
          <p:cNvSpPr/>
          <p:nvPr/>
        </p:nvSpPr>
        <p:spPr bwMode="auto">
          <a:xfrm>
            <a:off x="1587624" y="1730499"/>
            <a:ext cx="819150" cy="189547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895475 h 1895475"/>
              <a:gd name="connsiteX1" fmla="*/ 0 w 819150"/>
              <a:gd name="connsiteY1" fmla="*/ 1895475 h 1895475"/>
              <a:gd name="connsiteX2" fmla="*/ 0 w 819150"/>
              <a:gd name="connsiteY2" fmla="*/ 1257300 h 1895475"/>
              <a:gd name="connsiteX3" fmla="*/ 819150 w 819150"/>
              <a:gd name="connsiteY3" fmla="*/ 1104900 h 1895475"/>
              <a:gd name="connsiteX4" fmla="*/ 809625 w 819150"/>
              <a:gd name="connsiteY4" fmla="*/ 0 h 189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1895475">
                <a:moveTo>
                  <a:pt x="0" y="1895475"/>
                </a:moveTo>
                <a:lnTo>
                  <a:pt x="0" y="1895475"/>
                </a:lnTo>
                <a:lnTo>
                  <a:pt x="0" y="1257300"/>
                </a:lnTo>
                <a:lnTo>
                  <a:pt x="819150" y="1104900"/>
                </a:lnTo>
                <a:lnTo>
                  <a:pt x="809625" y="0"/>
                </a:ln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7" name="Freeform 296"/>
          <p:cNvSpPr/>
          <p:nvPr/>
        </p:nvSpPr>
        <p:spPr bwMode="auto">
          <a:xfrm flipH="1">
            <a:off x="9234770" y="1684381"/>
            <a:ext cx="819150" cy="192722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927225 h 1927225"/>
              <a:gd name="connsiteX1" fmla="*/ 0 w 819150"/>
              <a:gd name="connsiteY1" fmla="*/ 1927225 h 1927225"/>
              <a:gd name="connsiteX2" fmla="*/ 0 w 819150"/>
              <a:gd name="connsiteY2" fmla="*/ 1289050 h 1927225"/>
              <a:gd name="connsiteX3" fmla="*/ 819150 w 819150"/>
              <a:gd name="connsiteY3" fmla="*/ 1136650 h 1927225"/>
              <a:gd name="connsiteX4" fmla="*/ 809625 w 819150"/>
              <a:gd name="connsiteY4" fmla="*/ 0 h 192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1927225">
                <a:moveTo>
                  <a:pt x="0" y="1927225"/>
                </a:moveTo>
                <a:lnTo>
                  <a:pt x="0" y="1927225"/>
                </a:lnTo>
                <a:lnTo>
                  <a:pt x="0" y="1289050"/>
                </a:lnTo>
                <a:lnTo>
                  <a:pt x="819150" y="1136650"/>
                </a:lnTo>
                <a:lnTo>
                  <a:pt x="809625" y="0"/>
                </a:ln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8" name="Freeform 307"/>
          <p:cNvSpPr/>
          <p:nvPr/>
        </p:nvSpPr>
        <p:spPr bwMode="auto">
          <a:xfrm flipH="1">
            <a:off x="8255428" y="1695355"/>
            <a:ext cx="1799539" cy="1923568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777518 h 1777518"/>
              <a:gd name="connsiteX1" fmla="*/ 0 w 819150"/>
              <a:gd name="connsiteY1" fmla="*/ 1777518 h 1777518"/>
              <a:gd name="connsiteX2" fmla="*/ 0 w 819150"/>
              <a:gd name="connsiteY2" fmla="*/ 1139343 h 1777518"/>
              <a:gd name="connsiteX3" fmla="*/ 819150 w 819150"/>
              <a:gd name="connsiteY3" fmla="*/ 986943 h 1777518"/>
              <a:gd name="connsiteX4" fmla="*/ 367738 w 819150"/>
              <a:gd name="connsiteY4" fmla="*/ 0 h 1777518"/>
              <a:gd name="connsiteX0" fmla="*/ 0 w 819150"/>
              <a:gd name="connsiteY0" fmla="*/ 1777518 h 1777518"/>
              <a:gd name="connsiteX1" fmla="*/ 0 w 819150"/>
              <a:gd name="connsiteY1" fmla="*/ 1777518 h 1777518"/>
              <a:gd name="connsiteX2" fmla="*/ 0 w 819150"/>
              <a:gd name="connsiteY2" fmla="*/ 1139343 h 1777518"/>
              <a:gd name="connsiteX3" fmla="*/ 819150 w 819150"/>
              <a:gd name="connsiteY3" fmla="*/ 986943 h 1777518"/>
              <a:gd name="connsiteX4" fmla="*/ 643654 w 819150"/>
              <a:gd name="connsiteY4" fmla="*/ 594782 h 1777518"/>
              <a:gd name="connsiteX5" fmla="*/ 367738 w 819150"/>
              <a:gd name="connsiteY5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367738 w 820409"/>
              <a:gd name="connsiteY5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541936 w 820409"/>
              <a:gd name="connsiteY5" fmla="*/ 174158 h 1777518"/>
              <a:gd name="connsiteX6" fmla="*/ 367738 w 820409"/>
              <a:gd name="connsiteY6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366849 w 820409"/>
              <a:gd name="connsiteY5" fmla="*/ 86375 h 1777518"/>
              <a:gd name="connsiteX6" fmla="*/ 367738 w 820409"/>
              <a:gd name="connsiteY6" fmla="*/ 0 h 1777518"/>
              <a:gd name="connsiteX0" fmla="*/ 0 w 820409"/>
              <a:gd name="connsiteY0" fmla="*/ 1923568 h 1923568"/>
              <a:gd name="connsiteX1" fmla="*/ 0 w 820409"/>
              <a:gd name="connsiteY1" fmla="*/ 1923568 h 1923568"/>
              <a:gd name="connsiteX2" fmla="*/ 0 w 820409"/>
              <a:gd name="connsiteY2" fmla="*/ 1285393 h 1923568"/>
              <a:gd name="connsiteX3" fmla="*/ 819150 w 820409"/>
              <a:gd name="connsiteY3" fmla="*/ 1132993 h 1923568"/>
              <a:gd name="connsiteX4" fmla="*/ 820409 w 820409"/>
              <a:gd name="connsiteY4" fmla="*/ 590870 h 1923568"/>
              <a:gd name="connsiteX5" fmla="*/ 366849 w 820409"/>
              <a:gd name="connsiteY5" fmla="*/ 232425 h 1923568"/>
              <a:gd name="connsiteX6" fmla="*/ 370633 w 820409"/>
              <a:gd name="connsiteY6" fmla="*/ 0 h 19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20409" h="1923568">
                <a:moveTo>
                  <a:pt x="0" y="1923568"/>
                </a:moveTo>
                <a:lnTo>
                  <a:pt x="0" y="1923568"/>
                </a:lnTo>
                <a:lnTo>
                  <a:pt x="0" y="1285393"/>
                </a:lnTo>
                <a:lnTo>
                  <a:pt x="819150" y="1132993"/>
                </a:lnTo>
                <a:cubicBezTo>
                  <a:pt x="819570" y="952285"/>
                  <a:pt x="819989" y="771578"/>
                  <a:pt x="820409" y="590870"/>
                </a:cubicBezTo>
                <a:lnTo>
                  <a:pt x="366849" y="232425"/>
                </a:lnTo>
                <a:cubicBezTo>
                  <a:pt x="367145" y="203633"/>
                  <a:pt x="370337" y="28792"/>
                  <a:pt x="370633" y="0"/>
                </a:cubicBez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07" name="Group 306"/>
          <p:cNvGrpSpPr/>
          <p:nvPr/>
        </p:nvGrpSpPr>
        <p:grpSpPr>
          <a:xfrm>
            <a:off x="9977985" y="3028837"/>
            <a:ext cx="149311" cy="547473"/>
            <a:chOff x="9761961" y="2812813"/>
            <a:chExt cx="149311" cy="547473"/>
          </a:xfrm>
        </p:grpSpPr>
        <p:sp>
          <p:nvSpPr>
            <p:cNvPr id="300" name="Isosceles Triangle 299"/>
            <p:cNvSpPr/>
            <p:nvPr/>
          </p:nvSpPr>
          <p:spPr bwMode="auto">
            <a:xfrm>
              <a:off x="9761961" y="2812813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1" name="Isosceles Triangle 320"/>
            <p:cNvSpPr/>
            <p:nvPr/>
          </p:nvSpPr>
          <p:spPr bwMode="auto">
            <a:xfrm flipV="1">
              <a:off x="9761961" y="3210975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17" name="Group 270"/>
          <p:cNvGrpSpPr/>
          <p:nvPr/>
        </p:nvGrpSpPr>
        <p:grpSpPr>
          <a:xfrm>
            <a:off x="9977985" y="3227918"/>
            <a:ext cx="149311" cy="149310"/>
            <a:chOff x="9209112" y="7464897"/>
            <a:chExt cx="432048" cy="216023"/>
          </a:xfrm>
        </p:grpSpPr>
        <p:sp>
          <p:nvSpPr>
            <p:cNvPr id="310" name="Flowchart: Delay 30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0" name="Flowchart: Delay 31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09" name="Freeform 308"/>
          <p:cNvSpPr/>
          <p:nvPr/>
        </p:nvSpPr>
        <p:spPr bwMode="auto">
          <a:xfrm>
            <a:off x="1594594" y="1738277"/>
            <a:ext cx="1796777" cy="1879410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359552 w 819150"/>
              <a:gd name="connsiteY4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508744 w 819150"/>
              <a:gd name="connsiteY4" fmla="*/ 310633 h 1777426"/>
              <a:gd name="connsiteX5" fmla="*/ 359552 w 819150"/>
              <a:gd name="connsiteY5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59552 w 819150"/>
              <a:gd name="connsiteY5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483732 w 819150"/>
              <a:gd name="connsiteY5" fmla="*/ 116781 h 1777426"/>
              <a:gd name="connsiteX6" fmla="*/ 359552 w 819150"/>
              <a:gd name="connsiteY6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59552 w 819150"/>
              <a:gd name="connsiteY5" fmla="*/ 72007 h 1777426"/>
              <a:gd name="connsiteX6" fmla="*/ 359552 w 819150"/>
              <a:gd name="connsiteY6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69557 w 819150"/>
              <a:gd name="connsiteY5" fmla="*/ 93952 h 1777426"/>
              <a:gd name="connsiteX6" fmla="*/ 359552 w 819150"/>
              <a:gd name="connsiteY6" fmla="*/ 0 h 1777426"/>
              <a:gd name="connsiteX0" fmla="*/ 0 w 819150"/>
              <a:gd name="connsiteY0" fmla="*/ 1792056 h 1792056"/>
              <a:gd name="connsiteX1" fmla="*/ 0 w 819150"/>
              <a:gd name="connsiteY1" fmla="*/ 1792056 h 1792056"/>
              <a:gd name="connsiteX2" fmla="*/ 0 w 819150"/>
              <a:gd name="connsiteY2" fmla="*/ 1153881 h 1792056"/>
              <a:gd name="connsiteX3" fmla="*/ 819150 w 819150"/>
              <a:gd name="connsiteY3" fmla="*/ 1001481 h 1792056"/>
              <a:gd name="connsiteX4" fmla="*/ 819150 w 819150"/>
              <a:gd name="connsiteY4" fmla="*/ 446677 h 1792056"/>
              <a:gd name="connsiteX5" fmla="*/ 369557 w 819150"/>
              <a:gd name="connsiteY5" fmla="*/ 108582 h 1792056"/>
              <a:gd name="connsiteX6" fmla="*/ 366222 w 819150"/>
              <a:gd name="connsiteY6" fmla="*/ 0 h 1792056"/>
              <a:gd name="connsiteX0" fmla="*/ 0 w 819150"/>
              <a:gd name="connsiteY0" fmla="*/ 1855556 h 1855556"/>
              <a:gd name="connsiteX1" fmla="*/ 0 w 819150"/>
              <a:gd name="connsiteY1" fmla="*/ 1855556 h 1855556"/>
              <a:gd name="connsiteX2" fmla="*/ 0 w 819150"/>
              <a:gd name="connsiteY2" fmla="*/ 1217381 h 1855556"/>
              <a:gd name="connsiteX3" fmla="*/ 819150 w 819150"/>
              <a:gd name="connsiteY3" fmla="*/ 1064981 h 1855556"/>
              <a:gd name="connsiteX4" fmla="*/ 819150 w 819150"/>
              <a:gd name="connsiteY4" fmla="*/ 510177 h 1855556"/>
              <a:gd name="connsiteX5" fmla="*/ 369557 w 819150"/>
              <a:gd name="connsiteY5" fmla="*/ 172082 h 1855556"/>
              <a:gd name="connsiteX6" fmla="*/ 363327 w 819150"/>
              <a:gd name="connsiteY6" fmla="*/ 0 h 1855556"/>
              <a:gd name="connsiteX0" fmla="*/ 0 w 819150"/>
              <a:gd name="connsiteY0" fmla="*/ 1879410 h 1879410"/>
              <a:gd name="connsiteX1" fmla="*/ 0 w 819150"/>
              <a:gd name="connsiteY1" fmla="*/ 1879410 h 1879410"/>
              <a:gd name="connsiteX2" fmla="*/ 0 w 819150"/>
              <a:gd name="connsiteY2" fmla="*/ 1241235 h 1879410"/>
              <a:gd name="connsiteX3" fmla="*/ 819150 w 819150"/>
              <a:gd name="connsiteY3" fmla="*/ 1088835 h 1879410"/>
              <a:gd name="connsiteX4" fmla="*/ 819150 w 819150"/>
              <a:gd name="connsiteY4" fmla="*/ 534031 h 1879410"/>
              <a:gd name="connsiteX5" fmla="*/ 369557 w 819150"/>
              <a:gd name="connsiteY5" fmla="*/ 195936 h 1879410"/>
              <a:gd name="connsiteX6" fmla="*/ 366952 w 819150"/>
              <a:gd name="connsiteY6" fmla="*/ 0 h 1879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9150" h="1879410">
                <a:moveTo>
                  <a:pt x="0" y="1879410"/>
                </a:moveTo>
                <a:lnTo>
                  <a:pt x="0" y="1879410"/>
                </a:lnTo>
                <a:lnTo>
                  <a:pt x="0" y="1241235"/>
                </a:lnTo>
                <a:lnTo>
                  <a:pt x="819150" y="1088835"/>
                </a:lnTo>
                <a:lnTo>
                  <a:pt x="819150" y="534031"/>
                </a:lnTo>
                <a:lnTo>
                  <a:pt x="369557" y="195936"/>
                </a:lnTo>
                <a:cubicBezTo>
                  <a:pt x="368689" y="130624"/>
                  <a:pt x="367820" y="65312"/>
                  <a:pt x="366952" y="0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Isosceles Triangle 143"/>
          <p:cNvSpPr/>
          <p:nvPr/>
        </p:nvSpPr>
        <p:spPr bwMode="auto">
          <a:xfrm>
            <a:off x="1518104" y="303578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6" name="Isosceles Triangle 145"/>
          <p:cNvSpPr/>
          <p:nvPr/>
        </p:nvSpPr>
        <p:spPr bwMode="auto">
          <a:xfrm flipV="1">
            <a:off x="1518104" y="343394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3" name="Group 267"/>
          <p:cNvGrpSpPr/>
          <p:nvPr/>
        </p:nvGrpSpPr>
        <p:grpSpPr>
          <a:xfrm>
            <a:off x="1518104" y="3234862"/>
            <a:ext cx="149311" cy="149310"/>
            <a:chOff x="9209112" y="7464897"/>
            <a:chExt cx="432048" cy="216023"/>
          </a:xfrm>
        </p:grpSpPr>
        <p:sp>
          <p:nvSpPr>
            <p:cNvPr id="291" name="Flowchart: Delay 29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2" name="Flowchart: Delay 29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11" name="TextBox 310"/>
          <p:cNvSpPr txBox="1"/>
          <p:nvPr/>
        </p:nvSpPr>
        <p:spPr>
          <a:xfrm>
            <a:off x="2257095" y="3122510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smtClean="0">
                <a:solidFill>
                  <a:srgbClr val="C00000"/>
                </a:solidFill>
              </a:rPr>
              <a:t>SVID=5</a:t>
            </a:r>
            <a:endParaRPr lang="en-US" sz="1800" dirty="0" smtClean="0">
              <a:solidFill>
                <a:srgbClr val="C00000"/>
              </a:solidFill>
            </a:endParaRPr>
          </a:p>
        </p:txBody>
      </p:sp>
      <p:sp>
        <p:nvSpPr>
          <p:cNvPr id="312" name="TextBox 311"/>
          <p:cNvSpPr txBox="1"/>
          <p:nvPr/>
        </p:nvSpPr>
        <p:spPr>
          <a:xfrm>
            <a:off x="8217027" y="3106182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00B050"/>
                </a:solidFill>
              </a:rPr>
              <a:t>SVID=6</a:t>
            </a:r>
            <a:endParaRPr lang="en-US" sz="1800" dirty="0" smtClean="0">
              <a:solidFill>
                <a:srgbClr val="00B050"/>
              </a:solidFill>
            </a:endParaRPr>
          </a:p>
        </p:txBody>
      </p:sp>
      <p:cxnSp>
        <p:nvCxnSpPr>
          <p:cNvPr id="182" name="Straight Arrow Connector 181"/>
          <p:cNvCxnSpPr>
            <a:stCxn id="183" idx="0"/>
          </p:cNvCxnSpPr>
          <p:nvPr/>
        </p:nvCxnSpPr>
        <p:spPr bwMode="auto">
          <a:xfrm flipV="1">
            <a:off x="7765054" y="3501654"/>
            <a:ext cx="2250259" cy="294711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183" name="TextBox 182"/>
          <p:cNvSpPr txBox="1"/>
          <p:nvPr/>
        </p:nvSpPr>
        <p:spPr>
          <a:xfrm>
            <a:off x="6631731" y="6448772"/>
            <a:ext cx="226664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dirty="0" smtClean="0">
                <a:solidFill>
                  <a:srgbClr val="00B050"/>
                </a:solidFill>
              </a:rPr>
              <a:t>Active SVID=6 </a:t>
            </a:r>
            <a:r>
              <a:rPr lang="en-GB" sz="1400" dirty="0" err="1" smtClean="0">
                <a:solidFill>
                  <a:srgbClr val="00B050"/>
                </a:solidFill>
              </a:rPr>
              <a:t>MEPs/MIPs</a:t>
            </a:r>
            <a:endParaRPr lang="en-US" sz="1400" dirty="0" smtClean="0">
              <a:solidFill>
                <a:srgbClr val="00B050"/>
              </a:solidFill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2527275" y="6448772"/>
            <a:ext cx="238526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dirty="0" smtClean="0">
                <a:solidFill>
                  <a:srgbClr val="00B050"/>
                </a:solidFill>
              </a:rPr>
              <a:t>Standby SVID=6 </a:t>
            </a:r>
            <a:r>
              <a:rPr lang="en-GB" sz="1400" dirty="0" err="1" smtClean="0">
                <a:solidFill>
                  <a:srgbClr val="00B050"/>
                </a:solidFill>
              </a:rPr>
              <a:t>MEPs/MIPs</a:t>
            </a:r>
            <a:endParaRPr lang="en-US" sz="1400" dirty="0" smtClean="0">
              <a:solidFill>
                <a:srgbClr val="00B050"/>
              </a:solidFill>
            </a:endParaRPr>
          </a:p>
        </p:txBody>
      </p:sp>
      <p:cxnSp>
        <p:nvCxnSpPr>
          <p:cNvPr id="185" name="Straight Arrow Connector 184"/>
          <p:cNvCxnSpPr>
            <a:stCxn id="184" idx="0"/>
          </p:cNvCxnSpPr>
          <p:nvPr/>
        </p:nvCxnSpPr>
        <p:spPr bwMode="auto">
          <a:xfrm flipH="1" flipV="1">
            <a:off x="1806406" y="3424436"/>
            <a:ext cx="1913503" cy="302433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186" name="Straight Arrow Connector 185"/>
          <p:cNvCxnSpPr>
            <a:stCxn id="184" idx="0"/>
          </p:cNvCxnSpPr>
          <p:nvPr/>
        </p:nvCxnSpPr>
        <p:spPr bwMode="auto">
          <a:xfrm flipV="1">
            <a:off x="3719909" y="3280420"/>
            <a:ext cx="679574" cy="316835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187" name="Straight Arrow Connector 186"/>
          <p:cNvCxnSpPr>
            <a:stCxn id="184" idx="0"/>
          </p:cNvCxnSpPr>
          <p:nvPr/>
        </p:nvCxnSpPr>
        <p:spPr bwMode="auto">
          <a:xfrm flipV="1">
            <a:off x="3719909" y="3352428"/>
            <a:ext cx="3679052" cy="309634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188" name="Straight Arrow Connector 187"/>
          <p:cNvCxnSpPr>
            <a:stCxn id="196" idx="0"/>
          </p:cNvCxnSpPr>
          <p:nvPr/>
        </p:nvCxnSpPr>
        <p:spPr bwMode="auto">
          <a:xfrm flipV="1">
            <a:off x="6566378" y="3429646"/>
            <a:ext cx="3179708" cy="258707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189" name="TextBox 188"/>
          <p:cNvSpPr txBox="1"/>
          <p:nvPr/>
        </p:nvSpPr>
        <p:spPr>
          <a:xfrm>
            <a:off x="1015107" y="6160740"/>
            <a:ext cx="221695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Active SVID=5 </a:t>
            </a:r>
            <a:r>
              <a:rPr lang="en-GB" sz="1400" dirty="0" err="1" smtClean="0">
                <a:solidFill>
                  <a:srgbClr val="C00000"/>
                </a:solidFill>
              </a:rPr>
              <a:t>MEPs/MIPs</a:t>
            </a:r>
            <a:endParaRPr lang="en-US" sz="1400" dirty="0" smtClean="0">
              <a:solidFill>
                <a:srgbClr val="C00000"/>
              </a:solidFill>
            </a:endParaRPr>
          </a:p>
        </p:txBody>
      </p:sp>
      <p:cxnSp>
        <p:nvCxnSpPr>
          <p:cNvPr id="190" name="Straight Arrow Connector 189"/>
          <p:cNvCxnSpPr>
            <a:stCxn id="189" idx="0"/>
          </p:cNvCxnSpPr>
          <p:nvPr/>
        </p:nvCxnSpPr>
        <p:spPr bwMode="auto">
          <a:xfrm flipH="1" flipV="1">
            <a:off x="1615241" y="3424436"/>
            <a:ext cx="508343" cy="27363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191" name="Straight Arrow Connector 190"/>
          <p:cNvCxnSpPr>
            <a:stCxn id="196" idx="0"/>
          </p:cNvCxnSpPr>
          <p:nvPr/>
        </p:nvCxnSpPr>
        <p:spPr bwMode="auto">
          <a:xfrm flipH="1" flipV="1">
            <a:off x="4208317" y="3280420"/>
            <a:ext cx="2358061" cy="27363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192" name="Straight Arrow Connector 191"/>
          <p:cNvCxnSpPr>
            <a:stCxn id="196" idx="0"/>
          </p:cNvCxnSpPr>
          <p:nvPr/>
        </p:nvCxnSpPr>
        <p:spPr bwMode="auto">
          <a:xfrm flipV="1">
            <a:off x="6566378" y="3352428"/>
            <a:ext cx="641417" cy="26642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196" name="TextBox 195"/>
          <p:cNvSpPr txBox="1"/>
          <p:nvPr/>
        </p:nvSpPr>
        <p:spPr>
          <a:xfrm>
            <a:off x="5348897" y="6016724"/>
            <a:ext cx="2434962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dirty="0" smtClean="0">
                <a:solidFill>
                  <a:srgbClr val="C00000"/>
                </a:solidFill>
              </a:rPr>
              <a:t>Standby SVID=5 </a:t>
            </a:r>
            <a:r>
              <a:rPr lang="en-GB" sz="1400" dirty="0" err="1" smtClean="0">
                <a:solidFill>
                  <a:srgbClr val="C00000"/>
                </a:solidFill>
              </a:rPr>
              <a:t>MEPs/MIPs</a:t>
            </a:r>
            <a:endParaRPr lang="en-US" sz="1400" dirty="0" smtClean="0">
              <a:solidFill>
                <a:srgbClr val="C00000"/>
              </a:solidFill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79003" y="2992388"/>
            <a:ext cx="70852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NO MEP</a:t>
            </a:r>
            <a:endParaRPr lang="en-US" sz="1400" b="0" dirty="0" smtClean="0"/>
          </a:p>
        </p:txBody>
      </p:sp>
      <p:sp>
        <p:nvSpPr>
          <p:cNvPr id="231" name="TextBox 230"/>
          <p:cNvSpPr txBox="1"/>
          <p:nvPr/>
        </p:nvSpPr>
        <p:spPr>
          <a:xfrm>
            <a:off x="151011" y="3208992"/>
            <a:ext cx="60587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SP MIP</a:t>
            </a:r>
            <a:endParaRPr lang="en-US" sz="1400" b="0" dirty="0" smtClean="0"/>
          </a:p>
        </p:txBody>
      </p:sp>
      <p:sp>
        <p:nvSpPr>
          <p:cNvPr id="232" name="TextBox 231"/>
          <p:cNvSpPr txBox="1"/>
          <p:nvPr/>
        </p:nvSpPr>
        <p:spPr>
          <a:xfrm>
            <a:off x="2263" y="3424436"/>
            <a:ext cx="86882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ENNI MEP</a:t>
            </a:r>
            <a:endParaRPr lang="en-US" sz="14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Rectangle 292"/>
          <p:cNvSpPr/>
          <p:nvPr/>
        </p:nvSpPr>
        <p:spPr bwMode="auto">
          <a:xfrm>
            <a:off x="439043" y="1408212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Two Node Portal with 2 x 1 </a:t>
            </a:r>
            <a:r>
              <a:rPr lang="en-GB" u="sng" dirty="0" err="1" smtClean="0"/>
              <a:t>ENNIs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2000" dirty="0" smtClean="0"/>
              <a:t>Failure of ENNI2 link</a:t>
            </a:r>
            <a:endParaRPr lang="en-US" dirty="0"/>
          </a:p>
        </p:txBody>
      </p:sp>
      <p:sp>
        <p:nvSpPr>
          <p:cNvPr id="478" name="Rectangle 477"/>
          <p:cNvSpPr/>
          <p:nvPr/>
        </p:nvSpPr>
        <p:spPr bwMode="auto">
          <a:xfrm>
            <a:off x="6093049" y="1408212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0" name="Rectangle 669"/>
          <p:cNvSpPr/>
          <p:nvPr/>
        </p:nvSpPr>
        <p:spPr bwMode="auto">
          <a:xfrm>
            <a:off x="6543839" y="1933891"/>
            <a:ext cx="348392" cy="10451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4" name="Rectangle 353"/>
          <p:cNvSpPr/>
          <p:nvPr/>
        </p:nvSpPr>
        <p:spPr bwMode="auto">
          <a:xfrm>
            <a:off x="6991771" y="1834351"/>
            <a:ext cx="3384376" cy="114471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7141082" y="2979066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141082" y="3626080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5" name="Rounded Rectangle 354"/>
          <p:cNvSpPr/>
          <p:nvPr/>
        </p:nvSpPr>
        <p:spPr bwMode="auto">
          <a:xfrm>
            <a:off x="6593609" y="1983662"/>
            <a:ext cx="248851" cy="945635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Aggregation Control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56" name="Rounded Rectangle 355"/>
          <p:cNvSpPr/>
          <p:nvPr/>
        </p:nvSpPr>
        <p:spPr bwMode="auto">
          <a:xfrm>
            <a:off x="7240622" y="2431594"/>
            <a:ext cx="139356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Collection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65" name="Rectangle 364"/>
          <p:cNvSpPr/>
          <p:nvPr/>
        </p:nvSpPr>
        <p:spPr bwMode="auto">
          <a:xfrm>
            <a:off x="7290393" y="2580905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</a:t>
            </a:r>
            <a:r>
              <a:rPr lang="en-GB" sz="700" b="0" dirty="0" err="1" smtClean="0">
                <a:latin typeface="Arial" charset="0"/>
              </a:rPr>
              <a:t>Respndr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66" name="Rectangle 365"/>
          <p:cNvSpPr/>
          <p:nvPr/>
        </p:nvSpPr>
        <p:spPr bwMode="auto">
          <a:xfrm>
            <a:off x="7788095" y="2580905"/>
            <a:ext cx="79632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Collector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67" name="Rounded Rectangle 366"/>
          <p:cNvSpPr/>
          <p:nvPr/>
        </p:nvSpPr>
        <p:spPr bwMode="auto">
          <a:xfrm>
            <a:off x="8733729" y="2431594"/>
            <a:ext cx="139356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Distribution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68" name="Rectangle 367"/>
          <p:cNvSpPr/>
          <p:nvPr/>
        </p:nvSpPr>
        <p:spPr bwMode="auto">
          <a:xfrm>
            <a:off x="8783500" y="2580905"/>
            <a:ext cx="79632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Distributor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69" name="Rectangle 368"/>
          <p:cNvSpPr/>
          <p:nvPr/>
        </p:nvSpPr>
        <p:spPr bwMode="auto">
          <a:xfrm>
            <a:off x="9729134" y="2580905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Gen/</a:t>
            </a:r>
            <a:r>
              <a:rPr lang="en-GB" sz="700" b="0" dirty="0" err="1" smtClean="0">
                <a:latin typeface="Arial" charset="0"/>
              </a:rPr>
              <a:t>Rec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70" name="Rounded Rectangle 369"/>
          <p:cNvSpPr/>
          <p:nvPr/>
        </p:nvSpPr>
        <p:spPr bwMode="auto">
          <a:xfrm>
            <a:off x="7987176" y="1933891"/>
            <a:ext cx="1393567" cy="34839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DAS Frame Switching</a:t>
            </a:r>
            <a:endParaRPr lang="en-US" sz="700" b="0" dirty="0" smtClean="0">
              <a:latin typeface="Arial" charset="0"/>
            </a:endParaRPr>
          </a:p>
        </p:txBody>
      </p:sp>
      <p:grpSp>
        <p:nvGrpSpPr>
          <p:cNvPr id="2" name="Group 267"/>
          <p:cNvGrpSpPr/>
          <p:nvPr/>
        </p:nvGrpSpPr>
        <p:grpSpPr>
          <a:xfrm>
            <a:off x="7190852" y="3227918"/>
            <a:ext cx="149311" cy="149310"/>
            <a:chOff x="9209112" y="7464897"/>
            <a:chExt cx="432048" cy="216023"/>
          </a:xfrm>
        </p:grpSpPr>
        <p:sp>
          <p:nvSpPr>
            <p:cNvPr id="383" name="Flowchart: Delay 38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4" name="Flowchart: Delay 38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5" name="Group 273"/>
          <p:cNvGrpSpPr/>
          <p:nvPr/>
        </p:nvGrpSpPr>
        <p:grpSpPr>
          <a:xfrm>
            <a:off x="7589014" y="3227918"/>
            <a:ext cx="149311" cy="149310"/>
            <a:chOff x="9209112" y="7464897"/>
            <a:chExt cx="432048" cy="216023"/>
          </a:xfrm>
        </p:grpSpPr>
        <p:sp>
          <p:nvSpPr>
            <p:cNvPr id="393" name="Flowchart: Delay 39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4" name="Flowchart: Delay 39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6" name="Group 395"/>
          <p:cNvGrpSpPr/>
          <p:nvPr/>
        </p:nvGrpSpPr>
        <p:grpSpPr>
          <a:xfrm flipH="1">
            <a:off x="6942001" y="2979066"/>
            <a:ext cx="846094" cy="945635"/>
            <a:chOff x="1951211" y="1912268"/>
            <a:chExt cx="1224136" cy="1368152"/>
          </a:xfrm>
        </p:grpSpPr>
        <p:sp>
          <p:nvSpPr>
            <p:cNvPr id="397" name="Rectangle 396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8" name="Rectangle 397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99" name="Straight Connector 398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80" name="TextBox 479"/>
          <p:cNvSpPr txBox="1"/>
          <p:nvPr/>
        </p:nvSpPr>
        <p:spPr>
          <a:xfrm>
            <a:off x="8521066" y="1783902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grpSp>
        <p:nvGrpSpPr>
          <p:cNvPr id="7" name="Group 482"/>
          <p:cNvGrpSpPr/>
          <p:nvPr/>
        </p:nvGrpSpPr>
        <p:grpSpPr>
          <a:xfrm>
            <a:off x="6543839" y="2979066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404" name="Rectangle 403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5" name="Rectangle 404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406" name="Straight Connector 405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82" name="Rectangle 481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669" name="Straight Arrow Connector 668"/>
          <p:cNvCxnSpPr>
            <a:stCxn id="355" idx="3"/>
          </p:cNvCxnSpPr>
          <p:nvPr/>
        </p:nvCxnSpPr>
        <p:spPr bwMode="auto">
          <a:xfrm flipV="1">
            <a:off x="6842460" y="2406709"/>
            <a:ext cx="199081" cy="4977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grpSp>
        <p:nvGrpSpPr>
          <p:cNvPr id="8" name="Group 482"/>
          <p:cNvGrpSpPr/>
          <p:nvPr/>
        </p:nvGrpSpPr>
        <p:grpSpPr>
          <a:xfrm>
            <a:off x="6742920" y="2979066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213" name="Rectangle 212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17" name="Straight Connector 216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8" name="Rectangle 217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sp>
        <p:nvSpPr>
          <p:cNvPr id="280" name="Rectangle 279"/>
          <p:cNvSpPr/>
          <p:nvPr/>
        </p:nvSpPr>
        <p:spPr bwMode="auto">
          <a:xfrm>
            <a:off x="9729134" y="2979066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1" name="Rectangle 280"/>
          <p:cNvSpPr/>
          <p:nvPr/>
        </p:nvSpPr>
        <p:spPr bwMode="auto">
          <a:xfrm>
            <a:off x="9729134" y="3626080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2" name="Rectangle 281"/>
          <p:cNvSpPr/>
          <p:nvPr/>
        </p:nvSpPr>
        <p:spPr bwMode="auto">
          <a:xfrm>
            <a:off x="9131891" y="4621484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Rectangle 282"/>
          <p:cNvSpPr/>
          <p:nvPr/>
        </p:nvSpPr>
        <p:spPr bwMode="auto">
          <a:xfrm>
            <a:off x="9131891" y="4870336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Rectangle 283"/>
          <p:cNvSpPr/>
          <p:nvPr/>
        </p:nvSpPr>
        <p:spPr bwMode="auto">
          <a:xfrm>
            <a:off x="9131891" y="5019646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5" name="Isosceles Triangle 284"/>
          <p:cNvSpPr/>
          <p:nvPr/>
        </p:nvSpPr>
        <p:spPr bwMode="auto">
          <a:xfrm flipV="1">
            <a:off x="9585292" y="4671255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6" name="Isosceles Triangle 285"/>
          <p:cNvSpPr/>
          <p:nvPr/>
        </p:nvSpPr>
        <p:spPr bwMode="auto">
          <a:xfrm>
            <a:off x="9778904" y="302883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9" name="Group 267"/>
          <p:cNvGrpSpPr/>
          <p:nvPr/>
        </p:nvGrpSpPr>
        <p:grpSpPr>
          <a:xfrm>
            <a:off x="9778904" y="3227918"/>
            <a:ext cx="149311" cy="149310"/>
            <a:chOff x="9209112" y="7464897"/>
            <a:chExt cx="432048" cy="216023"/>
          </a:xfrm>
        </p:grpSpPr>
        <p:sp>
          <p:nvSpPr>
            <p:cNvPr id="288" name="Flowchart: Delay 28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9" name="Flowchart: Delay 28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90" name="Isosceles Triangle 289"/>
          <p:cNvSpPr/>
          <p:nvPr/>
        </p:nvSpPr>
        <p:spPr bwMode="auto">
          <a:xfrm flipV="1">
            <a:off x="9778904" y="342699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2" name="Isosceles Triangle 321"/>
          <p:cNvSpPr/>
          <p:nvPr/>
        </p:nvSpPr>
        <p:spPr bwMode="auto">
          <a:xfrm>
            <a:off x="10177066" y="302883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0" name="Group 273"/>
          <p:cNvGrpSpPr/>
          <p:nvPr/>
        </p:nvGrpSpPr>
        <p:grpSpPr>
          <a:xfrm>
            <a:off x="10177066" y="3227918"/>
            <a:ext cx="149311" cy="149310"/>
            <a:chOff x="9209112" y="7464897"/>
            <a:chExt cx="432048" cy="216023"/>
          </a:xfrm>
        </p:grpSpPr>
        <p:sp>
          <p:nvSpPr>
            <p:cNvPr id="324" name="Flowchart: Delay 32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5" name="Flowchart: Delay 32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26" name="Isosceles Triangle 325"/>
          <p:cNvSpPr/>
          <p:nvPr/>
        </p:nvSpPr>
        <p:spPr bwMode="auto">
          <a:xfrm flipV="1">
            <a:off x="10177066" y="342699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1" name="Group 395"/>
          <p:cNvGrpSpPr/>
          <p:nvPr/>
        </p:nvGrpSpPr>
        <p:grpSpPr>
          <a:xfrm flipH="1">
            <a:off x="9530053" y="2979066"/>
            <a:ext cx="846094" cy="945635"/>
            <a:chOff x="1951211" y="1912268"/>
            <a:chExt cx="1224136" cy="1368152"/>
          </a:xfrm>
        </p:grpSpPr>
        <p:sp>
          <p:nvSpPr>
            <p:cNvPr id="328" name="Rectangle 327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9" name="Rectangle 328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30" name="Straight Connector 329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2" name="Group 482"/>
          <p:cNvGrpSpPr/>
          <p:nvPr/>
        </p:nvGrpSpPr>
        <p:grpSpPr>
          <a:xfrm>
            <a:off x="9131891" y="2979066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332" name="Rectangle 331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3" name="Rectangle 332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34" name="Straight Connector 333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35" name="Rectangle 334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13" name="Group 482"/>
          <p:cNvGrpSpPr/>
          <p:nvPr/>
        </p:nvGrpSpPr>
        <p:grpSpPr>
          <a:xfrm>
            <a:off x="9330972" y="2979066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337" name="Rectangle 336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8" name="Rectangle 337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39" name="Straight Connector 338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40" name="Rectangle 339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469" name="Straight Arrow Connector 468"/>
          <p:cNvCxnSpPr>
            <a:stCxn id="366" idx="0"/>
          </p:cNvCxnSpPr>
          <p:nvPr/>
        </p:nvCxnSpPr>
        <p:spPr bwMode="auto">
          <a:xfrm flipV="1">
            <a:off x="8186257" y="2282283"/>
            <a:ext cx="0" cy="2986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70" name="Straight Arrow Connector 469"/>
          <p:cNvCxnSpPr>
            <a:stCxn id="368" idx="0"/>
          </p:cNvCxnSpPr>
          <p:nvPr/>
        </p:nvCxnSpPr>
        <p:spPr bwMode="auto">
          <a:xfrm flipV="1">
            <a:off x="9181661" y="2282283"/>
            <a:ext cx="0" cy="2986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473" name="TextBox 472"/>
          <p:cNvSpPr txBox="1"/>
          <p:nvPr/>
        </p:nvSpPr>
        <p:spPr>
          <a:xfrm>
            <a:off x="9914633" y="2928617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474" name="TextBox 473"/>
          <p:cNvSpPr txBox="1"/>
          <p:nvPr/>
        </p:nvSpPr>
        <p:spPr>
          <a:xfrm>
            <a:off x="7376351" y="2928617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128" name="Rectangle 127"/>
          <p:cNvSpPr/>
          <p:nvPr/>
        </p:nvSpPr>
        <p:spPr bwMode="auto">
          <a:xfrm>
            <a:off x="871091" y="1940835"/>
            <a:ext cx="348392" cy="10451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1319023" y="1841295"/>
            <a:ext cx="3384376" cy="114471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1468334" y="2986010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1468334" y="3633024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871091" y="4628428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871091" y="4877280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871091" y="5026590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Isosceles Triangle 134"/>
          <p:cNvSpPr/>
          <p:nvPr/>
        </p:nvSpPr>
        <p:spPr bwMode="auto">
          <a:xfrm flipV="1">
            <a:off x="1324492" y="4678199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ounded Rectangle 135"/>
          <p:cNvSpPr/>
          <p:nvPr/>
        </p:nvSpPr>
        <p:spPr bwMode="auto">
          <a:xfrm>
            <a:off x="920861" y="1990606"/>
            <a:ext cx="248851" cy="945635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Aggregation Control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37" name="Rounded Rectangle 136"/>
          <p:cNvSpPr/>
          <p:nvPr/>
        </p:nvSpPr>
        <p:spPr bwMode="auto">
          <a:xfrm>
            <a:off x="1567874" y="2438538"/>
            <a:ext cx="139356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Collection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38" name="Rectangle 137"/>
          <p:cNvSpPr/>
          <p:nvPr/>
        </p:nvSpPr>
        <p:spPr bwMode="auto">
          <a:xfrm>
            <a:off x="1617645" y="2587849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</a:t>
            </a:r>
            <a:r>
              <a:rPr lang="en-GB" sz="700" b="0" dirty="0" err="1" smtClean="0">
                <a:latin typeface="Arial" charset="0"/>
              </a:rPr>
              <a:t>Respndr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2115347" y="2587849"/>
            <a:ext cx="79632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Collector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40" name="Rounded Rectangle 139"/>
          <p:cNvSpPr/>
          <p:nvPr/>
        </p:nvSpPr>
        <p:spPr bwMode="auto">
          <a:xfrm>
            <a:off x="3060981" y="2438538"/>
            <a:ext cx="139356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Distribution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3110752" y="2587849"/>
            <a:ext cx="79632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Distributor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4056386" y="2587849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Gen/</a:t>
            </a:r>
            <a:r>
              <a:rPr lang="en-GB" sz="700" b="0" dirty="0" err="1" smtClean="0">
                <a:latin typeface="Arial" charset="0"/>
              </a:rPr>
              <a:t>Rec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43" name="Rounded Rectangle 142"/>
          <p:cNvSpPr/>
          <p:nvPr/>
        </p:nvSpPr>
        <p:spPr bwMode="auto">
          <a:xfrm>
            <a:off x="2314428" y="1940835"/>
            <a:ext cx="1393567" cy="34839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DAS Frame Switching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50" name="Isosceles Triangle 149"/>
          <p:cNvSpPr/>
          <p:nvPr/>
        </p:nvSpPr>
        <p:spPr bwMode="auto">
          <a:xfrm>
            <a:off x="1916266" y="303578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5" name="Group 273"/>
          <p:cNvGrpSpPr/>
          <p:nvPr/>
        </p:nvGrpSpPr>
        <p:grpSpPr>
          <a:xfrm>
            <a:off x="1916266" y="3234862"/>
            <a:ext cx="149311" cy="149310"/>
            <a:chOff x="9209112" y="7464897"/>
            <a:chExt cx="432048" cy="216023"/>
          </a:xfrm>
        </p:grpSpPr>
        <p:sp>
          <p:nvSpPr>
            <p:cNvPr id="266" name="Flowchart: Delay 26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0" name="Flowchart: Delay 26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52" name="Isosceles Triangle 151"/>
          <p:cNvSpPr/>
          <p:nvPr/>
        </p:nvSpPr>
        <p:spPr bwMode="auto">
          <a:xfrm flipV="1">
            <a:off x="1916266" y="343394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6" name="Group 395"/>
          <p:cNvGrpSpPr/>
          <p:nvPr/>
        </p:nvGrpSpPr>
        <p:grpSpPr>
          <a:xfrm flipH="1">
            <a:off x="1269253" y="2986010"/>
            <a:ext cx="846094" cy="945635"/>
            <a:chOff x="1951211" y="1912268"/>
            <a:chExt cx="1224136" cy="1368152"/>
          </a:xfrm>
        </p:grpSpPr>
        <p:sp>
          <p:nvSpPr>
            <p:cNvPr id="252" name="Rectangle 251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Rectangle 256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62" name="Straight Connector 261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54" name="TextBox 153"/>
          <p:cNvSpPr txBox="1"/>
          <p:nvPr/>
        </p:nvSpPr>
        <p:spPr>
          <a:xfrm>
            <a:off x="2848318" y="1790846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grpSp>
        <p:nvGrpSpPr>
          <p:cNvPr id="17" name="Group 482"/>
          <p:cNvGrpSpPr/>
          <p:nvPr/>
        </p:nvGrpSpPr>
        <p:grpSpPr>
          <a:xfrm>
            <a:off x="871091" y="2986010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247" name="Rectangle 246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8" name="Rectangle 247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49" name="Straight Connector 248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50" name="Rectangle 249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18" name="Group 482"/>
          <p:cNvGrpSpPr/>
          <p:nvPr/>
        </p:nvGrpSpPr>
        <p:grpSpPr>
          <a:xfrm>
            <a:off x="1070172" y="2986010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242" name="Rectangle 241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3" name="Rectangle 242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44" name="Straight Connector 243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6" name="Rectangle 245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sp>
        <p:nvSpPr>
          <p:cNvPr id="176" name="Rectangle 175"/>
          <p:cNvSpPr/>
          <p:nvPr/>
        </p:nvSpPr>
        <p:spPr bwMode="auto">
          <a:xfrm>
            <a:off x="4056386" y="2986010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4056386" y="3633024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9" name="Group 267"/>
          <p:cNvGrpSpPr/>
          <p:nvPr/>
        </p:nvGrpSpPr>
        <p:grpSpPr>
          <a:xfrm>
            <a:off x="4106156" y="3234862"/>
            <a:ext cx="149311" cy="149310"/>
            <a:chOff x="9209112" y="7464897"/>
            <a:chExt cx="432048" cy="216023"/>
          </a:xfrm>
        </p:grpSpPr>
        <p:sp>
          <p:nvSpPr>
            <p:cNvPr id="216" name="Flowchart: Delay 21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9" name="Flowchart: Delay 21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1" name="Group 273"/>
          <p:cNvGrpSpPr/>
          <p:nvPr/>
        </p:nvGrpSpPr>
        <p:grpSpPr>
          <a:xfrm>
            <a:off x="4504318" y="3234862"/>
            <a:ext cx="149311" cy="149310"/>
            <a:chOff x="9209112" y="7464897"/>
            <a:chExt cx="432048" cy="216023"/>
          </a:xfrm>
        </p:grpSpPr>
        <p:sp>
          <p:nvSpPr>
            <p:cNvPr id="210" name="Flowchart: Delay 20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1" name="Flowchart: Delay 21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2" name="Group 395"/>
          <p:cNvGrpSpPr/>
          <p:nvPr/>
        </p:nvGrpSpPr>
        <p:grpSpPr>
          <a:xfrm flipH="1">
            <a:off x="3857305" y="2986010"/>
            <a:ext cx="846094" cy="945635"/>
            <a:chOff x="1951211" y="1912268"/>
            <a:chExt cx="1224136" cy="1368152"/>
          </a:xfrm>
        </p:grpSpPr>
        <p:sp>
          <p:nvSpPr>
            <p:cNvPr id="207" name="Rectangle 206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8" name="Rectangle 207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09" name="Straight Connector 208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3" name="Group 482"/>
          <p:cNvGrpSpPr/>
          <p:nvPr/>
        </p:nvGrpSpPr>
        <p:grpSpPr>
          <a:xfrm>
            <a:off x="3459143" y="2986010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203" name="Rectangle 202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4" name="Rectangle 203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05" name="Straight Connector 204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6" name="Rectangle 205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24" name="Group 482"/>
          <p:cNvGrpSpPr/>
          <p:nvPr/>
        </p:nvGrpSpPr>
        <p:grpSpPr>
          <a:xfrm>
            <a:off x="3658224" y="2986010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199" name="Rectangle 198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0" name="Rectangle 199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01" name="Straight Connector 200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2" name="Rectangle 201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194" name="Straight Arrow Connector 193"/>
          <p:cNvCxnSpPr>
            <a:stCxn id="139" idx="0"/>
          </p:cNvCxnSpPr>
          <p:nvPr/>
        </p:nvCxnSpPr>
        <p:spPr bwMode="auto">
          <a:xfrm flipV="1">
            <a:off x="2513509" y="2289227"/>
            <a:ext cx="0" cy="2986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95" name="Straight Arrow Connector 194"/>
          <p:cNvCxnSpPr>
            <a:stCxn id="141" idx="0"/>
          </p:cNvCxnSpPr>
          <p:nvPr/>
        </p:nvCxnSpPr>
        <p:spPr bwMode="auto">
          <a:xfrm flipV="1">
            <a:off x="3508913" y="2289227"/>
            <a:ext cx="0" cy="2986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197" name="TextBox 196"/>
          <p:cNvSpPr txBox="1"/>
          <p:nvPr/>
        </p:nvSpPr>
        <p:spPr>
          <a:xfrm>
            <a:off x="4241885" y="2935561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198" name="TextBox 197"/>
          <p:cNvSpPr txBox="1"/>
          <p:nvPr/>
        </p:nvSpPr>
        <p:spPr>
          <a:xfrm>
            <a:off x="1703603" y="2935561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295" name="Freeform 294"/>
          <p:cNvSpPr/>
          <p:nvPr/>
        </p:nvSpPr>
        <p:spPr bwMode="auto">
          <a:xfrm>
            <a:off x="4088837" y="5152628"/>
            <a:ext cx="3053442" cy="288032"/>
          </a:xfrm>
          <a:custGeom>
            <a:avLst/>
            <a:gdLst>
              <a:gd name="connsiteX0" fmla="*/ 0 w 3053442"/>
              <a:gd name="connsiteY0" fmla="*/ 0 h 457200"/>
              <a:gd name="connsiteX1" fmla="*/ 0 w 3053442"/>
              <a:gd name="connsiteY1" fmla="*/ 457200 h 457200"/>
              <a:gd name="connsiteX2" fmla="*/ 3053442 w 3053442"/>
              <a:gd name="connsiteY2" fmla="*/ 457200 h 457200"/>
              <a:gd name="connsiteX3" fmla="*/ 3053442 w 3053442"/>
              <a:gd name="connsiteY3" fmla="*/ 16328 h 457200"/>
              <a:gd name="connsiteX0" fmla="*/ 0 w 3053442"/>
              <a:gd name="connsiteY0" fmla="*/ 27282 h 484482"/>
              <a:gd name="connsiteX1" fmla="*/ 0 w 3053442"/>
              <a:gd name="connsiteY1" fmla="*/ 484482 h 484482"/>
              <a:gd name="connsiteX2" fmla="*/ 3053442 w 3053442"/>
              <a:gd name="connsiteY2" fmla="*/ 484482 h 484482"/>
              <a:gd name="connsiteX3" fmla="*/ 3046950 w 3053442"/>
              <a:gd name="connsiteY3" fmla="*/ 0 h 484482"/>
              <a:gd name="connsiteX0" fmla="*/ 0 w 3053442"/>
              <a:gd name="connsiteY0" fmla="*/ 27282 h 484482"/>
              <a:gd name="connsiteX1" fmla="*/ 0 w 3053442"/>
              <a:gd name="connsiteY1" fmla="*/ 484482 h 484482"/>
              <a:gd name="connsiteX2" fmla="*/ 3053442 w 3053442"/>
              <a:gd name="connsiteY2" fmla="*/ 484482 h 484482"/>
              <a:gd name="connsiteX3" fmla="*/ 3046950 w 3053442"/>
              <a:gd name="connsiteY3" fmla="*/ 0 h 48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3442" h="484482">
                <a:moveTo>
                  <a:pt x="0" y="27282"/>
                </a:moveTo>
                <a:lnTo>
                  <a:pt x="0" y="484482"/>
                </a:lnTo>
                <a:lnTo>
                  <a:pt x="3053442" y="484482"/>
                </a:lnTo>
                <a:lnTo>
                  <a:pt x="30469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6" name="TextBox 295"/>
          <p:cNvSpPr txBox="1"/>
          <p:nvPr/>
        </p:nvSpPr>
        <p:spPr>
          <a:xfrm>
            <a:off x="5119563" y="5224636"/>
            <a:ext cx="116538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Intra-DAS Link</a:t>
            </a:r>
            <a:endParaRPr lang="en-US" sz="1400" b="0" dirty="0" smtClean="0"/>
          </a:p>
        </p:txBody>
      </p:sp>
      <p:cxnSp>
        <p:nvCxnSpPr>
          <p:cNvPr id="298" name="Straight Connector 297"/>
          <p:cNvCxnSpPr/>
          <p:nvPr/>
        </p:nvCxnSpPr>
        <p:spPr bwMode="auto">
          <a:xfrm>
            <a:off x="1447155" y="5152628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2" name="Straight Connector 301"/>
          <p:cNvCxnSpPr/>
          <p:nvPr/>
        </p:nvCxnSpPr>
        <p:spPr bwMode="auto">
          <a:xfrm>
            <a:off x="9728075" y="5152628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3" name="TextBox 302"/>
          <p:cNvSpPr txBox="1"/>
          <p:nvPr/>
        </p:nvSpPr>
        <p:spPr>
          <a:xfrm>
            <a:off x="1494228" y="5729272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ENNI1</a:t>
            </a:r>
            <a:endParaRPr lang="en-US" sz="1400" b="0" dirty="0" smtClean="0"/>
          </a:p>
        </p:txBody>
      </p:sp>
      <p:sp>
        <p:nvSpPr>
          <p:cNvPr id="305" name="TextBox 304"/>
          <p:cNvSpPr txBox="1"/>
          <p:nvPr/>
        </p:nvSpPr>
        <p:spPr>
          <a:xfrm>
            <a:off x="9800083" y="5728692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ENNI2</a:t>
            </a:r>
            <a:endParaRPr lang="en-US" sz="1400" b="0" dirty="0" smtClean="0"/>
          </a:p>
        </p:txBody>
      </p:sp>
      <p:sp>
        <p:nvSpPr>
          <p:cNvPr id="294" name="Freeform 293"/>
          <p:cNvSpPr/>
          <p:nvPr/>
        </p:nvSpPr>
        <p:spPr bwMode="auto">
          <a:xfrm>
            <a:off x="1587624" y="1730499"/>
            <a:ext cx="819150" cy="189547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895475 h 1895475"/>
              <a:gd name="connsiteX1" fmla="*/ 0 w 819150"/>
              <a:gd name="connsiteY1" fmla="*/ 1895475 h 1895475"/>
              <a:gd name="connsiteX2" fmla="*/ 0 w 819150"/>
              <a:gd name="connsiteY2" fmla="*/ 1257300 h 1895475"/>
              <a:gd name="connsiteX3" fmla="*/ 819150 w 819150"/>
              <a:gd name="connsiteY3" fmla="*/ 1104900 h 1895475"/>
              <a:gd name="connsiteX4" fmla="*/ 809625 w 819150"/>
              <a:gd name="connsiteY4" fmla="*/ 0 h 1895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150" h="1895475">
                <a:moveTo>
                  <a:pt x="0" y="1895475"/>
                </a:moveTo>
                <a:lnTo>
                  <a:pt x="0" y="1895475"/>
                </a:lnTo>
                <a:lnTo>
                  <a:pt x="0" y="1257300"/>
                </a:lnTo>
                <a:lnTo>
                  <a:pt x="819150" y="1104900"/>
                </a:lnTo>
                <a:lnTo>
                  <a:pt x="809625" y="0"/>
                </a:ln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7" name="Freeform 296"/>
          <p:cNvSpPr/>
          <p:nvPr/>
        </p:nvSpPr>
        <p:spPr bwMode="auto">
          <a:xfrm flipH="1">
            <a:off x="7450964" y="1684381"/>
            <a:ext cx="1793330" cy="1927225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927225 h 1927225"/>
              <a:gd name="connsiteX1" fmla="*/ 0 w 819150"/>
              <a:gd name="connsiteY1" fmla="*/ 1927225 h 1927225"/>
              <a:gd name="connsiteX2" fmla="*/ 0 w 819150"/>
              <a:gd name="connsiteY2" fmla="*/ 1289050 h 1927225"/>
              <a:gd name="connsiteX3" fmla="*/ 819150 w 819150"/>
              <a:gd name="connsiteY3" fmla="*/ 1136650 h 1927225"/>
              <a:gd name="connsiteX4" fmla="*/ 809625 w 819150"/>
              <a:gd name="connsiteY4" fmla="*/ 0 h 1927225"/>
              <a:gd name="connsiteX0" fmla="*/ 0 w 2602954"/>
              <a:gd name="connsiteY0" fmla="*/ 1927225 h 1927225"/>
              <a:gd name="connsiteX1" fmla="*/ 0 w 2602954"/>
              <a:gd name="connsiteY1" fmla="*/ 1927225 h 1927225"/>
              <a:gd name="connsiteX2" fmla="*/ 2602954 w 2602954"/>
              <a:gd name="connsiteY2" fmla="*/ 1294660 h 1927225"/>
              <a:gd name="connsiteX3" fmla="*/ 819150 w 2602954"/>
              <a:gd name="connsiteY3" fmla="*/ 1136650 h 1927225"/>
              <a:gd name="connsiteX4" fmla="*/ 809625 w 2602954"/>
              <a:gd name="connsiteY4" fmla="*/ 0 h 1927225"/>
              <a:gd name="connsiteX0" fmla="*/ 0 w 2602954"/>
              <a:gd name="connsiteY0" fmla="*/ 1927225 h 1932834"/>
              <a:gd name="connsiteX1" fmla="*/ 2597344 w 2602954"/>
              <a:gd name="connsiteY1" fmla="*/ 1932834 h 1932834"/>
              <a:gd name="connsiteX2" fmla="*/ 2602954 w 2602954"/>
              <a:gd name="connsiteY2" fmla="*/ 1294660 h 1932834"/>
              <a:gd name="connsiteX3" fmla="*/ 819150 w 2602954"/>
              <a:gd name="connsiteY3" fmla="*/ 1136650 h 1932834"/>
              <a:gd name="connsiteX4" fmla="*/ 809625 w 2602954"/>
              <a:gd name="connsiteY4" fmla="*/ 0 h 1932834"/>
              <a:gd name="connsiteX0" fmla="*/ 0 w 2602954"/>
              <a:gd name="connsiteY0" fmla="*/ 1927225 h 1927225"/>
              <a:gd name="connsiteX1" fmla="*/ 2602954 w 2602954"/>
              <a:gd name="connsiteY1" fmla="*/ 1294660 h 1927225"/>
              <a:gd name="connsiteX2" fmla="*/ 819150 w 2602954"/>
              <a:gd name="connsiteY2" fmla="*/ 1136650 h 1927225"/>
              <a:gd name="connsiteX3" fmla="*/ 809625 w 2602954"/>
              <a:gd name="connsiteY3" fmla="*/ 0 h 1927225"/>
              <a:gd name="connsiteX0" fmla="*/ 1793330 w 1793330"/>
              <a:gd name="connsiteY0" fmla="*/ 1927225 h 1927225"/>
              <a:gd name="connsiteX1" fmla="*/ 1793329 w 1793330"/>
              <a:gd name="connsiteY1" fmla="*/ 1294660 h 1927225"/>
              <a:gd name="connsiteX2" fmla="*/ 9525 w 1793330"/>
              <a:gd name="connsiteY2" fmla="*/ 1136650 h 1927225"/>
              <a:gd name="connsiteX3" fmla="*/ 0 w 1793330"/>
              <a:gd name="connsiteY3" fmla="*/ 0 h 1927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93330" h="1927225">
                <a:moveTo>
                  <a:pt x="1793330" y="1927225"/>
                </a:moveTo>
                <a:cubicBezTo>
                  <a:pt x="1793330" y="1716370"/>
                  <a:pt x="1793329" y="1505515"/>
                  <a:pt x="1793329" y="1294660"/>
                </a:cubicBezTo>
                <a:lnTo>
                  <a:pt x="9525" y="1136650"/>
                </a:lnTo>
                <a:lnTo>
                  <a:pt x="0" y="0"/>
                </a:ln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8" name="Freeform 307"/>
          <p:cNvSpPr/>
          <p:nvPr/>
        </p:nvSpPr>
        <p:spPr bwMode="auto">
          <a:xfrm flipH="1">
            <a:off x="7448274" y="1695354"/>
            <a:ext cx="1802022" cy="1917679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777518 h 1777518"/>
              <a:gd name="connsiteX1" fmla="*/ 0 w 819150"/>
              <a:gd name="connsiteY1" fmla="*/ 1777518 h 1777518"/>
              <a:gd name="connsiteX2" fmla="*/ 0 w 819150"/>
              <a:gd name="connsiteY2" fmla="*/ 1139343 h 1777518"/>
              <a:gd name="connsiteX3" fmla="*/ 819150 w 819150"/>
              <a:gd name="connsiteY3" fmla="*/ 986943 h 1777518"/>
              <a:gd name="connsiteX4" fmla="*/ 367738 w 819150"/>
              <a:gd name="connsiteY4" fmla="*/ 0 h 1777518"/>
              <a:gd name="connsiteX0" fmla="*/ 0 w 819150"/>
              <a:gd name="connsiteY0" fmla="*/ 1777518 h 1777518"/>
              <a:gd name="connsiteX1" fmla="*/ 0 w 819150"/>
              <a:gd name="connsiteY1" fmla="*/ 1777518 h 1777518"/>
              <a:gd name="connsiteX2" fmla="*/ 0 w 819150"/>
              <a:gd name="connsiteY2" fmla="*/ 1139343 h 1777518"/>
              <a:gd name="connsiteX3" fmla="*/ 819150 w 819150"/>
              <a:gd name="connsiteY3" fmla="*/ 986943 h 1777518"/>
              <a:gd name="connsiteX4" fmla="*/ 643654 w 819150"/>
              <a:gd name="connsiteY4" fmla="*/ 594782 h 1777518"/>
              <a:gd name="connsiteX5" fmla="*/ 367738 w 819150"/>
              <a:gd name="connsiteY5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367738 w 820409"/>
              <a:gd name="connsiteY5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541936 w 820409"/>
              <a:gd name="connsiteY5" fmla="*/ 174158 h 1777518"/>
              <a:gd name="connsiteX6" fmla="*/ 367738 w 820409"/>
              <a:gd name="connsiteY6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366849 w 820409"/>
              <a:gd name="connsiteY5" fmla="*/ 86375 h 1777518"/>
              <a:gd name="connsiteX6" fmla="*/ 367738 w 820409"/>
              <a:gd name="connsiteY6" fmla="*/ 0 h 1777518"/>
              <a:gd name="connsiteX0" fmla="*/ 0 w 820409"/>
              <a:gd name="connsiteY0" fmla="*/ 1923568 h 1923568"/>
              <a:gd name="connsiteX1" fmla="*/ 0 w 820409"/>
              <a:gd name="connsiteY1" fmla="*/ 1923568 h 1923568"/>
              <a:gd name="connsiteX2" fmla="*/ 0 w 820409"/>
              <a:gd name="connsiteY2" fmla="*/ 1285393 h 1923568"/>
              <a:gd name="connsiteX3" fmla="*/ 819150 w 820409"/>
              <a:gd name="connsiteY3" fmla="*/ 1132993 h 1923568"/>
              <a:gd name="connsiteX4" fmla="*/ 820409 w 820409"/>
              <a:gd name="connsiteY4" fmla="*/ 590870 h 1923568"/>
              <a:gd name="connsiteX5" fmla="*/ 366849 w 820409"/>
              <a:gd name="connsiteY5" fmla="*/ 232425 h 1923568"/>
              <a:gd name="connsiteX6" fmla="*/ 370633 w 820409"/>
              <a:gd name="connsiteY6" fmla="*/ 0 h 1923568"/>
              <a:gd name="connsiteX0" fmla="*/ 0 w 1084385"/>
              <a:gd name="connsiteY0" fmla="*/ 1923568 h 1934788"/>
              <a:gd name="connsiteX1" fmla="*/ 1084385 w 1084385"/>
              <a:gd name="connsiteY1" fmla="*/ 1934788 h 1934788"/>
              <a:gd name="connsiteX2" fmla="*/ 0 w 1084385"/>
              <a:gd name="connsiteY2" fmla="*/ 1285393 h 1934788"/>
              <a:gd name="connsiteX3" fmla="*/ 819150 w 1084385"/>
              <a:gd name="connsiteY3" fmla="*/ 1132993 h 1934788"/>
              <a:gd name="connsiteX4" fmla="*/ 820409 w 1084385"/>
              <a:gd name="connsiteY4" fmla="*/ 590870 h 1934788"/>
              <a:gd name="connsiteX5" fmla="*/ 366849 w 1084385"/>
              <a:gd name="connsiteY5" fmla="*/ 232425 h 1934788"/>
              <a:gd name="connsiteX6" fmla="*/ 370633 w 1084385"/>
              <a:gd name="connsiteY6" fmla="*/ 0 h 1934788"/>
              <a:gd name="connsiteX0" fmla="*/ 0 w 820409"/>
              <a:gd name="connsiteY0" fmla="*/ 1923568 h 1923568"/>
              <a:gd name="connsiteX1" fmla="*/ 0 w 820409"/>
              <a:gd name="connsiteY1" fmla="*/ 1285393 h 1923568"/>
              <a:gd name="connsiteX2" fmla="*/ 819150 w 820409"/>
              <a:gd name="connsiteY2" fmla="*/ 1132993 h 1923568"/>
              <a:gd name="connsiteX3" fmla="*/ 820409 w 820409"/>
              <a:gd name="connsiteY3" fmla="*/ 590870 h 1923568"/>
              <a:gd name="connsiteX4" fmla="*/ 366849 w 820409"/>
              <a:gd name="connsiteY4" fmla="*/ 232425 h 1923568"/>
              <a:gd name="connsiteX5" fmla="*/ 370633 w 820409"/>
              <a:gd name="connsiteY5" fmla="*/ 0 h 1923568"/>
              <a:gd name="connsiteX0" fmla="*/ 1191801 w 1191801"/>
              <a:gd name="connsiteY0" fmla="*/ 1901129 h 1901129"/>
              <a:gd name="connsiteX1" fmla="*/ 0 w 1191801"/>
              <a:gd name="connsiteY1" fmla="*/ 1285393 h 1901129"/>
              <a:gd name="connsiteX2" fmla="*/ 819150 w 1191801"/>
              <a:gd name="connsiteY2" fmla="*/ 1132993 h 1901129"/>
              <a:gd name="connsiteX3" fmla="*/ 820409 w 1191801"/>
              <a:gd name="connsiteY3" fmla="*/ 590870 h 1901129"/>
              <a:gd name="connsiteX4" fmla="*/ 366849 w 1191801"/>
              <a:gd name="connsiteY4" fmla="*/ 232425 h 1901129"/>
              <a:gd name="connsiteX5" fmla="*/ 370633 w 1191801"/>
              <a:gd name="connsiteY5" fmla="*/ 0 h 1901129"/>
              <a:gd name="connsiteX0" fmla="*/ 824952 w 824952"/>
              <a:gd name="connsiteY0" fmla="*/ 1901129 h 1901129"/>
              <a:gd name="connsiteX1" fmla="*/ 819836 w 824952"/>
              <a:gd name="connsiteY1" fmla="*/ 1296613 h 1901129"/>
              <a:gd name="connsiteX2" fmla="*/ 452301 w 824952"/>
              <a:gd name="connsiteY2" fmla="*/ 1132993 h 1901129"/>
              <a:gd name="connsiteX3" fmla="*/ 453560 w 824952"/>
              <a:gd name="connsiteY3" fmla="*/ 590870 h 1901129"/>
              <a:gd name="connsiteX4" fmla="*/ 0 w 824952"/>
              <a:gd name="connsiteY4" fmla="*/ 232425 h 1901129"/>
              <a:gd name="connsiteX5" fmla="*/ 3784 w 824952"/>
              <a:gd name="connsiteY5" fmla="*/ 0 h 1901129"/>
              <a:gd name="connsiteX0" fmla="*/ 821179 w 821541"/>
              <a:gd name="connsiteY0" fmla="*/ 1917679 h 1917679"/>
              <a:gd name="connsiteX1" fmla="*/ 819836 w 821541"/>
              <a:gd name="connsiteY1" fmla="*/ 1296613 h 1917679"/>
              <a:gd name="connsiteX2" fmla="*/ 452301 w 821541"/>
              <a:gd name="connsiteY2" fmla="*/ 1132993 h 1917679"/>
              <a:gd name="connsiteX3" fmla="*/ 453560 w 821541"/>
              <a:gd name="connsiteY3" fmla="*/ 590870 h 1917679"/>
              <a:gd name="connsiteX4" fmla="*/ 0 w 821541"/>
              <a:gd name="connsiteY4" fmla="*/ 232425 h 1917679"/>
              <a:gd name="connsiteX5" fmla="*/ 3784 w 821541"/>
              <a:gd name="connsiteY5" fmla="*/ 0 h 19176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1541" h="1917679">
                <a:moveTo>
                  <a:pt x="821179" y="1917679"/>
                </a:moveTo>
                <a:cubicBezTo>
                  <a:pt x="819474" y="1716174"/>
                  <a:pt x="821541" y="1498118"/>
                  <a:pt x="819836" y="1296613"/>
                </a:cubicBezTo>
                <a:lnTo>
                  <a:pt x="452301" y="1132993"/>
                </a:lnTo>
                <a:cubicBezTo>
                  <a:pt x="452721" y="952285"/>
                  <a:pt x="453140" y="771578"/>
                  <a:pt x="453560" y="590870"/>
                </a:cubicBezTo>
                <a:lnTo>
                  <a:pt x="0" y="232425"/>
                </a:lnTo>
                <a:cubicBezTo>
                  <a:pt x="296" y="203633"/>
                  <a:pt x="3488" y="28792"/>
                  <a:pt x="3784" y="0"/>
                </a:cubicBez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5" name="Group 306"/>
          <p:cNvGrpSpPr/>
          <p:nvPr/>
        </p:nvGrpSpPr>
        <p:grpSpPr>
          <a:xfrm>
            <a:off x="9977985" y="3028837"/>
            <a:ext cx="149311" cy="547473"/>
            <a:chOff x="9761961" y="2812813"/>
            <a:chExt cx="149311" cy="547473"/>
          </a:xfrm>
        </p:grpSpPr>
        <p:sp>
          <p:nvSpPr>
            <p:cNvPr id="300" name="Isosceles Triangle 299"/>
            <p:cNvSpPr/>
            <p:nvPr/>
          </p:nvSpPr>
          <p:spPr bwMode="auto">
            <a:xfrm>
              <a:off x="9761961" y="2812813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1" name="Isosceles Triangle 320"/>
            <p:cNvSpPr/>
            <p:nvPr/>
          </p:nvSpPr>
          <p:spPr bwMode="auto">
            <a:xfrm flipV="1">
              <a:off x="9761961" y="3210975"/>
              <a:ext cx="149311" cy="149311"/>
            </a:xfrm>
            <a:prstGeom prst="triangle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grpSp>
        <p:nvGrpSpPr>
          <p:cNvPr id="26" name="Group 270"/>
          <p:cNvGrpSpPr/>
          <p:nvPr/>
        </p:nvGrpSpPr>
        <p:grpSpPr>
          <a:xfrm>
            <a:off x="9977985" y="3227918"/>
            <a:ext cx="149311" cy="149310"/>
            <a:chOff x="9209112" y="7464897"/>
            <a:chExt cx="432048" cy="216023"/>
          </a:xfrm>
        </p:grpSpPr>
        <p:sp>
          <p:nvSpPr>
            <p:cNvPr id="310" name="Flowchart: Delay 30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0" name="Flowchart: Delay 31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6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09" name="Freeform 308"/>
          <p:cNvSpPr/>
          <p:nvPr/>
        </p:nvSpPr>
        <p:spPr bwMode="auto">
          <a:xfrm>
            <a:off x="1594594" y="1738277"/>
            <a:ext cx="1796777" cy="1879410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359552 w 819150"/>
              <a:gd name="connsiteY4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508744 w 819150"/>
              <a:gd name="connsiteY4" fmla="*/ 310633 h 1777426"/>
              <a:gd name="connsiteX5" fmla="*/ 359552 w 819150"/>
              <a:gd name="connsiteY5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59552 w 819150"/>
              <a:gd name="connsiteY5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483732 w 819150"/>
              <a:gd name="connsiteY5" fmla="*/ 116781 h 1777426"/>
              <a:gd name="connsiteX6" fmla="*/ 359552 w 819150"/>
              <a:gd name="connsiteY6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59552 w 819150"/>
              <a:gd name="connsiteY5" fmla="*/ 72007 h 1777426"/>
              <a:gd name="connsiteX6" fmla="*/ 359552 w 819150"/>
              <a:gd name="connsiteY6" fmla="*/ 0 h 1777426"/>
              <a:gd name="connsiteX0" fmla="*/ 0 w 819150"/>
              <a:gd name="connsiteY0" fmla="*/ 1777426 h 1777426"/>
              <a:gd name="connsiteX1" fmla="*/ 0 w 819150"/>
              <a:gd name="connsiteY1" fmla="*/ 1777426 h 1777426"/>
              <a:gd name="connsiteX2" fmla="*/ 0 w 819150"/>
              <a:gd name="connsiteY2" fmla="*/ 1139251 h 1777426"/>
              <a:gd name="connsiteX3" fmla="*/ 819150 w 819150"/>
              <a:gd name="connsiteY3" fmla="*/ 986851 h 1777426"/>
              <a:gd name="connsiteX4" fmla="*/ 819150 w 819150"/>
              <a:gd name="connsiteY4" fmla="*/ 432047 h 1777426"/>
              <a:gd name="connsiteX5" fmla="*/ 369557 w 819150"/>
              <a:gd name="connsiteY5" fmla="*/ 93952 h 1777426"/>
              <a:gd name="connsiteX6" fmla="*/ 359552 w 819150"/>
              <a:gd name="connsiteY6" fmla="*/ 0 h 1777426"/>
              <a:gd name="connsiteX0" fmla="*/ 0 w 819150"/>
              <a:gd name="connsiteY0" fmla="*/ 1792056 h 1792056"/>
              <a:gd name="connsiteX1" fmla="*/ 0 w 819150"/>
              <a:gd name="connsiteY1" fmla="*/ 1792056 h 1792056"/>
              <a:gd name="connsiteX2" fmla="*/ 0 w 819150"/>
              <a:gd name="connsiteY2" fmla="*/ 1153881 h 1792056"/>
              <a:gd name="connsiteX3" fmla="*/ 819150 w 819150"/>
              <a:gd name="connsiteY3" fmla="*/ 1001481 h 1792056"/>
              <a:gd name="connsiteX4" fmla="*/ 819150 w 819150"/>
              <a:gd name="connsiteY4" fmla="*/ 446677 h 1792056"/>
              <a:gd name="connsiteX5" fmla="*/ 369557 w 819150"/>
              <a:gd name="connsiteY5" fmla="*/ 108582 h 1792056"/>
              <a:gd name="connsiteX6" fmla="*/ 366222 w 819150"/>
              <a:gd name="connsiteY6" fmla="*/ 0 h 1792056"/>
              <a:gd name="connsiteX0" fmla="*/ 0 w 819150"/>
              <a:gd name="connsiteY0" fmla="*/ 1855556 h 1855556"/>
              <a:gd name="connsiteX1" fmla="*/ 0 w 819150"/>
              <a:gd name="connsiteY1" fmla="*/ 1855556 h 1855556"/>
              <a:gd name="connsiteX2" fmla="*/ 0 w 819150"/>
              <a:gd name="connsiteY2" fmla="*/ 1217381 h 1855556"/>
              <a:gd name="connsiteX3" fmla="*/ 819150 w 819150"/>
              <a:gd name="connsiteY3" fmla="*/ 1064981 h 1855556"/>
              <a:gd name="connsiteX4" fmla="*/ 819150 w 819150"/>
              <a:gd name="connsiteY4" fmla="*/ 510177 h 1855556"/>
              <a:gd name="connsiteX5" fmla="*/ 369557 w 819150"/>
              <a:gd name="connsiteY5" fmla="*/ 172082 h 1855556"/>
              <a:gd name="connsiteX6" fmla="*/ 363327 w 819150"/>
              <a:gd name="connsiteY6" fmla="*/ 0 h 1855556"/>
              <a:gd name="connsiteX0" fmla="*/ 0 w 819150"/>
              <a:gd name="connsiteY0" fmla="*/ 1879410 h 1879410"/>
              <a:gd name="connsiteX1" fmla="*/ 0 w 819150"/>
              <a:gd name="connsiteY1" fmla="*/ 1879410 h 1879410"/>
              <a:gd name="connsiteX2" fmla="*/ 0 w 819150"/>
              <a:gd name="connsiteY2" fmla="*/ 1241235 h 1879410"/>
              <a:gd name="connsiteX3" fmla="*/ 819150 w 819150"/>
              <a:gd name="connsiteY3" fmla="*/ 1088835 h 1879410"/>
              <a:gd name="connsiteX4" fmla="*/ 819150 w 819150"/>
              <a:gd name="connsiteY4" fmla="*/ 534031 h 1879410"/>
              <a:gd name="connsiteX5" fmla="*/ 369557 w 819150"/>
              <a:gd name="connsiteY5" fmla="*/ 195936 h 1879410"/>
              <a:gd name="connsiteX6" fmla="*/ 366952 w 819150"/>
              <a:gd name="connsiteY6" fmla="*/ 0 h 1879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19150" h="1879410">
                <a:moveTo>
                  <a:pt x="0" y="1879410"/>
                </a:moveTo>
                <a:lnTo>
                  <a:pt x="0" y="1879410"/>
                </a:lnTo>
                <a:lnTo>
                  <a:pt x="0" y="1241235"/>
                </a:lnTo>
                <a:lnTo>
                  <a:pt x="819150" y="1088835"/>
                </a:lnTo>
                <a:lnTo>
                  <a:pt x="819150" y="534031"/>
                </a:lnTo>
                <a:lnTo>
                  <a:pt x="369557" y="195936"/>
                </a:lnTo>
                <a:cubicBezTo>
                  <a:pt x="368689" y="130624"/>
                  <a:pt x="367820" y="65312"/>
                  <a:pt x="366952" y="0"/>
                </a:cubicBezTo>
              </a:path>
            </a:pathLst>
          </a:cu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4" name="Isosceles Triangle 143"/>
          <p:cNvSpPr/>
          <p:nvPr/>
        </p:nvSpPr>
        <p:spPr bwMode="auto">
          <a:xfrm>
            <a:off x="1518104" y="303578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6" name="Isosceles Triangle 145"/>
          <p:cNvSpPr/>
          <p:nvPr/>
        </p:nvSpPr>
        <p:spPr bwMode="auto">
          <a:xfrm flipV="1">
            <a:off x="1518104" y="343394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7" name="Group 267"/>
          <p:cNvGrpSpPr/>
          <p:nvPr/>
        </p:nvGrpSpPr>
        <p:grpSpPr>
          <a:xfrm>
            <a:off x="1518104" y="3234862"/>
            <a:ext cx="149311" cy="149310"/>
            <a:chOff x="9209112" y="7464897"/>
            <a:chExt cx="432048" cy="216023"/>
          </a:xfrm>
        </p:grpSpPr>
        <p:sp>
          <p:nvSpPr>
            <p:cNvPr id="291" name="Flowchart: Delay 29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2" name="Flowchart: Delay 29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11" name="TextBox 310"/>
          <p:cNvSpPr txBox="1"/>
          <p:nvPr/>
        </p:nvSpPr>
        <p:spPr>
          <a:xfrm>
            <a:off x="2257095" y="3122510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smtClean="0">
                <a:solidFill>
                  <a:srgbClr val="C00000"/>
                </a:solidFill>
              </a:rPr>
              <a:t>SVID=5</a:t>
            </a:r>
            <a:endParaRPr lang="en-US" sz="1800" dirty="0" smtClean="0">
              <a:solidFill>
                <a:srgbClr val="C00000"/>
              </a:solidFill>
            </a:endParaRPr>
          </a:p>
        </p:txBody>
      </p:sp>
      <p:sp>
        <p:nvSpPr>
          <p:cNvPr id="312" name="TextBox 311"/>
          <p:cNvSpPr txBox="1"/>
          <p:nvPr/>
        </p:nvSpPr>
        <p:spPr>
          <a:xfrm>
            <a:off x="7927875" y="3106182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00B050"/>
                </a:solidFill>
              </a:rPr>
              <a:t>SVID=6</a:t>
            </a:r>
            <a:endParaRPr lang="en-US" sz="1800" dirty="0" smtClean="0">
              <a:solidFill>
                <a:srgbClr val="00B050"/>
              </a:solidFill>
            </a:endParaRPr>
          </a:p>
        </p:txBody>
      </p:sp>
      <p:grpSp>
        <p:nvGrpSpPr>
          <p:cNvPr id="3" name="Group 270"/>
          <p:cNvGrpSpPr/>
          <p:nvPr/>
        </p:nvGrpSpPr>
        <p:grpSpPr>
          <a:xfrm>
            <a:off x="7389933" y="3227918"/>
            <a:ext cx="149311" cy="149310"/>
            <a:chOff x="9209112" y="7464897"/>
            <a:chExt cx="432048" cy="216023"/>
          </a:xfrm>
        </p:grpSpPr>
        <p:sp>
          <p:nvSpPr>
            <p:cNvPr id="388" name="Flowchart: Delay 38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9" name="Flowchart: Delay 38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82" name="Freeform 181"/>
          <p:cNvSpPr/>
          <p:nvPr/>
        </p:nvSpPr>
        <p:spPr bwMode="auto">
          <a:xfrm>
            <a:off x="1788389" y="2127950"/>
            <a:ext cx="2595956" cy="1524437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777518 h 1777518"/>
              <a:gd name="connsiteX1" fmla="*/ 0 w 819150"/>
              <a:gd name="connsiteY1" fmla="*/ 1777518 h 1777518"/>
              <a:gd name="connsiteX2" fmla="*/ 0 w 819150"/>
              <a:gd name="connsiteY2" fmla="*/ 1139343 h 1777518"/>
              <a:gd name="connsiteX3" fmla="*/ 819150 w 819150"/>
              <a:gd name="connsiteY3" fmla="*/ 986943 h 1777518"/>
              <a:gd name="connsiteX4" fmla="*/ 367738 w 819150"/>
              <a:gd name="connsiteY4" fmla="*/ 0 h 1777518"/>
              <a:gd name="connsiteX0" fmla="*/ 0 w 819150"/>
              <a:gd name="connsiteY0" fmla="*/ 1777518 h 1777518"/>
              <a:gd name="connsiteX1" fmla="*/ 0 w 819150"/>
              <a:gd name="connsiteY1" fmla="*/ 1777518 h 1777518"/>
              <a:gd name="connsiteX2" fmla="*/ 0 w 819150"/>
              <a:gd name="connsiteY2" fmla="*/ 1139343 h 1777518"/>
              <a:gd name="connsiteX3" fmla="*/ 819150 w 819150"/>
              <a:gd name="connsiteY3" fmla="*/ 986943 h 1777518"/>
              <a:gd name="connsiteX4" fmla="*/ 643654 w 819150"/>
              <a:gd name="connsiteY4" fmla="*/ 594782 h 1777518"/>
              <a:gd name="connsiteX5" fmla="*/ 367738 w 819150"/>
              <a:gd name="connsiteY5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367738 w 820409"/>
              <a:gd name="connsiteY5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541936 w 820409"/>
              <a:gd name="connsiteY5" fmla="*/ 174158 h 1777518"/>
              <a:gd name="connsiteX6" fmla="*/ 367738 w 820409"/>
              <a:gd name="connsiteY6" fmla="*/ 0 h 1777518"/>
              <a:gd name="connsiteX0" fmla="*/ 0 w 820409"/>
              <a:gd name="connsiteY0" fmla="*/ 1777518 h 1777518"/>
              <a:gd name="connsiteX1" fmla="*/ 0 w 820409"/>
              <a:gd name="connsiteY1" fmla="*/ 1777518 h 1777518"/>
              <a:gd name="connsiteX2" fmla="*/ 0 w 820409"/>
              <a:gd name="connsiteY2" fmla="*/ 1139343 h 1777518"/>
              <a:gd name="connsiteX3" fmla="*/ 819150 w 820409"/>
              <a:gd name="connsiteY3" fmla="*/ 986943 h 1777518"/>
              <a:gd name="connsiteX4" fmla="*/ 820409 w 820409"/>
              <a:gd name="connsiteY4" fmla="*/ 444820 h 1777518"/>
              <a:gd name="connsiteX5" fmla="*/ 366849 w 820409"/>
              <a:gd name="connsiteY5" fmla="*/ 86375 h 1777518"/>
              <a:gd name="connsiteX6" fmla="*/ 367738 w 820409"/>
              <a:gd name="connsiteY6" fmla="*/ 0 h 1777518"/>
              <a:gd name="connsiteX0" fmla="*/ 0 w 820409"/>
              <a:gd name="connsiteY0" fmla="*/ 1923568 h 1923568"/>
              <a:gd name="connsiteX1" fmla="*/ 0 w 820409"/>
              <a:gd name="connsiteY1" fmla="*/ 1923568 h 1923568"/>
              <a:gd name="connsiteX2" fmla="*/ 0 w 820409"/>
              <a:gd name="connsiteY2" fmla="*/ 1285393 h 1923568"/>
              <a:gd name="connsiteX3" fmla="*/ 819150 w 820409"/>
              <a:gd name="connsiteY3" fmla="*/ 1132993 h 1923568"/>
              <a:gd name="connsiteX4" fmla="*/ 820409 w 820409"/>
              <a:gd name="connsiteY4" fmla="*/ 590870 h 1923568"/>
              <a:gd name="connsiteX5" fmla="*/ 366849 w 820409"/>
              <a:gd name="connsiteY5" fmla="*/ 232425 h 1923568"/>
              <a:gd name="connsiteX6" fmla="*/ 370633 w 820409"/>
              <a:gd name="connsiteY6" fmla="*/ 0 h 1923568"/>
              <a:gd name="connsiteX0" fmla="*/ 0 w 1084385"/>
              <a:gd name="connsiteY0" fmla="*/ 1923568 h 1934788"/>
              <a:gd name="connsiteX1" fmla="*/ 1084385 w 1084385"/>
              <a:gd name="connsiteY1" fmla="*/ 1934788 h 1934788"/>
              <a:gd name="connsiteX2" fmla="*/ 0 w 1084385"/>
              <a:gd name="connsiteY2" fmla="*/ 1285393 h 1934788"/>
              <a:gd name="connsiteX3" fmla="*/ 819150 w 1084385"/>
              <a:gd name="connsiteY3" fmla="*/ 1132993 h 1934788"/>
              <a:gd name="connsiteX4" fmla="*/ 820409 w 1084385"/>
              <a:gd name="connsiteY4" fmla="*/ 590870 h 1934788"/>
              <a:gd name="connsiteX5" fmla="*/ 366849 w 1084385"/>
              <a:gd name="connsiteY5" fmla="*/ 232425 h 1934788"/>
              <a:gd name="connsiteX6" fmla="*/ 370633 w 1084385"/>
              <a:gd name="connsiteY6" fmla="*/ 0 h 1934788"/>
              <a:gd name="connsiteX0" fmla="*/ 0 w 820409"/>
              <a:gd name="connsiteY0" fmla="*/ 1923568 h 1923568"/>
              <a:gd name="connsiteX1" fmla="*/ 0 w 820409"/>
              <a:gd name="connsiteY1" fmla="*/ 1285393 h 1923568"/>
              <a:gd name="connsiteX2" fmla="*/ 819150 w 820409"/>
              <a:gd name="connsiteY2" fmla="*/ 1132993 h 1923568"/>
              <a:gd name="connsiteX3" fmla="*/ 820409 w 820409"/>
              <a:gd name="connsiteY3" fmla="*/ 590870 h 1923568"/>
              <a:gd name="connsiteX4" fmla="*/ 366849 w 820409"/>
              <a:gd name="connsiteY4" fmla="*/ 232425 h 1923568"/>
              <a:gd name="connsiteX5" fmla="*/ 370633 w 820409"/>
              <a:gd name="connsiteY5" fmla="*/ 0 h 1923568"/>
              <a:gd name="connsiteX0" fmla="*/ 1191801 w 1191801"/>
              <a:gd name="connsiteY0" fmla="*/ 1901129 h 1901129"/>
              <a:gd name="connsiteX1" fmla="*/ 0 w 1191801"/>
              <a:gd name="connsiteY1" fmla="*/ 1285393 h 1901129"/>
              <a:gd name="connsiteX2" fmla="*/ 819150 w 1191801"/>
              <a:gd name="connsiteY2" fmla="*/ 1132993 h 1901129"/>
              <a:gd name="connsiteX3" fmla="*/ 820409 w 1191801"/>
              <a:gd name="connsiteY3" fmla="*/ 590870 h 1901129"/>
              <a:gd name="connsiteX4" fmla="*/ 366849 w 1191801"/>
              <a:gd name="connsiteY4" fmla="*/ 232425 h 1901129"/>
              <a:gd name="connsiteX5" fmla="*/ 370633 w 1191801"/>
              <a:gd name="connsiteY5" fmla="*/ 0 h 1901129"/>
              <a:gd name="connsiteX0" fmla="*/ 824952 w 824952"/>
              <a:gd name="connsiteY0" fmla="*/ 1901129 h 1901129"/>
              <a:gd name="connsiteX1" fmla="*/ 819836 w 824952"/>
              <a:gd name="connsiteY1" fmla="*/ 1296613 h 1901129"/>
              <a:gd name="connsiteX2" fmla="*/ 452301 w 824952"/>
              <a:gd name="connsiteY2" fmla="*/ 1132993 h 1901129"/>
              <a:gd name="connsiteX3" fmla="*/ 453560 w 824952"/>
              <a:gd name="connsiteY3" fmla="*/ 590870 h 1901129"/>
              <a:gd name="connsiteX4" fmla="*/ 0 w 824952"/>
              <a:gd name="connsiteY4" fmla="*/ 232425 h 1901129"/>
              <a:gd name="connsiteX5" fmla="*/ 3784 w 824952"/>
              <a:gd name="connsiteY5" fmla="*/ 0 h 1901129"/>
              <a:gd name="connsiteX0" fmla="*/ 821179 w 821541"/>
              <a:gd name="connsiteY0" fmla="*/ 1917679 h 1917679"/>
              <a:gd name="connsiteX1" fmla="*/ 819836 w 821541"/>
              <a:gd name="connsiteY1" fmla="*/ 1296613 h 1917679"/>
              <a:gd name="connsiteX2" fmla="*/ 452301 w 821541"/>
              <a:gd name="connsiteY2" fmla="*/ 1132993 h 1917679"/>
              <a:gd name="connsiteX3" fmla="*/ 453560 w 821541"/>
              <a:gd name="connsiteY3" fmla="*/ 590870 h 1917679"/>
              <a:gd name="connsiteX4" fmla="*/ 0 w 821541"/>
              <a:gd name="connsiteY4" fmla="*/ 232425 h 1917679"/>
              <a:gd name="connsiteX5" fmla="*/ 3784 w 821541"/>
              <a:gd name="connsiteY5" fmla="*/ 0 h 1917679"/>
              <a:gd name="connsiteX0" fmla="*/ 1183133 w 1183495"/>
              <a:gd name="connsiteY0" fmla="*/ 1714046 h 1737086"/>
              <a:gd name="connsiteX1" fmla="*/ 1181790 w 1183495"/>
              <a:gd name="connsiteY1" fmla="*/ 1092980 h 1737086"/>
              <a:gd name="connsiteX2" fmla="*/ 814255 w 1183495"/>
              <a:gd name="connsiteY2" fmla="*/ 929360 h 1737086"/>
              <a:gd name="connsiteX3" fmla="*/ 815514 w 1183495"/>
              <a:gd name="connsiteY3" fmla="*/ 387237 h 1737086"/>
              <a:gd name="connsiteX4" fmla="*/ 361954 w 1183495"/>
              <a:gd name="connsiteY4" fmla="*/ 28792 h 1737086"/>
              <a:gd name="connsiteX5" fmla="*/ 296 w 1183495"/>
              <a:gd name="connsiteY5" fmla="*/ 1708294 h 1737086"/>
              <a:gd name="connsiteX0" fmla="*/ 1183133 w 1183495"/>
              <a:gd name="connsiteY0" fmla="*/ 1326809 h 1349849"/>
              <a:gd name="connsiteX1" fmla="*/ 1181790 w 1183495"/>
              <a:gd name="connsiteY1" fmla="*/ 705743 h 1349849"/>
              <a:gd name="connsiteX2" fmla="*/ 814255 w 1183495"/>
              <a:gd name="connsiteY2" fmla="*/ 542123 h 1349849"/>
              <a:gd name="connsiteX3" fmla="*/ 815514 w 1183495"/>
              <a:gd name="connsiteY3" fmla="*/ 0 h 1349849"/>
              <a:gd name="connsiteX4" fmla="*/ 1926 w 1183495"/>
              <a:gd name="connsiteY4" fmla="*/ 698459 h 1349849"/>
              <a:gd name="connsiteX5" fmla="*/ 296 w 1183495"/>
              <a:gd name="connsiteY5" fmla="*/ 1321057 h 1349849"/>
              <a:gd name="connsiteX0" fmla="*/ 1183133 w 1183495"/>
              <a:gd name="connsiteY0" fmla="*/ 1326809 h 1349849"/>
              <a:gd name="connsiteX1" fmla="*/ 1181790 w 1183495"/>
              <a:gd name="connsiteY1" fmla="*/ 705743 h 1349849"/>
              <a:gd name="connsiteX2" fmla="*/ 814255 w 1183495"/>
              <a:gd name="connsiteY2" fmla="*/ 542123 h 1349849"/>
              <a:gd name="connsiteX3" fmla="*/ 815514 w 1183495"/>
              <a:gd name="connsiteY3" fmla="*/ 0 h 1349849"/>
              <a:gd name="connsiteX4" fmla="*/ 414676 w 1183495"/>
              <a:gd name="connsiteY4" fmla="*/ 347927 h 1349849"/>
              <a:gd name="connsiteX5" fmla="*/ 1926 w 1183495"/>
              <a:gd name="connsiteY5" fmla="*/ 698459 h 1349849"/>
              <a:gd name="connsiteX6" fmla="*/ 296 w 1183495"/>
              <a:gd name="connsiteY6" fmla="*/ 1321057 h 1349849"/>
              <a:gd name="connsiteX0" fmla="*/ 1183133 w 1183495"/>
              <a:gd name="connsiteY0" fmla="*/ 1326809 h 1349849"/>
              <a:gd name="connsiteX1" fmla="*/ 1181790 w 1183495"/>
              <a:gd name="connsiteY1" fmla="*/ 705743 h 1349849"/>
              <a:gd name="connsiteX2" fmla="*/ 814255 w 1183495"/>
              <a:gd name="connsiteY2" fmla="*/ 542123 h 1349849"/>
              <a:gd name="connsiteX3" fmla="*/ 815514 w 1183495"/>
              <a:gd name="connsiteY3" fmla="*/ 0 h 1349849"/>
              <a:gd name="connsiteX4" fmla="*/ 376779 w 1183495"/>
              <a:gd name="connsiteY4" fmla="*/ 526057 h 1349849"/>
              <a:gd name="connsiteX5" fmla="*/ 1926 w 1183495"/>
              <a:gd name="connsiteY5" fmla="*/ 698459 h 1349849"/>
              <a:gd name="connsiteX6" fmla="*/ 296 w 1183495"/>
              <a:gd name="connsiteY6" fmla="*/ 1321057 h 1349849"/>
              <a:gd name="connsiteX0" fmla="*/ 1183133 w 1183495"/>
              <a:gd name="connsiteY0" fmla="*/ 1326809 h 1349849"/>
              <a:gd name="connsiteX1" fmla="*/ 1181790 w 1183495"/>
              <a:gd name="connsiteY1" fmla="*/ 705743 h 1349849"/>
              <a:gd name="connsiteX2" fmla="*/ 814255 w 1183495"/>
              <a:gd name="connsiteY2" fmla="*/ 542123 h 1349849"/>
              <a:gd name="connsiteX3" fmla="*/ 815514 w 1183495"/>
              <a:gd name="connsiteY3" fmla="*/ 0 h 1349849"/>
              <a:gd name="connsiteX4" fmla="*/ 628527 w 1183495"/>
              <a:gd name="connsiteY4" fmla="*/ 223236 h 1349849"/>
              <a:gd name="connsiteX5" fmla="*/ 376779 w 1183495"/>
              <a:gd name="connsiteY5" fmla="*/ 526057 h 1349849"/>
              <a:gd name="connsiteX6" fmla="*/ 1926 w 1183495"/>
              <a:gd name="connsiteY6" fmla="*/ 698459 h 1349849"/>
              <a:gd name="connsiteX7" fmla="*/ 296 w 1183495"/>
              <a:gd name="connsiteY7" fmla="*/ 1321057 h 1349849"/>
              <a:gd name="connsiteX0" fmla="*/ 1183133 w 1183495"/>
              <a:gd name="connsiteY0" fmla="*/ 1412332 h 1435372"/>
              <a:gd name="connsiteX1" fmla="*/ 1181790 w 1183495"/>
              <a:gd name="connsiteY1" fmla="*/ 791266 h 1435372"/>
              <a:gd name="connsiteX2" fmla="*/ 814255 w 1183495"/>
              <a:gd name="connsiteY2" fmla="*/ 627646 h 1435372"/>
              <a:gd name="connsiteX3" fmla="*/ 815514 w 1183495"/>
              <a:gd name="connsiteY3" fmla="*/ 85523 h 1435372"/>
              <a:gd name="connsiteX4" fmla="*/ 374071 w 1183495"/>
              <a:gd name="connsiteY4" fmla="*/ 0 h 1435372"/>
              <a:gd name="connsiteX5" fmla="*/ 376779 w 1183495"/>
              <a:gd name="connsiteY5" fmla="*/ 611580 h 1435372"/>
              <a:gd name="connsiteX6" fmla="*/ 1926 w 1183495"/>
              <a:gd name="connsiteY6" fmla="*/ 783982 h 1435372"/>
              <a:gd name="connsiteX7" fmla="*/ 296 w 1183495"/>
              <a:gd name="connsiteY7" fmla="*/ 1406580 h 1435372"/>
              <a:gd name="connsiteX0" fmla="*/ 1183133 w 1183495"/>
              <a:gd name="connsiteY0" fmla="*/ 1412332 h 1435372"/>
              <a:gd name="connsiteX1" fmla="*/ 1181790 w 1183495"/>
              <a:gd name="connsiteY1" fmla="*/ 791266 h 1435372"/>
              <a:gd name="connsiteX2" fmla="*/ 814255 w 1183495"/>
              <a:gd name="connsiteY2" fmla="*/ 627646 h 1435372"/>
              <a:gd name="connsiteX3" fmla="*/ 815514 w 1183495"/>
              <a:gd name="connsiteY3" fmla="*/ 8334 h 1435372"/>
              <a:gd name="connsiteX4" fmla="*/ 374071 w 1183495"/>
              <a:gd name="connsiteY4" fmla="*/ 0 h 1435372"/>
              <a:gd name="connsiteX5" fmla="*/ 376779 w 1183495"/>
              <a:gd name="connsiteY5" fmla="*/ 611580 h 1435372"/>
              <a:gd name="connsiteX6" fmla="*/ 1926 w 1183495"/>
              <a:gd name="connsiteY6" fmla="*/ 783982 h 1435372"/>
              <a:gd name="connsiteX7" fmla="*/ 296 w 1183495"/>
              <a:gd name="connsiteY7" fmla="*/ 1406580 h 1435372"/>
              <a:gd name="connsiteX0" fmla="*/ 1183133 w 1183495"/>
              <a:gd name="connsiteY0" fmla="*/ 1499001 h 1522041"/>
              <a:gd name="connsiteX1" fmla="*/ 1181790 w 1183495"/>
              <a:gd name="connsiteY1" fmla="*/ 877935 h 1522041"/>
              <a:gd name="connsiteX2" fmla="*/ 814255 w 1183495"/>
              <a:gd name="connsiteY2" fmla="*/ 714315 h 1522041"/>
              <a:gd name="connsiteX3" fmla="*/ 815514 w 1183495"/>
              <a:gd name="connsiteY3" fmla="*/ 0 h 1522041"/>
              <a:gd name="connsiteX4" fmla="*/ 374071 w 1183495"/>
              <a:gd name="connsiteY4" fmla="*/ 86669 h 1522041"/>
              <a:gd name="connsiteX5" fmla="*/ 376779 w 1183495"/>
              <a:gd name="connsiteY5" fmla="*/ 698249 h 1522041"/>
              <a:gd name="connsiteX6" fmla="*/ 1926 w 1183495"/>
              <a:gd name="connsiteY6" fmla="*/ 870651 h 1522041"/>
              <a:gd name="connsiteX7" fmla="*/ 296 w 1183495"/>
              <a:gd name="connsiteY7" fmla="*/ 1493249 h 1522041"/>
              <a:gd name="connsiteX0" fmla="*/ 1183133 w 1183495"/>
              <a:gd name="connsiteY0" fmla="*/ 1513272 h 1536312"/>
              <a:gd name="connsiteX1" fmla="*/ 1181790 w 1183495"/>
              <a:gd name="connsiteY1" fmla="*/ 892206 h 1536312"/>
              <a:gd name="connsiteX2" fmla="*/ 814255 w 1183495"/>
              <a:gd name="connsiteY2" fmla="*/ 728586 h 1536312"/>
              <a:gd name="connsiteX3" fmla="*/ 815514 w 1183495"/>
              <a:gd name="connsiteY3" fmla="*/ 14271 h 1536312"/>
              <a:gd name="connsiteX4" fmla="*/ 376778 w 1183495"/>
              <a:gd name="connsiteY4" fmla="*/ 0 h 1536312"/>
              <a:gd name="connsiteX5" fmla="*/ 376779 w 1183495"/>
              <a:gd name="connsiteY5" fmla="*/ 712520 h 1536312"/>
              <a:gd name="connsiteX6" fmla="*/ 1926 w 1183495"/>
              <a:gd name="connsiteY6" fmla="*/ 884922 h 1536312"/>
              <a:gd name="connsiteX7" fmla="*/ 296 w 1183495"/>
              <a:gd name="connsiteY7" fmla="*/ 1507520 h 1536312"/>
              <a:gd name="connsiteX0" fmla="*/ 1183133 w 1183495"/>
              <a:gd name="connsiteY0" fmla="*/ 1501397 h 1524437"/>
              <a:gd name="connsiteX1" fmla="*/ 1181790 w 1183495"/>
              <a:gd name="connsiteY1" fmla="*/ 880331 h 1524437"/>
              <a:gd name="connsiteX2" fmla="*/ 814255 w 1183495"/>
              <a:gd name="connsiteY2" fmla="*/ 716711 h 1524437"/>
              <a:gd name="connsiteX3" fmla="*/ 815514 w 1183495"/>
              <a:gd name="connsiteY3" fmla="*/ 2396 h 1524437"/>
              <a:gd name="connsiteX4" fmla="*/ 371364 w 1183495"/>
              <a:gd name="connsiteY4" fmla="*/ 0 h 1524437"/>
              <a:gd name="connsiteX5" fmla="*/ 376779 w 1183495"/>
              <a:gd name="connsiteY5" fmla="*/ 700645 h 1524437"/>
              <a:gd name="connsiteX6" fmla="*/ 1926 w 1183495"/>
              <a:gd name="connsiteY6" fmla="*/ 873047 h 1524437"/>
              <a:gd name="connsiteX7" fmla="*/ 296 w 1183495"/>
              <a:gd name="connsiteY7" fmla="*/ 1495645 h 1524437"/>
              <a:gd name="connsiteX0" fmla="*/ 1183133 w 1183495"/>
              <a:gd name="connsiteY0" fmla="*/ 1501397 h 1524437"/>
              <a:gd name="connsiteX1" fmla="*/ 1181790 w 1183495"/>
              <a:gd name="connsiteY1" fmla="*/ 880331 h 1524437"/>
              <a:gd name="connsiteX2" fmla="*/ 838618 w 1183495"/>
              <a:gd name="connsiteY2" fmla="*/ 710774 h 1524437"/>
              <a:gd name="connsiteX3" fmla="*/ 815514 w 1183495"/>
              <a:gd name="connsiteY3" fmla="*/ 2396 h 1524437"/>
              <a:gd name="connsiteX4" fmla="*/ 371364 w 1183495"/>
              <a:gd name="connsiteY4" fmla="*/ 0 h 1524437"/>
              <a:gd name="connsiteX5" fmla="*/ 376779 w 1183495"/>
              <a:gd name="connsiteY5" fmla="*/ 700645 h 1524437"/>
              <a:gd name="connsiteX6" fmla="*/ 1926 w 1183495"/>
              <a:gd name="connsiteY6" fmla="*/ 873047 h 1524437"/>
              <a:gd name="connsiteX7" fmla="*/ 296 w 1183495"/>
              <a:gd name="connsiteY7" fmla="*/ 1495645 h 1524437"/>
              <a:gd name="connsiteX0" fmla="*/ 1183133 w 1183495"/>
              <a:gd name="connsiteY0" fmla="*/ 1501397 h 1524437"/>
              <a:gd name="connsiteX1" fmla="*/ 1181790 w 1183495"/>
              <a:gd name="connsiteY1" fmla="*/ 880331 h 1524437"/>
              <a:gd name="connsiteX2" fmla="*/ 838618 w 1183495"/>
              <a:gd name="connsiteY2" fmla="*/ 710774 h 1524437"/>
              <a:gd name="connsiteX3" fmla="*/ 831756 w 1183495"/>
              <a:gd name="connsiteY3" fmla="*/ 2396 h 1524437"/>
              <a:gd name="connsiteX4" fmla="*/ 371364 w 1183495"/>
              <a:gd name="connsiteY4" fmla="*/ 0 h 1524437"/>
              <a:gd name="connsiteX5" fmla="*/ 376779 w 1183495"/>
              <a:gd name="connsiteY5" fmla="*/ 700645 h 1524437"/>
              <a:gd name="connsiteX6" fmla="*/ 1926 w 1183495"/>
              <a:gd name="connsiteY6" fmla="*/ 873047 h 1524437"/>
              <a:gd name="connsiteX7" fmla="*/ 296 w 1183495"/>
              <a:gd name="connsiteY7" fmla="*/ 1495645 h 1524437"/>
              <a:gd name="connsiteX0" fmla="*/ 1183133 w 1183495"/>
              <a:gd name="connsiteY0" fmla="*/ 1501397 h 1524437"/>
              <a:gd name="connsiteX1" fmla="*/ 1181790 w 1183495"/>
              <a:gd name="connsiteY1" fmla="*/ 880331 h 1524437"/>
              <a:gd name="connsiteX2" fmla="*/ 838618 w 1183495"/>
              <a:gd name="connsiteY2" fmla="*/ 710774 h 1524437"/>
              <a:gd name="connsiteX3" fmla="*/ 842584 w 1183495"/>
              <a:gd name="connsiteY3" fmla="*/ 2396 h 1524437"/>
              <a:gd name="connsiteX4" fmla="*/ 371364 w 1183495"/>
              <a:gd name="connsiteY4" fmla="*/ 0 h 1524437"/>
              <a:gd name="connsiteX5" fmla="*/ 376779 w 1183495"/>
              <a:gd name="connsiteY5" fmla="*/ 700645 h 1524437"/>
              <a:gd name="connsiteX6" fmla="*/ 1926 w 1183495"/>
              <a:gd name="connsiteY6" fmla="*/ 873047 h 1524437"/>
              <a:gd name="connsiteX7" fmla="*/ 296 w 1183495"/>
              <a:gd name="connsiteY7" fmla="*/ 1495645 h 15244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83495" h="1524437">
                <a:moveTo>
                  <a:pt x="1183133" y="1501397"/>
                </a:moveTo>
                <a:cubicBezTo>
                  <a:pt x="1181428" y="1299892"/>
                  <a:pt x="1183495" y="1081836"/>
                  <a:pt x="1181790" y="880331"/>
                </a:cubicBezTo>
                <a:lnTo>
                  <a:pt x="838618" y="710774"/>
                </a:lnTo>
                <a:cubicBezTo>
                  <a:pt x="839038" y="530066"/>
                  <a:pt x="842164" y="183104"/>
                  <a:pt x="842584" y="2396"/>
                </a:cubicBezTo>
                <a:lnTo>
                  <a:pt x="371364" y="0"/>
                </a:lnTo>
                <a:cubicBezTo>
                  <a:pt x="372267" y="203860"/>
                  <a:pt x="375876" y="496785"/>
                  <a:pt x="376779" y="700645"/>
                </a:cubicBezTo>
                <a:lnTo>
                  <a:pt x="1926" y="873047"/>
                </a:lnTo>
                <a:cubicBezTo>
                  <a:pt x="2222" y="844255"/>
                  <a:pt x="0" y="1524437"/>
                  <a:pt x="296" y="1495645"/>
                </a:cubicBez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3" name="Freeform 182"/>
          <p:cNvSpPr/>
          <p:nvPr/>
        </p:nvSpPr>
        <p:spPr bwMode="auto">
          <a:xfrm>
            <a:off x="1781060" y="2222954"/>
            <a:ext cx="2603202" cy="1407931"/>
          </a:xfrm>
          <a:custGeom>
            <a:avLst/>
            <a:gdLst>
              <a:gd name="connsiteX0" fmla="*/ 0 w 819150"/>
              <a:gd name="connsiteY0" fmla="*/ 1781175 h 1781175"/>
              <a:gd name="connsiteX1" fmla="*/ 0 w 819150"/>
              <a:gd name="connsiteY1" fmla="*/ 1781175 h 1781175"/>
              <a:gd name="connsiteX2" fmla="*/ 0 w 819150"/>
              <a:gd name="connsiteY2" fmla="*/ 1143000 h 1781175"/>
              <a:gd name="connsiteX3" fmla="*/ 819150 w 819150"/>
              <a:gd name="connsiteY3" fmla="*/ 990600 h 1781175"/>
              <a:gd name="connsiteX4" fmla="*/ 809625 w 819150"/>
              <a:gd name="connsiteY4" fmla="*/ 0 h 1781175"/>
              <a:gd name="connsiteX0" fmla="*/ 0 w 819150"/>
              <a:gd name="connsiteY0" fmla="*/ 1927225 h 1927225"/>
              <a:gd name="connsiteX1" fmla="*/ 0 w 819150"/>
              <a:gd name="connsiteY1" fmla="*/ 1927225 h 1927225"/>
              <a:gd name="connsiteX2" fmla="*/ 0 w 819150"/>
              <a:gd name="connsiteY2" fmla="*/ 1289050 h 1927225"/>
              <a:gd name="connsiteX3" fmla="*/ 819150 w 819150"/>
              <a:gd name="connsiteY3" fmla="*/ 1136650 h 1927225"/>
              <a:gd name="connsiteX4" fmla="*/ 809625 w 819150"/>
              <a:gd name="connsiteY4" fmla="*/ 0 h 1927225"/>
              <a:gd name="connsiteX0" fmla="*/ 0 w 2602954"/>
              <a:gd name="connsiteY0" fmla="*/ 1927225 h 1927225"/>
              <a:gd name="connsiteX1" fmla="*/ 0 w 2602954"/>
              <a:gd name="connsiteY1" fmla="*/ 1927225 h 1927225"/>
              <a:gd name="connsiteX2" fmla="*/ 2602954 w 2602954"/>
              <a:gd name="connsiteY2" fmla="*/ 1294660 h 1927225"/>
              <a:gd name="connsiteX3" fmla="*/ 819150 w 2602954"/>
              <a:gd name="connsiteY3" fmla="*/ 1136650 h 1927225"/>
              <a:gd name="connsiteX4" fmla="*/ 809625 w 2602954"/>
              <a:gd name="connsiteY4" fmla="*/ 0 h 1927225"/>
              <a:gd name="connsiteX0" fmla="*/ 0 w 2602954"/>
              <a:gd name="connsiteY0" fmla="*/ 1927225 h 1932834"/>
              <a:gd name="connsiteX1" fmla="*/ 2597344 w 2602954"/>
              <a:gd name="connsiteY1" fmla="*/ 1932834 h 1932834"/>
              <a:gd name="connsiteX2" fmla="*/ 2602954 w 2602954"/>
              <a:gd name="connsiteY2" fmla="*/ 1294660 h 1932834"/>
              <a:gd name="connsiteX3" fmla="*/ 819150 w 2602954"/>
              <a:gd name="connsiteY3" fmla="*/ 1136650 h 1932834"/>
              <a:gd name="connsiteX4" fmla="*/ 809625 w 2602954"/>
              <a:gd name="connsiteY4" fmla="*/ 0 h 1932834"/>
              <a:gd name="connsiteX0" fmla="*/ 0 w 2602954"/>
              <a:gd name="connsiteY0" fmla="*/ 1927225 h 1927225"/>
              <a:gd name="connsiteX1" fmla="*/ 2602954 w 2602954"/>
              <a:gd name="connsiteY1" fmla="*/ 1294660 h 1927225"/>
              <a:gd name="connsiteX2" fmla="*/ 819150 w 2602954"/>
              <a:gd name="connsiteY2" fmla="*/ 1136650 h 1927225"/>
              <a:gd name="connsiteX3" fmla="*/ 809625 w 2602954"/>
              <a:gd name="connsiteY3" fmla="*/ 0 h 1927225"/>
              <a:gd name="connsiteX0" fmla="*/ 1793330 w 1793330"/>
              <a:gd name="connsiteY0" fmla="*/ 1927225 h 1927225"/>
              <a:gd name="connsiteX1" fmla="*/ 1793329 w 1793330"/>
              <a:gd name="connsiteY1" fmla="*/ 1294660 h 1927225"/>
              <a:gd name="connsiteX2" fmla="*/ 9525 w 1793330"/>
              <a:gd name="connsiteY2" fmla="*/ 1136650 h 1927225"/>
              <a:gd name="connsiteX3" fmla="*/ 0 w 1793330"/>
              <a:gd name="connsiteY3" fmla="*/ 0 h 1927225"/>
              <a:gd name="connsiteX0" fmla="*/ 2594914 w 2594914"/>
              <a:gd name="connsiteY0" fmla="*/ 790575 h 790575"/>
              <a:gd name="connsiteX1" fmla="*/ 2594913 w 2594914"/>
              <a:gd name="connsiteY1" fmla="*/ 158010 h 790575"/>
              <a:gd name="connsiteX2" fmla="*/ 811109 w 2594914"/>
              <a:gd name="connsiteY2" fmla="*/ 0 h 790575"/>
              <a:gd name="connsiteX3" fmla="*/ 0 w 2594914"/>
              <a:gd name="connsiteY3" fmla="*/ 781215 h 790575"/>
              <a:gd name="connsiteX0" fmla="*/ 2603202 w 2603202"/>
              <a:gd name="connsiteY0" fmla="*/ 632565 h 632565"/>
              <a:gd name="connsiteX1" fmla="*/ 2603201 w 2603202"/>
              <a:gd name="connsiteY1" fmla="*/ 0 h 632565"/>
              <a:gd name="connsiteX2" fmla="*/ 0 w 2603202"/>
              <a:gd name="connsiteY2" fmla="*/ 8245 h 632565"/>
              <a:gd name="connsiteX3" fmla="*/ 8288 w 2603202"/>
              <a:gd name="connsiteY3" fmla="*/ 623205 h 632565"/>
              <a:gd name="connsiteX0" fmla="*/ 2603202 w 2603202"/>
              <a:gd name="connsiteY0" fmla="*/ 636036 h 636036"/>
              <a:gd name="connsiteX1" fmla="*/ 2603201 w 2603202"/>
              <a:gd name="connsiteY1" fmla="*/ 3471 h 636036"/>
              <a:gd name="connsiteX2" fmla="*/ 1225665 w 2603202"/>
              <a:gd name="connsiteY2" fmla="*/ 0 h 636036"/>
              <a:gd name="connsiteX3" fmla="*/ 0 w 2603202"/>
              <a:gd name="connsiteY3" fmla="*/ 11716 h 636036"/>
              <a:gd name="connsiteX4" fmla="*/ 8288 w 2603202"/>
              <a:gd name="connsiteY4" fmla="*/ 626676 h 636036"/>
              <a:gd name="connsiteX0" fmla="*/ 2603202 w 2603202"/>
              <a:gd name="connsiteY0" fmla="*/ 796353 h 796353"/>
              <a:gd name="connsiteX1" fmla="*/ 2603201 w 2603202"/>
              <a:gd name="connsiteY1" fmla="*/ 163788 h 796353"/>
              <a:gd name="connsiteX2" fmla="*/ 952532 w 2603202"/>
              <a:gd name="connsiteY2" fmla="*/ 0 h 796353"/>
              <a:gd name="connsiteX3" fmla="*/ 0 w 2603202"/>
              <a:gd name="connsiteY3" fmla="*/ 172033 h 796353"/>
              <a:gd name="connsiteX4" fmla="*/ 8288 w 2603202"/>
              <a:gd name="connsiteY4" fmla="*/ 786993 h 796353"/>
              <a:gd name="connsiteX0" fmla="*/ 2603202 w 2603202"/>
              <a:gd name="connsiteY0" fmla="*/ 796353 h 796353"/>
              <a:gd name="connsiteX1" fmla="*/ 2603201 w 2603202"/>
              <a:gd name="connsiteY1" fmla="*/ 163788 h 796353"/>
              <a:gd name="connsiteX2" fmla="*/ 1706616 w 2603202"/>
              <a:gd name="connsiteY2" fmla="*/ 65315 h 796353"/>
              <a:gd name="connsiteX3" fmla="*/ 952532 w 2603202"/>
              <a:gd name="connsiteY3" fmla="*/ 0 h 796353"/>
              <a:gd name="connsiteX4" fmla="*/ 0 w 2603202"/>
              <a:gd name="connsiteY4" fmla="*/ 172033 h 796353"/>
              <a:gd name="connsiteX5" fmla="*/ 8288 w 2603202"/>
              <a:gd name="connsiteY5" fmla="*/ 786993 h 796353"/>
              <a:gd name="connsiteX0" fmla="*/ 2603202 w 2603202"/>
              <a:gd name="connsiteY0" fmla="*/ 1407931 h 1407931"/>
              <a:gd name="connsiteX1" fmla="*/ 2603201 w 2603202"/>
              <a:gd name="connsiteY1" fmla="*/ 775366 h 1407931"/>
              <a:gd name="connsiteX2" fmla="*/ 934720 w 2603202"/>
              <a:gd name="connsiteY2" fmla="*/ 0 h 1407931"/>
              <a:gd name="connsiteX3" fmla="*/ 952532 w 2603202"/>
              <a:gd name="connsiteY3" fmla="*/ 611578 h 1407931"/>
              <a:gd name="connsiteX4" fmla="*/ 0 w 2603202"/>
              <a:gd name="connsiteY4" fmla="*/ 783611 h 1407931"/>
              <a:gd name="connsiteX5" fmla="*/ 8288 w 2603202"/>
              <a:gd name="connsiteY5" fmla="*/ 1398571 h 1407931"/>
              <a:gd name="connsiteX0" fmla="*/ 2603202 w 2603202"/>
              <a:gd name="connsiteY0" fmla="*/ 1407931 h 1407931"/>
              <a:gd name="connsiteX1" fmla="*/ 2603201 w 2603202"/>
              <a:gd name="connsiteY1" fmla="*/ 775366 h 1407931"/>
              <a:gd name="connsiteX2" fmla="*/ 1795681 w 2603202"/>
              <a:gd name="connsiteY2" fmla="*/ 391886 h 1407931"/>
              <a:gd name="connsiteX3" fmla="*/ 934720 w 2603202"/>
              <a:gd name="connsiteY3" fmla="*/ 0 h 1407931"/>
              <a:gd name="connsiteX4" fmla="*/ 952532 w 2603202"/>
              <a:gd name="connsiteY4" fmla="*/ 611578 h 1407931"/>
              <a:gd name="connsiteX5" fmla="*/ 0 w 2603202"/>
              <a:gd name="connsiteY5" fmla="*/ 783611 h 1407931"/>
              <a:gd name="connsiteX6" fmla="*/ 8288 w 2603202"/>
              <a:gd name="connsiteY6" fmla="*/ 1398571 h 1407931"/>
              <a:gd name="connsiteX0" fmla="*/ 2603202 w 2603202"/>
              <a:gd name="connsiteY0" fmla="*/ 1407931 h 1407931"/>
              <a:gd name="connsiteX1" fmla="*/ 2603201 w 2603202"/>
              <a:gd name="connsiteY1" fmla="*/ 775366 h 1407931"/>
              <a:gd name="connsiteX2" fmla="*/ 1688803 w 2603202"/>
              <a:gd name="connsiteY2" fmla="*/ 629392 h 1407931"/>
              <a:gd name="connsiteX3" fmla="*/ 934720 w 2603202"/>
              <a:gd name="connsiteY3" fmla="*/ 0 h 1407931"/>
              <a:gd name="connsiteX4" fmla="*/ 952532 w 2603202"/>
              <a:gd name="connsiteY4" fmla="*/ 611578 h 1407931"/>
              <a:gd name="connsiteX5" fmla="*/ 0 w 2603202"/>
              <a:gd name="connsiteY5" fmla="*/ 783611 h 1407931"/>
              <a:gd name="connsiteX6" fmla="*/ 8288 w 2603202"/>
              <a:gd name="connsiteY6" fmla="*/ 1398571 h 1407931"/>
              <a:gd name="connsiteX0" fmla="*/ 2603202 w 2603202"/>
              <a:gd name="connsiteY0" fmla="*/ 1407931 h 1407931"/>
              <a:gd name="connsiteX1" fmla="*/ 2603201 w 2603202"/>
              <a:gd name="connsiteY1" fmla="*/ 775366 h 1407931"/>
              <a:gd name="connsiteX2" fmla="*/ 1688803 w 2603202"/>
              <a:gd name="connsiteY2" fmla="*/ 629392 h 1407931"/>
              <a:gd name="connsiteX3" fmla="*/ 1267229 w 2603202"/>
              <a:gd name="connsiteY3" fmla="*/ 267195 h 1407931"/>
              <a:gd name="connsiteX4" fmla="*/ 934720 w 2603202"/>
              <a:gd name="connsiteY4" fmla="*/ 0 h 1407931"/>
              <a:gd name="connsiteX5" fmla="*/ 952532 w 2603202"/>
              <a:gd name="connsiteY5" fmla="*/ 611578 h 1407931"/>
              <a:gd name="connsiteX6" fmla="*/ 0 w 2603202"/>
              <a:gd name="connsiteY6" fmla="*/ 783611 h 1407931"/>
              <a:gd name="connsiteX7" fmla="*/ 8288 w 2603202"/>
              <a:gd name="connsiteY7" fmla="*/ 1398571 h 1407931"/>
              <a:gd name="connsiteX0" fmla="*/ 2603202 w 2603202"/>
              <a:gd name="connsiteY0" fmla="*/ 1407931 h 1407931"/>
              <a:gd name="connsiteX1" fmla="*/ 2603201 w 2603202"/>
              <a:gd name="connsiteY1" fmla="*/ 775366 h 1407931"/>
              <a:gd name="connsiteX2" fmla="*/ 1688803 w 2603202"/>
              <a:gd name="connsiteY2" fmla="*/ 629392 h 1407931"/>
              <a:gd name="connsiteX3" fmla="*/ 1688803 w 2603202"/>
              <a:gd name="connsiteY3" fmla="*/ 1 h 1407931"/>
              <a:gd name="connsiteX4" fmla="*/ 934720 w 2603202"/>
              <a:gd name="connsiteY4" fmla="*/ 0 h 1407931"/>
              <a:gd name="connsiteX5" fmla="*/ 952532 w 2603202"/>
              <a:gd name="connsiteY5" fmla="*/ 611578 h 1407931"/>
              <a:gd name="connsiteX6" fmla="*/ 0 w 2603202"/>
              <a:gd name="connsiteY6" fmla="*/ 783611 h 1407931"/>
              <a:gd name="connsiteX7" fmla="*/ 8288 w 2603202"/>
              <a:gd name="connsiteY7" fmla="*/ 1398571 h 1407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03202" h="1407931">
                <a:moveTo>
                  <a:pt x="2603202" y="1407931"/>
                </a:moveTo>
                <a:cubicBezTo>
                  <a:pt x="2603202" y="1197076"/>
                  <a:pt x="2603201" y="986221"/>
                  <a:pt x="2603201" y="775366"/>
                </a:cubicBezTo>
                <a:lnTo>
                  <a:pt x="1688803" y="629392"/>
                </a:lnTo>
                <a:lnTo>
                  <a:pt x="1688803" y="1"/>
                </a:lnTo>
                <a:lnTo>
                  <a:pt x="934720" y="0"/>
                </a:lnTo>
                <a:lnTo>
                  <a:pt x="952532" y="611578"/>
                </a:lnTo>
                <a:lnTo>
                  <a:pt x="0" y="783611"/>
                </a:lnTo>
                <a:lnTo>
                  <a:pt x="8288" y="1398571"/>
                </a:ln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20" name="Group 270"/>
          <p:cNvGrpSpPr/>
          <p:nvPr/>
        </p:nvGrpSpPr>
        <p:grpSpPr>
          <a:xfrm>
            <a:off x="4305237" y="3234862"/>
            <a:ext cx="149311" cy="149310"/>
            <a:chOff x="9209112" y="7464897"/>
            <a:chExt cx="432048" cy="216023"/>
          </a:xfrm>
        </p:grpSpPr>
        <p:sp>
          <p:nvSpPr>
            <p:cNvPr id="212" name="Flowchart: Delay 21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4" name="Flowchart: Delay 21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49" name="Isosceles Triangle 148"/>
          <p:cNvSpPr/>
          <p:nvPr/>
        </p:nvSpPr>
        <p:spPr bwMode="auto">
          <a:xfrm flipV="1">
            <a:off x="1717185" y="343394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Isosceles Triangle 146"/>
          <p:cNvSpPr/>
          <p:nvPr/>
        </p:nvSpPr>
        <p:spPr bwMode="auto">
          <a:xfrm>
            <a:off x="1717185" y="303578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4" name="Group 270"/>
          <p:cNvGrpSpPr/>
          <p:nvPr/>
        </p:nvGrpSpPr>
        <p:grpSpPr>
          <a:xfrm>
            <a:off x="1717185" y="3234862"/>
            <a:ext cx="149311" cy="149310"/>
            <a:chOff x="9209112" y="7464897"/>
            <a:chExt cx="432048" cy="216023"/>
          </a:xfrm>
        </p:grpSpPr>
        <p:sp>
          <p:nvSpPr>
            <p:cNvPr id="275" name="Flowchart: Delay 27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7" name="Flowchart: Delay 28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84" name="TextBox 183"/>
          <p:cNvSpPr txBox="1"/>
          <p:nvPr/>
        </p:nvSpPr>
        <p:spPr>
          <a:xfrm>
            <a:off x="2240770" y="3400097"/>
            <a:ext cx="801501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800" dirty="0" smtClean="0">
                <a:solidFill>
                  <a:srgbClr val="00B050"/>
                </a:solidFill>
              </a:rPr>
              <a:t>SVID=6</a:t>
            </a:r>
            <a:endParaRPr lang="en-US" sz="1800" dirty="0" smtClean="0">
              <a:solidFill>
                <a:srgbClr val="00B050"/>
              </a:solidFill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9533730" y="5782116"/>
            <a:ext cx="410369" cy="73866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4800" b="0" dirty="0" smtClean="0">
                <a:solidFill>
                  <a:srgbClr val="FF0000"/>
                </a:solidFill>
              </a:rPr>
              <a:t>X</a:t>
            </a:r>
            <a:endParaRPr lang="en-US" sz="4800" b="0" dirty="0" smtClean="0">
              <a:solidFill>
                <a:srgbClr val="FF0000"/>
              </a:solidFill>
            </a:endParaRPr>
          </a:p>
        </p:txBody>
      </p:sp>
      <p:cxnSp>
        <p:nvCxnSpPr>
          <p:cNvPr id="187" name="Straight Arrow Connector 186"/>
          <p:cNvCxnSpPr>
            <a:stCxn id="188" idx="0"/>
            <a:endCxn id="321" idx="1"/>
          </p:cNvCxnSpPr>
          <p:nvPr/>
        </p:nvCxnSpPr>
        <p:spPr bwMode="auto">
          <a:xfrm flipV="1">
            <a:off x="8181835" y="3501654"/>
            <a:ext cx="1833478" cy="294711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188" name="TextBox 187"/>
          <p:cNvSpPr txBox="1"/>
          <p:nvPr/>
        </p:nvSpPr>
        <p:spPr>
          <a:xfrm>
            <a:off x="6631731" y="6448772"/>
            <a:ext cx="310020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dirty="0" smtClean="0">
                <a:solidFill>
                  <a:srgbClr val="00B050"/>
                </a:solidFill>
              </a:rPr>
              <a:t>Deactivate those SVID=6 </a:t>
            </a:r>
            <a:r>
              <a:rPr lang="en-GB" sz="1400" dirty="0" err="1" smtClean="0">
                <a:solidFill>
                  <a:srgbClr val="00B050"/>
                </a:solidFill>
              </a:rPr>
              <a:t>MEPs/MIPs</a:t>
            </a:r>
            <a:endParaRPr lang="en-US" sz="1400" dirty="0" smtClean="0">
              <a:solidFill>
                <a:srgbClr val="00B050"/>
              </a:solidFill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2527275" y="6448772"/>
            <a:ext cx="290143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dirty="0" smtClean="0">
                <a:solidFill>
                  <a:srgbClr val="00B050"/>
                </a:solidFill>
              </a:rPr>
              <a:t>Activate those SVID=6 </a:t>
            </a:r>
            <a:r>
              <a:rPr lang="en-GB" sz="1400" dirty="0" err="1" smtClean="0">
                <a:solidFill>
                  <a:srgbClr val="00B050"/>
                </a:solidFill>
              </a:rPr>
              <a:t>MEPs/MIPs</a:t>
            </a:r>
            <a:endParaRPr lang="en-US" sz="1400" dirty="0" smtClean="0">
              <a:solidFill>
                <a:srgbClr val="00B050"/>
              </a:solidFill>
            </a:endParaRPr>
          </a:p>
        </p:txBody>
      </p:sp>
      <p:cxnSp>
        <p:nvCxnSpPr>
          <p:cNvPr id="190" name="Straight Arrow Connector 189"/>
          <p:cNvCxnSpPr>
            <a:stCxn id="189" idx="0"/>
          </p:cNvCxnSpPr>
          <p:nvPr/>
        </p:nvCxnSpPr>
        <p:spPr bwMode="auto">
          <a:xfrm flipH="1" flipV="1">
            <a:off x="1806401" y="3424436"/>
            <a:ext cx="2171592" cy="302433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192" name="Straight Arrow Connector 191"/>
          <p:cNvCxnSpPr>
            <a:stCxn id="189" idx="0"/>
          </p:cNvCxnSpPr>
          <p:nvPr/>
        </p:nvCxnSpPr>
        <p:spPr bwMode="auto">
          <a:xfrm flipV="1">
            <a:off x="3977993" y="3280420"/>
            <a:ext cx="421490" cy="316835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196" name="Straight Arrow Connector 195"/>
          <p:cNvCxnSpPr>
            <a:stCxn id="189" idx="0"/>
          </p:cNvCxnSpPr>
          <p:nvPr/>
        </p:nvCxnSpPr>
        <p:spPr bwMode="auto">
          <a:xfrm flipV="1">
            <a:off x="3977993" y="3352428"/>
            <a:ext cx="3420968" cy="309634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223" name="TextBox 222"/>
          <p:cNvSpPr txBox="1"/>
          <p:nvPr/>
        </p:nvSpPr>
        <p:spPr>
          <a:xfrm>
            <a:off x="442423" y="6953408"/>
            <a:ext cx="8141524" cy="64633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SVID=X (e.g. X=6) NO MEP function on  ENNI1 and ENNI2 form one distributed NO MEP function</a:t>
            </a:r>
          </a:p>
          <a:p>
            <a:r>
              <a:rPr lang="en-GB" sz="1400" b="0" dirty="0" smtClean="0"/>
              <a:t>SVID=X (e.g. X=6) SP MIP function on ENNI1 and ENNI2 form one distributed SP MIP function</a:t>
            </a:r>
          </a:p>
          <a:p>
            <a:r>
              <a:rPr lang="en-GB" sz="1400" b="0" dirty="0" smtClean="0"/>
              <a:t>SVID=X (e.g. X=6) ENNI MEP function on ENNI1 and ENNI2 form one distributed ENNI MEP function</a:t>
            </a:r>
            <a:endParaRPr lang="en-US" sz="1400" b="0" dirty="0" smtClean="0"/>
          </a:p>
        </p:txBody>
      </p:sp>
      <p:sp>
        <p:nvSpPr>
          <p:cNvPr id="193" name="TextBox 192"/>
          <p:cNvSpPr txBox="1"/>
          <p:nvPr/>
        </p:nvSpPr>
        <p:spPr>
          <a:xfrm>
            <a:off x="79003" y="2992388"/>
            <a:ext cx="70852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NO MEP</a:t>
            </a:r>
            <a:endParaRPr lang="en-US" sz="1400" b="0" dirty="0" smtClean="0"/>
          </a:p>
        </p:txBody>
      </p:sp>
      <p:sp>
        <p:nvSpPr>
          <p:cNvPr id="220" name="TextBox 219"/>
          <p:cNvSpPr txBox="1"/>
          <p:nvPr/>
        </p:nvSpPr>
        <p:spPr>
          <a:xfrm>
            <a:off x="151011" y="3208992"/>
            <a:ext cx="60587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SP MIP</a:t>
            </a:r>
            <a:endParaRPr lang="en-US" sz="1400" b="0" dirty="0" smtClean="0"/>
          </a:p>
        </p:txBody>
      </p:sp>
      <p:sp>
        <p:nvSpPr>
          <p:cNvPr id="221" name="TextBox 220"/>
          <p:cNvSpPr txBox="1"/>
          <p:nvPr/>
        </p:nvSpPr>
        <p:spPr>
          <a:xfrm>
            <a:off x="2263" y="3424436"/>
            <a:ext cx="86882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ENNI MEP</a:t>
            </a:r>
            <a:endParaRPr lang="en-US" sz="1400" b="0" dirty="0" smtClean="0"/>
          </a:p>
        </p:txBody>
      </p:sp>
      <p:cxnSp>
        <p:nvCxnSpPr>
          <p:cNvPr id="224" name="Straight Arrow Connector 223"/>
          <p:cNvCxnSpPr>
            <a:stCxn id="188" idx="1"/>
            <a:endCxn id="189" idx="3"/>
          </p:cNvCxnSpPr>
          <p:nvPr/>
        </p:nvCxnSpPr>
        <p:spPr bwMode="auto">
          <a:xfrm flipH="1">
            <a:off x="5428710" y="6556494"/>
            <a:ext cx="1203021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222" name="Rectangle 221"/>
          <p:cNvSpPr/>
          <p:nvPr/>
        </p:nvSpPr>
        <p:spPr bwMode="auto">
          <a:xfrm>
            <a:off x="6543839" y="4621484"/>
            <a:ext cx="1244256" cy="53114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Server Layer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25" name="Rectangle 224"/>
          <p:cNvSpPr/>
          <p:nvPr/>
        </p:nvSpPr>
        <p:spPr bwMode="auto">
          <a:xfrm>
            <a:off x="3459143" y="4628428"/>
            <a:ext cx="1244256" cy="5242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Server Layer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Rectangle 292"/>
          <p:cNvSpPr/>
          <p:nvPr/>
        </p:nvSpPr>
        <p:spPr bwMode="auto">
          <a:xfrm>
            <a:off x="439043" y="1408212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Two Node Portal with 2 x 2 </a:t>
            </a:r>
            <a:r>
              <a:rPr lang="en-GB" u="sng" dirty="0" err="1" smtClean="0"/>
              <a:t>ENNIs</a:t>
            </a:r>
            <a:endParaRPr lang="en-US" dirty="0"/>
          </a:p>
        </p:txBody>
      </p:sp>
      <p:sp>
        <p:nvSpPr>
          <p:cNvPr id="478" name="Rectangle 477"/>
          <p:cNvSpPr/>
          <p:nvPr/>
        </p:nvSpPr>
        <p:spPr bwMode="auto">
          <a:xfrm>
            <a:off x="6093049" y="1408212"/>
            <a:ext cx="4571130" cy="432048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8.6.3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 MAC Relay</a:t>
            </a:r>
            <a:endParaRPr kumimoji="0" lang="en-GB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670" name="Rectangle 669"/>
          <p:cNvSpPr/>
          <p:nvPr/>
        </p:nvSpPr>
        <p:spPr bwMode="auto">
          <a:xfrm>
            <a:off x="6543839" y="1933891"/>
            <a:ext cx="348392" cy="10451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4" name="Rectangle 353"/>
          <p:cNvSpPr/>
          <p:nvPr/>
        </p:nvSpPr>
        <p:spPr bwMode="auto">
          <a:xfrm>
            <a:off x="6991771" y="1834351"/>
            <a:ext cx="3384376" cy="114471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4" name="Rectangle 313"/>
          <p:cNvSpPr/>
          <p:nvPr/>
        </p:nvSpPr>
        <p:spPr bwMode="auto">
          <a:xfrm>
            <a:off x="7141082" y="2979066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5" name="Rectangle 314"/>
          <p:cNvSpPr/>
          <p:nvPr/>
        </p:nvSpPr>
        <p:spPr bwMode="auto">
          <a:xfrm>
            <a:off x="7141082" y="3626080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55" name="Rounded Rectangle 354"/>
          <p:cNvSpPr/>
          <p:nvPr/>
        </p:nvSpPr>
        <p:spPr bwMode="auto">
          <a:xfrm>
            <a:off x="6593609" y="1983662"/>
            <a:ext cx="248851" cy="945635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Aggregation Control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56" name="Rounded Rectangle 355"/>
          <p:cNvSpPr/>
          <p:nvPr/>
        </p:nvSpPr>
        <p:spPr bwMode="auto">
          <a:xfrm>
            <a:off x="7240622" y="2431594"/>
            <a:ext cx="139356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Collection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65" name="Rectangle 364"/>
          <p:cNvSpPr/>
          <p:nvPr/>
        </p:nvSpPr>
        <p:spPr bwMode="auto">
          <a:xfrm>
            <a:off x="7290393" y="2580905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</a:t>
            </a:r>
            <a:r>
              <a:rPr lang="en-GB" sz="700" b="0" dirty="0" err="1" smtClean="0">
                <a:latin typeface="Arial" charset="0"/>
              </a:rPr>
              <a:t>Respndr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66" name="Rectangle 365"/>
          <p:cNvSpPr/>
          <p:nvPr/>
        </p:nvSpPr>
        <p:spPr bwMode="auto">
          <a:xfrm>
            <a:off x="7788095" y="2580905"/>
            <a:ext cx="79632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Collector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67" name="Rounded Rectangle 366"/>
          <p:cNvSpPr/>
          <p:nvPr/>
        </p:nvSpPr>
        <p:spPr bwMode="auto">
          <a:xfrm>
            <a:off x="8733729" y="2431594"/>
            <a:ext cx="139356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Distribution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68" name="Rectangle 367"/>
          <p:cNvSpPr/>
          <p:nvPr/>
        </p:nvSpPr>
        <p:spPr bwMode="auto">
          <a:xfrm>
            <a:off x="8783500" y="2580905"/>
            <a:ext cx="79632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Distributor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69" name="Rectangle 368"/>
          <p:cNvSpPr/>
          <p:nvPr/>
        </p:nvSpPr>
        <p:spPr bwMode="auto">
          <a:xfrm>
            <a:off x="9729134" y="2580905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Gen/</a:t>
            </a:r>
            <a:r>
              <a:rPr lang="en-GB" sz="700" b="0" dirty="0" err="1" smtClean="0">
                <a:latin typeface="Arial" charset="0"/>
              </a:rPr>
              <a:t>Rec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70" name="Rounded Rectangle 369"/>
          <p:cNvSpPr/>
          <p:nvPr/>
        </p:nvSpPr>
        <p:spPr bwMode="auto">
          <a:xfrm>
            <a:off x="7987176" y="1933891"/>
            <a:ext cx="1393567" cy="34839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DAS Frame Switching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381" name="Isosceles Triangle 380"/>
          <p:cNvSpPr/>
          <p:nvPr/>
        </p:nvSpPr>
        <p:spPr bwMode="auto">
          <a:xfrm>
            <a:off x="7190852" y="302883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3" name="Group 267"/>
          <p:cNvGrpSpPr/>
          <p:nvPr/>
        </p:nvGrpSpPr>
        <p:grpSpPr>
          <a:xfrm>
            <a:off x="7190852" y="3227918"/>
            <a:ext cx="149311" cy="149310"/>
            <a:chOff x="9209112" y="7464897"/>
            <a:chExt cx="432048" cy="216023"/>
          </a:xfrm>
        </p:grpSpPr>
        <p:sp>
          <p:nvSpPr>
            <p:cNvPr id="383" name="Flowchart: Delay 38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4" name="Flowchart: Delay 38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85" name="Isosceles Triangle 384"/>
          <p:cNvSpPr/>
          <p:nvPr/>
        </p:nvSpPr>
        <p:spPr bwMode="auto">
          <a:xfrm flipV="1">
            <a:off x="7190852" y="342699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86" name="Isosceles Triangle 385"/>
          <p:cNvSpPr/>
          <p:nvPr/>
        </p:nvSpPr>
        <p:spPr bwMode="auto">
          <a:xfrm>
            <a:off x="7389933" y="302883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5" name="Group 270"/>
          <p:cNvGrpSpPr/>
          <p:nvPr/>
        </p:nvGrpSpPr>
        <p:grpSpPr>
          <a:xfrm>
            <a:off x="7389933" y="3227918"/>
            <a:ext cx="149311" cy="149310"/>
            <a:chOff x="9209112" y="7464897"/>
            <a:chExt cx="432048" cy="216023"/>
          </a:xfrm>
        </p:grpSpPr>
        <p:sp>
          <p:nvSpPr>
            <p:cNvPr id="388" name="Flowchart: Delay 38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89" name="Flowchart: Delay 38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90" name="Isosceles Triangle 389"/>
          <p:cNvSpPr/>
          <p:nvPr/>
        </p:nvSpPr>
        <p:spPr bwMode="auto">
          <a:xfrm flipV="1">
            <a:off x="7389933" y="342699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91" name="Isosceles Triangle 390"/>
          <p:cNvSpPr/>
          <p:nvPr/>
        </p:nvSpPr>
        <p:spPr bwMode="auto">
          <a:xfrm>
            <a:off x="7589014" y="302883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6" name="Group 273"/>
          <p:cNvGrpSpPr/>
          <p:nvPr/>
        </p:nvGrpSpPr>
        <p:grpSpPr>
          <a:xfrm>
            <a:off x="7589014" y="3227918"/>
            <a:ext cx="149311" cy="149310"/>
            <a:chOff x="9209112" y="7464897"/>
            <a:chExt cx="432048" cy="216023"/>
          </a:xfrm>
        </p:grpSpPr>
        <p:sp>
          <p:nvSpPr>
            <p:cNvPr id="393" name="Flowchart: Delay 39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4" name="Flowchart: Delay 39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95" name="Isosceles Triangle 394"/>
          <p:cNvSpPr/>
          <p:nvPr/>
        </p:nvSpPr>
        <p:spPr bwMode="auto">
          <a:xfrm flipV="1">
            <a:off x="7589014" y="342699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7" name="Group 395"/>
          <p:cNvGrpSpPr/>
          <p:nvPr/>
        </p:nvGrpSpPr>
        <p:grpSpPr>
          <a:xfrm flipH="1">
            <a:off x="6942001" y="2979066"/>
            <a:ext cx="846094" cy="945635"/>
            <a:chOff x="1951211" y="1912268"/>
            <a:chExt cx="1224136" cy="1368152"/>
          </a:xfrm>
        </p:grpSpPr>
        <p:sp>
          <p:nvSpPr>
            <p:cNvPr id="397" name="Rectangle 396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98" name="Rectangle 397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99" name="Straight Connector 398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480" name="TextBox 479"/>
          <p:cNvSpPr txBox="1"/>
          <p:nvPr/>
        </p:nvSpPr>
        <p:spPr>
          <a:xfrm>
            <a:off x="8521066" y="1783902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grpSp>
        <p:nvGrpSpPr>
          <p:cNvPr id="8" name="Group 482"/>
          <p:cNvGrpSpPr/>
          <p:nvPr/>
        </p:nvGrpSpPr>
        <p:grpSpPr>
          <a:xfrm>
            <a:off x="6543839" y="2979066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404" name="Rectangle 403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405" name="Rectangle 404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406" name="Straight Connector 405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82" name="Rectangle 481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669" name="Straight Arrow Connector 668"/>
          <p:cNvCxnSpPr>
            <a:stCxn id="355" idx="3"/>
          </p:cNvCxnSpPr>
          <p:nvPr/>
        </p:nvCxnSpPr>
        <p:spPr bwMode="auto">
          <a:xfrm flipV="1">
            <a:off x="6842460" y="2406709"/>
            <a:ext cx="199081" cy="4977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grpSp>
        <p:nvGrpSpPr>
          <p:cNvPr id="9" name="Group 482"/>
          <p:cNvGrpSpPr/>
          <p:nvPr/>
        </p:nvGrpSpPr>
        <p:grpSpPr>
          <a:xfrm>
            <a:off x="6742920" y="2979066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213" name="Rectangle 212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5" name="Rectangle 214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17" name="Straight Connector 216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18" name="Rectangle 217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sp>
        <p:nvSpPr>
          <p:cNvPr id="232" name="Rectangle 231"/>
          <p:cNvSpPr/>
          <p:nvPr/>
        </p:nvSpPr>
        <p:spPr bwMode="auto">
          <a:xfrm>
            <a:off x="8435108" y="2979066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3" name="Rectangle 232"/>
          <p:cNvSpPr/>
          <p:nvPr/>
        </p:nvSpPr>
        <p:spPr bwMode="auto">
          <a:xfrm>
            <a:off x="8435108" y="3626080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4" name="Rectangle 233"/>
          <p:cNvSpPr/>
          <p:nvPr/>
        </p:nvSpPr>
        <p:spPr bwMode="auto">
          <a:xfrm>
            <a:off x="7837865" y="4621484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5" name="Rectangle 234"/>
          <p:cNvSpPr/>
          <p:nvPr/>
        </p:nvSpPr>
        <p:spPr bwMode="auto">
          <a:xfrm>
            <a:off x="7837865" y="4870336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36" name="Rectangle 235"/>
          <p:cNvSpPr/>
          <p:nvPr/>
        </p:nvSpPr>
        <p:spPr bwMode="auto">
          <a:xfrm>
            <a:off x="7837865" y="5019646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45" name="Isosceles Triangle 244"/>
          <p:cNvSpPr/>
          <p:nvPr/>
        </p:nvSpPr>
        <p:spPr bwMode="auto">
          <a:xfrm flipV="1">
            <a:off x="8291266" y="4671255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1" name="Isosceles Triangle 250"/>
          <p:cNvSpPr/>
          <p:nvPr/>
        </p:nvSpPr>
        <p:spPr bwMode="auto">
          <a:xfrm>
            <a:off x="8484878" y="302883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0" name="Group 267"/>
          <p:cNvGrpSpPr/>
          <p:nvPr/>
        </p:nvGrpSpPr>
        <p:grpSpPr>
          <a:xfrm>
            <a:off x="8484878" y="3227918"/>
            <a:ext cx="149311" cy="149310"/>
            <a:chOff x="9209112" y="7464897"/>
            <a:chExt cx="432048" cy="216023"/>
          </a:xfrm>
        </p:grpSpPr>
        <p:sp>
          <p:nvSpPr>
            <p:cNvPr id="253" name="Flowchart: Delay 25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4" name="Flowchart: Delay 25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55" name="Isosceles Triangle 254"/>
          <p:cNvSpPr/>
          <p:nvPr/>
        </p:nvSpPr>
        <p:spPr bwMode="auto">
          <a:xfrm flipV="1">
            <a:off x="8484878" y="342699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56" name="Isosceles Triangle 255"/>
          <p:cNvSpPr/>
          <p:nvPr/>
        </p:nvSpPr>
        <p:spPr bwMode="auto">
          <a:xfrm>
            <a:off x="8683959" y="302883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1" name="Group 270"/>
          <p:cNvGrpSpPr/>
          <p:nvPr/>
        </p:nvGrpSpPr>
        <p:grpSpPr>
          <a:xfrm>
            <a:off x="8683959" y="3227918"/>
            <a:ext cx="149311" cy="149310"/>
            <a:chOff x="9209112" y="7464897"/>
            <a:chExt cx="432048" cy="216023"/>
          </a:xfrm>
        </p:grpSpPr>
        <p:sp>
          <p:nvSpPr>
            <p:cNvPr id="258" name="Flowchart: Delay 25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9" name="Flowchart: Delay 25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60" name="Isosceles Triangle 259"/>
          <p:cNvSpPr/>
          <p:nvPr/>
        </p:nvSpPr>
        <p:spPr bwMode="auto">
          <a:xfrm flipV="1">
            <a:off x="8683959" y="342699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61" name="Isosceles Triangle 260"/>
          <p:cNvSpPr/>
          <p:nvPr/>
        </p:nvSpPr>
        <p:spPr bwMode="auto">
          <a:xfrm>
            <a:off x="8883040" y="302883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2" name="Group 273"/>
          <p:cNvGrpSpPr/>
          <p:nvPr/>
        </p:nvGrpSpPr>
        <p:grpSpPr>
          <a:xfrm>
            <a:off x="8883040" y="3227918"/>
            <a:ext cx="149311" cy="149310"/>
            <a:chOff x="9209112" y="7464897"/>
            <a:chExt cx="432048" cy="216023"/>
          </a:xfrm>
        </p:grpSpPr>
        <p:sp>
          <p:nvSpPr>
            <p:cNvPr id="263" name="Flowchart: Delay 262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4" name="Flowchart: Delay 26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65" name="Isosceles Triangle 264"/>
          <p:cNvSpPr/>
          <p:nvPr/>
        </p:nvSpPr>
        <p:spPr bwMode="auto">
          <a:xfrm flipV="1">
            <a:off x="8883040" y="342699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3" name="Group 395"/>
          <p:cNvGrpSpPr/>
          <p:nvPr/>
        </p:nvGrpSpPr>
        <p:grpSpPr>
          <a:xfrm flipH="1">
            <a:off x="8236027" y="2979066"/>
            <a:ext cx="846094" cy="945635"/>
            <a:chOff x="1951211" y="1912268"/>
            <a:chExt cx="1224136" cy="1368152"/>
          </a:xfrm>
        </p:grpSpPr>
        <p:sp>
          <p:nvSpPr>
            <p:cNvPr id="267" name="Rectangle 266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68" name="Rectangle 267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69" name="Straight Connector 268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4" name="Group 482"/>
          <p:cNvGrpSpPr/>
          <p:nvPr/>
        </p:nvGrpSpPr>
        <p:grpSpPr>
          <a:xfrm>
            <a:off x="7837865" y="2979066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271" name="Rectangle 270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2" name="Rectangle 271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73" name="Straight Connector 272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74" name="Rectangle 273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15" name="Group 482"/>
          <p:cNvGrpSpPr/>
          <p:nvPr/>
        </p:nvGrpSpPr>
        <p:grpSpPr>
          <a:xfrm>
            <a:off x="8036946" y="2979066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276" name="Rectangle 275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7" name="Rectangle 276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78" name="Straight Connector 277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79" name="Rectangle 278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sp>
        <p:nvSpPr>
          <p:cNvPr id="280" name="Rectangle 279"/>
          <p:cNvSpPr/>
          <p:nvPr/>
        </p:nvSpPr>
        <p:spPr bwMode="auto">
          <a:xfrm>
            <a:off x="9729134" y="2979066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1" name="Rectangle 280"/>
          <p:cNvSpPr/>
          <p:nvPr/>
        </p:nvSpPr>
        <p:spPr bwMode="auto">
          <a:xfrm>
            <a:off x="9729134" y="3626080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2" name="Rectangle 281"/>
          <p:cNvSpPr/>
          <p:nvPr/>
        </p:nvSpPr>
        <p:spPr bwMode="auto">
          <a:xfrm>
            <a:off x="9131891" y="4621484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3" name="Rectangle 282"/>
          <p:cNvSpPr/>
          <p:nvPr/>
        </p:nvSpPr>
        <p:spPr bwMode="auto">
          <a:xfrm>
            <a:off x="9131891" y="4870336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4" name="Rectangle 283"/>
          <p:cNvSpPr/>
          <p:nvPr/>
        </p:nvSpPr>
        <p:spPr bwMode="auto">
          <a:xfrm>
            <a:off x="9131891" y="5019646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5" name="Isosceles Triangle 284"/>
          <p:cNvSpPr/>
          <p:nvPr/>
        </p:nvSpPr>
        <p:spPr bwMode="auto">
          <a:xfrm flipV="1">
            <a:off x="9585292" y="4671255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86" name="Isosceles Triangle 285"/>
          <p:cNvSpPr/>
          <p:nvPr/>
        </p:nvSpPr>
        <p:spPr bwMode="auto">
          <a:xfrm>
            <a:off x="9778904" y="302883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6" name="Group 267"/>
          <p:cNvGrpSpPr/>
          <p:nvPr/>
        </p:nvGrpSpPr>
        <p:grpSpPr>
          <a:xfrm>
            <a:off x="9778904" y="3227918"/>
            <a:ext cx="149311" cy="149310"/>
            <a:chOff x="9209112" y="7464897"/>
            <a:chExt cx="432048" cy="216023"/>
          </a:xfrm>
        </p:grpSpPr>
        <p:sp>
          <p:nvSpPr>
            <p:cNvPr id="288" name="Flowchart: Delay 28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9" name="Flowchart: Delay 28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290" name="Isosceles Triangle 289"/>
          <p:cNvSpPr/>
          <p:nvPr/>
        </p:nvSpPr>
        <p:spPr bwMode="auto">
          <a:xfrm flipV="1">
            <a:off x="9778904" y="342699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00" name="Isosceles Triangle 299"/>
          <p:cNvSpPr/>
          <p:nvPr/>
        </p:nvSpPr>
        <p:spPr bwMode="auto">
          <a:xfrm>
            <a:off x="9977985" y="302883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7" name="Group 270"/>
          <p:cNvGrpSpPr/>
          <p:nvPr/>
        </p:nvGrpSpPr>
        <p:grpSpPr>
          <a:xfrm>
            <a:off x="9977985" y="3227918"/>
            <a:ext cx="149311" cy="149310"/>
            <a:chOff x="9209112" y="7464897"/>
            <a:chExt cx="432048" cy="216023"/>
          </a:xfrm>
        </p:grpSpPr>
        <p:sp>
          <p:nvSpPr>
            <p:cNvPr id="310" name="Flowchart: Delay 30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0" name="Flowchart: Delay 31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21" name="Isosceles Triangle 320"/>
          <p:cNvSpPr/>
          <p:nvPr/>
        </p:nvSpPr>
        <p:spPr bwMode="auto">
          <a:xfrm flipV="1">
            <a:off x="9977985" y="342699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22" name="Isosceles Triangle 321"/>
          <p:cNvSpPr/>
          <p:nvPr/>
        </p:nvSpPr>
        <p:spPr bwMode="auto">
          <a:xfrm>
            <a:off x="10177066" y="3028837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8" name="Group 273"/>
          <p:cNvGrpSpPr/>
          <p:nvPr/>
        </p:nvGrpSpPr>
        <p:grpSpPr>
          <a:xfrm>
            <a:off x="10177066" y="3227918"/>
            <a:ext cx="149311" cy="149310"/>
            <a:chOff x="9209112" y="7464897"/>
            <a:chExt cx="432048" cy="216023"/>
          </a:xfrm>
        </p:grpSpPr>
        <p:sp>
          <p:nvSpPr>
            <p:cNvPr id="324" name="Flowchart: Delay 323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5" name="Flowchart: Delay 324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326" name="Isosceles Triangle 325"/>
          <p:cNvSpPr/>
          <p:nvPr/>
        </p:nvSpPr>
        <p:spPr bwMode="auto">
          <a:xfrm flipV="1">
            <a:off x="10177066" y="3426999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9" name="Group 395"/>
          <p:cNvGrpSpPr/>
          <p:nvPr/>
        </p:nvGrpSpPr>
        <p:grpSpPr>
          <a:xfrm flipH="1">
            <a:off x="9530053" y="2979066"/>
            <a:ext cx="846094" cy="945635"/>
            <a:chOff x="1951211" y="1912268"/>
            <a:chExt cx="1224136" cy="1368152"/>
          </a:xfrm>
        </p:grpSpPr>
        <p:sp>
          <p:nvSpPr>
            <p:cNvPr id="328" name="Rectangle 327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29" name="Rectangle 328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30" name="Straight Connector 329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0" name="Group 482"/>
          <p:cNvGrpSpPr/>
          <p:nvPr/>
        </p:nvGrpSpPr>
        <p:grpSpPr>
          <a:xfrm>
            <a:off x="9131891" y="2979066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332" name="Rectangle 331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3" name="Rectangle 332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34" name="Straight Connector 333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35" name="Rectangle 334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21" name="Group 482"/>
          <p:cNvGrpSpPr/>
          <p:nvPr/>
        </p:nvGrpSpPr>
        <p:grpSpPr>
          <a:xfrm>
            <a:off x="9330972" y="2979066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337" name="Rectangle 336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338" name="Rectangle 337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339" name="Straight Connector 338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40" name="Rectangle 339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469" name="Straight Arrow Connector 468"/>
          <p:cNvCxnSpPr>
            <a:stCxn id="366" idx="0"/>
          </p:cNvCxnSpPr>
          <p:nvPr/>
        </p:nvCxnSpPr>
        <p:spPr bwMode="auto">
          <a:xfrm flipV="1">
            <a:off x="8186257" y="2282283"/>
            <a:ext cx="0" cy="2986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70" name="Straight Arrow Connector 469"/>
          <p:cNvCxnSpPr>
            <a:stCxn id="368" idx="0"/>
          </p:cNvCxnSpPr>
          <p:nvPr/>
        </p:nvCxnSpPr>
        <p:spPr bwMode="auto">
          <a:xfrm flipV="1">
            <a:off x="9181661" y="2282283"/>
            <a:ext cx="0" cy="2986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472" name="TextBox 471"/>
          <p:cNvSpPr txBox="1"/>
          <p:nvPr/>
        </p:nvSpPr>
        <p:spPr>
          <a:xfrm>
            <a:off x="8582356" y="2928617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473" name="TextBox 472"/>
          <p:cNvSpPr txBox="1"/>
          <p:nvPr/>
        </p:nvSpPr>
        <p:spPr>
          <a:xfrm>
            <a:off x="9914633" y="2928617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474" name="TextBox 473"/>
          <p:cNvSpPr txBox="1"/>
          <p:nvPr/>
        </p:nvSpPr>
        <p:spPr>
          <a:xfrm>
            <a:off x="7376351" y="2928617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128" name="Rectangle 127"/>
          <p:cNvSpPr/>
          <p:nvPr/>
        </p:nvSpPr>
        <p:spPr bwMode="auto">
          <a:xfrm>
            <a:off x="871091" y="1940835"/>
            <a:ext cx="348392" cy="1045175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29" name="Rectangle 128"/>
          <p:cNvSpPr/>
          <p:nvPr/>
        </p:nvSpPr>
        <p:spPr bwMode="auto">
          <a:xfrm>
            <a:off x="1319023" y="1841295"/>
            <a:ext cx="3384376" cy="114471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wordArtVert" wrap="square" lIns="0" tIns="0" rIns="0" bIns="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0" name="Rectangle 129"/>
          <p:cNvSpPr/>
          <p:nvPr/>
        </p:nvSpPr>
        <p:spPr bwMode="auto">
          <a:xfrm>
            <a:off x="1468334" y="2986010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1" name="Rectangle 130"/>
          <p:cNvSpPr/>
          <p:nvPr/>
        </p:nvSpPr>
        <p:spPr bwMode="auto">
          <a:xfrm>
            <a:off x="1468334" y="3633024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2" name="Rectangle 131"/>
          <p:cNvSpPr/>
          <p:nvPr/>
        </p:nvSpPr>
        <p:spPr bwMode="auto">
          <a:xfrm>
            <a:off x="871091" y="4628428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3" name="Rectangle 132"/>
          <p:cNvSpPr/>
          <p:nvPr/>
        </p:nvSpPr>
        <p:spPr bwMode="auto">
          <a:xfrm>
            <a:off x="871091" y="4877280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4" name="Rectangle 133"/>
          <p:cNvSpPr/>
          <p:nvPr/>
        </p:nvSpPr>
        <p:spPr bwMode="auto">
          <a:xfrm>
            <a:off x="871091" y="5026590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5" name="Isosceles Triangle 134"/>
          <p:cNvSpPr/>
          <p:nvPr/>
        </p:nvSpPr>
        <p:spPr bwMode="auto">
          <a:xfrm flipV="1">
            <a:off x="1324492" y="4678199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36" name="Rounded Rectangle 135"/>
          <p:cNvSpPr/>
          <p:nvPr/>
        </p:nvSpPr>
        <p:spPr bwMode="auto">
          <a:xfrm>
            <a:off x="920861" y="1990606"/>
            <a:ext cx="248851" cy="945635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vert270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Aggregation Control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37" name="Rounded Rectangle 136"/>
          <p:cNvSpPr/>
          <p:nvPr/>
        </p:nvSpPr>
        <p:spPr bwMode="auto">
          <a:xfrm>
            <a:off x="1567874" y="2438538"/>
            <a:ext cx="139356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Collection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38" name="Rectangle 137"/>
          <p:cNvSpPr/>
          <p:nvPr/>
        </p:nvSpPr>
        <p:spPr bwMode="auto">
          <a:xfrm>
            <a:off x="1617645" y="2587849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</a:t>
            </a:r>
            <a:r>
              <a:rPr lang="en-GB" sz="700" b="0" dirty="0" err="1" smtClean="0">
                <a:latin typeface="Arial" charset="0"/>
              </a:rPr>
              <a:t>Respndr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39" name="Rectangle 138"/>
          <p:cNvSpPr/>
          <p:nvPr/>
        </p:nvSpPr>
        <p:spPr bwMode="auto">
          <a:xfrm>
            <a:off x="2115347" y="2587849"/>
            <a:ext cx="79632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Collector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40" name="Rounded Rectangle 139"/>
          <p:cNvSpPr/>
          <p:nvPr/>
        </p:nvSpPr>
        <p:spPr bwMode="auto">
          <a:xfrm>
            <a:off x="3060981" y="2438538"/>
            <a:ext cx="1393567" cy="44793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Frame Distribution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41" name="Rectangle 140"/>
          <p:cNvSpPr/>
          <p:nvPr/>
        </p:nvSpPr>
        <p:spPr bwMode="auto">
          <a:xfrm>
            <a:off x="3110752" y="2587849"/>
            <a:ext cx="796324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Frame Distributor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42" name="Rectangle 141"/>
          <p:cNvSpPr/>
          <p:nvPr/>
        </p:nvSpPr>
        <p:spPr bwMode="auto">
          <a:xfrm>
            <a:off x="4056386" y="2587849"/>
            <a:ext cx="348392" cy="2488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sz="700" b="0" dirty="0" smtClean="0">
                <a:latin typeface="Arial" charset="0"/>
              </a:rPr>
              <a:t>Marker Gen/</a:t>
            </a:r>
            <a:r>
              <a:rPr lang="en-GB" sz="700" b="0" dirty="0" err="1" smtClean="0">
                <a:latin typeface="Arial" charset="0"/>
              </a:rPr>
              <a:t>Rec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43" name="Rounded Rectangle 142"/>
          <p:cNvSpPr/>
          <p:nvPr/>
        </p:nvSpPr>
        <p:spPr bwMode="auto">
          <a:xfrm>
            <a:off x="2314428" y="1940835"/>
            <a:ext cx="1393567" cy="348392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latinLnBrk="0">
              <a:lnSpc>
                <a:spcPct val="100000"/>
              </a:lnSpc>
              <a:buClrTx/>
              <a:buSzTx/>
              <a:buFontTx/>
              <a:buNone/>
              <a:tabLst/>
            </a:pPr>
            <a:r>
              <a:rPr lang="en-GB" sz="700" b="0" dirty="0" smtClean="0">
                <a:latin typeface="Arial" charset="0"/>
              </a:rPr>
              <a:t>DAS Frame Switching</a:t>
            </a:r>
            <a:endParaRPr lang="en-US" sz="700" b="0" dirty="0" smtClean="0">
              <a:latin typeface="Arial" charset="0"/>
            </a:endParaRPr>
          </a:p>
        </p:txBody>
      </p:sp>
      <p:sp>
        <p:nvSpPr>
          <p:cNvPr id="144" name="Isosceles Triangle 143"/>
          <p:cNvSpPr/>
          <p:nvPr/>
        </p:nvSpPr>
        <p:spPr bwMode="auto">
          <a:xfrm>
            <a:off x="1518104" y="303578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45" name="Group 267"/>
          <p:cNvGrpSpPr/>
          <p:nvPr/>
        </p:nvGrpSpPr>
        <p:grpSpPr>
          <a:xfrm>
            <a:off x="1518104" y="3234862"/>
            <a:ext cx="149311" cy="149310"/>
            <a:chOff x="9209112" y="7464897"/>
            <a:chExt cx="432048" cy="216023"/>
          </a:xfrm>
        </p:grpSpPr>
        <p:sp>
          <p:nvSpPr>
            <p:cNvPr id="291" name="Flowchart: Delay 29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92" name="Flowchart: Delay 291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46" name="Isosceles Triangle 145"/>
          <p:cNvSpPr/>
          <p:nvPr/>
        </p:nvSpPr>
        <p:spPr bwMode="auto">
          <a:xfrm flipV="1">
            <a:off x="1518104" y="343394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47" name="Isosceles Triangle 146"/>
          <p:cNvSpPr/>
          <p:nvPr/>
        </p:nvSpPr>
        <p:spPr bwMode="auto">
          <a:xfrm>
            <a:off x="1717185" y="303578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48" name="Group 270"/>
          <p:cNvGrpSpPr/>
          <p:nvPr/>
        </p:nvGrpSpPr>
        <p:grpSpPr>
          <a:xfrm>
            <a:off x="1717185" y="3234862"/>
            <a:ext cx="149311" cy="149310"/>
            <a:chOff x="9209112" y="7464897"/>
            <a:chExt cx="432048" cy="216023"/>
          </a:xfrm>
        </p:grpSpPr>
        <p:sp>
          <p:nvSpPr>
            <p:cNvPr id="275" name="Flowchart: Delay 274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87" name="Flowchart: Delay 28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49" name="Isosceles Triangle 148"/>
          <p:cNvSpPr/>
          <p:nvPr/>
        </p:nvSpPr>
        <p:spPr bwMode="auto">
          <a:xfrm flipV="1">
            <a:off x="1717185" y="343394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0" name="Isosceles Triangle 149"/>
          <p:cNvSpPr/>
          <p:nvPr/>
        </p:nvSpPr>
        <p:spPr bwMode="auto">
          <a:xfrm>
            <a:off x="1916266" y="303578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51" name="Group 273"/>
          <p:cNvGrpSpPr/>
          <p:nvPr/>
        </p:nvGrpSpPr>
        <p:grpSpPr>
          <a:xfrm>
            <a:off x="1916266" y="3234862"/>
            <a:ext cx="149311" cy="149310"/>
            <a:chOff x="9209112" y="7464897"/>
            <a:chExt cx="432048" cy="216023"/>
          </a:xfrm>
        </p:grpSpPr>
        <p:sp>
          <p:nvSpPr>
            <p:cNvPr id="266" name="Flowchart: Delay 26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70" name="Flowchart: Delay 269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52" name="Isosceles Triangle 151"/>
          <p:cNvSpPr/>
          <p:nvPr/>
        </p:nvSpPr>
        <p:spPr bwMode="auto">
          <a:xfrm flipV="1">
            <a:off x="1916266" y="343394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53" name="Group 395"/>
          <p:cNvGrpSpPr/>
          <p:nvPr/>
        </p:nvGrpSpPr>
        <p:grpSpPr>
          <a:xfrm flipH="1">
            <a:off x="1269253" y="2986010"/>
            <a:ext cx="846094" cy="945635"/>
            <a:chOff x="1951211" y="1912268"/>
            <a:chExt cx="1224136" cy="1368152"/>
          </a:xfrm>
        </p:grpSpPr>
        <p:sp>
          <p:nvSpPr>
            <p:cNvPr id="252" name="Rectangle 251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57" name="Rectangle 256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62" name="Straight Connector 261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54" name="TextBox 153"/>
          <p:cNvSpPr txBox="1"/>
          <p:nvPr/>
        </p:nvSpPr>
        <p:spPr>
          <a:xfrm>
            <a:off x="2848318" y="1790846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grpSp>
        <p:nvGrpSpPr>
          <p:cNvPr id="155" name="Group 482"/>
          <p:cNvGrpSpPr/>
          <p:nvPr/>
        </p:nvGrpSpPr>
        <p:grpSpPr>
          <a:xfrm>
            <a:off x="871091" y="2986010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247" name="Rectangle 246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8" name="Rectangle 247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49" name="Straight Connector 248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50" name="Rectangle 249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156" name="Straight Arrow Connector 155"/>
          <p:cNvCxnSpPr>
            <a:stCxn id="136" idx="3"/>
          </p:cNvCxnSpPr>
          <p:nvPr/>
        </p:nvCxnSpPr>
        <p:spPr bwMode="auto">
          <a:xfrm flipV="1">
            <a:off x="1169712" y="2413653"/>
            <a:ext cx="199081" cy="4977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grpSp>
        <p:nvGrpSpPr>
          <p:cNvPr id="157" name="Group 482"/>
          <p:cNvGrpSpPr/>
          <p:nvPr/>
        </p:nvGrpSpPr>
        <p:grpSpPr>
          <a:xfrm>
            <a:off x="1070172" y="2986010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242" name="Rectangle 241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3" name="Rectangle 242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44" name="Straight Connector 243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46" name="Rectangle 245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sp>
        <p:nvSpPr>
          <p:cNvPr id="158" name="Rectangle 157"/>
          <p:cNvSpPr/>
          <p:nvPr/>
        </p:nvSpPr>
        <p:spPr bwMode="auto">
          <a:xfrm>
            <a:off x="2762360" y="2986010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59" name="Rectangle 158"/>
          <p:cNvSpPr/>
          <p:nvPr/>
        </p:nvSpPr>
        <p:spPr bwMode="auto">
          <a:xfrm>
            <a:off x="2762360" y="3633024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0" name="Rectangle 159"/>
          <p:cNvSpPr/>
          <p:nvPr/>
        </p:nvSpPr>
        <p:spPr bwMode="auto">
          <a:xfrm>
            <a:off x="2165117" y="4628428"/>
            <a:ext cx="1244256" cy="24885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1" name="Rectangle 160"/>
          <p:cNvSpPr/>
          <p:nvPr/>
        </p:nvSpPr>
        <p:spPr bwMode="auto">
          <a:xfrm>
            <a:off x="2165117" y="4877280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6.7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2" name="Rectangle 161"/>
          <p:cNvSpPr/>
          <p:nvPr/>
        </p:nvSpPr>
        <p:spPr bwMode="auto">
          <a:xfrm>
            <a:off x="2165117" y="5026590"/>
            <a:ext cx="1244256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802.3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3" name="Isosceles Triangle 162"/>
          <p:cNvSpPr/>
          <p:nvPr/>
        </p:nvSpPr>
        <p:spPr bwMode="auto">
          <a:xfrm flipV="1">
            <a:off x="2618518" y="4678199"/>
            <a:ext cx="293153" cy="149311"/>
          </a:xfrm>
          <a:prstGeom prst="triangle">
            <a:avLst/>
          </a:prstGeom>
          <a:solidFill>
            <a:srgbClr val="66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4" name="Isosceles Triangle 163"/>
          <p:cNvSpPr/>
          <p:nvPr/>
        </p:nvSpPr>
        <p:spPr bwMode="auto">
          <a:xfrm>
            <a:off x="2812130" y="303578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65" name="Group 267"/>
          <p:cNvGrpSpPr/>
          <p:nvPr/>
        </p:nvGrpSpPr>
        <p:grpSpPr>
          <a:xfrm>
            <a:off x="2812130" y="3234862"/>
            <a:ext cx="149311" cy="149310"/>
            <a:chOff x="9209112" y="7464897"/>
            <a:chExt cx="432048" cy="216023"/>
          </a:xfrm>
        </p:grpSpPr>
        <p:sp>
          <p:nvSpPr>
            <p:cNvPr id="240" name="Flowchart: Delay 23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41" name="Flowchart: Delay 24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66" name="Isosceles Triangle 165"/>
          <p:cNvSpPr/>
          <p:nvPr/>
        </p:nvSpPr>
        <p:spPr bwMode="auto">
          <a:xfrm flipV="1">
            <a:off x="2812130" y="343394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67" name="Isosceles Triangle 166"/>
          <p:cNvSpPr/>
          <p:nvPr/>
        </p:nvSpPr>
        <p:spPr bwMode="auto">
          <a:xfrm>
            <a:off x="3011211" y="303578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68" name="Group 270"/>
          <p:cNvGrpSpPr/>
          <p:nvPr/>
        </p:nvGrpSpPr>
        <p:grpSpPr>
          <a:xfrm>
            <a:off x="3011211" y="3234862"/>
            <a:ext cx="149311" cy="149310"/>
            <a:chOff x="9209112" y="7464897"/>
            <a:chExt cx="432048" cy="216023"/>
          </a:xfrm>
        </p:grpSpPr>
        <p:sp>
          <p:nvSpPr>
            <p:cNvPr id="238" name="Flowchart: Delay 237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9" name="Flowchart: Delay 23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69" name="Isosceles Triangle 168"/>
          <p:cNvSpPr/>
          <p:nvPr/>
        </p:nvSpPr>
        <p:spPr bwMode="auto">
          <a:xfrm flipV="1">
            <a:off x="3011211" y="343394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0" name="Isosceles Triangle 169"/>
          <p:cNvSpPr/>
          <p:nvPr/>
        </p:nvSpPr>
        <p:spPr bwMode="auto">
          <a:xfrm>
            <a:off x="3210292" y="303578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71" name="Group 273"/>
          <p:cNvGrpSpPr/>
          <p:nvPr/>
        </p:nvGrpSpPr>
        <p:grpSpPr>
          <a:xfrm>
            <a:off x="3210292" y="3234862"/>
            <a:ext cx="149311" cy="149310"/>
            <a:chOff x="9209112" y="7464897"/>
            <a:chExt cx="432048" cy="216023"/>
          </a:xfrm>
        </p:grpSpPr>
        <p:sp>
          <p:nvSpPr>
            <p:cNvPr id="231" name="Flowchart: Delay 230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37" name="Flowchart: Delay 236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72" name="Isosceles Triangle 171"/>
          <p:cNvSpPr/>
          <p:nvPr/>
        </p:nvSpPr>
        <p:spPr bwMode="auto">
          <a:xfrm flipV="1">
            <a:off x="3210292" y="343394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73" name="Group 395"/>
          <p:cNvGrpSpPr/>
          <p:nvPr/>
        </p:nvGrpSpPr>
        <p:grpSpPr>
          <a:xfrm flipH="1">
            <a:off x="2563279" y="2986010"/>
            <a:ext cx="846094" cy="945635"/>
            <a:chOff x="1951211" y="1912268"/>
            <a:chExt cx="1224136" cy="1368152"/>
          </a:xfrm>
        </p:grpSpPr>
        <p:sp>
          <p:nvSpPr>
            <p:cNvPr id="228" name="Rectangle 227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9" name="Rectangle 228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30" name="Straight Connector 229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74" name="Group 482"/>
          <p:cNvGrpSpPr/>
          <p:nvPr/>
        </p:nvGrpSpPr>
        <p:grpSpPr>
          <a:xfrm>
            <a:off x="2165117" y="2986010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224" name="Rectangle 223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5" name="Rectangle 224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26" name="Straight Connector 225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7" name="Rectangle 226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175" name="Group 482"/>
          <p:cNvGrpSpPr/>
          <p:nvPr/>
        </p:nvGrpSpPr>
        <p:grpSpPr>
          <a:xfrm>
            <a:off x="2364198" y="2986010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220" name="Rectangle 219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21" name="Rectangle 220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22" name="Straight Connector 221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3" name="Rectangle 222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sp>
        <p:nvSpPr>
          <p:cNvPr id="176" name="Rectangle 175"/>
          <p:cNvSpPr/>
          <p:nvPr/>
        </p:nvSpPr>
        <p:spPr bwMode="auto">
          <a:xfrm>
            <a:off x="4056386" y="2986010"/>
            <a:ext cx="647013" cy="647013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19.2/3/5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4056386" y="3633024"/>
            <a:ext cx="647013" cy="149311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6.9, 9.5b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2" name="Isosceles Triangle 181"/>
          <p:cNvSpPr/>
          <p:nvPr/>
        </p:nvSpPr>
        <p:spPr bwMode="auto">
          <a:xfrm>
            <a:off x="4106156" y="303578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83" name="Group 267"/>
          <p:cNvGrpSpPr/>
          <p:nvPr/>
        </p:nvGrpSpPr>
        <p:grpSpPr>
          <a:xfrm>
            <a:off x="4106156" y="3234862"/>
            <a:ext cx="149311" cy="149310"/>
            <a:chOff x="9209112" y="7464897"/>
            <a:chExt cx="432048" cy="216023"/>
          </a:xfrm>
        </p:grpSpPr>
        <p:sp>
          <p:nvSpPr>
            <p:cNvPr id="216" name="Flowchart: Delay 215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9" name="Flowchart: Delay 218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84" name="Isosceles Triangle 183"/>
          <p:cNvSpPr/>
          <p:nvPr/>
        </p:nvSpPr>
        <p:spPr bwMode="auto">
          <a:xfrm flipV="1">
            <a:off x="4106156" y="343394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5" name="Isosceles Triangle 184"/>
          <p:cNvSpPr/>
          <p:nvPr/>
        </p:nvSpPr>
        <p:spPr bwMode="auto">
          <a:xfrm>
            <a:off x="4305237" y="303578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86" name="Group 270"/>
          <p:cNvGrpSpPr/>
          <p:nvPr/>
        </p:nvGrpSpPr>
        <p:grpSpPr>
          <a:xfrm>
            <a:off x="4305237" y="3234862"/>
            <a:ext cx="149311" cy="149310"/>
            <a:chOff x="9209112" y="7464897"/>
            <a:chExt cx="432048" cy="216023"/>
          </a:xfrm>
        </p:grpSpPr>
        <p:sp>
          <p:nvSpPr>
            <p:cNvPr id="212" name="Flowchart: Delay 211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4" name="Flowchart: Delay 213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87" name="Isosceles Triangle 186"/>
          <p:cNvSpPr/>
          <p:nvPr/>
        </p:nvSpPr>
        <p:spPr bwMode="auto">
          <a:xfrm flipV="1">
            <a:off x="4305237" y="343394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188" name="Isosceles Triangle 187"/>
          <p:cNvSpPr/>
          <p:nvPr/>
        </p:nvSpPr>
        <p:spPr bwMode="auto">
          <a:xfrm>
            <a:off x="4504318" y="3035781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89" name="Group 273"/>
          <p:cNvGrpSpPr/>
          <p:nvPr/>
        </p:nvGrpSpPr>
        <p:grpSpPr>
          <a:xfrm>
            <a:off x="4504318" y="3234862"/>
            <a:ext cx="149311" cy="149310"/>
            <a:chOff x="9209112" y="7464897"/>
            <a:chExt cx="432048" cy="216023"/>
          </a:xfrm>
        </p:grpSpPr>
        <p:sp>
          <p:nvSpPr>
            <p:cNvPr id="210" name="Flowchart: Delay 209"/>
            <p:cNvSpPr/>
            <p:nvPr/>
          </p:nvSpPr>
          <p:spPr bwMode="auto">
            <a:xfrm rot="16200000">
              <a:off x="9389132" y="7284877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11" name="Flowchart: Delay 210"/>
            <p:cNvSpPr/>
            <p:nvPr/>
          </p:nvSpPr>
          <p:spPr bwMode="auto">
            <a:xfrm rot="5400000" flipV="1">
              <a:off x="9389132" y="7428892"/>
              <a:ext cx="72008" cy="432048"/>
            </a:xfrm>
            <a:prstGeom prst="flowChartDelay">
              <a:avLst/>
            </a:prstGeom>
            <a:solidFill>
              <a:srgbClr val="FFFF00"/>
            </a:solidFill>
            <a:ln w="9525" cap="flat" cmpd="sng" algn="ctr">
              <a:solidFill>
                <a:schemeClr val="bg1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</p:grpSp>
      <p:sp>
        <p:nvSpPr>
          <p:cNvPr id="190" name="Isosceles Triangle 189"/>
          <p:cNvSpPr/>
          <p:nvPr/>
        </p:nvSpPr>
        <p:spPr bwMode="auto">
          <a:xfrm flipV="1">
            <a:off x="4504318" y="3433943"/>
            <a:ext cx="149311" cy="149311"/>
          </a:xfrm>
          <a:prstGeom prst="triangle">
            <a:avLst/>
          </a:prstGeom>
          <a:solidFill>
            <a:srgbClr val="FFFF00"/>
          </a:solidFill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grpSp>
        <p:nvGrpSpPr>
          <p:cNvPr id="191" name="Group 395"/>
          <p:cNvGrpSpPr/>
          <p:nvPr/>
        </p:nvGrpSpPr>
        <p:grpSpPr>
          <a:xfrm flipH="1">
            <a:off x="3857305" y="2986010"/>
            <a:ext cx="846094" cy="945635"/>
            <a:chOff x="1951211" y="1912268"/>
            <a:chExt cx="1224136" cy="1368152"/>
          </a:xfrm>
        </p:grpSpPr>
        <p:sp>
          <p:nvSpPr>
            <p:cNvPr id="207" name="Rectangle 206"/>
            <p:cNvSpPr/>
            <p:nvPr/>
          </p:nvSpPr>
          <p:spPr bwMode="auto">
            <a:xfrm>
              <a:off x="1951211" y="3064396"/>
              <a:ext cx="1224136" cy="216024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900" dirty="0" smtClean="0">
                  <a:latin typeface="Arial" charset="0"/>
                </a:rPr>
                <a:t>8.5</a:t>
              </a: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8" name="Rectangle 207"/>
            <p:cNvSpPr/>
            <p:nvPr/>
          </p:nvSpPr>
          <p:spPr bwMode="auto">
            <a:xfrm>
              <a:off x="2959323" y="1912268"/>
              <a:ext cx="216024" cy="1152128"/>
            </a:xfrm>
            <a:prstGeom prst="rect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09" name="Straight Connector 208"/>
            <p:cNvCxnSpPr/>
            <p:nvPr/>
          </p:nvCxnSpPr>
          <p:spPr bwMode="auto">
            <a:xfrm>
              <a:off x="2959323" y="3064396"/>
              <a:ext cx="216024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92" name="Group 482"/>
          <p:cNvGrpSpPr/>
          <p:nvPr/>
        </p:nvGrpSpPr>
        <p:grpSpPr>
          <a:xfrm>
            <a:off x="3459143" y="2986010"/>
            <a:ext cx="1244256" cy="1642418"/>
            <a:chOff x="4759523" y="3928492"/>
            <a:chExt cx="1800200" cy="2376264"/>
          </a:xfrm>
          <a:solidFill>
            <a:schemeClr val="bg1">
              <a:lumMod val="85000"/>
            </a:schemeClr>
          </a:solidFill>
        </p:grpSpPr>
        <p:sp>
          <p:nvSpPr>
            <p:cNvPr id="203" name="Rectangle 202"/>
            <p:cNvSpPr/>
            <p:nvPr/>
          </p:nvSpPr>
          <p:spPr bwMode="auto">
            <a:xfrm flipH="1">
              <a:off x="4759523" y="5800700"/>
              <a:ext cx="1800200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4" name="Rectangle 203"/>
            <p:cNvSpPr/>
            <p:nvPr/>
          </p:nvSpPr>
          <p:spPr bwMode="auto">
            <a:xfrm flipH="1">
              <a:off x="4759523" y="3928492"/>
              <a:ext cx="216024" cy="1872208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LACPDU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05" name="Straight Connector 204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6" name="Rectangle 205"/>
            <p:cNvSpPr/>
            <p:nvPr/>
          </p:nvSpPr>
          <p:spPr bwMode="auto">
            <a:xfrm>
              <a:off x="5479603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smtClean="0">
                  <a:latin typeface="Arial" charset="0"/>
                </a:rPr>
                <a:t>Control </a:t>
              </a:r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grpSp>
        <p:nvGrpSpPr>
          <p:cNvPr id="193" name="Group 482"/>
          <p:cNvGrpSpPr/>
          <p:nvPr/>
        </p:nvGrpSpPr>
        <p:grpSpPr>
          <a:xfrm>
            <a:off x="3658224" y="2986010"/>
            <a:ext cx="1045175" cy="1294026"/>
            <a:chOff x="4759523" y="4432548"/>
            <a:chExt cx="1512168" cy="1872208"/>
          </a:xfrm>
          <a:solidFill>
            <a:schemeClr val="bg1">
              <a:lumMod val="85000"/>
            </a:schemeClr>
          </a:solidFill>
        </p:grpSpPr>
        <p:sp>
          <p:nvSpPr>
            <p:cNvPr id="199" name="Rectangle 198"/>
            <p:cNvSpPr/>
            <p:nvPr/>
          </p:nvSpPr>
          <p:spPr bwMode="auto">
            <a:xfrm flipH="1">
              <a:off x="4759523" y="5800700"/>
              <a:ext cx="1512168" cy="504056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sp>
          <p:nvSpPr>
            <p:cNvPr id="200" name="Rectangle 199"/>
            <p:cNvSpPr/>
            <p:nvPr/>
          </p:nvSpPr>
          <p:spPr bwMode="auto">
            <a:xfrm flipH="1">
              <a:off x="4759523" y="4432548"/>
              <a:ext cx="216024" cy="1368152"/>
            </a:xfrm>
            <a:prstGeom prst="rect">
              <a:avLst/>
            </a:prstGeom>
            <a:grp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7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MS PGothic" pitchFamily="34" charset="-128"/>
                </a:rPr>
                <a:t>Marker</a:t>
              </a:r>
              <a:endParaRPr kumimoji="0" lang="en-U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endParaRPr>
            </a:p>
          </p:txBody>
        </p:sp>
        <p:cxnSp>
          <p:nvCxnSpPr>
            <p:cNvPr id="201" name="Straight Connector 200"/>
            <p:cNvCxnSpPr/>
            <p:nvPr/>
          </p:nvCxnSpPr>
          <p:spPr bwMode="auto">
            <a:xfrm flipH="1">
              <a:off x="4759523" y="5800700"/>
              <a:ext cx="216024" cy="0"/>
            </a:xfrm>
            <a:prstGeom prst="line">
              <a:avLst/>
            </a:prstGeom>
            <a:grpFill/>
            <a:ln w="9525" cap="flat" cmpd="sng" algn="ctr">
              <a:solidFill>
                <a:schemeClr val="bg1">
                  <a:lumMod val="8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02" name="Rectangle 201"/>
            <p:cNvSpPr/>
            <p:nvPr/>
          </p:nvSpPr>
          <p:spPr bwMode="auto">
            <a:xfrm>
              <a:off x="5191571" y="5872708"/>
              <a:ext cx="576064" cy="36004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n-GB" sz="700" b="0" dirty="0" err="1" smtClean="0">
                  <a:latin typeface="Arial" charset="0"/>
                </a:rPr>
                <a:t>Aggr</a:t>
              </a:r>
              <a:endParaRPr lang="en-GB" sz="700" b="0" dirty="0" smtClean="0">
                <a:latin typeface="Arial" charset="0"/>
              </a:endParaRPr>
            </a:p>
            <a:p>
              <a:pPr algn="ctr"/>
              <a:r>
                <a:rPr lang="en-GB" sz="700" b="0" dirty="0" err="1" smtClean="0">
                  <a:latin typeface="Arial" charset="0"/>
                </a:rPr>
                <a:t>prsr/mux</a:t>
              </a:r>
              <a:endParaRPr lang="en-US" sz="700" b="0" dirty="0" smtClean="0">
                <a:latin typeface="Arial" charset="0"/>
              </a:endParaRPr>
            </a:p>
          </p:txBody>
        </p:sp>
      </p:grpSp>
      <p:cxnSp>
        <p:nvCxnSpPr>
          <p:cNvPr id="194" name="Straight Arrow Connector 193"/>
          <p:cNvCxnSpPr>
            <a:stCxn id="139" idx="0"/>
          </p:cNvCxnSpPr>
          <p:nvPr/>
        </p:nvCxnSpPr>
        <p:spPr bwMode="auto">
          <a:xfrm flipV="1">
            <a:off x="2513509" y="2289227"/>
            <a:ext cx="0" cy="2986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195" name="Straight Arrow Connector 194"/>
          <p:cNvCxnSpPr>
            <a:stCxn id="141" idx="0"/>
          </p:cNvCxnSpPr>
          <p:nvPr/>
        </p:nvCxnSpPr>
        <p:spPr bwMode="auto">
          <a:xfrm flipV="1">
            <a:off x="3508913" y="2289227"/>
            <a:ext cx="0" cy="29862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196" name="TextBox 195"/>
          <p:cNvSpPr txBox="1"/>
          <p:nvPr/>
        </p:nvSpPr>
        <p:spPr>
          <a:xfrm>
            <a:off x="2909608" y="2935561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197" name="TextBox 196"/>
          <p:cNvSpPr txBox="1"/>
          <p:nvPr/>
        </p:nvSpPr>
        <p:spPr>
          <a:xfrm>
            <a:off x="4241885" y="2935561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198" name="TextBox 197"/>
          <p:cNvSpPr txBox="1"/>
          <p:nvPr/>
        </p:nvSpPr>
        <p:spPr>
          <a:xfrm>
            <a:off x="1703603" y="2935561"/>
            <a:ext cx="264496" cy="107722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spAutoFit/>
          </a:bodyPr>
          <a:lstStyle/>
          <a:p>
            <a:pPr algn="ctr"/>
            <a:r>
              <a:rPr lang="en-GB" sz="700" b="0" dirty="0" smtClean="0"/>
              <a:t>(EISS)</a:t>
            </a:r>
            <a:endParaRPr lang="en-US" sz="700" b="0" dirty="0" smtClean="0"/>
          </a:p>
        </p:txBody>
      </p:sp>
      <p:sp>
        <p:nvSpPr>
          <p:cNvPr id="295" name="Freeform 294"/>
          <p:cNvSpPr/>
          <p:nvPr/>
        </p:nvSpPr>
        <p:spPr bwMode="auto">
          <a:xfrm>
            <a:off x="4088837" y="5152628"/>
            <a:ext cx="3053442" cy="288032"/>
          </a:xfrm>
          <a:custGeom>
            <a:avLst/>
            <a:gdLst>
              <a:gd name="connsiteX0" fmla="*/ 0 w 3053442"/>
              <a:gd name="connsiteY0" fmla="*/ 0 h 457200"/>
              <a:gd name="connsiteX1" fmla="*/ 0 w 3053442"/>
              <a:gd name="connsiteY1" fmla="*/ 457200 h 457200"/>
              <a:gd name="connsiteX2" fmla="*/ 3053442 w 3053442"/>
              <a:gd name="connsiteY2" fmla="*/ 457200 h 457200"/>
              <a:gd name="connsiteX3" fmla="*/ 3053442 w 3053442"/>
              <a:gd name="connsiteY3" fmla="*/ 16328 h 457200"/>
              <a:gd name="connsiteX0" fmla="*/ 0 w 3053442"/>
              <a:gd name="connsiteY0" fmla="*/ 27282 h 484482"/>
              <a:gd name="connsiteX1" fmla="*/ 0 w 3053442"/>
              <a:gd name="connsiteY1" fmla="*/ 484482 h 484482"/>
              <a:gd name="connsiteX2" fmla="*/ 3053442 w 3053442"/>
              <a:gd name="connsiteY2" fmla="*/ 484482 h 484482"/>
              <a:gd name="connsiteX3" fmla="*/ 3046950 w 3053442"/>
              <a:gd name="connsiteY3" fmla="*/ 0 h 484482"/>
              <a:gd name="connsiteX0" fmla="*/ 0 w 3053442"/>
              <a:gd name="connsiteY0" fmla="*/ 27282 h 484482"/>
              <a:gd name="connsiteX1" fmla="*/ 0 w 3053442"/>
              <a:gd name="connsiteY1" fmla="*/ 484482 h 484482"/>
              <a:gd name="connsiteX2" fmla="*/ 3053442 w 3053442"/>
              <a:gd name="connsiteY2" fmla="*/ 484482 h 484482"/>
              <a:gd name="connsiteX3" fmla="*/ 3046950 w 3053442"/>
              <a:gd name="connsiteY3" fmla="*/ 0 h 48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3442" h="484482">
                <a:moveTo>
                  <a:pt x="0" y="27282"/>
                </a:moveTo>
                <a:lnTo>
                  <a:pt x="0" y="484482"/>
                </a:lnTo>
                <a:lnTo>
                  <a:pt x="3053442" y="484482"/>
                </a:lnTo>
                <a:lnTo>
                  <a:pt x="3046950" y="0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296" name="TextBox 295"/>
          <p:cNvSpPr txBox="1"/>
          <p:nvPr/>
        </p:nvSpPr>
        <p:spPr>
          <a:xfrm>
            <a:off x="5119563" y="5224636"/>
            <a:ext cx="1165384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Intra-DAS Link</a:t>
            </a:r>
            <a:endParaRPr lang="en-US" sz="1400" b="0" dirty="0" smtClean="0"/>
          </a:p>
        </p:txBody>
      </p:sp>
      <p:cxnSp>
        <p:nvCxnSpPr>
          <p:cNvPr id="298" name="Straight Connector 297"/>
          <p:cNvCxnSpPr/>
          <p:nvPr/>
        </p:nvCxnSpPr>
        <p:spPr bwMode="auto">
          <a:xfrm>
            <a:off x="1447155" y="5152628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9" name="Straight Connector 298"/>
          <p:cNvCxnSpPr/>
          <p:nvPr/>
        </p:nvCxnSpPr>
        <p:spPr bwMode="auto">
          <a:xfrm>
            <a:off x="2743299" y="5152628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1" name="Straight Connector 300"/>
          <p:cNvCxnSpPr/>
          <p:nvPr/>
        </p:nvCxnSpPr>
        <p:spPr bwMode="auto">
          <a:xfrm>
            <a:off x="8503939" y="5152628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2" name="Straight Connector 301"/>
          <p:cNvCxnSpPr/>
          <p:nvPr/>
        </p:nvCxnSpPr>
        <p:spPr bwMode="auto">
          <a:xfrm>
            <a:off x="9728075" y="5152628"/>
            <a:ext cx="0" cy="86409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3" name="TextBox 302"/>
          <p:cNvSpPr txBox="1"/>
          <p:nvPr/>
        </p:nvSpPr>
        <p:spPr>
          <a:xfrm>
            <a:off x="1494228" y="5729272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ENNI1</a:t>
            </a:r>
            <a:endParaRPr lang="en-US" sz="1400" b="0" dirty="0" smtClean="0"/>
          </a:p>
        </p:txBody>
      </p:sp>
      <p:sp>
        <p:nvSpPr>
          <p:cNvPr id="304" name="TextBox 303"/>
          <p:cNvSpPr txBox="1"/>
          <p:nvPr/>
        </p:nvSpPr>
        <p:spPr>
          <a:xfrm>
            <a:off x="2790372" y="5728692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ENNI3</a:t>
            </a:r>
            <a:endParaRPr lang="en-US" sz="1400" b="0" dirty="0" smtClean="0"/>
          </a:p>
        </p:txBody>
      </p:sp>
      <p:sp>
        <p:nvSpPr>
          <p:cNvPr id="305" name="TextBox 304"/>
          <p:cNvSpPr txBox="1"/>
          <p:nvPr/>
        </p:nvSpPr>
        <p:spPr>
          <a:xfrm>
            <a:off x="9800083" y="5728692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ENNI2</a:t>
            </a:r>
            <a:endParaRPr lang="en-US" sz="1400" b="0" dirty="0" smtClean="0"/>
          </a:p>
        </p:txBody>
      </p:sp>
      <p:sp>
        <p:nvSpPr>
          <p:cNvPr id="306" name="TextBox 305"/>
          <p:cNvSpPr txBox="1"/>
          <p:nvPr/>
        </p:nvSpPr>
        <p:spPr>
          <a:xfrm>
            <a:off x="8575947" y="5728692"/>
            <a:ext cx="52899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ENNI4</a:t>
            </a:r>
            <a:endParaRPr lang="en-US" sz="1400" b="0" dirty="0" smtClean="0"/>
          </a:p>
        </p:txBody>
      </p:sp>
      <p:cxnSp>
        <p:nvCxnSpPr>
          <p:cNvPr id="297" name="Straight Arrow Connector 296"/>
          <p:cNvCxnSpPr>
            <a:stCxn id="307" idx="0"/>
          </p:cNvCxnSpPr>
          <p:nvPr/>
        </p:nvCxnSpPr>
        <p:spPr bwMode="auto">
          <a:xfrm flipV="1">
            <a:off x="5490698" y="3501654"/>
            <a:ext cx="4502425" cy="294711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307" name="TextBox 306"/>
          <p:cNvSpPr txBox="1"/>
          <p:nvPr/>
        </p:nvSpPr>
        <p:spPr>
          <a:xfrm>
            <a:off x="1447155" y="6448772"/>
            <a:ext cx="8087086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dirty="0" smtClean="0"/>
              <a:t>SVID=X (e.g. X=6) NO </a:t>
            </a:r>
            <a:r>
              <a:rPr lang="en-GB" sz="1400" dirty="0" err="1" smtClean="0"/>
              <a:t>MEPs</a:t>
            </a:r>
            <a:r>
              <a:rPr lang="en-GB" sz="1400" dirty="0" smtClean="0"/>
              <a:t>, SP </a:t>
            </a:r>
            <a:r>
              <a:rPr lang="en-GB" sz="1400" dirty="0" err="1" smtClean="0"/>
              <a:t>MIPs</a:t>
            </a:r>
            <a:r>
              <a:rPr lang="en-GB" sz="1400" dirty="0" smtClean="0"/>
              <a:t>, ENNI </a:t>
            </a:r>
            <a:r>
              <a:rPr lang="en-GB" sz="1400" dirty="0" err="1" smtClean="0"/>
              <a:t>MEPs</a:t>
            </a:r>
            <a:r>
              <a:rPr lang="en-GB" sz="1400" dirty="0" smtClean="0"/>
              <a:t> (one set will be active, others will be standby)</a:t>
            </a:r>
            <a:endParaRPr lang="en-US" sz="1400" dirty="0" smtClean="0"/>
          </a:p>
        </p:txBody>
      </p:sp>
      <p:cxnSp>
        <p:nvCxnSpPr>
          <p:cNvPr id="308" name="Straight Arrow Connector 307"/>
          <p:cNvCxnSpPr>
            <a:stCxn id="307" idx="0"/>
          </p:cNvCxnSpPr>
          <p:nvPr/>
        </p:nvCxnSpPr>
        <p:spPr bwMode="auto">
          <a:xfrm flipH="1" flipV="1">
            <a:off x="1784251" y="3424436"/>
            <a:ext cx="3706447" cy="302433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309" name="TextBox 308"/>
          <p:cNvSpPr txBox="1"/>
          <p:nvPr/>
        </p:nvSpPr>
        <p:spPr>
          <a:xfrm>
            <a:off x="442423" y="6953408"/>
            <a:ext cx="9308510" cy="64633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GB" sz="1400" b="0" dirty="0" smtClean="0"/>
              <a:t>SVID=X (e.g. X=6) NO MEP function on  ENNI1, ENNI2, ENNI3 and ENNI4 form one distributed NO MEP function</a:t>
            </a:r>
          </a:p>
          <a:p>
            <a:r>
              <a:rPr lang="en-GB" sz="1400" b="0" dirty="0" smtClean="0"/>
              <a:t>SVID=X (e.g. X=6) SP MIP function on ENNI1, ENNI2, ENNI3 and ENNI4 form one distributed SP MIP function</a:t>
            </a:r>
          </a:p>
          <a:p>
            <a:r>
              <a:rPr lang="en-GB" sz="1400" b="0" dirty="0" smtClean="0"/>
              <a:t>SVID=X (e.g. X=6) ENNI MEP function on ENNI1, ENNI2, ENNI3 and ENNI4 form one distributed ENNI MEP function</a:t>
            </a:r>
            <a:endParaRPr lang="en-US" sz="1400" b="0" dirty="0" smtClean="0"/>
          </a:p>
        </p:txBody>
      </p:sp>
      <p:cxnSp>
        <p:nvCxnSpPr>
          <p:cNvPr id="312" name="Straight Arrow Connector 311"/>
          <p:cNvCxnSpPr>
            <a:stCxn id="307" idx="0"/>
          </p:cNvCxnSpPr>
          <p:nvPr/>
        </p:nvCxnSpPr>
        <p:spPr bwMode="auto">
          <a:xfrm flipV="1">
            <a:off x="5490698" y="3424436"/>
            <a:ext cx="3252082" cy="302433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arrow"/>
          </a:ln>
          <a:effectLst/>
        </p:spPr>
      </p:cxnSp>
      <p:cxnSp>
        <p:nvCxnSpPr>
          <p:cNvPr id="323" name="Straight Arrow Connector 322"/>
          <p:cNvCxnSpPr>
            <a:stCxn id="307" idx="0"/>
          </p:cNvCxnSpPr>
          <p:nvPr/>
        </p:nvCxnSpPr>
        <p:spPr bwMode="auto">
          <a:xfrm flipH="1" flipV="1">
            <a:off x="3081183" y="3424436"/>
            <a:ext cx="2409515" cy="302433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arrow"/>
          </a:ln>
          <a:effectLst/>
        </p:spPr>
      </p:cxnSp>
      <p:sp>
        <p:nvSpPr>
          <p:cNvPr id="347" name="TextBox 346"/>
          <p:cNvSpPr txBox="1"/>
          <p:nvPr/>
        </p:nvSpPr>
        <p:spPr>
          <a:xfrm>
            <a:off x="79003" y="2992388"/>
            <a:ext cx="70852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NO MEP</a:t>
            </a:r>
            <a:endParaRPr lang="en-US" sz="1400" b="0" dirty="0" smtClean="0"/>
          </a:p>
        </p:txBody>
      </p:sp>
      <p:sp>
        <p:nvSpPr>
          <p:cNvPr id="348" name="TextBox 347"/>
          <p:cNvSpPr txBox="1"/>
          <p:nvPr/>
        </p:nvSpPr>
        <p:spPr>
          <a:xfrm>
            <a:off x="151011" y="3208992"/>
            <a:ext cx="605871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SP MIP</a:t>
            </a:r>
            <a:endParaRPr lang="en-US" sz="1400" b="0" dirty="0" smtClean="0"/>
          </a:p>
        </p:txBody>
      </p:sp>
      <p:sp>
        <p:nvSpPr>
          <p:cNvPr id="349" name="TextBox 348"/>
          <p:cNvSpPr txBox="1"/>
          <p:nvPr/>
        </p:nvSpPr>
        <p:spPr>
          <a:xfrm>
            <a:off x="2263" y="3424436"/>
            <a:ext cx="868828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400" b="0" dirty="0" smtClean="0"/>
              <a:t>ENNI MEP</a:t>
            </a:r>
            <a:endParaRPr lang="en-US" sz="1400" b="0" dirty="0" smtClean="0"/>
          </a:p>
        </p:txBody>
      </p:sp>
      <p:sp>
        <p:nvSpPr>
          <p:cNvPr id="294" name="Rectangle 293"/>
          <p:cNvSpPr/>
          <p:nvPr/>
        </p:nvSpPr>
        <p:spPr bwMode="auto">
          <a:xfrm>
            <a:off x="6543839" y="4621484"/>
            <a:ext cx="1244256" cy="531144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Server Layer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  <p:sp>
        <p:nvSpPr>
          <p:cNvPr id="311" name="Rectangle 310"/>
          <p:cNvSpPr/>
          <p:nvPr/>
        </p:nvSpPr>
        <p:spPr bwMode="auto">
          <a:xfrm>
            <a:off x="3459143" y="4628428"/>
            <a:ext cx="1244256" cy="5242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MS PGothic" pitchFamily="34" charset="-128"/>
              </a:rPr>
              <a:t>Server Layer</a:t>
            </a:r>
            <a:endParaRPr kumimoji="0" lang="en-GB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INNI </a:t>
            </a:r>
            <a:r>
              <a:rPr lang="en-GB" dirty="0" smtClean="0"/>
              <a:t>DRNI</a:t>
            </a:r>
            <a:br>
              <a:rPr lang="en-GB" dirty="0" smtClean="0"/>
            </a:br>
            <a:r>
              <a:rPr lang="en-GB" sz="2400" dirty="0" smtClean="0"/>
              <a:t>SVLAN MEP/MIP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GB" sz="2400" dirty="0" smtClean="0"/>
              <a:t>Characteristics are:</a:t>
            </a:r>
          </a:p>
          <a:p>
            <a:pPr lvl="1" indent="-457200" algn="l">
              <a:buFont typeface="Wingdings" pitchFamily="2" charset="2"/>
              <a:buChar char="q"/>
            </a:pPr>
            <a:r>
              <a:rPr lang="en-GB" sz="2100" dirty="0" smtClean="0"/>
              <a:t>No need for NO MEP</a:t>
            </a:r>
          </a:p>
          <a:p>
            <a:pPr lvl="1" indent="-457200" algn="l">
              <a:buFont typeface="Wingdings" pitchFamily="2" charset="2"/>
              <a:buChar char="q"/>
            </a:pPr>
            <a:r>
              <a:rPr lang="en-GB" sz="2100" dirty="0" smtClean="0"/>
              <a:t>No need for ENNI MEP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uawei-template-mv">
  <a:themeElements>
    <a:clrScheme name="huawei-template-m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uawei-template-mv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5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MS PGothic" pitchFamily="34" charset="-128"/>
          </a:defRPr>
        </a:defPPr>
      </a:lstStyle>
    </a:lnDef>
    <a:txDef>
      <a:spPr>
        <a:noFill/>
      </a:spPr>
      <a:bodyPr wrap="square" lIns="0" tIns="0" rIns="0" bIns="0" rtlCol="0">
        <a:spAutoFit/>
      </a:bodyPr>
      <a:lstStyle>
        <a:defPPr>
          <a:defRPr sz="1400" b="0" dirty="0" smtClean="0"/>
        </a:defPPr>
      </a:lstStyle>
    </a:txDef>
  </a:objectDefaults>
  <a:extraClrSchemeLst>
    <a:extraClrScheme>
      <a:clrScheme name="huawei-template-m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uawei-template-m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uawei-template-m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huawei-template-mv</Template>
  <TotalTime>19140</TotalTime>
  <Words>1325</Words>
  <Application>Microsoft Office PowerPoint</Application>
  <PresentationFormat>Custom</PresentationFormat>
  <Paragraphs>632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huawei-template-mv</vt:lpstr>
      <vt:lpstr>Data Plane Summary</vt:lpstr>
      <vt:lpstr>Distributed Link Aggregation  Data Plane Model</vt:lpstr>
      <vt:lpstr>Link Aggregation Models – Partitioning</vt:lpstr>
      <vt:lpstr>Link Aggregation server layers</vt:lpstr>
      <vt:lpstr>ENNI DRNI SVLAN MEP/MIP</vt:lpstr>
      <vt:lpstr>Two Node Portal with 2 x 1 ENNIs Normal state, no failures </vt:lpstr>
      <vt:lpstr>Two Node Portal with 2 x 1 ENNIs Failure of ENNI2 link</vt:lpstr>
      <vt:lpstr>Two Node Portal with 2 x 2 ENNIs</vt:lpstr>
      <vt:lpstr>INNI DRNI SVLAN MEP/MIP</vt:lpstr>
      <vt:lpstr>Two Node Portal with 2 x 1 INNIs Normal state, no failures </vt:lpstr>
      <vt:lpstr>DNP Data Plane Models BVLAN, TESI, SVLAN MEP/MIP</vt:lpstr>
      <vt:lpstr>Two Node Portal with BVLAN, TESI, SVLAN DNP</vt:lpstr>
    </vt:vector>
  </TitlesOfParts>
  <Company>Huawei Technologies Co.,Ltd.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 Aggregation Sublayer Model</dc:title>
  <dc:creator>Vissers</dc:creator>
  <cp:lastModifiedBy>Maarten vissers</cp:lastModifiedBy>
  <cp:revision>1083</cp:revision>
  <dcterms:created xsi:type="dcterms:W3CDTF">2008-06-13T12:10:18Z</dcterms:created>
  <dcterms:modified xsi:type="dcterms:W3CDTF">2012-01-18T13:14:05Z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(3)uvgKRpWf2awubE/4tMTvB5pVAITyHnGrZHR/BmvWoXrQCqJOjYTZ260Oe5dJgEwepZfZneLY
rUJUDngkI1y1njcuAaKcdf6n0T6FXVRRBTug8vYBC1YaDe5WAHyjbnaAX3QvOogOKWhbFQdz
5NYyadUsoNQQ61+J6GVjmzqRmGL60PS0TfxSIGOpIi6Wp9Ovn5xr5QM0sXRaIpKD0D3jGeHL
1/B0uJrRXNtW8b6C9ospN</vt:lpwstr>
  </property>
  <property fmtid="{D5CDD505-2E9C-101B-9397-08002B2CF9AE}" pid="3" name="_ms_pID_7253431">
    <vt:lpwstr>T1JAE4EtakzsgYQ+EMvtSq0ww5DWMLFi5XwhPtN71Xd6g1hW2rP ISWMhqdGl9fhmCA4C7I0zyXl854H7rjQzH5cKCVXaWQuIUbPA3WzrpfVG3jxWeECkWstHXAN i5kyTXBOgEN7phfCjNdlwRPCRpfFzOMMaz1HtKPB8y4a85g+x94DUnbhvGjVInicqWlYV+bZ 70XGeAFwM1umeJDW8KjV7KbnDjrak281iiPv6hu/Md</vt:lpwstr>
  </property>
  <property fmtid="{D5CDD505-2E9C-101B-9397-08002B2CF9AE}" pid="4" name="_ms_pID_7253432">
    <vt:lpwstr>coFH0PLTICQwRGq9TbtIzxlQsN/SCk nrsNnClurfs5vu+YDoFZ/KTSUfzqgyj/xwticbIOSWJCAVg9hH/RFab5KuFrF1deRqDcBFIP 5uPmxYaHFeqXMxXDVxfMsg2BkQA8ZkSTVkCits2ZyGOjK1Q3OUcOaegq+dfw2Pow</vt:lpwstr>
  </property>
  <property fmtid="{D5CDD505-2E9C-101B-9397-08002B2CF9AE}" pid="5" name="sflag">
    <vt:lpwstr>1326890444</vt:lpwstr>
  </property>
</Properties>
</file>