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23" r:id="rId2"/>
    <p:sldId id="424" r:id="rId3"/>
    <p:sldId id="425" r:id="rId4"/>
    <p:sldId id="426" r:id="rId5"/>
    <p:sldId id="427" r:id="rId6"/>
    <p:sldId id="436" r:id="rId7"/>
    <p:sldId id="435" r:id="rId8"/>
    <p:sldId id="432" r:id="rId9"/>
    <p:sldId id="430" r:id="rId10"/>
    <p:sldId id="431" r:id="rId11"/>
    <p:sldId id="429" r:id="rId12"/>
    <p:sldId id="433" r:id="rId13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0066FF"/>
    <a:srgbClr val="66FF33"/>
    <a:srgbClr val="3399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Common network architectures for PBB, PBB-TE and EOTN networks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2011-05-11</a:t>
            </a:r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Tagged EC Type 2 frame format </a:t>
            </a:r>
            <a:r>
              <a:rPr lang="en-US" dirty="0" smtClean="0"/>
              <a:t>alternatives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8215" y="1696244"/>
            <a:ext cx="2569940" cy="5280025"/>
          </a:xfrm>
        </p:spPr>
        <p:txBody>
          <a:bodyPr/>
          <a:lstStyle/>
          <a:p>
            <a:pPr marL="0" indent="0"/>
            <a:r>
              <a:rPr lang="en-US" sz="2400" dirty="0" smtClean="0"/>
              <a:t>There are three  EC Type 2 frame tagging alternatives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I-Tagging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S-Tagging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I+S-Tagging</a:t>
            </a:r>
          </a:p>
          <a:p>
            <a:pPr marL="457200" lvl="1" indent="-457200">
              <a:buNone/>
            </a:pPr>
            <a:endParaRPr lang="en-GB" dirty="0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53571" y="219950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361634" y="2415406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53571" y="2415406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 rot="10800000">
            <a:off x="725046" y="2415406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4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4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74296" y="2415406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 rot="10800000" flipV="1">
            <a:off x="845696" y="2415406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 rot="10800000">
            <a:off x="971109" y="2415406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53571" y="177564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353571" y="2631306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353571" y="199154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53571" y="28535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353571" y="30694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27"/>
          <p:cNvSpPr>
            <a:spLocks noChangeArrowheads="1"/>
          </p:cNvSpPr>
          <p:nvPr/>
        </p:nvSpPr>
        <p:spPr bwMode="auto">
          <a:xfrm>
            <a:off x="353571" y="3283769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353571" y="2197919"/>
            <a:ext cx="2016125" cy="647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367859" y="3266306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79"/>
          <p:cNvSpPr>
            <a:spLocks noChangeArrowheads="1"/>
          </p:cNvSpPr>
          <p:nvPr/>
        </p:nvSpPr>
        <p:spPr bwMode="auto">
          <a:xfrm>
            <a:off x="367035" y="3982268"/>
            <a:ext cx="1944216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I-Tagged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54"/>
          <p:cNvSpPr>
            <a:spLocks noChangeArrowheads="1"/>
          </p:cNvSpPr>
          <p:nvPr/>
        </p:nvSpPr>
        <p:spPr bwMode="auto">
          <a:xfrm>
            <a:off x="353571" y="1775644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54"/>
          <p:cNvSpPr>
            <a:spLocks noChangeArrowheads="1"/>
          </p:cNvSpPr>
          <p:nvPr/>
        </p:nvSpPr>
        <p:spPr bwMode="auto">
          <a:xfrm>
            <a:off x="353571" y="2199506"/>
            <a:ext cx="2016125" cy="6477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3013426" y="17683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3013426" y="19842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18"/>
          <p:cNvSpPr>
            <a:spLocks noChangeArrowheads="1"/>
          </p:cNvSpPr>
          <p:nvPr/>
        </p:nvSpPr>
        <p:spPr bwMode="auto">
          <a:xfrm>
            <a:off x="3013426" y="284628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3013426" y="306218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3013426" y="3276501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3027714" y="325903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79"/>
          <p:cNvSpPr>
            <a:spLocks noChangeArrowheads="1"/>
          </p:cNvSpPr>
          <p:nvPr/>
        </p:nvSpPr>
        <p:spPr bwMode="auto">
          <a:xfrm>
            <a:off x="2991624" y="4005163"/>
            <a:ext cx="2055931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S-Tagged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3013426" y="2633563"/>
            <a:ext cx="2017713" cy="214313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89-10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3513489" y="241925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3019776" y="241925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 rot="10800000">
            <a:off x="3391251" y="241925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013426" y="2204938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54"/>
          <p:cNvSpPr>
            <a:spLocks noChangeArrowheads="1"/>
          </p:cNvSpPr>
          <p:nvPr/>
        </p:nvSpPr>
        <p:spPr bwMode="auto">
          <a:xfrm>
            <a:off x="3013426" y="1790601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3013426" y="2204938"/>
            <a:ext cx="2017713" cy="42862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5541342" y="133620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5541342" y="155210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5541342" y="284048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5541342" y="305638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27"/>
          <p:cNvSpPr>
            <a:spLocks noChangeArrowheads="1"/>
          </p:cNvSpPr>
          <p:nvPr/>
        </p:nvSpPr>
        <p:spPr bwMode="auto">
          <a:xfrm>
            <a:off x="5541342" y="3270697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13"/>
          <p:cNvSpPr>
            <a:spLocks noChangeArrowheads="1"/>
          </p:cNvSpPr>
          <p:nvPr/>
        </p:nvSpPr>
        <p:spPr bwMode="auto">
          <a:xfrm>
            <a:off x="5555630" y="3253234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9"/>
          <p:cNvSpPr>
            <a:spLocks noChangeArrowheads="1"/>
          </p:cNvSpPr>
          <p:nvPr/>
        </p:nvSpPr>
        <p:spPr bwMode="auto">
          <a:xfrm>
            <a:off x="5442596" y="3999359"/>
            <a:ext cx="2197247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I+S-Tagged 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auto">
          <a:xfrm>
            <a:off x="6041405" y="1987079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8"/>
          <p:cNvSpPr>
            <a:spLocks noChangeArrowheads="1"/>
          </p:cNvSpPr>
          <p:nvPr/>
        </p:nvSpPr>
        <p:spPr bwMode="auto">
          <a:xfrm>
            <a:off x="5547692" y="1987079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9"/>
          <p:cNvSpPr>
            <a:spLocks noChangeArrowheads="1"/>
          </p:cNvSpPr>
          <p:nvPr/>
        </p:nvSpPr>
        <p:spPr bwMode="auto">
          <a:xfrm rot="10800000">
            <a:off x="5919167" y="1987079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82" name="Rectangle 28"/>
          <p:cNvSpPr>
            <a:spLocks noChangeArrowheads="1"/>
          </p:cNvSpPr>
          <p:nvPr/>
        </p:nvSpPr>
        <p:spPr bwMode="auto">
          <a:xfrm>
            <a:off x="5541342" y="1772766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54"/>
          <p:cNvSpPr>
            <a:spLocks noChangeArrowheads="1"/>
          </p:cNvSpPr>
          <p:nvPr/>
        </p:nvSpPr>
        <p:spPr bwMode="auto">
          <a:xfrm>
            <a:off x="5541342" y="1358429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6"/>
          <p:cNvSpPr>
            <a:spLocks noChangeArrowheads="1"/>
          </p:cNvSpPr>
          <p:nvPr/>
        </p:nvSpPr>
        <p:spPr bwMode="auto">
          <a:xfrm>
            <a:off x="5550470" y="2201887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6558533" y="2417787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8"/>
          <p:cNvSpPr>
            <a:spLocks noChangeArrowheads="1"/>
          </p:cNvSpPr>
          <p:nvPr/>
        </p:nvSpPr>
        <p:spPr bwMode="auto">
          <a:xfrm>
            <a:off x="5550470" y="2417787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"/>
          <p:cNvSpPr>
            <a:spLocks noChangeArrowheads="1"/>
          </p:cNvSpPr>
          <p:nvPr/>
        </p:nvSpPr>
        <p:spPr bwMode="auto">
          <a:xfrm rot="10800000">
            <a:off x="5921945" y="2417787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10"/>
          <p:cNvSpPr>
            <a:spLocks noChangeArrowheads="1"/>
          </p:cNvSpPr>
          <p:nvPr/>
        </p:nvSpPr>
        <p:spPr bwMode="auto">
          <a:xfrm>
            <a:off x="6271195" y="2417787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11"/>
          <p:cNvSpPr>
            <a:spLocks noChangeArrowheads="1"/>
          </p:cNvSpPr>
          <p:nvPr/>
        </p:nvSpPr>
        <p:spPr bwMode="auto">
          <a:xfrm rot="10800000" flipV="1">
            <a:off x="6042595" y="2417787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 rot="10800000">
            <a:off x="6168008" y="2417787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15"/>
          <p:cNvSpPr>
            <a:spLocks noChangeArrowheads="1"/>
          </p:cNvSpPr>
          <p:nvPr/>
        </p:nvSpPr>
        <p:spPr bwMode="auto">
          <a:xfrm>
            <a:off x="5550470" y="2633687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54"/>
          <p:cNvSpPr>
            <a:spLocks noChangeArrowheads="1"/>
          </p:cNvSpPr>
          <p:nvPr/>
        </p:nvSpPr>
        <p:spPr bwMode="auto">
          <a:xfrm>
            <a:off x="5550470" y="1768252"/>
            <a:ext cx="2016125" cy="108133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6"/>
          <p:cNvSpPr>
            <a:spLocks noChangeArrowheads="1"/>
          </p:cNvSpPr>
          <p:nvPr/>
        </p:nvSpPr>
        <p:spPr bwMode="auto">
          <a:xfrm>
            <a:off x="411753" y="536279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7"/>
          <p:cNvSpPr>
            <a:spLocks noChangeArrowheads="1"/>
          </p:cNvSpPr>
          <p:nvPr/>
        </p:nvSpPr>
        <p:spPr bwMode="auto">
          <a:xfrm>
            <a:off x="1419816" y="5578698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"/>
          <p:cNvSpPr>
            <a:spLocks noChangeArrowheads="1"/>
          </p:cNvSpPr>
          <p:nvPr/>
        </p:nvSpPr>
        <p:spPr bwMode="auto">
          <a:xfrm>
            <a:off x="411753" y="5578698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9"/>
          <p:cNvSpPr>
            <a:spLocks noChangeArrowheads="1"/>
          </p:cNvSpPr>
          <p:nvPr/>
        </p:nvSpPr>
        <p:spPr bwMode="auto">
          <a:xfrm rot="10800000">
            <a:off x="783228" y="5578698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1132478" y="5578698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11"/>
          <p:cNvSpPr>
            <a:spLocks noChangeArrowheads="1"/>
          </p:cNvSpPr>
          <p:nvPr/>
        </p:nvSpPr>
        <p:spPr bwMode="auto">
          <a:xfrm rot="10800000" flipV="1">
            <a:off x="903878" y="5578698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 rot="10800000">
            <a:off x="1029291" y="5578698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13"/>
          <p:cNvSpPr>
            <a:spLocks noChangeArrowheads="1"/>
          </p:cNvSpPr>
          <p:nvPr/>
        </p:nvSpPr>
        <p:spPr bwMode="auto">
          <a:xfrm>
            <a:off x="411753" y="4938935"/>
            <a:ext cx="2016125" cy="215900"/>
          </a:xfrm>
          <a:prstGeom prst="rect">
            <a:avLst/>
          </a:prstGeom>
          <a:solidFill>
            <a:srgbClr val="000000"/>
          </a:solidFill>
          <a:ln w="28575">
            <a:solidFill>
              <a:srgbClr val="FFFF00"/>
            </a:solidFill>
            <a:prstDash val="sysDash"/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 = f(B-DA,DBD)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5"/>
          <p:cNvSpPr>
            <a:spLocks noChangeArrowheads="1"/>
          </p:cNvSpPr>
          <p:nvPr/>
        </p:nvSpPr>
        <p:spPr bwMode="auto">
          <a:xfrm>
            <a:off x="411753" y="5794598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f(ETH_FP)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6"/>
          <p:cNvSpPr>
            <a:spLocks noChangeArrowheads="1"/>
          </p:cNvSpPr>
          <p:nvPr/>
        </p:nvSpPr>
        <p:spPr bwMode="auto">
          <a:xfrm>
            <a:off x="411753" y="5154835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8"/>
          <p:cNvSpPr>
            <a:spLocks noChangeArrowheads="1"/>
          </p:cNvSpPr>
          <p:nvPr/>
        </p:nvSpPr>
        <p:spPr bwMode="auto">
          <a:xfrm>
            <a:off x="411753" y="601684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9"/>
          <p:cNvSpPr>
            <a:spLocks noChangeArrowheads="1"/>
          </p:cNvSpPr>
          <p:nvPr/>
        </p:nvSpPr>
        <p:spPr bwMode="auto">
          <a:xfrm>
            <a:off x="411753" y="623274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7"/>
          <p:cNvSpPr>
            <a:spLocks noChangeArrowheads="1"/>
          </p:cNvSpPr>
          <p:nvPr/>
        </p:nvSpPr>
        <p:spPr bwMode="auto">
          <a:xfrm>
            <a:off x="411753" y="6447060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9"/>
          <p:cNvSpPr>
            <a:spLocks noChangeArrowheads="1"/>
          </p:cNvSpPr>
          <p:nvPr/>
        </p:nvSpPr>
        <p:spPr bwMode="auto">
          <a:xfrm>
            <a:off x="411753" y="5361210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54"/>
          <p:cNvSpPr>
            <a:spLocks noChangeArrowheads="1"/>
          </p:cNvSpPr>
          <p:nvPr/>
        </p:nvSpPr>
        <p:spPr bwMode="auto">
          <a:xfrm>
            <a:off x="411753" y="4936604"/>
            <a:ext cx="2016125" cy="1073894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3"/>
          <p:cNvSpPr>
            <a:spLocks noChangeArrowheads="1"/>
          </p:cNvSpPr>
          <p:nvPr/>
        </p:nvSpPr>
        <p:spPr bwMode="auto">
          <a:xfrm>
            <a:off x="426041" y="6429598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79"/>
          <p:cNvSpPr>
            <a:spLocks noChangeArrowheads="1"/>
          </p:cNvSpPr>
          <p:nvPr/>
        </p:nvSpPr>
        <p:spPr bwMode="auto">
          <a:xfrm>
            <a:off x="335193" y="7224934"/>
            <a:ext cx="2120074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I-Tagged EC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Type 2 OAM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3"/>
          <p:cNvSpPr>
            <a:spLocks noChangeArrowheads="1"/>
          </p:cNvSpPr>
          <p:nvPr/>
        </p:nvSpPr>
        <p:spPr bwMode="auto">
          <a:xfrm>
            <a:off x="3031331" y="55846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6"/>
          <p:cNvSpPr>
            <a:spLocks noChangeArrowheads="1"/>
          </p:cNvSpPr>
          <p:nvPr/>
        </p:nvSpPr>
        <p:spPr bwMode="auto">
          <a:xfrm>
            <a:off x="3031331" y="58005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27"/>
          <p:cNvSpPr>
            <a:spLocks noChangeArrowheads="1"/>
          </p:cNvSpPr>
          <p:nvPr/>
        </p:nvSpPr>
        <p:spPr bwMode="auto">
          <a:xfrm>
            <a:off x="3031331" y="6437164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3"/>
          <p:cNvSpPr>
            <a:spLocks noChangeArrowheads="1"/>
          </p:cNvSpPr>
          <p:nvPr/>
        </p:nvSpPr>
        <p:spPr bwMode="auto">
          <a:xfrm>
            <a:off x="3045619" y="6419701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79"/>
          <p:cNvSpPr>
            <a:spLocks noChangeArrowheads="1"/>
          </p:cNvSpPr>
          <p:nvPr/>
        </p:nvSpPr>
        <p:spPr bwMode="auto">
          <a:xfrm>
            <a:off x="2967460" y="7215038"/>
            <a:ext cx="2080095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S-Tagged EC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Type 2 OAM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3531394" y="623555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ectangle 8"/>
          <p:cNvSpPr>
            <a:spLocks noChangeArrowheads="1"/>
          </p:cNvSpPr>
          <p:nvPr/>
        </p:nvSpPr>
        <p:spPr bwMode="auto">
          <a:xfrm>
            <a:off x="3037681" y="623555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ectangle 9"/>
          <p:cNvSpPr>
            <a:spLocks noChangeArrowheads="1"/>
          </p:cNvSpPr>
          <p:nvPr/>
        </p:nvSpPr>
        <p:spPr bwMode="auto">
          <a:xfrm rot="10800000">
            <a:off x="3409156" y="623555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18" name="Rectangle 28"/>
          <p:cNvSpPr>
            <a:spLocks noChangeArrowheads="1"/>
          </p:cNvSpPr>
          <p:nvPr/>
        </p:nvSpPr>
        <p:spPr bwMode="auto">
          <a:xfrm>
            <a:off x="3031331" y="6021239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28"/>
          <p:cNvSpPr>
            <a:spLocks noChangeArrowheads="1"/>
          </p:cNvSpPr>
          <p:nvPr/>
        </p:nvSpPr>
        <p:spPr bwMode="auto">
          <a:xfrm>
            <a:off x="3031331" y="6021239"/>
            <a:ext cx="2017713" cy="42862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6"/>
          <p:cNvSpPr>
            <a:spLocks noChangeArrowheads="1"/>
          </p:cNvSpPr>
          <p:nvPr/>
        </p:nvSpPr>
        <p:spPr bwMode="auto">
          <a:xfrm>
            <a:off x="5582495" y="536292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7"/>
          <p:cNvSpPr>
            <a:spLocks noChangeArrowheads="1"/>
          </p:cNvSpPr>
          <p:nvPr/>
        </p:nvSpPr>
        <p:spPr bwMode="auto">
          <a:xfrm>
            <a:off x="6590558" y="5578822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8"/>
          <p:cNvSpPr>
            <a:spLocks noChangeArrowheads="1"/>
          </p:cNvSpPr>
          <p:nvPr/>
        </p:nvSpPr>
        <p:spPr bwMode="auto">
          <a:xfrm>
            <a:off x="5582495" y="5578822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9"/>
          <p:cNvSpPr>
            <a:spLocks noChangeArrowheads="1"/>
          </p:cNvSpPr>
          <p:nvPr/>
        </p:nvSpPr>
        <p:spPr bwMode="auto">
          <a:xfrm rot="10800000">
            <a:off x="5953970" y="5578822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0"/>
          <p:cNvSpPr>
            <a:spLocks noChangeArrowheads="1"/>
          </p:cNvSpPr>
          <p:nvPr/>
        </p:nvSpPr>
        <p:spPr bwMode="auto">
          <a:xfrm>
            <a:off x="6303220" y="5578822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1"/>
          <p:cNvSpPr>
            <a:spLocks noChangeArrowheads="1"/>
          </p:cNvSpPr>
          <p:nvPr/>
        </p:nvSpPr>
        <p:spPr bwMode="auto">
          <a:xfrm rot="10800000" flipV="1">
            <a:off x="6074620" y="5578822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2"/>
          <p:cNvSpPr>
            <a:spLocks noChangeArrowheads="1"/>
          </p:cNvSpPr>
          <p:nvPr/>
        </p:nvSpPr>
        <p:spPr bwMode="auto">
          <a:xfrm rot="10800000">
            <a:off x="6200033" y="5578822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13"/>
          <p:cNvSpPr>
            <a:spLocks noChangeArrowheads="1"/>
          </p:cNvSpPr>
          <p:nvPr/>
        </p:nvSpPr>
        <p:spPr bwMode="auto">
          <a:xfrm>
            <a:off x="5592764" y="4504556"/>
            <a:ext cx="2016125" cy="215900"/>
          </a:xfrm>
          <a:prstGeom prst="rect">
            <a:avLst/>
          </a:prstGeom>
          <a:solidFill>
            <a:srgbClr val="000000"/>
          </a:solidFill>
          <a:ln w="28575">
            <a:solidFill>
              <a:srgbClr val="FFFF00"/>
            </a:solidFill>
            <a:prstDash val="sysDash"/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 = f(B-DA,DBD)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15"/>
          <p:cNvSpPr>
            <a:spLocks noChangeArrowheads="1"/>
          </p:cNvSpPr>
          <p:nvPr/>
        </p:nvSpPr>
        <p:spPr bwMode="auto">
          <a:xfrm>
            <a:off x="5582495" y="5794722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</a:t>
            </a:r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18"/>
          <p:cNvSpPr>
            <a:spLocks noChangeArrowheads="1"/>
          </p:cNvSpPr>
          <p:nvPr/>
        </p:nvSpPr>
        <p:spPr bwMode="auto">
          <a:xfrm>
            <a:off x="5582495" y="601697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19"/>
          <p:cNvSpPr>
            <a:spLocks noChangeArrowheads="1"/>
          </p:cNvSpPr>
          <p:nvPr/>
        </p:nvSpPr>
        <p:spPr bwMode="auto">
          <a:xfrm>
            <a:off x="5582495" y="623287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29"/>
          <p:cNvSpPr>
            <a:spLocks noChangeArrowheads="1"/>
          </p:cNvSpPr>
          <p:nvPr/>
        </p:nvSpPr>
        <p:spPr bwMode="auto">
          <a:xfrm>
            <a:off x="5582495" y="5361334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6"/>
          <p:cNvSpPr>
            <a:spLocks noChangeArrowheads="1"/>
          </p:cNvSpPr>
          <p:nvPr/>
        </p:nvSpPr>
        <p:spPr bwMode="auto">
          <a:xfrm>
            <a:off x="5582495" y="47204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5582495" y="6450856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3"/>
          <p:cNvSpPr>
            <a:spLocks noChangeArrowheads="1"/>
          </p:cNvSpPr>
          <p:nvPr/>
        </p:nvSpPr>
        <p:spPr bwMode="auto">
          <a:xfrm>
            <a:off x="5596783" y="6433393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79"/>
          <p:cNvSpPr>
            <a:spLocks noChangeArrowheads="1"/>
          </p:cNvSpPr>
          <p:nvPr/>
        </p:nvSpPr>
        <p:spPr bwMode="auto">
          <a:xfrm>
            <a:off x="5538536" y="7228730"/>
            <a:ext cx="2101307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I+S-Tagged EC Type 2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OAM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6082558" y="515543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5588845" y="515543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 rot="10800000">
            <a:off x="5960320" y="515543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51" name="Rectangle 28"/>
          <p:cNvSpPr>
            <a:spLocks noChangeArrowheads="1"/>
          </p:cNvSpPr>
          <p:nvPr/>
        </p:nvSpPr>
        <p:spPr bwMode="auto">
          <a:xfrm>
            <a:off x="5582495" y="4941119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54"/>
          <p:cNvSpPr>
            <a:spLocks noChangeArrowheads="1"/>
          </p:cNvSpPr>
          <p:nvPr/>
        </p:nvSpPr>
        <p:spPr bwMode="auto">
          <a:xfrm>
            <a:off x="5582495" y="4504556"/>
            <a:ext cx="2016125" cy="1506066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S-Tagged EC Type 2 implications in </a:t>
            </a:r>
            <a:r>
              <a:rPr lang="en-US" dirty="0" smtClean="0"/>
              <a:t>PB, PBB </a:t>
            </a:r>
            <a:r>
              <a:rPr lang="en-US" dirty="0" smtClean="0"/>
              <a:t>I, PBB-TE, EOTN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UNI-N port is to be specified to support this format</a:t>
            </a:r>
          </a:p>
          <a:p>
            <a:pPr lvl="1"/>
            <a:r>
              <a:rPr lang="en-US" dirty="0" smtClean="0"/>
              <a:t>Today’s NID devices do not support MAC-in-MAC encapsulation</a:t>
            </a:r>
          </a:p>
          <a:p>
            <a:pPr lvl="1"/>
            <a:r>
              <a:rPr lang="en-US" dirty="0" smtClean="0"/>
              <a:t>Next gen NID device can include this MAC-in-MAC encapsulation format with S-Tagged EC</a:t>
            </a:r>
          </a:p>
          <a:p>
            <a:r>
              <a:rPr lang="en-US" dirty="0" smtClean="0"/>
              <a:t>NNI ports </a:t>
            </a:r>
            <a:r>
              <a:rPr lang="en-US" dirty="0" smtClean="0"/>
              <a:t>with EC </a:t>
            </a:r>
            <a:r>
              <a:rPr lang="en-US" dirty="0" smtClean="0"/>
              <a:t>awareness can support this format</a:t>
            </a:r>
          </a:p>
          <a:p>
            <a:pPr lvl="1"/>
            <a:r>
              <a:rPr lang="en-US" dirty="0" smtClean="0"/>
              <a:t>NNI ports: CNP, PNP, PIP, ONP</a:t>
            </a:r>
          </a:p>
          <a:p>
            <a:endParaRPr lang="en-US" dirty="0" smtClean="0"/>
          </a:p>
          <a:p>
            <a:pPr marL="0" indent="0"/>
            <a:r>
              <a:rPr lang="en-US" dirty="0" smtClean="0"/>
              <a:t>NNI ports can treat the EC Type 1 and EC Type 2 signals as a single EC signal type; this </a:t>
            </a:r>
            <a:r>
              <a:rPr lang="en-US" dirty="0" err="1" smtClean="0"/>
              <a:t>behaviour</a:t>
            </a:r>
            <a:r>
              <a:rPr lang="en-US" dirty="0" smtClean="0"/>
              <a:t> is consistent with NNI requirement to be agnostic to the type of client encapsulation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I+S-Tagged EC Type 2 implications in </a:t>
            </a:r>
            <a:r>
              <a:rPr lang="en-US" dirty="0" smtClean="0"/>
              <a:t>PB, PBB </a:t>
            </a:r>
            <a:r>
              <a:rPr lang="en-US" dirty="0" smtClean="0"/>
              <a:t>I, PBB-TE, EOTN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UNI-N and NNI ports need to distinguish between EC Type 1 and EC Type 2 signals; EC Type 1 and 2 signals require different tagging</a:t>
            </a:r>
          </a:p>
          <a:p>
            <a:pPr marL="898525" lvl="1" indent="-366713"/>
            <a:r>
              <a:rPr lang="en-US" dirty="0" smtClean="0"/>
              <a:t>Tag type to be administered on a per S-VID (EC) basis</a:t>
            </a:r>
          </a:p>
          <a:p>
            <a:pPr marL="898525" lvl="1" indent="-366713"/>
            <a:r>
              <a:rPr lang="en-US" dirty="0" smtClean="0"/>
              <a:t>Violates requirement that NNI is agnostic to client mapping</a:t>
            </a:r>
          </a:p>
          <a:p>
            <a:pPr marL="898525" lvl="1" indent="-366713"/>
            <a:r>
              <a:rPr lang="en-US" dirty="0" smtClean="0"/>
              <a:t>EC Type 1 MEP/MIP will not be able to detect EC Type 2 OAM</a:t>
            </a:r>
          </a:p>
          <a:p>
            <a:pPr marL="898525" lvl="1" indent="-366713"/>
            <a:r>
              <a:rPr lang="en-US" dirty="0" smtClean="0"/>
              <a:t>EC Type 2 MEP/MIP will not be able to detect EC Type 1 OAM</a:t>
            </a:r>
          </a:p>
          <a:p>
            <a:r>
              <a:rPr lang="en-US" dirty="0" smtClean="0"/>
              <a:t>New </a:t>
            </a:r>
            <a:r>
              <a:rPr lang="en-US" dirty="0" smtClean="0"/>
              <a:t>UNI-N port is to be specified to support this format</a:t>
            </a:r>
          </a:p>
          <a:p>
            <a:pPr lvl="1"/>
            <a:r>
              <a:rPr lang="en-US" dirty="0" smtClean="0"/>
              <a:t>Today’s NID devices do not support MAC-in-MAC encapsulation</a:t>
            </a:r>
          </a:p>
          <a:p>
            <a:pPr lvl="1"/>
            <a:r>
              <a:rPr lang="en-US" dirty="0" smtClean="0"/>
              <a:t>Next gen NID device can include this MAC-in-MAC encapsulation format with </a:t>
            </a:r>
            <a:r>
              <a:rPr lang="en-US" dirty="0" smtClean="0"/>
              <a:t>I+S-Tagged </a:t>
            </a:r>
            <a:r>
              <a:rPr lang="en-US" dirty="0" smtClean="0"/>
              <a:t>EC</a:t>
            </a:r>
          </a:p>
          <a:p>
            <a:r>
              <a:rPr lang="en-US" dirty="0" smtClean="0"/>
              <a:t>NNI ports with EC awareness </a:t>
            </a:r>
            <a:r>
              <a:rPr lang="en-US" dirty="0" smtClean="0"/>
              <a:t>do not support </a:t>
            </a:r>
            <a:r>
              <a:rPr lang="en-US" dirty="0" smtClean="0"/>
              <a:t>this </a:t>
            </a:r>
            <a:r>
              <a:rPr lang="en-US" dirty="0" smtClean="0"/>
              <a:t>format</a:t>
            </a:r>
          </a:p>
          <a:p>
            <a:pPr lvl="1"/>
            <a:r>
              <a:rPr lang="en-US" dirty="0" smtClean="0"/>
              <a:t>CNP, PNP, PIP, ONP need to be extended with I+S-tagging capability, configurable on a per S-VID basis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PBB and PBB-TE network</a:t>
            </a:r>
            <a:br>
              <a:rPr lang="en-US" dirty="0" smtClean="0"/>
            </a:br>
            <a:r>
              <a:rPr lang="en-US" sz="2800" i="1" dirty="0" smtClean="0"/>
              <a:t>EVC(C-VLAN) via EC(S-VLAN)</a:t>
            </a:r>
            <a:endParaRPr lang="en-GB" sz="2800" i="1" dirty="0" smtClean="0"/>
          </a:p>
        </p:txBody>
      </p:sp>
      <p:grpSp>
        <p:nvGrpSpPr>
          <p:cNvPr id="8" name="Group 209"/>
          <p:cNvGrpSpPr/>
          <p:nvPr/>
        </p:nvGrpSpPr>
        <p:grpSpPr>
          <a:xfrm>
            <a:off x="3165657" y="195558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636338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00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213" name="Freeform 212"/>
          <p:cNvSpPr/>
          <p:nvPr/>
        </p:nvSpPr>
        <p:spPr bwMode="auto">
          <a:xfrm>
            <a:off x="3321259" y="2560440"/>
            <a:ext cx="6524625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24625" h="3495675">
                <a:moveTo>
                  <a:pt x="0" y="0"/>
                </a:moveTo>
                <a:lnTo>
                  <a:pt x="685800" y="0"/>
                </a:lnTo>
                <a:lnTo>
                  <a:pt x="676275" y="295275"/>
                </a:lnTo>
                <a:lnTo>
                  <a:pt x="1847850" y="304800"/>
                </a:lnTo>
                <a:lnTo>
                  <a:pt x="1847850" y="866775"/>
                </a:lnTo>
                <a:lnTo>
                  <a:pt x="3829050" y="857250"/>
                </a:lnTo>
                <a:lnTo>
                  <a:pt x="3829050" y="304800"/>
                </a:lnTo>
                <a:lnTo>
                  <a:pt x="5143500" y="295275"/>
                </a:lnTo>
                <a:lnTo>
                  <a:pt x="5153025" y="885825"/>
                </a:lnTo>
                <a:lnTo>
                  <a:pt x="6276975" y="876300"/>
                </a:lnTo>
                <a:lnTo>
                  <a:pt x="6286500" y="1162050"/>
                </a:lnTo>
                <a:lnTo>
                  <a:pt x="6515100" y="1171575"/>
                </a:lnTo>
                <a:lnTo>
                  <a:pt x="6524625" y="3133725"/>
                </a:lnTo>
                <a:lnTo>
                  <a:pt x="6315075" y="3219450"/>
                </a:lnTo>
                <a:lnTo>
                  <a:pt x="6315075" y="3495675"/>
                </a:lnTo>
                <a:lnTo>
                  <a:pt x="5048250" y="3486150"/>
                </a:lnTo>
                <a:lnTo>
                  <a:pt x="5057775" y="2905125"/>
                </a:lnTo>
                <a:lnTo>
                  <a:pt x="4086225" y="2905125"/>
                </a:lnTo>
                <a:lnTo>
                  <a:pt x="4086225" y="3476625"/>
                </a:lnTo>
                <a:lnTo>
                  <a:pt x="1962150" y="3457575"/>
                </a:lnTo>
                <a:lnTo>
                  <a:pt x="1962150" y="2809875"/>
                </a:lnTo>
                <a:lnTo>
                  <a:pt x="1171575" y="2809875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32"/>
          <p:cNvGrpSpPr/>
          <p:nvPr/>
        </p:nvGrpSpPr>
        <p:grpSpPr>
          <a:xfrm>
            <a:off x="1951211" y="3170034"/>
            <a:ext cx="2786082" cy="1285884"/>
            <a:chOff x="334927" y="3143244"/>
            <a:chExt cx="2786082" cy="1285884"/>
          </a:xfrm>
        </p:grpSpPr>
        <p:sp>
          <p:nvSpPr>
            <p:cNvPr id="234" name="Rectangle 233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2" name="Straight Connector 241"/>
            <p:cNvCxnSpPr>
              <a:stCxn id="238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3" name="Rectangle 242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>
              <a:stCxn id="240" idx="1"/>
              <a:endCxn id="243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5" name="Straight Connector 244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6" name="Straight Connector 245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7" name="TextBox 246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>
            <a:stCxn id="154" idx="1"/>
          </p:cNvCxnSpPr>
          <p:nvPr/>
        </p:nvCxnSpPr>
        <p:spPr bwMode="auto">
          <a:xfrm flipH="1" flipV="1">
            <a:off x="8431931" y="4000500"/>
            <a:ext cx="20138" cy="12291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83142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sp>
        <p:nvSpPr>
          <p:cNvPr id="221" name="TextBox 220"/>
          <p:cNvSpPr txBox="1"/>
          <p:nvPr/>
        </p:nvSpPr>
        <p:spPr>
          <a:xfrm>
            <a:off x="151011" y="4792588"/>
            <a:ext cx="41114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domain boundaries (in CNPs)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or p2p TESIs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PBB network</a:t>
            </a:r>
            <a:br>
              <a:rPr lang="en-US" dirty="0" smtClean="0"/>
            </a:br>
            <a:r>
              <a:rPr lang="en-US" sz="2800" i="1" dirty="0" smtClean="0"/>
              <a:t>EVC(S-VLAN) via EC(BSI)</a:t>
            </a:r>
            <a:endParaRPr lang="en-GB" dirty="0"/>
          </a:p>
        </p:txBody>
      </p:sp>
      <p:grpSp>
        <p:nvGrpSpPr>
          <p:cNvPr id="8" name="Group 209"/>
          <p:cNvGrpSpPr/>
          <p:nvPr/>
        </p:nvGrpSpPr>
        <p:grpSpPr>
          <a:xfrm>
            <a:off x="3160339" y="192879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94756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186" name="Freeform 185"/>
          <p:cNvSpPr/>
          <p:nvPr/>
        </p:nvSpPr>
        <p:spPr bwMode="auto">
          <a:xfrm>
            <a:off x="3315941" y="3419475"/>
            <a:ext cx="6515100" cy="2781300"/>
          </a:xfrm>
          <a:custGeom>
            <a:avLst/>
            <a:gdLst>
              <a:gd name="connsiteX0" fmla="*/ 0 w 6496050"/>
              <a:gd name="connsiteY0" fmla="*/ 0 h 3409950"/>
              <a:gd name="connsiteX1" fmla="*/ 1809750 w 6496050"/>
              <a:gd name="connsiteY1" fmla="*/ 9525 h 3409950"/>
              <a:gd name="connsiteX2" fmla="*/ 1809750 w 6496050"/>
              <a:gd name="connsiteY2" fmla="*/ 590550 h 3409950"/>
              <a:gd name="connsiteX3" fmla="*/ 3829050 w 6496050"/>
              <a:gd name="connsiteY3" fmla="*/ 581025 h 3409950"/>
              <a:gd name="connsiteX4" fmla="*/ 3838575 w 6496050"/>
              <a:gd name="connsiteY4" fmla="*/ 847725 h 3409950"/>
              <a:gd name="connsiteX5" fmla="*/ 5114925 w 6496050"/>
              <a:gd name="connsiteY5" fmla="*/ 847725 h 3409950"/>
              <a:gd name="connsiteX6" fmla="*/ 5114925 w 6496050"/>
              <a:gd name="connsiteY6" fmla="*/ 676275 h 3409950"/>
              <a:gd name="connsiteX7" fmla="*/ 6115050 w 6496050"/>
              <a:gd name="connsiteY7" fmla="*/ 676275 h 3409950"/>
              <a:gd name="connsiteX8" fmla="*/ 6124575 w 6496050"/>
              <a:gd name="connsiteY8" fmla="*/ 904875 h 3409950"/>
              <a:gd name="connsiteX9" fmla="*/ 6496050 w 6496050"/>
              <a:gd name="connsiteY9" fmla="*/ 914400 h 3409950"/>
              <a:gd name="connsiteX10" fmla="*/ 6496050 w 6496050"/>
              <a:gd name="connsiteY10" fmla="*/ 2828925 h 3409950"/>
              <a:gd name="connsiteX11" fmla="*/ 6238875 w 6496050"/>
              <a:gd name="connsiteY11" fmla="*/ 2838450 h 3409950"/>
              <a:gd name="connsiteX12" fmla="*/ 6257925 w 6496050"/>
              <a:gd name="connsiteY12" fmla="*/ 3124200 h 3409950"/>
              <a:gd name="connsiteX13" fmla="*/ 5210175 w 6496050"/>
              <a:gd name="connsiteY13" fmla="*/ 3133725 h 3409950"/>
              <a:gd name="connsiteX14" fmla="*/ 5210175 w 6496050"/>
              <a:gd name="connsiteY14" fmla="*/ 3352800 h 3409950"/>
              <a:gd name="connsiteX15" fmla="*/ 3895725 w 6496050"/>
              <a:gd name="connsiteY15" fmla="*/ 3362325 h 3409950"/>
              <a:gd name="connsiteX16" fmla="*/ 3886200 w 6496050"/>
              <a:gd name="connsiteY16" fmla="*/ 3162300 h 3409950"/>
              <a:gd name="connsiteX17" fmla="*/ 1933575 w 6496050"/>
              <a:gd name="connsiteY17" fmla="*/ 3162300 h 3409950"/>
              <a:gd name="connsiteX18" fmla="*/ 1933575 w 6496050"/>
              <a:gd name="connsiteY18" fmla="*/ 3409950 h 3409950"/>
              <a:gd name="connsiteX19" fmla="*/ 1171575 w 6496050"/>
              <a:gd name="connsiteY19" fmla="*/ 3381375 h 3409950"/>
              <a:gd name="connsiteX20" fmla="*/ 1171575 w 6496050"/>
              <a:gd name="connsiteY20" fmla="*/ 3371850 h 3409950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897050 w 6496050"/>
              <a:gd name="connsiteY18" fmla="*/ 251937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2638425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500322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620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  <a:gd name="connsiteX0" fmla="*/ 0 w 6515100"/>
              <a:gd name="connsiteY0" fmla="*/ 866775 h 2781300"/>
              <a:gd name="connsiteX1" fmla="*/ 1828800 w 6515100"/>
              <a:gd name="connsiteY1" fmla="*/ 381000 h 2781300"/>
              <a:gd name="connsiteX2" fmla="*/ 1828800 w 6515100"/>
              <a:gd name="connsiteY2" fmla="*/ 9525 h 2781300"/>
              <a:gd name="connsiteX3" fmla="*/ 3848100 w 6515100"/>
              <a:gd name="connsiteY3" fmla="*/ 0 h 2781300"/>
              <a:gd name="connsiteX4" fmla="*/ 3857625 w 6515100"/>
              <a:gd name="connsiteY4" fmla="*/ 266700 h 2781300"/>
              <a:gd name="connsiteX5" fmla="*/ 5133975 w 6515100"/>
              <a:gd name="connsiteY5" fmla="*/ 266700 h 2781300"/>
              <a:gd name="connsiteX6" fmla="*/ 5133975 w 6515100"/>
              <a:gd name="connsiteY6" fmla="*/ 95250 h 2781300"/>
              <a:gd name="connsiteX7" fmla="*/ 6134100 w 6515100"/>
              <a:gd name="connsiteY7" fmla="*/ 95250 h 2781300"/>
              <a:gd name="connsiteX8" fmla="*/ 6143625 w 6515100"/>
              <a:gd name="connsiteY8" fmla="*/ 323850 h 2781300"/>
              <a:gd name="connsiteX9" fmla="*/ 6515100 w 6515100"/>
              <a:gd name="connsiteY9" fmla="*/ 333375 h 2781300"/>
              <a:gd name="connsiteX10" fmla="*/ 6515100 w 6515100"/>
              <a:gd name="connsiteY10" fmla="*/ 2247900 h 2781300"/>
              <a:gd name="connsiteX11" fmla="*/ 6257925 w 6515100"/>
              <a:gd name="connsiteY11" fmla="*/ 2257425 h 2781300"/>
              <a:gd name="connsiteX12" fmla="*/ 6276975 w 6515100"/>
              <a:gd name="connsiteY12" fmla="*/ 2543175 h 2781300"/>
              <a:gd name="connsiteX13" fmla="*/ 5229225 w 6515100"/>
              <a:gd name="connsiteY13" fmla="*/ 2552700 h 2781300"/>
              <a:gd name="connsiteX14" fmla="*/ 5229225 w 6515100"/>
              <a:gd name="connsiteY14" fmla="*/ 2771775 h 2781300"/>
              <a:gd name="connsiteX15" fmla="*/ 3914775 w 6515100"/>
              <a:gd name="connsiteY15" fmla="*/ 2781300 h 2781300"/>
              <a:gd name="connsiteX16" fmla="*/ 3905250 w 6515100"/>
              <a:gd name="connsiteY16" fmla="*/ 2581275 h 2781300"/>
              <a:gd name="connsiteX17" fmla="*/ 1952625 w 6515100"/>
              <a:gd name="connsiteY17" fmla="*/ 2581275 h 2781300"/>
              <a:gd name="connsiteX18" fmla="*/ 1963725 w 6515100"/>
              <a:gd name="connsiteY18" fmla="*/ 2176472 h 2781300"/>
              <a:gd name="connsiteX19" fmla="*/ 1171575 w 6515100"/>
              <a:gd name="connsiteY19" fmla="*/ 2181225 h 2781300"/>
              <a:gd name="connsiteX0" fmla="*/ 0 w 6515100"/>
              <a:gd name="connsiteY0" fmla="*/ 866775 h 2781300"/>
              <a:gd name="connsiteX1" fmla="*/ 942975 w 6515100"/>
              <a:gd name="connsiteY1" fmla="*/ 619125 h 2781300"/>
              <a:gd name="connsiteX2" fmla="*/ 1828800 w 6515100"/>
              <a:gd name="connsiteY2" fmla="*/ 381000 h 2781300"/>
              <a:gd name="connsiteX3" fmla="*/ 1828800 w 6515100"/>
              <a:gd name="connsiteY3" fmla="*/ 9525 h 2781300"/>
              <a:gd name="connsiteX4" fmla="*/ 3848100 w 6515100"/>
              <a:gd name="connsiteY4" fmla="*/ 0 h 2781300"/>
              <a:gd name="connsiteX5" fmla="*/ 3857625 w 6515100"/>
              <a:gd name="connsiteY5" fmla="*/ 266700 h 2781300"/>
              <a:gd name="connsiteX6" fmla="*/ 5133975 w 6515100"/>
              <a:gd name="connsiteY6" fmla="*/ 266700 h 2781300"/>
              <a:gd name="connsiteX7" fmla="*/ 5133975 w 6515100"/>
              <a:gd name="connsiteY7" fmla="*/ 95250 h 2781300"/>
              <a:gd name="connsiteX8" fmla="*/ 6134100 w 6515100"/>
              <a:gd name="connsiteY8" fmla="*/ 95250 h 2781300"/>
              <a:gd name="connsiteX9" fmla="*/ 6143625 w 6515100"/>
              <a:gd name="connsiteY9" fmla="*/ 323850 h 2781300"/>
              <a:gd name="connsiteX10" fmla="*/ 6515100 w 6515100"/>
              <a:gd name="connsiteY10" fmla="*/ 333375 h 2781300"/>
              <a:gd name="connsiteX11" fmla="*/ 6515100 w 6515100"/>
              <a:gd name="connsiteY11" fmla="*/ 2247900 h 2781300"/>
              <a:gd name="connsiteX12" fmla="*/ 6257925 w 6515100"/>
              <a:gd name="connsiteY12" fmla="*/ 2257425 h 2781300"/>
              <a:gd name="connsiteX13" fmla="*/ 6276975 w 6515100"/>
              <a:gd name="connsiteY13" fmla="*/ 2543175 h 2781300"/>
              <a:gd name="connsiteX14" fmla="*/ 5229225 w 6515100"/>
              <a:gd name="connsiteY14" fmla="*/ 2552700 h 2781300"/>
              <a:gd name="connsiteX15" fmla="*/ 5229225 w 6515100"/>
              <a:gd name="connsiteY15" fmla="*/ 2771775 h 2781300"/>
              <a:gd name="connsiteX16" fmla="*/ 3914775 w 6515100"/>
              <a:gd name="connsiteY16" fmla="*/ 2781300 h 2781300"/>
              <a:gd name="connsiteX17" fmla="*/ 3905250 w 6515100"/>
              <a:gd name="connsiteY17" fmla="*/ 2581275 h 2781300"/>
              <a:gd name="connsiteX18" fmla="*/ 1952625 w 6515100"/>
              <a:gd name="connsiteY18" fmla="*/ 2581275 h 2781300"/>
              <a:gd name="connsiteX19" fmla="*/ 1963725 w 6515100"/>
              <a:gd name="connsiteY19" fmla="*/ 2176472 h 2781300"/>
              <a:gd name="connsiteX20" fmla="*/ 1171575 w 6515100"/>
              <a:gd name="connsiteY20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1828800 w 6515100"/>
              <a:gd name="connsiteY2" fmla="*/ 381000 h 2781300"/>
              <a:gd name="connsiteX3" fmla="*/ 1828800 w 6515100"/>
              <a:gd name="connsiteY3" fmla="*/ 9525 h 2781300"/>
              <a:gd name="connsiteX4" fmla="*/ 3848100 w 6515100"/>
              <a:gd name="connsiteY4" fmla="*/ 0 h 2781300"/>
              <a:gd name="connsiteX5" fmla="*/ 3857625 w 6515100"/>
              <a:gd name="connsiteY5" fmla="*/ 266700 h 2781300"/>
              <a:gd name="connsiteX6" fmla="*/ 5133975 w 6515100"/>
              <a:gd name="connsiteY6" fmla="*/ 266700 h 2781300"/>
              <a:gd name="connsiteX7" fmla="*/ 5133975 w 6515100"/>
              <a:gd name="connsiteY7" fmla="*/ 95250 h 2781300"/>
              <a:gd name="connsiteX8" fmla="*/ 6134100 w 6515100"/>
              <a:gd name="connsiteY8" fmla="*/ 95250 h 2781300"/>
              <a:gd name="connsiteX9" fmla="*/ 6143625 w 6515100"/>
              <a:gd name="connsiteY9" fmla="*/ 323850 h 2781300"/>
              <a:gd name="connsiteX10" fmla="*/ 6515100 w 6515100"/>
              <a:gd name="connsiteY10" fmla="*/ 333375 h 2781300"/>
              <a:gd name="connsiteX11" fmla="*/ 6515100 w 6515100"/>
              <a:gd name="connsiteY11" fmla="*/ 2247900 h 2781300"/>
              <a:gd name="connsiteX12" fmla="*/ 6257925 w 6515100"/>
              <a:gd name="connsiteY12" fmla="*/ 2257425 h 2781300"/>
              <a:gd name="connsiteX13" fmla="*/ 6276975 w 6515100"/>
              <a:gd name="connsiteY13" fmla="*/ 2543175 h 2781300"/>
              <a:gd name="connsiteX14" fmla="*/ 5229225 w 6515100"/>
              <a:gd name="connsiteY14" fmla="*/ 2552700 h 2781300"/>
              <a:gd name="connsiteX15" fmla="*/ 5229225 w 6515100"/>
              <a:gd name="connsiteY15" fmla="*/ 2771775 h 2781300"/>
              <a:gd name="connsiteX16" fmla="*/ 3914775 w 6515100"/>
              <a:gd name="connsiteY16" fmla="*/ 2781300 h 2781300"/>
              <a:gd name="connsiteX17" fmla="*/ 3905250 w 6515100"/>
              <a:gd name="connsiteY17" fmla="*/ 2581275 h 2781300"/>
              <a:gd name="connsiteX18" fmla="*/ 1952625 w 6515100"/>
              <a:gd name="connsiteY18" fmla="*/ 2581275 h 2781300"/>
              <a:gd name="connsiteX19" fmla="*/ 1963725 w 6515100"/>
              <a:gd name="connsiteY19" fmla="*/ 2176472 h 2781300"/>
              <a:gd name="connsiteX20" fmla="*/ 1171575 w 6515100"/>
              <a:gd name="connsiteY20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1390650 w 6515100"/>
              <a:gd name="connsiteY2" fmla="*/ 590550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63725 w 6515100"/>
              <a:gd name="connsiteY20" fmla="*/ 2176472 h 2781300"/>
              <a:gd name="connsiteX21" fmla="*/ 1171575 w 6515100"/>
              <a:gd name="connsiteY21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800100 w 6515100"/>
              <a:gd name="connsiteY2" fmla="*/ 390525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63725 w 6515100"/>
              <a:gd name="connsiteY20" fmla="*/ 2176472 h 2781300"/>
              <a:gd name="connsiteX21" fmla="*/ 1171575 w 6515100"/>
              <a:gd name="connsiteY21" fmla="*/ 2181225 h 2781300"/>
              <a:gd name="connsiteX0" fmla="*/ 0 w 6515100"/>
              <a:gd name="connsiteY0" fmla="*/ 866775 h 2833697"/>
              <a:gd name="connsiteX1" fmla="*/ 809625 w 6515100"/>
              <a:gd name="connsiteY1" fmla="*/ 866775 h 2833697"/>
              <a:gd name="connsiteX2" fmla="*/ 800100 w 6515100"/>
              <a:gd name="connsiteY2" fmla="*/ 390525 h 2833697"/>
              <a:gd name="connsiteX3" fmla="*/ 1828800 w 6515100"/>
              <a:gd name="connsiteY3" fmla="*/ 381000 h 2833697"/>
              <a:gd name="connsiteX4" fmla="*/ 1828800 w 6515100"/>
              <a:gd name="connsiteY4" fmla="*/ 9525 h 2833697"/>
              <a:gd name="connsiteX5" fmla="*/ 3848100 w 6515100"/>
              <a:gd name="connsiteY5" fmla="*/ 0 h 2833697"/>
              <a:gd name="connsiteX6" fmla="*/ 3857625 w 6515100"/>
              <a:gd name="connsiteY6" fmla="*/ 266700 h 2833697"/>
              <a:gd name="connsiteX7" fmla="*/ 5133975 w 6515100"/>
              <a:gd name="connsiteY7" fmla="*/ 266700 h 2833697"/>
              <a:gd name="connsiteX8" fmla="*/ 5133975 w 6515100"/>
              <a:gd name="connsiteY8" fmla="*/ 95250 h 2833697"/>
              <a:gd name="connsiteX9" fmla="*/ 6134100 w 6515100"/>
              <a:gd name="connsiteY9" fmla="*/ 95250 h 2833697"/>
              <a:gd name="connsiteX10" fmla="*/ 6143625 w 6515100"/>
              <a:gd name="connsiteY10" fmla="*/ 323850 h 2833697"/>
              <a:gd name="connsiteX11" fmla="*/ 6515100 w 6515100"/>
              <a:gd name="connsiteY11" fmla="*/ 333375 h 2833697"/>
              <a:gd name="connsiteX12" fmla="*/ 6515100 w 6515100"/>
              <a:gd name="connsiteY12" fmla="*/ 2247900 h 2833697"/>
              <a:gd name="connsiteX13" fmla="*/ 6257925 w 6515100"/>
              <a:gd name="connsiteY13" fmla="*/ 2257425 h 2833697"/>
              <a:gd name="connsiteX14" fmla="*/ 6276975 w 6515100"/>
              <a:gd name="connsiteY14" fmla="*/ 2543175 h 2833697"/>
              <a:gd name="connsiteX15" fmla="*/ 5229225 w 6515100"/>
              <a:gd name="connsiteY15" fmla="*/ 2552700 h 2833697"/>
              <a:gd name="connsiteX16" fmla="*/ 5229225 w 6515100"/>
              <a:gd name="connsiteY16" fmla="*/ 2771775 h 2833697"/>
              <a:gd name="connsiteX17" fmla="*/ 3914775 w 6515100"/>
              <a:gd name="connsiteY17" fmla="*/ 2781300 h 2833697"/>
              <a:gd name="connsiteX18" fmla="*/ 3905250 w 6515100"/>
              <a:gd name="connsiteY18" fmla="*/ 2581275 h 2833697"/>
              <a:gd name="connsiteX19" fmla="*/ 1952625 w 6515100"/>
              <a:gd name="connsiteY19" fmla="*/ 2581275 h 2833697"/>
              <a:gd name="connsiteX20" fmla="*/ 1963725 w 6515100"/>
              <a:gd name="connsiteY20" fmla="*/ 2833697 h 2833697"/>
              <a:gd name="connsiteX21" fmla="*/ 1171575 w 6515100"/>
              <a:gd name="connsiteY21" fmla="*/ 2181225 h 2833697"/>
              <a:gd name="connsiteX0" fmla="*/ 0 w 6515100"/>
              <a:gd name="connsiteY0" fmla="*/ 866775 h 2833697"/>
              <a:gd name="connsiteX1" fmla="*/ 809625 w 6515100"/>
              <a:gd name="connsiteY1" fmla="*/ 866775 h 2833697"/>
              <a:gd name="connsiteX2" fmla="*/ 800100 w 6515100"/>
              <a:gd name="connsiteY2" fmla="*/ 390525 h 2833697"/>
              <a:gd name="connsiteX3" fmla="*/ 1828800 w 6515100"/>
              <a:gd name="connsiteY3" fmla="*/ 381000 h 2833697"/>
              <a:gd name="connsiteX4" fmla="*/ 1828800 w 6515100"/>
              <a:gd name="connsiteY4" fmla="*/ 9525 h 2833697"/>
              <a:gd name="connsiteX5" fmla="*/ 3848100 w 6515100"/>
              <a:gd name="connsiteY5" fmla="*/ 0 h 2833697"/>
              <a:gd name="connsiteX6" fmla="*/ 3857625 w 6515100"/>
              <a:gd name="connsiteY6" fmla="*/ 266700 h 2833697"/>
              <a:gd name="connsiteX7" fmla="*/ 5133975 w 6515100"/>
              <a:gd name="connsiteY7" fmla="*/ 266700 h 2833697"/>
              <a:gd name="connsiteX8" fmla="*/ 5133975 w 6515100"/>
              <a:gd name="connsiteY8" fmla="*/ 95250 h 2833697"/>
              <a:gd name="connsiteX9" fmla="*/ 6134100 w 6515100"/>
              <a:gd name="connsiteY9" fmla="*/ 95250 h 2833697"/>
              <a:gd name="connsiteX10" fmla="*/ 6143625 w 6515100"/>
              <a:gd name="connsiteY10" fmla="*/ 323850 h 2833697"/>
              <a:gd name="connsiteX11" fmla="*/ 6515100 w 6515100"/>
              <a:gd name="connsiteY11" fmla="*/ 333375 h 2833697"/>
              <a:gd name="connsiteX12" fmla="*/ 6515100 w 6515100"/>
              <a:gd name="connsiteY12" fmla="*/ 2247900 h 2833697"/>
              <a:gd name="connsiteX13" fmla="*/ 6257925 w 6515100"/>
              <a:gd name="connsiteY13" fmla="*/ 2257425 h 2833697"/>
              <a:gd name="connsiteX14" fmla="*/ 6276975 w 6515100"/>
              <a:gd name="connsiteY14" fmla="*/ 2543175 h 2833697"/>
              <a:gd name="connsiteX15" fmla="*/ 5229225 w 6515100"/>
              <a:gd name="connsiteY15" fmla="*/ 2552700 h 2833697"/>
              <a:gd name="connsiteX16" fmla="*/ 5229225 w 6515100"/>
              <a:gd name="connsiteY16" fmla="*/ 2771775 h 2833697"/>
              <a:gd name="connsiteX17" fmla="*/ 3914775 w 6515100"/>
              <a:gd name="connsiteY17" fmla="*/ 2781300 h 2833697"/>
              <a:gd name="connsiteX18" fmla="*/ 3905250 w 6515100"/>
              <a:gd name="connsiteY18" fmla="*/ 2581275 h 2833697"/>
              <a:gd name="connsiteX19" fmla="*/ 1952625 w 6515100"/>
              <a:gd name="connsiteY19" fmla="*/ 2581275 h 2833697"/>
              <a:gd name="connsiteX20" fmla="*/ 1963725 w 6515100"/>
              <a:gd name="connsiteY20" fmla="*/ 2833697 h 2833697"/>
              <a:gd name="connsiteX21" fmla="*/ 1152525 w 6515100"/>
              <a:gd name="connsiteY21" fmla="*/ 2762250 h 2833697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800100 w 6515100"/>
              <a:gd name="connsiteY2" fmla="*/ 390525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44675 w 6515100"/>
              <a:gd name="connsiteY20" fmla="*/ 2767022 h 2781300"/>
              <a:gd name="connsiteX21" fmla="*/ 1152525 w 6515100"/>
              <a:gd name="connsiteY21" fmla="*/ 276225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15100" h="2781300">
                <a:moveTo>
                  <a:pt x="0" y="866775"/>
                </a:moveTo>
                <a:lnTo>
                  <a:pt x="809625" y="866775"/>
                </a:lnTo>
                <a:lnTo>
                  <a:pt x="800100" y="390525"/>
                </a:lnTo>
                <a:lnTo>
                  <a:pt x="1828800" y="381000"/>
                </a:lnTo>
                <a:lnTo>
                  <a:pt x="1828800" y="9525"/>
                </a:lnTo>
                <a:lnTo>
                  <a:pt x="3848100" y="0"/>
                </a:lnTo>
                <a:lnTo>
                  <a:pt x="3857625" y="266700"/>
                </a:lnTo>
                <a:lnTo>
                  <a:pt x="5133975" y="266700"/>
                </a:lnTo>
                <a:lnTo>
                  <a:pt x="5133975" y="95250"/>
                </a:lnTo>
                <a:lnTo>
                  <a:pt x="6134100" y="95250"/>
                </a:lnTo>
                <a:lnTo>
                  <a:pt x="6143625" y="323850"/>
                </a:lnTo>
                <a:lnTo>
                  <a:pt x="6515100" y="333375"/>
                </a:lnTo>
                <a:lnTo>
                  <a:pt x="6515100" y="2247900"/>
                </a:lnTo>
                <a:lnTo>
                  <a:pt x="6257925" y="2257425"/>
                </a:lnTo>
                <a:lnTo>
                  <a:pt x="6276975" y="2543175"/>
                </a:lnTo>
                <a:lnTo>
                  <a:pt x="5229225" y="2552700"/>
                </a:lnTo>
                <a:lnTo>
                  <a:pt x="5229225" y="2771775"/>
                </a:lnTo>
                <a:lnTo>
                  <a:pt x="3914775" y="2781300"/>
                </a:lnTo>
                <a:lnTo>
                  <a:pt x="3905250" y="2581275"/>
                </a:lnTo>
                <a:lnTo>
                  <a:pt x="1952625" y="2581275"/>
                </a:lnTo>
                <a:lnTo>
                  <a:pt x="1944675" y="2767022"/>
                </a:lnTo>
                <a:lnTo>
                  <a:pt x="1152525" y="276225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12"/>
          <p:cNvGrpSpPr/>
          <p:nvPr/>
        </p:nvGrpSpPr>
        <p:grpSpPr>
          <a:xfrm>
            <a:off x="1945893" y="3143244"/>
            <a:ext cx="2786082" cy="1285884"/>
            <a:chOff x="334927" y="3143244"/>
            <a:chExt cx="2786082" cy="1285884"/>
          </a:xfrm>
        </p:grpSpPr>
        <p:sp>
          <p:nvSpPr>
            <p:cNvPr id="214" name="Rectangle 213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2" name="Straight Connector 221"/>
            <p:cNvCxnSpPr>
              <a:stCxn id="218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3" name="Rectangle 222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4" name="Straight Connector 223"/>
            <p:cNvCxnSpPr>
              <a:stCxn id="220" idx="1"/>
              <a:endCxn id="223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5" name="Straight Connector 224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6" name="Straight Connector 225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7" name="TextBox 226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02" name="TextBox 201"/>
          <p:cNvSpPr txBox="1"/>
          <p:nvPr/>
        </p:nvSpPr>
        <p:spPr>
          <a:xfrm>
            <a:off x="151012" y="4792588"/>
            <a:ext cx="4104456" cy="2376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BSI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I-SID Translation </a:t>
            </a:r>
            <a:r>
              <a:rPr lang="en-US" sz="1800" dirty="0" smtClean="0"/>
              <a:t>at PBBN domain boundaries (in CBPs)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 (multi-domain PBBN)</a:t>
            </a:r>
            <a:endParaRPr lang="en-GB" sz="1800" dirty="0"/>
          </a:p>
        </p:txBody>
      </p:sp>
      <p:cxnSp>
        <p:nvCxnSpPr>
          <p:cNvPr id="210" name="Straight Arrow Connector 209"/>
          <p:cNvCxnSpPr/>
          <p:nvPr/>
        </p:nvCxnSpPr>
        <p:spPr bwMode="auto">
          <a:xfrm>
            <a:off x="5151671" y="4000500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0" name="TextBox 229"/>
          <p:cNvSpPr txBox="1"/>
          <p:nvPr/>
        </p:nvSpPr>
        <p:spPr>
          <a:xfrm>
            <a:off x="5334249" y="398075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  <a:endParaRPr lang="en-GB" sz="1400" b="1" dirty="0"/>
          </a:p>
        </p:txBody>
      </p:sp>
      <p:cxnSp>
        <p:nvCxnSpPr>
          <p:cNvPr id="231" name="Straight Arrow Connector 230"/>
          <p:cNvCxnSpPr/>
          <p:nvPr/>
        </p:nvCxnSpPr>
        <p:spPr bwMode="auto">
          <a:xfrm>
            <a:off x="5223679" y="6540525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5406257" y="6520780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  <a:endParaRPr lang="en-GB" sz="1400" b="1" dirty="0"/>
          </a:p>
        </p:txBody>
      </p:sp>
      <p:cxnSp>
        <p:nvCxnSpPr>
          <p:cNvPr id="233" name="Straight Arrow Connector 232"/>
          <p:cNvCxnSpPr>
            <a:stCxn id="154" idx="1"/>
          </p:cNvCxnSpPr>
          <p:nvPr/>
        </p:nvCxnSpPr>
        <p:spPr bwMode="auto">
          <a:xfrm flipH="1" flipV="1">
            <a:off x="8431931" y="3928492"/>
            <a:ext cx="14820" cy="12743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4" name="TextBox 233"/>
          <p:cNvSpPr txBox="1"/>
          <p:nvPr/>
        </p:nvSpPr>
        <p:spPr>
          <a:xfrm rot="5400000">
            <a:off x="7785761" y="4400991"/>
            <a:ext cx="1600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 </a:t>
            </a:r>
            <a:endParaRPr lang="en-GB" sz="1400" b="1" dirty="0"/>
          </a:p>
        </p:txBody>
      </p:sp>
      <p:cxnSp>
        <p:nvCxnSpPr>
          <p:cNvPr id="239" name="Straight Arrow Connector 238"/>
          <p:cNvCxnSpPr/>
          <p:nvPr/>
        </p:nvCxnSpPr>
        <p:spPr bwMode="auto">
          <a:xfrm flipV="1">
            <a:off x="7135787" y="6520780"/>
            <a:ext cx="360040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0" name="Straight Arrow Connector 239"/>
          <p:cNvCxnSpPr/>
          <p:nvPr/>
        </p:nvCxnSpPr>
        <p:spPr bwMode="auto">
          <a:xfrm flipV="1">
            <a:off x="7135787" y="6520780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3" name="Straight Arrow Connector 242"/>
          <p:cNvCxnSpPr/>
          <p:nvPr/>
        </p:nvCxnSpPr>
        <p:spPr bwMode="auto">
          <a:xfrm flipV="1">
            <a:off x="7135787" y="4072508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5" name="Straight Arrow Connector 244"/>
          <p:cNvCxnSpPr/>
          <p:nvPr/>
        </p:nvCxnSpPr>
        <p:spPr bwMode="auto">
          <a:xfrm flipV="1">
            <a:off x="7135787" y="4000500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7" name="Straight Arrow Connector 246"/>
          <p:cNvCxnSpPr/>
          <p:nvPr/>
        </p:nvCxnSpPr>
        <p:spPr bwMode="auto">
          <a:xfrm flipH="1" flipV="1">
            <a:off x="4831531" y="4000500"/>
            <a:ext cx="2304256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9" name="TextBox 248"/>
          <p:cNvSpPr txBox="1"/>
          <p:nvPr/>
        </p:nvSpPr>
        <p:spPr>
          <a:xfrm>
            <a:off x="5983659" y="7312868"/>
            <a:ext cx="257782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PBB network</a:t>
            </a:r>
            <a:br>
              <a:rPr lang="en-US" dirty="0" smtClean="0"/>
            </a:br>
            <a:r>
              <a:rPr lang="en-US" sz="2800" i="1" dirty="0" smtClean="0"/>
              <a:t>EVC(C-VLAN) via EC1(S-VLAN) over EC2(BSI)</a:t>
            </a:r>
            <a:endParaRPr lang="en-GB" dirty="0"/>
          </a:p>
        </p:txBody>
      </p:sp>
      <p:grpSp>
        <p:nvGrpSpPr>
          <p:cNvPr id="8" name="Group 209"/>
          <p:cNvGrpSpPr/>
          <p:nvPr/>
        </p:nvGrpSpPr>
        <p:grpSpPr>
          <a:xfrm>
            <a:off x="3160339" y="192879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94756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186" name="Freeform 185"/>
          <p:cNvSpPr/>
          <p:nvPr/>
        </p:nvSpPr>
        <p:spPr bwMode="auto">
          <a:xfrm>
            <a:off x="3334991" y="2838449"/>
            <a:ext cx="6496050" cy="3362325"/>
          </a:xfrm>
          <a:custGeom>
            <a:avLst/>
            <a:gdLst>
              <a:gd name="connsiteX0" fmla="*/ 0 w 6496050"/>
              <a:gd name="connsiteY0" fmla="*/ 0 h 3409950"/>
              <a:gd name="connsiteX1" fmla="*/ 1809750 w 6496050"/>
              <a:gd name="connsiteY1" fmla="*/ 9525 h 3409950"/>
              <a:gd name="connsiteX2" fmla="*/ 1809750 w 6496050"/>
              <a:gd name="connsiteY2" fmla="*/ 590550 h 3409950"/>
              <a:gd name="connsiteX3" fmla="*/ 3829050 w 6496050"/>
              <a:gd name="connsiteY3" fmla="*/ 581025 h 3409950"/>
              <a:gd name="connsiteX4" fmla="*/ 3838575 w 6496050"/>
              <a:gd name="connsiteY4" fmla="*/ 847725 h 3409950"/>
              <a:gd name="connsiteX5" fmla="*/ 5114925 w 6496050"/>
              <a:gd name="connsiteY5" fmla="*/ 847725 h 3409950"/>
              <a:gd name="connsiteX6" fmla="*/ 5114925 w 6496050"/>
              <a:gd name="connsiteY6" fmla="*/ 676275 h 3409950"/>
              <a:gd name="connsiteX7" fmla="*/ 6115050 w 6496050"/>
              <a:gd name="connsiteY7" fmla="*/ 676275 h 3409950"/>
              <a:gd name="connsiteX8" fmla="*/ 6124575 w 6496050"/>
              <a:gd name="connsiteY8" fmla="*/ 904875 h 3409950"/>
              <a:gd name="connsiteX9" fmla="*/ 6496050 w 6496050"/>
              <a:gd name="connsiteY9" fmla="*/ 914400 h 3409950"/>
              <a:gd name="connsiteX10" fmla="*/ 6496050 w 6496050"/>
              <a:gd name="connsiteY10" fmla="*/ 2828925 h 3409950"/>
              <a:gd name="connsiteX11" fmla="*/ 6238875 w 6496050"/>
              <a:gd name="connsiteY11" fmla="*/ 2838450 h 3409950"/>
              <a:gd name="connsiteX12" fmla="*/ 6257925 w 6496050"/>
              <a:gd name="connsiteY12" fmla="*/ 3124200 h 3409950"/>
              <a:gd name="connsiteX13" fmla="*/ 5210175 w 6496050"/>
              <a:gd name="connsiteY13" fmla="*/ 3133725 h 3409950"/>
              <a:gd name="connsiteX14" fmla="*/ 5210175 w 6496050"/>
              <a:gd name="connsiteY14" fmla="*/ 3352800 h 3409950"/>
              <a:gd name="connsiteX15" fmla="*/ 3895725 w 6496050"/>
              <a:gd name="connsiteY15" fmla="*/ 3362325 h 3409950"/>
              <a:gd name="connsiteX16" fmla="*/ 3886200 w 6496050"/>
              <a:gd name="connsiteY16" fmla="*/ 3162300 h 3409950"/>
              <a:gd name="connsiteX17" fmla="*/ 1933575 w 6496050"/>
              <a:gd name="connsiteY17" fmla="*/ 3162300 h 3409950"/>
              <a:gd name="connsiteX18" fmla="*/ 1933575 w 6496050"/>
              <a:gd name="connsiteY18" fmla="*/ 3409950 h 3409950"/>
              <a:gd name="connsiteX19" fmla="*/ 1171575 w 6496050"/>
              <a:gd name="connsiteY19" fmla="*/ 3381375 h 3409950"/>
              <a:gd name="connsiteX20" fmla="*/ 1171575 w 6496050"/>
              <a:gd name="connsiteY20" fmla="*/ 3371850 h 3409950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897050 w 6496050"/>
              <a:gd name="connsiteY18" fmla="*/ 251937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2638425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500322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496050" h="3362325">
                <a:moveTo>
                  <a:pt x="0" y="0"/>
                </a:moveTo>
                <a:lnTo>
                  <a:pt x="1809750" y="9525"/>
                </a:lnTo>
                <a:lnTo>
                  <a:pt x="1809750" y="590550"/>
                </a:lnTo>
                <a:lnTo>
                  <a:pt x="3829050" y="581025"/>
                </a:lnTo>
                <a:lnTo>
                  <a:pt x="3838575" y="847725"/>
                </a:lnTo>
                <a:lnTo>
                  <a:pt x="5114925" y="847725"/>
                </a:lnTo>
                <a:lnTo>
                  <a:pt x="5114925" y="676275"/>
                </a:lnTo>
                <a:lnTo>
                  <a:pt x="6115050" y="676275"/>
                </a:lnTo>
                <a:lnTo>
                  <a:pt x="6124575" y="904875"/>
                </a:lnTo>
                <a:lnTo>
                  <a:pt x="6496050" y="914400"/>
                </a:lnTo>
                <a:lnTo>
                  <a:pt x="6496050" y="2828925"/>
                </a:lnTo>
                <a:lnTo>
                  <a:pt x="6238875" y="2838450"/>
                </a:lnTo>
                <a:lnTo>
                  <a:pt x="6257925" y="3124200"/>
                </a:lnTo>
                <a:lnTo>
                  <a:pt x="5210175" y="3133725"/>
                </a:lnTo>
                <a:lnTo>
                  <a:pt x="5210175" y="3352800"/>
                </a:lnTo>
                <a:lnTo>
                  <a:pt x="3895725" y="3362325"/>
                </a:lnTo>
                <a:lnTo>
                  <a:pt x="3886200" y="3162300"/>
                </a:lnTo>
                <a:lnTo>
                  <a:pt x="1933575" y="3162300"/>
                </a:lnTo>
                <a:lnTo>
                  <a:pt x="1944675" y="2757497"/>
                </a:lnTo>
                <a:lnTo>
                  <a:pt x="1152525" y="276225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19"/>
          <p:cNvGrpSpPr/>
          <p:nvPr/>
        </p:nvGrpSpPr>
        <p:grpSpPr>
          <a:xfrm>
            <a:off x="1945893" y="3143244"/>
            <a:ext cx="2786082" cy="1285884"/>
            <a:chOff x="334927" y="3143244"/>
            <a:chExt cx="2786082" cy="1285884"/>
          </a:xfrm>
        </p:grpSpPr>
        <p:sp>
          <p:nvSpPr>
            <p:cNvPr id="221" name="Rectangle 220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9" name="Straight Connector 228"/>
            <p:cNvCxnSpPr>
              <a:stCxn id="225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0" name="Rectangle 229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31" name="Straight Connector 230"/>
            <p:cNvCxnSpPr>
              <a:stCxn id="227" idx="1"/>
              <a:endCxn id="230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Straight Connector 231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Straight Connector 232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4" name="TextBox 233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02" name="TextBox 201"/>
          <p:cNvSpPr txBox="1"/>
          <p:nvPr/>
        </p:nvSpPr>
        <p:spPr>
          <a:xfrm>
            <a:off x="151011" y="4792588"/>
            <a:ext cx="4039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EC1 = S-VLAN, EC2 = BSI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I-SID Translation </a:t>
            </a:r>
            <a:r>
              <a:rPr lang="en-US" sz="1800" dirty="0" smtClean="0"/>
              <a:t>at PBBN domain boundaries (in CBPs)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 (multi-domain)</a:t>
            </a:r>
            <a:endParaRPr lang="en-GB" sz="1800" dirty="0"/>
          </a:p>
        </p:txBody>
      </p:sp>
      <p:cxnSp>
        <p:nvCxnSpPr>
          <p:cNvPr id="210" name="Straight Arrow Connector 209"/>
          <p:cNvCxnSpPr/>
          <p:nvPr/>
        </p:nvCxnSpPr>
        <p:spPr bwMode="auto">
          <a:xfrm>
            <a:off x="5151671" y="4000500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1" name="TextBox 210"/>
          <p:cNvSpPr txBox="1"/>
          <p:nvPr/>
        </p:nvSpPr>
        <p:spPr>
          <a:xfrm>
            <a:off x="5678091" y="3980755"/>
            <a:ext cx="862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</a:t>
            </a:r>
            <a:endParaRPr lang="en-GB" sz="1400" b="1" dirty="0"/>
          </a:p>
        </p:txBody>
      </p:sp>
      <p:cxnSp>
        <p:nvCxnSpPr>
          <p:cNvPr id="212" name="Straight Arrow Connector 211"/>
          <p:cNvCxnSpPr/>
          <p:nvPr/>
        </p:nvCxnSpPr>
        <p:spPr bwMode="auto">
          <a:xfrm>
            <a:off x="5223679" y="6540525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3" name="TextBox 212"/>
          <p:cNvSpPr txBox="1"/>
          <p:nvPr/>
        </p:nvSpPr>
        <p:spPr>
          <a:xfrm>
            <a:off x="5750099" y="6520780"/>
            <a:ext cx="862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 flipH="1" flipV="1">
            <a:off x="8431931" y="3928492"/>
            <a:ext cx="14820" cy="12743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5" name="TextBox 214"/>
          <p:cNvSpPr txBox="1"/>
          <p:nvPr/>
        </p:nvSpPr>
        <p:spPr>
          <a:xfrm rot="5400000">
            <a:off x="8129605" y="4400991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 </a:t>
            </a:r>
            <a:endParaRPr lang="en-GB" sz="1400" b="1" dirty="0"/>
          </a:p>
        </p:txBody>
      </p:sp>
      <p:cxnSp>
        <p:nvCxnSpPr>
          <p:cNvPr id="216" name="Straight Arrow Connector 215"/>
          <p:cNvCxnSpPr/>
          <p:nvPr/>
        </p:nvCxnSpPr>
        <p:spPr bwMode="auto">
          <a:xfrm flipV="1">
            <a:off x="7135787" y="6520780"/>
            <a:ext cx="360040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/>
          <p:nvPr/>
        </p:nvCxnSpPr>
        <p:spPr bwMode="auto">
          <a:xfrm flipV="1">
            <a:off x="7135787" y="6520780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7" name="Straight Arrow Connector 236"/>
          <p:cNvCxnSpPr/>
          <p:nvPr/>
        </p:nvCxnSpPr>
        <p:spPr bwMode="auto">
          <a:xfrm flipV="1">
            <a:off x="7135787" y="4072508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8" name="Straight Arrow Connector 237"/>
          <p:cNvCxnSpPr/>
          <p:nvPr/>
        </p:nvCxnSpPr>
        <p:spPr bwMode="auto">
          <a:xfrm flipV="1">
            <a:off x="7135787" y="4000500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0" name="TextBox 239"/>
          <p:cNvSpPr txBox="1"/>
          <p:nvPr/>
        </p:nvSpPr>
        <p:spPr>
          <a:xfrm>
            <a:off x="5983659" y="7312868"/>
            <a:ext cx="257782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41" name="Straight Arrow Connector 240"/>
          <p:cNvCxnSpPr/>
          <p:nvPr/>
        </p:nvCxnSpPr>
        <p:spPr bwMode="auto">
          <a:xfrm flipH="1">
            <a:off x="4975547" y="1696244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TextBox 241"/>
          <p:cNvSpPr txBox="1"/>
          <p:nvPr/>
        </p:nvSpPr>
        <p:spPr>
          <a:xfrm rot="10800000" flipV="1">
            <a:off x="5995682" y="1357690"/>
            <a:ext cx="2553776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4"/>
          <p:cNvGrpSpPr/>
          <p:nvPr/>
        </p:nvGrpSpPr>
        <p:grpSpPr>
          <a:xfrm>
            <a:off x="1945893" y="1928798"/>
            <a:ext cx="8358246" cy="5429288"/>
            <a:chOff x="334927" y="1928798"/>
            <a:chExt cx="8358246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928798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714880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2143112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221455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78605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64331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421481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50030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643310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221455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78605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500302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421481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221455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307180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786054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T(E)B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 rot="16200000">
              <a:off x="3621075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643310"/>
              <a:ext cx="214314" cy="214314"/>
            </a:xfrm>
            <a:prstGeom prst="rect">
              <a:avLst/>
            </a:prstGeom>
            <a:solidFill>
              <a:srgbClr val="33CC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78605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89321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750467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2"/>
              <a:endCxn id="32" idx="1"/>
            </p:cNvCxnSpPr>
            <p:nvPr/>
          </p:nvCxnSpPr>
          <p:spPr bwMode="auto">
            <a:xfrm>
              <a:off x="3835389" y="346471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98171" y="3810328"/>
              <a:ext cx="44435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???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82141" y="2571740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3428996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953072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584289" y="2786054"/>
              <a:ext cx="1152128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59853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 rot="5400000">
              <a:off x="5598539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598539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59853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53293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 rot="16200000">
              <a:off x="6532933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532933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532933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307180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643310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2"/>
            </p:cNvCxnSpPr>
            <p:nvPr/>
          </p:nvCxnSpPr>
          <p:spPr bwMode="auto">
            <a:xfrm>
              <a:off x="4906959" y="3464715"/>
              <a:ext cx="69158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2"/>
              <a:endCxn id="76" idx="1"/>
            </p:cNvCxnSpPr>
            <p:nvPr/>
          </p:nvCxnSpPr>
          <p:spPr bwMode="auto">
            <a:xfrm>
              <a:off x="6747247" y="3464715"/>
              <a:ext cx="80291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TextBox 89"/>
            <p:cNvSpPr txBox="1"/>
            <p:nvPr/>
          </p:nvSpPr>
          <p:spPr>
            <a:xfrm>
              <a:off x="2838463" y="3500434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CC00CC"/>
                  </a:solidFill>
                </a:rPr>
                <a:t>I</a:t>
              </a:r>
              <a:endParaRPr lang="en-GB" sz="1200" b="1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835467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78566" y="342899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950136" y="342899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214119" y="344763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50030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60745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60745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60745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228598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432197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432197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432197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400050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78605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89321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89321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89321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303001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714880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94606" y="4509319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57213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8578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572136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596829" y="5286384"/>
              <a:ext cx="1152128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59853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rot="5400000" flipH="1">
              <a:off x="5598539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59853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598539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2"/>
            </p:cNvCxnSpPr>
            <p:nvPr/>
          </p:nvCxnSpPr>
          <p:spPr bwMode="auto">
            <a:xfrm flipH="1">
              <a:off x="6748957" y="5965045"/>
              <a:ext cx="801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0" name="TextBox 159"/>
            <p:cNvSpPr txBox="1"/>
            <p:nvPr/>
          </p:nvSpPr>
          <p:spPr>
            <a:xfrm flipH="1">
              <a:off x="7214120" y="5947962"/>
              <a:ext cx="2872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57213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5286384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T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 rot="16200000">
              <a:off x="3717769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6143640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8578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528638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2"/>
              <a:endCxn id="176" idx="1"/>
            </p:cNvCxnSpPr>
            <p:nvPr/>
          </p:nvCxnSpPr>
          <p:spPr bwMode="auto">
            <a:xfrm>
              <a:off x="3932083" y="59650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5721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2"/>
            </p:cNvCxnSpPr>
            <p:nvPr/>
          </p:nvCxnSpPr>
          <p:spPr bwMode="auto">
            <a:xfrm>
              <a:off x="5003653" y="5965045"/>
              <a:ext cx="59488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75260" y="59293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5046830" y="59293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528638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539354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539354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539354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507207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614364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6250797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625079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625079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638760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5721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6792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6792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6792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81609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953072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5072070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6310658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4429128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534643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rot="16200000" flipH="1">
              <a:off x="6534643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534643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534643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5" name="Straight Connector 154"/>
            <p:cNvCxnSpPr>
              <a:stCxn id="151" idx="3"/>
              <a:endCxn id="33" idx="1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6" name="Rectangle 155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7" name="Straight Connector 156"/>
            <p:cNvCxnSpPr>
              <a:stCxn id="153" idx="1"/>
              <a:endCxn id="156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8" name="Straight Connector 157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Straight Connector 158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1" name="TextBox 160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EOTN network</a:t>
            </a:r>
            <a:br>
              <a:rPr lang="en-US" dirty="0" smtClean="0"/>
            </a:br>
            <a:r>
              <a:rPr lang="en-US" sz="2800" i="1" dirty="0" smtClean="0"/>
              <a:t>EVC(C-VLAN) via EC(S-VLAN)</a:t>
            </a:r>
            <a:endParaRPr lang="en-GB" sz="2800" i="1" dirty="0" smtClean="0"/>
          </a:p>
        </p:txBody>
      </p:sp>
      <p:sp>
        <p:nvSpPr>
          <p:cNvPr id="213" name="Freeform 212"/>
          <p:cNvSpPr/>
          <p:nvPr/>
        </p:nvSpPr>
        <p:spPr bwMode="auto">
          <a:xfrm>
            <a:off x="3303215" y="2576527"/>
            <a:ext cx="6524625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43500 w 6524625"/>
              <a:gd name="connsiteY6" fmla="*/ 295275 h 3495675"/>
              <a:gd name="connsiteX7" fmla="*/ 5153025 w 6524625"/>
              <a:gd name="connsiteY7" fmla="*/ 885825 h 3495675"/>
              <a:gd name="connsiteX8" fmla="*/ 6276975 w 6524625"/>
              <a:gd name="connsiteY8" fmla="*/ 876300 h 3495675"/>
              <a:gd name="connsiteX9" fmla="*/ 6286500 w 6524625"/>
              <a:gd name="connsiteY9" fmla="*/ 1162050 h 3495675"/>
              <a:gd name="connsiteX10" fmla="*/ 6515100 w 6524625"/>
              <a:gd name="connsiteY10" fmla="*/ 1171575 h 3495675"/>
              <a:gd name="connsiteX11" fmla="*/ 6524625 w 6524625"/>
              <a:gd name="connsiteY11" fmla="*/ 3133725 h 3495675"/>
              <a:gd name="connsiteX12" fmla="*/ 6315075 w 6524625"/>
              <a:gd name="connsiteY12" fmla="*/ 3219450 h 3495675"/>
              <a:gd name="connsiteX13" fmla="*/ 6315075 w 6524625"/>
              <a:gd name="connsiteY13" fmla="*/ 3495675 h 3495675"/>
              <a:gd name="connsiteX14" fmla="*/ 5048250 w 6524625"/>
              <a:gd name="connsiteY14" fmla="*/ 3486150 h 3495675"/>
              <a:gd name="connsiteX15" fmla="*/ 5057775 w 6524625"/>
              <a:gd name="connsiteY15" fmla="*/ 2905125 h 3495675"/>
              <a:gd name="connsiteX16" fmla="*/ 4086225 w 6524625"/>
              <a:gd name="connsiteY16" fmla="*/ 2905125 h 3495675"/>
              <a:gd name="connsiteX17" fmla="*/ 4086225 w 6524625"/>
              <a:gd name="connsiteY17" fmla="*/ 3476625 h 3495675"/>
              <a:gd name="connsiteX18" fmla="*/ 1962150 w 6524625"/>
              <a:gd name="connsiteY18" fmla="*/ 3457575 h 3495675"/>
              <a:gd name="connsiteX19" fmla="*/ 1962150 w 6524625"/>
              <a:gd name="connsiteY19" fmla="*/ 2809875 h 3495675"/>
              <a:gd name="connsiteX20" fmla="*/ 1171575 w 6524625"/>
              <a:gd name="connsiteY20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5057775 w 6524625"/>
              <a:gd name="connsiteY14" fmla="*/ 2905125 h 3495675"/>
              <a:gd name="connsiteX15" fmla="*/ 4086225 w 6524625"/>
              <a:gd name="connsiteY15" fmla="*/ 2905125 h 3495675"/>
              <a:gd name="connsiteX16" fmla="*/ 4086225 w 6524625"/>
              <a:gd name="connsiteY16" fmla="*/ 3476625 h 3495675"/>
              <a:gd name="connsiteX17" fmla="*/ 1962150 w 6524625"/>
              <a:gd name="connsiteY17" fmla="*/ 3457575 h 3495675"/>
              <a:gd name="connsiteX18" fmla="*/ 1962150 w 6524625"/>
              <a:gd name="connsiteY18" fmla="*/ 2809875 h 3495675"/>
              <a:gd name="connsiteX19" fmla="*/ 1171575 w 6524625"/>
              <a:gd name="connsiteY19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4086225 w 6524625"/>
              <a:gd name="connsiteY14" fmla="*/ 2905125 h 3495675"/>
              <a:gd name="connsiteX15" fmla="*/ 4086225 w 6524625"/>
              <a:gd name="connsiteY15" fmla="*/ 3476625 h 3495675"/>
              <a:gd name="connsiteX16" fmla="*/ 1962150 w 6524625"/>
              <a:gd name="connsiteY16" fmla="*/ 3457575 h 3495675"/>
              <a:gd name="connsiteX17" fmla="*/ 1962150 w 6524625"/>
              <a:gd name="connsiteY17" fmla="*/ 2809875 h 3495675"/>
              <a:gd name="connsiteX18" fmla="*/ 1171575 w 6524625"/>
              <a:gd name="connsiteY18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4086225 w 6524625"/>
              <a:gd name="connsiteY14" fmla="*/ 3476625 h 3495675"/>
              <a:gd name="connsiteX15" fmla="*/ 1962150 w 6524625"/>
              <a:gd name="connsiteY15" fmla="*/ 3457575 h 3495675"/>
              <a:gd name="connsiteX16" fmla="*/ 1962150 w 6524625"/>
              <a:gd name="connsiteY16" fmla="*/ 2809875 h 3495675"/>
              <a:gd name="connsiteX17" fmla="*/ 1171575 w 6524625"/>
              <a:gd name="connsiteY17" fmla="*/ 2809875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24625" h="3495675">
                <a:moveTo>
                  <a:pt x="0" y="0"/>
                </a:moveTo>
                <a:lnTo>
                  <a:pt x="685800" y="0"/>
                </a:lnTo>
                <a:lnTo>
                  <a:pt x="676275" y="295275"/>
                </a:lnTo>
                <a:lnTo>
                  <a:pt x="1847850" y="304800"/>
                </a:lnTo>
                <a:lnTo>
                  <a:pt x="1847850" y="866775"/>
                </a:lnTo>
                <a:lnTo>
                  <a:pt x="3829050" y="857250"/>
                </a:lnTo>
                <a:lnTo>
                  <a:pt x="5153025" y="885825"/>
                </a:lnTo>
                <a:lnTo>
                  <a:pt x="6276975" y="876300"/>
                </a:lnTo>
                <a:lnTo>
                  <a:pt x="6286500" y="1162050"/>
                </a:lnTo>
                <a:lnTo>
                  <a:pt x="6515100" y="1171575"/>
                </a:lnTo>
                <a:lnTo>
                  <a:pt x="6524625" y="3133725"/>
                </a:lnTo>
                <a:lnTo>
                  <a:pt x="6315075" y="3219450"/>
                </a:lnTo>
                <a:lnTo>
                  <a:pt x="6315075" y="3495675"/>
                </a:lnTo>
                <a:lnTo>
                  <a:pt x="5048250" y="3486150"/>
                </a:lnTo>
                <a:lnTo>
                  <a:pt x="4086225" y="3476625"/>
                </a:lnTo>
                <a:lnTo>
                  <a:pt x="1962150" y="3457575"/>
                </a:lnTo>
                <a:lnTo>
                  <a:pt x="1962150" y="2809875"/>
                </a:lnTo>
                <a:lnTo>
                  <a:pt x="1171575" y="2809875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51011" y="4792588"/>
            <a:ext cx="4039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EOTN network boundary (in ONP and PNP)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p2p ODUk connections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(no PBBN domains)</a:t>
            </a:r>
            <a:endParaRPr lang="en-GB" sz="1800" dirty="0"/>
          </a:p>
        </p:txBody>
      </p:sp>
      <p:sp>
        <p:nvSpPr>
          <p:cNvPr id="186" name="TextBox 185"/>
          <p:cNvSpPr txBox="1"/>
          <p:nvPr/>
        </p:nvSpPr>
        <p:spPr>
          <a:xfrm>
            <a:off x="6775747" y="320841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02" name="TextBox 201"/>
          <p:cNvSpPr txBox="1"/>
          <p:nvPr/>
        </p:nvSpPr>
        <p:spPr>
          <a:xfrm>
            <a:off x="8301131" y="320841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10" name="TextBox 209"/>
          <p:cNvSpPr txBox="1"/>
          <p:nvPr/>
        </p:nvSpPr>
        <p:spPr>
          <a:xfrm>
            <a:off x="6775747" y="572869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11" name="TextBox 210"/>
          <p:cNvSpPr txBox="1"/>
          <p:nvPr/>
        </p:nvSpPr>
        <p:spPr>
          <a:xfrm>
            <a:off x="8301131" y="572869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 flipV="1">
            <a:off x="5335587" y="4020245"/>
            <a:ext cx="1800200" cy="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5584316" y="398075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16" name="Straight Arrow Connector 215"/>
          <p:cNvCxnSpPr/>
          <p:nvPr/>
        </p:nvCxnSpPr>
        <p:spPr bwMode="auto">
          <a:xfrm>
            <a:off x="5407595" y="6520780"/>
            <a:ext cx="183230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656324" y="650103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H="1" flipV="1">
            <a:off x="8267777" y="3995471"/>
            <a:ext cx="20138" cy="12291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896914" y="444111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20" name="Straight Arrow Connector 219"/>
          <p:cNvCxnSpPr>
            <a:endCxn id="63" idx="2"/>
          </p:cNvCxnSpPr>
          <p:nvPr/>
        </p:nvCxnSpPr>
        <p:spPr bwMode="auto">
          <a:xfrm>
            <a:off x="7135787" y="1649709"/>
            <a:ext cx="1222426" cy="18150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1" name="Straight Arrow Connector 220"/>
          <p:cNvCxnSpPr>
            <a:endCxn id="210" idx="3"/>
          </p:cNvCxnSpPr>
          <p:nvPr/>
        </p:nvCxnSpPr>
        <p:spPr bwMode="auto">
          <a:xfrm>
            <a:off x="7135787" y="1649709"/>
            <a:ext cx="130800" cy="42097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2" name="Straight Arrow Connector 221"/>
          <p:cNvCxnSpPr>
            <a:endCxn id="57" idx="1"/>
          </p:cNvCxnSpPr>
          <p:nvPr/>
        </p:nvCxnSpPr>
        <p:spPr bwMode="auto">
          <a:xfrm>
            <a:off x="7135787" y="1624236"/>
            <a:ext cx="180875" cy="17333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4" name="TextBox 223"/>
          <p:cNvSpPr txBox="1"/>
          <p:nvPr/>
        </p:nvSpPr>
        <p:spPr>
          <a:xfrm rot="10800000" flipV="1">
            <a:off x="5944386" y="1311155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25" name="Straight Arrow Connector 224"/>
          <p:cNvCxnSpPr>
            <a:endCxn id="137" idx="1"/>
          </p:cNvCxnSpPr>
          <p:nvPr/>
        </p:nvCxnSpPr>
        <p:spPr bwMode="auto">
          <a:xfrm>
            <a:off x="7135787" y="1649709"/>
            <a:ext cx="1116979" cy="42081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4" name="Straight Arrow Connector 233"/>
          <p:cNvCxnSpPr/>
          <p:nvPr/>
        </p:nvCxnSpPr>
        <p:spPr bwMode="auto">
          <a:xfrm flipH="1">
            <a:off x="5047555" y="1696244"/>
            <a:ext cx="2088232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842747" cy="1015529"/>
          </a:xfrm>
        </p:spPr>
        <p:txBody>
          <a:bodyPr/>
          <a:lstStyle/>
          <a:p>
            <a:r>
              <a:rPr lang="en-US" dirty="0" smtClean="0"/>
              <a:t>EC </a:t>
            </a:r>
            <a:r>
              <a:rPr lang="en-US" dirty="0" smtClean="0"/>
              <a:t>frame </a:t>
            </a:r>
            <a:r>
              <a:rPr lang="en-US" dirty="0" smtClean="0"/>
              <a:t>tagging in PB, PBB</a:t>
            </a:r>
            <a:r>
              <a:rPr lang="en-US" dirty="0" smtClean="0"/>
              <a:t>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8" y="2307188"/>
          <a:ext cx="9433047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4680519"/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1</a:t>
                      </a:r>
                      <a:r>
                        <a:rPr lang="en-US" baseline="0" dirty="0" smtClean="0"/>
                        <a:t> frame tag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2 frame tag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 </a:t>
                      </a:r>
                      <a:r>
                        <a:rPr lang="en-US" b="1" dirty="0" smtClean="0"/>
                        <a:t>I</a:t>
                      </a:r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 in B-VLAN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</a:t>
                      </a:r>
                      <a:r>
                        <a:rPr lang="en-US" i="1" baseline="0" dirty="0" smtClean="0"/>
                        <a:t> be defined</a:t>
                      </a:r>
                      <a:endParaRPr lang="en-GB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</a:t>
                      </a:r>
                      <a:r>
                        <a:rPr lang="en-US" b="1" dirty="0" smtClean="0"/>
                        <a:t>II</a:t>
                      </a:r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Note</a:t>
                      </a:r>
                      <a:r>
                        <a:rPr lang="en-US" sz="1600" dirty="0" smtClean="0"/>
                        <a:t>: Inside PBB network the EC frames are carried inside a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EC frame, which is I-Tagged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I-Tag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  <a:endParaRPr lang="en-US" b="1" dirty="0" smtClean="0"/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</a:t>
                      </a:r>
                      <a:r>
                        <a:rPr lang="en-US" sz="1600" baseline="0" dirty="0" smtClean="0"/>
                        <a:t> in ESP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 be defined</a:t>
                      </a:r>
                      <a:endParaRPr lang="en-GB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 be defined</a:t>
                      </a:r>
                      <a:endParaRPr lang="en-GB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9704" y="6808812"/>
            <a:ext cx="8418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EC Type 1: EC carrying an EVC which is not-MAC-in-MAC encapsulated</a:t>
            </a:r>
          </a:p>
          <a:p>
            <a:r>
              <a:rPr lang="en-US" sz="2000" b="0" dirty="0" smtClean="0"/>
              <a:t>EC Type 2: EC carrying an EVC which is MAC-in-MAC encapsulated</a:t>
            </a:r>
            <a:endParaRPr lang="en-GB" sz="20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</a:t>
            </a:r>
            <a:r>
              <a:rPr lang="en-US" dirty="0" smtClean="0"/>
              <a:t>awareness in PB, PBB</a:t>
            </a:r>
            <a:r>
              <a:rPr lang="en-US" dirty="0" smtClean="0"/>
              <a:t>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7" y="2308820"/>
          <a:ext cx="9289032" cy="457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1584176"/>
                <a:gridCol w="1872208"/>
                <a:gridCol w="1944216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EVC-to-EC mapping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MEP/MIP functions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AIS/LCK</a:t>
                      </a:r>
                      <a:r>
                        <a:rPr lang="en-US" baseline="0" dirty="0" smtClean="0"/>
                        <a:t> insertion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EC-to-server mapping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PBB  </a:t>
                      </a:r>
                      <a:r>
                        <a:rPr lang="en-US" b="1" dirty="0" smtClean="0"/>
                        <a:t>I</a:t>
                      </a:r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PEP</a:t>
                      </a:r>
                    </a:p>
                    <a:p>
                      <a:pPr algn="ctr"/>
                      <a:r>
                        <a:rPr lang="en-US" dirty="0" smtClean="0"/>
                        <a:t>CNP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</a:t>
                      </a:r>
                      <a:r>
                        <a:rPr lang="en-US" b="1" dirty="0" smtClean="0"/>
                        <a:t>II</a:t>
                      </a:r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PEP</a:t>
                      </a:r>
                    </a:p>
                    <a:p>
                      <a:pPr algn="ctr"/>
                      <a:r>
                        <a:rPr lang="en-US" sz="1800" dirty="0" smtClean="0"/>
                        <a:t>CNP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  <a:endParaRPr lang="en-US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  <a:endParaRPr lang="en-US" b="1" dirty="0" smtClean="0"/>
                    </a:p>
                    <a:p>
                      <a:r>
                        <a:rPr lang="en-US" dirty="0" smtClean="0"/>
                        <a:t>(PEB, PB, IB-BEB</a:t>
                      </a:r>
                      <a:r>
                        <a:rPr lang="en-US" dirty="0" smtClean="0"/>
                        <a:t>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CEP</a:t>
                      </a:r>
                    </a:p>
                    <a:p>
                      <a:pPr algn="ctr"/>
                      <a:r>
                        <a:rPr lang="en-US" baseline="0" dirty="0" smtClean="0"/>
                        <a:t>CNP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CEP</a:t>
                      </a:r>
                    </a:p>
                    <a:p>
                      <a:pPr algn="ctr"/>
                      <a:r>
                        <a:rPr lang="en-US" baseline="0" dirty="0" smtClean="0"/>
                        <a:t>CNP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EC Type 2 Tagging options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59123" y="4533900"/>
            <a:ext cx="8199883" cy="2044700"/>
          </a:xfrm>
        </p:spPr>
        <p:txBody>
          <a:bodyPr/>
          <a:lstStyle/>
          <a:p>
            <a:r>
              <a:rPr lang="en-US" dirty="0" smtClean="0"/>
              <a:t>For deployment in </a:t>
            </a:r>
            <a:r>
              <a:rPr lang="en-US" dirty="0" smtClean="0"/>
              <a:t>PB+PBB </a:t>
            </a:r>
            <a:r>
              <a:rPr lang="en-US" dirty="0" smtClean="0"/>
              <a:t>I, </a:t>
            </a:r>
            <a:r>
              <a:rPr lang="en-US" dirty="0" smtClean="0"/>
              <a:t>PB+PBB-TE </a:t>
            </a:r>
            <a:r>
              <a:rPr lang="en-US" dirty="0" smtClean="0"/>
              <a:t>and EOTN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Untagged EC </a:t>
            </a:r>
            <a:r>
              <a:rPr lang="en-US" dirty="0" smtClean="0"/>
              <a:t>Type 2 frame </a:t>
            </a:r>
            <a:r>
              <a:rPr lang="en-US" dirty="0" smtClean="0"/>
              <a:t>format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2128292"/>
            <a:ext cx="4725987" cy="5280025"/>
          </a:xfrm>
        </p:spPr>
        <p:txBody>
          <a:bodyPr/>
          <a:lstStyle/>
          <a:p>
            <a:pPr marL="0" indent="0"/>
            <a:r>
              <a:rPr lang="en-US" sz="2000" dirty="0" smtClean="0"/>
              <a:t>Untagged EC Type 2 frames are EVC frames with additional MAC Header including TYPE (89-10), B-SA, B-DA </a:t>
            </a:r>
            <a:r>
              <a:rPr lang="en-US" sz="2000" dirty="0" smtClean="0"/>
              <a:t>fields</a:t>
            </a:r>
          </a:p>
          <a:p>
            <a:pPr marL="0" indent="0"/>
            <a:endParaRPr lang="en-US" sz="2000" dirty="0" smtClean="0"/>
          </a:p>
          <a:p>
            <a:pPr marL="0" indent="0"/>
            <a:r>
              <a:rPr lang="en-US" sz="2000" dirty="0" smtClean="0"/>
              <a:t>Format is present at input/output ports of EC MEP and MIP functions</a:t>
            </a:r>
            <a:endParaRPr lang="en-US" sz="2000" dirty="0" smtClean="0"/>
          </a:p>
          <a:p>
            <a:pPr marL="0" indent="0"/>
            <a:endParaRPr lang="en-US" sz="2000" dirty="0" smtClean="0"/>
          </a:p>
          <a:p>
            <a:pPr marL="0" indent="0"/>
            <a:r>
              <a:rPr lang="en-US" sz="2000" dirty="0" smtClean="0"/>
              <a:t>Untagged EC Type 2 OAM frames are OAM PDUs with additional MAC Header including TYPE (89-02), B-SA, B-DA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4963" y="3332758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334963" y="333275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0"/>
          <p:cNvSpPr>
            <a:spLocks noChangeArrowheads="1"/>
          </p:cNvSpPr>
          <p:nvPr/>
        </p:nvSpPr>
        <p:spPr bwMode="auto">
          <a:xfrm>
            <a:off x="731201" y="4069358"/>
            <a:ext cx="1143231" cy="307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EVC Frame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34963" y="2904133"/>
            <a:ext cx="2017712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34963" y="3118446"/>
            <a:ext cx="2017712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2815307" y="4069357"/>
            <a:ext cx="2592288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Untagged EC Type 2 Frame</a:t>
            </a:r>
            <a:br>
              <a:rPr lang="en-US" sz="1400" dirty="0" smtClean="0">
                <a:latin typeface="Arial" pitchFamily="34" charset="0"/>
                <a:cs typeface="Arial" pitchFamily="34" charset="0"/>
              </a:rPr>
            </a:br>
            <a:r>
              <a:rPr lang="en-US" sz="1400" dirty="0" smtClean="0">
                <a:latin typeface="Arial" pitchFamily="34" charset="0"/>
                <a:cs typeface="Arial" pitchFamily="34" charset="0"/>
              </a:rPr>
              <a:t>(= untagged BSI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Frame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2357438" y="4064596"/>
            <a:ext cx="736600" cy="4762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 flipV="1">
            <a:off x="2357438" y="2926358"/>
            <a:ext cx="736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3" name="Line 51"/>
          <p:cNvSpPr>
            <a:spLocks noChangeShapeType="1"/>
          </p:cNvSpPr>
          <p:nvPr/>
        </p:nvSpPr>
        <p:spPr bwMode="auto">
          <a:xfrm flipV="1">
            <a:off x="2357438" y="2272308"/>
            <a:ext cx="731837" cy="642938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3089275" y="2272308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3089275" y="2488208"/>
            <a:ext cx="2017713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3089275" y="29168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089275" y="31327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3089275" y="3348633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8"/>
          <p:cNvSpPr>
            <a:spLocks noChangeArrowheads="1"/>
          </p:cNvSpPr>
          <p:nvPr/>
        </p:nvSpPr>
        <p:spPr bwMode="auto">
          <a:xfrm>
            <a:off x="3089275" y="2699346"/>
            <a:ext cx="2017713" cy="214312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89-10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4"/>
          <p:cNvSpPr>
            <a:spLocks noChangeArrowheads="1"/>
          </p:cNvSpPr>
          <p:nvPr/>
        </p:nvSpPr>
        <p:spPr bwMode="auto">
          <a:xfrm>
            <a:off x="3089275" y="2272308"/>
            <a:ext cx="2014538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105150" y="3331171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79"/>
          <p:cNvSpPr>
            <a:spLocks noChangeArrowheads="1"/>
          </p:cNvSpPr>
          <p:nvPr/>
        </p:nvSpPr>
        <p:spPr bwMode="auto">
          <a:xfrm>
            <a:off x="2603330" y="6786414"/>
            <a:ext cx="2966936" cy="307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Untagged EC Type 2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OAM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Frame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24"/>
          <p:cNvSpPr>
            <a:spLocks noChangeArrowheads="1"/>
          </p:cNvSpPr>
          <p:nvPr/>
        </p:nvSpPr>
        <p:spPr bwMode="auto">
          <a:xfrm>
            <a:off x="3103339" y="5584676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5"/>
          <p:cNvSpPr>
            <a:spLocks noChangeArrowheads="1"/>
          </p:cNvSpPr>
          <p:nvPr/>
        </p:nvSpPr>
        <p:spPr bwMode="auto">
          <a:xfrm>
            <a:off x="3103339" y="5800576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6"/>
          <p:cNvSpPr>
            <a:spLocks noChangeArrowheads="1"/>
          </p:cNvSpPr>
          <p:nvPr/>
        </p:nvSpPr>
        <p:spPr bwMode="auto">
          <a:xfrm>
            <a:off x="3103339" y="6016476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2"/>
          <p:cNvSpPr>
            <a:spLocks noChangeArrowheads="1"/>
          </p:cNvSpPr>
          <p:nvPr/>
        </p:nvSpPr>
        <p:spPr bwMode="auto">
          <a:xfrm>
            <a:off x="3119214" y="5997426"/>
            <a:ext cx="2016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17117</TotalTime>
  <Words>1275</Words>
  <Application>Microsoft Office PowerPoint</Application>
  <PresentationFormat>Custom</PresentationFormat>
  <Paragraphs>470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huawei-template-mv</vt:lpstr>
      <vt:lpstr>Common network architectures for PBB, PBB-TE and EOTN networks</vt:lpstr>
      <vt:lpstr>1. PBB and PBB-TE network EVC(C-VLAN) via EC(S-VLAN)</vt:lpstr>
      <vt:lpstr>2. PBB network EVC(S-VLAN) via EC(BSI)</vt:lpstr>
      <vt:lpstr>3. PBB network EVC(C-VLAN) via EC1(S-VLAN) over EC2(BSI)</vt:lpstr>
      <vt:lpstr>4. EOTN network EVC(C-VLAN) via EC(S-VLAN)</vt:lpstr>
      <vt:lpstr>EC frame tagging in PB, PBB, PBB-TE, EOTN </vt:lpstr>
      <vt:lpstr>EC awareness in PB, PBB, PBB-TE, EOTN </vt:lpstr>
      <vt:lpstr>Analysis of EC Type 2 Tagging options</vt:lpstr>
      <vt:lpstr>Untagged EC Type 2 frame format</vt:lpstr>
      <vt:lpstr>Tagged EC Type 2 frame format alternatives</vt:lpstr>
      <vt:lpstr>S-Tagged EC Type 2 implications in PB, PBB I, PBB-TE, EOTN networks</vt:lpstr>
      <vt:lpstr>I+S-Tagged EC Type 2 implications in PB, PBB I, PBB-TE, EOTN networks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network architectures for PBB, PBB-TE and EOTN networks</dc:title>
  <dc:creator>Vissers</dc:creator>
  <cp:lastModifiedBy>Maarten Vissers</cp:lastModifiedBy>
  <cp:revision>693</cp:revision>
  <dcterms:created xsi:type="dcterms:W3CDTF">2008-06-13T12:10:18Z</dcterms:created>
  <dcterms:modified xsi:type="dcterms:W3CDTF">2011-05-11T21:15:17Z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1305125815</vt:lpwstr>
  </property>
</Properties>
</file>