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7"/>
  </p:notesMasterIdLst>
  <p:handoutMasterIdLst>
    <p:handoutMasterId r:id="rId38"/>
  </p:handoutMasterIdLst>
  <p:sldIdLst>
    <p:sldId id="423" r:id="rId2"/>
    <p:sldId id="459" r:id="rId3"/>
    <p:sldId id="462" r:id="rId4"/>
    <p:sldId id="457" r:id="rId5"/>
    <p:sldId id="463" r:id="rId6"/>
    <p:sldId id="464" r:id="rId7"/>
    <p:sldId id="465" r:id="rId8"/>
    <p:sldId id="466" r:id="rId9"/>
    <p:sldId id="468" r:id="rId10"/>
    <p:sldId id="469" r:id="rId11"/>
    <p:sldId id="482" r:id="rId12"/>
    <p:sldId id="472" r:id="rId13"/>
    <p:sldId id="475" r:id="rId14"/>
    <p:sldId id="474" r:id="rId15"/>
    <p:sldId id="476" r:id="rId16"/>
    <p:sldId id="478" r:id="rId17"/>
    <p:sldId id="479" r:id="rId18"/>
    <p:sldId id="477" r:id="rId19"/>
    <p:sldId id="480" r:id="rId20"/>
    <p:sldId id="481" r:id="rId21"/>
    <p:sldId id="467" r:id="rId22"/>
    <p:sldId id="424" r:id="rId23"/>
    <p:sldId id="439" r:id="rId24"/>
    <p:sldId id="453" r:id="rId25"/>
    <p:sldId id="455" r:id="rId26"/>
    <p:sldId id="443" r:id="rId27"/>
    <p:sldId id="454" r:id="rId28"/>
    <p:sldId id="440" r:id="rId29"/>
    <p:sldId id="441" r:id="rId30"/>
    <p:sldId id="444" r:id="rId31"/>
    <p:sldId id="456" r:id="rId32"/>
    <p:sldId id="470" r:id="rId33"/>
    <p:sldId id="471" r:id="rId34"/>
    <p:sldId id="473" r:id="rId35"/>
    <p:sldId id="483" r:id="rId36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  <a:srgbClr val="3399FF"/>
    <a:srgbClr val="FF99FF"/>
    <a:srgbClr val="FF9900"/>
    <a:srgbClr val="FFCC00"/>
    <a:srgbClr val="66FF66"/>
    <a:srgbClr val="0066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57" d="100"/>
          <a:sy n="57" d="100"/>
        </p:scale>
        <p:origin x="-516" y="-78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0EA4C-1D39-4D74-9F70-3D6F37AA141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30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31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32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33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03ADF-2483-4D92-8B28-AEA60686C27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0CC814-50EA-48F2-9C7B-5974E6A9343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7A4923-DC69-4185-B785-BBFA5E0DEBFF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0EA4C-1D39-4D74-9F70-3D6F37AA141B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new-vissers-pbb-pbbte-eotn-common-network-arch-0511-v01.ppt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3600" dirty="0" smtClean="0"/>
              <a:t>Generalized EC Type 2 support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EC Type 1&amp;2 supporting bridges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sz="2800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4764112"/>
            <a:ext cx="7470775" cy="2044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2011-07-21</a:t>
            </a:r>
          </a:p>
          <a:p>
            <a:pPr eaLnBrk="1" hangingPunct="1"/>
            <a:r>
              <a:rPr lang="en-US" dirty="0" smtClean="0"/>
              <a:t>v01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continue?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Ignore initial feedback and continue with I+S-Tagged EC-Type 2 OAM in standards?</a:t>
            </a:r>
          </a:p>
          <a:p>
            <a:pPr marL="898525" lvl="1" indent="-366713"/>
            <a:r>
              <a:rPr lang="en-US" dirty="0" smtClean="0"/>
              <a:t>Extend 802.1Q PEB, PB, PBB I IB-BEB and PBB-TE IB-BEB nodes with I+S-Tagged EC Type 2 MEP and MIP support</a:t>
            </a:r>
          </a:p>
          <a:p>
            <a:pPr marL="898525" lvl="1" indent="-366713"/>
            <a:r>
              <a:rPr lang="en-US" dirty="0" smtClean="0"/>
              <a:t>Let ITU-T SG15 add I+S-Tagged EC Type 2 specifications to its transport network recommendations</a:t>
            </a:r>
          </a:p>
          <a:p>
            <a:pPr marL="898525" lvl="1" indent="-366713"/>
            <a:r>
              <a:rPr lang="en-US" dirty="0" smtClean="0"/>
              <a:t>Build equipment with (non-standard) S-Tagged EC Type 2 OAM support</a:t>
            </a:r>
          </a:p>
          <a:p>
            <a:pPr marL="0" indent="0"/>
            <a:r>
              <a:rPr lang="en-US" dirty="0" smtClean="0"/>
              <a:t>Revise our May 2011 decision?</a:t>
            </a:r>
          </a:p>
          <a:p>
            <a:pPr marL="898525" lvl="1" indent="-366713"/>
            <a:r>
              <a:rPr lang="en-US" dirty="0" smtClean="0"/>
              <a:t>Consider that BEBs are used only within the network, not as Network Termination (NT)/Network Interface Device (NID); i.e. BEBs have no UNI-N ports, BEBs only have NNI ports</a:t>
            </a:r>
          </a:p>
          <a:p>
            <a:pPr marL="898525" lvl="1" indent="-366713"/>
            <a:r>
              <a:rPr lang="en-US" dirty="0" smtClean="0"/>
              <a:t>Extend 802.1Q PEB node with EC Type 2 UNI-N ports and S-Tagged EC Type 2 OAM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for the May </a:t>
            </a:r>
            <a:r>
              <a:rPr lang="en-US" dirty="0" smtClean="0"/>
              <a:t>2011 </a:t>
            </a:r>
            <a:r>
              <a:rPr lang="en-US" dirty="0" smtClean="0"/>
              <a:t>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Deploy the I-Component plus one or more CBPs as UNI-N tributary port functionality for EC Type 2</a:t>
            </a:r>
          </a:p>
          <a:p>
            <a:pPr marL="0" indent="0"/>
            <a:r>
              <a:rPr lang="en-US" dirty="0" smtClean="0"/>
              <a:t>Add those UNI-N ports to PEB nodes</a:t>
            </a:r>
          </a:p>
          <a:p>
            <a:pPr marL="0" indent="0"/>
            <a:r>
              <a:rPr lang="en-US" dirty="0" smtClean="0"/>
              <a:t>Use “B-VLAN MEP” functions on CBP to generate/terminate S-Tagged EC Type 2 OAM</a:t>
            </a:r>
          </a:p>
          <a:p>
            <a:pPr marL="0" indent="0"/>
            <a:r>
              <a:rPr lang="en-US" dirty="0" smtClean="0"/>
              <a:t>Do not use BSI MEP and MIP functions</a:t>
            </a:r>
          </a:p>
          <a:p>
            <a:pPr marL="0" indent="0"/>
            <a:r>
              <a:rPr lang="en-US" dirty="0" smtClean="0"/>
              <a:t>I-Tag is part of EVC encapsulation</a:t>
            </a:r>
          </a:p>
          <a:p>
            <a:pPr marL="0" indent="0"/>
            <a:r>
              <a:rPr lang="en-US" dirty="0" smtClean="0">
                <a:solidFill>
                  <a:srgbClr val="C00000"/>
                </a:solidFill>
              </a:rPr>
              <a:t>No changes to other nodes </a:t>
            </a:r>
            <a:r>
              <a:rPr lang="en-US" dirty="0" smtClean="0"/>
              <a:t>necessary; i.e. a 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ackwards compatible</a:t>
            </a:r>
            <a:r>
              <a:rPr lang="en-US" dirty="0" smtClean="0">
                <a:sym typeface="Wingdings" pitchFamily="2" charset="2"/>
              </a:rPr>
              <a:t> solution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842747" cy="1015529"/>
          </a:xfrm>
        </p:spPr>
        <p:txBody>
          <a:bodyPr/>
          <a:lstStyle/>
          <a:p>
            <a:r>
              <a:rPr lang="en-US" dirty="0" smtClean="0"/>
              <a:t>Alternative </a:t>
            </a:r>
            <a:r>
              <a:rPr lang="en-US" dirty="0" smtClean="0"/>
              <a:t>EC </a:t>
            </a:r>
            <a:r>
              <a:rPr lang="en-US" dirty="0" smtClean="0"/>
              <a:t>frame tagging </a:t>
            </a:r>
            <a:r>
              <a:rPr lang="en-US" dirty="0" smtClean="0"/>
              <a:t>in PB, PBB, PBB-TE, </a:t>
            </a:r>
            <a:r>
              <a:rPr lang="en-US" dirty="0" smtClean="0"/>
              <a:t>EOTN</a:t>
            </a:r>
            <a:br>
              <a:rPr lang="en-US" dirty="0" smtClean="0"/>
            </a:b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8" y="1550124"/>
          <a:ext cx="9433047" cy="5186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3744415"/>
                <a:gridCol w="34563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tag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2 </a:t>
                      </a:r>
                      <a:r>
                        <a:rPr lang="en-US" dirty="0" smtClean="0"/>
                        <a:t>tag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 I</a:t>
                      </a:r>
                    </a:p>
                    <a:p>
                      <a:r>
                        <a:rPr lang="en-US" dirty="0" smtClean="0"/>
                        <a:t>(PEB, PB, IB-BEB,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 in B-VLAN an I-Tag or S+I-Tag is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baseline="0" dirty="0" smtClean="0">
                          <a:solidFill>
                            <a:srgbClr val="C00000"/>
                          </a:solidFill>
                        </a:rPr>
                        <a:t>S-Tag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Note: in B-VLAN an I-Tag or S+I-Tag is used</a:t>
                      </a:r>
                      <a:endParaRPr lang="en-GB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II</a:t>
                      </a:r>
                    </a:p>
                    <a:p>
                      <a:r>
                        <a:rPr lang="en-US" dirty="0" smtClean="0"/>
                        <a:t>(PEB, PB, IB-BEB,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Note: Inside PBB network the EC frames are carried inside a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EC frame, which is I-Tagged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dblStrike" baseline="0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US" strike="dblStrike" dirty="0" smtClean="0">
                          <a:solidFill>
                            <a:srgbClr val="FF0000"/>
                          </a:solidFill>
                        </a:rPr>
                        <a:t>-Tag</a:t>
                      </a:r>
                      <a:r>
                        <a:rPr lang="en-US" b="1" i="1" strike="noStrike" baseline="0" dirty="0" smtClean="0">
                          <a:solidFill>
                            <a:srgbClr val="FF0000"/>
                          </a:solidFill>
                        </a:rPr>
                        <a:t> S-Tag</a:t>
                      </a:r>
                      <a:endParaRPr lang="en-US" b="1" i="1" dirty="0" smtClean="0"/>
                    </a:p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Note: Inside PBB network the EC frames are carried inside a 2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nd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 EC frame, which is I-Tagged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</a:p>
                    <a:p>
                      <a:r>
                        <a:rPr lang="en-US" dirty="0" smtClean="0"/>
                        <a:t>(PEB, PB, IB-BEB,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</a:t>
                      </a:r>
                      <a:r>
                        <a:rPr lang="en-US" sz="1600" baseline="0" dirty="0" smtClean="0"/>
                        <a:t> in ESP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C00000"/>
                          </a:solidFill>
                        </a:rPr>
                        <a:t>S-Tag</a:t>
                      </a:r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Note: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in ESP an I-Tag or S+I-Tag is used</a:t>
                      </a:r>
                      <a:endParaRPr lang="en-GB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strike="dblStrike" baseline="0" dirty="0" smtClean="0">
                          <a:solidFill>
                            <a:srgbClr val="FF0000"/>
                          </a:solidFill>
                        </a:rPr>
                        <a:t>I+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S-Tag</a:t>
                      </a:r>
                    </a:p>
                    <a:p>
                      <a:pPr algn="ctr"/>
                      <a:endParaRPr lang="en-US" b="1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i="0" strike="dblStrike" dirty="0" smtClean="0">
                          <a:solidFill>
                            <a:srgbClr val="FF0000"/>
                          </a:solidFill>
                        </a:rPr>
                        <a:t>Note: agreed in Santa</a:t>
                      </a:r>
                      <a:r>
                        <a:rPr lang="en-US" b="0" i="0" strike="dblStrike" baseline="0" dirty="0" smtClean="0">
                          <a:solidFill>
                            <a:srgbClr val="FF0000"/>
                          </a:solidFill>
                        </a:rPr>
                        <a:t> Fe meeting</a:t>
                      </a:r>
                      <a:endParaRPr lang="en-GB" b="0" i="0" strike="dbl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9704" y="6965022"/>
            <a:ext cx="8418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EC Type 1: EC carrying an EVC which is not-MAC-in-MAC encapsulated</a:t>
            </a:r>
          </a:p>
          <a:p>
            <a:r>
              <a:rPr lang="en-US" sz="2000" b="0" dirty="0" smtClean="0"/>
              <a:t>EC Type 2: EC carrying an EVC which is MAC-in-MAC encapsulated</a:t>
            </a:r>
            <a:endParaRPr lang="en-GB" sz="2000" b="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663179" y="3352428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H="1" flipV="1">
            <a:off x="1663179" y="3352428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3103339" y="563034"/>
            <a:ext cx="5509560" cy="732869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80" name="Title 279"/>
          <p:cNvSpPr>
            <a:spLocks noGrp="1"/>
          </p:cNvSpPr>
          <p:nvPr>
            <p:ph type="title"/>
          </p:nvPr>
        </p:nvSpPr>
        <p:spPr>
          <a:xfrm rot="16200000">
            <a:off x="-3564966" y="3722335"/>
            <a:ext cx="7843631" cy="713699"/>
          </a:xfrm>
        </p:spPr>
        <p:txBody>
          <a:bodyPr lIns="106692" tIns="53346" rIns="106692" bIns="53346"/>
          <a:lstStyle/>
          <a:p>
            <a:r>
              <a:rPr lang="en-US" dirty="0" smtClean="0"/>
              <a:t>Alternative EC </a:t>
            </a:r>
            <a:r>
              <a:rPr lang="en-US" dirty="0" smtClean="0"/>
              <a:t>Type 1&amp;2 </a:t>
            </a:r>
            <a:r>
              <a:rPr lang="en-US" dirty="0" smtClean="0"/>
              <a:t>supp. </a:t>
            </a:r>
            <a:r>
              <a:rPr lang="en-US" dirty="0" smtClean="0"/>
              <a:t>PEB</a:t>
            </a:r>
            <a:endParaRPr lang="en-GB" dirty="0"/>
          </a:p>
        </p:txBody>
      </p:sp>
      <p:sp>
        <p:nvSpPr>
          <p:cNvPr id="21508" name="TextBox 149"/>
          <p:cNvSpPr txBox="1">
            <a:spLocks noChangeArrowheads="1"/>
          </p:cNvSpPr>
          <p:nvPr/>
        </p:nvSpPr>
        <p:spPr bwMode="auto">
          <a:xfrm>
            <a:off x="2119240" y="1126067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3617423" y="860376"/>
            <a:ext cx="569492" cy="69481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 smtClean="0">
                <a:cs typeface="Arial" pitchFamily="34" charset="0"/>
              </a:rPr>
              <a:t>S-VLAN </a:t>
            </a:r>
            <a:r>
              <a:rPr lang="en-US" sz="1400" dirty="0">
                <a:cs typeface="Arial" pitchFamily="34" charset="0"/>
              </a:rPr>
              <a:t>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510" name="Rectangle 564"/>
          <p:cNvSpPr>
            <a:spLocks noChangeArrowheads="1"/>
          </p:cNvSpPr>
          <p:nvPr/>
        </p:nvSpPr>
        <p:spPr bwMode="auto">
          <a:xfrm>
            <a:off x="6324895" y="2424378"/>
            <a:ext cx="568759" cy="139461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1" name="Rectangle 46"/>
          <p:cNvSpPr>
            <a:spLocks noChangeArrowheads="1"/>
          </p:cNvSpPr>
          <p:nvPr/>
        </p:nvSpPr>
        <p:spPr bwMode="auto">
          <a:xfrm>
            <a:off x="4044303" y="12168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2" name="Rectangle 47"/>
          <p:cNvSpPr>
            <a:spLocks noChangeArrowheads="1"/>
          </p:cNvSpPr>
          <p:nvPr/>
        </p:nvSpPr>
        <p:spPr bwMode="auto">
          <a:xfrm>
            <a:off x="4044303" y="931599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3" name="Rectangle 85"/>
          <p:cNvSpPr>
            <a:spLocks noChangeArrowheads="1"/>
          </p:cNvSpPr>
          <p:nvPr/>
        </p:nvSpPr>
        <p:spPr bwMode="auto">
          <a:xfrm>
            <a:off x="4968766" y="861219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4" name="Rectangle 86"/>
          <p:cNvSpPr>
            <a:spLocks noChangeArrowheads="1"/>
          </p:cNvSpPr>
          <p:nvPr/>
        </p:nvSpPr>
        <p:spPr bwMode="auto">
          <a:xfrm>
            <a:off x="4968766" y="931599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5" name="Rectangle 87"/>
          <p:cNvSpPr>
            <a:spLocks noChangeArrowheads="1"/>
          </p:cNvSpPr>
          <p:nvPr/>
        </p:nvSpPr>
        <p:spPr bwMode="auto">
          <a:xfrm>
            <a:off x="4968766" y="1216820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6" name="Rectangle 89"/>
          <p:cNvSpPr>
            <a:spLocks noChangeArrowheads="1"/>
          </p:cNvSpPr>
          <p:nvPr/>
        </p:nvSpPr>
        <p:spPr bwMode="auto">
          <a:xfrm>
            <a:off x="5396726" y="107420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7" name="Straight Connector 90"/>
          <p:cNvCxnSpPr>
            <a:cxnSpLocks noChangeShapeType="1"/>
            <a:stCxn id="21515" idx="1"/>
            <a:endCxn id="21518" idx="6"/>
          </p:cNvCxnSpPr>
          <p:nvPr/>
        </p:nvCxnSpPr>
        <p:spPr bwMode="auto">
          <a:xfrm rot="10800000">
            <a:off x="4614913" y="1287199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8" name="Oval 91"/>
          <p:cNvSpPr>
            <a:spLocks noChangeArrowheads="1"/>
          </p:cNvSpPr>
          <p:nvPr/>
        </p:nvSpPr>
        <p:spPr bwMode="auto">
          <a:xfrm>
            <a:off x="4470409" y="1216820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9" name="Straight Connector 92"/>
          <p:cNvCxnSpPr>
            <a:cxnSpLocks noChangeShapeType="1"/>
            <a:stCxn id="21518" idx="2"/>
            <a:endCxn id="21511" idx="3"/>
          </p:cNvCxnSpPr>
          <p:nvPr/>
        </p:nvCxnSpPr>
        <p:spPr bwMode="auto">
          <a:xfrm rot="10800000">
            <a:off x="4186954" y="128719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93"/>
          <p:cNvCxnSpPr>
            <a:cxnSpLocks noChangeShapeType="1"/>
            <a:stCxn id="21514" idx="1"/>
            <a:endCxn id="21521" idx="6"/>
          </p:cNvCxnSpPr>
          <p:nvPr/>
        </p:nvCxnSpPr>
        <p:spPr bwMode="auto">
          <a:xfrm rot="10800000">
            <a:off x="4614913" y="1001978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1" name="Oval 94"/>
          <p:cNvSpPr>
            <a:spLocks noChangeArrowheads="1"/>
          </p:cNvSpPr>
          <p:nvPr/>
        </p:nvSpPr>
        <p:spPr bwMode="auto">
          <a:xfrm>
            <a:off x="4470409" y="931599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2" name="Straight Connector 95"/>
          <p:cNvCxnSpPr>
            <a:cxnSpLocks noChangeShapeType="1"/>
            <a:stCxn id="21521" idx="2"/>
            <a:endCxn id="21512" idx="3"/>
          </p:cNvCxnSpPr>
          <p:nvPr/>
        </p:nvCxnSpPr>
        <p:spPr bwMode="auto">
          <a:xfrm rot="10800000">
            <a:off x="4186954" y="10019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99"/>
          <p:cNvCxnSpPr>
            <a:cxnSpLocks noChangeShapeType="1"/>
            <a:endCxn id="21524" idx="6"/>
          </p:cNvCxnSpPr>
          <p:nvPr/>
        </p:nvCxnSpPr>
        <p:spPr bwMode="auto">
          <a:xfrm rot="10800000" flipV="1">
            <a:off x="8670330" y="1144587"/>
            <a:ext cx="661391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4" name="Oval 100"/>
          <p:cNvSpPr>
            <a:spLocks noChangeArrowheads="1"/>
          </p:cNvSpPr>
          <p:nvPr/>
        </p:nvSpPr>
        <p:spPr bwMode="auto">
          <a:xfrm>
            <a:off x="8529530" y="1074208"/>
            <a:ext cx="140800" cy="142611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5" name="Straight Connector 101"/>
          <p:cNvCxnSpPr>
            <a:cxnSpLocks noChangeShapeType="1"/>
            <a:stCxn id="21524" idx="2"/>
            <a:endCxn id="21516" idx="3"/>
          </p:cNvCxnSpPr>
          <p:nvPr/>
        </p:nvCxnSpPr>
        <p:spPr bwMode="auto">
          <a:xfrm flipH="1">
            <a:off x="5539378" y="1144588"/>
            <a:ext cx="29901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6" name="TextBox 103"/>
          <p:cNvSpPr txBox="1">
            <a:spLocks noChangeArrowheads="1"/>
          </p:cNvSpPr>
          <p:nvPr/>
        </p:nvSpPr>
        <p:spPr bwMode="auto">
          <a:xfrm>
            <a:off x="3103339" y="184077"/>
            <a:ext cx="5509560" cy="375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800" b="1" dirty="0">
                <a:latin typeface="Arial" pitchFamily="34" charset="0"/>
                <a:cs typeface="Arial" pitchFamily="34" charset="0"/>
              </a:rPr>
              <a:t>EC Type 1 &amp; 2 supporting Provider Edge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Bridge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TextBox 160"/>
          <p:cNvSpPr txBox="1">
            <a:spLocks noChangeArrowheads="1"/>
          </p:cNvSpPr>
          <p:nvPr/>
        </p:nvSpPr>
        <p:spPr bwMode="auto">
          <a:xfrm>
            <a:off x="5535673" y="1127920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28" name="Rectangle 549"/>
          <p:cNvSpPr>
            <a:spLocks noChangeArrowheads="1"/>
          </p:cNvSpPr>
          <p:nvPr/>
        </p:nvSpPr>
        <p:spPr bwMode="auto">
          <a:xfrm>
            <a:off x="6323042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29" name="Rectangle 552"/>
          <p:cNvSpPr>
            <a:spLocks noChangeArrowheads="1"/>
          </p:cNvSpPr>
          <p:nvPr/>
        </p:nvSpPr>
        <p:spPr bwMode="auto">
          <a:xfrm>
            <a:off x="6758411" y="2868878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0" name="Straight Connector 561"/>
          <p:cNvCxnSpPr>
            <a:cxnSpLocks noChangeShapeType="1"/>
            <a:endCxn id="21531" idx="6"/>
          </p:cNvCxnSpPr>
          <p:nvPr/>
        </p:nvCxnSpPr>
        <p:spPr bwMode="auto">
          <a:xfrm rot="10800000">
            <a:off x="8670330" y="2941108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1" name="Oval 562"/>
          <p:cNvSpPr>
            <a:spLocks noChangeArrowheads="1"/>
          </p:cNvSpPr>
          <p:nvPr/>
        </p:nvSpPr>
        <p:spPr bwMode="auto">
          <a:xfrm>
            <a:off x="8529530" y="2868878"/>
            <a:ext cx="140800" cy="14261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2" name="Straight Connector 563"/>
          <p:cNvCxnSpPr>
            <a:cxnSpLocks noChangeShapeType="1"/>
            <a:stCxn id="21531" idx="2"/>
            <a:endCxn id="21529" idx="3"/>
          </p:cNvCxnSpPr>
          <p:nvPr/>
        </p:nvCxnSpPr>
        <p:spPr bwMode="auto">
          <a:xfrm flipH="1">
            <a:off x="6901064" y="2939257"/>
            <a:ext cx="162846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3" name="Rectangle 565"/>
          <p:cNvSpPr>
            <a:spLocks noChangeArrowheads="1"/>
          </p:cNvSpPr>
          <p:nvPr/>
        </p:nvSpPr>
        <p:spPr bwMode="auto">
          <a:xfrm>
            <a:off x="4044303" y="2637367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4" name="Rectangle 566"/>
          <p:cNvSpPr>
            <a:spLocks noChangeArrowheads="1"/>
          </p:cNvSpPr>
          <p:nvPr/>
        </p:nvSpPr>
        <p:spPr bwMode="auto">
          <a:xfrm>
            <a:off x="4044303" y="23539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5" name="Rectangle 567"/>
          <p:cNvSpPr>
            <a:spLocks noChangeArrowheads="1"/>
          </p:cNvSpPr>
          <p:nvPr/>
        </p:nvSpPr>
        <p:spPr bwMode="auto">
          <a:xfrm>
            <a:off x="4974325" y="2279915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36" name="Rectangle 568"/>
          <p:cNvSpPr>
            <a:spLocks noChangeArrowheads="1"/>
          </p:cNvSpPr>
          <p:nvPr/>
        </p:nvSpPr>
        <p:spPr bwMode="auto">
          <a:xfrm>
            <a:off x="4974325" y="2353999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7" name="Rectangle 569"/>
          <p:cNvSpPr>
            <a:spLocks noChangeArrowheads="1"/>
          </p:cNvSpPr>
          <p:nvPr/>
        </p:nvSpPr>
        <p:spPr bwMode="auto">
          <a:xfrm>
            <a:off x="4974325" y="263736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8" name="Rectangle 570"/>
          <p:cNvSpPr>
            <a:spLocks noChangeArrowheads="1"/>
          </p:cNvSpPr>
          <p:nvPr/>
        </p:nvSpPr>
        <p:spPr bwMode="auto">
          <a:xfrm>
            <a:off x="5404136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9" name="Straight Connector 571"/>
          <p:cNvCxnSpPr>
            <a:cxnSpLocks noChangeShapeType="1"/>
            <a:stCxn id="21537" idx="1"/>
            <a:endCxn id="21540" idx="6"/>
          </p:cNvCxnSpPr>
          <p:nvPr/>
        </p:nvCxnSpPr>
        <p:spPr bwMode="auto">
          <a:xfrm rot="10800000">
            <a:off x="4614914" y="2707746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0" name="Oval 572"/>
          <p:cNvSpPr>
            <a:spLocks noChangeArrowheads="1"/>
          </p:cNvSpPr>
          <p:nvPr/>
        </p:nvSpPr>
        <p:spPr bwMode="auto">
          <a:xfrm>
            <a:off x="4470409" y="2637367"/>
            <a:ext cx="144505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1" name="Straight Connector 573"/>
          <p:cNvCxnSpPr>
            <a:cxnSpLocks noChangeShapeType="1"/>
            <a:stCxn id="21540" idx="2"/>
            <a:endCxn id="21533" idx="3"/>
          </p:cNvCxnSpPr>
          <p:nvPr/>
        </p:nvCxnSpPr>
        <p:spPr bwMode="auto">
          <a:xfrm rot="10800000">
            <a:off x="4186954" y="270774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2" name="Straight Connector 574"/>
          <p:cNvCxnSpPr>
            <a:cxnSpLocks noChangeShapeType="1"/>
            <a:stCxn id="21536" idx="1"/>
            <a:endCxn id="21543" idx="6"/>
          </p:cNvCxnSpPr>
          <p:nvPr/>
        </p:nvCxnSpPr>
        <p:spPr bwMode="auto">
          <a:xfrm rot="10800000">
            <a:off x="4614914" y="2424378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3" name="Oval 575"/>
          <p:cNvSpPr>
            <a:spLocks noChangeArrowheads="1"/>
          </p:cNvSpPr>
          <p:nvPr/>
        </p:nvSpPr>
        <p:spPr bwMode="auto">
          <a:xfrm>
            <a:off x="4470409" y="2353999"/>
            <a:ext cx="144505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4" name="Straight Connector 576"/>
          <p:cNvCxnSpPr>
            <a:cxnSpLocks noChangeShapeType="1"/>
            <a:stCxn id="21543" idx="2"/>
            <a:endCxn id="21534" idx="3"/>
          </p:cNvCxnSpPr>
          <p:nvPr/>
        </p:nvCxnSpPr>
        <p:spPr bwMode="auto">
          <a:xfrm rot="10800000">
            <a:off x="4186954" y="24243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5" name="Straight Connector 577"/>
          <p:cNvCxnSpPr>
            <a:cxnSpLocks noChangeShapeType="1"/>
            <a:stCxn id="21528" idx="1"/>
            <a:endCxn id="21546" idx="6"/>
          </p:cNvCxnSpPr>
          <p:nvPr/>
        </p:nvCxnSpPr>
        <p:spPr bwMode="auto">
          <a:xfrm rot="10800000">
            <a:off x="6004389" y="2565136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6" name="Oval 578"/>
          <p:cNvSpPr>
            <a:spLocks noChangeArrowheads="1"/>
          </p:cNvSpPr>
          <p:nvPr/>
        </p:nvSpPr>
        <p:spPr bwMode="auto">
          <a:xfrm>
            <a:off x="5861736" y="2494757"/>
            <a:ext cx="142653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7" name="Straight Connector 579"/>
          <p:cNvCxnSpPr>
            <a:cxnSpLocks noChangeShapeType="1"/>
            <a:stCxn id="21546" idx="2"/>
            <a:endCxn id="21538" idx="3"/>
          </p:cNvCxnSpPr>
          <p:nvPr/>
        </p:nvCxnSpPr>
        <p:spPr bwMode="auto">
          <a:xfrm rot="10800000">
            <a:off x="5544936" y="2565136"/>
            <a:ext cx="31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8" name="Straight Connector 587"/>
          <p:cNvCxnSpPr>
            <a:cxnSpLocks noChangeShapeType="1"/>
            <a:stCxn id="21552" idx="1"/>
            <a:endCxn id="21549" idx="6"/>
          </p:cNvCxnSpPr>
          <p:nvPr/>
        </p:nvCxnSpPr>
        <p:spPr bwMode="auto">
          <a:xfrm rot="10800000">
            <a:off x="5996978" y="3205957"/>
            <a:ext cx="32606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9" name="Oval 588"/>
          <p:cNvSpPr>
            <a:spLocks noChangeArrowheads="1"/>
          </p:cNvSpPr>
          <p:nvPr/>
        </p:nvSpPr>
        <p:spPr bwMode="auto">
          <a:xfrm>
            <a:off x="5854325" y="3135578"/>
            <a:ext cx="142653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50" name="Straight Connector 589"/>
          <p:cNvCxnSpPr>
            <a:cxnSpLocks noChangeShapeType="1"/>
            <a:stCxn id="21549" idx="2"/>
            <a:endCxn id="21551" idx="3"/>
          </p:cNvCxnSpPr>
          <p:nvPr/>
        </p:nvCxnSpPr>
        <p:spPr bwMode="auto">
          <a:xfrm rot="10800000">
            <a:off x="4186954" y="3205957"/>
            <a:ext cx="166737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51" name="Rectangle 590"/>
          <p:cNvSpPr>
            <a:spLocks noChangeArrowheads="1"/>
          </p:cNvSpPr>
          <p:nvPr/>
        </p:nvSpPr>
        <p:spPr bwMode="auto">
          <a:xfrm>
            <a:off x="4044303" y="313557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2" name="Rectangle 592"/>
          <p:cNvSpPr>
            <a:spLocks noChangeArrowheads="1"/>
          </p:cNvSpPr>
          <p:nvPr/>
        </p:nvSpPr>
        <p:spPr bwMode="auto">
          <a:xfrm>
            <a:off x="6323042" y="3135578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3" name="TextBox 165"/>
          <p:cNvSpPr txBox="1">
            <a:spLocks noChangeArrowheads="1"/>
          </p:cNvSpPr>
          <p:nvPr/>
        </p:nvSpPr>
        <p:spPr bwMode="auto">
          <a:xfrm>
            <a:off x="5519000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4" name="TextBox 166"/>
          <p:cNvSpPr txBox="1">
            <a:spLocks noChangeArrowheads="1"/>
          </p:cNvSpPr>
          <p:nvPr/>
        </p:nvSpPr>
        <p:spPr bwMode="auto">
          <a:xfrm>
            <a:off x="6026622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5" name="TextBox 167"/>
          <p:cNvSpPr txBox="1">
            <a:spLocks noChangeArrowheads="1"/>
          </p:cNvSpPr>
          <p:nvPr/>
        </p:nvSpPr>
        <p:spPr bwMode="auto">
          <a:xfrm>
            <a:off x="6008095" y="31744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6" name="TextBox 168"/>
          <p:cNvSpPr txBox="1">
            <a:spLocks noChangeArrowheads="1"/>
          </p:cNvSpPr>
          <p:nvPr/>
        </p:nvSpPr>
        <p:spPr bwMode="auto">
          <a:xfrm>
            <a:off x="4742745" y="1016794"/>
            <a:ext cx="20934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7" name="TextBox 169"/>
          <p:cNvSpPr txBox="1">
            <a:spLocks noChangeArrowheads="1"/>
          </p:cNvSpPr>
          <p:nvPr/>
        </p:nvSpPr>
        <p:spPr bwMode="auto">
          <a:xfrm>
            <a:off x="4735334" y="13223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8" name="TextBox 170"/>
          <p:cNvSpPr txBox="1">
            <a:spLocks noChangeArrowheads="1"/>
          </p:cNvSpPr>
          <p:nvPr/>
        </p:nvSpPr>
        <p:spPr bwMode="auto">
          <a:xfrm>
            <a:off x="4203629" y="1307572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9" name="TextBox 171"/>
          <p:cNvSpPr txBox="1">
            <a:spLocks noChangeArrowheads="1"/>
          </p:cNvSpPr>
          <p:nvPr/>
        </p:nvSpPr>
        <p:spPr bwMode="auto">
          <a:xfrm>
            <a:off x="4194365" y="100753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0" name="TextBox 185"/>
          <p:cNvSpPr txBox="1">
            <a:spLocks noChangeArrowheads="1"/>
          </p:cNvSpPr>
          <p:nvPr/>
        </p:nvSpPr>
        <p:spPr bwMode="auto">
          <a:xfrm>
            <a:off x="4203629" y="245215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1" name="TextBox 186"/>
          <p:cNvSpPr txBox="1">
            <a:spLocks noChangeArrowheads="1"/>
          </p:cNvSpPr>
          <p:nvPr/>
        </p:nvSpPr>
        <p:spPr bwMode="auto">
          <a:xfrm>
            <a:off x="4203629" y="274478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2" name="TextBox 187"/>
          <p:cNvSpPr txBox="1">
            <a:spLocks noChangeArrowheads="1"/>
          </p:cNvSpPr>
          <p:nvPr/>
        </p:nvSpPr>
        <p:spPr bwMode="auto">
          <a:xfrm>
            <a:off x="4211039" y="32207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3" name="TextBox 189"/>
          <p:cNvSpPr txBox="1">
            <a:spLocks noChangeArrowheads="1"/>
          </p:cNvSpPr>
          <p:nvPr/>
        </p:nvSpPr>
        <p:spPr bwMode="auto">
          <a:xfrm>
            <a:off x="4203629" y="36652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4" name="TextBox 191"/>
          <p:cNvSpPr txBox="1">
            <a:spLocks noChangeArrowheads="1"/>
          </p:cNvSpPr>
          <p:nvPr/>
        </p:nvSpPr>
        <p:spPr bwMode="auto">
          <a:xfrm>
            <a:off x="6914033" y="2931849"/>
            <a:ext cx="426106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5" name="Rectangle 196"/>
          <p:cNvSpPr>
            <a:spLocks noChangeArrowheads="1"/>
          </p:cNvSpPr>
          <p:nvPr/>
        </p:nvSpPr>
        <p:spPr bwMode="auto">
          <a:xfrm>
            <a:off x="6323042" y="3581929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6" name="Straight Connector 197"/>
          <p:cNvCxnSpPr>
            <a:cxnSpLocks noChangeShapeType="1"/>
            <a:stCxn id="21565" idx="1"/>
            <a:endCxn id="21567" idx="6"/>
          </p:cNvCxnSpPr>
          <p:nvPr/>
        </p:nvCxnSpPr>
        <p:spPr bwMode="auto">
          <a:xfrm rot="10800000">
            <a:off x="6004389" y="3652308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7" name="Oval 198"/>
          <p:cNvSpPr>
            <a:spLocks noChangeArrowheads="1"/>
          </p:cNvSpPr>
          <p:nvPr/>
        </p:nvSpPr>
        <p:spPr bwMode="auto">
          <a:xfrm>
            <a:off x="5861736" y="3581929"/>
            <a:ext cx="142653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8" name="Straight Connector 199"/>
          <p:cNvCxnSpPr>
            <a:cxnSpLocks noChangeShapeType="1"/>
            <a:stCxn id="21567" idx="2"/>
            <a:endCxn id="21569" idx="3"/>
          </p:cNvCxnSpPr>
          <p:nvPr/>
        </p:nvCxnSpPr>
        <p:spPr bwMode="auto">
          <a:xfrm rot="10800000">
            <a:off x="4186954" y="3652308"/>
            <a:ext cx="16747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9" name="Rectangle 200"/>
          <p:cNvSpPr>
            <a:spLocks noChangeArrowheads="1"/>
          </p:cNvSpPr>
          <p:nvPr/>
        </p:nvSpPr>
        <p:spPr bwMode="auto">
          <a:xfrm>
            <a:off x="4044303" y="358192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70" name="TextBox 202"/>
          <p:cNvSpPr txBox="1">
            <a:spLocks noChangeArrowheads="1"/>
          </p:cNvSpPr>
          <p:nvPr/>
        </p:nvSpPr>
        <p:spPr bwMode="auto">
          <a:xfrm>
            <a:off x="6008095" y="36189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1" name="TextBox 203"/>
          <p:cNvSpPr txBox="1">
            <a:spLocks noChangeArrowheads="1"/>
          </p:cNvSpPr>
          <p:nvPr/>
        </p:nvSpPr>
        <p:spPr bwMode="auto">
          <a:xfrm>
            <a:off x="4739039" y="2431786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2" name="TextBox 205"/>
          <p:cNvSpPr txBox="1">
            <a:spLocks noChangeArrowheads="1"/>
          </p:cNvSpPr>
          <p:nvPr/>
        </p:nvSpPr>
        <p:spPr bwMode="auto">
          <a:xfrm>
            <a:off x="4739039" y="2722562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3" name="TextBox 217"/>
          <p:cNvSpPr txBox="1">
            <a:spLocks noChangeArrowheads="1"/>
          </p:cNvSpPr>
          <p:nvPr/>
        </p:nvSpPr>
        <p:spPr bwMode="auto">
          <a:xfrm>
            <a:off x="4470409" y="3502290"/>
            <a:ext cx="1424675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574" name="Rectangle 104"/>
          <p:cNvSpPr>
            <a:spLocks noChangeArrowheads="1"/>
          </p:cNvSpPr>
          <p:nvPr/>
        </p:nvSpPr>
        <p:spPr bwMode="auto">
          <a:xfrm>
            <a:off x="4044303" y="1516857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5" name="Straight Connector 107"/>
          <p:cNvCxnSpPr>
            <a:cxnSpLocks noChangeShapeType="1"/>
            <a:endCxn id="21576" idx="6"/>
          </p:cNvCxnSpPr>
          <p:nvPr/>
        </p:nvCxnSpPr>
        <p:spPr bwMode="auto">
          <a:xfrm rot="10800000" flipV="1">
            <a:off x="8670330" y="1576124"/>
            <a:ext cx="670654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6" name="Oval 108"/>
          <p:cNvSpPr>
            <a:spLocks noChangeArrowheads="1"/>
          </p:cNvSpPr>
          <p:nvPr/>
        </p:nvSpPr>
        <p:spPr bwMode="auto">
          <a:xfrm>
            <a:off x="8529530" y="1516857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7" name="Straight Connector 125"/>
          <p:cNvCxnSpPr>
            <a:cxnSpLocks noChangeShapeType="1"/>
            <a:stCxn id="21576" idx="2"/>
            <a:endCxn id="21574" idx="3"/>
          </p:cNvCxnSpPr>
          <p:nvPr/>
        </p:nvCxnSpPr>
        <p:spPr bwMode="auto">
          <a:xfrm flipH="1">
            <a:off x="4186954" y="1587236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8" name="TextBox 179"/>
          <p:cNvSpPr txBox="1">
            <a:spLocks noChangeArrowheads="1"/>
          </p:cNvSpPr>
          <p:nvPr/>
        </p:nvSpPr>
        <p:spPr bwMode="auto">
          <a:xfrm>
            <a:off x="4201776" y="162612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9" name="Rectangle 245"/>
          <p:cNvSpPr>
            <a:spLocks noChangeArrowheads="1"/>
          </p:cNvSpPr>
          <p:nvPr/>
        </p:nvSpPr>
        <p:spPr bwMode="auto">
          <a:xfrm>
            <a:off x="4044303" y="4019021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0" name="TextBox 247"/>
          <p:cNvSpPr txBox="1">
            <a:spLocks noChangeArrowheads="1"/>
          </p:cNvSpPr>
          <p:nvPr/>
        </p:nvSpPr>
        <p:spPr bwMode="auto">
          <a:xfrm>
            <a:off x="4203629" y="410421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581" name="Straight Connector 248"/>
          <p:cNvCxnSpPr>
            <a:cxnSpLocks noChangeShapeType="1"/>
            <a:stCxn id="21584" idx="2"/>
            <a:endCxn id="21579" idx="3"/>
          </p:cNvCxnSpPr>
          <p:nvPr/>
        </p:nvCxnSpPr>
        <p:spPr bwMode="auto">
          <a:xfrm flipH="1">
            <a:off x="4186954" y="4089400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2" name="TextBox 217"/>
          <p:cNvSpPr txBox="1">
            <a:spLocks noChangeArrowheads="1"/>
          </p:cNvSpPr>
          <p:nvPr/>
        </p:nvSpPr>
        <p:spPr bwMode="auto">
          <a:xfrm>
            <a:off x="8699972" y="3887523"/>
            <a:ext cx="16673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I-Tagged service interface</a:t>
            </a:r>
          </a:p>
          <a:p>
            <a:r>
              <a:rPr lang="en-US" sz="900" dirty="0">
                <a:cs typeface="Arial" pitchFamily="34" charset="0"/>
              </a:rPr>
              <a:t>(I-Tagged)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1583" name="Straight Connector 561"/>
          <p:cNvCxnSpPr>
            <a:cxnSpLocks noChangeShapeType="1"/>
            <a:endCxn id="21584" idx="6"/>
          </p:cNvCxnSpPr>
          <p:nvPr/>
        </p:nvCxnSpPr>
        <p:spPr bwMode="auto">
          <a:xfrm rot="10800000">
            <a:off x="8670330" y="409125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4" name="Oval 562"/>
          <p:cNvSpPr>
            <a:spLocks noChangeArrowheads="1"/>
          </p:cNvSpPr>
          <p:nvPr/>
        </p:nvSpPr>
        <p:spPr bwMode="auto">
          <a:xfrm>
            <a:off x="8529530" y="4019021"/>
            <a:ext cx="140800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5" name="Rectangle 46"/>
          <p:cNvSpPr>
            <a:spLocks noChangeArrowheads="1"/>
          </p:cNvSpPr>
          <p:nvPr/>
        </p:nvSpPr>
        <p:spPr bwMode="auto">
          <a:xfrm>
            <a:off x="4044303" y="468577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6" name="Rectangle 47"/>
          <p:cNvSpPr>
            <a:spLocks noChangeArrowheads="1"/>
          </p:cNvSpPr>
          <p:nvPr/>
        </p:nvSpPr>
        <p:spPr bwMode="auto">
          <a:xfrm>
            <a:off x="4044303" y="440055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7" name="Rectangle 85"/>
          <p:cNvSpPr>
            <a:spLocks noChangeArrowheads="1"/>
          </p:cNvSpPr>
          <p:nvPr/>
        </p:nvSpPr>
        <p:spPr bwMode="auto">
          <a:xfrm>
            <a:off x="4968766" y="4259792"/>
            <a:ext cx="561349" cy="279109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88" name="Rectangle 86"/>
          <p:cNvSpPr>
            <a:spLocks noChangeArrowheads="1"/>
          </p:cNvSpPr>
          <p:nvPr/>
        </p:nvSpPr>
        <p:spPr bwMode="auto">
          <a:xfrm>
            <a:off x="4968766" y="4400550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9" name="Rectangle 87"/>
          <p:cNvSpPr>
            <a:spLocks noChangeArrowheads="1"/>
          </p:cNvSpPr>
          <p:nvPr/>
        </p:nvSpPr>
        <p:spPr bwMode="auto">
          <a:xfrm>
            <a:off x="4968766" y="468577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90" name="Rectangle 89"/>
          <p:cNvSpPr>
            <a:spLocks noChangeArrowheads="1"/>
          </p:cNvSpPr>
          <p:nvPr/>
        </p:nvSpPr>
        <p:spPr bwMode="auto">
          <a:xfrm>
            <a:off x="5385610" y="46153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1" name="Straight Connector 90"/>
          <p:cNvCxnSpPr>
            <a:cxnSpLocks noChangeShapeType="1"/>
            <a:stCxn id="21589" idx="1"/>
            <a:endCxn id="21592" idx="6"/>
          </p:cNvCxnSpPr>
          <p:nvPr/>
        </p:nvCxnSpPr>
        <p:spPr bwMode="auto">
          <a:xfrm rot="10800000">
            <a:off x="4614913" y="4758003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2" name="Oval 91"/>
          <p:cNvSpPr>
            <a:spLocks noChangeArrowheads="1"/>
          </p:cNvSpPr>
          <p:nvPr/>
        </p:nvSpPr>
        <p:spPr bwMode="auto">
          <a:xfrm>
            <a:off x="4470409" y="468577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3" name="Straight Connector 92"/>
          <p:cNvCxnSpPr>
            <a:cxnSpLocks noChangeShapeType="1"/>
            <a:stCxn id="21592" idx="2"/>
            <a:endCxn id="21585" idx="3"/>
          </p:cNvCxnSpPr>
          <p:nvPr/>
        </p:nvCxnSpPr>
        <p:spPr bwMode="auto">
          <a:xfrm rot="10800000">
            <a:off x="4186954" y="475800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4" name="Straight Connector 93"/>
          <p:cNvCxnSpPr>
            <a:cxnSpLocks noChangeShapeType="1"/>
            <a:stCxn id="21588" idx="1"/>
            <a:endCxn id="21595" idx="6"/>
          </p:cNvCxnSpPr>
          <p:nvPr/>
        </p:nvCxnSpPr>
        <p:spPr bwMode="auto">
          <a:xfrm rot="10800000">
            <a:off x="4614913" y="4472782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5" name="Oval 94"/>
          <p:cNvSpPr>
            <a:spLocks noChangeArrowheads="1"/>
          </p:cNvSpPr>
          <p:nvPr/>
        </p:nvSpPr>
        <p:spPr bwMode="auto">
          <a:xfrm>
            <a:off x="4470409" y="440055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6" name="Straight Connector 95"/>
          <p:cNvCxnSpPr>
            <a:cxnSpLocks noChangeShapeType="1"/>
            <a:stCxn id="21595" idx="2"/>
            <a:endCxn id="21586" idx="3"/>
          </p:cNvCxnSpPr>
          <p:nvPr/>
        </p:nvCxnSpPr>
        <p:spPr bwMode="auto">
          <a:xfrm rot="10800000">
            <a:off x="4186954" y="447278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7" name="Straight Connector 101"/>
          <p:cNvCxnSpPr>
            <a:cxnSpLocks noChangeShapeType="1"/>
            <a:stCxn id="21613" idx="2"/>
            <a:endCxn id="21590" idx="3"/>
          </p:cNvCxnSpPr>
          <p:nvPr/>
        </p:nvCxnSpPr>
        <p:spPr bwMode="auto">
          <a:xfrm rot="10800000">
            <a:off x="5530116" y="4685771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8" name="TextBox 160"/>
          <p:cNvSpPr txBox="1">
            <a:spLocks noChangeArrowheads="1"/>
          </p:cNvSpPr>
          <p:nvPr/>
        </p:nvSpPr>
        <p:spPr bwMode="auto">
          <a:xfrm>
            <a:off x="5565315" y="4685771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99" name="TextBox 168"/>
          <p:cNvSpPr txBox="1">
            <a:spLocks noChangeArrowheads="1"/>
          </p:cNvSpPr>
          <p:nvPr/>
        </p:nvSpPr>
        <p:spPr bwMode="auto">
          <a:xfrm>
            <a:off x="4753861" y="4495007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0" name="TextBox 169"/>
          <p:cNvSpPr txBox="1">
            <a:spLocks noChangeArrowheads="1"/>
          </p:cNvSpPr>
          <p:nvPr/>
        </p:nvSpPr>
        <p:spPr bwMode="auto">
          <a:xfrm>
            <a:off x="4763124" y="4791340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1" name="TextBox 170"/>
          <p:cNvSpPr txBox="1">
            <a:spLocks noChangeArrowheads="1"/>
          </p:cNvSpPr>
          <p:nvPr/>
        </p:nvSpPr>
        <p:spPr bwMode="auto">
          <a:xfrm>
            <a:off x="4224007" y="4776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2" name="TextBox 171"/>
          <p:cNvSpPr txBox="1">
            <a:spLocks noChangeArrowheads="1"/>
          </p:cNvSpPr>
          <p:nvPr/>
        </p:nvSpPr>
        <p:spPr bwMode="auto">
          <a:xfrm>
            <a:off x="4203629" y="4478338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3" name="Rectangle 89"/>
          <p:cNvSpPr>
            <a:spLocks noChangeArrowheads="1"/>
          </p:cNvSpPr>
          <p:nvPr/>
        </p:nvSpPr>
        <p:spPr bwMode="auto">
          <a:xfrm>
            <a:off x="5385610" y="483023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04" name="Straight Connector 101"/>
          <p:cNvCxnSpPr>
            <a:cxnSpLocks noChangeShapeType="1"/>
            <a:stCxn id="21623" idx="2"/>
            <a:endCxn id="21603" idx="3"/>
          </p:cNvCxnSpPr>
          <p:nvPr/>
        </p:nvCxnSpPr>
        <p:spPr bwMode="auto">
          <a:xfrm flipH="1">
            <a:off x="5530115" y="490061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05" name="TextBox 160"/>
          <p:cNvSpPr txBox="1">
            <a:spLocks noChangeArrowheads="1"/>
          </p:cNvSpPr>
          <p:nvPr/>
        </p:nvSpPr>
        <p:spPr bwMode="auto">
          <a:xfrm>
            <a:off x="5554199" y="4909874"/>
            <a:ext cx="220464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6" name="Rectangle 567"/>
          <p:cNvSpPr>
            <a:spLocks noChangeArrowheads="1"/>
          </p:cNvSpPr>
          <p:nvPr/>
        </p:nvSpPr>
        <p:spPr bwMode="auto">
          <a:xfrm>
            <a:off x="6323042" y="4259792"/>
            <a:ext cx="568758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07" name="Rectangle 568"/>
          <p:cNvSpPr>
            <a:spLocks noChangeArrowheads="1"/>
          </p:cNvSpPr>
          <p:nvPr/>
        </p:nvSpPr>
        <p:spPr bwMode="auto">
          <a:xfrm>
            <a:off x="6323042" y="4330171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8" name="Rectangle 569"/>
          <p:cNvSpPr>
            <a:spLocks noChangeArrowheads="1"/>
          </p:cNvSpPr>
          <p:nvPr/>
        </p:nvSpPr>
        <p:spPr bwMode="auto">
          <a:xfrm>
            <a:off x="6323042" y="4615392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9" name="Rectangle 570"/>
          <p:cNvSpPr>
            <a:spLocks noChangeArrowheads="1"/>
          </p:cNvSpPr>
          <p:nvPr/>
        </p:nvSpPr>
        <p:spPr bwMode="auto">
          <a:xfrm>
            <a:off x="6749149" y="4472782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0" name="Rectangle 89"/>
          <p:cNvSpPr>
            <a:spLocks noChangeArrowheads="1"/>
          </p:cNvSpPr>
          <p:nvPr/>
        </p:nvSpPr>
        <p:spPr bwMode="auto">
          <a:xfrm>
            <a:off x="5385610" y="43301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11" name="Straight Connector 101"/>
          <p:cNvCxnSpPr>
            <a:cxnSpLocks noChangeShapeType="1"/>
            <a:stCxn id="21614" idx="2"/>
            <a:endCxn id="21610" idx="3"/>
          </p:cNvCxnSpPr>
          <p:nvPr/>
        </p:nvCxnSpPr>
        <p:spPr bwMode="auto">
          <a:xfrm rot="10800000">
            <a:off x="5530116" y="4400550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12" name="TextBox 160"/>
          <p:cNvSpPr txBox="1">
            <a:spLocks noChangeArrowheads="1"/>
          </p:cNvSpPr>
          <p:nvPr/>
        </p:nvSpPr>
        <p:spPr bwMode="auto">
          <a:xfrm>
            <a:off x="5554199" y="4420923"/>
            <a:ext cx="22046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3" name="Oval 572"/>
          <p:cNvSpPr>
            <a:spLocks noChangeArrowheads="1"/>
          </p:cNvSpPr>
          <p:nvPr/>
        </p:nvSpPr>
        <p:spPr bwMode="auto">
          <a:xfrm>
            <a:off x="5895083" y="4615392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4" name="Oval 575"/>
          <p:cNvSpPr>
            <a:spLocks noChangeArrowheads="1"/>
          </p:cNvSpPr>
          <p:nvPr/>
        </p:nvSpPr>
        <p:spPr bwMode="auto">
          <a:xfrm>
            <a:off x="5895083" y="4330171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5" name="TextBox 203"/>
          <p:cNvSpPr txBox="1">
            <a:spLocks noChangeArrowheads="1"/>
          </p:cNvSpPr>
          <p:nvPr/>
        </p:nvSpPr>
        <p:spPr bwMode="auto">
          <a:xfrm>
            <a:off x="6109989" y="44338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6" name="TextBox 205"/>
          <p:cNvSpPr txBox="1">
            <a:spLocks noChangeArrowheads="1"/>
          </p:cNvSpPr>
          <p:nvPr/>
        </p:nvSpPr>
        <p:spPr bwMode="auto">
          <a:xfrm>
            <a:off x="6109989" y="47005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617" name="Straight Connector 101"/>
          <p:cNvCxnSpPr>
            <a:cxnSpLocks noChangeShapeType="1"/>
            <a:stCxn id="21607" idx="1"/>
            <a:endCxn id="21614" idx="6"/>
          </p:cNvCxnSpPr>
          <p:nvPr/>
        </p:nvCxnSpPr>
        <p:spPr bwMode="auto">
          <a:xfrm rot="10800000">
            <a:off x="6037737" y="4400550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8" name="Straight Connector 101"/>
          <p:cNvCxnSpPr>
            <a:cxnSpLocks noChangeShapeType="1"/>
            <a:stCxn id="21608" idx="1"/>
            <a:endCxn id="21613" idx="6"/>
          </p:cNvCxnSpPr>
          <p:nvPr/>
        </p:nvCxnSpPr>
        <p:spPr bwMode="auto">
          <a:xfrm rot="10800000">
            <a:off x="6037737" y="4685771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9" name="Straight Connector 107"/>
          <p:cNvCxnSpPr>
            <a:cxnSpLocks noChangeShapeType="1"/>
            <a:endCxn id="21620" idx="6"/>
          </p:cNvCxnSpPr>
          <p:nvPr/>
        </p:nvCxnSpPr>
        <p:spPr bwMode="auto">
          <a:xfrm rot="10800000" flipV="1">
            <a:off x="8670330" y="454501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0" name="Oval 108"/>
          <p:cNvSpPr>
            <a:spLocks noChangeArrowheads="1"/>
          </p:cNvSpPr>
          <p:nvPr/>
        </p:nvSpPr>
        <p:spPr bwMode="auto">
          <a:xfrm>
            <a:off x="8529530" y="4472782"/>
            <a:ext cx="140800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1" name="Straight Connector 107"/>
          <p:cNvCxnSpPr>
            <a:cxnSpLocks noChangeShapeType="1"/>
            <a:stCxn id="21620" idx="2"/>
            <a:endCxn id="21609" idx="3"/>
          </p:cNvCxnSpPr>
          <p:nvPr/>
        </p:nvCxnSpPr>
        <p:spPr bwMode="auto">
          <a:xfrm flipH="1">
            <a:off x="6891800" y="4543161"/>
            <a:ext cx="163772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2" name="Straight Connector 107"/>
          <p:cNvCxnSpPr>
            <a:cxnSpLocks noChangeShapeType="1"/>
            <a:endCxn id="21623" idx="6"/>
          </p:cNvCxnSpPr>
          <p:nvPr/>
        </p:nvCxnSpPr>
        <p:spPr bwMode="auto">
          <a:xfrm rot="10800000" flipV="1">
            <a:off x="8670330" y="4898761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3" name="Oval 108"/>
          <p:cNvSpPr>
            <a:spLocks noChangeArrowheads="1"/>
          </p:cNvSpPr>
          <p:nvPr/>
        </p:nvSpPr>
        <p:spPr bwMode="auto">
          <a:xfrm>
            <a:off x="8529530" y="4830234"/>
            <a:ext cx="140800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4" name="TextBox 165"/>
          <p:cNvSpPr txBox="1">
            <a:spLocks noChangeArrowheads="1"/>
          </p:cNvSpPr>
          <p:nvPr/>
        </p:nvSpPr>
        <p:spPr bwMode="auto">
          <a:xfrm>
            <a:off x="6917738" y="4576498"/>
            <a:ext cx="21305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25" name="Rectangle 89"/>
          <p:cNvSpPr>
            <a:spLocks noChangeArrowheads="1"/>
          </p:cNvSpPr>
          <p:nvPr/>
        </p:nvSpPr>
        <p:spPr bwMode="auto">
          <a:xfrm>
            <a:off x="5385610" y="52043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6" name="Straight Connector 101"/>
          <p:cNvCxnSpPr>
            <a:cxnSpLocks noChangeShapeType="1"/>
            <a:stCxn id="21628" idx="2"/>
            <a:endCxn id="21625" idx="3"/>
          </p:cNvCxnSpPr>
          <p:nvPr/>
        </p:nvCxnSpPr>
        <p:spPr bwMode="auto">
          <a:xfrm flipH="1">
            <a:off x="5530115" y="527473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7" name="Straight Connector 107"/>
          <p:cNvCxnSpPr>
            <a:cxnSpLocks noChangeShapeType="1"/>
            <a:endCxn id="21628" idx="6"/>
          </p:cNvCxnSpPr>
          <p:nvPr/>
        </p:nvCxnSpPr>
        <p:spPr bwMode="auto">
          <a:xfrm rot="10800000" flipV="1">
            <a:off x="8670330" y="527473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8" name="Oval 108"/>
          <p:cNvSpPr>
            <a:spLocks noChangeArrowheads="1"/>
          </p:cNvSpPr>
          <p:nvPr/>
        </p:nvSpPr>
        <p:spPr bwMode="auto">
          <a:xfrm>
            <a:off x="8529530" y="5204354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9" name="TextBox 160"/>
          <p:cNvSpPr txBox="1">
            <a:spLocks noChangeArrowheads="1"/>
          </p:cNvSpPr>
          <p:nvPr/>
        </p:nvSpPr>
        <p:spPr bwMode="auto">
          <a:xfrm>
            <a:off x="5557904" y="5293255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0" name="TextBox 143"/>
          <p:cNvSpPr txBox="1">
            <a:spLocks noChangeArrowheads="1"/>
          </p:cNvSpPr>
          <p:nvPr/>
        </p:nvSpPr>
        <p:spPr bwMode="auto">
          <a:xfrm>
            <a:off x="8720352" y="1813190"/>
            <a:ext cx="1669223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1" name="Rectangle 89"/>
          <p:cNvSpPr>
            <a:spLocks noChangeArrowheads="1"/>
          </p:cNvSpPr>
          <p:nvPr/>
        </p:nvSpPr>
        <p:spPr bwMode="auto">
          <a:xfrm>
            <a:off x="4044303" y="19094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32" name="Straight Connector 101"/>
          <p:cNvCxnSpPr>
            <a:cxnSpLocks noChangeShapeType="1"/>
            <a:stCxn id="21634" idx="2"/>
            <a:endCxn id="21631" idx="3"/>
          </p:cNvCxnSpPr>
          <p:nvPr/>
        </p:nvCxnSpPr>
        <p:spPr bwMode="auto">
          <a:xfrm flipH="1">
            <a:off x="4186954" y="1979878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33" name="Straight Connector 107"/>
          <p:cNvCxnSpPr>
            <a:cxnSpLocks noChangeShapeType="1"/>
            <a:endCxn id="21634" idx="6"/>
          </p:cNvCxnSpPr>
          <p:nvPr/>
        </p:nvCxnSpPr>
        <p:spPr bwMode="auto">
          <a:xfrm rot="10800000" flipV="1">
            <a:off x="8670330" y="1978025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34" name="Oval 108"/>
          <p:cNvSpPr>
            <a:spLocks noChangeArrowheads="1"/>
          </p:cNvSpPr>
          <p:nvPr/>
        </p:nvSpPr>
        <p:spPr bwMode="auto">
          <a:xfrm>
            <a:off x="8529530" y="1909499"/>
            <a:ext cx="140800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35" name="TextBox 160"/>
          <p:cNvSpPr txBox="1">
            <a:spLocks noChangeArrowheads="1"/>
          </p:cNvSpPr>
          <p:nvPr/>
        </p:nvSpPr>
        <p:spPr bwMode="auto">
          <a:xfrm>
            <a:off x="4218450" y="1996547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6" name="TextBox 184"/>
          <p:cNvSpPr txBox="1">
            <a:spLocks noChangeArrowheads="1"/>
          </p:cNvSpPr>
          <p:nvPr/>
        </p:nvSpPr>
        <p:spPr bwMode="auto">
          <a:xfrm>
            <a:off x="8718498" y="950119"/>
            <a:ext cx="18081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priority-C-.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7" name="TextBox 143"/>
          <p:cNvSpPr txBox="1">
            <a:spLocks noChangeArrowheads="1"/>
          </p:cNvSpPr>
          <p:nvPr/>
        </p:nvSpPr>
        <p:spPr bwMode="auto">
          <a:xfrm>
            <a:off x="8709235" y="1387212"/>
            <a:ext cx="1910066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8" name="TextBox 143"/>
          <p:cNvSpPr txBox="1">
            <a:spLocks noChangeArrowheads="1"/>
          </p:cNvSpPr>
          <p:nvPr/>
        </p:nvSpPr>
        <p:spPr bwMode="auto">
          <a:xfrm>
            <a:off x="8709236" y="2652184"/>
            <a:ext cx="1669223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9" name="TextBox 184"/>
          <p:cNvSpPr txBox="1">
            <a:spLocks noChangeArrowheads="1"/>
          </p:cNvSpPr>
          <p:nvPr/>
        </p:nvSpPr>
        <p:spPr bwMode="auto">
          <a:xfrm>
            <a:off x="8718499" y="4348692"/>
            <a:ext cx="1821140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priority-C-,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0" name="TextBox 143"/>
          <p:cNvSpPr txBox="1">
            <a:spLocks noChangeArrowheads="1"/>
          </p:cNvSpPr>
          <p:nvPr/>
        </p:nvSpPr>
        <p:spPr bwMode="auto">
          <a:xfrm>
            <a:off x="8709236" y="4689475"/>
            <a:ext cx="1795202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(un-,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1" name="TextBox 143"/>
          <p:cNvSpPr txBox="1">
            <a:spLocks noChangeArrowheads="1"/>
          </p:cNvSpPr>
          <p:nvPr/>
        </p:nvSpPr>
        <p:spPr bwMode="auto">
          <a:xfrm>
            <a:off x="8709236" y="5083969"/>
            <a:ext cx="1761855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2" name="TextBox 140"/>
          <p:cNvSpPr txBox="1">
            <a:spLocks noChangeArrowheads="1"/>
          </p:cNvSpPr>
          <p:nvPr/>
        </p:nvSpPr>
        <p:spPr bwMode="auto">
          <a:xfrm>
            <a:off x="5041020" y="3931974"/>
            <a:ext cx="2167582" cy="20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or bundled I-Tagged Services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3" name="TextBox 140"/>
          <p:cNvSpPr txBox="1">
            <a:spLocks noChangeArrowheads="1"/>
          </p:cNvSpPr>
          <p:nvPr/>
        </p:nvSpPr>
        <p:spPr bwMode="auto">
          <a:xfrm>
            <a:off x="4857608" y="1824303"/>
            <a:ext cx="1282023" cy="20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S-VLAN Service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4" name="TextBox 140"/>
          <p:cNvSpPr txBox="1">
            <a:spLocks noChangeArrowheads="1"/>
          </p:cNvSpPr>
          <p:nvPr/>
        </p:nvSpPr>
        <p:spPr bwMode="auto">
          <a:xfrm>
            <a:off x="4490786" y="3048530"/>
            <a:ext cx="1282023" cy="3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5" name="TextBox 217"/>
          <p:cNvSpPr txBox="1">
            <a:spLocks noChangeArrowheads="1"/>
          </p:cNvSpPr>
          <p:nvPr/>
        </p:nvSpPr>
        <p:spPr bwMode="auto">
          <a:xfrm>
            <a:off x="5509735" y="2068778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6" name="Freeform 352"/>
          <p:cNvSpPr>
            <a:spLocks/>
          </p:cNvSpPr>
          <p:nvPr/>
        </p:nvSpPr>
        <p:spPr bwMode="auto">
          <a:xfrm>
            <a:off x="6109989" y="2311401"/>
            <a:ext cx="100042" cy="235215"/>
          </a:xfrm>
          <a:custGeom>
            <a:avLst/>
            <a:gdLst>
              <a:gd name="T0" fmla="*/ 0 w 115614"/>
              <a:gd name="T1" fmla="*/ 2244 h 276773"/>
              <a:gd name="T2" fmla="*/ 485 w 115614"/>
              <a:gd name="T3" fmla="*/ 369 h 276773"/>
              <a:gd name="T4" fmla="*/ 1335 w 115614"/>
              <a:gd name="T5" fmla="*/ 28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647" name="Straight Connector 126"/>
          <p:cNvCxnSpPr>
            <a:cxnSpLocks noChangeShapeType="1"/>
            <a:endCxn id="21648" idx="6"/>
          </p:cNvCxnSpPr>
          <p:nvPr/>
        </p:nvCxnSpPr>
        <p:spPr bwMode="auto">
          <a:xfrm rot="10800000">
            <a:off x="8670330" y="7428707"/>
            <a:ext cx="1352423" cy="111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48" name="Oval 130"/>
          <p:cNvSpPr>
            <a:spLocks noChangeArrowheads="1"/>
          </p:cNvSpPr>
          <p:nvPr/>
        </p:nvSpPr>
        <p:spPr bwMode="auto">
          <a:xfrm>
            <a:off x="8529530" y="7356475"/>
            <a:ext cx="140800" cy="142611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49" name="Rectangle 85"/>
          <p:cNvSpPr>
            <a:spLocks noChangeArrowheads="1"/>
          </p:cNvSpPr>
          <p:nvPr/>
        </p:nvSpPr>
        <p:spPr bwMode="auto">
          <a:xfrm>
            <a:off x="4979882" y="7213865"/>
            <a:ext cx="568759" cy="42783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endParaRPr lang="en-US" sz="800" dirty="0">
              <a:cs typeface="Arial" pitchFamily="34" charset="0"/>
            </a:endParaRPr>
          </a:p>
          <a:p>
            <a:pPr algn="ctr"/>
            <a:r>
              <a:rPr lang="en-US" sz="800" dirty="0">
                <a:cs typeface="Arial" pitchFamily="34" charset="0"/>
              </a:rPr>
              <a:t>T-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0" name="Rectangle 89"/>
          <p:cNvSpPr>
            <a:spLocks noChangeArrowheads="1"/>
          </p:cNvSpPr>
          <p:nvPr/>
        </p:nvSpPr>
        <p:spPr bwMode="auto">
          <a:xfrm>
            <a:off x="5407841" y="7356475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1" name="Straight Connector 131"/>
          <p:cNvCxnSpPr>
            <a:cxnSpLocks noChangeShapeType="1"/>
            <a:stCxn id="21648" idx="2"/>
            <a:endCxn id="21650" idx="3"/>
          </p:cNvCxnSpPr>
          <p:nvPr/>
        </p:nvCxnSpPr>
        <p:spPr bwMode="auto">
          <a:xfrm flipH="1">
            <a:off x="5548642" y="7426854"/>
            <a:ext cx="2980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2" name="TextBox 160"/>
          <p:cNvSpPr txBox="1">
            <a:spLocks noChangeArrowheads="1"/>
          </p:cNvSpPr>
          <p:nvPr/>
        </p:nvSpPr>
        <p:spPr bwMode="auto">
          <a:xfrm>
            <a:off x="5583841" y="7467601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3" name="TextBox 140"/>
          <p:cNvSpPr txBox="1">
            <a:spLocks noChangeArrowheads="1"/>
          </p:cNvSpPr>
          <p:nvPr/>
        </p:nvSpPr>
        <p:spPr bwMode="auto">
          <a:xfrm>
            <a:off x="8690710" y="7034212"/>
            <a:ext cx="2100888" cy="3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r>
              <a:rPr lang="en-US" sz="900" dirty="0">
                <a:cs typeface="Arial" pitchFamily="34" charset="0"/>
              </a:rPr>
              <a:t>Transparent Service Interface</a:t>
            </a:r>
          </a:p>
          <a:p>
            <a:r>
              <a:rPr lang="en-US" sz="900" dirty="0">
                <a:cs typeface="Arial" pitchFamily="34" charset="0"/>
              </a:rPr>
              <a:t>(un-,  C-,  S-, I-Tagged)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54" name="Rectangle 46"/>
          <p:cNvSpPr>
            <a:spLocks noChangeArrowheads="1"/>
          </p:cNvSpPr>
          <p:nvPr/>
        </p:nvSpPr>
        <p:spPr bwMode="auto">
          <a:xfrm>
            <a:off x="4044303" y="7334250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55" name="Rectangle 87"/>
          <p:cNvSpPr>
            <a:spLocks noChangeArrowheads="1"/>
          </p:cNvSpPr>
          <p:nvPr/>
        </p:nvSpPr>
        <p:spPr bwMode="auto">
          <a:xfrm>
            <a:off x="4979882" y="7336103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6" name="Straight Connector 90"/>
          <p:cNvCxnSpPr>
            <a:cxnSpLocks noChangeShapeType="1"/>
            <a:stCxn id="21655" idx="1"/>
            <a:endCxn id="21657" idx="6"/>
          </p:cNvCxnSpPr>
          <p:nvPr/>
        </p:nvCxnSpPr>
        <p:spPr bwMode="auto">
          <a:xfrm rot="10800000">
            <a:off x="4635292" y="7404630"/>
            <a:ext cx="344590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7" name="Oval 91"/>
          <p:cNvSpPr>
            <a:spLocks noChangeArrowheads="1"/>
          </p:cNvSpPr>
          <p:nvPr/>
        </p:nvSpPr>
        <p:spPr bwMode="auto">
          <a:xfrm>
            <a:off x="4490787" y="7334250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8" name="Straight Connector 92"/>
          <p:cNvCxnSpPr>
            <a:cxnSpLocks noChangeShapeType="1"/>
            <a:stCxn id="21657" idx="2"/>
            <a:endCxn id="21654" idx="3"/>
          </p:cNvCxnSpPr>
          <p:nvPr/>
        </p:nvCxnSpPr>
        <p:spPr bwMode="auto">
          <a:xfrm rot="10800000">
            <a:off x="4186954" y="7404629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9" name="TextBox 169"/>
          <p:cNvSpPr txBox="1">
            <a:spLocks noChangeArrowheads="1"/>
          </p:cNvSpPr>
          <p:nvPr/>
        </p:nvSpPr>
        <p:spPr bwMode="auto">
          <a:xfrm>
            <a:off x="4740892" y="7443523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0" name="TextBox 170"/>
          <p:cNvSpPr txBox="1">
            <a:spLocks noChangeArrowheads="1"/>
          </p:cNvSpPr>
          <p:nvPr/>
        </p:nvSpPr>
        <p:spPr bwMode="auto">
          <a:xfrm>
            <a:off x="4222155" y="7443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1" name="Rectangle 564"/>
          <p:cNvSpPr>
            <a:spLocks noChangeArrowheads="1"/>
          </p:cNvSpPr>
          <p:nvPr/>
        </p:nvSpPr>
        <p:spPr bwMode="auto">
          <a:xfrm>
            <a:off x="7612476" y="5654412"/>
            <a:ext cx="570611" cy="13964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62" name="Rectangle 549"/>
          <p:cNvSpPr>
            <a:spLocks noChangeArrowheads="1"/>
          </p:cNvSpPr>
          <p:nvPr/>
        </p:nvSpPr>
        <p:spPr bwMode="auto">
          <a:xfrm>
            <a:off x="7612477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3" name="Rectangle 552"/>
          <p:cNvSpPr>
            <a:spLocks noChangeArrowheads="1"/>
          </p:cNvSpPr>
          <p:nvPr/>
        </p:nvSpPr>
        <p:spPr bwMode="auto">
          <a:xfrm>
            <a:off x="8042287" y="6100763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4" name="Straight Connector 561"/>
          <p:cNvCxnSpPr>
            <a:cxnSpLocks noChangeShapeType="1"/>
            <a:endCxn id="21665" idx="6"/>
          </p:cNvCxnSpPr>
          <p:nvPr/>
        </p:nvCxnSpPr>
        <p:spPr bwMode="auto">
          <a:xfrm rot="10800000">
            <a:off x="8670330" y="6172994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5" name="Oval 562"/>
          <p:cNvSpPr>
            <a:spLocks noChangeArrowheads="1"/>
          </p:cNvSpPr>
          <p:nvPr/>
        </p:nvSpPr>
        <p:spPr bwMode="auto">
          <a:xfrm>
            <a:off x="8529530" y="6100763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6" name="Straight Connector 563"/>
          <p:cNvCxnSpPr>
            <a:cxnSpLocks noChangeShapeType="1"/>
            <a:stCxn id="21665" idx="2"/>
            <a:endCxn id="21663" idx="3"/>
          </p:cNvCxnSpPr>
          <p:nvPr/>
        </p:nvCxnSpPr>
        <p:spPr bwMode="auto">
          <a:xfrm flipH="1">
            <a:off x="8183087" y="6171142"/>
            <a:ext cx="34644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7" name="Rectangle 565"/>
          <p:cNvSpPr>
            <a:spLocks noChangeArrowheads="1"/>
          </p:cNvSpPr>
          <p:nvPr/>
        </p:nvSpPr>
        <p:spPr bwMode="auto">
          <a:xfrm>
            <a:off x="5385610" y="586925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8" name="Rectangle 566"/>
          <p:cNvSpPr>
            <a:spLocks noChangeArrowheads="1"/>
          </p:cNvSpPr>
          <p:nvPr/>
        </p:nvSpPr>
        <p:spPr bwMode="auto">
          <a:xfrm>
            <a:off x="5385610" y="5584032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9" name="Rectangle 567"/>
          <p:cNvSpPr>
            <a:spLocks noChangeArrowheads="1"/>
          </p:cNvSpPr>
          <p:nvPr/>
        </p:nvSpPr>
        <p:spPr bwMode="auto">
          <a:xfrm>
            <a:off x="6337864" y="5513653"/>
            <a:ext cx="570611" cy="56858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70" name="Rectangle 568"/>
          <p:cNvSpPr>
            <a:spLocks noChangeArrowheads="1"/>
          </p:cNvSpPr>
          <p:nvPr/>
        </p:nvSpPr>
        <p:spPr bwMode="auto">
          <a:xfrm>
            <a:off x="6337864" y="558403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1" name="Rectangle 569"/>
          <p:cNvSpPr>
            <a:spLocks noChangeArrowheads="1"/>
          </p:cNvSpPr>
          <p:nvPr/>
        </p:nvSpPr>
        <p:spPr bwMode="auto">
          <a:xfrm>
            <a:off x="6337864" y="5869253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2" name="Rectangle 570"/>
          <p:cNvSpPr>
            <a:spLocks noChangeArrowheads="1"/>
          </p:cNvSpPr>
          <p:nvPr/>
        </p:nvSpPr>
        <p:spPr bwMode="auto">
          <a:xfrm>
            <a:off x="6763970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3" name="Straight Connector 571"/>
          <p:cNvCxnSpPr>
            <a:cxnSpLocks noChangeShapeType="1"/>
            <a:stCxn id="21671" idx="1"/>
            <a:endCxn id="21674" idx="6"/>
          </p:cNvCxnSpPr>
          <p:nvPr/>
        </p:nvCxnSpPr>
        <p:spPr bwMode="auto">
          <a:xfrm rot="10800000">
            <a:off x="5974747" y="5939632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4" name="Oval 572"/>
          <p:cNvSpPr>
            <a:spLocks noChangeArrowheads="1"/>
          </p:cNvSpPr>
          <p:nvPr/>
        </p:nvSpPr>
        <p:spPr bwMode="auto">
          <a:xfrm>
            <a:off x="5833947" y="5869253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5" name="Straight Connector 573"/>
          <p:cNvCxnSpPr>
            <a:cxnSpLocks noChangeShapeType="1"/>
            <a:stCxn id="21674" idx="2"/>
            <a:endCxn id="21667" idx="3"/>
          </p:cNvCxnSpPr>
          <p:nvPr/>
        </p:nvCxnSpPr>
        <p:spPr bwMode="auto">
          <a:xfrm rot="10800000">
            <a:off x="5530115" y="5939632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6" name="Straight Connector 574"/>
          <p:cNvCxnSpPr>
            <a:cxnSpLocks noChangeShapeType="1"/>
            <a:stCxn id="21670" idx="1"/>
            <a:endCxn id="21677" idx="6"/>
          </p:cNvCxnSpPr>
          <p:nvPr/>
        </p:nvCxnSpPr>
        <p:spPr bwMode="auto">
          <a:xfrm rot="10800000">
            <a:off x="5974747" y="5654411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7" name="Oval 575"/>
          <p:cNvSpPr>
            <a:spLocks noChangeArrowheads="1"/>
          </p:cNvSpPr>
          <p:nvPr/>
        </p:nvSpPr>
        <p:spPr bwMode="auto">
          <a:xfrm>
            <a:off x="5833947" y="5584032"/>
            <a:ext cx="140800" cy="144463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8" name="Straight Connector 576"/>
          <p:cNvCxnSpPr>
            <a:cxnSpLocks noChangeShapeType="1"/>
            <a:stCxn id="21677" idx="2"/>
            <a:endCxn id="21668" idx="3"/>
          </p:cNvCxnSpPr>
          <p:nvPr/>
        </p:nvCxnSpPr>
        <p:spPr bwMode="auto">
          <a:xfrm rot="10800000">
            <a:off x="5530115" y="5654411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9" name="Straight Connector 577"/>
          <p:cNvCxnSpPr>
            <a:cxnSpLocks noChangeShapeType="1"/>
            <a:stCxn id="21662" idx="1"/>
            <a:endCxn id="21680" idx="6"/>
          </p:cNvCxnSpPr>
          <p:nvPr/>
        </p:nvCxnSpPr>
        <p:spPr bwMode="auto">
          <a:xfrm rot="10800000">
            <a:off x="7329022" y="579887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0" name="Oval 578"/>
          <p:cNvSpPr>
            <a:spLocks noChangeArrowheads="1"/>
          </p:cNvSpPr>
          <p:nvPr/>
        </p:nvSpPr>
        <p:spPr bwMode="auto">
          <a:xfrm>
            <a:off x="7186371" y="5728495"/>
            <a:ext cx="142652" cy="140758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1" name="Straight Connector 579"/>
          <p:cNvCxnSpPr>
            <a:cxnSpLocks noChangeShapeType="1"/>
            <a:stCxn id="21680" idx="2"/>
            <a:endCxn id="21672" idx="3"/>
          </p:cNvCxnSpPr>
          <p:nvPr/>
        </p:nvCxnSpPr>
        <p:spPr bwMode="auto">
          <a:xfrm rot="10800000">
            <a:off x="6908475" y="5798874"/>
            <a:ext cx="27789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82" name="Straight Connector 587"/>
          <p:cNvCxnSpPr>
            <a:cxnSpLocks noChangeShapeType="1"/>
            <a:stCxn id="21686" idx="1"/>
            <a:endCxn id="21683" idx="6"/>
          </p:cNvCxnSpPr>
          <p:nvPr/>
        </p:nvCxnSpPr>
        <p:spPr bwMode="auto">
          <a:xfrm rot="10800000">
            <a:off x="7329022" y="64396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3" name="Oval 588"/>
          <p:cNvSpPr>
            <a:spLocks noChangeArrowheads="1"/>
          </p:cNvSpPr>
          <p:nvPr/>
        </p:nvSpPr>
        <p:spPr bwMode="auto">
          <a:xfrm>
            <a:off x="7186371" y="6367463"/>
            <a:ext cx="142652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4" name="Straight Connector 589"/>
          <p:cNvCxnSpPr>
            <a:cxnSpLocks noChangeShapeType="1"/>
            <a:stCxn id="21683" idx="2"/>
            <a:endCxn id="21685" idx="3"/>
          </p:cNvCxnSpPr>
          <p:nvPr/>
        </p:nvCxnSpPr>
        <p:spPr bwMode="auto">
          <a:xfrm rot="10800000">
            <a:off x="5530115" y="64396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5" name="Rectangle 590"/>
          <p:cNvSpPr>
            <a:spLocks noChangeArrowheads="1"/>
          </p:cNvSpPr>
          <p:nvPr/>
        </p:nvSpPr>
        <p:spPr bwMode="auto">
          <a:xfrm>
            <a:off x="5385610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6" name="Rectangle 592"/>
          <p:cNvSpPr>
            <a:spLocks noChangeArrowheads="1"/>
          </p:cNvSpPr>
          <p:nvPr/>
        </p:nvSpPr>
        <p:spPr bwMode="auto">
          <a:xfrm>
            <a:off x="7612477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7" name="TextBox 165"/>
          <p:cNvSpPr txBox="1">
            <a:spLocks noChangeArrowheads="1"/>
          </p:cNvSpPr>
          <p:nvPr/>
        </p:nvSpPr>
        <p:spPr bwMode="auto">
          <a:xfrm>
            <a:off x="6945528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8" name="TextBox 166"/>
          <p:cNvSpPr txBox="1">
            <a:spLocks noChangeArrowheads="1"/>
          </p:cNvSpPr>
          <p:nvPr/>
        </p:nvSpPr>
        <p:spPr bwMode="auto">
          <a:xfrm>
            <a:off x="7353107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9" name="TextBox 167"/>
          <p:cNvSpPr txBox="1">
            <a:spLocks noChangeArrowheads="1"/>
          </p:cNvSpPr>
          <p:nvPr/>
        </p:nvSpPr>
        <p:spPr bwMode="auto">
          <a:xfrm>
            <a:off x="7364223" y="64619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0" name="TextBox 185"/>
          <p:cNvSpPr txBox="1">
            <a:spLocks noChangeArrowheads="1"/>
          </p:cNvSpPr>
          <p:nvPr/>
        </p:nvSpPr>
        <p:spPr bwMode="auto">
          <a:xfrm>
            <a:off x="5559757" y="567107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1" name="TextBox 186"/>
          <p:cNvSpPr txBox="1">
            <a:spLocks noChangeArrowheads="1"/>
          </p:cNvSpPr>
          <p:nvPr/>
        </p:nvSpPr>
        <p:spPr bwMode="auto">
          <a:xfrm>
            <a:off x="5559757" y="595444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2" name="TextBox 187"/>
          <p:cNvSpPr txBox="1">
            <a:spLocks noChangeArrowheads="1"/>
          </p:cNvSpPr>
          <p:nvPr/>
        </p:nvSpPr>
        <p:spPr bwMode="auto">
          <a:xfrm>
            <a:off x="5548642" y="645080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3" name="TextBox 189"/>
          <p:cNvSpPr txBox="1">
            <a:spLocks noChangeArrowheads="1"/>
          </p:cNvSpPr>
          <p:nvPr/>
        </p:nvSpPr>
        <p:spPr bwMode="auto">
          <a:xfrm>
            <a:off x="5548642" y="690641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4" name="TextBox 191"/>
          <p:cNvSpPr txBox="1">
            <a:spLocks noChangeArrowheads="1"/>
          </p:cNvSpPr>
          <p:nvPr/>
        </p:nvSpPr>
        <p:spPr bwMode="auto">
          <a:xfrm>
            <a:off x="8201614" y="6191515"/>
            <a:ext cx="29456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5" name="Rectangle 196"/>
          <p:cNvSpPr>
            <a:spLocks noChangeArrowheads="1"/>
          </p:cNvSpPr>
          <p:nvPr/>
        </p:nvSpPr>
        <p:spPr bwMode="auto">
          <a:xfrm>
            <a:off x="7612477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6" name="Straight Connector 197"/>
          <p:cNvCxnSpPr>
            <a:cxnSpLocks noChangeShapeType="1"/>
            <a:stCxn id="21695" idx="1"/>
            <a:endCxn id="21697" idx="6"/>
          </p:cNvCxnSpPr>
          <p:nvPr/>
        </p:nvCxnSpPr>
        <p:spPr bwMode="auto">
          <a:xfrm rot="10800000">
            <a:off x="7329022" y="68841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7" name="Oval 198"/>
          <p:cNvSpPr>
            <a:spLocks noChangeArrowheads="1"/>
          </p:cNvSpPr>
          <p:nvPr/>
        </p:nvSpPr>
        <p:spPr bwMode="auto">
          <a:xfrm>
            <a:off x="7186371" y="6811963"/>
            <a:ext cx="142652" cy="144463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8" name="Straight Connector 199"/>
          <p:cNvCxnSpPr>
            <a:cxnSpLocks noChangeShapeType="1"/>
            <a:stCxn id="21697" idx="2"/>
            <a:endCxn id="21699" idx="3"/>
          </p:cNvCxnSpPr>
          <p:nvPr/>
        </p:nvCxnSpPr>
        <p:spPr bwMode="auto">
          <a:xfrm rot="10800000">
            <a:off x="5530115" y="68841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9" name="Rectangle 200"/>
          <p:cNvSpPr>
            <a:spLocks noChangeArrowheads="1"/>
          </p:cNvSpPr>
          <p:nvPr/>
        </p:nvSpPr>
        <p:spPr bwMode="auto">
          <a:xfrm>
            <a:off x="5385610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00" name="TextBox 202"/>
          <p:cNvSpPr txBox="1">
            <a:spLocks noChangeArrowheads="1"/>
          </p:cNvSpPr>
          <p:nvPr/>
        </p:nvSpPr>
        <p:spPr bwMode="auto">
          <a:xfrm>
            <a:off x="7364223" y="69064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1" name="TextBox 203"/>
          <p:cNvSpPr txBox="1">
            <a:spLocks noChangeArrowheads="1"/>
          </p:cNvSpPr>
          <p:nvPr/>
        </p:nvSpPr>
        <p:spPr bwMode="auto">
          <a:xfrm>
            <a:off x="6097021" y="5680340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2" name="TextBox 205"/>
          <p:cNvSpPr txBox="1">
            <a:spLocks noChangeArrowheads="1"/>
          </p:cNvSpPr>
          <p:nvPr/>
        </p:nvSpPr>
        <p:spPr bwMode="auto">
          <a:xfrm>
            <a:off x="6097021" y="5963708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3" name="TextBox 217"/>
          <p:cNvSpPr txBox="1">
            <a:spLocks noChangeArrowheads="1"/>
          </p:cNvSpPr>
          <p:nvPr/>
        </p:nvSpPr>
        <p:spPr bwMode="auto">
          <a:xfrm>
            <a:off x="5833947" y="6724915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4" name="TextBox 143"/>
          <p:cNvSpPr txBox="1">
            <a:spLocks noChangeArrowheads="1"/>
          </p:cNvSpPr>
          <p:nvPr/>
        </p:nvSpPr>
        <p:spPr bwMode="auto">
          <a:xfrm>
            <a:off x="8709236" y="5863696"/>
            <a:ext cx="1737771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 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705" name="TextBox 140"/>
          <p:cNvSpPr txBox="1">
            <a:spLocks noChangeArrowheads="1"/>
          </p:cNvSpPr>
          <p:nvPr/>
        </p:nvSpPr>
        <p:spPr bwMode="auto">
          <a:xfrm>
            <a:off x="5854326" y="6267450"/>
            <a:ext cx="1280171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6" name="TextBox 217"/>
          <p:cNvSpPr txBox="1">
            <a:spLocks noChangeArrowheads="1"/>
          </p:cNvSpPr>
          <p:nvPr/>
        </p:nvSpPr>
        <p:spPr bwMode="auto">
          <a:xfrm>
            <a:off x="6830665" y="5300663"/>
            <a:ext cx="1424675" cy="31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7" name="Freeform 425"/>
          <p:cNvSpPr>
            <a:spLocks/>
          </p:cNvSpPr>
          <p:nvPr/>
        </p:nvSpPr>
        <p:spPr bwMode="auto">
          <a:xfrm>
            <a:off x="7480938" y="5543286"/>
            <a:ext cx="98190" cy="237067"/>
          </a:xfrm>
          <a:custGeom>
            <a:avLst/>
            <a:gdLst>
              <a:gd name="T0" fmla="*/ 0 w 115614"/>
              <a:gd name="T1" fmla="*/ 2548 h 276773"/>
              <a:gd name="T2" fmla="*/ 359 w 115614"/>
              <a:gd name="T3" fmla="*/ 418 h 276773"/>
              <a:gd name="T4" fmla="*/ 988 w 115614"/>
              <a:gd name="T5" fmla="*/ 32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708" name="Straight Arrow Connector 448"/>
          <p:cNvCxnSpPr>
            <a:cxnSpLocks noChangeShapeType="1"/>
          </p:cNvCxnSpPr>
          <p:nvPr/>
        </p:nvCxnSpPr>
        <p:spPr bwMode="auto">
          <a:xfrm>
            <a:off x="4064681" y="820474"/>
            <a:ext cx="4390744" cy="185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09" name="TextBox 169"/>
          <p:cNvSpPr txBox="1">
            <a:spLocks noChangeArrowheads="1"/>
          </p:cNvSpPr>
          <p:nvPr/>
        </p:nvSpPr>
        <p:spPr bwMode="auto">
          <a:xfrm>
            <a:off x="5163294" y="559329"/>
            <a:ext cx="2367667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Tributary Port </a:t>
            </a:r>
            <a:r>
              <a:rPr lang="en-US" sz="1200" dirty="0" err="1">
                <a:cs typeface="Arial" pitchFamily="34" charset="0"/>
              </a:rPr>
              <a:t>functonality</a:t>
            </a:r>
            <a:endParaRPr lang="en-GB" sz="1200" dirty="0">
              <a:cs typeface="Arial" pitchFamily="34" charset="0"/>
            </a:endParaRPr>
          </a:p>
        </p:txBody>
      </p:sp>
      <p:cxnSp>
        <p:nvCxnSpPr>
          <p:cNvPr id="21710" name="Straight Arrow Connector 450"/>
          <p:cNvCxnSpPr>
            <a:cxnSpLocks noChangeShapeType="1"/>
          </p:cNvCxnSpPr>
          <p:nvPr/>
        </p:nvCxnSpPr>
        <p:spPr bwMode="auto">
          <a:xfrm flipV="1">
            <a:off x="3535387" y="820474"/>
            <a:ext cx="345884" cy="257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11" name="TextBox 169"/>
          <p:cNvSpPr txBox="1">
            <a:spLocks noChangeArrowheads="1"/>
          </p:cNvSpPr>
          <p:nvPr/>
        </p:nvSpPr>
        <p:spPr bwMode="auto">
          <a:xfrm>
            <a:off x="3103339" y="583407"/>
            <a:ext cx="1152128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</a:t>
            </a:r>
            <a:r>
              <a:rPr lang="en-US" sz="1200" dirty="0" smtClean="0">
                <a:cs typeface="Arial" pitchFamily="34" charset="0"/>
              </a:rPr>
              <a:t>Port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1712" name="TextBox 437"/>
          <p:cNvSpPr txBox="1">
            <a:spLocks noChangeArrowheads="1"/>
          </p:cNvSpPr>
          <p:nvPr/>
        </p:nvSpPr>
        <p:spPr bwMode="auto">
          <a:xfrm>
            <a:off x="4338870" y="7256463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3" name="TextBox 438"/>
          <p:cNvSpPr txBox="1">
            <a:spLocks noChangeArrowheads="1"/>
          </p:cNvSpPr>
          <p:nvPr/>
        </p:nvSpPr>
        <p:spPr bwMode="auto">
          <a:xfrm>
            <a:off x="4418534" y="4243124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4" name="TextBox 442"/>
          <p:cNvSpPr txBox="1">
            <a:spLocks noChangeArrowheads="1"/>
          </p:cNvSpPr>
          <p:nvPr/>
        </p:nvSpPr>
        <p:spPr bwMode="auto">
          <a:xfrm>
            <a:off x="1832574" y="1648239"/>
            <a:ext cx="1422823" cy="110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PEB  &amp; PEB2 &amp; PB &amp; PB2 &amp; IBBEB &amp; IBBEB2 &amp; MEF E-NNI 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1716" name="Straight Connector 37"/>
          <p:cNvCxnSpPr>
            <a:cxnSpLocks noChangeShapeType="1"/>
            <a:endCxn id="21720" idx="6"/>
          </p:cNvCxnSpPr>
          <p:nvPr/>
        </p:nvCxnSpPr>
        <p:spPr bwMode="auto">
          <a:xfrm rot="10800000">
            <a:off x="3188210" y="146499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17" name="Straight Connector 39"/>
          <p:cNvCxnSpPr>
            <a:cxnSpLocks noChangeShapeType="1"/>
            <a:stCxn id="21720" idx="6"/>
            <a:endCxn id="21725" idx="1"/>
          </p:cNvCxnSpPr>
          <p:nvPr/>
        </p:nvCxnSpPr>
        <p:spPr bwMode="auto">
          <a:xfrm>
            <a:off x="3188210" y="1463146"/>
            <a:ext cx="42054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18" name="TextBox 212"/>
          <p:cNvSpPr txBox="1">
            <a:spLocks noChangeArrowheads="1"/>
          </p:cNvSpPr>
          <p:nvPr/>
        </p:nvSpPr>
        <p:spPr bwMode="auto">
          <a:xfrm>
            <a:off x="3273431" y="147611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19" name="Straight Connector 36"/>
          <p:cNvCxnSpPr>
            <a:cxnSpLocks noChangeShapeType="1"/>
            <a:stCxn id="21720" idx="2"/>
          </p:cNvCxnSpPr>
          <p:nvPr/>
        </p:nvCxnSpPr>
        <p:spPr bwMode="auto">
          <a:xfrm rot="10800000">
            <a:off x="2760252" y="146499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0" name="Oval 38"/>
          <p:cNvSpPr>
            <a:spLocks noChangeArrowheads="1"/>
          </p:cNvSpPr>
          <p:nvPr/>
        </p:nvSpPr>
        <p:spPr bwMode="auto">
          <a:xfrm>
            <a:off x="3043705" y="139276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5" name="Rectangle 46"/>
          <p:cNvSpPr>
            <a:spLocks noChangeArrowheads="1"/>
          </p:cNvSpPr>
          <p:nvPr/>
        </p:nvSpPr>
        <p:spPr bwMode="auto">
          <a:xfrm>
            <a:off x="3608759" y="13946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39" name="Straight Connector 37"/>
          <p:cNvCxnSpPr>
            <a:cxnSpLocks noChangeShapeType="1"/>
            <a:endCxn id="21743" idx="6"/>
          </p:cNvCxnSpPr>
          <p:nvPr/>
        </p:nvCxnSpPr>
        <p:spPr bwMode="auto">
          <a:xfrm rot="10800000">
            <a:off x="3188210" y="2103967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40" name="Straight Connector 39"/>
          <p:cNvCxnSpPr>
            <a:cxnSpLocks noChangeShapeType="1"/>
            <a:stCxn id="21743" idx="6"/>
            <a:endCxn id="21748" idx="1"/>
          </p:cNvCxnSpPr>
          <p:nvPr/>
        </p:nvCxnSpPr>
        <p:spPr bwMode="auto">
          <a:xfrm>
            <a:off x="3188210" y="2102116"/>
            <a:ext cx="420549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1" name="TextBox 212"/>
          <p:cNvSpPr txBox="1">
            <a:spLocks noChangeArrowheads="1"/>
          </p:cNvSpPr>
          <p:nvPr/>
        </p:nvSpPr>
        <p:spPr bwMode="auto">
          <a:xfrm>
            <a:off x="3273431" y="211508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42" name="Straight Connector 36"/>
          <p:cNvCxnSpPr>
            <a:cxnSpLocks noChangeShapeType="1"/>
            <a:stCxn id="21743" idx="2"/>
          </p:cNvCxnSpPr>
          <p:nvPr/>
        </p:nvCxnSpPr>
        <p:spPr bwMode="auto">
          <a:xfrm rot="10800000">
            <a:off x="2760252" y="210396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3" name="Oval 38"/>
          <p:cNvSpPr>
            <a:spLocks noChangeArrowheads="1"/>
          </p:cNvSpPr>
          <p:nvPr/>
        </p:nvSpPr>
        <p:spPr bwMode="auto">
          <a:xfrm>
            <a:off x="3043705" y="203173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8" name="Rectangle 46"/>
          <p:cNvSpPr>
            <a:spLocks noChangeArrowheads="1"/>
          </p:cNvSpPr>
          <p:nvPr/>
        </p:nvSpPr>
        <p:spPr bwMode="auto">
          <a:xfrm>
            <a:off x="3608759" y="203358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62" name="Straight Connector 37"/>
          <p:cNvCxnSpPr>
            <a:cxnSpLocks noChangeShapeType="1"/>
            <a:endCxn id="21766" idx="6"/>
          </p:cNvCxnSpPr>
          <p:nvPr/>
        </p:nvCxnSpPr>
        <p:spPr bwMode="auto">
          <a:xfrm rot="10800000">
            <a:off x="3147452" y="292444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63" name="Straight Connector 39"/>
          <p:cNvCxnSpPr>
            <a:cxnSpLocks noChangeShapeType="1"/>
            <a:stCxn id="21766" idx="6"/>
            <a:endCxn id="21771" idx="1"/>
          </p:cNvCxnSpPr>
          <p:nvPr/>
        </p:nvCxnSpPr>
        <p:spPr bwMode="auto">
          <a:xfrm>
            <a:off x="3147452" y="2922587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4" name="TextBox 212"/>
          <p:cNvSpPr txBox="1">
            <a:spLocks noChangeArrowheads="1"/>
          </p:cNvSpPr>
          <p:nvPr/>
        </p:nvSpPr>
        <p:spPr bwMode="auto">
          <a:xfrm>
            <a:off x="3271579" y="2935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65" name="Straight Connector 36"/>
          <p:cNvCxnSpPr>
            <a:cxnSpLocks noChangeShapeType="1"/>
            <a:stCxn id="21766" idx="2"/>
          </p:cNvCxnSpPr>
          <p:nvPr/>
        </p:nvCxnSpPr>
        <p:spPr bwMode="auto">
          <a:xfrm rot="10800000">
            <a:off x="2719494" y="292444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6" name="Oval 38"/>
          <p:cNvSpPr>
            <a:spLocks noChangeArrowheads="1"/>
          </p:cNvSpPr>
          <p:nvPr/>
        </p:nvSpPr>
        <p:spPr bwMode="auto">
          <a:xfrm>
            <a:off x="3002947" y="285220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1" name="Rectangle 46"/>
          <p:cNvSpPr>
            <a:spLocks noChangeArrowheads="1"/>
          </p:cNvSpPr>
          <p:nvPr/>
        </p:nvSpPr>
        <p:spPr bwMode="auto">
          <a:xfrm>
            <a:off x="3606905" y="2854061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3991038" y="724136"/>
            <a:ext cx="6470644" cy="3192355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3991038" y="4000500"/>
            <a:ext cx="6470644" cy="378042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1" name="TextBox 290"/>
          <p:cNvSpPr txBox="1"/>
          <p:nvPr/>
        </p:nvSpPr>
        <p:spPr bwMode="auto">
          <a:xfrm>
            <a:off x="9033098" y="3496445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" name="TextBox 291"/>
          <p:cNvSpPr txBox="1"/>
          <p:nvPr/>
        </p:nvSpPr>
        <p:spPr bwMode="auto">
          <a:xfrm>
            <a:off x="9033098" y="7421848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4" name="TextBox 293"/>
          <p:cNvSpPr txBox="1"/>
          <p:nvPr/>
        </p:nvSpPr>
        <p:spPr bwMode="auto">
          <a:xfrm>
            <a:off x="1879203" y="3221381"/>
            <a:ext cx="1736483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1&amp;2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799083" y="4000500"/>
            <a:ext cx="2376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Regular PNP </a:t>
            </a:r>
            <a:r>
              <a:rPr lang="en-US" sz="2000" dirty="0" smtClean="0">
                <a:solidFill>
                  <a:srgbClr val="C00000"/>
                </a:solidFill>
              </a:rPr>
              <a:t>ports </a:t>
            </a:r>
            <a:r>
              <a:rPr lang="en-US" sz="2000" dirty="0" smtClean="0">
                <a:solidFill>
                  <a:srgbClr val="C00000"/>
                </a:solidFill>
              </a:rPr>
              <a:t>are capable to support EC Type 1 &amp; 2</a:t>
            </a:r>
          </a:p>
          <a:p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EC Type 2 UNI-N tributary ports are added to PEB node</a:t>
            </a:r>
          </a:p>
        </p:txBody>
      </p:sp>
      <p:sp>
        <p:nvSpPr>
          <p:cNvPr id="295" name="Rectangle 294"/>
          <p:cNvSpPr/>
          <p:nvPr/>
        </p:nvSpPr>
        <p:spPr bwMode="auto">
          <a:xfrm>
            <a:off x="1879203" y="1060173"/>
            <a:ext cx="1943767" cy="252028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EVC into EC </a:t>
            </a:r>
            <a:r>
              <a:rPr lang="en-US" dirty="0" smtClean="0"/>
              <a:t>Type </a:t>
            </a:r>
            <a:r>
              <a:rPr lang="en-US" dirty="0" smtClean="0"/>
              <a:t>2 encapsulation</a:t>
            </a:r>
            <a:br>
              <a:rPr lang="en-US" dirty="0" smtClean="0"/>
            </a:br>
            <a:r>
              <a:rPr lang="en-US" sz="2400" i="1" dirty="0" smtClean="0"/>
              <a:t>S-VID/PCP/DEI preserved, Individual or Bundled S-VLAN service</a:t>
            </a:r>
            <a:endParaRPr lang="en-GB" sz="2400" i="1" dirty="0" smtClean="0"/>
          </a:p>
        </p:txBody>
      </p:sp>
      <p:sp>
        <p:nvSpPr>
          <p:cNvPr id="8261" name="Rectangle 79"/>
          <p:cNvSpPr>
            <a:spLocks noChangeArrowheads="1"/>
          </p:cNvSpPr>
          <p:nvPr/>
        </p:nvSpPr>
        <p:spPr bwMode="auto">
          <a:xfrm>
            <a:off x="4173951" y="2416324"/>
            <a:ext cx="2771541" cy="1802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vlan_identifier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1305726" y="4864596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1305726" y="5081290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8" name="Rectangle 27"/>
          <p:cNvSpPr>
            <a:spLocks noChangeArrowheads="1"/>
          </p:cNvSpPr>
          <p:nvPr/>
        </p:nvSpPr>
        <p:spPr bwMode="auto">
          <a:xfrm>
            <a:off x="1305726" y="5728311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1320547" y="5711643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1805937" y="5511999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1313137" y="5511999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1683664" y="5511999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1305725" y="5297156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1087115" y="3264188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S-Tagged EVC </a:t>
            </a:r>
            <a:endParaRPr lang="en-US" sz="1400" u="sng" dirty="0">
              <a:cs typeface="Arial" pitchFamily="34" charset="0"/>
            </a:endParaRP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5" name="Right Arrow 84"/>
          <p:cNvSpPr/>
          <p:nvPr/>
        </p:nvSpPr>
        <p:spPr bwMode="auto">
          <a:xfrm>
            <a:off x="3640538" y="4500732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8" name="Rectangle 6"/>
          <p:cNvSpPr>
            <a:spLocks noChangeArrowheads="1"/>
          </p:cNvSpPr>
          <p:nvPr/>
        </p:nvSpPr>
        <p:spPr bwMode="auto">
          <a:xfrm>
            <a:off x="4493058" y="422761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Rectangle 7"/>
          <p:cNvSpPr>
            <a:spLocks noChangeArrowheads="1"/>
          </p:cNvSpPr>
          <p:nvPr/>
        </p:nvSpPr>
        <p:spPr bwMode="auto">
          <a:xfrm>
            <a:off x="5500891" y="444430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Rectangle 8"/>
          <p:cNvSpPr>
            <a:spLocks noChangeArrowheads="1"/>
          </p:cNvSpPr>
          <p:nvPr/>
        </p:nvSpPr>
        <p:spPr bwMode="auto">
          <a:xfrm>
            <a:off x="4493057" y="444430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Rectangle 9"/>
          <p:cNvSpPr>
            <a:spLocks noChangeArrowheads="1"/>
          </p:cNvSpPr>
          <p:nvPr/>
        </p:nvSpPr>
        <p:spPr bwMode="auto">
          <a:xfrm rot="10800000">
            <a:off x="4865437" y="444430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Rectangle 10"/>
          <p:cNvSpPr>
            <a:spLocks noChangeArrowheads="1"/>
          </p:cNvSpPr>
          <p:nvPr/>
        </p:nvSpPr>
        <p:spPr bwMode="auto">
          <a:xfrm>
            <a:off x="5213732" y="444430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Rectangle 11"/>
          <p:cNvSpPr>
            <a:spLocks noChangeArrowheads="1"/>
          </p:cNvSpPr>
          <p:nvPr/>
        </p:nvSpPr>
        <p:spPr bwMode="auto">
          <a:xfrm rot="10800000" flipV="1">
            <a:off x="4985859" y="444430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Rectangle 12"/>
          <p:cNvSpPr>
            <a:spLocks noChangeArrowheads="1"/>
          </p:cNvSpPr>
          <p:nvPr/>
        </p:nvSpPr>
        <p:spPr bwMode="auto">
          <a:xfrm rot="10800000">
            <a:off x="5109985" y="444430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4493058" y="465914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I-SID = 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" name="Rectangle 18"/>
          <p:cNvSpPr>
            <a:spLocks noChangeArrowheads="1"/>
          </p:cNvSpPr>
          <p:nvPr/>
        </p:nvSpPr>
        <p:spPr bwMode="auto">
          <a:xfrm>
            <a:off x="4497220" y="486497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4497220" y="5081671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4497220" y="5728692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Rectangle 13"/>
          <p:cNvSpPr>
            <a:spLocks noChangeArrowheads="1"/>
          </p:cNvSpPr>
          <p:nvPr/>
        </p:nvSpPr>
        <p:spPr bwMode="auto">
          <a:xfrm>
            <a:off x="4512041" y="5712024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1" name="Rectangle 7"/>
          <p:cNvSpPr>
            <a:spLocks noChangeArrowheads="1"/>
          </p:cNvSpPr>
          <p:nvPr/>
        </p:nvSpPr>
        <p:spPr bwMode="auto">
          <a:xfrm>
            <a:off x="4997431" y="5512380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Rectangle 8"/>
          <p:cNvSpPr>
            <a:spLocks noChangeArrowheads="1"/>
          </p:cNvSpPr>
          <p:nvPr/>
        </p:nvSpPr>
        <p:spPr bwMode="auto">
          <a:xfrm>
            <a:off x="4504631" y="5512380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" name="Rectangle 9"/>
          <p:cNvSpPr>
            <a:spLocks noChangeArrowheads="1"/>
          </p:cNvSpPr>
          <p:nvPr/>
        </p:nvSpPr>
        <p:spPr bwMode="auto">
          <a:xfrm rot="10800000">
            <a:off x="4875158" y="5512380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104" name="Rectangle 28"/>
          <p:cNvSpPr>
            <a:spLocks noChangeArrowheads="1"/>
          </p:cNvSpPr>
          <p:nvPr/>
        </p:nvSpPr>
        <p:spPr bwMode="auto">
          <a:xfrm>
            <a:off x="4497219" y="5297537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247355" y="5080620"/>
            <a:ext cx="1342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S-VID,</a:t>
            </a:r>
            <a:br>
              <a:rPr lang="en-US" sz="1800" dirty="0" smtClean="0">
                <a:solidFill>
                  <a:srgbClr val="C00000"/>
                </a:solidFill>
              </a:rPr>
            </a:br>
            <a:r>
              <a:rPr lang="en-US" sz="1800" dirty="0" smtClean="0">
                <a:solidFill>
                  <a:srgbClr val="C00000"/>
                </a:solidFill>
              </a:rPr>
              <a:t>S-PCP,</a:t>
            </a:r>
            <a:br>
              <a:rPr lang="en-US" sz="1800" dirty="0" smtClean="0">
                <a:solidFill>
                  <a:srgbClr val="C00000"/>
                </a:solidFill>
              </a:rPr>
            </a:br>
            <a:r>
              <a:rPr lang="en-US" sz="1800" dirty="0" smtClean="0">
                <a:solidFill>
                  <a:srgbClr val="C00000"/>
                </a:solidFill>
              </a:rPr>
              <a:t>S-DEI preserved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116" name="Rounded Rectangular Callout 115"/>
          <p:cNvSpPr/>
          <p:nvPr/>
        </p:nvSpPr>
        <p:spPr bwMode="auto">
          <a:xfrm flipH="1">
            <a:off x="7423819" y="1984276"/>
            <a:ext cx="2952328" cy="3888432"/>
          </a:xfrm>
          <a:prstGeom prst="wedgeRoundRectCallout">
            <a:avLst>
              <a:gd name="adj1" fmla="val 86419"/>
              <a:gd name="adj2" fmla="val 21802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What value should the ISID have?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ISID is only visible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in the EC Type 2 UNI-N tributary ports in PEB nodes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aseline="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Options: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baseline="0" dirty="0" smtClean="0">
                <a:solidFill>
                  <a:srgbClr val="C00000"/>
                </a:solidFill>
                <a:latin typeface="Arial" charset="0"/>
              </a:rPr>
              <a:t>Fixed ISID value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ISID locked to customer’s SVID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dirty="0" smtClean="0">
                <a:solidFill>
                  <a:srgbClr val="C00000"/>
                </a:solidFill>
                <a:latin typeface="Arial" charset="0"/>
              </a:rPr>
              <a:t>Configurable ISID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EVC into EC </a:t>
            </a:r>
            <a:r>
              <a:rPr lang="en-US" dirty="0" smtClean="0"/>
              <a:t>Type </a:t>
            </a:r>
            <a:r>
              <a:rPr lang="en-US" dirty="0" smtClean="0"/>
              <a:t>2 encapsulation</a:t>
            </a:r>
            <a:br>
              <a:rPr lang="en-US" dirty="0" smtClean="0"/>
            </a:br>
            <a:r>
              <a:rPr lang="en-US" sz="2400" i="1" dirty="0" smtClean="0"/>
              <a:t>S-VID/PCP/DEI not preserved, Individual S-VLAN service </a:t>
            </a:r>
            <a:endParaRPr lang="en-GB" i="1" dirty="0" smtClean="0"/>
          </a:p>
        </p:txBody>
      </p:sp>
      <p:sp>
        <p:nvSpPr>
          <p:cNvPr id="8261" name="Rectangle 79"/>
          <p:cNvSpPr>
            <a:spLocks noChangeArrowheads="1"/>
          </p:cNvSpPr>
          <p:nvPr/>
        </p:nvSpPr>
        <p:spPr bwMode="auto">
          <a:xfrm>
            <a:off x="7172558" y="1549192"/>
            <a:ext cx="2771541" cy="1587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cs typeface="Arial" pitchFamily="34" charset="0"/>
            </a:endParaRPr>
          </a:p>
        </p:txBody>
      </p: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945686" y="335229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945686" y="3568991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8" name="Rectangle 27"/>
          <p:cNvSpPr>
            <a:spLocks noChangeArrowheads="1"/>
          </p:cNvSpPr>
          <p:nvPr/>
        </p:nvSpPr>
        <p:spPr bwMode="auto">
          <a:xfrm>
            <a:off x="945686" y="4216012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960507" y="4199344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1445897" y="3999700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953097" y="3999700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1323624" y="3999700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945685" y="3784857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727075" y="1679881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S-Tagged EVC </a:t>
            </a:r>
            <a:endParaRPr lang="en-US" sz="1400" u="sng" dirty="0">
              <a:cs typeface="Arial" pitchFamily="34" charset="0"/>
            </a:endParaRP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5" name="Right Arrow 84"/>
          <p:cNvSpPr/>
          <p:nvPr/>
        </p:nvSpPr>
        <p:spPr bwMode="auto">
          <a:xfrm>
            <a:off x="6639145" y="4444354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8" name="Rectangle 6"/>
          <p:cNvSpPr>
            <a:spLocks noChangeArrowheads="1"/>
          </p:cNvSpPr>
          <p:nvPr/>
        </p:nvSpPr>
        <p:spPr bwMode="auto">
          <a:xfrm>
            <a:off x="7491665" y="314749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Rectangle 7"/>
          <p:cNvSpPr>
            <a:spLocks noChangeArrowheads="1"/>
          </p:cNvSpPr>
          <p:nvPr/>
        </p:nvSpPr>
        <p:spPr bwMode="auto">
          <a:xfrm>
            <a:off x="8499498" y="336418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Rectangle 8"/>
          <p:cNvSpPr>
            <a:spLocks noChangeArrowheads="1"/>
          </p:cNvSpPr>
          <p:nvPr/>
        </p:nvSpPr>
        <p:spPr bwMode="auto">
          <a:xfrm>
            <a:off x="7491664" y="336418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Rectangle 9"/>
          <p:cNvSpPr>
            <a:spLocks noChangeArrowheads="1"/>
          </p:cNvSpPr>
          <p:nvPr/>
        </p:nvSpPr>
        <p:spPr bwMode="auto">
          <a:xfrm rot="10800000">
            <a:off x="7864044" y="336418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Rectangle 10"/>
          <p:cNvSpPr>
            <a:spLocks noChangeArrowheads="1"/>
          </p:cNvSpPr>
          <p:nvPr/>
        </p:nvSpPr>
        <p:spPr bwMode="auto">
          <a:xfrm>
            <a:off x="8212339" y="336418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Rectangle 11"/>
          <p:cNvSpPr>
            <a:spLocks noChangeArrowheads="1"/>
          </p:cNvSpPr>
          <p:nvPr/>
        </p:nvSpPr>
        <p:spPr bwMode="auto">
          <a:xfrm rot="10800000" flipV="1">
            <a:off x="7984466" y="336418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Rectangle 12"/>
          <p:cNvSpPr>
            <a:spLocks noChangeArrowheads="1"/>
          </p:cNvSpPr>
          <p:nvPr/>
        </p:nvSpPr>
        <p:spPr bwMode="auto">
          <a:xfrm rot="10800000">
            <a:off x="8108592" y="336418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7491665" y="357902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I-SID = 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" name="Rectangle 18"/>
          <p:cNvSpPr>
            <a:spLocks noChangeArrowheads="1"/>
          </p:cNvSpPr>
          <p:nvPr/>
        </p:nvSpPr>
        <p:spPr bwMode="auto">
          <a:xfrm>
            <a:off x="7495827" y="378485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7495827" y="4001551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7495827" y="4216393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Rectangle 13"/>
          <p:cNvSpPr>
            <a:spLocks noChangeArrowheads="1"/>
          </p:cNvSpPr>
          <p:nvPr/>
        </p:nvSpPr>
        <p:spPr bwMode="auto">
          <a:xfrm>
            <a:off x="7510648" y="419972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5" name="Rectangle 18"/>
          <p:cNvSpPr>
            <a:spLocks noChangeArrowheads="1"/>
          </p:cNvSpPr>
          <p:nvPr/>
        </p:nvSpPr>
        <p:spPr bwMode="auto">
          <a:xfrm>
            <a:off x="4255467" y="378485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6" name="Rectangle 19"/>
          <p:cNvSpPr>
            <a:spLocks noChangeArrowheads="1"/>
          </p:cNvSpPr>
          <p:nvPr/>
        </p:nvSpPr>
        <p:spPr bwMode="auto">
          <a:xfrm>
            <a:off x="4255467" y="4001551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ectangle 27"/>
          <p:cNvSpPr>
            <a:spLocks noChangeArrowheads="1"/>
          </p:cNvSpPr>
          <p:nvPr/>
        </p:nvSpPr>
        <p:spPr bwMode="auto">
          <a:xfrm>
            <a:off x="4255467" y="4216393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8" name="Rectangle 13"/>
          <p:cNvSpPr>
            <a:spLocks noChangeArrowheads="1"/>
          </p:cNvSpPr>
          <p:nvPr/>
        </p:nvSpPr>
        <p:spPr bwMode="auto">
          <a:xfrm>
            <a:off x="4270288" y="419972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" name="Rectangle 79"/>
          <p:cNvSpPr>
            <a:spLocks noChangeArrowheads="1"/>
          </p:cNvSpPr>
          <p:nvPr/>
        </p:nvSpPr>
        <p:spPr bwMode="auto">
          <a:xfrm>
            <a:off x="4036856" y="1968494"/>
            <a:ext cx="2690025" cy="18158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untagged EVC </a:t>
            </a:r>
            <a:endParaRPr lang="en-US" sz="1400" u="sng" dirty="0">
              <a:cs typeface="Arial" pitchFamily="34" charset="0"/>
            </a:endParaRP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vlan_identifier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</a:t>
            </a:r>
            <a:r>
              <a:rPr lang="en-US" sz="1400" dirty="0">
                <a:cs typeface="Arial" pitchFamily="34" charset="0"/>
              </a:rPr>
              <a:t>mac_service_data_unit =</a:t>
            </a:r>
          </a:p>
        </p:txBody>
      </p:sp>
      <p:sp>
        <p:nvSpPr>
          <p:cNvPr id="114" name="Right Arrow 113"/>
          <p:cNvSpPr/>
          <p:nvPr/>
        </p:nvSpPr>
        <p:spPr bwMode="auto">
          <a:xfrm>
            <a:off x="3391371" y="313627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38" name="Rectangle 79"/>
          <p:cNvSpPr>
            <a:spLocks noChangeArrowheads="1"/>
          </p:cNvSpPr>
          <p:nvPr/>
        </p:nvSpPr>
        <p:spPr bwMode="auto">
          <a:xfrm>
            <a:off x="7338481" y="5296940"/>
            <a:ext cx="2389594" cy="1587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39" name="Rectangle 26"/>
          <p:cNvSpPr>
            <a:spLocks noChangeArrowheads="1"/>
          </p:cNvSpPr>
          <p:nvPr/>
        </p:nvSpPr>
        <p:spPr bwMode="auto">
          <a:xfrm>
            <a:off x="7578927" y="6880268"/>
            <a:ext cx="2016555" cy="72063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7594793" y="6861220"/>
            <a:ext cx="2014968" cy="21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" name="Rounded Rectangular Callout 40"/>
          <p:cNvSpPr/>
          <p:nvPr/>
        </p:nvSpPr>
        <p:spPr bwMode="auto">
          <a:xfrm>
            <a:off x="583059" y="5368652"/>
            <a:ext cx="5040560" cy="2376264"/>
          </a:xfrm>
          <a:prstGeom prst="wedgeRoundRectCallout">
            <a:avLst>
              <a:gd name="adj1" fmla="val 90685"/>
              <a:gd name="adj2" fmla="val -113035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What value should the ISID have?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ISID is only visible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in the EC Type 2 UNI-N tributary ports in PEB nodes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aseline="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Options: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baseline="0" dirty="0" smtClean="0">
                <a:solidFill>
                  <a:srgbClr val="C00000"/>
                </a:solidFill>
                <a:latin typeface="Arial" charset="0"/>
              </a:rPr>
              <a:t>Fixed ISID value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dirty="0" smtClean="0">
                <a:solidFill>
                  <a:srgbClr val="C00000"/>
                </a:solidFill>
                <a:latin typeface="Arial" charset="0"/>
              </a:rPr>
              <a:t>Configurable ISID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EVC into EC </a:t>
            </a:r>
            <a:r>
              <a:rPr lang="en-US" dirty="0" smtClean="0"/>
              <a:t>Type </a:t>
            </a:r>
            <a:r>
              <a:rPr lang="en-US" dirty="0" smtClean="0"/>
              <a:t>2 encapsulation</a:t>
            </a:r>
            <a:br>
              <a:rPr lang="en-US" dirty="0" smtClean="0"/>
            </a:br>
            <a:r>
              <a:rPr lang="en-US" sz="2400" i="1" dirty="0" smtClean="0"/>
              <a:t>Transparent service</a:t>
            </a:r>
            <a:endParaRPr lang="en-GB" sz="2400" i="1" dirty="0" smtClean="0"/>
          </a:p>
        </p:txBody>
      </p:sp>
      <p:sp>
        <p:nvSpPr>
          <p:cNvPr id="8261" name="Rectangle 79"/>
          <p:cNvSpPr>
            <a:spLocks noChangeArrowheads="1"/>
          </p:cNvSpPr>
          <p:nvPr/>
        </p:nvSpPr>
        <p:spPr bwMode="auto">
          <a:xfrm>
            <a:off x="4173951" y="1549192"/>
            <a:ext cx="2771541" cy="1587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mac_service_data_unit =</a:t>
            </a:r>
            <a:endParaRPr lang="en-US" sz="1400" dirty="0">
              <a:cs typeface="Arial" pitchFamily="34" charset="0"/>
            </a:endParaRPr>
          </a:p>
        </p:txBody>
      </p: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1305726" y="3784476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1305726" y="4001170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8" name="Rectangle 27"/>
          <p:cNvSpPr>
            <a:spLocks noChangeArrowheads="1"/>
          </p:cNvSpPr>
          <p:nvPr/>
        </p:nvSpPr>
        <p:spPr bwMode="auto">
          <a:xfrm>
            <a:off x="1305726" y="4648191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1320547" y="4631523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1805937" y="4431879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1313137" y="4431879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1683664" y="4431879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1305725" y="4217036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1087115" y="2184068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Transparent EVC </a:t>
            </a:r>
            <a:endParaRPr lang="en-US" sz="1400" u="sng" dirty="0">
              <a:cs typeface="Arial" pitchFamily="34" charset="0"/>
            </a:endParaRP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5" name="Right Arrow 84"/>
          <p:cNvSpPr/>
          <p:nvPr/>
        </p:nvSpPr>
        <p:spPr bwMode="auto">
          <a:xfrm>
            <a:off x="3568530" y="4432548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8" name="Rectangle 6"/>
          <p:cNvSpPr>
            <a:spLocks noChangeArrowheads="1"/>
          </p:cNvSpPr>
          <p:nvPr/>
        </p:nvSpPr>
        <p:spPr bwMode="auto">
          <a:xfrm>
            <a:off x="4493058" y="314749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Rectangle 7"/>
          <p:cNvSpPr>
            <a:spLocks noChangeArrowheads="1"/>
          </p:cNvSpPr>
          <p:nvPr/>
        </p:nvSpPr>
        <p:spPr bwMode="auto">
          <a:xfrm>
            <a:off x="5500891" y="336418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Rectangle 8"/>
          <p:cNvSpPr>
            <a:spLocks noChangeArrowheads="1"/>
          </p:cNvSpPr>
          <p:nvPr/>
        </p:nvSpPr>
        <p:spPr bwMode="auto">
          <a:xfrm>
            <a:off x="4493057" y="336418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Rectangle 9"/>
          <p:cNvSpPr>
            <a:spLocks noChangeArrowheads="1"/>
          </p:cNvSpPr>
          <p:nvPr/>
        </p:nvSpPr>
        <p:spPr bwMode="auto">
          <a:xfrm rot="10800000">
            <a:off x="4865437" y="336418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Rectangle 10"/>
          <p:cNvSpPr>
            <a:spLocks noChangeArrowheads="1"/>
          </p:cNvSpPr>
          <p:nvPr/>
        </p:nvSpPr>
        <p:spPr bwMode="auto">
          <a:xfrm>
            <a:off x="5213732" y="336418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Rectangle 11"/>
          <p:cNvSpPr>
            <a:spLocks noChangeArrowheads="1"/>
          </p:cNvSpPr>
          <p:nvPr/>
        </p:nvSpPr>
        <p:spPr bwMode="auto">
          <a:xfrm rot="10800000" flipV="1">
            <a:off x="4985859" y="336418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Rectangle 12"/>
          <p:cNvSpPr>
            <a:spLocks noChangeArrowheads="1"/>
          </p:cNvSpPr>
          <p:nvPr/>
        </p:nvSpPr>
        <p:spPr bwMode="auto">
          <a:xfrm rot="10800000">
            <a:off x="5109985" y="336418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4493058" y="357902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I-SID = 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" name="Rectangle 18"/>
          <p:cNvSpPr>
            <a:spLocks noChangeArrowheads="1"/>
          </p:cNvSpPr>
          <p:nvPr/>
        </p:nvSpPr>
        <p:spPr bwMode="auto">
          <a:xfrm>
            <a:off x="4497220" y="378485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4497220" y="4001551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4497220" y="4648572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Rectangle 13"/>
          <p:cNvSpPr>
            <a:spLocks noChangeArrowheads="1"/>
          </p:cNvSpPr>
          <p:nvPr/>
        </p:nvSpPr>
        <p:spPr bwMode="auto">
          <a:xfrm>
            <a:off x="4512041" y="4631904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1" name="Rectangle 7"/>
          <p:cNvSpPr>
            <a:spLocks noChangeArrowheads="1"/>
          </p:cNvSpPr>
          <p:nvPr/>
        </p:nvSpPr>
        <p:spPr bwMode="auto">
          <a:xfrm>
            <a:off x="4997431" y="4432260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Rectangle 8"/>
          <p:cNvSpPr>
            <a:spLocks noChangeArrowheads="1"/>
          </p:cNvSpPr>
          <p:nvPr/>
        </p:nvSpPr>
        <p:spPr bwMode="auto">
          <a:xfrm>
            <a:off x="4504631" y="4432260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" name="Rectangle 9"/>
          <p:cNvSpPr>
            <a:spLocks noChangeArrowheads="1"/>
          </p:cNvSpPr>
          <p:nvPr/>
        </p:nvSpPr>
        <p:spPr bwMode="auto">
          <a:xfrm rot="10800000">
            <a:off x="4875158" y="4432260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104" name="Rectangle 28"/>
          <p:cNvSpPr>
            <a:spLocks noChangeArrowheads="1"/>
          </p:cNvSpPr>
          <p:nvPr/>
        </p:nvSpPr>
        <p:spPr bwMode="auto">
          <a:xfrm>
            <a:off x="4497219" y="4217417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7794951" y="6808260"/>
            <a:ext cx="2016555" cy="72063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7810817" y="6789212"/>
            <a:ext cx="2014968" cy="21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303139" y="6448903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303139" y="6665597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Rectangle 27"/>
          <p:cNvSpPr>
            <a:spLocks noChangeArrowheads="1"/>
          </p:cNvSpPr>
          <p:nvPr/>
        </p:nvSpPr>
        <p:spPr bwMode="auto">
          <a:xfrm>
            <a:off x="1303139" y="6880439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1317960" y="686377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4544057" y="5779460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5551890" y="5996152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4544056" y="5996152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 rot="10800000">
            <a:off x="4916436" y="5996152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5264731" y="5996152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 rot="10800000" flipV="1">
            <a:off x="5036858" y="5996153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 rot="10800000">
            <a:off x="5160984" y="5996152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Rectangle 15"/>
          <p:cNvSpPr>
            <a:spLocks noChangeArrowheads="1"/>
          </p:cNvSpPr>
          <p:nvPr/>
        </p:nvSpPr>
        <p:spPr bwMode="auto">
          <a:xfrm>
            <a:off x="4544057" y="6210994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I-SID = 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Rectangle 18"/>
          <p:cNvSpPr>
            <a:spLocks noChangeArrowheads="1"/>
          </p:cNvSpPr>
          <p:nvPr/>
        </p:nvSpPr>
        <p:spPr bwMode="auto">
          <a:xfrm>
            <a:off x="4543499" y="6448772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Rectangle 19"/>
          <p:cNvSpPr>
            <a:spLocks noChangeArrowheads="1"/>
          </p:cNvSpPr>
          <p:nvPr/>
        </p:nvSpPr>
        <p:spPr bwMode="auto">
          <a:xfrm>
            <a:off x="4543499" y="6665466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Rectangle 27"/>
          <p:cNvSpPr>
            <a:spLocks noChangeArrowheads="1"/>
          </p:cNvSpPr>
          <p:nvPr/>
        </p:nvSpPr>
        <p:spPr bwMode="auto">
          <a:xfrm>
            <a:off x="4543499" y="6880308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4558320" y="6863640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Rounded Rectangular Callout 62"/>
          <p:cNvSpPr/>
          <p:nvPr/>
        </p:nvSpPr>
        <p:spPr bwMode="auto">
          <a:xfrm flipH="1">
            <a:off x="7639843" y="688132"/>
            <a:ext cx="2952328" cy="3384376"/>
          </a:xfrm>
          <a:prstGeom prst="wedgeRoundRectCallout">
            <a:avLst>
              <a:gd name="adj1" fmla="val 95107"/>
              <a:gd name="adj2" fmla="val 3913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What value should the ISID have?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ISID is only visible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in the EC Type 2 UNI-N tributary ports in PEB nodes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aseline="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Options: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baseline="0" dirty="0" smtClean="0">
                <a:solidFill>
                  <a:srgbClr val="C00000"/>
                </a:solidFill>
                <a:latin typeface="Arial" charset="0"/>
              </a:rPr>
              <a:t>Fixed ISID value</a:t>
            </a:r>
            <a:endParaRPr kumimoji="0" lang="en-US" sz="1800" b="1" i="0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dirty="0" smtClean="0">
                <a:solidFill>
                  <a:srgbClr val="C00000"/>
                </a:solidFill>
                <a:latin typeface="Arial" charset="0"/>
              </a:rPr>
              <a:t>Configurable ISID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ounded Rectangular Callout 63"/>
          <p:cNvSpPr/>
          <p:nvPr/>
        </p:nvSpPr>
        <p:spPr bwMode="auto">
          <a:xfrm flipH="1">
            <a:off x="7639843" y="688132"/>
            <a:ext cx="2952328" cy="3384376"/>
          </a:xfrm>
          <a:prstGeom prst="wedgeRoundRectCallout">
            <a:avLst>
              <a:gd name="adj1" fmla="val 98845"/>
              <a:gd name="adj2" fmla="val 114001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What value should the ISID have?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ISID is only visible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in the EC Type 2 UNI-N tributary ports in PEB nodes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aseline="0" dirty="0" smtClean="0">
              <a:solidFill>
                <a:srgbClr val="C00000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Options: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baseline="0" dirty="0" smtClean="0">
                <a:solidFill>
                  <a:srgbClr val="C00000"/>
                </a:solidFill>
                <a:latin typeface="Arial" charset="0"/>
              </a:rPr>
              <a:t>Fixed ISID value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en-US" sz="1800" dirty="0" smtClean="0">
                <a:solidFill>
                  <a:srgbClr val="C00000"/>
                </a:solidFill>
                <a:latin typeface="Arial" charset="0"/>
              </a:rPr>
              <a:t>Configurable ISID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79"/>
          <p:cNvSpPr>
            <a:spLocks noChangeArrowheads="1"/>
          </p:cNvSpPr>
          <p:nvPr/>
        </p:nvSpPr>
        <p:spPr bwMode="auto">
          <a:xfrm>
            <a:off x="7554505" y="5224932"/>
            <a:ext cx="2389594" cy="15872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65" name="Right Arrow 64"/>
          <p:cNvSpPr/>
          <p:nvPr/>
        </p:nvSpPr>
        <p:spPr bwMode="auto">
          <a:xfrm>
            <a:off x="3595044" y="6664796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2 Tag</a:t>
            </a:r>
            <a:endParaRPr lang="en-GB" dirty="0" smtClean="0"/>
          </a:p>
        </p:txBody>
      </p:sp>
      <p:sp>
        <p:nvSpPr>
          <p:cNvPr id="8261" name="Rectangle 79"/>
          <p:cNvSpPr>
            <a:spLocks noChangeArrowheads="1"/>
          </p:cNvSpPr>
          <p:nvPr/>
        </p:nvSpPr>
        <p:spPr bwMode="auto">
          <a:xfrm>
            <a:off x="2095227" y="1408212"/>
            <a:ext cx="2771541" cy="1802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</a:t>
            </a:r>
            <a:r>
              <a:rPr lang="en-US" sz="1400" dirty="0" smtClean="0">
                <a:cs typeface="Arial" pitchFamily="34" charset="0"/>
              </a:rPr>
              <a:t>vlan_identifier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67" name="Rectangle 79"/>
          <p:cNvSpPr>
            <a:spLocks noChangeArrowheads="1"/>
          </p:cNvSpPr>
          <p:nvPr/>
        </p:nvSpPr>
        <p:spPr bwMode="auto">
          <a:xfrm>
            <a:off x="2143396" y="5440660"/>
            <a:ext cx="2389594" cy="1802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78342" tIns="39171" rIns="78342" bIns="39171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 smtClean="0">
                <a:cs typeface="Arial" pitchFamily="34" charset="0"/>
              </a:rPr>
              <a:t>drop_eligible</a:t>
            </a:r>
            <a:endParaRPr lang="en-US" sz="1400" dirty="0" smtClean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 smtClean="0">
                <a:cs typeface="Arial" pitchFamily="34" charset="0"/>
              </a:rPr>
              <a:t> </a:t>
            </a:r>
            <a:r>
              <a:rPr lang="en-US" sz="1400" dirty="0" smtClean="0">
                <a:cs typeface="Arial" pitchFamily="34" charset="0"/>
              </a:rPr>
              <a:t>vlan_identifier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68" name="Rectangle 26"/>
          <p:cNvSpPr>
            <a:spLocks noChangeArrowheads="1"/>
          </p:cNvSpPr>
          <p:nvPr/>
        </p:nvSpPr>
        <p:spPr bwMode="auto">
          <a:xfrm>
            <a:off x="2383842" y="7180356"/>
            <a:ext cx="2016555" cy="72063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69" name="Rectangle 12"/>
          <p:cNvSpPr>
            <a:spLocks noChangeArrowheads="1"/>
          </p:cNvSpPr>
          <p:nvPr/>
        </p:nvSpPr>
        <p:spPr bwMode="auto">
          <a:xfrm>
            <a:off x="2399708" y="7161308"/>
            <a:ext cx="2014968" cy="21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7119" tIns="33560" rIns="67119" bIns="33560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6661831" y="3005171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6169031" y="3005171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6539558" y="3005171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6161619" y="2790328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4" name="Rectangle 6"/>
          <p:cNvSpPr>
            <a:spLocks noChangeArrowheads="1"/>
          </p:cNvSpPr>
          <p:nvPr/>
        </p:nvSpPr>
        <p:spPr bwMode="auto">
          <a:xfrm>
            <a:off x="6170884" y="322001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5" name="Rectangle 7"/>
          <p:cNvSpPr>
            <a:spLocks noChangeArrowheads="1"/>
          </p:cNvSpPr>
          <p:nvPr/>
        </p:nvSpPr>
        <p:spPr bwMode="auto">
          <a:xfrm>
            <a:off x="7178717" y="343670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6" name="Rectangle 8"/>
          <p:cNvSpPr>
            <a:spLocks noChangeArrowheads="1"/>
          </p:cNvSpPr>
          <p:nvPr/>
        </p:nvSpPr>
        <p:spPr bwMode="auto">
          <a:xfrm>
            <a:off x="6170883" y="343670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7" name="Rectangle 9"/>
          <p:cNvSpPr>
            <a:spLocks noChangeArrowheads="1"/>
          </p:cNvSpPr>
          <p:nvPr/>
        </p:nvSpPr>
        <p:spPr bwMode="auto">
          <a:xfrm rot="10800000">
            <a:off x="6543263" y="343670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8" name="Rectangle 10"/>
          <p:cNvSpPr>
            <a:spLocks noChangeArrowheads="1"/>
          </p:cNvSpPr>
          <p:nvPr/>
        </p:nvSpPr>
        <p:spPr bwMode="auto">
          <a:xfrm>
            <a:off x="6891558" y="343670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9" name="Rectangle 11"/>
          <p:cNvSpPr>
            <a:spLocks noChangeArrowheads="1"/>
          </p:cNvSpPr>
          <p:nvPr/>
        </p:nvSpPr>
        <p:spPr bwMode="auto">
          <a:xfrm rot="10800000" flipV="1">
            <a:off x="6663685" y="343670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0" name="Rectangle 12"/>
          <p:cNvSpPr>
            <a:spLocks noChangeArrowheads="1"/>
          </p:cNvSpPr>
          <p:nvPr/>
        </p:nvSpPr>
        <p:spPr bwMode="auto">
          <a:xfrm rot="10800000">
            <a:off x="6787811" y="343670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1" name="Rectangle 15"/>
          <p:cNvSpPr>
            <a:spLocks noChangeArrowheads="1"/>
          </p:cNvSpPr>
          <p:nvPr/>
        </p:nvSpPr>
        <p:spPr bwMode="auto">
          <a:xfrm>
            <a:off x="6170884" y="365154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 = </a:t>
            </a:r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2" name="Rectangle 29"/>
          <p:cNvSpPr>
            <a:spLocks noChangeArrowheads="1"/>
          </p:cNvSpPr>
          <p:nvPr/>
        </p:nvSpPr>
        <p:spPr bwMode="auto">
          <a:xfrm>
            <a:off x="6219191" y="6137805"/>
            <a:ext cx="2017520" cy="6482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223" name="Rectangle 27"/>
          <p:cNvSpPr>
            <a:spLocks noChangeArrowheads="1"/>
          </p:cNvSpPr>
          <p:nvPr/>
        </p:nvSpPr>
        <p:spPr bwMode="auto">
          <a:xfrm>
            <a:off x="6219191" y="7228682"/>
            <a:ext cx="2017520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4" name="Rectangle 13"/>
          <p:cNvSpPr>
            <a:spLocks noChangeArrowheads="1"/>
          </p:cNvSpPr>
          <p:nvPr/>
        </p:nvSpPr>
        <p:spPr bwMode="auto">
          <a:xfrm>
            <a:off x="6234013" y="721016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5" name="Rectangle 7"/>
          <p:cNvSpPr>
            <a:spLocks noChangeArrowheads="1"/>
          </p:cNvSpPr>
          <p:nvPr/>
        </p:nvSpPr>
        <p:spPr bwMode="auto">
          <a:xfrm>
            <a:off x="6719403" y="7024166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6" name="Rectangle 8"/>
          <p:cNvSpPr>
            <a:spLocks noChangeArrowheads="1"/>
          </p:cNvSpPr>
          <p:nvPr/>
        </p:nvSpPr>
        <p:spPr bwMode="auto">
          <a:xfrm>
            <a:off x="6226603" y="7024166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 rot="10800000">
            <a:off x="6597129" y="7024166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28" name="Rectangle 28"/>
          <p:cNvSpPr>
            <a:spLocks noChangeArrowheads="1"/>
          </p:cNvSpPr>
          <p:nvPr/>
        </p:nvSpPr>
        <p:spPr bwMode="auto">
          <a:xfrm>
            <a:off x="6219191" y="6811176"/>
            <a:ext cx="2017520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5959823" y="1225318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S-Tagged </a:t>
            </a:r>
            <a:r>
              <a:rPr lang="en-US" sz="1400" u="sng" dirty="0">
                <a:cs typeface="Arial" pitchFamily="34" charset="0"/>
              </a:rPr>
              <a:t>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30" name="Rectangle 79"/>
          <p:cNvSpPr>
            <a:spLocks noChangeArrowheads="1"/>
          </p:cNvSpPr>
          <p:nvPr/>
        </p:nvSpPr>
        <p:spPr bwMode="auto">
          <a:xfrm>
            <a:off x="5959823" y="5208404"/>
            <a:ext cx="273078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 smtClean="0">
                <a:cs typeface="Arial" pitchFamily="34" charset="0"/>
              </a:rPr>
              <a:t>S-Tagged </a:t>
            </a:r>
            <a:r>
              <a:rPr lang="en-US" sz="1400" u="sng" dirty="0">
                <a:cs typeface="Arial" pitchFamily="34" charset="0"/>
              </a:rPr>
              <a:t>EC Type 2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5" name="Right Arrow 84"/>
          <p:cNvSpPr/>
          <p:nvPr/>
        </p:nvSpPr>
        <p:spPr bwMode="auto">
          <a:xfrm>
            <a:off x="5119565" y="349351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5119565" y="6574287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8" name="Rectangle 6"/>
          <p:cNvSpPr>
            <a:spLocks noChangeArrowheads="1"/>
          </p:cNvSpPr>
          <p:nvPr/>
        </p:nvSpPr>
        <p:spPr bwMode="auto">
          <a:xfrm>
            <a:off x="2414334" y="3220394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Rectangle 7"/>
          <p:cNvSpPr>
            <a:spLocks noChangeArrowheads="1"/>
          </p:cNvSpPr>
          <p:nvPr/>
        </p:nvSpPr>
        <p:spPr bwMode="auto">
          <a:xfrm>
            <a:off x="3422167" y="3437086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Rectangle 8"/>
          <p:cNvSpPr>
            <a:spLocks noChangeArrowheads="1"/>
          </p:cNvSpPr>
          <p:nvPr/>
        </p:nvSpPr>
        <p:spPr bwMode="auto">
          <a:xfrm>
            <a:off x="2414333" y="3437086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Rectangle 9"/>
          <p:cNvSpPr>
            <a:spLocks noChangeArrowheads="1"/>
          </p:cNvSpPr>
          <p:nvPr/>
        </p:nvSpPr>
        <p:spPr bwMode="auto">
          <a:xfrm rot="10800000">
            <a:off x="2786713" y="3437086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Rectangle 10"/>
          <p:cNvSpPr>
            <a:spLocks noChangeArrowheads="1"/>
          </p:cNvSpPr>
          <p:nvPr/>
        </p:nvSpPr>
        <p:spPr bwMode="auto">
          <a:xfrm>
            <a:off x="3135008" y="3437086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Rectangle 11"/>
          <p:cNvSpPr>
            <a:spLocks noChangeArrowheads="1"/>
          </p:cNvSpPr>
          <p:nvPr/>
        </p:nvSpPr>
        <p:spPr bwMode="auto">
          <a:xfrm rot="10800000" flipV="1">
            <a:off x="2907135" y="3437087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Rectangle 12"/>
          <p:cNvSpPr>
            <a:spLocks noChangeArrowheads="1"/>
          </p:cNvSpPr>
          <p:nvPr/>
        </p:nvSpPr>
        <p:spPr bwMode="auto">
          <a:xfrm rot="10800000">
            <a:off x="3031261" y="3437086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2414334" y="3651928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I-SID = ??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2411647" y="3856996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2411647" y="4073690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2411647" y="4305200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2426468" y="4288532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6170327" y="3856996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6170327" y="4073690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6170327" y="4305200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6185148" y="4288532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55267" y="4461460"/>
          <a:ext cx="661006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52515"/>
                <a:gridCol w="1652515"/>
                <a:gridCol w="1652515"/>
                <a:gridCol w="1652515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Local-SID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27275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9003" y="2488332"/>
            <a:ext cx="24482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 and Local-SID parameters have local significance only; no need to coordinate I-SID value with other EC Type 2 UNI-N ports</a:t>
            </a:r>
          </a:p>
          <a:p>
            <a:endParaRPr lang="en-US" sz="1800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Text in c6.11.1 supports this approach. Text in c6.11.2 seems not to support this approach; B-SIDs must be unique as B-VID is not used in row selection process. Correct?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2200" dirty="0" smtClean="0">
                <a:hlinkClick r:id="rId2"/>
              </a:rPr>
              <a:t>http://www.ieee802.org/1/files/public/docs2011/new-vissers-pbb-pbbte-eotn-common-network-arch-0511-v01.pptx</a:t>
            </a:r>
            <a:r>
              <a:rPr lang="en-GB" sz="2200" dirty="0" smtClean="0"/>
              <a:t> presented common network architectures for PBB, PBB-TE and EOTN networks to determine the Tagging method of EC Type 2 signals in an EOTN </a:t>
            </a:r>
          </a:p>
          <a:p>
            <a:pPr marL="0" indent="0"/>
            <a:r>
              <a:rPr lang="en-US" sz="2200" dirty="0" smtClean="0"/>
              <a:t>The last two slides in the above presentation indentified implications of the Tagging methods within PB, PBB I and PBB-TE networks</a:t>
            </a:r>
          </a:p>
          <a:p>
            <a:pPr marL="0" indent="0"/>
            <a:r>
              <a:rPr lang="en-US" sz="2200" dirty="0" smtClean="0"/>
              <a:t>These slides were not addressed in Santa Fe meeting due to time constraints</a:t>
            </a:r>
          </a:p>
          <a:p>
            <a:pPr marL="0" indent="0"/>
            <a:r>
              <a:rPr lang="en-US" sz="2200" dirty="0" smtClean="0"/>
              <a:t>This new presentation addresses the implications of the choice of I+S-Tagging of EC Type 2 signals in PB, PBB I and PBB-TE networks</a:t>
            </a:r>
          </a:p>
          <a:p>
            <a:pPr marL="0" indent="0"/>
            <a:r>
              <a:rPr lang="en-US" sz="2200" dirty="0" smtClean="0"/>
              <a:t>Furthermore, this presentation presents some initial feedback on the tagging </a:t>
            </a:r>
            <a:r>
              <a:rPr lang="en-US" sz="2200" dirty="0" smtClean="0"/>
              <a:t>choice and based on this feedback an alternative Tagging method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55267" y="4461460"/>
          <a:ext cx="396044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0220"/>
                <a:gridCol w="19802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</a:t>
                      </a:r>
                    </a:p>
                    <a:p>
                      <a:pPr algn="ctr"/>
                      <a:r>
                        <a:rPr lang="en-US" dirty="0" smtClean="0"/>
                        <a:t>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JKL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27275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19763" y="4960411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VIP-ISID/Backbone-SID values must be negotiated amongst the EC Type 2 UNI-N ports</a:t>
            </a:r>
          </a:p>
          <a:p>
            <a:endParaRPr lang="en-US" sz="1800" dirty="0" smtClean="0"/>
          </a:p>
          <a:p>
            <a:r>
              <a:rPr lang="en-US" sz="1800" dirty="0" smtClean="0"/>
              <a:t>High probability that the M (2≤M≤8192) UNI-N ports in EC Type 2 have at least one I-SID value available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Backup </a:t>
            </a:r>
            <a:br>
              <a:rPr lang="en-US" dirty="0" smtClean="0"/>
            </a:br>
            <a:r>
              <a:rPr lang="en-US" dirty="0" smtClean="0"/>
              <a:t>I+S-Tagged EC Type 2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May 2011 solution)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 Type1 and EC Type 2 examples including EC/ESP layer stack and EC/ESP identifiers</a:t>
            </a:r>
          </a:p>
          <a:p>
            <a:r>
              <a:rPr lang="en-US" dirty="0" smtClean="0"/>
              <a:t>EC Type1 and EC Type 2 (un)tagged primitive formats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PBB I and PBB-TE network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198349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98349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41291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41291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687186" y="353597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66251" y="288428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7974549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2836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31607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285425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15248" y="6027554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11851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53236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1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domain boundaries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I: few mp2mp B-VLANs in each domain; B-MAC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PBB-TE: full mesh of p2p TESIs in each domain; ESP-MAC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13" name="Freeform 212"/>
          <p:cNvSpPr/>
          <p:nvPr/>
        </p:nvSpPr>
        <p:spPr bwMode="auto">
          <a:xfrm>
            <a:off x="3175347" y="2560439"/>
            <a:ext cx="6670537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096245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168253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495675">
                <a:moveTo>
                  <a:pt x="145912" y="0"/>
                </a:moveTo>
                <a:lnTo>
                  <a:pt x="831712" y="0"/>
                </a:lnTo>
                <a:lnTo>
                  <a:pt x="822187" y="295275"/>
                </a:lnTo>
                <a:lnTo>
                  <a:pt x="1993762" y="304800"/>
                </a:lnTo>
                <a:lnTo>
                  <a:pt x="1993762" y="866775"/>
                </a:lnTo>
                <a:lnTo>
                  <a:pt x="3974962" y="857250"/>
                </a:lnTo>
                <a:lnTo>
                  <a:pt x="3974962" y="304800"/>
                </a:lnTo>
                <a:lnTo>
                  <a:pt x="5289412" y="295275"/>
                </a:lnTo>
                <a:lnTo>
                  <a:pt x="5298937" y="885825"/>
                </a:lnTo>
                <a:lnTo>
                  <a:pt x="6422887" y="876300"/>
                </a:lnTo>
                <a:lnTo>
                  <a:pt x="6432412" y="1162050"/>
                </a:lnTo>
                <a:lnTo>
                  <a:pt x="6661012" y="1171575"/>
                </a:lnTo>
                <a:lnTo>
                  <a:pt x="6670537" y="3133725"/>
                </a:lnTo>
                <a:lnTo>
                  <a:pt x="6480720" y="3168253"/>
                </a:lnTo>
                <a:lnTo>
                  <a:pt x="6460987" y="3495675"/>
                </a:lnTo>
                <a:lnTo>
                  <a:pt x="5194162" y="3486150"/>
                </a:lnTo>
                <a:lnTo>
                  <a:pt x="5203687" y="2905125"/>
                </a:lnTo>
                <a:lnTo>
                  <a:pt x="4232137" y="2905125"/>
                </a:lnTo>
                <a:lnTo>
                  <a:pt x="4232137" y="3476625"/>
                </a:lnTo>
                <a:lnTo>
                  <a:pt x="2108062" y="3457575"/>
                </a:lnTo>
                <a:lnTo>
                  <a:pt x="2088232" y="2808212"/>
                </a:lnTo>
                <a:lnTo>
                  <a:pt x="0" y="2808212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PBB I and PBB-TE network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198349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98349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68955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41291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687186" y="378447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66251" y="288428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1563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7974549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2836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279803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285425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11851" y="6232748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11851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53236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588521" y="1429698"/>
            <a:ext cx="336810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S-VID/I-SID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175" idx="0"/>
          </p:cNvCxnSpPr>
          <p:nvPr/>
        </p:nvCxnSpPr>
        <p:spPr bwMode="auto">
          <a:xfrm flipH="1">
            <a:off x="4941144" y="1768252"/>
            <a:ext cx="2194643" cy="44021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28249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02" name="Rectangle 201"/>
          <p:cNvSpPr/>
          <p:nvPr/>
        </p:nvSpPr>
        <p:spPr bwMode="auto">
          <a:xfrm>
            <a:off x="3175347" y="220030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6" name="Straight Connector 205"/>
          <p:cNvCxnSpPr>
            <a:endCxn id="202" idx="3"/>
          </p:cNvCxnSpPr>
          <p:nvPr/>
        </p:nvCxnSpPr>
        <p:spPr bwMode="auto">
          <a:xfrm rot="10800000">
            <a:off x="3246785" y="23074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 rot="5400000">
            <a:off x="3353942" y="230745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rot="5400000">
            <a:off x="3323391" y="230745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4" name="TextBox 233"/>
          <p:cNvSpPr txBox="1"/>
          <p:nvPr/>
        </p:nvSpPr>
        <p:spPr>
          <a:xfrm>
            <a:off x="151011" y="2200300"/>
            <a:ext cx="28803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2, “Service B-MAC” from UNI-N to UNI-N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S-VID/I-SID Translation </a:t>
            </a:r>
            <a:r>
              <a:rPr lang="en-US" sz="1800" dirty="0" smtClean="0"/>
              <a:t>at PBBN domain boundaries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I: few mp2mp B-VLANs in each domain; B-MAC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PBB-TE: full mesh of p2p TESIs in each domain; ESP-MAC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sp>
        <p:nvSpPr>
          <p:cNvPr id="238" name="Freeform 237"/>
          <p:cNvSpPr/>
          <p:nvPr/>
        </p:nvSpPr>
        <p:spPr bwMode="auto">
          <a:xfrm>
            <a:off x="3175347" y="2272308"/>
            <a:ext cx="6670537" cy="3960440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822187 w 6670537"/>
              <a:gd name="connsiteY2" fmla="*/ 583406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096343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80720 w 6670537"/>
              <a:gd name="connsiteY13" fmla="*/ 3456384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960440">
                <a:moveTo>
                  <a:pt x="144016" y="0"/>
                </a:moveTo>
                <a:lnTo>
                  <a:pt x="936104" y="0"/>
                </a:lnTo>
                <a:lnTo>
                  <a:pt x="936104" y="576064"/>
                </a:lnTo>
                <a:lnTo>
                  <a:pt x="1993762" y="592931"/>
                </a:lnTo>
                <a:lnTo>
                  <a:pt x="1993762" y="1154906"/>
                </a:lnTo>
                <a:lnTo>
                  <a:pt x="3974962" y="1145381"/>
                </a:lnTo>
                <a:lnTo>
                  <a:pt x="3974962" y="592931"/>
                </a:lnTo>
                <a:lnTo>
                  <a:pt x="5289412" y="583406"/>
                </a:lnTo>
                <a:lnTo>
                  <a:pt x="5298937" y="1173956"/>
                </a:lnTo>
                <a:lnTo>
                  <a:pt x="6422887" y="1164431"/>
                </a:lnTo>
                <a:lnTo>
                  <a:pt x="6432412" y="1450181"/>
                </a:lnTo>
                <a:lnTo>
                  <a:pt x="6661012" y="1459706"/>
                </a:lnTo>
                <a:lnTo>
                  <a:pt x="6670537" y="3421856"/>
                </a:lnTo>
                <a:lnTo>
                  <a:pt x="6480720" y="3456384"/>
                </a:lnTo>
                <a:lnTo>
                  <a:pt x="6460987" y="3783806"/>
                </a:lnTo>
                <a:lnTo>
                  <a:pt x="5194162" y="3774281"/>
                </a:lnTo>
                <a:lnTo>
                  <a:pt x="5203687" y="3193256"/>
                </a:lnTo>
                <a:lnTo>
                  <a:pt x="4232137" y="3193256"/>
                </a:lnTo>
                <a:lnTo>
                  <a:pt x="4232137" y="3764756"/>
                </a:lnTo>
                <a:lnTo>
                  <a:pt x="2108062" y="3745706"/>
                </a:lnTo>
                <a:lnTo>
                  <a:pt x="2088232" y="3960440"/>
                </a:lnTo>
                <a:lnTo>
                  <a:pt x="0" y="396044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PBB-TE for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-1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15107" y="3064396"/>
            <a:ext cx="84969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79847" y="2961436"/>
            <a:ext cx="48891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1879203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01" name="Trapezoid 100"/>
          <p:cNvSpPr/>
          <p:nvPr/>
        </p:nvSpPr>
        <p:spPr bwMode="auto">
          <a:xfrm flipV="1">
            <a:off x="1735187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2095227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2671291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Trapezoid 103"/>
          <p:cNvSpPr/>
          <p:nvPr/>
        </p:nvSpPr>
        <p:spPr bwMode="auto">
          <a:xfrm flipV="1">
            <a:off x="3031331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43099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lang="en-US" sz="1400" dirty="0" smtClean="0">
                <a:latin typeface="Arial" charset="0"/>
              </a:rPr>
              <a:t>(link)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4255467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8" name="Straight Arrow Connector 137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9" name="Straight Arrow Connector 138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rapezoid 139"/>
          <p:cNvSpPr/>
          <p:nvPr/>
        </p:nvSpPr>
        <p:spPr bwMode="auto">
          <a:xfrm flipV="1">
            <a:off x="3895427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2" name="Straight Arrow Connector 141"/>
          <p:cNvCxnSpPr/>
          <p:nvPr/>
        </p:nvCxnSpPr>
        <p:spPr bwMode="auto">
          <a:xfrm>
            <a:off x="3679403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6343699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4" name="Straight Arrow Connector 143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2351326" y="40477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015622" y="4040976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7" name="TextBox 146"/>
          <p:cNvSpPr txBox="1"/>
          <p:nvPr/>
        </p:nvSpPr>
        <p:spPr>
          <a:xfrm>
            <a:off x="7679918" y="40477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3535387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3103339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123113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159117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87109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6559723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6199683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rapezoid 155"/>
          <p:cNvSpPr/>
          <p:nvPr/>
        </p:nvSpPr>
        <p:spPr bwMode="auto">
          <a:xfrm flipV="1">
            <a:off x="5767635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922401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Trapezoid 157"/>
          <p:cNvSpPr/>
          <p:nvPr/>
        </p:nvSpPr>
        <p:spPr bwMode="auto">
          <a:xfrm flipV="1">
            <a:off x="886397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Trapezoid 158"/>
          <p:cNvSpPr/>
          <p:nvPr/>
        </p:nvSpPr>
        <p:spPr bwMode="auto">
          <a:xfrm flipV="1">
            <a:off x="843193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0" name="Straight Arrow Connector 159"/>
          <p:cNvCxnSpPr/>
          <p:nvPr/>
        </p:nvCxnSpPr>
        <p:spPr bwMode="auto">
          <a:xfrm>
            <a:off x="1807195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61" name="Straight Arrow Connector 160"/>
          <p:cNvCxnSpPr/>
          <p:nvPr/>
        </p:nvCxnSpPr>
        <p:spPr bwMode="auto">
          <a:xfrm>
            <a:off x="4471491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62" name="Straight Arrow Connector 161"/>
          <p:cNvCxnSpPr/>
          <p:nvPr/>
        </p:nvCxnSpPr>
        <p:spPr bwMode="auto">
          <a:xfrm>
            <a:off x="7135787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63" name="TextBox 162"/>
          <p:cNvSpPr txBox="1"/>
          <p:nvPr/>
        </p:nvSpPr>
        <p:spPr>
          <a:xfrm>
            <a:off x="2299266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4963563" y="385648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7639843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015107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41" name="Straight Arrow Connector 140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7" name="TextBox 166"/>
          <p:cNvSpPr txBox="1"/>
          <p:nvPr/>
        </p:nvSpPr>
        <p:spPr>
          <a:xfrm>
            <a:off x="367940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6343699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903275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74" name="Straight Arrow Connector 173"/>
          <p:cNvCxnSpPr/>
          <p:nvPr/>
        </p:nvCxnSpPr>
        <p:spPr bwMode="auto">
          <a:xfrm>
            <a:off x="1879203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9" name="TextBox 178"/>
          <p:cNvSpPr txBox="1"/>
          <p:nvPr/>
        </p:nvSpPr>
        <p:spPr>
          <a:xfrm>
            <a:off x="2221738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141333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4543499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3" name="Trapezoid 182"/>
          <p:cNvSpPr/>
          <p:nvPr/>
        </p:nvSpPr>
        <p:spPr bwMode="auto">
          <a:xfrm flipV="1">
            <a:off x="4399483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Trapezoid 183"/>
          <p:cNvSpPr/>
          <p:nvPr/>
        </p:nvSpPr>
        <p:spPr bwMode="auto">
          <a:xfrm flipV="1">
            <a:off x="4759523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Trapezoid 184"/>
          <p:cNvSpPr/>
          <p:nvPr/>
        </p:nvSpPr>
        <p:spPr bwMode="auto">
          <a:xfrm flipV="1">
            <a:off x="5335587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Trapezoid 185"/>
          <p:cNvSpPr/>
          <p:nvPr/>
        </p:nvSpPr>
        <p:spPr bwMode="auto">
          <a:xfrm flipV="1">
            <a:off x="5695627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7" name="Straight Arrow Connector 186"/>
          <p:cNvCxnSpPr/>
          <p:nvPr/>
        </p:nvCxnSpPr>
        <p:spPr bwMode="auto">
          <a:xfrm>
            <a:off x="4543499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8" name="TextBox 187"/>
          <p:cNvSpPr txBox="1"/>
          <p:nvPr/>
        </p:nvSpPr>
        <p:spPr>
          <a:xfrm>
            <a:off x="4886034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4805629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90" name="Straight Arrow Connector 189"/>
          <p:cNvCxnSpPr/>
          <p:nvPr/>
        </p:nvCxnSpPr>
        <p:spPr bwMode="auto">
          <a:xfrm>
            <a:off x="7207795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1" name="Trapezoid 190"/>
          <p:cNvSpPr/>
          <p:nvPr/>
        </p:nvSpPr>
        <p:spPr bwMode="auto">
          <a:xfrm flipV="1">
            <a:off x="7063779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Trapezoid 191"/>
          <p:cNvSpPr/>
          <p:nvPr/>
        </p:nvSpPr>
        <p:spPr bwMode="auto">
          <a:xfrm flipV="1">
            <a:off x="7423819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Trapezoid 192"/>
          <p:cNvSpPr/>
          <p:nvPr/>
        </p:nvSpPr>
        <p:spPr bwMode="auto">
          <a:xfrm flipV="1">
            <a:off x="7999883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Trapezoid 193"/>
          <p:cNvSpPr/>
          <p:nvPr/>
        </p:nvSpPr>
        <p:spPr bwMode="auto">
          <a:xfrm flipV="1">
            <a:off x="8359923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5" name="Straight Arrow Connector 194"/>
          <p:cNvCxnSpPr/>
          <p:nvPr/>
        </p:nvCxnSpPr>
        <p:spPr bwMode="auto">
          <a:xfrm>
            <a:off x="7207795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7550330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7469925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sp>
        <p:nvSpPr>
          <p:cNvPr id="170" name="Isosceles Triangle 169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Isosceles Triangle 170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Line Callout 2 171"/>
          <p:cNvSpPr/>
          <p:nvPr/>
        </p:nvSpPr>
        <p:spPr bwMode="auto">
          <a:xfrm>
            <a:off x="6847755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Trapezoid 120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5" name="Straight Arrow Connector 124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PBB-TE for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 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8431931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Trapezoid 85"/>
          <p:cNvSpPr/>
          <p:nvPr/>
        </p:nvSpPr>
        <p:spPr bwMode="auto">
          <a:xfrm flipV="1">
            <a:off x="6919763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Trapezoid 86"/>
          <p:cNvSpPr/>
          <p:nvPr/>
        </p:nvSpPr>
        <p:spPr bwMode="auto">
          <a:xfrm flipV="1">
            <a:off x="1591171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8" name="Trapezoid 87"/>
          <p:cNvSpPr/>
          <p:nvPr/>
        </p:nvSpPr>
        <p:spPr bwMode="auto">
          <a:xfrm flipV="1">
            <a:off x="3103339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9" name="Trapezoid 88"/>
          <p:cNvSpPr/>
          <p:nvPr/>
        </p:nvSpPr>
        <p:spPr bwMode="auto">
          <a:xfrm flipV="1">
            <a:off x="4255467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Trapezoid 92"/>
          <p:cNvSpPr/>
          <p:nvPr/>
        </p:nvSpPr>
        <p:spPr bwMode="auto">
          <a:xfrm flipV="1">
            <a:off x="3895427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Arrow Connector 93"/>
          <p:cNvCxnSpPr/>
          <p:nvPr/>
        </p:nvCxnSpPr>
        <p:spPr bwMode="auto">
          <a:xfrm>
            <a:off x="1015107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6343699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9" name="Trapezoid 98"/>
          <p:cNvSpPr/>
          <p:nvPr/>
        </p:nvSpPr>
        <p:spPr bwMode="auto">
          <a:xfrm flipV="1">
            <a:off x="3535387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Trapezoid 99"/>
          <p:cNvSpPr/>
          <p:nvPr/>
        </p:nvSpPr>
        <p:spPr bwMode="auto">
          <a:xfrm flipV="1">
            <a:off x="1231131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871091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6559723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6199683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Trapezoid 103"/>
          <p:cNvSpPr/>
          <p:nvPr/>
        </p:nvSpPr>
        <p:spPr bwMode="auto">
          <a:xfrm flipV="1">
            <a:off x="9224019" y="4072508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Trapezoid 104"/>
          <p:cNvSpPr/>
          <p:nvPr/>
        </p:nvSpPr>
        <p:spPr bwMode="auto">
          <a:xfrm flipV="1">
            <a:off x="8863979" y="4072508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1" name="Straight Arrow Connector 120"/>
          <p:cNvCxnSpPr/>
          <p:nvPr/>
        </p:nvCxnSpPr>
        <p:spPr bwMode="auto">
          <a:xfrm>
            <a:off x="1807195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4471491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6" name="Straight Arrow Connector 125"/>
          <p:cNvCxnSpPr/>
          <p:nvPr/>
        </p:nvCxnSpPr>
        <p:spPr bwMode="auto">
          <a:xfrm>
            <a:off x="1807195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27" name="Straight Arrow Connector 126"/>
          <p:cNvCxnSpPr/>
          <p:nvPr/>
        </p:nvCxnSpPr>
        <p:spPr bwMode="auto">
          <a:xfrm>
            <a:off x="4471491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4998116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4962850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79403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6" name="Trapezoid 135"/>
          <p:cNvSpPr/>
          <p:nvPr/>
        </p:nvSpPr>
        <p:spPr bwMode="auto">
          <a:xfrm flipV="1">
            <a:off x="5767635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2383259" y="442279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2347993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9" name="Straight Arrow Connector 138"/>
          <p:cNvCxnSpPr/>
          <p:nvPr/>
        </p:nvCxnSpPr>
        <p:spPr bwMode="auto">
          <a:xfrm>
            <a:off x="9007995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0" name="Straight Arrow Connector 139"/>
          <p:cNvCxnSpPr/>
          <p:nvPr/>
        </p:nvCxnSpPr>
        <p:spPr bwMode="auto">
          <a:xfrm>
            <a:off x="7135787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7135787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42" name="TextBox 141"/>
          <p:cNvSpPr txBox="1"/>
          <p:nvPr/>
        </p:nvSpPr>
        <p:spPr>
          <a:xfrm>
            <a:off x="7662412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extBox 142"/>
          <p:cNvSpPr txBox="1"/>
          <p:nvPr/>
        </p:nvSpPr>
        <p:spPr>
          <a:xfrm>
            <a:off x="7627146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44" name="Straight Arrow Connector 143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2383259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6" name="Straight Arrow Connector 145"/>
          <p:cNvCxnSpPr/>
          <p:nvPr/>
        </p:nvCxnSpPr>
        <p:spPr bwMode="auto">
          <a:xfrm>
            <a:off x="3679403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7" name="Straight Arrow Connector 146"/>
          <p:cNvCxnSpPr/>
          <p:nvPr/>
        </p:nvCxnSpPr>
        <p:spPr bwMode="auto">
          <a:xfrm>
            <a:off x="6343699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8" name="Straight Arrow Connector 147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9" name="Straight Arrow Connector 148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0" name="TextBox 149"/>
          <p:cNvSpPr txBox="1"/>
          <p:nvPr/>
        </p:nvSpPr>
        <p:spPr>
          <a:xfrm>
            <a:off x="4998829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1" name="Straight Arrow Connector 150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2" name="TextBox 151"/>
          <p:cNvSpPr txBox="1"/>
          <p:nvPr/>
        </p:nvSpPr>
        <p:spPr>
          <a:xfrm>
            <a:off x="7663125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3" name="Straight Arrow Connector 152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4" name="TextBox 153"/>
          <p:cNvSpPr txBox="1"/>
          <p:nvPr/>
        </p:nvSpPr>
        <p:spPr>
          <a:xfrm>
            <a:off x="9464801" y="419891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5" name="TextBox 154"/>
          <p:cNvSpPr txBox="1"/>
          <p:nvPr/>
        </p:nvSpPr>
        <p:spPr>
          <a:xfrm>
            <a:off x="950078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35809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7" name="TextBox 156"/>
          <p:cNvSpPr txBox="1"/>
          <p:nvPr/>
        </p:nvSpPr>
        <p:spPr>
          <a:xfrm>
            <a:off x="571075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8" name="Straight Arrow Connector 157"/>
          <p:cNvCxnSpPr/>
          <p:nvPr/>
        </p:nvCxnSpPr>
        <p:spPr bwMode="auto">
          <a:xfrm>
            <a:off x="1879203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9" name="Trapezoid 158"/>
          <p:cNvSpPr/>
          <p:nvPr/>
        </p:nvSpPr>
        <p:spPr bwMode="auto">
          <a:xfrm flipV="1">
            <a:off x="1735187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Trapezoid 159"/>
          <p:cNvSpPr/>
          <p:nvPr/>
        </p:nvSpPr>
        <p:spPr bwMode="auto">
          <a:xfrm flipV="1">
            <a:off x="2095227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Trapezoid 160"/>
          <p:cNvSpPr/>
          <p:nvPr/>
        </p:nvSpPr>
        <p:spPr bwMode="auto">
          <a:xfrm flipV="1">
            <a:off x="2671291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Trapezoid 161"/>
          <p:cNvSpPr/>
          <p:nvPr/>
        </p:nvSpPr>
        <p:spPr bwMode="auto">
          <a:xfrm flipV="1">
            <a:off x="3031331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3" name="Straight Arrow Connector 162"/>
          <p:cNvCxnSpPr/>
          <p:nvPr/>
        </p:nvCxnSpPr>
        <p:spPr bwMode="auto">
          <a:xfrm>
            <a:off x="1879203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4" name="TextBox 163"/>
          <p:cNvSpPr txBox="1"/>
          <p:nvPr/>
        </p:nvSpPr>
        <p:spPr>
          <a:xfrm>
            <a:off x="2221738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141333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66" name="Straight Arrow Connector 165"/>
          <p:cNvCxnSpPr/>
          <p:nvPr/>
        </p:nvCxnSpPr>
        <p:spPr bwMode="auto">
          <a:xfrm>
            <a:off x="4543499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7" name="Trapezoid 166"/>
          <p:cNvSpPr/>
          <p:nvPr/>
        </p:nvSpPr>
        <p:spPr bwMode="auto">
          <a:xfrm flipV="1">
            <a:off x="4399483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Trapezoid 167"/>
          <p:cNvSpPr/>
          <p:nvPr/>
        </p:nvSpPr>
        <p:spPr bwMode="auto">
          <a:xfrm flipV="1">
            <a:off x="4759523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Trapezoid 168"/>
          <p:cNvSpPr/>
          <p:nvPr/>
        </p:nvSpPr>
        <p:spPr bwMode="auto">
          <a:xfrm flipV="1">
            <a:off x="5335587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Trapezoid 169"/>
          <p:cNvSpPr/>
          <p:nvPr/>
        </p:nvSpPr>
        <p:spPr bwMode="auto">
          <a:xfrm flipV="1">
            <a:off x="5695627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1" name="Straight Arrow Connector 170"/>
          <p:cNvCxnSpPr/>
          <p:nvPr/>
        </p:nvCxnSpPr>
        <p:spPr bwMode="auto">
          <a:xfrm>
            <a:off x="4543499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2" name="TextBox 171"/>
          <p:cNvSpPr txBox="1"/>
          <p:nvPr/>
        </p:nvSpPr>
        <p:spPr>
          <a:xfrm>
            <a:off x="4886034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4805629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74" name="Straight Arrow Connector 173"/>
          <p:cNvCxnSpPr/>
          <p:nvPr/>
        </p:nvCxnSpPr>
        <p:spPr bwMode="auto">
          <a:xfrm>
            <a:off x="7207795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5" name="Trapezoid 174"/>
          <p:cNvSpPr/>
          <p:nvPr/>
        </p:nvSpPr>
        <p:spPr bwMode="auto">
          <a:xfrm flipV="1">
            <a:off x="7063779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Trapezoid 175"/>
          <p:cNvSpPr/>
          <p:nvPr/>
        </p:nvSpPr>
        <p:spPr bwMode="auto">
          <a:xfrm flipV="1">
            <a:off x="7423819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Trapezoid 176"/>
          <p:cNvSpPr/>
          <p:nvPr/>
        </p:nvSpPr>
        <p:spPr bwMode="auto">
          <a:xfrm flipV="1">
            <a:off x="7999883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Trapezoid 177"/>
          <p:cNvSpPr/>
          <p:nvPr/>
        </p:nvSpPr>
        <p:spPr bwMode="auto">
          <a:xfrm flipV="1">
            <a:off x="8359923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Arrow Connector 178"/>
          <p:cNvCxnSpPr/>
          <p:nvPr/>
        </p:nvCxnSpPr>
        <p:spPr bwMode="auto">
          <a:xfrm>
            <a:off x="7207795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0" name="TextBox 179"/>
          <p:cNvSpPr txBox="1"/>
          <p:nvPr/>
        </p:nvSpPr>
        <p:spPr>
          <a:xfrm>
            <a:off x="7550330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7469925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3704161" y="45771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09" name="TextBox 208"/>
          <p:cNvSpPr txBox="1"/>
          <p:nvPr/>
        </p:nvSpPr>
        <p:spPr>
          <a:xfrm>
            <a:off x="3739427" y="437087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6343699" y="45668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11" name="TextBox 210"/>
          <p:cNvSpPr txBox="1"/>
          <p:nvPr/>
        </p:nvSpPr>
        <p:spPr>
          <a:xfrm>
            <a:off x="6378965" y="436054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31" name="Trapezoid 130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436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3041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4784659" y="296143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84" name="Straight Arrow Connector 183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5" name="TextBox 184"/>
          <p:cNvSpPr txBox="1"/>
          <p:nvPr/>
        </p:nvSpPr>
        <p:spPr>
          <a:xfrm>
            <a:off x="4410019" y="3136404"/>
            <a:ext cx="128560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sp>
        <p:nvSpPr>
          <p:cNvPr id="186" name="Isosceles Triangle 185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Isosceles Triangle 186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Line Callout 2 187"/>
          <p:cNvSpPr/>
          <p:nvPr/>
        </p:nvSpPr>
        <p:spPr bwMode="auto">
          <a:xfrm>
            <a:off x="6847755" y="1552228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60981"/>
              <a:gd name="adj6" fmla="val -5657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Trapezoid 188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Trapezoid 189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1" name="Straight Arrow Connector 190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2" name="TextBox 191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93" name="Line Callout 2 192"/>
          <p:cNvSpPr/>
          <p:nvPr/>
        </p:nvSpPr>
        <p:spPr bwMode="auto">
          <a:xfrm flipH="1">
            <a:off x="1519163" y="1552228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rapezoid 192"/>
          <p:cNvSpPr/>
          <p:nvPr/>
        </p:nvSpPr>
        <p:spPr bwMode="auto">
          <a:xfrm flipV="1">
            <a:off x="8431931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Trapezoid 191"/>
          <p:cNvSpPr/>
          <p:nvPr/>
        </p:nvSpPr>
        <p:spPr bwMode="auto">
          <a:xfrm flipV="1">
            <a:off x="6919763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Trapezoid 188"/>
          <p:cNvSpPr/>
          <p:nvPr/>
        </p:nvSpPr>
        <p:spPr bwMode="auto">
          <a:xfrm flipV="1">
            <a:off x="1591171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Trapezoid 187"/>
          <p:cNvSpPr/>
          <p:nvPr/>
        </p:nvSpPr>
        <p:spPr bwMode="auto">
          <a:xfrm flipV="1">
            <a:off x="3103339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4255467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7" name="Straight Arrow Connector 146"/>
          <p:cNvCxnSpPr/>
          <p:nvPr/>
        </p:nvCxnSpPr>
        <p:spPr bwMode="auto">
          <a:xfrm>
            <a:off x="1807195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8" name="Straight Arrow Connector 147"/>
          <p:cNvCxnSpPr/>
          <p:nvPr/>
        </p:nvCxnSpPr>
        <p:spPr bwMode="auto">
          <a:xfrm>
            <a:off x="4471491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9" name="Straight Arrow Connector 148"/>
          <p:cNvCxnSpPr/>
          <p:nvPr/>
        </p:nvCxnSpPr>
        <p:spPr bwMode="auto">
          <a:xfrm>
            <a:off x="7135787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3" name="Trapezoid 152"/>
          <p:cNvSpPr/>
          <p:nvPr/>
        </p:nvSpPr>
        <p:spPr bwMode="auto">
          <a:xfrm flipV="1">
            <a:off x="3895427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8" name="Straight Arrow Connector 157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0" name="Straight Arrow Connector 159"/>
          <p:cNvCxnSpPr/>
          <p:nvPr/>
        </p:nvCxnSpPr>
        <p:spPr bwMode="auto">
          <a:xfrm>
            <a:off x="6343699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 for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lang="en-US" sz="1400" dirty="0" smtClean="0">
                <a:latin typeface="Arial" charset="0"/>
              </a:rPr>
              <a:t>(link)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15107" y="3064396"/>
            <a:ext cx="84969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79847" y="2961436"/>
            <a:ext cx="48891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28" name="TextBox 127"/>
          <p:cNvSpPr txBox="1"/>
          <p:nvPr/>
        </p:nvSpPr>
        <p:spPr>
          <a:xfrm>
            <a:off x="2256749" y="43358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921045" y="4329008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585341" y="43358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0" name="Isosceles Triangle 89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Trapezoid 91"/>
          <p:cNvSpPr/>
          <p:nvPr/>
        </p:nvSpPr>
        <p:spPr bwMode="auto">
          <a:xfrm flipV="1">
            <a:off x="3535387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Trapezoid 93"/>
          <p:cNvSpPr/>
          <p:nvPr/>
        </p:nvSpPr>
        <p:spPr bwMode="auto">
          <a:xfrm flipV="1">
            <a:off x="1231131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Trapezoid 95"/>
          <p:cNvSpPr/>
          <p:nvPr/>
        </p:nvSpPr>
        <p:spPr bwMode="auto">
          <a:xfrm flipV="1">
            <a:off x="871091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Trapezoid 97"/>
          <p:cNvSpPr/>
          <p:nvPr/>
        </p:nvSpPr>
        <p:spPr bwMode="auto">
          <a:xfrm flipV="1">
            <a:off x="6559723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Trapezoid 98"/>
          <p:cNvSpPr/>
          <p:nvPr/>
        </p:nvSpPr>
        <p:spPr bwMode="auto">
          <a:xfrm flipV="1">
            <a:off x="6199683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9224019" y="3928492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8863979" y="3928492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4" name="Straight Arrow Connector 103"/>
          <p:cNvCxnSpPr/>
          <p:nvPr/>
        </p:nvCxnSpPr>
        <p:spPr bwMode="auto">
          <a:xfrm>
            <a:off x="1807195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>
            <a:off x="4471491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75" name="Straight Arrow Connector 174"/>
          <p:cNvCxnSpPr/>
          <p:nvPr/>
        </p:nvCxnSpPr>
        <p:spPr bwMode="auto">
          <a:xfrm>
            <a:off x="1807195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82" name="Straight Arrow Connector 181"/>
          <p:cNvCxnSpPr/>
          <p:nvPr/>
        </p:nvCxnSpPr>
        <p:spPr bwMode="auto">
          <a:xfrm>
            <a:off x="4471491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4998116" y="41021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84" name="TextBox 183"/>
          <p:cNvSpPr txBox="1"/>
          <p:nvPr/>
        </p:nvSpPr>
        <p:spPr>
          <a:xfrm>
            <a:off x="4962850" y="388617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3679403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7" name="Trapezoid 186"/>
          <p:cNvSpPr/>
          <p:nvPr/>
        </p:nvSpPr>
        <p:spPr bwMode="auto">
          <a:xfrm flipV="1">
            <a:off x="5767635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2383259" y="410946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>
            <a:off x="2347993" y="38934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61" name="Straight Arrow Connector 160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4" name="Straight Arrow Connector 193"/>
          <p:cNvCxnSpPr/>
          <p:nvPr/>
        </p:nvCxnSpPr>
        <p:spPr bwMode="auto">
          <a:xfrm>
            <a:off x="7135787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5" name="Straight Arrow Connector 194"/>
          <p:cNvCxnSpPr/>
          <p:nvPr/>
        </p:nvCxnSpPr>
        <p:spPr bwMode="auto">
          <a:xfrm>
            <a:off x="7135787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7662412" y="41021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97" name="TextBox 196"/>
          <p:cNvSpPr txBox="1"/>
          <p:nvPr/>
        </p:nvSpPr>
        <p:spPr>
          <a:xfrm>
            <a:off x="7627146" y="388617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7927875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742381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526357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475952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rapezoid 155"/>
          <p:cNvSpPr/>
          <p:nvPr/>
        </p:nvSpPr>
        <p:spPr bwMode="auto">
          <a:xfrm flipV="1">
            <a:off x="259928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2095227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Trapezoid 175"/>
          <p:cNvSpPr/>
          <p:nvPr/>
        </p:nvSpPr>
        <p:spPr bwMode="auto">
          <a:xfrm flipV="1">
            <a:off x="1591171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Trapezoid 176"/>
          <p:cNvSpPr/>
          <p:nvPr/>
        </p:nvSpPr>
        <p:spPr bwMode="auto">
          <a:xfrm flipV="1">
            <a:off x="310333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Trapezoid 177"/>
          <p:cNvSpPr/>
          <p:nvPr/>
        </p:nvSpPr>
        <p:spPr bwMode="auto">
          <a:xfrm flipV="1">
            <a:off x="4255467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Trapezoid 178"/>
          <p:cNvSpPr/>
          <p:nvPr/>
        </p:nvSpPr>
        <p:spPr bwMode="auto">
          <a:xfrm flipV="1">
            <a:off x="5767635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Trapezoid 179"/>
          <p:cNvSpPr/>
          <p:nvPr/>
        </p:nvSpPr>
        <p:spPr bwMode="auto">
          <a:xfrm flipV="1">
            <a:off x="691976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Trapezoid 180"/>
          <p:cNvSpPr/>
          <p:nvPr/>
        </p:nvSpPr>
        <p:spPr bwMode="auto">
          <a:xfrm flipV="1">
            <a:off x="8431931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5" name="Straight Arrow Connector 184"/>
          <p:cNvCxnSpPr/>
          <p:nvPr/>
        </p:nvCxnSpPr>
        <p:spPr bwMode="auto">
          <a:xfrm>
            <a:off x="1879203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6" name="TextBox 185"/>
          <p:cNvSpPr txBox="1"/>
          <p:nvPr/>
        </p:nvSpPr>
        <p:spPr>
          <a:xfrm>
            <a:off x="2311251" y="530346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219" name="Straight Arrow Connector 218"/>
          <p:cNvCxnSpPr/>
          <p:nvPr/>
        </p:nvCxnSpPr>
        <p:spPr bwMode="auto">
          <a:xfrm>
            <a:off x="4543499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20" name="TextBox 219"/>
          <p:cNvSpPr txBox="1"/>
          <p:nvPr/>
        </p:nvSpPr>
        <p:spPr>
          <a:xfrm>
            <a:off x="4975547" y="529664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221" name="Straight Arrow Connector 220"/>
          <p:cNvCxnSpPr/>
          <p:nvPr/>
        </p:nvCxnSpPr>
        <p:spPr bwMode="auto">
          <a:xfrm>
            <a:off x="7207795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22" name="TextBox 221"/>
          <p:cNvSpPr txBox="1"/>
          <p:nvPr/>
        </p:nvSpPr>
        <p:spPr>
          <a:xfrm>
            <a:off x="7639843" y="530346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237" name="TextBox 236"/>
          <p:cNvSpPr txBox="1"/>
          <p:nvPr/>
        </p:nvSpPr>
        <p:spPr>
          <a:xfrm>
            <a:off x="3679403" y="4073088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38" name="TextBox 237"/>
          <p:cNvSpPr txBox="1"/>
          <p:nvPr/>
        </p:nvSpPr>
        <p:spPr>
          <a:xfrm>
            <a:off x="6343699" y="4072508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Line Callout 2 164"/>
          <p:cNvSpPr/>
          <p:nvPr/>
        </p:nvSpPr>
        <p:spPr bwMode="auto">
          <a:xfrm>
            <a:off x="6919763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Trapezoid 120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rapezoid 155"/>
          <p:cNvSpPr/>
          <p:nvPr/>
        </p:nvSpPr>
        <p:spPr bwMode="auto">
          <a:xfrm flipV="1">
            <a:off x="7927875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742381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526357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475952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259928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2095227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 for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-1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 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436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3041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Trapezoid 114"/>
          <p:cNvSpPr/>
          <p:nvPr/>
        </p:nvSpPr>
        <p:spPr bwMode="auto">
          <a:xfrm flipV="1">
            <a:off x="1591171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Trapezoid 115"/>
          <p:cNvSpPr/>
          <p:nvPr/>
        </p:nvSpPr>
        <p:spPr bwMode="auto">
          <a:xfrm flipV="1">
            <a:off x="310333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Trapezoid 116"/>
          <p:cNvSpPr/>
          <p:nvPr/>
        </p:nvSpPr>
        <p:spPr bwMode="auto">
          <a:xfrm flipV="1">
            <a:off x="4255467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Trapezoid 117"/>
          <p:cNvSpPr/>
          <p:nvPr/>
        </p:nvSpPr>
        <p:spPr bwMode="auto">
          <a:xfrm flipV="1">
            <a:off x="5767635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Trapezoid 118"/>
          <p:cNvSpPr/>
          <p:nvPr/>
        </p:nvSpPr>
        <p:spPr bwMode="auto">
          <a:xfrm flipV="1">
            <a:off x="691976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8431931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84659" y="296143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1879203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2311251" y="565726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29" name="Straight Arrow Connector 128"/>
          <p:cNvCxnSpPr/>
          <p:nvPr/>
        </p:nvCxnSpPr>
        <p:spPr bwMode="auto">
          <a:xfrm>
            <a:off x="4543499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0" name="TextBox 129"/>
          <p:cNvSpPr txBox="1"/>
          <p:nvPr/>
        </p:nvSpPr>
        <p:spPr>
          <a:xfrm>
            <a:off x="4975547" y="5650442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31" name="Straight Arrow Connector 130"/>
          <p:cNvCxnSpPr/>
          <p:nvPr/>
        </p:nvCxnSpPr>
        <p:spPr bwMode="auto">
          <a:xfrm>
            <a:off x="7207795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639843" y="565726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79" name="Trapezoid 78"/>
          <p:cNvSpPr/>
          <p:nvPr/>
        </p:nvSpPr>
        <p:spPr bwMode="auto">
          <a:xfrm flipV="1">
            <a:off x="8431931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Trapezoid 79"/>
          <p:cNvSpPr/>
          <p:nvPr/>
        </p:nvSpPr>
        <p:spPr bwMode="auto">
          <a:xfrm flipV="1">
            <a:off x="6919763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Trapezoid 80"/>
          <p:cNvSpPr/>
          <p:nvPr/>
        </p:nvSpPr>
        <p:spPr bwMode="auto">
          <a:xfrm flipV="1">
            <a:off x="1591171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" name="Trapezoid 81"/>
          <p:cNvSpPr/>
          <p:nvPr/>
        </p:nvSpPr>
        <p:spPr bwMode="auto">
          <a:xfrm flipV="1">
            <a:off x="3103339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Trapezoid 82"/>
          <p:cNvSpPr/>
          <p:nvPr/>
        </p:nvSpPr>
        <p:spPr bwMode="auto">
          <a:xfrm flipV="1">
            <a:off x="4255467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>
            <a:off x="1807195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4471491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7135787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rapezoid 86"/>
          <p:cNvSpPr/>
          <p:nvPr/>
        </p:nvSpPr>
        <p:spPr bwMode="auto">
          <a:xfrm flipV="1">
            <a:off x="3895427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8" name="Straight Arrow Connector 87"/>
          <p:cNvCxnSpPr/>
          <p:nvPr/>
        </p:nvCxnSpPr>
        <p:spPr bwMode="auto">
          <a:xfrm>
            <a:off x="1015107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>
            <a:off x="6343699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0" name="TextBox 89"/>
          <p:cNvSpPr txBox="1"/>
          <p:nvPr/>
        </p:nvSpPr>
        <p:spPr>
          <a:xfrm>
            <a:off x="2256749" y="4649152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921045" y="46423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7585341" y="4649152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3" name="Trapezoid 92"/>
          <p:cNvSpPr/>
          <p:nvPr/>
        </p:nvSpPr>
        <p:spPr bwMode="auto">
          <a:xfrm flipV="1">
            <a:off x="3535387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Trapezoid 93"/>
          <p:cNvSpPr/>
          <p:nvPr/>
        </p:nvSpPr>
        <p:spPr bwMode="auto">
          <a:xfrm flipV="1">
            <a:off x="1231131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Trapezoid 94"/>
          <p:cNvSpPr/>
          <p:nvPr/>
        </p:nvSpPr>
        <p:spPr bwMode="auto">
          <a:xfrm flipV="1">
            <a:off x="871091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Trapezoid 95"/>
          <p:cNvSpPr/>
          <p:nvPr/>
        </p:nvSpPr>
        <p:spPr bwMode="auto">
          <a:xfrm flipV="1">
            <a:off x="6559723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Trapezoid 96"/>
          <p:cNvSpPr/>
          <p:nvPr/>
        </p:nvSpPr>
        <p:spPr bwMode="auto">
          <a:xfrm flipV="1">
            <a:off x="6199683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Trapezoid 97"/>
          <p:cNvSpPr/>
          <p:nvPr/>
        </p:nvSpPr>
        <p:spPr bwMode="auto">
          <a:xfrm flipV="1">
            <a:off x="9224019" y="4072508"/>
            <a:ext cx="288032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Trapezoid 98"/>
          <p:cNvSpPr/>
          <p:nvPr/>
        </p:nvSpPr>
        <p:spPr bwMode="auto">
          <a:xfrm flipV="1">
            <a:off x="8863979" y="4072508"/>
            <a:ext cx="288032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0" name="Straight Arrow Connector 99"/>
          <p:cNvCxnSpPr/>
          <p:nvPr/>
        </p:nvCxnSpPr>
        <p:spPr bwMode="auto">
          <a:xfrm>
            <a:off x="1807195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>
            <a:off x="4471491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2" name="Straight Arrow Connector 101"/>
          <p:cNvCxnSpPr/>
          <p:nvPr/>
        </p:nvCxnSpPr>
        <p:spPr bwMode="auto">
          <a:xfrm>
            <a:off x="1807195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03" name="Straight Arrow Connector 102"/>
          <p:cNvCxnSpPr/>
          <p:nvPr/>
        </p:nvCxnSpPr>
        <p:spPr bwMode="auto">
          <a:xfrm>
            <a:off x="4471491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4998116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4962850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21" name="Straight Arrow Connector 120"/>
          <p:cNvCxnSpPr/>
          <p:nvPr/>
        </p:nvCxnSpPr>
        <p:spPr bwMode="auto">
          <a:xfrm>
            <a:off x="3679403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5" name="Trapezoid 124"/>
          <p:cNvSpPr/>
          <p:nvPr/>
        </p:nvSpPr>
        <p:spPr bwMode="auto">
          <a:xfrm flipV="1">
            <a:off x="5767635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2383259" y="442279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347993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9007995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4" name="Straight Arrow Connector 133"/>
          <p:cNvCxnSpPr/>
          <p:nvPr/>
        </p:nvCxnSpPr>
        <p:spPr bwMode="auto">
          <a:xfrm>
            <a:off x="7135787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5" name="Straight Arrow Connector 134"/>
          <p:cNvCxnSpPr/>
          <p:nvPr/>
        </p:nvCxnSpPr>
        <p:spPr bwMode="auto">
          <a:xfrm>
            <a:off x="7135787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36" name="TextBox 135"/>
          <p:cNvSpPr txBox="1"/>
          <p:nvPr/>
        </p:nvSpPr>
        <p:spPr>
          <a:xfrm>
            <a:off x="7662412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7" name="TextBox 136"/>
          <p:cNvSpPr txBox="1"/>
          <p:nvPr/>
        </p:nvSpPr>
        <p:spPr>
          <a:xfrm>
            <a:off x="7627146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8" name="Straight Arrow Connector 137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238326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 bwMode="auto">
          <a:xfrm>
            <a:off x="3679403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6343699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2" name="Straight Arrow Connector 141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4" name="TextBox 143"/>
          <p:cNvSpPr txBox="1"/>
          <p:nvPr/>
        </p:nvSpPr>
        <p:spPr>
          <a:xfrm>
            <a:off x="4998829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5" name="Straight Arrow Connector 144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7663125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7" name="Straight Arrow Connector 146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8" name="TextBox 147"/>
          <p:cNvSpPr txBox="1"/>
          <p:nvPr/>
        </p:nvSpPr>
        <p:spPr>
          <a:xfrm>
            <a:off x="9464801" y="419891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950078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35809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1" name="TextBox 150"/>
          <p:cNvSpPr txBox="1"/>
          <p:nvPr/>
        </p:nvSpPr>
        <p:spPr>
          <a:xfrm>
            <a:off x="571075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704161" y="45771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3739427" y="437087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6343699" y="45668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78965" y="436054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60" name="Straight Arrow Connector 159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2" name="TextBox 161"/>
          <p:cNvSpPr txBox="1"/>
          <p:nvPr/>
        </p:nvSpPr>
        <p:spPr>
          <a:xfrm>
            <a:off x="4410019" y="3136404"/>
            <a:ext cx="128560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sp>
        <p:nvSpPr>
          <p:cNvPr id="163" name="Isosceles Triangle 162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Isosceles Triangle 167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Line Callout 2 168"/>
          <p:cNvSpPr/>
          <p:nvPr/>
        </p:nvSpPr>
        <p:spPr bwMode="auto">
          <a:xfrm>
            <a:off x="6847755" y="1480220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82875"/>
              <a:gd name="adj6" fmla="val -5600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Trapezoid 157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Trapezoid 158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1" name="Straight Arrow Connector 160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0" name="TextBox 169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71" name="Line Callout 2 170"/>
          <p:cNvSpPr/>
          <p:nvPr/>
        </p:nvSpPr>
        <p:spPr bwMode="auto">
          <a:xfrm flipH="1">
            <a:off x="1519163" y="1552228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PBB II network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237623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237623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80565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80565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716841" y="3535977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5906" y="2884282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8013823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67641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70881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324699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44903" y="6027554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41506" y="5451693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790862" y="445986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1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EC Type 1 over EC(BSI) in PBBN</a:t>
            </a:r>
            <a:endParaRPr lang="en-US" sz="1800" b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I-SID Translation at PBBN domain boundaries (in CBP)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II: few mp2mp B-VLANs in each domain; B-MAC per network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</a:t>
            </a:r>
            <a:endParaRPr lang="en-GB" sz="1800" dirty="0"/>
          </a:p>
        </p:txBody>
      </p:sp>
      <p:cxnSp>
        <p:nvCxnSpPr>
          <p:cNvPr id="227" name="Straight Arrow Connector 226"/>
          <p:cNvCxnSpPr>
            <a:stCxn id="206" idx="2"/>
          </p:cNvCxnSpPr>
          <p:nvPr/>
        </p:nvCxnSpPr>
        <p:spPr bwMode="auto">
          <a:xfrm flipH="1">
            <a:off x="8143899" y="1170702"/>
            <a:ext cx="373773" cy="13896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>
            <a:stCxn id="206" idx="2"/>
          </p:cNvCxnSpPr>
          <p:nvPr/>
        </p:nvCxnSpPr>
        <p:spPr bwMode="auto">
          <a:xfrm flipH="1">
            <a:off x="8071891" y="1170702"/>
            <a:ext cx="445781" cy="38379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>
            <a:stCxn id="206" idx="2"/>
          </p:cNvCxnSpPr>
          <p:nvPr/>
        </p:nvCxnSpPr>
        <p:spPr bwMode="auto">
          <a:xfrm flipH="1">
            <a:off x="7495827" y="1170702"/>
            <a:ext cx="1021845" cy="39099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stCxn id="206" idx="2"/>
            <a:endCxn id="87" idx="0"/>
          </p:cNvCxnSpPr>
          <p:nvPr/>
        </p:nvCxnSpPr>
        <p:spPr bwMode="auto">
          <a:xfrm flipH="1">
            <a:off x="7479837" y="1170702"/>
            <a:ext cx="1037835" cy="14278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13" name="Freeform 212"/>
          <p:cNvSpPr/>
          <p:nvPr/>
        </p:nvSpPr>
        <p:spPr bwMode="auto">
          <a:xfrm>
            <a:off x="3175347" y="2560439"/>
            <a:ext cx="6670537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096245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168253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495675">
                <a:moveTo>
                  <a:pt x="145912" y="0"/>
                </a:moveTo>
                <a:lnTo>
                  <a:pt x="831712" y="0"/>
                </a:lnTo>
                <a:lnTo>
                  <a:pt x="822187" y="295275"/>
                </a:lnTo>
                <a:lnTo>
                  <a:pt x="1993762" y="304800"/>
                </a:lnTo>
                <a:lnTo>
                  <a:pt x="1993762" y="866775"/>
                </a:lnTo>
                <a:lnTo>
                  <a:pt x="3974962" y="857250"/>
                </a:lnTo>
                <a:lnTo>
                  <a:pt x="3974962" y="304800"/>
                </a:lnTo>
                <a:lnTo>
                  <a:pt x="5289412" y="295275"/>
                </a:lnTo>
                <a:lnTo>
                  <a:pt x="5298937" y="885825"/>
                </a:lnTo>
                <a:lnTo>
                  <a:pt x="6422887" y="876300"/>
                </a:lnTo>
                <a:lnTo>
                  <a:pt x="6432412" y="1162050"/>
                </a:lnTo>
                <a:lnTo>
                  <a:pt x="6661012" y="1171575"/>
                </a:lnTo>
                <a:lnTo>
                  <a:pt x="6670537" y="3133725"/>
                </a:lnTo>
                <a:lnTo>
                  <a:pt x="6480720" y="3168253"/>
                </a:lnTo>
                <a:lnTo>
                  <a:pt x="6460987" y="3495675"/>
                </a:lnTo>
                <a:lnTo>
                  <a:pt x="5194162" y="3486150"/>
                </a:lnTo>
                <a:lnTo>
                  <a:pt x="5203687" y="2905125"/>
                </a:lnTo>
                <a:lnTo>
                  <a:pt x="4232137" y="2905125"/>
                </a:lnTo>
                <a:lnTo>
                  <a:pt x="4232137" y="3476625"/>
                </a:lnTo>
                <a:lnTo>
                  <a:pt x="2108062" y="3457575"/>
                </a:lnTo>
                <a:lnTo>
                  <a:pt x="2088232" y="2808212"/>
                </a:lnTo>
                <a:lnTo>
                  <a:pt x="0" y="2808212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TextBox 205"/>
          <p:cNvSpPr txBox="1"/>
          <p:nvPr/>
        </p:nvSpPr>
        <p:spPr>
          <a:xfrm rot="10800000" flipV="1">
            <a:off x="7135787" y="832148"/>
            <a:ext cx="2763770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PBB II network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237623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237623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80565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80565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716841" y="3535977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5906" y="2884282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8013823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67641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70881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324699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44903" y="6027554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41506" y="5451693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790862" y="445986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</a:t>
            </a:r>
            <a:r>
              <a:rPr lang="en-US" sz="1800" dirty="0" smtClean="0"/>
              <a:t>Type 2, “Service B-MAC” from UNI-N to UNI-N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2 over EC(BSI) in PBBN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I-SID Translation at PBBN domain boundaries (in CBP)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II: few mp2mp B-VLANs in each domain; B-MAC per network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</a:t>
            </a:r>
            <a:endParaRPr lang="en-GB" sz="1800" dirty="0"/>
          </a:p>
        </p:txBody>
      </p:sp>
      <p:cxnSp>
        <p:nvCxnSpPr>
          <p:cNvPr id="227" name="Straight Arrow Connector 226"/>
          <p:cNvCxnSpPr>
            <a:stCxn id="206" idx="2"/>
          </p:cNvCxnSpPr>
          <p:nvPr/>
        </p:nvCxnSpPr>
        <p:spPr bwMode="auto">
          <a:xfrm flipH="1">
            <a:off x="8143899" y="1170702"/>
            <a:ext cx="373773" cy="13896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>
            <a:stCxn id="206" idx="2"/>
          </p:cNvCxnSpPr>
          <p:nvPr/>
        </p:nvCxnSpPr>
        <p:spPr bwMode="auto">
          <a:xfrm flipH="1">
            <a:off x="8071891" y="1170702"/>
            <a:ext cx="445781" cy="38379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>
            <a:stCxn id="206" idx="2"/>
          </p:cNvCxnSpPr>
          <p:nvPr/>
        </p:nvCxnSpPr>
        <p:spPr bwMode="auto">
          <a:xfrm flipH="1">
            <a:off x="7495827" y="1170702"/>
            <a:ext cx="1021845" cy="39099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stCxn id="206" idx="2"/>
            <a:endCxn id="87" idx="0"/>
          </p:cNvCxnSpPr>
          <p:nvPr/>
        </p:nvCxnSpPr>
        <p:spPr bwMode="auto">
          <a:xfrm flipH="1">
            <a:off x="7479837" y="1170702"/>
            <a:ext cx="1037835" cy="14278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TextBox 205"/>
          <p:cNvSpPr txBox="1"/>
          <p:nvPr/>
        </p:nvSpPr>
        <p:spPr>
          <a:xfrm rot="10800000" flipV="1">
            <a:off x="7135787" y="832148"/>
            <a:ext cx="2763770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34" name="Freeform 233"/>
          <p:cNvSpPr/>
          <p:nvPr/>
        </p:nvSpPr>
        <p:spPr bwMode="auto">
          <a:xfrm>
            <a:off x="3175347" y="2272308"/>
            <a:ext cx="6670537" cy="3960440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822187 w 6670537"/>
              <a:gd name="connsiteY2" fmla="*/ 583406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096343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80720 w 6670537"/>
              <a:gd name="connsiteY13" fmla="*/ 3456384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960440">
                <a:moveTo>
                  <a:pt x="144016" y="0"/>
                </a:moveTo>
                <a:lnTo>
                  <a:pt x="936104" y="0"/>
                </a:lnTo>
                <a:lnTo>
                  <a:pt x="936104" y="576064"/>
                </a:lnTo>
                <a:lnTo>
                  <a:pt x="1993762" y="592931"/>
                </a:lnTo>
                <a:lnTo>
                  <a:pt x="1993762" y="1154906"/>
                </a:lnTo>
                <a:lnTo>
                  <a:pt x="3974962" y="1145381"/>
                </a:lnTo>
                <a:lnTo>
                  <a:pt x="3974962" y="592931"/>
                </a:lnTo>
                <a:lnTo>
                  <a:pt x="5289412" y="583406"/>
                </a:lnTo>
                <a:lnTo>
                  <a:pt x="5298937" y="1173956"/>
                </a:lnTo>
                <a:lnTo>
                  <a:pt x="6422887" y="1164431"/>
                </a:lnTo>
                <a:lnTo>
                  <a:pt x="6432412" y="1450181"/>
                </a:lnTo>
                <a:lnTo>
                  <a:pt x="6661012" y="1459706"/>
                </a:lnTo>
                <a:lnTo>
                  <a:pt x="6670537" y="3421856"/>
                </a:lnTo>
                <a:lnTo>
                  <a:pt x="6480720" y="3456384"/>
                </a:lnTo>
                <a:lnTo>
                  <a:pt x="6460987" y="3783806"/>
                </a:lnTo>
                <a:lnTo>
                  <a:pt x="5194162" y="3774281"/>
                </a:lnTo>
                <a:lnTo>
                  <a:pt x="5203687" y="3193256"/>
                </a:lnTo>
                <a:lnTo>
                  <a:pt x="4232137" y="3193256"/>
                </a:lnTo>
                <a:lnTo>
                  <a:pt x="4232137" y="3764756"/>
                </a:lnTo>
                <a:lnTo>
                  <a:pt x="2108062" y="3745706"/>
                </a:lnTo>
                <a:lnTo>
                  <a:pt x="2088232" y="3960440"/>
                </a:lnTo>
                <a:lnTo>
                  <a:pt x="0" y="396044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Type 2 support beyond PBB and EOTN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One may expect that EC Type 2 signal support will be required beyond the PBB II and EOTN networks in future; e.g. in </a:t>
            </a:r>
            <a:r>
              <a:rPr lang="en-US" dirty="0" err="1" smtClean="0"/>
              <a:t>EoSDH</a:t>
            </a:r>
            <a:r>
              <a:rPr lang="en-US" dirty="0" smtClean="0"/>
              <a:t>, </a:t>
            </a:r>
            <a:r>
              <a:rPr lang="en-US" dirty="0" err="1" smtClean="0"/>
              <a:t>EoMPLS</a:t>
            </a:r>
            <a:r>
              <a:rPr lang="en-US" dirty="0" smtClean="0"/>
              <a:t>(-TP)/VPLS, PBB-TE, PBB I and PB networks</a:t>
            </a:r>
          </a:p>
          <a:p>
            <a:pPr marL="0" indent="0"/>
            <a:r>
              <a:rPr lang="en-US" dirty="0" err="1" smtClean="0"/>
              <a:t>EoSDH</a:t>
            </a:r>
            <a:r>
              <a:rPr lang="en-US" dirty="0" smtClean="0"/>
              <a:t> transports S-Tagged EC Type 1 signals via GFP-F over SDH VC-n connections; this is a similar environment as in EOTN and I+S-Tagged EC Type 2 signals would be applicable</a:t>
            </a:r>
          </a:p>
          <a:p>
            <a:pPr marL="0" indent="0"/>
            <a:r>
              <a:rPr lang="en-US" dirty="0" smtClean="0"/>
              <a:t>PB, PBB-TE and PBB I transport S-Tagged EC Type 1 signals; should/could EC Type 2 signals be transported with I+S-Tags?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sz="1800" dirty="0" smtClean="0"/>
              <a:t>NOTE: EC Type 2 support in </a:t>
            </a:r>
            <a:r>
              <a:rPr lang="en-US" sz="1800" dirty="0" err="1" smtClean="0"/>
              <a:t>EoMPLS</a:t>
            </a:r>
            <a:r>
              <a:rPr lang="en-US" sz="1800" dirty="0" smtClean="0"/>
              <a:t>(-TP)/VPLS is TBA</a:t>
            </a:r>
          </a:p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rapezoid 164"/>
          <p:cNvSpPr/>
          <p:nvPr/>
        </p:nvSpPr>
        <p:spPr bwMode="auto">
          <a:xfrm flipV="1">
            <a:off x="3895427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rapezoid 163"/>
          <p:cNvSpPr/>
          <p:nvPr/>
        </p:nvSpPr>
        <p:spPr bwMode="auto">
          <a:xfrm flipV="1">
            <a:off x="3463379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II for 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1663179" y="4288532"/>
            <a:ext cx="7128792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EC(BSI)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6317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91165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9674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24735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8359923" y="479258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Isosceles Triangle 59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Isosceles Triangle 60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Isosceles Triangle 61"/>
          <p:cNvSpPr/>
          <p:nvPr/>
        </p:nvSpPr>
        <p:spPr bwMode="auto">
          <a:xfrm flipV="1">
            <a:off x="8503939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Isosceles Triangle 62"/>
          <p:cNvSpPr/>
          <p:nvPr/>
        </p:nvSpPr>
        <p:spPr bwMode="auto">
          <a:xfrm flipV="1">
            <a:off x="6991771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5839643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4327475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Isosceles Triangle 65"/>
          <p:cNvSpPr/>
          <p:nvPr/>
        </p:nvSpPr>
        <p:spPr bwMode="auto">
          <a:xfrm flipV="1">
            <a:off x="3175347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Isosceles Triangle 66"/>
          <p:cNvSpPr/>
          <p:nvPr/>
        </p:nvSpPr>
        <p:spPr bwMode="auto">
          <a:xfrm flipV="1">
            <a:off x="1663179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Isosceles Triangle 67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Isosceles Triangle 68"/>
          <p:cNvSpPr/>
          <p:nvPr/>
        </p:nvSpPr>
        <p:spPr bwMode="auto">
          <a:xfrm flipV="1">
            <a:off x="8496944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1663179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3103339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327475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5767635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91771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8431931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rapezoid 83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1303139" y="3064396"/>
            <a:ext cx="79208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4779850" y="296143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cxnSp>
        <p:nvCxnSpPr>
          <p:cNvPr id="89" name="Straight Arrow Connector 88"/>
          <p:cNvCxnSpPr/>
          <p:nvPr/>
        </p:nvCxnSpPr>
        <p:spPr bwMode="auto">
          <a:xfrm>
            <a:off x="1807195" y="4144516"/>
            <a:ext cx="68407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4831531" y="4047798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123113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159117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87109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Trapezoid 107"/>
          <p:cNvSpPr/>
          <p:nvPr/>
        </p:nvSpPr>
        <p:spPr bwMode="auto">
          <a:xfrm flipV="1">
            <a:off x="922401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Trapezoid 108"/>
          <p:cNvSpPr/>
          <p:nvPr/>
        </p:nvSpPr>
        <p:spPr bwMode="auto">
          <a:xfrm flipV="1">
            <a:off x="886397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Trapezoid 109"/>
          <p:cNvSpPr/>
          <p:nvPr/>
        </p:nvSpPr>
        <p:spPr bwMode="auto">
          <a:xfrm flipV="1">
            <a:off x="843193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Arrow Connector 110"/>
          <p:cNvCxnSpPr/>
          <p:nvPr/>
        </p:nvCxnSpPr>
        <p:spPr bwMode="auto">
          <a:xfrm>
            <a:off x="1807195" y="4000500"/>
            <a:ext cx="68407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14" name="TextBox 113"/>
          <p:cNvSpPr txBox="1"/>
          <p:nvPr/>
        </p:nvSpPr>
        <p:spPr>
          <a:xfrm>
            <a:off x="4874048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18" name="Straight Arrow Connector 117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2" name="Trapezoid 121"/>
          <p:cNvSpPr/>
          <p:nvPr/>
        </p:nvSpPr>
        <p:spPr bwMode="auto">
          <a:xfrm flipV="1">
            <a:off x="1591171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rapezoid 122"/>
          <p:cNvSpPr/>
          <p:nvPr/>
        </p:nvSpPr>
        <p:spPr bwMode="auto">
          <a:xfrm flipV="1">
            <a:off x="3103339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Trapezoid 123"/>
          <p:cNvSpPr/>
          <p:nvPr/>
        </p:nvSpPr>
        <p:spPr bwMode="auto">
          <a:xfrm flipV="1">
            <a:off x="4255467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Trapezoid 124"/>
          <p:cNvSpPr/>
          <p:nvPr/>
        </p:nvSpPr>
        <p:spPr bwMode="auto">
          <a:xfrm flipV="1">
            <a:off x="5767635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rapezoid 125"/>
          <p:cNvSpPr/>
          <p:nvPr/>
        </p:nvSpPr>
        <p:spPr bwMode="auto">
          <a:xfrm flipV="1">
            <a:off x="6919763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8431931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8" name="Straight Arrow Connector 127"/>
          <p:cNvCxnSpPr/>
          <p:nvPr/>
        </p:nvCxnSpPr>
        <p:spPr bwMode="auto">
          <a:xfrm>
            <a:off x="1807195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4471491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0" name="Straight Arrow Connector 129"/>
          <p:cNvCxnSpPr/>
          <p:nvPr/>
        </p:nvCxnSpPr>
        <p:spPr bwMode="auto">
          <a:xfrm>
            <a:off x="7135787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1" name="Trapezoid 130"/>
          <p:cNvSpPr/>
          <p:nvPr/>
        </p:nvSpPr>
        <p:spPr bwMode="auto">
          <a:xfrm flipV="1">
            <a:off x="6127675" y="5008612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6631731" y="5008612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07395" y="5080620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6" name="Straight Arrow Connector 135"/>
          <p:cNvCxnSpPr/>
          <p:nvPr/>
        </p:nvCxnSpPr>
        <p:spPr bwMode="auto">
          <a:xfrm>
            <a:off x="6271691" y="5080620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4998116" y="500192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383259" y="500919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662412" y="500192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7927875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Trapezoid 143"/>
          <p:cNvSpPr/>
          <p:nvPr/>
        </p:nvSpPr>
        <p:spPr bwMode="auto">
          <a:xfrm flipV="1">
            <a:off x="742381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Trapezoid 144"/>
          <p:cNvSpPr/>
          <p:nvPr/>
        </p:nvSpPr>
        <p:spPr bwMode="auto">
          <a:xfrm flipV="1">
            <a:off x="526357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Trapezoid 145"/>
          <p:cNvSpPr/>
          <p:nvPr/>
        </p:nvSpPr>
        <p:spPr bwMode="auto">
          <a:xfrm flipV="1">
            <a:off x="475952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Trapezoid 146"/>
          <p:cNvSpPr/>
          <p:nvPr/>
        </p:nvSpPr>
        <p:spPr bwMode="auto">
          <a:xfrm flipV="1">
            <a:off x="259928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2095227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1591171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310333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4255467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5767635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8431931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879203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2311251" y="5951538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57" name="Straight Arrow Connector 156"/>
          <p:cNvCxnSpPr/>
          <p:nvPr/>
        </p:nvCxnSpPr>
        <p:spPr bwMode="auto">
          <a:xfrm>
            <a:off x="4543499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4975547" y="594471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7207795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7639843" y="5951538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1015107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03275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702685" y="500861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43699" y="500861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16" name="Isosceles Triangle 115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Isosceles Triangle 118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Line Callout 2 119"/>
          <p:cNvSpPr/>
          <p:nvPr/>
        </p:nvSpPr>
        <p:spPr bwMode="auto">
          <a:xfrm>
            <a:off x="6847755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Trapezoid 132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Trapezoid 133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rapezoid 164"/>
          <p:cNvSpPr/>
          <p:nvPr/>
        </p:nvSpPr>
        <p:spPr bwMode="auto">
          <a:xfrm flipV="1">
            <a:off x="3895427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rapezoid 163"/>
          <p:cNvSpPr/>
          <p:nvPr/>
        </p:nvSpPr>
        <p:spPr bwMode="auto">
          <a:xfrm flipV="1">
            <a:off x="3463379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II for 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6317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91165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967435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247355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Isosceles Triangle 59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Isosceles Triangle 60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Isosceles Triangle 61"/>
          <p:cNvSpPr/>
          <p:nvPr/>
        </p:nvSpPr>
        <p:spPr bwMode="auto">
          <a:xfrm flipV="1">
            <a:off x="850393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Isosceles Triangle 62"/>
          <p:cNvSpPr/>
          <p:nvPr/>
        </p:nvSpPr>
        <p:spPr bwMode="auto">
          <a:xfrm flipV="1">
            <a:off x="6991771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5839643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4327475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Isosceles Triangle 65"/>
          <p:cNvSpPr/>
          <p:nvPr/>
        </p:nvSpPr>
        <p:spPr bwMode="auto">
          <a:xfrm flipV="1">
            <a:off x="3175347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Isosceles Triangle 66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310333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32747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576763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9177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843193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rapezoid 83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2493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2650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4779850" y="296143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95" name="Straight Arrow Connector 94"/>
          <p:cNvCxnSpPr/>
          <p:nvPr/>
        </p:nvCxnSpPr>
        <p:spPr bwMode="auto">
          <a:xfrm>
            <a:off x="9007995" y="428853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01" name="Trapezoid 100"/>
          <p:cNvSpPr/>
          <p:nvPr/>
        </p:nvSpPr>
        <p:spPr bwMode="auto">
          <a:xfrm flipV="1">
            <a:off x="1231131" y="4072508"/>
            <a:ext cx="360040" cy="432048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871091" y="4072508"/>
            <a:ext cx="360040" cy="432048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Trapezoid 107"/>
          <p:cNvSpPr/>
          <p:nvPr/>
        </p:nvSpPr>
        <p:spPr bwMode="auto">
          <a:xfrm flipV="1">
            <a:off x="9224019" y="4072508"/>
            <a:ext cx="360040" cy="432048"/>
          </a:xfrm>
          <a:prstGeom prst="trapezoid">
            <a:avLst>
              <a:gd name="adj" fmla="val 1370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Trapezoid 108"/>
          <p:cNvSpPr/>
          <p:nvPr/>
        </p:nvSpPr>
        <p:spPr bwMode="auto">
          <a:xfrm flipV="1">
            <a:off x="8863979" y="4072508"/>
            <a:ext cx="360040" cy="432048"/>
          </a:xfrm>
          <a:prstGeom prst="trapezoid">
            <a:avLst>
              <a:gd name="adj" fmla="val 1852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8" name="Straight Arrow Connector 117"/>
          <p:cNvCxnSpPr/>
          <p:nvPr/>
        </p:nvCxnSpPr>
        <p:spPr bwMode="auto">
          <a:xfrm>
            <a:off x="1015107" y="428853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2" name="Trapezoid 121"/>
          <p:cNvSpPr/>
          <p:nvPr/>
        </p:nvSpPr>
        <p:spPr bwMode="auto">
          <a:xfrm flipV="1">
            <a:off x="1591171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rapezoid 122"/>
          <p:cNvSpPr/>
          <p:nvPr/>
        </p:nvSpPr>
        <p:spPr bwMode="auto">
          <a:xfrm flipV="1">
            <a:off x="3103339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Trapezoid 123"/>
          <p:cNvSpPr/>
          <p:nvPr/>
        </p:nvSpPr>
        <p:spPr bwMode="auto">
          <a:xfrm flipV="1">
            <a:off x="4255467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Trapezoid 124"/>
          <p:cNvSpPr/>
          <p:nvPr/>
        </p:nvSpPr>
        <p:spPr bwMode="auto">
          <a:xfrm flipV="1">
            <a:off x="5767635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rapezoid 125"/>
          <p:cNvSpPr/>
          <p:nvPr/>
        </p:nvSpPr>
        <p:spPr bwMode="auto">
          <a:xfrm flipV="1">
            <a:off x="6919763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8431931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8" name="Straight Arrow Connector 127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0" name="Straight Arrow Connector 129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1" name="Trapezoid 130"/>
          <p:cNvSpPr/>
          <p:nvPr/>
        </p:nvSpPr>
        <p:spPr bwMode="auto">
          <a:xfrm flipV="1">
            <a:off x="6127675" y="4072508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6631731" y="4072508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07395" y="414451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6" name="Straight Arrow Connector 135"/>
          <p:cNvCxnSpPr/>
          <p:nvPr/>
        </p:nvCxnSpPr>
        <p:spPr bwMode="auto">
          <a:xfrm>
            <a:off x="6271691" y="414451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4998116" y="406581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383259" y="407308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662412" y="406581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7927875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Trapezoid 143"/>
          <p:cNvSpPr/>
          <p:nvPr/>
        </p:nvSpPr>
        <p:spPr bwMode="auto">
          <a:xfrm flipV="1">
            <a:off x="742381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Trapezoid 144"/>
          <p:cNvSpPr/>
          <p:nvPr/>
        </p:nvSpPr>
        <p:spPr bwMode="auto">
          <a:xfrm flipV="1">
            <a:off x="526357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Trapezoid 145"/>
          <p:cNvSpPr/>
          <p:nvPr/>
        </p:nvSpPr>
        <p:spPr bwMode="auto">
          <a:xfrm flipV="1">
            <a:off x="475952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Trapezoid 146"/>
          <p:cNvSpPr/>
          <p:nvPr/>
        </p:nvSpPr>
        <p:spPr bwMode="auto">
          <a:xfrm flipV="1">
            <a:off x="259928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2095227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1591171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310333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4255467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5767635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8431931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879203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2311251" y="501543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57" name="Straight Arrow Connector 156"/>
          <p:cNvCxnSpPr/>
          <p:nvPr/>
        </p:nvCxnSpPr>
        <p:spPr bwMode="auto">
          <a:xfrm>
            <a:off x="4543499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4975547" y="5008612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7207795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7639843" y="501543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63801" y="4217104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440043" y="4217104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702685" y="407250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43699" y="407250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4376319" y="3136984"/>
            <a:ext cx="128560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534334" y="4000500"/>
            <a:ext cx="408765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</a:p>
        </p:txBody>
      </p:sp>
      <p:cxnSp>
        <p:nvCxnSpPr>
          <p:cNvPr id="162" name="Straight Arrow Connector 161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3" name="TextBox 162"/>
          <p:cNvSpPr txBox="1"/>
          <p:nvPr/>
        </p:nvSpPr>
        <p:spPr>
          <a:xfrm>
            <a:off x="9512051" y="4000500"/>
            <a:ext cx="408765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</a:p>
        </p:txBody>
      </p:sp>
      <p:sp>
        <p:nvSpPr>
          <p:cNvPr id="168" name="Isosceles Triangle 167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Isosceles Triangle 168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Trapezoid 170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Trapezoid 171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3" name="Straight Arrow Connector 172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4" name="TextBox 173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75" name="Line Callout 2 174"/>
          <p:cNvSpPr/>
          <p:nvPr/>
        </p:nvSpPr>
        <p:spPr bwMode="auto">
          <a:xfrm flipH="1">
            <a:off x="6199683" y="1624236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smtClean="0"/>
              <a:t>EC Type 1 Tag</a:t>
            </a:r>
            <a:endParaRPr lang="en-GB" smtClean="0"/>
          </a:p>
        </p:txBody>
      </p:sp>
      <p:sp>
        <p:nvSpPr>
          <p:cNvPr id="7171" name="Rectangle 79"/>
          <p:cNvSpPr>
            <a:spLocks noChangeArrowheads="1"/>
          </p:cNvSpPr>
          <p:nvPr/>
        </p:nvSpPr>
        <p:spPr bwMode="auto">
          <a:xfrm>
            <a:off x="1806146" y="2363432"/>
            <a:ext cx="3158742" cy="13849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1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72" name="Rectangle 26"/>
          <p:cNvSpPr>
            <a:spLocks noChangeArrowheads="1"/>
          </p:cNvSpPr>
          <p:nvPr/>
        </p:nvSpPr>
        <p:spPr bwMode="auto">
          <a:xfrm>
            <a:off x="2500884" y="3698784"/>
            <a:ext cx="2019372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3" name="Rectangle 12"/>
          <p:cNvSpPr>
            <a:spLocks noChangeArrowheads="1"/>
          </p:cNvSpPr>
          <p:nvPr/>
        </p:nvSpPr>
        <p:spPr bwMode="auto">
          <a:xfrm>
            <a:off x="2517557" y="368211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&lt;&gt; 89-10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4" name="Rectangle 79"/>
          <p:cNvSpPr>
            <a:spLocks noChangeArrowheads="1"/>
          </p:cNvSpPr>
          <p:nvPr/>
        </p:nvSpPr>
        <p:spPr bwMode="auto">
          <a:xfrm>
            <a:off x="1922862" y="5423074"/>
            <a:ext cx="3317962" cy="13849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OAM 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destination_address (=B-DA)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(=B-SA)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75" name="Rectangle 26"/>
          <p:cNvSpPr>
            <a:spLocks noChangeArrowheads="1"/>
          </p:cNvSpPr>
          <p:nvPr/>
        </p:nvSpPr>
        <p:spPr bwMode="auto">
          <a:xfrm>
            <a:off x="2515706" y="6760279"/>
            <a:ext cx="2017518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6" name="Rectangle 12"/>
          <p:cNvSpPr>
            <a:spLocks noChangeArrowheads="1"/>
          </p:cNvSpPr>
          <p:nvPr/>
        </p:nvSpPr>
        <p:spPr bwMode="auto">
          <a:xfrm>
            <a:off x="2532378" y="6739905"/>
            <a:ext cx="2015666" cy="21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7" name="Rectangle 27"/>
          <p:cNvSpPr>
            <a:spLocks noChangeArrowheads="1"/>
          </p:cNvSpPr>
          <p:nvPr/>
        </p:nvSpPr>
        <p:spPr bwMode="auto">
          <a:xfrm>
            <a:off x="5754660" y="3698784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6254871" y="3532096"/>
            <a:ext cx="150989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9" name="Rectangle 8"/>
          <p:cNvSpPr>
            <a:spLocks noChangeArrowheads="1"/>
          </p:cNvSpPr>
          <p:nvPr/>
        </p:nvSpPr>
        <p:spPr bwMode="auto">
          <a:xfrm>
            <a:off x="5760217" y="3532096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6132598" y="3532096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7181" name="Rectangle 28"/>
          <p:cNvSpPr>
            <a:spLocks noChangeArrowheads="1"/>
          </p:cNvSpPr>
          <p:nvPr/>
        </p:nvSpPr>
        <p:spPr bwMode="auto">
          <a:xfrm>
            <a:off x="5754661" y="3317254"/>
            <a:ext cx="2017518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2" name="Rectangle 29"/>
          <p:cNvSpPr>
            <a:spLocks noChangeArrowheads="1"/>
          </p:cNvSpPr>
          <p:nvPr/>
        </p:nvSpPr>
        <p:spPr bwMode="auto">
          <a:xfrm>
            <a:off x="5795419" y="5717555"/>
            <a:ext cx="2017518" cy="6482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27"/>
          <p:cNvSpPr>
            <a:spLocks noChangeArrowheads="1"/>
          </p:cNvSpPr>
          <p:nvPr/>
        </p:nvSpPr>
        <p:spPr bwMode="auto">
          <a:xfrm>
            <a:off x="5795419" y="6808433"/>
            <a:ext cx="2017518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4" name="Rectangle 13"/>
          <p:cNvSpPr>
            <a:spLocks noChangeArrowheads="1"/>
          </p:cNvSpPr>
          <p:nvPr/>
        </p:nvSpPr>
        <p:spPr bwMode="auto">
          <a:xfrm>
            <a:off x="5810239" y="678991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5" name="Rectangle 7"/>
          <p:cNvSpPr>
            <a:spLocks noChangeArrowheads="1"/>
          </p:cNvSpPr>
          <p:nvPr/>
        </p:nvSpPr>
        <p:spPr bwMode="auto">
          <a:xfrm>
            <a:off x="6295629" y="6565809"/>
            <a:ext cx="1509897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6" name="Rectangle 8"/>
          <p:cNvSpPr>
            <a:spLocks noChangeArrowheads="1"/>
          </p:cNvSpPr>
          <p:nvPr/>
        </p:nvSpPr>
        <p:spPr bwMode="auto">
          <a:xfrm>
            <a:off x="5802828" y="6565809"/>
            <a:ext cx="3686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 rot="10800000">
            <a:off x="6173356" y="6565809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7188" name="Rectangle 28"/>
          <p:cNvSpPr>
            <a:spLocks noChangeArrowheads="1"/>
          </p:cNvSpPr>
          <p:nvPr/>
        </p:nvSpPr>
        <p:spPr bwMode="auto">
          <a:xfrm>
            <a:off x="5795419" y="6352820"/>
            <a:ext cx="2017518" cy="212989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9" name="Rectangle 79"/>
          <p:cNvSpPr>
            <a:spLocks noChangeArrowheads="1"/>
          </p:cNvSpPr>
          <p:nvPr/>
        </p:nvSpPr>
        <p:spPr bwMode="auto">
          <a:xfrm>
            <a:off x="5494105" y="1731871"/>
            <a:ext cx="277339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S-Tagged EC Type 1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90" name="Rectangle 79"/>
          <p:cNvSpPr>
            <a:spLocks noChangeArrowheads="1"/>
          </p:cNvSpPr>
          <p:nvPr/>
        </p:nvSpPr>
        <p:spPr bwMode="auto">
          <a:xfrm>
            <a:off x="5452681" y="4752620"/>
            <a:ext cx="273078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S-Tagged EC Type 1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91" name="Rectangle 13"/>
          <p:cNvSpPr>
            <a:spLocks noChangeArrowheads="1"/>
          </p:cNvSpPr>
          <p:nvPr/>
        </p:nvSpPr>
        <p:spPr bwMode="auto">
          <a:xfrm>
            <a:off x="5769481" y="3746938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&lt;&gt; 89-10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906124" y="2819624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>
            <a:off x="4906124" y="6825678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2 Tag</a:t>
            </a:r>
            <a:endParaRPr lang="en-GB" dirty="0" smtClean="0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4075796" y="1140884"/>
            <a:ext cx="2771541" cy="6760104"/>
            <a:chOff x="395536" y="977111"/>
            <a:chExt cx="2376264" cy="5795117"/>
          </a:xfrm>
        </p:grpSpPr>
        <p:sp>
          <p:nvSpPr>
            <p:cNvPr id="8261" name="Rectangle 79"/>
            <p:cNvSpPr>
              <a:spLocks noChangeArrowheads="1"/>
            </p:cNvSpPr>
            <p:nvPr/>
          </p:nvSpPr>
          <p:spPr bwMode="auto">
            <a:xfrm>
              <a:off x="395536" y="977111"/>
              <a:ext cx="2376264" cy="13606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8342" tIns="39171" rIns="78342" bIns="39171">
              <a:spAutoFit/>
            </a:bodyPr>
            <a:lstStyle/>
            <a:p>
              <a:r>
                <a:rPr lang="en-US" sz="1400" u="sng" dirty="0">
                  <a:cs typeface="Arial" pitchFamily="34" charset="0"/>
                </a:rPr>
                <a:t>EC Type 2 </a:t>
              </a:r>
            </a:p>
            <a:p>
              <a:r>
                <a:rPr lang="en-US" sz="1400" u="sng" dirty="0">
                  <a:cs typeface="Arial" pitchFamily="34" charset="0"/>
                </a:rPr>
                <a:t>primitive parameters</a:t>
              </a:r>
            </a:p>
            <a:p>
              <a:r>
                <a:rPr lang="en-US" sz="1400" dirty="0">
                  <a:cs typeface="Arial" pitchFamily="34" charset="0"/>
                </a:rPr>
                <a:t>- destination_address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source_address 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priority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</a:t>
              </a:r>
              <a:r>
                <a:rPr lang="en-US" sz="1400" dirty="0" err="1">
                  <a:cs typeface="Arial" pitchFamily="34" charset="0"/>
                </a:rPr>
                <a:t>drop_eligible</a:t>
              </a:r>
              <a:endParaRPr lang="en-US" sz="1400" dirty="0">
                <a:cs typeface="Arial" pitchFamily="34" charset="0"/>
              </a:endParaRP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mac_service_data_unit =</a:t>
              </a:r>
            </a:p>
          </p:txBody>
        </p:sp>
        <p:sp>
          <p:nvSpPr>
            <p:cNvPr id="8262" name="Rectangle 24"/>
            <p:cNvSpPr>
              <a:spLocks noChangeArrowheads="1"/>
            </p:cNvSpPr>
            <p:nvPr/>
          </p:nvSpPr>
          <p:spPr bwMode="auto">
            <a:xfrm>
              <a:off x="630937" y="2513130"/>
              <a:ext cx="1728954" cy="18505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C-DA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3" name="Rectangle 25"/>
            <p:cNvSpPr>
              <a:spLocks noChangeArrowheads="1"/>
            </p:cNvSpPr>
            <p:nvPr/>
          </p:nvSpPr>
          <p:spPr bwMode="auto">
            <a:xfrm>
              <a:off x="630937" y="2698187"/>
              <a:ext cx="1728954" cy="18505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C-SA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4" name="Rectangle 26"/>
            <p:cNvSpPr>
              <a:spLocks noChangeArrowheads="1"/>
            </p:cNvSpPr>
            <p:nvPr/>
          </p:nvSpPr>
          <p:spPr bwMode="auto">
            <a:xfrm>
              <a:off x="630937" y="2883244"/>
              <a:ext cx="1728954" cy="61776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MSDU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5" name="Rectangle 28"/>
            <p:cNvSpPr>
              <a:spLocks noChangeArrowheads="1"/>
            </p:cNvSpPr>
            <p:nvPr/>
          </p:nvSpPr>
          <p:spPr bwMode="auto">
            <a:xfrm>
              <a:off x="630937" y="2326712"/>
              <a:ext cx="1728954" cy="1836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= 89-10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6" name="Rectangle 12"/>
            <p:cNvSpPr>
              <a:spLocks noChangeArrowheads="1"/>
            </p:cNvSpPr>
            <p:nvPr/>
          </p:nvSpPr>
          <p:spPr bwMode="auto">
            <a:xfrm>
              <a:off x="644541" y="2868276"/>
              <a:ext cx="1727593" cy="183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7" name="Rectangle 79"/>
            <p:cNvSpPr>
              <a:spLocks noChangeArrowheads="1"/>
            </p:cNvSpPr>
            <p:nvPr/>
          </p:nvSpPr>
          <p:spPr bwMode="auto">
            <a:xfrm>
              <a:off x="436835" y="4797152"/>
              <a:ext cx="2048790" cy="13606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78342" tIns="39171" rIns="78342" bIns="39171">
              <a:spAutoFit/>
            </a:bodyPr>
            <a:lstStyle/>
            <a:p>
              <a:r>
                <a:rPr lang="en-US" sz="1400" u="sng" dirty="0">
                  <a:cs typeface="Arial" pitchFamily="34" charset="0"/>
                </a:rPr>
                <a:t>EC Type 2 </a:t>
              </a:r>
            </a:p>
            <a:p>
              <a:r>
                <a:rPr lang="en-US" sz="1400" u="sng" dirty="0">
                  <a:cs typeface="Arial" pitchFamily="34" charset="0"/>
                </a:rPr>
                <a:t>OAM primitive parameters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destination_address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source_address 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priority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</a:t>
              </a:r>
              <a:r>
                <a:rPr lang="en-US" sz="1400" dirty="0" err="1">
                  <a:cs typeface="Arial" pitchFamily="34" charset="0"/>
                </a:rPr>
                <a:t>drop_eligible</a:t>
              </a:r>
              <a:endParaRPr lang="en-US" sz="1400" dirty="0">
                <a:cs typeface="Arial" pitchFamily="34" charset="0"/>
              </a:endParaRP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mac_service_data_unit =</a:t>
              </a:r>
            </a:p>
          </p:txBody>
        </p:sp>
        <p:sp>
          <p:nvSpPr>
            <p:cNvPr id="8268" name="Rectangle 26"/>
            <p:cNvSpPr>
              <a:spLocks noChangeArrowheads="1"/>
            </p:cNvSpPr>
            <p:nvPr/>
          </p:nvSpPr>
          <p:spPr bwMode="auto">
            <a:xfrm>
              <a:off x="642989" y="6154464"/>
              <a:ext cx="1728954" cy="61776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OAM PDU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9" name="Rectangle 12"/>
            <p:cNvSpPr>
              <a:spLocks noChangeArrowheads="1"/>
            </p:cNvSpPr>
            <p:nvPr/>
          </p:nvSpPr>
          <p:spPr bwMode="auto">
            <a:xfrm>
              <a:off x="656592" y="6138135"/>
              <a:ext cx="1727593" cy="185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= 89-02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8159003" y="2933700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8159003" y="3150394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8" name="Rectangle 27"/>
          <p:cNvSpPr>
            <a:spLocks noChangeArrowheads="1"/>
          </p:cNvSpPr>
          <p:nvPr/>
        </p:nvSpPr>
        <p:spPr bwMode="auto">
          <a:xfrm>
            <a:off x="8159003" y="3363383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8173824" y="334671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8659214" y="2079891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8166414" y="2079891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8536941" y="2079891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8159002" y="1865048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4" name="Rectangle 6"/>
          <p:cNvSpPr>
            <a:spLocks noChangeArrowheads="1"/>
          </p:cNvSpPr>
          <p:nvPr/>
        </p:nvSpPr>
        <p:spPr bwMode="auto">
          <a:xfrm>
            <a:off x="8168267" y="229473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5" name="Rectangle 7"/>
          <p:cNvSpPr>
            <a:spLocks noChangeArrowheads="1"/>
          </p:cNvSpPr>
          <p:nvPr/>
        </p:nvSpPr>
        <p:spPr bwMode="auto">
          <a:xfrm>
            <a:off x="9176100" y="251142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6" name="Rectangle 8"/>
          <p:cNvSpPr>
            <a:spLocks noChangeArrowheads="1"/>
          </p:cNvSpPr>
          <p:nvPr/>
        </p:nvSpPr>
        <p:spPr bwMode="auto">
          <a:xfrm>
            <a:off x="8168266" y="251142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7" name="Rectangle 9"/>
          <p:cNvSpPr>
            <a:spLocks noChangeArrowheads="1"/>
          </p:cNvSpPr>
          <p:nvPr/>
        </p:nvSpPr>
        <p:spPr bwMode="auto">
          <a:xfrm rot="10800000">
            <a:off x="8540646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8" name="Rectangle 10"/>
          <p:cNvSpPr>
            <a:spLocks noChangeArrowheads="1"/>
          </p:cNvSpPr>
          <p:nvPr/>
        </p:nvSpPr>
        <p:spPr bwMode="auto">
          <a:xfrm>
            <a:off x="8888941" y="251142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9" name="Rectangle 11"/>
          <p:cNvSpPr>
            <a:spLocks noChangeArrowheads="1"/>
          </p:cNvSpPr>
          <p:nvPr/>
        </p:nvSpPr>
        <p:spPr bwMode="auto">
          <a:xfrm rot="10800000" flipV="1">
            <a:off x="8661068" y="251142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0" name="Rectangle 12"/>
          <p:cNvSpPr>
            <a:spLocks noChangeArrowheads="1"/>
          </p:cNvSpPr>
          <p:nvPr/>
        </p:nvSpPr>
        <p:spPr bwMode="auto">
          <a:xfrm rot="10800000">
            <a:off x="8785194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1" name="Rectangle 15"/>
          <p:cNvSpPr>
            <a:spLocks noChangeArrowheads="1"/>
          </p:cNvSpPr>
          <p:nvPr/>
        </p:nvSpPr>
        <p:spPr bwMode="auto">
          <a:xfrm>
            <a:off x="8168267" y="272626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 = S-VID + 4096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2" name="Rectangle 6"/>
          <p:cNvSpPr>
            <a:spLocks noChangeArrowheads="1"/>
          </p:cNvSpPr>
          <p:nvPr/>
        </p:nvSpPr>
        <p:spPr bwMode="auto">
          <a:xfrm>
            <a:off x="8199760" y="6139658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3" name="Rectangle 7"/>
          <p:cNvSpPr>
            <a:spLocks noChangeArrowheads="1"/>
          </p:cNvSpPr>
          <p:nvPr/>
        </p:nvSpPr>
        <p:spPr bwMode="auto">
          <a:xfrm>
            <a:off x="9207594" y="6356350"/>
            <a:ext cx="100968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4" name="Rectangle 8"/>
          <p:cNvSpPr>
            <a:spLocks noChangeArrowheads="1"/>
          </p:cNvSpPr>
          <p:nvPr/>
        </p:nvSpPr>
        <p:spPr bwMode="auto">
          <a:xfrm>
            <a:off x="8199760" y="6356350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5" name="Rectangle 9"/>
          <p:cNvSpPr>
            <a:spLocks noChangeArrowheads="1"/>
          </p:cNvSpPr>
          <p:nvPr/>
        </p:nvSpPr>
        <p:spPr bwMode="auto">
          <a:xfrm rot="10800000">
            <a:off x="8572141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6" name="Rectangle 10"/>
          <p:cNvSpPr>
            <a:spLocks noChangeArrowheads="1"/>
          </p:cNvSpPr>
          <p:nvPr/>
        </p:nvSpPr>
        <p:spPr bwMode="auto">
          <a:xfrm>
            <a:off x="8920436" y="6356350"/>
            <a:ext cx="287158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7" name="Rectangle 11"/>
          <p:cNvSpPr>
            <a:spLocks noChangeArrowheads="1"/>
          </p:cNvSpPr>
          <p:nvPr/>
        </p:nvSpPr>
        <p:spPr bwMode="auto">
          <a:xfrm rot="10800000" flipV="1">
            <a:off x="8692562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8" name="Rectangle 12"/>
          <p:cNvSpPr>
            <a:spLocks noChangeArrowheads="1"/>
          </p:cNvSpPr>
          <p:nvPr/>
        </p:nvSpPr>
        <p:spPr bwMode="auto">
          <a:xfrm rot="10800000">
            <a:off x="8818541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9" name="Rectangle 15"/>
          <p:cNvSpPr>
            <a:spLocks noChangeArrowheads="1"/>
          </p:cNvSpPr>
          <p:nvPr/>
        </p:nvSpPr>
        <p:spPr bwMode="auto">
          <a:xfrm>
            <a:off x="8199760" y="6571192"/>
            <a:ext cx="2017520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 = S-VID + 4096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0" name="Rectangle 18"/>
          <p:cNvSpPr>
            <a:spLocks noChangeArrowheads="1"/>
          </p:cNvSpPr>
          <p:nvPr/>
        </p:nvSpPr>
        <p:spPr bwMode="auto">
          <a:xfrm>
            <a:off x="8199760" y="6793442"/>
            <a:ext cx="2017520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 = B-DA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1" name="Rectangle 19"/>
          <p:cNvSpPr>
            <a:spLocks noChangeArrowheads="1"/>
          </p:cNvSpPr>
          <p:nvPr/>
        </p:nvSpPr>
        <p:spPr bwMode="auto">
          <a:xfrm>
            <a:off x="8199760" y="7010137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 = B-SA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2" name="Rectangle 29"/>
          <p:cNvSpPr>
            <a:spLocks noChangeArrowheads="1"/>
          </p:cNvSpPr>
          <p:nvPr/>
        </p:nvSpPr>
        <p:spPr bwMode="auto">
          <a:xfrm>
            <a:off x="8199760" y="6137805"/>
            <a:ext cx="2017520" cy="6482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223" name="Rectangle 27"/>
          <p:cNvSpPr>
            <a:spLocks noChangeArrowheads="1"/>
          </p:cNvSpPr>
          <p:nvPr/>
        </p:nvSpPr>
        <p:spPr bwMode="auto">
          <a:xfrm>
            <a:off x="8199760" y="7228682"/>
            <a:ext cx="2017520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4" name="Rectangle 13"/>
          <p:cNvSpPr>
            <a:spLocks noChangeArrowheads="1"/>
          </p:cNvSpPr>
          <p:nvPr/>
        </p:nvSpPr>
        <p:spPr bwMode="auto">
          <a:xfrm>
            <a:off x="8214582" y="721016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5" name="Rectangle 7"/>
          <p:cNvSpPr>
            <a:spLocks noChangeArrowheads="1"/>
          </p:cNvSpPr>
          <p:nvPr/>
        </p:nvSpPr>
        <p:spPr bwMode="auto">
          <a:xfrm>
            <a:off x="8699972" y="5932224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6" name="Rectangle 8"/>
          <p:cNvSpPr>
            <a:spLocks noChangeArrowheads="1"/>
          </p:cNvSpPr>
          <p:nvPr/>
        </p:nvSpPr>
        <p:spPr bwMode="auto">
          <a:xfrm>
            <a:off x="8207172" y="5932224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 rot="10800000">
            <a:off x="8577698" y="5932224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28" name="Rectangle 28"/>
          <p:cNvSpPr>
            <a:spLocks noChangeArrowheads="1"/>
          </p:cNvSpPr>
          <p:nvPr/>
        </p:nvSpPr>
        <p:spPr bwMode="auto">
          <a:xfrm>
            <a:off x="8199760" y="5719234"/>
            <a:ext cx="2017520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7940392" y="300038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I+S-Tagged 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30" name="Rectangle 79"/>
          <p:cNvSpPr>
            <a:spLocks noChangeArrowheads="1"/>
          </p:cNvSpPr>
          <p:nvPr/>
        </p:nvSpPr>
        <p:spPr bwMode="auto">
          <a:xfrm>
            <a:off x="7940392" y="4163483"/>
            <a:ext cx="273078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I+S-Tagged EC Type 2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31" name="Rectangle 6"/>
          <p:cNvSpPr>
            <a:spLocks noChangeArrowheads="1"/>
          </p:cNvSpPr>
          <p:nvPr/>
        </p:nvSpPr>
        <p:spPr bwMode="auto">
          <a:xfrm>
            <a:off x="605812" y="229473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2" name="Rectangle 7"/>
          <p:cNvSpPr>
            <a:spLocks noChangeArrowheads="1"/>
          </p:cNvSpPr>
          <p:nvPr/>
        </p:nvSpPr>
        <p:spPr bwMode="auto">
          <a:xfrm>
            <a:off x="1613645" y="251142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3" name="Rectangle 8"/>
          <p:cNvSpPr>
            <a:spLocks noChangeArrowheads="1"/>
          </p:cNvSpPr>
          <p:nvPr/>
        </p:nvSpPr>
        <p:spPr bwMode="auto">
          <a:xfrm>
            <a:off x="605812" y="251142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4" name="Rectangle 9"/>
          <p:cNvSpPr>
            <a:spLocks noChangeArrowheads="1"/>
          </p:cNvSpPr>
          <p:nvPr/>
        </p:nvSpPr>
        <p:spPr bwMode="auto">
          <a:xfrm rot="10800000">
            <a:off x="976340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4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5" name="Rectangle 10"/>
          <p:cNvSpPr>
            <a:spLocks noChangeArrowheads="1"/>
          </p:cNvSpPr>
          <p:nvPr/>
        </p:nvSpPr>
        <p:spPr bwMode="auto">
          <a:xfrm>
            <a:off x="1326487" y="251142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6" name="Rectangle 11"/>
          <p:cNvSpPr>
            <a:spLocks noChangeArrowheads="1"/>
          </p:cNvSpPr>
          <p:nvPr/>
        </p:nvSpPr>
        <p:spPr bwMode="auto">
          <a:xfrm rot="10800000" flipV="1">
            <a:off x="1098613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7" name="Rectangle 12"/>
          <p:cNvSpPr>
            <a:spLocks noChangeArrowheads="1"/>
          </p:cNvSpPr>
          <p:nvPr/>
        </p:nvSpPr>
        <p:spPr bwMode="auto">
          <a:xfrm rot="10800000">
            <a:off x="1222739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8" name="Rectangle 15"/>
          <p:cNvSpPr>
            <a:spLocks noChangeArrowheads="1"/>
          </p:cNvSpPr>
          <p:nvPr/>
        </p:nvSpPr>
        <p:spPr bwMode="auto">
          <a:xfrm>
            <a:off x="605812" y="272626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9" name="Rectangle 18"/>
          <p:cNvSpPr>
            <a:spLocks noChangeArrowheads="1"/>
          </p:cNvSpPr>
          <p:nvPr/>
        </p:nvSpPr>
        <p:spPr bwMode="auto">
          <a:xfrm>
            <a:off x="605812" y="294851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0" name="Rectangle 19"/>
          <p:cNvSpPr>
            <a:spLocks noChangeArrowheads="1"/>
          </p:cNvSpPr>
          <p:nvPr/>
        </p:nvSpPr>
        <p:spPr bwMode="auto">
          <a:xfrm>
            <a:off x="605812" y="3165212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1" name="Rectangle 27"/>
          <p:cNvSpPr>
            <a:spLocks noChangeArrowheads="1"/>
          </p:cNvSpPr>
          <p:nvPr/>
        </p:nvSpPr>
        <p:spPr bwMode="auto">
          <a:xfrm>
            <a:off x="605812" y="3380053"/>
            <a:ext cx="2015666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2" name="Rectangle 13"/>
          <p:cNvSpPr>
            <a:spLocks noChangeArrowheads="1"/>
          </p:cNvSpPr>
          <p:nvPr/>
        </p:nvSpPr>
        <p:spPr bwMode="auto">
          <a:xfrm>
            <a:off x="620633" y="3361532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3" name="Rectangle 6"/>
          <p:cNvSpPr>
            <a:spLocks noChangeArrowheads="1"/>
          </p:cNvSpPr>
          <p:nvPr/>
        </p:nvSpPr>
        <p:spPr bwMode="auto">
          <a:xfrm>
            <a:off x="663243" y="6095208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4" name="Rectangle 7"/>
          <p:cNvSpPr>
            <a:spLocks noChangeArrowheads="1"/>
          </p:cNvSpPr>
          <p:nvPr/>
        </p:nvSpPr>
        <p:spPr bwMode="auto">
          <a:xfrm>
            <a:off x="1671077" y="6311900"/>
            <a:ext cx="100968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5" name="Rectangle 8"/>
          <p:cNvSpPr>
            <a:spLocks noChangeArrowheads="1"/>
          </p:cNvSpPr>
          <p:nvPr/>
        </p:nvSpPr>
        <p:spPr bwMode="auto">
          <a:xfrm>
            <a:off x="663243" y="6311900"/>
            <a:ext cx="370527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6" name="Rectangle 9"/>
          <p:cNvSpPr>
            <a:spLocks noChangeArrowheads="1"/>
          </p:cNvSpPr>
          <p:nvPr/>
        </p:nvSpPr>
        <p:spPr bwMode="auto">
          <a:xfrm rot="10800000">
            <a:off x="1035624" y="6311900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7" name="Rectangle 10"/>
          <p:cNvSpPr>
            <a:spLocks noChangeArrowheads="1"/>
          </p:cNvSpPr>
          <p:nvPr/>
        </p:nvSpPr>
        <p:spPr bwMode="auto">
          <a:xfrm>
            <a:off x="1383918" y="6311900"/>
            <a:ext cx="287158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8" name="Rectangle 11"/>
          <p:cNvSpPr>
            <a:spLocks noChangeArrowheads="1"/>
          </p:cNvSpPr>
          <p:nvPr/>
        </p:nvSpPr>
        <p:spPr bwMode="auto">
          <a:xfrm rot="10800000" flipV="1">
            <a:off x="1156044" y="631190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9" name="Rectangle 12"/>
          <p:cNvSpPr>
            <a:spLocks noChangeArrowheads="1"/>
          </p:cNvSpPr>
          <p:nvPr/>
        </p:nvSpPr>
        <p:spPr bwMode="auto">
          <a:xfrm rot="10800000">
            <a:off x="1282024" y="6311900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0" name="Rectangle 15"/>
          <p:cNvSpPr>
            <a:spLocks noChangeArrowheads="1"/>
          </p:cNvSpPr>
          <p:nvPr/>
        </p:nvSpPr>
        <p:spPr bwMode="auto">
          <a:xfrm>
            <a:off x="663243" y="6528595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1" name="Rectangle 18"/>
          <p:cNvSpPr>
            <a:spLocks noChangeArrowheads="1"/>
          </p:cNvSpPr>
          <p:nvPr/>
        </p:nvSpPr>
        <p:spPr bwMode="auto">
          <a:xfrm>
            <a:off x="663243" y="6750844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 = B-DA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2" name="Rectangle 19"/>
          <p:cNvSpPr>
            <a:spLocks noChangeArrowheads="1"/>
          </p:cNvSpPr>
          <p:nvPr/>
        </p:nvSpPr>
        <p:spPr bwMode="auto">
          <a:xfrm>
            <a:off x="663243" y="6965687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 = B-SA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3" name="Rectangle 27"/>
          <p:cNvSpPr>
            <a:spLocks noChangeArrowheads="1"/>
          </p:cNvSpPr>
          <p:nvPr/>
        </p:nvSpPr>
        <p:spPr bwMode="auto">
          <a:xfrm>
            <a:off x="663243" y="7180528"/>
            <a:ext cx="2017520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4" name="Rectangle 29"/>
          <p:cNvSpPr>
            <a:spLocks noChangeArrowheads="1"/>
          </p:cNvSpPr>
          <p:nvPr/>
        </p:nvSpPr>
        <p:spPr bwMode="auto">
          <a:xfrm>
            <a:off x="663243" y="6095207"/>
            <a:ext cx="2017520" cy="6463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255" name="Rectangle 13"/>
          <p:cNvSpPr>
            <a:spLocks noChangeArrowheads="1"/>
          </p:cNvSpPr>
          <p:nvPr/>
        </p:nvSpPr>
        <p:spPr bwMode="auto">
          <a:xfrm>
            <a:off x="678064" y="7162007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6" name="Rectangle 79"/>
          <p:cNvSpPr>
            <a:spLocks noChangeArrowheads="1"/>
          </p:cNvSpPr>
          <p:nvPr/>
        </p:nvSpPr>
        <p:spPr bwMode="auto">
          <a:xfrm>
            <a:off x="377938" y="724165"/>
            <a:ext cx="268817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I-Tagged EC Type 2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57" name="Rectangle 79"/>
          <p:cNvSpPr>
            <a:spLocks noChangeArrowheads="1"/>
          </p:cNvSpPr>
          <p:nvPr/>
        </p:nvSpPr>
        <p:spPr bwMode="auto">
          <a:xfrm>
            <a:off x="461307" y="4583907"/>
            <a:ext cx="2856762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I-Tagged EC Type 2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58" name="TextBox 84"/>
          <p:cNvSpPr txBox="1">
            <a:spLocks noChangeArrowheads="1"/>
          </p:cNvSpPr>
          <p:nvPr/>
        </p:nvSpPr>
        <p:spPr bwMode="auto">
          <a:xfrm>
            <a:off x="3823838" y="5093229"/>
            <a:ext cx="3529269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cs typeface="Arial" pitchFamily="34" charset="0"/>
              </a:rPr>
              <a:t>(destination address = f(B-DA,DBD)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59" name="Straight Connector 86"/>
          <p:cNvCxnSpPr>
            <a:cxnSpLocks noChangeShapeType="1"/>
            <a:endCxn id="8258" idx="1"/>
          </p:cNvCxnSpPr>
          <p:nvPr/>
        </p:nvCxnSpPr>
        <p:spPr bwMode="auto">
          <a:xfrm>
            <a:off x="2562455" y="5176631"/>
            <a:ext cx="1261383" cy="24019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8260" name="Straight Connector 87"/>
          <p:cNvCxnSpPr>
            <a:cxnSpLocks noChangeShapeType="1"/>
            <a:stCxn id="8258" idx="3"/>
          </p:cNvCxnSpPr>
          <p:nvPr/>
        </p:nvCxnSpPr>
        <p:spPr bwMode="auto">
          <a:xfrm flipV="1">
            <a:off x="7353107" y="4756584"/>
            <a:ext cx="587545" cy="444066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80" name="Right Arrow 79"/>
          <p:cNvSpPr/>
          <p:nvPr/>
        </p:nvSpPr>
        <p:spPr bwMode="auto">
          <a:xfrm flipH="1">
            <a:off x="3066661" y="256823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 flipH="1">
            <a:off x="3066661" y="6574287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5" name="Right Arrow 84"/>
          <p:cNvSpPr/>
          <p:nvPr/>
        </p:nvSpPr>
        <p:spPr bwMode="auto">
          <a:xfrm>
            <a:off x="7100134" y="256823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7100134" y="6574287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Backup </a:t>
            </a:r>
            <a:br>
              <a:rPr lang="en-US" dirty="0" smtClean="0"/>
            </a:br>
            <a:r>
              <a:rPr lang="en-US" dirty="0" smtClean="0"/>
              <a:t>S-Tagged EC Type 2</a:t>
            </a:r>
            <a:br>
              <a:rPr lang="en-US" dirty="0" smtClean="0"/>
            </a:br>
            <a:r>
              <a:rPr lang="en-US" dirty="0" smtClean="0"/>
              <a:t>(Proposed </a:t>
            </a:r>
            <a:r>
              <a:rPr lang="en-US" dirty="0" smtClean="0"/>
              <a:t>July 2011 solution)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 Type1 and EC Type 2 examples including EC/ESP layer stack and EC/ESP identifiers</a:t>
            </a:r>
          </a:p>
          <a:p>
            <a:r>
              <a:rPr lang="en-US" dirty="0" smtClean="0"/>
              <a:t>EC Type1 and EC Type 2 (un)tagged primitive formats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added in v02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842747" cy="1015529"/>
          </a:xfrm>
        </p:spPr>
        <p:txBody>
          <a:bodyPr/>
          <a:lstStyle/>
          <a:p>
            <a:r>
              <a:rPr lang="en-US" dirty="0" smtClean="0"/>
              <a:t>EC frame tagging in PB, PBB,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8" y="2159724"/>
          <a:ext cx="9433047" cy="4577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4680519"/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1</a:t>
                      </a:r>
                      <a:r>
                        <a:rPr lang="en-US" baseline="0" dirty="0" smtClean="0"/>
                        <a:t> frame tag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2 frame tag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 I</a:t>
                      </a:r>
                    </a:p>
                    <a:p>
                      <a:r>
                        <a:rPr lang="en-US" dirty="0" smtClean="0"/>
                        <a:t>(PEB, PB, IB-BEB,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 in B-VLAN an I-Tag or S+I-Tag is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baseline="0" dirty="0" smtClean="0">
                          <a:solidFill>
                            <a:srgbClr val="C00000"/>
                          </a:solidFill>
                        </a:rPr>
                        <a:t>I+S-Tag ?</a:t>
                      </a:r>
                      <a:endParaRPr lang="en-GB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II</a:t>
                      </a:r>
                    </a:p>
                    <a:p>
                      <a:r>
                        <a:rPr lang="en-US" dirty="0" smtClean="0"/>
                        <a:t>(PEB, PB, IB-BEB,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Note: Inside PBB network the EC frames are carried inside a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EC frame, which is I-Tagged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I-Tag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</a:p>
                    <a:p>
                      <a:r>
                        <a:rPr lang="en-US" dirty="0" smtClean="0"/>
                        <a:t>(PEB, PB, IB-BEB,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</a:t>
                      </a:r>
                      <a:r>
                        <a:rPr lang="en-US" sz="1600" baseline="0" dirty="0" smtClean="0"/>
                        <a:t> in ESP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C00000"/>
                          </a:solidFill>
                        </a:rPr>
                        <a:t>I+S-Tag ?</a:t>
                      </a:r>
                      <a:endParaRPr lang="en-GB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I+S-Tag</a:t>
                      </a:r>
                    </a:p>
                    <a:p>
                      <a:pPr algn="ctr"/>
                      <a:endParaRPr lang="en-US" b="1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Note: agreed in Santa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Fe meeting</a:t>
                      </a:r>
                      <a:endParaRPr lang="en-GB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9704" y="6965022"/>
            <a:ext cx="8418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EC Type 1: EC carrying an EVC which is not-MAC-in-MAC encapsulated</a:t>
            </a:r>
          </a:p>
          <a:p>
            <a:r>
              <a:rPr lang="en-US" sz="2000" b="0" dirty="0" smtClean="0"/>
              <a:t>EC Type 2: EC carrying an EVC which is MAC-in-MAC encapsulated</a:t>
            </a:r>
            <a:endParaRPr lang="en-GB" sz="2000" b="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663179" y="4000500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H="1" flipV="1">
            <a:off x="1663179" y="4000500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1722951" y="563034"/>
            <a:ext cx="6889948" cy="732869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80" name="Title 279"/>
          <p:cNvSpPr>
            <a:spLocks noGrp="1"/>
          </p:cNvSpPr>
          <p:nvPr>
            <p:ph type="title"/>
          </p:nvPr>
        </p:nvSpPr>
        <p:spPr>
          <a:xfrm rot="16200000">
            <a:off x="-3564966" y="3722335"/>
            <a:ext cx="7843631" cy="713699"/>
          </a:xfrm>
        </p:spPr>
        <p:txBody>
          <a:bodyPr lIns="106692" tIns="53346" rIns="106692" bIns="53346"/>
          <a:lstStyle/>
          <a:p>
            <a:r>
              <a:rPr lang="en-US" dirty="0" smtClean="0"/>
              <a:t>EC Type 1&amp;2 supporting PEB</a:t>
            </a:r>
            <a:endParaRPr lang="en-GB" dirty="0"/>
          </a:p>
        </p:txBody>
      </p:sp>
      <p:sp>
        <p:nvSpPr>
          <p:cNvPr id="21508" name="TextBox 149"/>
          <p:cNvSpPr txBox="1">
            <a:spLocks noChangeArrowheads="1"/>
          </p:cNvSpPr>
          <p:nvPr/>
        </p:nvSpPr>
        <p:spPr bwMode="auto">
          <a:xfrm>
            <a:off x="754023" y="1126067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3617423" y="860376"/>
            <a:ext cx="569492" cy="69481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S(B)-VLAN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510" name="Rectangle 564"/>
          <p:cNvSpPr>
            <a:spLocks noChangeArrowheads="1"/>
          </p:cNvSpPr>
          <p:nvPr/>
        </p:nvSpPr>
        <p:spPr bwMode="auto">
          <a:xfrm>
            <a:off x="6324895" y="2424378"/>
            <a:ext cx="568759" cy="139461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1" name="Rectangle 46"/>
          <p:cNvSpPr>
            <a:spLocks noChangeArrowheads="1"/>
          </p:cNvSpPr>
          <p:nvPr/>
        </p:nvSpPr>
        <p:spPr bwMode="auto">
          <a:xfrm>
            <a:off x="4044303" y="12168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2" name="Rectangle 47"/>
          <p:cNvSpPr>
            <a:spLocks noChangeArrowheads="1"/>
          </p:cNvSpPr>
          <p:nvPr/>
        </p:nvSpPr>
        <p:spPr bwMode="auto">
          <a:xfrm>
            <a:off x="4044303" y="931599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3" name="Rectangle 85"/>
          <p:cNvSpPr>
            <a:spLocks noChangeArrowheads="1"/>
          </p:cNvSpPr>
          <p:nvPr/>
        </p:nvSpPr>
        <p:spPr bwMode="auto">
          <a:xfrm>
            <a:off x="4968766" y="861219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4" name="Rectangle 86"/>
          <p:cNvSpPr>
            <a:spLocks noChangeArrowheads="1"/>
          </p:cNvSpPr>
          <p:nvPr/>
        </p:nvSpPr>
        <p:spPr bwMode="auto">
          <a:xfrm>
            <a:off x="4968766" y="931599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5" name="Rectangle 87"/>
          <p:cNvSpPr>
            <a:spLocks noChangeArrowheads="1"/>
          </p:cNvSpPr>
          <p:nvPr/>
        </p:nvSpPr>
        <p:spPr bwMode="auto">
          <a:xfrm>
            <a:off x="4968766" y="1216820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6" name="Rectangle 89"/>
          <p:cNvSpPr>
            <a:spLocks noChangeArrowheads="1"/>
          </p:cNvSpPr>
          <p:nvPr/>
        </p:nvSpPr>
        <p:spPr bwMode="auto">
          <a:xfrm>
            <a:off x="5396726" y="107420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7" name="Straight Connector 90"/>
          <p:cNvCxnSpPr>
            <a:cxnSpLocks noChangeShapeType="1"/>
            <a:stCxn id="21515" idx="1"/>
            <a:endCxn id="21518" idx="6"/>
          </p:cNvCxnSpPr>
          <p:nvPr/>
        </p:nvCxnSpPr>
        <p:spPr bwMode="auto">
          <a:xfrm rot="10800000">
            <a:off x="4614913" y="1287199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8" name="Oval 91"/>
          <p:cNvSpPr>
            <a:spLocks noChangeArrowheads="1"/>
          </p:cNvSpPr>
          <p:nvPr/>
        </p:nvSpPr>
        <p:spPr bwMode="auto">
          <a:xfrm>
            <a:off x="4470409" y="1216820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9" name="Straight Connector 92"/>
          <p:cNvCxnSpPr>
            <a:cxnSpLocks noChangeShapeType="1"/>
            <a:stCxn id="21518" idx="2"/>
            <a:endCxn id="21511" idx="3"/>
          </p:cNvCxnSpPr>
          <p:nvPr/>
        </p:nvCxnSpPr>
        <p:spPr bwMode="auto">
          <a:xfrm rot="10800000">
            <a:off x="4186954" y="128719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93"/>
          <p:cNvCxnSpPr>
            <a:cxnSpLocks noChangeShapeType="1"/>
            <a:stCxn id="21514" idx="1"/>
            <a:endCxn id="21521" idx="6"/>
          </p:cNvCxnSpPr>
          <p:nvPr/>
        </p:nvCxnSpPr>
        <p:spPr bwMode="auto">
          <a:xfrm rot="10800000">
            <a:off x="4614913" y="1001978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1" name="Oval 94"/>
          <p:cNvSpPr>
            <a:spLocks noChangeArrowheads="1"/>
          </p:cNvSpPr>
          <p:nvPr/>
        </p:nvSpPr>
        <p:spPr bwMode="auto">
          <a:xfrm>
            <a:off x="4470409" y="931599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2" name="Straight Connector 95"/>
          <p:cNvCxnSpPr>
            <a:cxnSpLocks noChangeShapeType="1"/>
            <a:stCxn id="21521" idx="2"/>
            <a:endCxn id="21512" idx="3"/>
          </p:cNvCxnSpPr>
          <p:nvPr/>
        </p:nvCxnSpPr>
        <p:spPr bwMode="auto">
          <a:xfrm rot="10800000">
            <a:off x="4186954" y="10019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99"/>
          <p:cNvCxnSpPr>
            <a:cxnSpLocks noChangeShapeType="1"/>
            <a:endCxn id="21524" idx="6"/>
          </p:cNvCxnSpPr>
          <p:nvPr/>
        </p:nvCxnSpPr>
        <p:spPr bwMode="auto">
          <a:xfrm rot="10800000" flipV="1">
            <a:off x="8670330" y="1144587"/>
            <a:ext cx="661391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4" name="Oval 100"/>
          <p:cNvSpPr>
            <a:spLocks noChangeArrowheads="1"/>
          </p:cNvSpPr>
          <p:nvPr/>
        </p:nvSpPr>
        <p:spPr bwMode="auto">
          <a:xfrm>
            <a:off x="8529530" y="1074208"/>
            <a:ext cx="140800" cy="142611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5" name="Straight Connector 101"/>
          <p:cNvCxnSpPr>
            <a:cxnSpLocks noChangeShapeType="1"/>
            <a:stCxn id="21524" idx="2"/>
            <a:endCxn id="21516" idx="3"/>
          </p:cNvCxnSpPr>
          <p:nvPr/>
        </p:nvCxnSpPr>
        <p:spPr bwMode="auto">
          <a:xfrm flipH="1">
            <a:off x="5539378" y="1144588"/>
            <a:ext cx="29901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6" name="TextBox 103"/>
          <p:cNvSpPr txBox="1">
            <a:spLocks noChangeArrowheads="1"/>
          </p:cNvSpPr>
          <p:nvPr/>
        </p:nvSpPr>
        <p:spPr bwMode="auto">
          <a:xfrm>
            <a:off x="1722951" y="196321"/>
            <a:ext cx="6889948" cy="375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800" b="1" dirty="0">
                <a:latin typeface="Arial" pitchFamily="34" charset="0"/>
                <a:cs typeface="Arial" pitchFamily="34" charset="0"/>
              </a:rPr>
              <a:t>EC Type 1 &amp; 2 supporting Provider Edge Bridge (PEB2)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TextBox 160"/>
          <p:cNvSpPr txBox="1">
            <a:spLocks noChangeArrowheads="1"/>
          </p:cNvSpPr>
          <p:nvPr/>
        </p:nvSpPr>
        <p:spPr bwMode="auto">
          <a:xfrm>
            <a:off x="5535673" y="1127920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28" name="Rectangle 549"/>
          <p:cNvSpPr>
            <a:spLocks noChangeArrowheads="1"/>
          </p:cNvSpPr>
          <p:nvPr/>
        </p:nvSpPr>
        <p:spPr bwMode="auto">
          <a:xfrm>
            <a:off x="6323042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29" name="Rectangle 552"/>
          <p:cNvSpPr>
            <a:spLocks noChangeArrowheads="1"/>
          </p:cNvSpPr>
          <p:nvPr/>
        </p:nvSpPr>
        <p:spPr bwMode="auto">
          <a:xfrm>
            <a:off x="6758411" y="2868878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0" name="Straight Connector 561"/>
          <p:cNvCxnSpPr>
            <a:cxnSpLocks noChangeShapeType="1"/>
            <a:endCxn id="21531" idx="6"/>
          </p:cNvCxnSpPr>
          <p:nvPr/>
        </p:nvCxnSpPr>
        <p:spPr bwMode="auto">
          <a:xfrm rot="10800000">
            <a:off x="8670330" y="2941108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1" name="Oval 562"/>
          <p:cNvSpPr>
            <a:spLocks noChangeArrowheads="1"/>
          </p:cNvSpPr>
          <p:nvPr/>
        </p:nvSpPr>
        <p:spPr bwMode="auto">
          <a:xfrm>
            <a:off x="8529530" y="2868878"/>
            <a:ext cx="140800" cy="14261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2" name="Straight Connector 563"/>
          <p:cNvCxnSpPr>
            <a:cxnSpLocks noChangeShapeType="1"/>
            <a:stCxn id="21531" idx="2"/>
            <a:endCxn id="21529" idx="3"/>
          </p:cNvCxnSpPr>
          <p:nvPr/>
        </p:nvCxnSpPr>
        <p:spPr bwMode="auto">
          <a:xfrm flipH="1">
            <a:off x="6901064" y="2939257"/>
            <a:ext cx="162846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3" name="Rectangle 565"/>
          <p:cNvSpPr>
            <a:spLocks noChangeArrowheads="1"/>
          </p:cNvSpPr>
          <p:nvPr/>
        </p:nvSpPr>
        <p:spPr bwMode="auto">
          <a:xfrm>
            <a:off x="4044303" y="2637367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4" name="Rectangle 566"/>
          <p:cNvSpPr>
            <a:spLocks noChangeArrowheads="1"/>
          </p:cNvSpPr>
          <p:nvPr/>
        </p:nvSpPr>
        <p:spPr bwMode="auto">
          <a:xfrm>
            <a:off x="4044303" y="23539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5" name="Rectangle 567"/>
          <p:cNvSpPr>
            <a:spLocks noChangeArrowheads="1"/>
          </p:cNvSpPr>
          <p:nvPr/>
        </p:nvSpPr>
        <p:spPr bwMode="auto">
          <a:xfrm>
            <a:off x="4974325" y="2279915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36" name="Rectangle 568"/>
          <p:cNvSpPr>
            <a:spLocks noChangeArrowheads="1"/>
          </p:cNvSpPr>
          <p:nvPr/>
        </p:nvSpPr>
        <p:spPr bwMode="auto">
          <a:xfrm>
            <a:off x="4974325" y="2353999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7" name="Rectangle 569"/>
          <p:cNvSpPr>
            <a:spLocks noChangeArrowheads="1"/>
          </p:cNvSpPr>
          <p:nvPr/>
        </p:nvSpPr>
        <p:spPr bwMode="auto">
          <a:xfrm>
            <a:off x="4974325" y="263736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8" name="Rectangle 570"/>
          <p:cNvSpPr>
            <a:spLocks noChangeArrowheads="1"/>
          </p:cNvSpPr>
          <p:nvPr/>
        </p:nvSpPr>
        <p:spPr bwMode="auto">
          <a:xfrm>
            <a:off x="5404136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9" name="Straight Connector 571"/>
          <p:cNvCxnSpPr>
            <a:cxnSpLocks noChangeShapeType="1"/>
            <a:stCxn id="21537" idx="1"/>
            <a:endCxn id="21540" idx="6"/>
          </p:cNvCxnSpPr>
          <p:nvPr/>
        </p:nvCxnSpPr>
        <p:spPr bwMode="auto">
          <a:xfrm rot="10800000">
            <a:off x="4614914" y="2707746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0" name="Oval 572"/>
          <p:cNvSpPr>
            <a:spLocks noChangeArrowheads="1"/>
          </p:cNvSpPr>
          <p:nvPr/>
        </p:nvSpPr>
        <p:spPr bwMode="auto">
          <a:xfrm>
            <a:off x="4470409" y="2637367"/>
            <a:ext cx="144505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1" name="Straight Connector 573"/>
          <p:cNvCxnSpPr>
            <a:cxnSpLocks noChangeShapeType="1"/>
            <a:stCxn id="21540" idx="2"/>
            <a:endCxn id="21533" idx="3"/>
          </p:cNvCxnSpPr>
          <p:nvPr/>
        </p:nvCxnSpPr>
        <p:spPr bwMode="auto">
          <a:xfrm rot="10800000">
            <a:off x="4186954" y="270774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2" name="Straight Connector 574"/>
          <p:cNvCxnSpPr>
            <a:cxnSpLocks noChangeShapeType="1"/>
            <a:stCxn id="21536" idx="1"/>
            <a:endCxn id="21543" idx="6"/>
          </p:cNvCxnSpPr>
          <p:nvPr/>
        </p:nvCxnSpPr>
        <p:spPr bwMode="auto">
          <a:xfrm rot="10800000">
            <a:off x="4614914" y="2424378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3" name="Oval 575"/>
          <p:cNvSpPr>
            <a:spLocks noChangeArrowheads="1"/>
          </p:cNvSpPr>
          <p:nvPr/>
        </p:nvSpPr>
        <p:spPr bwMode="auto">
          <a:xfrm>
            <a:off x="4470409" y="2353999"/>
            <a:ext cx="144505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4" name="Straight Connector 576"/>
          <p:cNvCxnSpPr>
            <a:cxnSpLocks noChangeShapeType="1"/>
            <a:stCxn id="21543" idx="2"/>
            <a:endCxn id="21534" idx="3"/>
          </p:cNvCxnSpPr>
          <p:nvPr/>
        </p:nvCxnSpPr>
        <p:spPr bwMode="auto">
          <a:xfrm rot="10800000">
            <a:off x="4186954" y="24243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5" name="Straight Connector 577"/>
          <p:cNvCxnSpPr>
            <a:cxnSpLocks noChangeShapeType="1"/>
            <a:stCxn id="21528" idx="1"/>
            <a:endCxn id="21546" idx="6"/>
          </p:cNvCxnSpPr>
          <p:nvPr/>
        </p:nvCxnSpPr>
        <p:spPr bwMode="auto">
          <a:xfrm rot="10800000">
            <a:off x="6004389" y="2565136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6" name="Oval 578"/>
          <p:cNvSpPr>
            <a:spLocks noChangeArrowheads="1"/>
          </p:cNvSpPr>
          <p:nvPr/>
        </p:nvSpPr>
        <p:spPr bwMode="auto">
          <a:xfrm>
            <a:off x="5861736" y="2494757"/>
            <a:ext cx="142653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7" name="Straight Connector 579"/>
          <p:cNvCxnSpPr>
            <a:cxnSpLocks noChangeShapeType="1"/>
            <a:stCxn id="21546" idx="2"/>
            <a:endCxn id="21538" idx="3"/>
          </p:cNvCxnSpPr>
          <p:nvPr/>
        </p:nvCxnSpPr>
        <p:spPr bwMode="auto">
          <a:xfrm rot="10800000">
            <a:off x="5544936" y="2565136"/>
            <a:ext cx="31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8" name="Straight Connector 587"/>
          <p:cNvCxnSpPr>
            <a:cxnSpLocks noChangeShapeType="1"/>
            <a:stCxn id="21552" idx="1"/>
            <a:endCxn id="21549" idx="6"/>
          </p:cNvCxnSpPr>
          <p:nvPr/>
        </p:nvCxnSpPr>
        <p:spPr bwMode="auto">
          <a:xfrm rot="10800000">
            <a:off x="5996978" y="3205957"/>
            <a:ext cx="32606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9" name="Oval 588"/>
          <p:cNvSpPr>
            <a:spLocks noChangeArrowheads="1"/>
          </p:cNvSpPr>
          <p:nvPr/>
        </p:nvSpPr>
        <p:spPr bwMode="auto">
          <a:xfrm>
            <a:off x="5854325" y="3135578"/>
            <a:ext cx="142653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50" name="Straight Connector 589"/>
          <p:cNvCxnSpPr>
            <a:cxnSpLocks noChangeShapeType="1"/>
            <a:stCxn id="21549" idx="2"/>
            <a:endCxn id="21551" idx="3"/>
          </p:cNvCxnSpPr>
          <p:nvPr/>
        </p:nvCxnSpPr>
        <p:spPr bwMode="auto">
          <a:xfrm rot="10800000">
            <a:off x="4186954" y="3205957"/>
            <a:ext cx="166737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51" name="Rectangle 590"/>
          <p:cNvSpPr>
            <a:spLocks noChangeArrowheads="1"/>
          </p:cNvSpPr>
          <p:nvPr/>
        </p:nvSpPr>
        <p:spPr bwMode="auto">
          <a:xfrm>
            <a:off x="4044303" y="313557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2" name="Rectangle 592"/>
          <p:cNvSpPr>
            <a:spLocks noChangeArrowheads="1"/>
          </p:cNvSpPr>
          <p:nvPr/>
        </p:nvSpPr>
        <p:spPr bwMode="auto">
          <a:xfrm>
            <a:off x="6323042" y="3135578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3" name="TextBox 165"/>
          <p:cNvSpPr txBox="1">
            <a:spLocks noChangeArrowheads="1"/>
          </p:cNvSpPr>
          <p:nvPr/>
        </p:nvSpPr>
        <p:spPr bwMode="auto">
          <a:xfrm>
            <a:off x="5519000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4" name="TextBox 166"/>
          <p:cNvSpPr txBox="1">
            <a:spLocks noChangeArrowheads="1"/>
          </p:cNvSpPr>
          <p:nvPr/>
        </p:nvSpPr>
        <p:spPr bwMode="auto">
          <a:xfrm>
            <a:off x="6026622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5" name="TextBox 167"/>
          <p:cNvSpPr txBox="1">
            <a:spLocks noChangeArrowheads="1"/>
          </p:cNvSpPr>
          <p:nvPr/>
        </p:nvSpPr>
        <p:spPr bwMode="auto">
          <a:xfrm>
            <a:off x="6008095" y="31744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6" name="TextBox 168"/>
          <p:cNvSpPr txBox="1">
            <a:spLocks noChangeArrowheads="1"/>
          </p:cNvSpPr>
          <p:nvPr/>
        </p:nvSpPr>
        <p:spPr bwMode="auto">
          <a:xfrm>
            <a:off x="4742745" y="1016794"/>
            <a:ext cx="20934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7" name="TextBox 169"/>
          <p:cNvSpPr txBox="1">
            <a:spLocks noChangeArrowheads="1"/>
          </p:cNvSpPr>
          <p:nvPr/>
        </p:nvSpPr>
        <p:spPr bwMode="auto">
          <a:xfrm>
            <a:off x="4735334" y="13223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8" name="TextBox 170"/>
          <p:cNvSpPr txBox="1">
            <a:spLocks noChangeArrowheads="1"/>
          </p:cNvSpPr>
          <p:nvPr/>
        </p:nvSpPr>
        <p:spPr bwMode="auto">
          <a:xfrm>
            <a:off x="4203629" y="1307572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9" name="TextBox 171"/>
          <p:cNvSpPr txBox="1">
            <a:spLocks noChangeArrowheads="1"/>
          </p:cNvSpPr>
          <p:nvPr/>
        </p:nvSpPr>
        <p:spPr bwMode="auto">
          <a:xfrm>
            <a:off x="4194365" y="100753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0" name="TextBox 185"/>
          <p:cNvSpPr txBox="1">
            <a:spLocks noChangeArrowheads="1"/>
          </p:cNvSpPr>
          <p:nvPr/>
        </p:nvSpPr>
        <p:spPr bwMode="auto">
          <a:xfrm>
            <a:off x="4203629" y="245215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1" name="TextBox 186"/>
          <p:cNvSpPr txBox="1">
            <a:spLocks noChangeArrowheads="1"/>
          </p:cNvSpPr>
          <p:nvPr/>
        </p:nvSpPr>
        <p:spPr bwMode="auto">
          <a:xfrm>
            <a:off x="4203629" y="274478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2" name="TextBox 187"/>
          <p:cNvSpPr txBox="1">
            <a:spLocks noChangeArrowheads="1"/>
          </p:cNvSpPr>
          <p:nvPr/>
        </p:nvSpPr>
        <p:spPr bwMode="auto">
          <a:xfrm>
            <a:off x="4211039" y="32207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3" name="TextBox 189"/>
          <p:cNvSpPr txBox="1">
            <a:spLocks noChangeArrowheads="1"/>
          </p:cNvSpPr>
          <p:nvPr/>
        </p:nvSpPr>
        <p:spPr bwMode="auto">
          <a:xfrm>
            <a:off x="4203629" y="36652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4" name="TextBox 191"/>
          <p:cNvSpPr txBox="1">
            <a:spLocks noChangeArrowheads="1"/>
          </p:cNvSpPr>
          <p:nvPr/>
        </p:nvSpPr>
        <p:spPr bwMode="auto">
          <a:xfrm>
            <a:off x="6914033" y="2931849"/>
            <a:ext cx="426106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5" name="Rectangle 196"/>
          <p:cNvSpPr>
            <a:spLocks noChangeArrowheads="1"/>
          </p:cNvSpPr>
          <p:nvPr/>
        </p:nvSpPr>
        <p:spPr bwMode="auto">
          <a:xfrm>
            <a:off x="6323042" y="3581929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6" name="Straight Connector 197"/>
          <p:cNvCxnSpPr>
            <a:cxnSpLocks noChangeShapeType="1"/>
            <a:stCxn id="21565" idx="1"/>
            <a:endCxn id="21567" idx="6"/>
          </p:cNvCxnSpPr>
          <p:nvPr/>
        </p:nvCxnSpPr>
        <p:spPr bwMode="auto">
          <a:xfrm rot="10800000">
            <a:off x="6004389" y="3652308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7" name="Oval 198"/>
          <p:cNvSpPr>
            <a:spLocks noChangeArrowheads="1"/>
          </p:cNvSpPr>
          <p:nvPr/>
        </p:nvSpPr>
        <p:spPr bwMode="auto">
          <a:xfrm>
            <a:off x="5861736" y="3581929"/>
            <a:ext cx="142653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8" name="Straight Connector 199"/>
          <p:cNvCxnSpPr>
            <a:cxnSpLocks noChangeShapeType="1"/>
            <a:stCxn id="21567" idx="2"/>
            <a:endCxn id="21569" idx="3"/>
          </p:cNvCxnSpPr>
          <p:nvPr/>
        </p:nvCxnSpPr>
        <p:spPr bwMode="auto">
          <a:xfrm rot="10800000">
            <a:off x="4186954" y="3652308"/>
            <a:ext cx="16747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9" name="Rectangle 200"/>
          <p:cNvSpPr>
            <a:spLocks noChangeArrowheads="1"/>
          </p:cNvSpPr>
          <p:nvPr/>
        </p:nvSpPr>
        <p:spPr bwMode="auto">
          <a:xfrm>
            <a:off x="4044303" y="358192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70" name="TextBox 202"/>
          <p:cNvSpPr txBox="1">
            <a:spLocks noChangeArrowheads="1"/>
          </p:cNvSpPr>
          <p:nvPr/>
        </p:nvSpPr>
        <p:spPr bwMode="auto">
          <a:xfrm>
            <a:off x="6008095" y="36189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1" name="TextBox 203"/>
          <p:cNvSpPr txBox="1">
            <a:spLocks noChangeArrowheads="1"/>
          </p:cNvSpPr>
          <p:nvPr/>
        </p:nvSpPr>
        <p:spPr bwMode="auto">
          <a:xfrm>
            <a:off x="4739039" y="2431786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2" name="TextBox 205"/>
          <p:cNvSpPr txBox="1">
            <a:spLocks noChangeArrowheads="1"/>
          </p:cNvSpPr>
          <p:nvPr/>
        </p:nvSpPr>
        <p:spPr bwMode="auto">
          <a:xfrm>
            <a:off x="4739039" y="2722562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3" name="TextBox 217"/>
          <p:cNvSpPr txBox="1">
            <a:spLocks noChangeArrowheads="1"/>
          </p:cNvSpPr>
          <p:nvPr/>
        </p:nvSpPr>
        <p:spPr bwMode="auto">
          <a:xfrm>
            <a:off x="4470409" y="3502290"/>
            <a:ext cx="1424675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574" name="Rectangle 104"/>
          <p:cNvSpPr>
            <a:spLocks noChangeArrowheads="1"/>
          </p:cNvSpPr>
          <p:nvPr/>
        </p:nvSpPr>
        <p:spPr bwMode="auto">
          <a:xfrm>
            <a:off x="4044303" y="1516857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5" name="Straight Connector 107"/>
          <p:cNvCxnSpPr>
            <a:cxnSpLocks noChangeShapeType="1"/>
            <a:endCxn id="21576" idx="6"/>
          </p:cNvCxnSpPr>
          <p:nvPr/>
        </p:nvCxnSpPr>
        <p:spPr bwMode="auto">
          <a:xfrm rot="10800000" flipV="1">
            <a:off x="8670330" y="1576124"/>
            <a:ext cx="670654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6" name="Oval 108"/>
          <p:cNvSpPr>
            <a:spLocks noChangeArrowheads="1"/>
          </p:cNvSpPr>
          <p:nvPr/>
        </p:nvSpPr>
        <p:spPr bwMode="auto">
          <a:xfrm>
            <a:off x="8529530" y="1516857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7" name="Straight Connector 125"/>
          <p:cNvCxnSpPr>
            <a:cxnSpLocks noChangeShapeType="1"/>
            <a:stCxn id="21576" idx="2"/>
            <a:endCxn id="21574" idx="3"/>
          </p:cNvCxnSpPr>
          <p:nvPr/>
        </p:nvCxnSpPr>
        <p:spPr bwMode="auto">
          <a:xfrm flipH="1">
            <a:off x="4186954" y="1587236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8" name="TextBox 179"/>
          <p:cNvSpPr txBox="1">
            <a:spLocks noChangeArrowheads="1"/>
          </p:cNvSpPr>
          <p:nvPr/>
        </p:nvSpPr>
        <p:spPr bwMode="auto">
          <a:xfrm>
            <a:off x="4201776" y="162612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9" name="Rectangle 245"/>
          <p:cNvSpPr>
            <a:spLocks noChangeArrowheads="1"/>
          </p:cNvSpPr>
          <p:nvPr/>
        </p:nvSpPr>
        <p:spPr bwMode="auto">
          <a:xfrm>
            <a:off x="4044303" y="4019021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0" name="TextBox 247"/>
          <p:cNvSpPr txBox="1">
            <a:spLocks noChangeArrowheads="1"/>
          </p:cNvSpPr>
          <p:nvPr/>
        </p:nvSpPr>
        <p:spPr bwMode="auto">
          <a:xfrm>
            <a:off x="4203629" y="410421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581" name="Straight Connector 248"/>
          <p:cNvCxnSpPr>
            <a:cxnSpLocks noChangeShapeType="1"/>
            <a:stCxn id="21584" idx="2"/>
            <a:endCxn id="21579" idx="3"/>
          </p:cNvCxnSpPr>
          <p:nvPr/>
        </p:nvCxnSpPr>
        <p:spPr bwMode="auto">
          <a:xfrm flipH="1">
            <a:off x="4186954" y="4089400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2" name="TextBox 217"/>
          <p:cNvSpPr txBox="1">
            <a:spLocks noChangeArrowheads="1"/>
          </p:cNvSpPr>
          <p:nvPr/>
        </p:nvSpPr>
        <p:spPr bwMode="auto">
          <a:xfrm>
            <a:off x="8699972" y="3887523"/>
            <a:ext cx="16673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I-Tagged service interface</a:t>
            </a:r>
          </a:p>
          <a:p>
            <a:r>
              <a:rPr lang="en-US" sz="900" dirty="0">
                <a:cs typeface="Arial" pitchFamily="34" charset="0"/>
              </a:rPr>
              <a:t>(I-Tagged)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1583" name="Straight Connector 561"/>
          <p:cNvCxnSpPr>
            <a:cxnSpLocks noChangeShapeType="1"/>
            <a:endCxn id="21584" idx="6"/>
          </p:cNvCxnSpPr>
          <p:nvPr/>
        </p:nvCxnSpPr>
        <p:spPr bwMode="auto">
          <a:xfrm rot="10800000">
            <a:off x="8670330" y="409125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4" name="Oval 562"/>
          <p:cNvSpPr>
            <a:spLocks noChangeArrowheads="1"/>
          </p:cNvSpPr>
          <p:nvPr/>
        </p:nvSpPr>
        <p:spPr bwMode="auto">
          <a:xfrm>
            <a:off x="8529530" y="4019021"/>
            <a:ext cx="140800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5" name="Rectangle 46"/>
          <p:cNvSpPr>
            <a:spLocks noChangeArrowheads="1"/>
          </p:cNvSpPr>
          <p:nvPr/>
        </p:nvSpPr>
        <p:spPr bwMode="auto">
          <a:xfrm>
            <a:off x="4044303" y="468577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6" name="Rectangle 47"/>
          <p:cNvSpPr>
            <a:spLocks noChangeArrowheads="1"/>
          </p:cNvSpPr>
          <p:nvPr/>
        </p:nvSpPr>
        <p:spPr bwMode="auto">
          <a:xfrm>
            <a:off x="4044303" y="440055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7" name="Rectangle 85"/>
          <p:cNvSpPr>
            <a:spLocks noChangeArrowheads="1"/>
          </p:cNvSpPr>
          <p:nvPr/>
        </p:nvSpPr>
        <p:spPr bwMode="auto">
          <a:xfrm>
            <a:off x="4968766" y="4259792"/>
            <a:ext cx="561349" cy="279109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88" name="Rectangle 86"/>
          <p:cNvSpPr>
            <a:spLocks noChangeArrowheads="1"/>
          </p:cNvSpPr>
          <p:nvPr/>
        </p:nvSpPr>
        <p:spPr bwMode="auto">
          <a:xfrm>
            <a:off x="4968766" y="4400550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9" name="Rectangle 87"/>
          <p:cNvSpPr>
            <a:spLocks noChangeArrowheads="1"/>
          </p:cNvSpPr>
          <p:nvPr/>
        </p:nvSpPr>
        <p:spPr bwMode="auto">
          <a:xfrm>
            <a:off x="4968766" y="468577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90" name="Rectangle 89"/>
          <p:cNvSpPr>
            <a:spLocks noChangeArrowheads="1"/>
          </p:cNvSpPr>
          <p:nvPr/>
        </p:nvSpPr>
        <p:spPr bwMode="auto">
          <a:xfrm>
            <a:off x="5385610" y="46153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1" name="Straight Connector 90"/>
          <p:cNvCxnSpPr>
            <a:cxnSpLocks noChangeShapeType="1"/>
            <a:stCxn id="21589" idx="1"/>
            <a:endCxn id="21592" idx="6"/>
          </p:cNvCxnSpPr>
          <p:nvPr/>
        </p:nvCxnSpPr>
        <p:spPr bwMode="auto">
          <a:xfrm rot="10800000">
            <a:off x="4614913" y="4758003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2" name="Oval 91"/>
          <p:cNvSpPr>
            <a:spLocks noChangeArrowheads="1"/>
          </p:cNvSpPr>
          <p:nvPr/>
        </p:nvSpPr>
        <p:spPr bwMode="auto">
          <a:xfrm>
            <a:off x="4470409" y="468577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3" name="Straight Connector 92"/>
          <p:cNvCxnSpPr>
            <a:cxnSpLocks noChangeShapeType="1"/>
            <a:stCxn id="21592" idx="2"/>
            <a:endCxn id="21585" idx="3"/>
          </p:cNvCxnSpPr>
          <p:nvPr/>
        </p:nvCxnSpPr>
        <p:spPr bwMode="auto">
          <a:xfrm rot="10800000">
            <a:off x="4186954" y="475800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4" name="Straight Connector 93"/>
          <p:cNvCxnSpPr>
            <a:cxnSpLocks noChangeShapeType="1"/>
            <a:stCxn id="21588" idx="1"/>
            <a:endCxn id="21595" idx="6"/>
          </p:cNvCxnSpPr>
          <p:nvPr/>
        </p:nvCxnSpPr>
        <p:spPr bwMode="auto">
          <a:xfrm rot="10800000">
            <a:off x="4614913" y="4472782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5" name="Oval 94"/>
          <p:cNvSpPr>
            <a:spLocks noChangeArrowheads="1"/>
          </p:cNvSpPr>
          <p:nvPr/>
        </p:nvSpPr>
        <p:spPr bwMode="auto">
          <a:xfrm>
            <a:off x="4470409" y="440055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6" name="Straight Connector 95"/>
          <p:cNvCxnSpPr>
            <a:cxnSpLocks noChangeShapeType="1"/>
            <a:stCxn id="21595" idx="2"/>
            <a:endCxn id="21586" idx="3"/>
          </p:cNvCxnSpPr>
          <p:nvPr/>
        </p:nvCxnSpPr>
        <p:spPr bwMode="auto">
          <a:xfrm rot="10800000">
            <a:off x="4186954" y="447278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7" name="Straight Connector 101"/>
          <p:cNvCxnSpPr>
            <a:cxnSpLocks noChangeShapeType="1"/>
            <a:stCxn id="21613" idx="2"/>
            <a:endCxn id="21590" idx="3"/>
          </p:cNvCxnSpPr>
          <p:nvPr/>
        </p:nvCxnSpPr>
        <p:spPr bwMode="auto">
          <a:xfrm rot="10800000">
            <a:off x="5530116" y="4685771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8" name="TextBox 160"/>
          <p:cNvSpPr txBox="1">
            <a:spLocks noChangeArrowheads="1"/>
          </p:cNvSpPr>
          <p:nvPr/>
        </p:nvSpPr>
        <p:spPr bwMode="auto">
          <a:xfrm>
            <a:off x="5565315" y="4685771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99" name="TextBox 168"/>
          <p:cNvSpPr txBox="1">
            <a:spLocks noChangeArrowheads="1"/>
          </p:cNvSpPr>
          <p:nvPr/>
        </p:nvSpPr>
        <p:spPr bwMode="auto">
          <a:xfrm>
            <a:off x="4753861" y="4495007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0" name="TextBox 169"/>
          <p:cNvSpPr txBox="1">
            <a:spLocks noChangeArrowheads="1"/>
          </p:cNvSpPr>
          <p:nvPr/>
        </p:nvSpPr>
        <p:spPr bwMode="auto">
          <a:xfrm>
            <a:off x="4763124" y="4791340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1" name="TextBox 170"/>
          <p:cNvSpPr txBox="1">
            <a:spLocks noChangeArrowheads="1"/>
          </p:cNvSpPr>
          <p:nvPr/>
        </p:nvSpPr>
        <p:spPr bwMode="auto">
          <a:xfrm>
            <a:off x="4224007" y="4776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2" name="TextBox 171"/>
          <p:cNvSpPr txBox="1">
            <a:spLocks noChangeArrowheads="1"/>
          </p:cNvSpPr>
          <p:nvPr/>
        </p:nvSpPr>
        <p:spPr bwMode="auto">
          <a:xfrm>
            <a:off x="4203629" y="4478338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3" name="Rectangle 89"/>
          <p:cNvSpPr>
            <a:spLocks noChangeArrowheads="1"/>
          </p:cNvSpPr>
          <p:nvPr/>
        </p:nvSpPr>
        <p:spPr bwMode="auto">
          <a:xfrm>
            <a:off x="5385610" y="483023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04" name="Straight Connector 101"/>
          <p:cNvCxnSpPr>
            <a:cxnSpLocks noChangeShapeType="1"/>
            <a:stCxn id="21623" idx="2"/>
            <a:endCxn id="21603" idx="3"/>
          </p:cNvCxnSpPr>
          <p:nvPr/>
        </p:nvCxnSpPr>
        <p:spPr bwMode="auto">
          <a:xfrm flipH="1">
            <a:off x="5530115" y="490061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05" name="TextBox 160"/>
          <p:cNvSpPr txBox="1">
            <a:spLocks noChangeArrowheads="1"/>
          </p:cNvSpPr>
          <p:nvPr/>
        </p:nvSpPr>
        <p:spPr bwMode="auto">
          <a:xfrm>
            <a:off x="5554199" y="4909874"/>
            <a:ext cx="220464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6" name="Rectangle 567"/>
          <p:cNvSpPr>
            <a:spLocks noChangeArrowheads="1"/>
          </p:cNvSpPr>
          <p:nvPr/>
        </p:nvSpPr>
        <p:spPr bwMode="auto">
          <a:xfrm>
            <a:off x="6323042" y="4259792"/>
            <a:ext cx="568758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07" name="Rectangle 568"/>
          <p:cNvSpPr>
            <a:spLocks noChangeArrowheads="1"/>
          </p:cNvSpPr>
          <p:nvPr/>
        </p:nvSpPr>
        <p:spPr bwMode="auto">
          <a:xfrm>
            <a:off x="6323042" y="4330171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8" name="Rectangle 569"/>
          <p:cNvSpPr>
            <a:spLocks noChangeArrowheads="1"/>
          </p:cNvSpPr>
          <p:nvPr/>
        </p:nvSpPr>
        <p:spPr bwMode="auto">
          <a:xfrm>
            <a:off x="6323042" y="4615392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9" name="Rectangle 570"/>
          <p:cNvSpPr>
            <a:spLocks noChangeArrowheads="1"/>
          </p:cNvSpPr>
          <p:nvPr/>
        </p:nvSpPr>
        <p:spPr bwMode="auto">
          <a:xfrm>
            <a:off x="6749149" y="4472782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0" name="Rectangle 89"/>
          <p:cNvSpPr>
            <a:spLocks noChangeArrowheads="1"/>
          </p:cNvSpPr>
          <p:nvPr/>
        </p:nvSpPr>
        <p:spPr bwMode="auto">
          <a:xfrm>
            <a:off x="5385610" y="43301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11" name="Straight Connector 101"/>
          <p:cNvCxnSpPr>
            <a:cxnSpLocks noChangeShapeType="1"/>
            <a:stCxn id="21614" idx="2"/>
            <a:endCxn id="21610" idx="3"/>
          </p:cNvCxnSpPr>
          <p:nvPr/>
        </p:nvCxnSpPr>
        <p:spPr bwMode="auto">
          <a:xfrm rot="10800000">
            <a:off x="5530116" y="4400550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12" name="TextBox 160"/>
          <p:cNvSpPr txBox="1">
            <a:spLocks noChangeArrowheads="1"/>
          </p:cNvSpPr>
          <p:nvPr/>
        </p:nvSpPr>
        <p:spPr bwMode="auto">
          <a:xfrm>
            <a:off x="5554199" y="4420923"/>
            <a:ext cx="22046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3" name="Oval 572"/>
          <p:cNvSpPr>
            <a:spLocks noChangeArrowheads="1"/>
          </p:cNvSpPr>
          <p:nvPr/>
        </p:nvSpPr>
        <p:spPr bwMode="auto">
          <a:xfrm>
            <a:off x="5895083" y="4615392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4" name="Oval 575"/>
          <p:cNvSpPr>
            <a:spLocks noChangeArrowheads="1"/>
          </p:cNvSpPr>
          <p:nvPr/>
        </p:nvSpPr>
        <p:spPr bwMode="auto">
          <a:xfrm>
            <a:off x="5895083" y="4330171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5" name="TextBox 203"/>
          <p:cNvSpPr txBox="1">
            <a:spLocks noChangeArrowheads="1"/>
          </p:cNvSpPr>
          <p:nvPr/>
        </p:nvSpPr>
        <p:spPr bwMode="auto">
          <a:xfrm>
            <a:off x="6109989" y="44338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6" name="TextBox 205"/>
          <p:cNvSpPr txBox="1">
            <a:spLocks noChangeArrowheads="1"/>
          </p:cNvSpPr>
          <p:nvPr/>
        </p:nvSpPr>
        <p:spPr bwMode="auto">
          <a:xfrm>
            <a:off x="6109989" y="47005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617" name="Straight Connector 101"/>
          <p:cNvCxnSpPr>
            <a:cxnSpLocks noChangeShapeType="1"/>
            <a:stCxn id="21607" idx="1"/>
            <a:endCxn id="21614" idx="6"/>
          </p:cNvCxnSpPr>
          <p:nvPr/>
        </p:nvCxnSpPr>
        <p:spPr bwMode="auto">
          <a:xfrm rot="10800000">
            <a:off x="6037737" y="4400550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8" name="Straight Connector 101"/>
          <p:cNvCxnSpPr>
            <a:cxnSpLocks noChangeShapeType="1"/>
            <a:stCxn id="21608" idx="1"/>
            <a:endCxn id="21613" idx="6"/>
          </p:cNvCxnSpPr>
          <p:nvPr/>
        </p:nvCxnSpPr>
        <p:spPr bwMode="auto">
          <a:xfrm rot="10800000">
            <a:off x="6037737" y="4685771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9" name="Straight Connector 107"/>
          <p:cNvCxnSpPr>
            <a:cxnSpLocks noChangeShapeType="1"/>
            <a:endCxn id="21620" idx="6"/>
          </p:cNvCxnSpPr>
          <p:nvPr/>
        </p:nvCxnSpPr>
        <p:spPr bwMode="auto">
          <a:xfrm rot="10800000" flipV="1">
            <a:off x="8670330" y="454501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0" name="Oval 108"/>
          <p:cNvSpPr>
            <a:spLocks noChangeArrowheads="1"/>
          </p:cNvSpPr>
          <p:nvPr/>
        </p:nvSpPr>
        <p:spPr bwMode="auto">
          <a:xfrm>
            <a:off x="8529530" y="4472782"/>
            <a:ext cx="140800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1" name="Straight Connector 107"/>
          <p:cNvCxnSpPr>
            <a:cxnSpLocks noChangeShapeType="1"/>
            <a:stCxn id="21620" idx="2"/>
            <a:endCxn id="21609" idx="3"/>
          </p:cNvCxnSpPr>
          <p:nvPr/>
        </p:nvCxnSpPr>
        <p:spPr bwMode="auto">
          <a:xfrm flipH="1">
            <a:off x="6891800" y="4543161"/>
            <a:ext cx="163772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2" name="Straight Connector 107"/>
          <p:cNvCxnSpPr>
            <a:cxnSpLocks noChangeShapeType="1"/>
            <a:endCxn id="21623" idx="6"/>
          </p:cNvCxnSpPr>
          <p:nvPr/>
        </p:nvCxnSpPr>
        <p:spPr bwMode="auto">
          <a:xfrm rot="10800000" flipV="1">
            <a:off x="8670330" y="4898761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3" name="Oval 108"/>
          <p:cNvSpPr>
            <a:spLocks noChangeArrowheads="1"/>
          </p:cNvSpPr>
          <p:nvPr/>
        </p:nvSpPr>
        <p:spPr bwMode="auto">
          <a:xfrm>
            <a:off x="8529530" y="4830234"/>
            <a:ext cx="140800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4" name="TextBox 165"/>
          <p:cNvSpPr txBox="1">
            <a:spLocks noChangeArrowheads="1"/>
          </p:cNvSpPr>
          <p:nvPr/>
        </p:nvSpPr>
        <p:spPr bwMode="auto">
          <a:xfrm>
            <a:off x="6917738" y="4576498"/>
            <a:ext cx="21305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25" name="Rectangle 89"/>
          <p:cNvSpPr>
            <a:spLocks noChangeArrowheads="1"/>
          </p:cNvSpPr>
          <p:nvPr/>
        </p:nvSpPr>
        <p:spPr bwMode="auto">
          <a:xfrm>
            <a:off x="5385610" y="52043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6" name="Straight Connector 101"/>
          <p:cNvCxnSpPr>
            <a:cxnSpLocks noChangeShapeType="1"/>
            <a:stCxn id="21628" idx="2"/>
            <a:endCxn id="21625" idx="3"/>
          </p:cNvCxnSpPr>
          <p:nvPr/>
        </p:nvCxnSpPr>
        <p:spPr bwMode="auto">
          <a:xfrm flipH="1">
            <a:off x="5530115" y="527473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7" name="Straight Connector 107"/>
          <p:cNvCxnSpPr>
            <a:cxnSpLocks noChangeShapeType="1"/>
            <a:endCxn id="21628" idx="6"/>
          </p:cNvCxnSpPr>
          <p:nvPr/>
        </p:nvCxnSpPr>
        <p:spPr bwMode="auto">
          <a:xfrm rot="10800000" flipV="1">
            <a:off x="8670330" y="527473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8" name="Oval 108"/>
          <p:cNvSpPr>
            <a:spLocks noChangeArrowheads="1"/>
          </p:cNvSpPr>
          <p:nvPr/>
        </p:nvSpPr>
        <p:spPr bwMode="auto">
          <a:xfrm>
            <a:off x="8529530" y="5204354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9" name="TextBox 160"/>
          <p:cNvSpPr txBox="1">
            <a:spLocks noChangeArrowheads="1"/>
          </p:cNvSpPr>
          <p:nvPr/>
        </p:nvSpPr>
        <p:spPr bwMode="auto">
          <a:xfrm>
            <a:off x="5557904" y="5293255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0" name="TextBox 143"/>
          <p:cNvSpPr txBox="1">
            <a:spLocks noChangeArrowheads="1"/>
          </p:cNvSpPr>
          <p:nvPr/>
        </p:nvSpPr>
        <p:spPr bwMode="auto">
          <a:xfrm>
            <a:off x="8720352" y="1813190"/>
            <a:ext cx="1669223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1" name="Rectangle 89"/>
          <p:cNvSpPr>
            <a:spLocks noChangeArrowheads="1"/>
          </p:cNvSpPr>
          <p:nvPr/>
        </p:nvSpPr>
        <p:spPr bwMode="auto">
          <a:xfrm>
            <a:off x="4044303" y="19094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32" name="Straight Connector 101"/>
          <p:cNvCxnSpPr>
            <a:cxnSpLocks noChangeShapeType="1"/>
            <a:stCxn id="21634" idx="2"/>
            <a:endCxn id="21631" idx="3"/>
          </p:cNvCxnSpPr>
          <p:nvPr/>
        </p:nvCxnSpPr>
        <p:spPr bwMode="auto">
          <a:xfrm flipH="1">
            <a:off x="4186954" y="1979878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33" name="Straight Connector 107"/>
          <p:cNvCxnSpPr>
            <a:cxnSpLocks noChangeShapeType="1"/>
            <a:endCxn id="21634" idx="6"/>
          </p:cNvCxnSpPr>
          <p:nvPr/>
        </p:nvCxnSpPr>
        <p:spPr bwMode="auto">
          <a:xfrm rot="10800000" flipV="1">
            <a:off x="8670330" y="1978025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34" name="Oval 108"/>
          <p:cNvSpPr>
            <a:spLocks noChangeArrowheads="1"/>
          </p:cNvSpPr>
          <p:nvPr/>
        </p:nvSpPr>
        <p:spPr bwMode="auto">
          <a:xfrm>
            <a:off x="8529530" y="1909499"/>
            <a:ext cx="140800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35" name="TextBox 160"/>
          <p:cNvSpPr txBox="1">
            <a:spLocks noChangeArrowheads="1"/>
          </p:cNvSpPr>
          <p:nvPr/>
        </p:nvSpPr>
        <p:spPr bwMode="auto">
          <a:xfrm>
            <a:off x="4218450" y="1996547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6" name="TextBox 184"/>
          <p:cNvSpPr txBox="1">
            <a:spLocks noChangeArrowheads="1"/>
          </p:cNvSpPr>
          <p:nvPr/>
        </p:nvSpPr>
        <p:spPr bwMode="auto">
          <a:xfrm>
            <a:off x="8718498" y="950119"/>
            <a:ext cx="18081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priority-C-.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7" name="TextBox 143"/>
          <p:cNvSpPr txBox="1">
            <a:spLocks noChangeArrowheads="1"/>
          </p:cNvSpPr>
          <p:nvPr/>
        </p:nvSpPr>
        <p:spPr bwMode="auto">
          <a:xfrm>
            <a:off x="8709235" y="1387212"/>
            <a:ext cx="1910066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8" name="TextBox 143"/>
          <p:cNvSpPr txBox="1">
            <a:spLocks noChangeArrowheads="1"/>
          </p:cNvSpPr>
          <p:nvPr/>
        </p:nvSpPr>
        <p:spPr bwMode="auto">
          <a:xfrm>
            <a:off x="8709236" y="2652184"/>
            <a:ext cx="1669223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9" name="TextBox 184"/>
          <p:cNvSpPr txBox="1">
            <a:spLocks noChangeArrowheads="1"/>
          </p:cNvSpPr>
          <p:nvPr/>
        </p:nvSpPr>
        <p:spPr bwMode="auto">
          <a:xfrm>
            <a:off x="8718499" y="4348692"/>
            <a:ext cx="1821140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priority-C-,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0" name="TextBox 143"/>
          <p:cNvSpPr txBox="1">
            <a:spLocks noChangeArrowheads="1"/>
          </p:cNvSpPr>
          <p:nvPr/>
        </p:nvSpPr>
        <p:spPr bwMode="auto">
          <a:xfrm>
            <a:off x="8709236" y="4689475"/>
            <a:ext cx="1795202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(un-,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1" name="TextBox 143"/>
          <p:cNvSpPr txBox="1">
            <a:spLocks noChangeArrowheads="1"/>
          </p:cNvSpPr>
          <p:nvPr/>
        </p:nvSpPr>
        <p:spPr bwMode="auto">
          <a:xfrm>
            <a:off x="8709236" y="5083969"/>
            <a:ext cx="1761855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2" name="TextBox 140"/>
          <p:cNvSpPr txBox="1">
            <a:spLocks noChangeArrowheads="1"/>
          </p:cNvSpPr>
          <p:nvPr/>
        </p:nvSpPr>
        <p:spPr bwMode="auto">
          <a:xfrm>
            <a:off x="5041020" y="3931974"/>
            <a:ext cx="2167582" cy="20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or bundled I-Tagged Services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3" name="TextBox 140"/>
          <p:cNvSpPr txBox="1">
            <a:spLocks noChangeArrowheads="1"/>
          </p:cNvSpPr>
          <p:nvPr/>
        </p:nvSpPr>
        <p:spPr bwMode="auto">
          <a:xfrm>
            <a:off x="4857608" y="1824303"/>
            <a:ext cx="1282023" cy="20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S-VLAN Service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4" name="TextBox 140"/>
          <p:cNvSpPr txBox="1">
            <a:spLocks noChangeArrowheads="1"/>
          </p:cNvSpPr>
          <p:nvPr/>
        </p:nvSpPr>
        <p:spPr bwMode="auto">
          <a:xfrm>
            <a:off x="4490786" y="3048530"/>
            <a:ext cx="1282023" cy="3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5" name="TextBox 217"/>
          <p:cNvSpPr txBox="1">
            <a:spLocks noChangeArrowheads="1"/>
          </p:cNvSpPr>
          <p:nvPr/>
        </p:nvSpPr>
        <p:spPr bwMode="auto">
          <a:xfrm>
            <a:off x="5509735" y="2068778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6" name="Freeform 352"/>
          <p:cNvSpPr>
            <a:spLocks/>
          </p:cNvSpPr>
          <p:nvPr/>
        </p:nvSpPr>
        <p:spPr bwMode="auto">
          <a:xfrm>
            <a:off x="6109989" y="2311401"/>
            <a:ext cx="100042" cy="235215"/>
          </a:xfrm>
          <a:custGeom>
            <a:avLst/>
            <a:gdLst>
              <a:gd name="T0" fmla="*/ 0 w 115614"/>
              <a:gd name="T1" fmla="*/ 2244 h 276773"/>
              <a:gd name="T2" fmla="*/ 485 w 115614"/>
              <a:gd name="T3" fmla="*/ 369 h 276773"/>
              <a:gd name="T4" fmla="*/ 1335 w 115614"/>
              <a:gd name="T5" fmla="*/ 28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647" name="Straight Connector 126"/>
          <p:cNvCxnSpPr>
            <a:cxnSpLocks noChangeShapeType="1"/>
            <a:endCxn id="21648" idx="6"/>
          </p:cNvCxnSpPr>
          <p:nvPr/>
        </p:nvCxnSpPr>
        <p:spPr bwMode="auto">
          <a:xfrm rot="10800000">
            <a:off x="8670330" y="7428707"/>
            <a:ext cx="1352423" cy="111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48" name="Oval 130"/>
          <p:cNvSpPr>
            <a:spLocks noChangeArrowheads="1"/>
          </p:cNvSpPr>
          <p:nvPr/>
        </p:nvSpPr>
        <p:spPr bwMode="auto">
          <a:xfrm>
            <a:off x="8529530" y="7356475"/>
            <a:ext cx="140800" cy="142611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49" name="Rectangle 85"/>
          <p:cNvSpPr>
            <a:spLocks noChangeArrowheads="1"/>
          </p:cNvSpPr>
          <p:nvPr/>
        </p:nvSpPr>
        <p:spPr bwMode="auto">
          <a:xfrm>
            <a:off x="4979882" y="7213865"/>
            <a:ext cx="568759" cy="42783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endParaRPr lang="en-US" sz="800" dirty="0">
              <a:cs typeface="Arial" pitchFamily="34" charset="0"/>
            </a:endParaRPr>
          </a:p>
          <a:p>
            <a:pPr algn="ctr"/>
            <a:r>
              <a:rPr lang="en-US" sz="800" dirty="0">
                <a:cs typeface="Arial" pitchFamily="34" charset="0"/>
              </a:rPr>
              <a:t>T-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0" name="Rectangle 89"/>
          <p:cNvSpPr>
            <a:spLocks noChangeArrowheads="1"/>
          </p:cNvSpPr>
          <p:nvPr/>
        </p:nvSpPr>
        <p:spPr bwMode="auto">
          <a:xfrm>
            <a:off x="5407841" y="7356475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1" name="Straight Connector 131"/>
          <p:cNvCxnSpPr>
            <a:cxnSpLocks noChangeShapeType="1"/>
            <a:stCxn id="21648" idx="2"/>
            <a:endCxn id="21650" idx="3"/>
          </p:cNvCxnSpPr>
          <p:nvPr/>
        </p:nvCxnSpPr>
        <p:spPr bwMode="auto">
          <a:xfrm flipH="1">
            <a:off x="5548642" y="7426854"/>
            <a:ext cx="2980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2" name="TextBox 160"/>
          <p:cNvSpPr txBox="1">
            <a:spLocks noChangeArrowheads="1"/>
          </p:cNvSpPr>
          <p:nvPr/>
        </p:nvSpPr>
        <p:spPr bwMode="auto">
          <a:xfrm>
            <a:off x="5583841" y="7467601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3" name="TextBox 140"/>
          <p:cNvSpPr txBox="1">
            <a:spLocks noChangeArrowheads="1"/>
          </p:cNvSpPr>
          <p:nvPr/>
        </p:nvSpPr>
        <p:spPr bwMode="auto">
          <a:xfrm>
            <a:off x="8690710" y="7034212"/>
            <a:ext cx="2100888" cy="3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r>
              <a:rPr lang="en-US" sz="900" dirty="0">
                <a:cs typeface="Arial" pitchFamily="34" charset="0"/>
              </a:rPr>
              <a:t>Transparent Service Interface</a:t>
            </a:r>
          </a:p>
          <a:p>
            <a:r>
              <a:rPr lang="en-US" sz="900" dirty="0">
                <a:cs typeface="Arial" pitchFamily="34" charset="0"/>
              </a:rPr>
              <a:t>(un-,  C-,  S-, I-Tagged)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54" name="Rectangle 46"/>
          <p:cNvSpPr>
            <a:spLocks noChangeArrowheads="1"/>
          </p:cNvSpPr>
          <p:nvPr/>
        </p:nvSpPr>
        <p:spPr bwMode="auto">
          <a:xfrm>
            <a:off x="4044303" y="7334250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55" name="Rectangle 87"/>
          <p:cNvSpPr>
            <a:spLocks noChangeArrowheads="1"/>
          </p:cNvSpPr>
          <p:nvPr/>
        </p:nvSpPr>
        <p:spPr bwMode="auto">
          <a:xfrm>
            <a:off x="4979882" y="7336103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6" name="Straight Connector 90"/>
          <p:cNvCxnSpPr>
            <a:cxnSpLocks noChangeShapeType="1"/>
            <a:stCxn id="21655" idx="1"/>
            <a:endCxn id="21657" idx="6"/>
          </p:cNvCxnSpPr>
          <p:nvPr/>
        </p:nvCxnSpPr>
        <p:spPr bwMode="auto">
          <a:xfrm rot="10800000">
            <a:off x="4635292" y="7404630"/>
            <a:ext cx="344590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7" name="Oval 91"/>
          <p:cNvSpPr>
            <a:spLocks noChangeArrowheads="1"/>
          </p:cNvSpPr>
          <p:nvPr/>
        </p:nvSpPr>
        <p:spPr bwMode="auto">
          <a:xfrm>
            <a:off x="4490787" y="7334250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8" name="Straight Connector 92"/>
          <p:cNvCxnSpPr>
            <a:cxnSpLocks noChangeShapeType="1"/>
            <a:stCxn id="21657" idx="2"/>
            <a:endCxn id="21654" idx="3"/>
          </p:cNvCxnSpPr>
          <p:nvPr/>
        </p:nvCxnSpPr>
        <p:spPr bwMode="auto">
          <a:xfrm rot="10800000">
            <a:off x="4186954" y="7404629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9" name="TextBox 169"/>
          <p:cNvSpPr txBox="1">
            <a:spLocks noChangeArrowheads="1"/>
          </p:cNvSpPr>
          <p:nvPr/>
        </p:nvSpPr>
        <p:spPr bwMode="auto">
          <a:xfrm>
            <a:off x="4740892" y="7443523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0" name="TextBox 170"/>
          <p:cNvSpPr txBox="1">
            <a:spLocks noChangeArrowheads="1"/>
          </p:cNvSpPr>
          <p:nvPr/>
        </p:nvSpPr>
        <p:spPr bwMode="auto">
          <a:xfrm>
            <a:off x="4222155" y="7443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1" name="Rectangle 564"/>
          <p:cNvSpPr>
            <a:spLocks noChangeArrowheads="1"/>
          </p:cNvSpPr>
          <p:nvPr/>
        </p:nvSpPr>
        <p:spPr bwMode="auto">
          <a:xfrm>
            <a:off x="7612476" y="5654412"/>
            <a:ext cx="570611" cy="13964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62" name="Rectangle 549"/>
          <p:cNvSpPr>
            <a:spLocks noChangeArrowheads="1"/>
          </p:cNvSpPr>
          <p:nvPr/>
        </p:nvSpPr>
        <p:spPr bwMode="auto">
          <a:xfrm>
            <a:off x="7612477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3" name="Rectangle 552"/>
          <p:cNvSpPr>
            <a:spLocks noChangeArrowheads="1"/>
          </p:cNvSpPr>
          <p:nvPr/>
        </p:nvSpPr>
        <p:spPr bwMode="auto">
          <a:xfrm>
            <a:off x="8042287" y="6100763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4" name="Straight Connector 561"/>
          <p:cNvCxnSpPr>
            <a:cxnSpLocks noChangeShapeType="1"/>
            <a:endCxn id="21665" idx="6"/>
          </p:cNvCxnSpPr>
          <p:nvPr/>
        </p:nvCxnSpPr>
        <p:spPr bwMode="auto">
          <a:xfrm rot="10800000">
            <a:off x="8670330" y="6172994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5" name="Oval 562"/>
          <p:cNvSpPr>
            <a:spLocks noChangeArrowheads="1"/>
          </p:cNvSpPr>
          <p:nvPr/>
        </p:nvSpPr>
        <p:spPr bwMode="auto">
          <a:xfrm>
            <a:off x="8529530" y="6100763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6" name="Straight Connector 563"/>
          <p:cNvCxnSpPr>
            <a:cxnSpLocks noChangeShapeType="1"/>
            <a:stCxn id="21665" idx="2"/>
            <a:endCxn id="21663" idx="3"/>
          </p:cNvCxnSpPr>
          <p:nvPr/>
        </p:nvCxnSpPr>
        <p:spPr bwMode="auto">
          <a:xfrm flipH="1">
            <a:off x="8183087" y="6171142"/>
            <a:ext cx="34644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7" name="Rectangle 565"/>
          <p:cNvSpPr>
            <a:spLocks noChangeArrowheads="1"/>
          </p:cNvSpPr>
          <p:nvPr/>
        </p:nvSpPr>
        <p:spPr bwMode="auto">
          <a:xfrm>
            <a:off x="5385610" y="586925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8" name="Rectangle 566"/>
          <p:cNvSpPr>
            <a:spLocks noChangeArrowheads="1"/>
          </p:cNvSpPr>
          <p:nvPr/>
        </p:nvSpPr>
        <p:spPr bwMode="auto">
          <a:xfrm>
            <a:off x="5385610" y="5584032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9" name="Rectangle 567"/>
          <p:cNvSpPr>
            <a:spLocks noChangeArrowheads="1"/>
          </p:cNvSpPr>
          <p:nvPr/>
        </p:nvSpPr>
        <p:spPr bwMode="auto">
          <a:xfrm>
            <a:off x="6337864" y="5513653"/>
            <a:ext cx="570611" cy="56858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70" name="Rectangle 568"/>
          <p:cNvSpPr>
            <a:spLocks noChangeArrowheads="1"/>
          </p:cNvSpPr>
          <p:nvPr/>
        </p:nvSpPr>
        <p:spPr bwMode="auto">
          <a:xfrm>
            <a:off x="6337864" y="558403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1" name="Rectangle 569"/>
          <p:cNvSpPr>
            <a:spLocks noChangeArrowheads="1"/>
          </p:cNvSpPr>
          <p:nvPr/>
        </p:nvSpPr>
        <p:spPr bwMode="auto">
          <a:xfrm>
            <a:off x="6337864" y="5869253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2" name="Rectangle 570"/>
          <p:cNvSpPr>
            <a:spLocks noChangeArrowheads="1"/>
          </p:cNvSpPr>
          <p:nvPr/>
        </p:nvSpPr>
        <p:spPr bwMode="auto">
          <a:xfrm>
            <a:off x="6763970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3" name="Straight Connector 571"/>
          <p:cNvCxnSpPr>
            <a:cxnSpLocks noChangeShapeType="1"/>
            <a:stCxn id="21671" idx="1"/>
            <a:endCxn id="21674" idx="6"/>
          </p:cNvCxnSpPr>
          <p:nvPr/>
        </p:nvCxnSpPr>
        <p:spPr bwMode="auto">
          <a:xfrm rot="10800000">
            <a:off x="5974747" y="5939632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4" name="Oval 572"/>
          <p:cNvSpPr>
            <a:spLocks noChangeArrowheads="1"/>
          </p:cNvSpPr>
          <p:nvPr/>
        </p:nvSpPr>
        <p:spPr bwMode="auto">
          <a:xfrm>
            <a:off x="5833947" y="5869253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5" name="Straight Connector 573"/>
          <p:cNvCxnSpPr>
            <a:cxnSpLocks noChangeShapeType="1"/>
            <a:stCxn id="21674" idx="2"/>
            <a:endCxn id="21667" idx="3"/>
          </p:cNvCxnSpPr>
          <p:nvPr/>
        </p:nvCxnSpPr>
        <p:spPr bwMode="auto">
          <a:xfrm rot="10800000">
            <a:off x="5530115" y="5939632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6" name="Straight Connector 574"/>
          <p:cNvCxnSpPr>
            <a:cxnSpLocks noChangeShapeType="1"/>
            <a:stCxn id="21670" idx="1"/>
            <a:endCxn id="21677" idx="6"/>
          </p:cNvCxnSpPr>
          <p:nvPr/>
        </p:nvCxnSpPr>
        <p:spPr bwMode="auto">
          <a:xfrm rot="10800000">
            <a:off x="5974747" y="5654411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7" name="Oval 575"/>
          <p:cNvSpPr>
            <a:spLocks noChangeArrowheads="1"/>
          </p:cNvSpPr>
          <p:nvPr/>
        </p:nvSpPr>
        <p:spPr bwMode="auto">
          <a:xfrm>
            <a:off x="5833947" y="5584032"/>
            <a:ext cx="140800" cy="144463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8" name="Straight Connector 576"/>
          <p:cNvCxnSpPr>
            <a:cxnSpLocks noChangeShapeType="1"/>
            <a:stCxn id="21677" idx="2"/>
            <a:endCxn id="21668" idx="3"/>
          </p:cNvCxnSpPr>
          <p:nvPr/>
        </p:nvCxnSpPr>
        <p:spPr bwMode="auto">
          <a:xfrm rot="10800000">
            <a:off x="5530115" y="5654411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9" name="Straight Connector 577"/>
          <p:cNvCxnSpPr>
            <a:cxnSpLocks noChangeShapeType="1"/>
            <a:stCxn id="21662" idx="1"/>
            <a:endCxn id="21680" idx="6"/>
          </p:cNvCxnSpPr>
          <p:nvPr/>
        </p:nvCxnSpPr>
        <p:spPr bwMode="auto">
          <a:xfrm rot="10800000">
            <a:off x="7329022" y="579887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0" name="Oval 578"/>
          <p:cNvSpPr>
            <a:spLocks noChangeArrowheads="1"/>
          </p:cNvSpPr>
          <p:nvPr/>
        </p:nvSpPr>
        <p:spPr bwMode="auto">
          <a:xfrm>
            <a:off x="7186371" y="5728495"/>
            <a:ext cx="142652" cy="140758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1" name="Straight Connector 579"/>
          <p:cNvCxnSpPr>
            <a:cxnSpLocks noChangeShapeType="1"/>
            <a:stCxn id="21680" idx="2"/>
            <a:endCxn id="21672" idx="3"/>
          </p:cNvCxnSpPr>
          <p:nvPr/>
        </p:nvCxnSpPr>
        <p:spPr bwMode="auto">
          <a:xfrm rot="10800000">
            <a:off x="6908475" y="5798874"/>
            <a:ext cx="27789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82" name="Straight Connector 587"/>
          <p:cNvCxnSpPr>
            <a:cxnSpLocks noChangeShapeType="1"/>
            <a:stCxn id="21686" idx="1"/>
            <a:endCxn id="21683" idx="6"/>
          </p:cNvCxnSpPr>
          <p:nvPr/>
        </p:nvCxnSpPr>
        <p:spPr bwMode="auto">
          <a:xfrm rot="10800000">
            <a:off x="7329022" y="64396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3" name="Oval 588"/>
          <p:cNvSpPr>
            <a:spLocks noChangeArrowheads="1"/>
          </p:cNvSpPr>
          <p:nvPr/>
        </p:nvSpPr>
        <p:spPr bwMode="auto">
          <a:xfrm>
            <a:off x="7186371" y="6367463"/>
            <a:ext cx="142652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4" name="Straight Connector 589"/>
          <p:cNvCxnSpPr>
            <a:cxnSpLocks noChangeShapeType="1"/>
            <a:stCxn id="21683" idx="2"/>
            <a:endCxn id="21685" idx="3"/>
          </p:cNvCxnSpPr>
          <p:nvPr/>
        </p:nvCxnSpPr>
        <p:spPr bwMode="auto">
          <a:xfrm rot="10800000">
            <a:off x="5530115" y="64396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5" name="Rectangle 590"/>
          <p:cNvSpPr>
            <a:spLocks noChangeArrowheads="1"/>
          </p:cNvSpPr>
          <p:nvPr/>
        </p:nvSpPr>
        <p:spPr bwMode="auto">
          <a:xfrm>
            <a:off x="5385610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6" name="Rectangle 592"/>
          <p:cNvSpPr>
            <a:spLocks noChangeArrowheads="1"/>
          </p:cNvSpPr>
          <p:nvPr/>
        </p:nvSpPr>
        <p:spPr bwMode="auto">
          <a:xfrm>
            <a:off x="7612477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7" name="TextBox 165"/>
          <p:cNvSpPr txBox="1">
            <a:spLocks noChangeArrowheads="1"/>
          </p:cNvSpPr>
          <p:nvPr/>
        </p:nvSpPr>
        <p:spPr bwMode="auto">
          <a:xfrm>
            <a:off x="6945528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8" name="TextBox 166"/>
          <p:cNvSpPr txBox="1">
            <a:spLocks noChangeArrowheads="1"/>
          </p:cNvSpPr>
          <p:nvPr/>
        </p:nvSpPr>
        <p:spPr bwMode="auto">
          <a:xfrm>
            <a:off x="7353107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9" name="TextBox 167"/>
          <p:cNvSpPr txBox="1">
            <a:spLocks noChangeArrowheads="1"/>
          </p:cNvSpPr>
          <p:nvPr/>
        </p:nvSpPr>
        <p:spPr bwMode="auto">
          <a:xfrm>
            <a:off x="7364223" y="64619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0" name="TextBox 185"/>
          <p:cNvSpPr txBox="1">
            <a:spLocks noChangeArrowheads="1"/>
          </p:cNvSpPr>
          <p:nvPr/>
        </p:nvSpPr>
        <p:spPr bwMode="auto">
          <a:xfrm>
            <a:off x="5559757" y="567107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1" name="TextBox 186"/>
          <p:cNvSpPr txBox="1">
            <a:spLocks noChangeArrowheads="1"/>
          </p:cNvSpPr>
          <p:nvPr/>
        </p:nvSpPr>
        <p:spPr bwMode="auto">
          <a:xfrm>
            <a:off x="5559757" y="595444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2" name="TextBox 187"/>
          <p:cNvSpPr txBox="1">
            <a:spLocks noChangeArrowheads="1"/>
          </p:cNvSpPr>
          <p:nvPr/>
        </p:nvSpPr>
        <p:spPr bwMode="auto">
          <a:xfrm>
            <a:off x="5548642" y="645080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3" name="TextBox 189"/>
          <p:cNvSpPr txBox="1">
            <a:spLocks noChangeArrowheads="1"/>
          </p:cNvSpPr>
          <p:nvPr/>
        </p:nvSpPr>
        <p:spPr bwMode="auto">
          <a:xfrm>
            <a:off x="5548642" y="690641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4" name="TextBox 191"/>
          <p:cNvSpPr txBox="1">
            <a:spLocks noChangeArrowheads="1"/>
          </p:cNvSpPr>
          <p:nvPr/>
        </p:nvSpPr>
        <p:spPr bwMode="auto">
          <a:xfrm>
            <a:off x="8201614" y="6191515"/>
            <a:ext cx="29456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5" name="Rectangle 196"/>
          <p:cNvSpPr>
            <a:spLocks noChangeArrowheads="1"/>
          </p:cNvSpPr>
          <p:nvPr/>
        </p:nvSpPr>
        <p:spPr bwMode="auto">
          <a:xfrm>
            <a:off x="7612477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6" name="Straight Connector 197"/>
          <p:cNvCxnSpPr>
            <a:cxnSpLocks noChangeShapeType="1"/>
            <a:stCxn id="21695" idx="1"/>
            <a:endCxn id="21697" idx="6"/>
          </p:cNvCxnSpPr>
          <p:nvPr/>
        </p:nvCxnSpPr>
        <p:spPr bwMode="auto">
          <a:xfrm rot="10800000">
            <a:off x="7329022" y="68841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7" name="Oval 198"/>
          <p:cNvSpPr>
            <a:spLocks noChangeArrowheads="1"/>
          </p:cNvSpPr>
          <p:nvPr/>
        </p:nvSpPr>
        <p:spPr bwMode="auto">
          <a:xfrm>
            <a:off x="7186371" y="6811963"/>
            <a:ext cx="142652" cy="144463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8" name="Straight Connector 199"/>
          <p:cNvCxnSpPr>
            <a:cxnSpLocks noChangeShapeType="1"/>
            <a:stCxn id="21697" idx="2"/>
            <a:endCxn id="21699" idx="3"/>
          </p:cNvCxnSpPr>
          <p:nvPr/>
        </p:nvCxnSpPr>
        <p:spPr bwMode="auto">
          <a:xfrm rot="10800000">
            <a:off x="5530115" y="68841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9" name="Rectangle 200"/>
          <p:cNvSpPr>
            <a:spLocks noChangeArrowheads="1"/>
          </p:cNvSpPr>
          <p:nvPr/>
        </p:nvSpPr>
        <p:spPr bwMode="auto">
          <a:xfrm>
            <a:off x="5385610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00" name="TextBox 202"/>
          <p:cNvSpPr txBox="1">
            <a:spLocks noChangeArrowheads="1"/>
          </p:cNvSpPr>
          <p:nvPr/>
        </p:nvSpPr>
        <p:spPr bwMode="auto">
          <a:xfrm>
            <a:off x="7364223" y="69064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1" name="TextBox 203"/>
          <p:cNvSpPr txBox="1">
            <a:spLocks noChangeArrowheads="1"/>
          </p:cNvSpPr>
          <p:nvPr/>
        </p:nvSpPr>
        <p:spPr bwMode="auto">
          <a:xfrm>
            <a:off x="6097021" y="5680340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2" name="TextBox 205"/>
          <p:cNvSpPr txBox="1">
            <a:spLocks noChangeArrowheads="1"/>
          </p:cNvSpPr>
          <p:nvPr/>
        </p:nvSpPr>
        <p:spPr bwMode="auto">
          <a:xfrm>
            <a:off x="6097021" y="5963708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3" name="TextBox 217"/>
          <p:cNvSpPr txBox="1">
            <a:spLocks noChangeArrowheads="1"/>
          </p:cNvSpPr>
          <p:nvPr/>
        </p:nvSpPr>
        <p:spPr bwMode="auto">
          <a:xfrm>
            <a:off x="5833947" y="6724915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4" name="TextBox 143"/>
          <p:cNvSpPr txBox="1">
            <a:spLocks noChangeArrowheads="1"/>
          </p:cNvSpPr>
          <p:nvPr/>
        </p:nvSpPr>
        <p:spPr bwMode="auto">
          <a:xfrm>
            <a:off x="8709236" y="5863696"/>
            <a:ext cx="1737771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 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705" name="TextBox 140"/>
          <p:cNvSpPr txBox="1">
            <a:spLocks noChangeArrowheads="1"/>
          </p:cNvSpPr>
          <p:nvPr/>
        </p:nvSpPr>
        <p:spPr bwMode="auto">
          <a:xfrm>
            <a:off x="5854326" y="6267450"/>
            <a:ext cx="1280171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6" name="TextBox 217"/>
          <p:cNvSpPr txBox="1">
            <a:spLocks noChangeArrowheads="1"/>
          </p:cNvSpPr>
          <p:nvPr/>
        </p:nvSpPr>
        <p:spPr bwMode="auto">
          <a:xfrm>
            <a:off x="6830665" y="5300663"/>
            <a:ext cx="1424675" cy="31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7" name="Freeform 425"/>
          <p:cNvSpPr>
            <a:spLocks/>
          </p:cNvSpPr>
          <p:nvPr/>
        </p:nvSpPr>
        <p:spPr bwMode="auto">
          <a:xfrm>
            <a:off x="7480938" y="5543286"/>
            <a:ext cx="98190" cy="237067"/>
          </a:xfrm>
          <a:custGeom>
            <a:avLst/>
            <a:gdLst>
              <a:gd name="T0" fmla="*/ 0 w 115614"/>
              <a:gd name="T1" fmla="*/ 2548 h 276773"/>
              <a:gd name="T2" fmla="*/ 359 w 115614"/>
              <a:gd name="T3" fmla="*/ 418 h 276773"/>
              <a:gd name="T4" fmla="*/ 988 w 115614"/>
              <a:gd name="T5" fmla="*/ 32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708" name="Straight Arrow Connector 448"/>
          <p:cNvCxnSpPr>
            <a:cxnSpLocks noChangeShapeType="1"/>
          </p:cNvCxnSpPr>
          <p:nvPr/>
        </p:nvCxnSpPr>
        <p:spPr bwMode="auto">
          <a:xfrm>
            <a:off x="4064681" y="820474"/>
            <a:ext cx="4390744" cy="185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09" name="TextBox 169"/>
          <p:cNvSpPr txBox="1">
            <a:spLocks noChangeArrowheads="1"/>
          </p:cNvSpPr>
          <p:nvPr/>
        </p:nvSpPr>
        <p:spPr bwMode="auto">
          <a:xfrm>
            <a:off x="5163294" y="559329"/>
            <a:ext cx="2367667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Tributary Port </a:t>
            </a:r>
            <a:r>
              <a:rPr lang="en-US" sz="1200" dirty="0" err="1">
                <a:cs typeface="Arial" pitchFamily="34" charset="0"/>
              </a:rPr>
              <a:t>functonality</a:t>
            </a:r>
            <a:endParaRPr lang="en-GB" sz="1200" dirty="0">
              <a:cs typeface="Arial" pitchFamily="34" charset="0"/>
            </a:endParaRPr>
          </a:p>
        </p:txBody>
      </p:sp>
      <p:cxnSp>
        <p:nvCxnSpPr>
          <p:cNvPr id="21710" name="Straight Arrow Connector 450"/>
          <p:cNvCxnSpPr>
            <a:cxnSpLocks noChangeShapeType="1"/>
          </p:cNvCxnSpPr>
          <p:nvPr/>
        </p:nvCxnSpPr>
        <p:spPr bwMode="auto">
          <a:xfrm flipV="1">
            <a:off x="1889688" y="820473"/>
            <a:ext cx="1991583" cy="1481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11" name="TextBox 169"/>
          <p:cNvSpPr txBox="1">
            <a:spLocks noChangeArrowheads="1"/>
          </p:cNvSpPr>
          <p:nvPr/>
        </p:nvSpPr>
        <p:spPr bwMode="auto">
          <a:xfrm>
            <a:off x="2058278" y="583407"/>
            <a:ext cx="1680339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1712" name="TextBox 437"/>
          <p:cNvSpPr txBox="1">
            <a:spLocks noChangeArrowheads="1"/>
          </p:cNvSpPr>
          <p:nvPr/>
        </p:nvSpPr>
        <p:spPr bwMode="auto">
          <a:xfrm>
            <a:off x="4338870" y="7256463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3" name="TextBox 438"/>
          <p:cNvSpPr txBox="1">
            <a:spLocks noChangeArrowheads="1"/>
          </p:cNvSpPr>
          <p:nvPr/>
        </p:nvSpPr>
        <p:spPr bwMode="auto">
          <a:xfrm>
            <a:off x="4418534" y="4243124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4" name="TextBox 442"/>
          <p:cNvSpPr txBox="1">
            <a:spLocks noChangeArrowheads="1"/>
          </p:cNvSpPr>
          <p:nvPr/>
        </p:nvSpPr>
        <p:spPr bwMode="auto">
          <a:xfrm>
            <a:off x="467357" y="1648239"/>
            <a:ext cx="1422823" cy="110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PEB  &amp; PEB2 &amp; PB &amp; PB2 &amp; IBBEB &amp; IBBEB2 &amp; MEF E-NNI 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21715" name="Rectangle 85"/>
          <p:cNvSpPr>
            <a:spLocks noChangeArrowheads="1"/>
          </p:cNvSpPr>
          <p:nvPr/>
        </p:nvSpPr>
        <p:spPr bwMode="auto">
          <a:xfrm>
            <a:off x="2243542" y="1255713"/>
            <a:ext cx="550232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16" name="Straight Connector 37"/>
          <p:cNvCxnSpPr>
            <a:cxnSpLocks noChangeShapeType="1"/>
            <a:endCxn id="21720" idx="6"/>
          </p:cNvCxnSpPr>
          <p:nvPr/>
        </p:nvCxnSpPr>
        <p:spPr bwMode="auto">
          <a:xfrm rot="10800000">
            <a:off x="1822993" y="146499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17" name="Straight Connector 39"/>
          <p:cNvCxnSpPr>
            <a:cxnSpLocks noChangeShapeType="1"/>
            <a:stCxn id="21720" idx="6"/>
            <a:endCxn id="21725" idx="1"/>
          </p:cNvCxnSpPr>
          <p:nvPr/>
        </p:nvCxnSpPr>
        <p:spPr bwMode="auto">
          <a:xfrm>
            <a:off x="1822993" y="1463146"/>
            <a:ext cx="42054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18" name="TextBox 212"/>
          <p:cNvSpPr txBox="1">
            <a:spLocks noChangeArrowheads="1"/>
          </p:cNvSpPr>
          <p:nvPr/>
        </p:nvSpPr>
        <p:spPr bwMode="auto">
          <a:xfrm>
            <a:off x="1908214" y="147611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19" name="Straight Connector 36"/>
          <p:cNvCxnSpPr>
            <a:cxnSpLocks noChangeShapeType="1"/>
            <a:stCxn id="21720" idx="2"/>
          </p:cNvCxnSpPr>
          <p:nvPr/>
        </p:nvCxnSpPr>
        <p:spPr bwMode="auto">
          <a:xfrm rot="10800000">
            <a:off x="1395035" y="146499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0" name="Oval 38"/>
          <p:cNvSpPr>
            <a:spLocks noChangeArrowheads="1"/>
          </p:cNvSpPr>
          <p:nvPr/>
        </p:nvSpPr>
        <p:spPr bwMode="auto">
          <a:xfrm>
            <a:off x="1678488" y="139276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1" name="Rectangle 46"/>
          <p:cNvSpPr>
            <a:spLocks noChangeArrowheads="1"/>
          </p:cNvSpPr>
          <p:nvPr/>
        </p:nvSpPr>
        <p:spPr bwMode="auto">
          <a:xfrm>
            <a:off x="3629312" y="122422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2" name="Rectangle 104"/>
          <p:cNvSpPr>
            <a:spLocks noChangeArrowheads="1"/>
          </p:cNvSpPr>
          <p:nvPr/>
        </p:nvSpPr>
        <p:spPr bwMode="auto">
          <a:xfrm>
            <a:off x="3629312" y="1524266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3" name="Rectangle 46"/>
          <p:cNvSpPr>
            <a:spLocks noChangeArrowheads="1"/>
          </p:cNvSpPr>
          <p:nvPr/>
        </p:nvSpPr>
        <p:spPr bwMode="auto">
          <a:xfrm>
            <a:off x="2649268" y="125571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4" name="Rectangle 104"/>
          <p:cNvSpPr>
            <a:spLocks noChangeArrowheads="1"/>
          </p:cNvSpPr>
          <p:nvPr/>
        </p:nvSpPr>
        <p:spPr bwMode="auto">
          <a:xfrm>
            <a:off x="2649268" y="153537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5" name="Rectangle 46"/>
          <p:cNvSpPr>
            <a:spLocks noChangeArrowheads="1"/>
          </p:cNvSpPr>
          <p:nvPr/>
        </p:nvSpPr>
        <p:spPr bwMode="auto">
          <a:xfrm>
            <a:off x="2243542" y="13946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26" name="Straight Connector 37"/>
          <p:cNvCxnSpPr>
            <a:cxnSpLocks noChangeShapeType="1"/>
            <a:endCxn id="21729" idx="6"/>
          </p:cNvCxnSpPr>
          <p:nvPr/>
        </p:nvCxnSpPr>
        <p:spPr bwMode="auto">
          <a:xfrm rot="10800000">
            <a:off x="3218027" y="128905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27" name="Straight Connector 39"/>
          <p:cNvCxnSpPr>
            <a:cxnSpLocks noChangeShapeType="1"/>
            <a:stCxn id="21729" idx="2"/>
          </p:cNvCxnSpPr>
          <p:nvPr/>
        </p:nvCxnSpPr>
        <p:spPr bwMode="auto">
          <a:xfrm rot="10800000" flipH="1">
            <a:off x="3073522" y="128905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28" name="Straight Connector 36"/>
          <p:cNvCxnSpPr>
            <a:cxnSpLocks noChangeShapeType="1"/>
            <a:stCxn id="21729" idx="2"/>
          </p:cNvCxnSpPr>
          <p:nvPr/>
        </p:nvCxnSpPr>
        <p:spPr bwMode="auto">
          <a:xfrm rot="10800000">
            <a:off x="2790067" y="128905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9" name="Oval 38"/>
          <p:cNvSpPr>
            <a:spLocks noChangeArrowheads="1"/>
          </p:cNvSpPr>
          <p:nvPr/>
        </p:nvSpPr>
        <p:spPr bwMode="auto">
          <a:xfrm>
            <a:off x="3073522" y="121682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30" name="TextBox 212"/>
          <p:cNvSpPr txBox="1">
            <a:spLocks noChangeArrowheads="1"/>
          </p:cNvSpPr>
          <p:nvPr/>
        </p:nvSpPr>
        <p:spPr bwMode="auto">
          <a:xfrm>
            <a:off x="3334743" y="134090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1" name="TextBox 212"/>
          <p:cNvSpPr txBox="1">
            <a:spLocks noChangeArrowheads="1"/>
          </p:cNvSpPr>
          <p:nvPr/>
        </p:nvSpPr>
        <p:spPr bwMode="auto">
          <a:xfrm>
            <a:off x="2830826" y="134090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32" name="Straight Connector 37"/>
          <p:cNvCxnSpPr>
            <a:cxnSpLocks noChangeShapeType="1"/>
            <a:endCxn id="21735" idx="6"/>
          </p:cNvCxnSpPr>
          <p:nvPr/>
        </p:nvCxnSpPr>
        <p:spPr bwMode="auto">
          <a:xfrm rot="10800000">
            <a:off x="3227290" y="158167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33" name="Straight Connector 39"/>
          <p:cNvCxnSpPr>
            <a:cxnSpLocks noChangeShapeType="1"/>
            <a:stCxn id="21735" idx="2"/>
          </p:cNvCxnSpPr>
          <p:nvPr/>
        </p:nvCxnSpPr>
        <p:spPr bwMode="auto">
          <a:xfrm rot="10800000" flipH="1">
            <a:off x="3082784" y="158167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34" name="Straight Connector 36"/>
          <p:cNvCxnSpPr>
            <a:cxnSpLocks noChangeShapeType="1"/>
            <a:stCxn id="21735" idx="2"/>
          </p:cNvCxnSpPr>
          <p:nvPr/>
        </p:nvCxnSpPr>
        <p:spPr bwMode="auto">
          <a:xfrm rot="10800000">
            <a:off x="2799332" y="158167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35" name="Oval 38"/>
          <p:cNvSpPr>
            <a:spLocks noChangeArrowheads="1"/>
          </p:cNvSpPr>
          <p:nvPr/>
        </p:nvSpPr>
        <p:spPr bwMode="auto">
          <a:xfrm>
            <a:off x="3082785" y="150944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36" name="TextBox 212"/>
          <p:cNvSpPr txBox="1">
            <a:spLocks noChangeArrowheads="1"/>
          </p:cNvSpPr>
          <p:nvPr/>
        </p:nvSpPr>
        <p:spPr bwMode="auto">
          <a:xfrm>
            <a:off x="3344006" y="163168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7" name="TextBox 212"/>
          <p:cNvSpPr txBox="1">
            <a:spLocks noChangeArrowheads="1"/>
          </p:cNvSpPr>
          <p:nvPr/>
        </p:nvSpPr>
        <p:spPr bwMode="auto">
          <a:xfrm>
            <a:off x="2840090" y="163168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8" name="Rectangle 85"/>
          <p:cNvSpPr>
            <a:spLocks noChangeArrowheads="1"/>
          </p:cNvSpPr>
          <p:nvPr/>
        </p:nvSpPr>
        <p:spPr bwMode="auto">
          <a:xfrm>
            <a:off x="2243542" y="1894682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39" name="Straight Connector 37"/>
          <p:cNvCxnSpPr>
            <a:cxnSpLocks noChangeShapeType="1"/>
            <a:endCxn id="21743" idx="6"/>
          </p:cNvCxnSpPr>
          <p:nvPr/>
        </p:nvCxnSpPr>
        <p:spPr bwMode="auto">
          <a:xfrm rot="10800000">
            <a:off x="1822993" y="2103967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40" name="Straight Connector 39"/>
          <p:cNvCxnSpPr>
            <a:cxnSpLocks noChangeShapeType="1"/>
            <a:stCxn id="21743" idx="6"/>
            <a:endCxn id="21748" idx="1"/>
          </p:cNvCxnSpPr>
          <p:nvPr/>
        </p:nvCxnSpPr>
        <p:spPr bwMode="auto">
          <a:xfrm>
            <a:off x="1822993" y="2102116"/>
            <a:ext cx="420549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1" name="TextBox 212"/>
          <p:cNvSpPr txBox="1">
            <a:spLocks noChangeArrowheads="1"/>
          </p:cNvSpPr>
          <p:nvPr/>
        </p:nvSpPr>
        <p:spPr bwMode="auto">
          <a:xfrm>
            <a:off x="1908214" y="211508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42" name="Straight Connector 36"/>
          <p:cNvCxnSpPr>
            <a:cxnSpLocks noChangeShapeType="1"/>
            <a:stCxn id="21743" idx="2"/>
          </p:cNvCxnSpPr>
          <p:nvPr/>
        </p:nvCxnSpPr>
        <p:spPr bwMode="auto">
          <a:xfrm rot="10800000">
            <a:off x="1395035" y="210396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3" name="Oval 38"/>
          <p:cNvSpPr>
            <a:spLocks noChangeArrowheads="1"/>
          </p:cNvSpPr>
          <p:nvPr/>
        </p:nvSpPr>
        <p:spPr bwMode="auto">
          <a:xfrm>
            <a:off x="1678488" y="203173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4" name="Rectangle 46"/>
          <p:cNvSpPr>
            <a:spLocks noChangeArrowheads="1"/>
          </p:cNvSpPr>
          <p:nvPr/>
        </p:nvSpPr>
        <p:spPr bwMode="auto">
          <a:xfrm>
            <a:off x="3629312" y="186319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5" name="Rectangle 104"/>
          <p:cNvSpPr>
            <a:spLocks noChangeArrowheads="1"/>
          </p:cNvSpPr>
          <p:nvPr/>
        </p:nvSpPr>
        <p:spPr bwMode="auto">
          <a:xfrm>
            <a:off x="3629312" y="216323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6" name="Rectangle 46"/>
          <p:cNvSpPr>
            <a:spLocks noChangeArrowheads="1"/>
          </p:cNvSpPr>
          <p:nvPr/>
        </p:nvSpPr>
        <p:spPr bwMode="auto">
          <a:xfrm>
            <a:off x="2649268" y="1894682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7" name="Rectangle 104"/>
          <p:cNvSpPr>
            <a:spLocks noChangeArrowheads="1"/>
          </p:cNvSpPr>
          <p:nvPr/>
        </p:nvSpPr>
        <p:spPr bwMode="auto">
          <a:xfrm>
            <a:off x="2649268" y="217434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8" name="Rectangle 46"/>
          <p:cNvSpPr>
            <a:spLocks noChangeArrowheads="1"/>
          </p:cNvSpPr>
          <p:nvPr/>
        </p:nvSpPr>
        <p:spPr bwMode="auto">
          <a:xfrm>
            <a:off x="2243542" y="203358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49" name="Straight Connector 37"/>
          <p:cNvCxnSpPr>
            <a:cxnSpLocks noChangeShapeType="1"/>
            <a:endCxn id="21752" idx="6"/>
          </p:cNvCxnSpPr>
          <p:nvPr/>
        </p:nvCxnSpPr>
        <p:spPr bwMode="auto">
          <a:xfrm rot="10800000">
            <a:off x="3218027" y="192801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0" name="Straight Connector 39"/>
          <p:cNvCxnSpPr>
            <a:cxnSpLocks noChangeShapeType="1"/>
            <a:stCxn id="21752" idx="2"/>
          </p:cNvCxnSpPr>
          <p:nvPr/>
        </p:nvCxnSpPr>
        <p:spPr bwMode="auto">
          <a:xfrm rot="10800000" flipH="1">
            <a:off x="3073522" y="1928019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1" name="Straight Connector 36"/>
          <p:cNvCxnSpPr>
            <a:cxnSpLocks noChangeShapeType="1"/>
            <a:stCxn id="21752" idx="2"/>
          </p:cNvCxnSpPr>
          <p:nvPr/>
        </p:nvCxnSpPr>
        <p:spPr bwMode="auto">
          <a:xfrm rot="10800000">
            <a:off x="2790067" y="192801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52" name="Oval 38"/>
          <p:cNvSpPr>
            <a:spLocks noChangeArrowheads="1"/>
          </p:cNvSpPr>
          <p:nvPr/>
        </p:nvSpPr>
        <p:spPr bwMode="auto">
          <a:xfrm>
            <a:off x="3073522" y="185578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53" name="TextBox 212"/>
          <p:cNvSpPr txBox="1">
            <a:spLocks noChangeArrowheads="1"/>
          </p:cNvSpPr>
          <p:nvPr/>
        </p:nvSpPr>
        <p:spPr bwMode="auto">
          <a:xfrm>
            <a:off x="3334743" y="197987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54" name="TextBox 212"/>
          <p:cNvSpPr txBox="1">
            <a:spLocks noChangeArrowheads="1"/>
          </p:cNvSpPr>
          <p:nvPr/>
        </p:nvSpPr>
        <p:spPr bwMode="auto">
          <a:xfrm>
            <a:off x="2830826" y="197987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55" name="Straight Connector 37"/>
          <p:cNvCxnSpPr>
            <a:cxnSpLocks noChangeShapeType="1"/>
            <a:endCxn id="21758" idx="6"/>
          </p:cNvCxnSpPr>
          <p:nvPr/>
        </p:nvCxnSpPr>
        <p:spPr bwMode="auto">
          <a:xfrm rot="10800000">
            <a:off x="3227290" y="2218796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6" name="Straight Connector 39"/>
          <p:cNvCxnSpPr>
            <a:cxnSpLocks noChangeShapeType="1"/>
            <a:stCxn id="21758" idx="2"/>
          </p:cNvCxnSpPr>
          <p:nvPr/>
        </p:nvCxnSpPr>
        <p:spPr bwMode="auto">
          <a:xfrm rot="10800000" flipH="1">
            <a:off x="3082784" y="2218796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7" name="Straight Connector 36"/>
          <p:cNvCxnSpPr>
            <a:cxnSpLocks noChangeShapeType="1"/>
            <a:stCxn id="21758" idx="2"/>
          </p:cNvCxnSpPr>
          <p:nvPr/>
        </p:nvCxnSpPr>
        <p:spPr bwMode="auto">
          <a:xfrm rot="10800000">
            <a:off x="2799332" y="2218796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58" name="Oval 38"/>
          <p:cNvSpPr>
            <a:spLocks noChangeArrowheads="1"/>
          </p:cNvSpPr>
          <p:nvPr/>
        </p:nvSpPr>
        <p:spPr bwMode="auto">
          <a:xfrm>
            <a:off x="3082785" y="2146566"/>
            <a:ext cx="144505" cy="14261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59" name="TextBox 212"/>
          <p:cNvSpPr txBox="1">
            <a:spLocks noChangeArrowheads="1"/>
          </p:cNvSpPr>
          <p:nvPr/>
        </p:nvSpPr>
        <p:spPr bwMode="auto">
          <a:xfrm>
            <a:off x="3327332" y="22706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60" name="TextBox 212"/>
          <p:cNvSpPr txBox="1">
            <a:spLocks noChangeArrowheads="1"/>
          </p:cNvSpPr>
          <p:nvPr/>
        </p:nvSpPr>
        <p:spPr bwMode="auto">
          <a:xfrm>
            <a:off x="2823415" y="22706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61" name="Rectangle 85"/>
          <p:cNvSpPr>
            <a:spLocks noChangeArrowheads="1"/>
          </p:cNvSpPr>
          <p:nvPr/>
        </p:nvSpPr>
        <p:spPr bwMode="auto">
          <a:xfrm>
            <a:off x="2241688" y="2715155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62" name="Straight Connector 37"/>
          <p:cNvCxnSpPr>
            <a:cxnSpLocks noChangeShapeType="1"/>
            <a:endCxn id="21766" idx="6"/>
          </p:cNvCxnSpPr>
          <p:nvPr/>
        </p:nvCxnSpPr>
        <p:spPr bwMode="auto">
          <a:xfrm rot="10800000">
            <a:off x="1782235" y="292444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63" name="Straight Connector 39"/>
          <p:cNvCxnSpPr>
            <a:cxnSpLocks noChangeShapeType="1"/>
            <a:stCxn id="21766" idx="6"/>
            <a:endCxn id="21771" idx="1"/>
          </p:cNvCxnSpPr>
          <p:nvPr/>
        </p:nvCxnSpPr>
        <p:spPr bwMode="auto">
          <a:xfrm>
            <a:off x="1782235" y="2922587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4" name="TextBox 212"/>
          <p:cNvSpPr txBox="1">
            <a:spLocks noChangeArrowheads="1"/>
          </p:cNvSpPr>
          <p:nvPr/>
        </p:nvSpPr>
        <p:spPr bwMode="auto">
          <a:xfrm>
            <a:off x="1906362" y="2935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65" name="Straight Connector 36"/>
          <p:cNvCxnSpPr>
            <a:cxnSpLocks noChangeShapeType="1"/>
            <a:stCxn id="21766" idx="2"/>
          </p:cNvCxnSpPr>
          <p:nvPr/>
        </p:nvCxnSpPr>
        <p:spPr bwMode="auto">
          <a:xfrm rot="10800000">
            <a:off x="1354277" y="292444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6" name="Oval 38"/>
          <p:cNvSpPr>
            <a:spLocks noChangeArrowheads="1"/>
          </p:cNvSpPr>
          <p:nvPr/>
        </p:nvSpPr>
        <p:spPr bwMode="auto">
          <a:xfrm>
            <a:off x="1637730" y="285220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7" name="Rectangle 46"/>
          <p:cNvSpPr>
            <a:spLocks noChangeArrowheads="1"/>
          </p:cNvSpPr>
          <p:nvPr/>
        </p:nvSpPr>
        <p:spPr bwMode="auto">
          <a:xfrm>
            <a:off x="3627459" y="268367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8" name="Rectangle 104"/>
          <p:cNvSpPr>
            <a:spLocks noChangeArrowheads="1"/>
          </p:cNvSpPr>
          <p:nvPr/>
        </p:nvSpPr>
        <p:spPr bwMode="auto">
          <a:xfrm>
            <a:off x="3627459" y="2983707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9" name="Rectangle 46"/>
          <p:cNvSpPr>
            <a:spLocks noChangeArrowheads="1"/>
          </p:cNvSpPr>
          <p:nvPr/>
        </p:nvSpPr>
        <p:spPr bwMode="auto">
          <a:xfrm>
            <a:off x="2647416" y="27151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0" name="Rectangle 104"/>
          <p:cNvSpPr>
            <a:spLocks noChangeArrowheads="1"/>
          </p:cNvSpPr>
          <p:nvPr/>
        </p:nvSpPr>
        <p:spPr bwMode="auto">
          <a:xfrm>
            <a:off x="2647416" y="299482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1" name="Rectangle 46"/>
          <p:cNvSpPr>
            <a:spLocks noChangeArrowheads="1"/>
          </p:cNvSpPr>
          <p:nvPr/>
        </p:nvSpPr>
        <p:spPr bwMode="auto">
          <a:xfrm>
            <a:off x="2241688" y="2854061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72" name="Straight Connector 37"/>
          <p:cNvCxnSpPr>
            <a:cxnSpLocks noChangeShapeType="1"/>
            <a:endCxn id="21775" idx="6"/>
          </p:cNvCxnSpPr>
          <p:nvPr/>
        </p:nvCxnSpPr>
        <p:spPr bwMode="auto">
          <a:xfrm rot="10800000">
            <a:off x="3216174" y="2748492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3" name="Straight Connector 39"/>
          <p:cNvCxnSpPr>
            <a:cxnSpLocks noChangeShapeType="1"/>
            <a:stCxn id="21775" idx="2"/>
          </p:cNvCxnSpPr>
          <p:nvPr/>
        </p:nvCxnSpPr>
        <p:spPr bwMode="auto">
          <a:xfrm rot="10800000" flipH="1">
            <a:off x="3071668" y="2748492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4" name="Straight Connector 36"/>
          <p:cNvCxnSpPr>
            <a:cxnSpLocks noChangeShapeType="1"/>
            <a:stCxn id="21775" idx="2"/>
          </p:cNvCxnSpPr>
          <p:nvPr/>
        </p:nvCxnSpPr>
        <p:spPr bwMode="auto">
          <a:xfrm rot="10800000">
            <a:off x="2788216" y="2748492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75" name="Oval 38"/>
          <p:cNvSpPr>
            <a:spLocks noChangeArrowheads="1"/>
          </p:cNvSpPr>
          <p:nvPr/>
        </p:nvSpPr>
        <p:spPr bwMode="auto">
          <a:xfrm>
            <a:off x="3071669" y="2676261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6" name="TextBox 212"/>
          <p:cNvSpPr txBox="1">
            <a:spLocks noChangeArrowheads="1"/>
          </p:cNvSpPr>
          <p:nvPr/>
        </p:nvSpPr>
        <p:spPr bwMode="auto">
          <a:xfrm>
            <a:off x="3332890" y="280035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77" name="TextBox 212"/>
          <p:cNvSpPr txBox="1">
            <a:spLocks noChangeArrowheads="1"/>
          </p:cNvSpPr>
          <p:nvPr/>
        </p:nvSpPr>
        <p:spPr bwMode="auto">
          <a:xfrm>
            <a:off x="2828974" y="280035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78" name="Straight Connector 37"/>
          <p:cNvCxnSpPr>
            <a:cxnSpLocks noChangeShapeType="1"/>
            <a:endCxn id="21781" idx="6"/>
          </p:cNvCxnSpPr>
          <p:nvPr/>
        </p:nvCxnSpPr>
        <p:spPr bwMode="auto">
          <a:xfrm rot="10800000">
            <a:off x="3225438" y="303926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9" name="Straight Connector 39"/>
          <p:cNvCxnSpPr>
            <a:cxnSpLocks noChangeShapeType="1"/>
            <a:stCxn id="21781" idx="2"/>
          </p:cNvCxnSpPr>
          <p:nvPr/>
        </p:nvCxnSpPr>
        <p:spPr bwMode="auto">
          <a:xfrm rot="10800000" flipH="1">
            <a:off x="3080932" y="3039269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80" name="Straight Connector 36"/>
          <p:cNvCxnSpPr>
            <a:cxnSpLocks noChangeShapeType="1"/>
            <a:stCxn id="21781" idx="2"/>
          </p:cNvCxnSpPr>
          <p:nvPr/>
        </p:nvCxnSpPr>
        <p:spPr bwMode="auto">
          <a:xfrm rot="10800000">
            <a:off x="2797478" y="303926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81" name="Oval 38"/>
          <p:cNvSpPr>
            <a:spLocks noChangeArrowheads="1"/>
          </p:cNvSpPr>
          <p:nvPr/>
        </p:nvSpPr>
        <p:spPr bwMode="auto">
          <a:xfrm>
            <a:off x="3080933" y="2967038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82" name="TextBox 212"/>
          <p:cNvSpPr txBox="1">
            <a:spLocks noChangeArrowheads="1"/>
          </p:cNvSpPr>
          <p:nvPr/>
        </p:nvSpPr>
        <p:spPr bwMode="auto">
          <a:xfrm>
            <a:off x="3325480" y="3091128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83" name="TextBox 212"/>
          <p:cNvSpPr txBox="1">
            <a:spLocks noChangeArrowheads="1"/>
          </p:cNvSpPr>
          <p:nvPr/>
        </p:nvSpPr>
        <p:spPr bwMode="auto">
          <a:xfrm>
            <a:off x="2821563" y="3091128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3991038" y="724136"/>
            <a:ext cx="6470644" cy="3192355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3991038" y="4000500"/>
            <a:ext cx="6470644" cy="378042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1" name="TextBox 290"/>
          <p:cNvSpPr txBox="1"/>
          <p:nvPr/>
        </p:nvSpPr>
        <p:spPr bwMode="auto">
          <a:xfrm>
            <a:off x="9033098" y="3496445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" name="TextBox 291"/>
          <p:cNvSpPr txBox="1"/>
          <p:nvPr/>
        </p:nvSpPr>
        <p:spPr bwMode="auto">
          <a:xfrm>
            <a:off x="9033098" y="7421848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1133871" y="1060173"/>
            <a:ext cx="2689099" cy="252028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4" name="TextBox 293"/>
          <p:cNvSpPr txBox="1"/>
          <p:nvPr/>
        </p:nvSpPr>
        <p:spPr bwMode="auto">
          <a:xfrm>
            <a:off x="1133871" y="3221381"/>
            <a:ext cx="1736483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1&amp;2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799083" y="4655537"/>
            <a:ext cx="2736304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PNP ports in PEB node are replaced by </a:t>
            </a:r>
            <a:br>
              <a:rPr lang="en-US" sz="1800" dirty="0" smtClean="0"/>
            </a:br>
            <a:r>
              <a:rPr lang="en-US" sz="1800" dirty="0" smtClean="0"/>
              <a:t>B-component complex to support EC </a:t>
            </a:r>
            <a:br>
              <a:rPr lang="en-US" sz="1800" dirty="0" smtClean="0"/>
            </a:br>
            <a:r>
              <a:rPr lang="en-US" sz="1800" dirty="0" smtClean="0"/>
              <a:t>Type 2 MEPs and MIPs</a:t>
            </a:r>
          </a:p>
          <a:p>
            <a:endParaRPr lang="en-US" sz="1800" dirty="0" smtClean="0"/>
          </a:p>
          <a:p>
            <a:r>
              <a:rPr lang="en-US" sz="1800" dirty="0" smtClean="0"/>
              <a:t>EC Type 2 UNI-N tributary ports are added to PEB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Rectangle 102"/>
          <p:cNvSpPr>
            <a:spLocks noChangeArrowheads="1"/>
          </p:cNvSpPr>
          <p:nvPr/>
        </p:nvSpPr>
        <p:spPr bwMode="auto">
          <a:xfrm flipH="1">
            <a:off x="3247355" y="3940870"/>
            <a:ext cx="4288850" cy="293995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314" name="Rectangle 127"/>
          <p:cNvSpPr>
            <a:spLocks noChangeArrowheads="1"/>
          </p:cNvSpPr>
          <p:nvPr/>
        </p:nvSpPr>
        <p:spPr bwMode="auto">
          <a:xfrm>
            <a:off x="5146791" y="4217174"/>
            <a:ext cx="541685" cy="25796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S(B)-VLAN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0484" name="TextBox 103"/>
          <p:cNvSpPr txBox="1">
            <a:spLocks noChangeArrowheads="1"/>
          </p:cNvSpPr>
          <p:nvPr/>
        </p:nvSpPr>
        <p:spPr bwMode="auto">
          <a:xfrm>
            <a:off x="3251061" y="3338942"/>
            <a:ext cx="4275881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EC Type 1 &amp; 2 supporting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Provider Bridge (PB2)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85"/>
          <p:cNvSpPr>
            <a:spLocks noChangeArrowheads="1"/>
          </p:cNvSpPr>
          <p:nvPr/>
        </p:nvSpPr>
        <p:spPr bwMode="auto">
          <a:xfrm>
            <a:off x="3766094" y="4611324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0486" name="TextBox 149"/>
          <p:cNvSpPr txBox="1">
            <a:spLocks noChangeArrowheads="1"/>
          </p:cNvSpPr>
          <p:nvPr/>
        </p:nvSpPr>
        <p:spPr bwMode="auto">
          <a:xfrm>
            <a:off x="2158007" y="4481678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0487" name="Straight Connector 37"/>
          <p:cNvCxnSpPr>
            <a:cxnSpLocks noChangeShapeType="1"/>
            <a:endCxn id="20493" idx="6"/>
          </p:cNvCxnSpPr>
          <p:nvPr/>
        </p:nvCxnSpPr>
        <p:spPr bwMode="auto">
          <a:xfrm rot="10800000">
            <a:off x="3323315" y="482060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88" name="Straight Connector 39"/>
          <p:cNvCxnSpPr>
            <a:cxnSpLocks noChangeShapeType="1"/>
            <a:stCxn id="20493" idx="6"/>
            <a:endCxn id="20498" idx="1"/>
          </p:cNvCxnSpPr>
          <p:nvPr/>
        </p:nvCxnSpPr>
        <p:spPr bwMode="auto">
          <a:xfrm>
            <a:off x="3323315" y="4818758"/>
            <a:ext cx="442779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489" name="TextBox 212"/>
          <p:cNvSpPr txBox="1">
            <a:spLocks noChangeArrowheads="1"/>
          </p:cNvSpPr>
          <p:nvPr/>
        </p:nvSpPr>
        <p:spPr bwMode="auto">
          <a:xfrm>
            <a:off x="3430768" y="48317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490" name="Straight Connector 36"/>
          <p:cNvCxnSpPr>
            <a:cxnSpLocks noChangeShapeType="1"/>
            <a:stCxn id="20493" idx="2"/>
          </p:cNvCxnSpPr>
          <p:nvPr/>
        </p:nvCxnSpPr>
        <p:spPr bwMode="auto">
          <a:xfrm rot="10800000">
            <a:off x="2895355" y="4820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1" name="Straight Arrow Connector 450"/>
          <p:cNvCxnSpPr>
            <a:cxnSpLocks noChangeShapeType="1"/>
          </p:cNvCxnSpPr>
          <p:nvPr/>
        </p:nvCxnSpPr>
        <p:spPr bwMode="auto">
          <a:xfrm flipV="1">
            <a:off x="3419652" y="4176084"/>
            <a:ext cx="1989730" cy="1666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492" name="TextBox 169"/>
          <p:cNvSpPr txBox="1">
            <a:spLocks noChangeArrowheads="1"/>
          </p:cNvSpPr>
          <p:nvPr/>
        </p:nvSpPr>
        <p:spPr bwMode="auto">
          <a:xfrm>
            <a:off x="3586389" y="3940870"/>
            <a:ext cx="1682192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0493" name="Oval 38"/>
          <p:cNvSpPr>
            <a:spLocks noChangeArrowheads="1"/>
          </p:cNvSpPr>
          <p:nvPr/>
        </p:nvSpPr>
        <p:spPr bwMode="auto">
          <a:xfrm>
            <a:off x="3178810" y="474837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4" name="Rectangle 46"/>
          <p:cNvSpPr>
            <a:spLocks noChangeArrowheads="1"/>
          </p:cNvSpPr>
          <p:nvPr/>
        </p:nvSpPr>
        <p:spPr bwMode="auto">
          <a:xfrm>
            <a:off x="5151865" y="4579838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5" name="Rectangle 104"/>
          <p:cNvSpPr>
            <a:spLocks noChangeArrowheads="1"/>
          </p:cNvSpPr>
          <p:nvPr/>
        </p:nvSpPr>
        <p:spPr bwMode="auto">
          <a:xfrm>
            <a:off x="5151865" y="487987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6" name="Rectangle 46"/>
          <p:cNvSpPr>
            <a:spLocks noChangeArrowheads="1"/>
          </p:cNvSpPr>
          <p:nvPr/>
        </p:nvSpPr>
        <p:spPr bwMode="auto">
          <a:xfrm>
            <a:off x="4171822" y="461132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7" name="Rectangle 104"/>
          <p:cNvSpPr>
            <a:spLocks noChangeArrowheads="1"/>
          </p:cNvSpPr>
          <p:nvPr/>
        </p:nvSpPr>
        <p:spPr bwMode="auto">
          <a:xfrm>
            <a:off x="4171822" y="489098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8" name="Rectangle 46"/>
          <p:cNvSpPr>
            <a:spLocks noChangeArrowheads="1"/>
          </p:cNvSpPr>
          <p:nvPr/>
        </p:nvSpPr>
        <p:spPr bwMode="auto">
          <a:xfrm>
            <a:off x="3766094" y="4750229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499" name="Straight Connector 37"/>
          <p:cNvCxnSpPr>
            <a:cxnSpLocks noChangeShapeType="1"/>
            <a:endCxn id="20502" idx="6"/>
          </p:cNvCxnSpPr>
          <p:nvPr/>
        </p:nvCxnSpPr>
        <p:spPr bwMode="auto">
          <a:xfrm rot="10800000">
            <a:off x="4740580" y="464466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0" name="Straight Connector 39"/>
          <p:cNvCxnSpPr>
            <a:cxnSpLocks noChangeShapeType="1"/>
            <a:stCxn id="20502" idx="2"/>
          </p:cNvCxnSpPr>
          <p:nvPr/>
        </p:nvCxnSpPr>
        <p:spPr bwMode="auto">
          <a:xfrm rot="10800000" flipH="1">
            <a:off x="4596074" y="464466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1" name="Straight Connector 36"/>
          <p:cNvCxnSpPr>
            <a:cxnSpLocks noChangeShapeType="1"/>
            <a:stCxn id="20502" idx="2"/>
          </p:cNvCxnSpPr>
          <p:nvPr/>
        </p:nvCxnSpPr>
        <p:spPr bwMode="auto">
          <a:xfrm rot="10800000">
            <a:off x="4312622" y="46446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02" name="Oval 38"/>
          <p:cNvSpPr>
            <a:spLocks noChangeArrowheads="1"/>
          </p:cNvSpPr>
          <p:nvPr/>
        </p:nvSpPr>
        <p:spPr bwMode="auto">
          <a:xfrm>
            <a:off x="4596075" y="45724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03" name="TextBox 212"/>
          <p:cNvSpPr txBox="1">
            <a:spLocks noChangeArrowheads="1"/>
          </p:cNvSpPr>
          <p:nvPr/>
        </p:nvSpPr>
        <p:spPr bwMode="auto">
          <a:xfrm>
            <a:off x="4857296" y="469652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04" name="TextBox 212"/>
          <p:cNvSpPr txBox="1">
            <a:spLocks noChangeArrowheads="1"/>
          </p:cNvSpPr>
          <p:nvPr/>
        </p:nvSpPr>
        <p:spPr bwMode="auto">
          <a:xfrm>
            <a:off x="4353380" y="46965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05" name="Straight Connector 37"/>
          <p:cNvCxnSpPr>
            <a:cxnSpLocks noChangeShapeType="1"/>
            <a:endCxn id="20508" idx="6"/>
          </p:cNvCxnSpPr>
          <p:nvPr/>
        </p:nvCxnSpPr>
        <p:spPr bwMode="auto">
          <a:xfrm rot="10800000">
            <a:off x="4749843" y="493729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6" name="Straight Connector 39"/>
          <p:cNvCxnSpPr>
            <a:cxnSpLocks noChangeShapeType="1"/>
            <a:stCxn id="20508" idx="2"/>
          </p:cNvCxnSpPr>
          <p:nvPr/>
        </p:nvCxnSpPr>
        <p:spPr bwMode="auto">
          <a:xfrm rot="10800000" flipH="1">
            <a:off x="4605338" y="493729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7" name="Straight Connector 36"/>
          <p:cNvCxnSpPr>
            <a:cxnSpLocks noChangeShapeType="1"/>
            <a:stCxn id="20508" idx="2"/>
          </p:cNvCxnSpPr>
          <p:nvPr/>
        </p:nvCxnSpPr>
        <p:spPr bwMode="auto">
          <a:xfrm rot="10800000">
            <a:off x="4321884" y="493729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08" name="Oval 38"/>
          <p:cNvSpPr>
            <a:spLocks noChangeArrowheads="1"/>
          </p:cNvSpPr>
          <p:nvPr/>
        </p:nvSpPr>
        <p:spPr bwMode="auto">
          <a:xfrm>
            <a:off x="4605339" y="486505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09" name="TextBox 212"/>
          <p:cNvSpPr txBox="1">
            <a:spLocks noChangeArrowheads="1"/>
          </p:cNvSpPr>
          <p:nvPr/>
        </p:nvSpPr>
        <p:spPr bwMode="auto">
          <a:xfrm>
            <a:off x="4866559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10" name="TextBox 212"/>
          <p:cNvSpPr txBox="1">
            <a:spLocks noChangeArrowheads="1"/>
          </p:cNvSpPr>
          <p:nvPr/>
        </p:nvSpPr>
        <p:spPr bwMode="auto">
          <a:xfrm>
            <a:off x="4362643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11" name="Rectangle 85"/>
          <p:cNvSpPr>
            <a:spLocks noChangeArrowheads="1"/>
          </p:cNvSpPr>
          <p:nvPr/>
        </p:nvSpPr>
        <p:spPr bwMode="auto">
          <a:xfrm>
            <a:off x="3766094" y="5250292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12" name="Straight Connector 37"/>
          <p:cNvCxnSpPr>
            <a:cxnSpLocks noChangeShapeType="1"/>
            <a:endCxn id="20516" idx="6"/>
          </p:cNvCxnSpPr>
          <p:nvPr/>
        </p:nvCxnSpPr>
        <p:spPr bwMode="auto">
          <a:xfrm rot="10800000">
            <a:off x="3323315" y="5459578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13" name="Straight Connector 39"/>
          <p:cNvCxnSpPr>
            <a:cxnSpLocks noChangeShapeType="1"/>
            <a:stCxn id="20516" idx="6"/>
            <a:endCxn id="20521" idx="1"/>
          </p:cNvCxnSpPr>
          <p:nvPr/>
        </p:nvCxnSpPr>
        <p:spPr bwMode="auto">
          <a:xfrm>
            <a:off x="3323315" y="5457725"/>
            <a:ext cx="44277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14" name="TextBox 212"/>
          <p:cNvSpPr txBox="1">
            <a:spLocks noChangeArrowheads="1"/>
          </p:cNvSpPr>
          <p:nvPr/>
        </p:nvSpPr>
        <p:spPr bwMode="auto">
          <a:xfrm>
            <a:off x="3430768" y="547069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15" name="Straight Connector 36"/>
          <p:cNvCxnSpPr>
            <a:cxnSpLocks noChangeShapeType="1"/>
            <a:stCxn id="20516" idx="2"/>
          </p:cNvCxnSpPr>
          <p:nvPr/>
        </p:nvCxnSpPr>
        <p:spPr bwMode="auto">
          <a:xfrm rot="10800000">
            <a:off x="2895355" y="54595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16" name="Oval 38"/>
          <p:cNvSpPr>
            <a:spLocks noChangeArrowheads="1"/>
          </p:cNvSpPr>
          <p:nvPr/>
        </p:nvSpPr>
        <p:spPr bwMode="auto">
          <a:xfrm>
            <a:off x="3178810" y="538734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7" name="Rectangle 46"/>
          <p:cNvSpPr>
            <a:spLocks noChangeArrowheads="1"/>
          </p:cNvSpPr>
          <p:nvPr/>
        </p:nvSpPr>
        <p:spPr bwMode="auto">
          <a:xfrm>
            <a:off x="5151865" y="521880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8" name="Rectangle 104"/>
          <p:cNvSpPr>
            <a:spLocks noChangeArrowheads="1"/>
          </p:cNvSpPr>
          <p:nvPr/>
        </p:nvSpPr>
        <p:spPr bwMode="auto">
          <a:xfrm>
            <a:off x="5151865" y="5518845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9" name="Rectangle 46"/>
          <p:cNvSpPr>
            <a:spLocks noChangeArrowheads="1"/>
          </p:cNvSpPr>
          <p:nvPr/>
        </p:nvSpPr>
        <p:spPr bwMode="auto">
          <a:xfrm>
            <a:off x="4171822" y="52502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0" name="Rectangle 104"/>
          <p:cNvSpPr>
            <a:spLocks noChangeArrowheads="1"/>
          </p:cNvSpPr>
          <p:nvPr/>
        </p:nvSpPr>
        <p:spPr bwMode="auto">
          <a:xfrm>
            <a:off x="4171822" y="552995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1" name="Rectangle 46"/>
          <p:cNvSpPr>
            <a:spLocks noChangeArrowheads="1"/>
          </p:cNvSpPr>
          <p:nvPr/>
        </p:nvSpPr>
        <p:spPr bwMode="auto">
          <a:xfrm>
            <a:off x="3766094" y="5389199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22" name="Straight Connector 37"/>
          <p:cNvCxnSpPr>
            <a:cxnSpLocks noChangeShapeType="1"/>
            <a:endCxn id="20525" idx="6"/>
          </p:cNvCxnSpPr>
          <p:nvPr/>
        </p:nvCxnSpPr>
        <p:spPr bwMode="auto">
          <a:xfrm rot="10800000">
            <a:off x="4740580" y="528362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3" name="Straight Connector 39"/>
          <p:cNvCxnSpPr>
            <a:cxnSpLocks noChangeShapeType="1"/>
            <a:stCxn id="20525" idx="2"/>
          </p:cNvCxnSpPr>
          <p:nvPr/>
        </p:nvCxnSpPr>
        <p:spPr bwMode="auto">
          <a:xfrm rot="10800000" flipH="1">
            <a:off x="4596074" y="528362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4" name="Straight Connector 36"/>
          <p:cNvCxnSpPr>
            <a:cxnSpLocks noChangeShapeType="1"/>
            <a:stCxn id="20525" idx="2"/>
          </p:cNvCxnSpPr>
          <p:nvPr/>
        </p:nvCxnSpPr>
        <p:spPr bwMode="auto">
          <a:xfrm rot="10800000">
            <a:off x="4312622" y="528362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25" name="Oval 38"/>
          <p:cNvSpPr>
            <a:spLocks noChangeArrowheads="1"/>
          </p:cNvSpPr>
          <p:nvPr/>
        </p:nvSpPr>
        <p:spPr bwMode="auto">
          <a:xfrm>
            <a:off x="4596075" y="52113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6" name="TextBox 212"/>
          <p:cNvSpPr txBox="1">
            <a:spLocks noChangeArrowheads="1"/>
          </p:cNvSpPr>
          <p:nvPr/>
        </p:nvSpPr>
        <p:spPr bwMode="auto">
          <a:xfrm>
            <a:off x="4857296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27" name="TextBox 212"/>
          <p:cNvSpPr txBox="1">
            <a:spLocks noChangeArrowheads="1"/>
          </p:cNvSpPr>
          <p:nvPr/>
        </p:nvSpPr>
        <p:spPr bwMode="auto">
          <a:xfrm>
            <a:off x="4353380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28" name="Straight Connector 37"/>
          <p:cNvCxnSpPr>
            <a:cxnSpLocks noChangeShapeType="1"/>
            <a:endCxn id="20531" idx="6"/>
          </p:cNvCxnSpPr>
          <p:nvPr/>
        </p:nvCxnSpPr>
        <p:spPr bwMode="auto">
          <a:xfrm rot="10800000">
            <a:off x="4749843" y="55744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9" name="Straight Connector 39"/>
          <p:cNvCxnSpPr>
            <a:cxnSpLocks noChangeShapeType="1"/>
            <a:stCxn id="20531" idx="2"/>
          </p:cNvCxnSpPr>
          <p:nvPr/>
        </p:nvCxnSpPr>
        <p:spPr bwMode="auto">
          <a:xfrm rot="10800000" flipH="1">
            <a:off x="4605338" y="5574407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30" name="Straight Connector 36"/>
          <p:cNvCxnSpPr>
            <a:cxnSpLocks noChangeShapeType="1"/>
            <a:stCxn id="20531" idx="2"/>
          </p:cNvCxnSpPr>
          <p:nvPr/>
        </p:nvCxnSpPr>
        <p:spPr bwMode="auto">
          <a:xfrm rot="10800000">
            <a:off x="4321884" y="55744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31" name="Oval 38"/>
          <p:cNvSpPr>
            <a:spLocks noChangeArrowheads="1"/>
          </p:cNvSpPr>
          <p:nvPr/>
        </p:nvSpPr>
        <p:spPr bwMode="auto">
          <a:xfrm>
            <a:off x="4605339" y="5502175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32" name="TextBox 212"/>
          <p:cNvSpPr txBox="1">
            <a:spLocks noChangeArrowheads="1"/>
          </p:cNvSpPr>
          <p:nvPr/>
        </p:nvSpPr>
        <p:spPr bwMode="auto">
          <a:xfrm>
            <a:off x="4866559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33" name="TextBox 212"/>
          <p:cNvSpPr txBox="1">
            <a:spLocks noChangeArrowheads="1"/>
          </p:cNvSpPr>
          <p:nvPr/>
        </p:nvSpPr>
        <p:spPr bwMode="auto">
          <a:xfrm>
            <a:off x="4362643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34" name="Rectangle 85"/>
          <p:cNvSpPr>
            <a:spLocks noChangeArrowheads="1"/>
          </p:cNvSpPr>
          <p:nvPr/>
        </p:nvSpPr>
        <p:spPr bwMode="auto">
          <a:xfrm flipH="1">
            <a:off x="6522814" y="4611324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0535" name="TextBox 149"/>
          <p:cNvSpPr txBox="1">
            <a:spLocks noChangeArrowheads="1"/>
          </p:cNvSpPr>
          <p:nvPr/>
        </p:nvSpPr>
        <p:spPr bwMode="auto">
          <a:xfrm flipH="1">
            <a:off x="7169384" y="4481678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0536" name="Straight Connector 37"/>
          <p:cNvCxnSpPr>
            <a:cxnSpLocks noChangeShapeType="1"/>
            <a:endCxn id="20542" idx="6"/>
          </p:cNvCxnSpPr>
          <p:nvPr/>
        </p:nvCxnSpPr>
        <p:spPr bwMode="auto">
          <a:xfrm rot="10800000" flipH="1">
            <a:off x="7239784" y="482060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37" name="Straight Connector 39"/>
          <p:cNvCxnSpPr>
            <a:cxnSpLocks noChangeShapeType="1"/>
            <a:stCxn id="20542" idx="6"/>
            <a:endCxn id="20547" idx="1"/>
          </p:cNvCxnSpPr>
          <p:nvPr/>
        </p:nvCxnSpPr>
        <p:spPr bwMode="auto">
          <a:xfrm flipH="1">
            <a:off x="7073048" y="4818758"/>
            <a:ext cx="379789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38" name="TextBox 212"/>
          <p:cNvSpPr txBox="1">
            <a:spLocks noChangeArrowheads="1"/>
          </p:cNvSpPr>
          <p:nvPr/>
        </p:nvSpPr>
        <p:spPr bwMode="auto">
          <a:xfrm flipH="1">
            <a:off x="7123068" y="48317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39" name="Straight Connector 36"/>
          <p:cNvCxnSpPr>
            <a:cxnSpLocks noChangeShapeType="1"/>
            <a:stCxn id="20542" idx="2"/>
          </p:cNvCxnSpPr>
          <p:nvPr/>
        </p:nvCxnSpPr>
        <p:spPr bwMode="auto">
          <a:xfrm rot="10800000" flipH="1">
            <a:off x="7597342" y="4820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40" name="Straight Arrow Connector 450"/>
          <p:cNvCxnSpPr>
            <a:cxnSpLocks noChangeShapeType="1"/>
          </p:cNvCxnSpPr>
          <p:nvPr/>
        </p:nvCxnSpPr>
        <p:spPr bwMode="auto">
          <a:xfrm flipH="1" flipV="1">
            <a:off x="5429760" y="4176084"/>
            <a:ext cx="1991583" cy="1666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541" name="TextBox 169"/>
          <p:cNvSpPr txBox="1">
            <a:spLocks noChangeArrowheads="1"/>
          </p:cNvSpPr>
          <p:nvPr/>
        </p:nvSpPr>
        <p:spPr bwMode="auto">
          <a:xfrm flipH="1">
            <a:off x="5572413" y="3940870"/>
            <a:ext cx="1680339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0542" name="Oval 38"/>
          <p:cNvSpPr>
            <a:spLocks noChangeArrowheads="1"/>
          </p:cNvSpPr>
          <p:nvPr/>
        </p:nvSpPr>
        <p:spPr bwMode="auto">
          <a:xfrm flipH="1">
            <a:off x="7452837" y="474837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3" name="Rectangle 46"/>
          <p:cNvSpPr>
            <a:spLocks noChangeArrowheads="1"/>
          </p:cNvSpPr>
          <p:nvPr/>
        </p:nvSpPr>
        <p:spPr bwMode="auto">
          <a:xfrm flipH="1">
            <a:off x="5542772" y="4579838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4" name="Rectangle 104"/>
          <p:cNvSpPr>
            <a:spLocks noChangeArrowheads="1"/>
          </p:cNvSpPr>
          <p:nvPr/>
        </p:nvSpPr>
        <p:spPr bwMode="auto">
          <a:xfrm flipH="1">
            <a:off x="5542772" y="487987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5" name="Rectangle 46"/>
          <p:cNvSpPr>
            <a:spLocks noChangeArrowheads="1"/>
          </p:cNvSpPr>
          <p:nvPr/>
        </p:nvSpPr>
        <p:spPr bwMode="auto">
          <a:xfrm flipH="1">
            <a:off x="6522815" y="461132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6" name="Rectangle 104"/>
          <p:cNvSpPr>
            <a:spLocks noChangeArrowheads="1"/>
          </p:cNvSpPr>
          <p:nvPr/>
        </p:nvSpPr>
        <p:spPr bwMode="auto">
          <a:xfrm flipH="1">
            <a:off x="6522815" y="489098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7" name="Rectangle 46"/>
          <p:cNvSpPr>
            <a:spLocks noChangeArrowheads="1"/>
          </p:cNvSpPr>
          <p:nvPr/>
        </p:nvSpPr>
        <p:spPr bwMode="auto">
          <a:xfrm flipH="1">
            <a:off x="6930394" y="4750229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48" name="Straight Connector 37"/>
          <p:cNvCxnSpPr>
            <a:cxnSpLocks noChangeShapeType="1"/>
            <a:endCxn id="20551" idx="6"/>
          </p:cNvCxnSpPr>
          <p:nvPr/>
        </p:nvCxnSpPr>
        <p:spPr bwMode="auto">
          <a:xfrm rot="10800000" flipH="1">
            <a:off x="5885508" y="464466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49" name="Straight Connector 39"/>
          <p:cNvCxnSpPr>
            <a:cxnSpLocks noChangeShapeType="1"/>
            <a:stCxn id="20551" idx="2"/>
          </p:cNvCxnSpPr>
          <p:nvPr/>
        </p:nvCxnSpPr>
        <p:spPr bwMode="auto">
          <a:xfrm rot="10800000">
            <a:off x="5692834" y="464466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0" name="Straight Connector 36"/>
          <p:cNvCxnSpPr>
            <a:cxnSpLocks noChangeShapeType="1"/>
            <a:stCxn id="20551" idx="2"/>
          </p:cNvCxnSpPr>
          <p:nvPr/>
        </p:nvCxnSpPr>
        <p:spPr bwMode="auto">
          <a:xfrm rot="10800000" flipH="1">
            <a:off x="6243067" y="46446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51" name="Oval 38"/>
          <p:cNvSpPr>
            <a:spLocks noChangeArrowheads="1"/>
          </p:cNvSpPr>
          <p:nvPr/>
        </p:nvSpPr>
        <p:spPr bwMode="auto">
          <a:xfrm flipH="1">
            <a:off x="6098562" y="45724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52" name="TextBox 212"/>
          <p:cNvSpPr txBox="1">
            <a:spLocks noChangeArrowheads="1"/>
          </p:cNvSpPr>
          <p:nvPr/>
        </p:nvSpPr>
        <p:spPr bwMode="auto">
          <a:xfrm flipH="1">
            <a:off x="5694687" y="469652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53" name="TextBox 212"/>
          <p:cNvSpPr txBox="1">
            <a:spLocks noChangeArrowheads="1"/>
          </p:cNvSpPr>
          <p:nvPr/>
        </p:nvSpPr>
        <p:spPr bwMode="auto">
          <a:xfrm flipH="1">
            <a:off x="6207867" y="46965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54" name="Straight Connector 37"/>
          <p:cNvCxnSpPr>
            <a:cxnSpLocks noChangeShapeType="1"/>
            <a:endCxn id="20557" idx="6"/>
          </p:cNvCxnSpPr>
          <p:nvPr/>
        </p:nvCxnSpPr>
        <p:spPr bwMode="auto">
          <a:xfrm rot="10800000" flipH="1">
            <a:off x="5876245" y="493729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5" name="Straight Connector 39"/>
          <p:cNvCxnSpPr>
            <a:cxnSpLocks noChangeShapeType="1"/>
            <a:stCxn id="20557" idx="2"/>
          </p:cNvCxnSpPr>
          <p:nvPr/>
        </p:nvCxnSpPr>
        <p:spPr bwMode="auto">
          <a:xfrm rot="10800000">
            <a:off x="5683572" y="493729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6" name="Straight Connector 36"/>
          <p:cNvCxnSpPr>
            <a:cxnSpLocks noChangeShapeType="1"/>
            <a:stCxn id="20557" idx="2"/>
          </p:cNvCxnSpPr>
          <p:nvPr/>
        </p:nvCxnSpPr>
        <p:spPr bwMode="auto">
          <a:xfrm rot="10800000" flipH="1">
            <a:off x="6233803" y="493729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57" name="Oval 38"/>
          <p:cNvSpPr>
            <a:spLocks noChangeArrowheads="1"/>
          </p:cNvSpPr>
          <p:nvPr/>
        </p:nvSpPr>
        <p:spPr bwMode="auto">
          <a:xfrm flipH="1">
            <a:off x="6089298" y="486505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58" name="TextBox 212"/>
          <p:cNvSpPr txBox="1">
            <a:spLocks noChangeArrowheads="1"/>
          </p:cNvSpPr>
          <p:nvPr/>
        </p:nvSpPr>
        <p:spPr bwMode="auto">
          <a:xfrm flipH="1">
            <a:off x="5687277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59" name="TextBox 212"/>
          <p:cNvSpPr txBox="1">
            <a:spLocks noChangeArrowheads="1"/>
          </p:cNvSpPr>
          <p:nvPr/>
        </p:nvSpPr>
        <p:spPr bwMode="auto">
          <a:xfrm flipH="1">
            <a:off x="6191193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60" name="Rectangle 85"/>
          <p:cNvSpPr>
            <a:spLocks noChangeArrowheads="1"/>
          </p:cNvSpPr>
          <p:nvPr/>
        </p:nvSpPr>
        <p:spPr bwMode="auto">
          <a:xfrm flipH="1">
            <a:off x="6522814" y="5250292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61" name="Straight Connector 37"/>
          <p:cNvCxnSpPr>
            <a:cxnSpLocks noChangeShapeType="1"/>
            <a:endCxn id="20565" idx="6"/>
          </p:cNvCxnSpPr>
          <p:nvPr/>
        </p:nvCxnSpPr>
        <p:spPr bwMode="auto">
          <a:xfrm rot="10800000" flipH="1">
            <a:off x="7239784" y="5459578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62" name="Straight Connector 39"/>
          <p:cNvCxnSpPr>
            <a:cxnSpLocks noChangeShapeType="1"/>
            <a:stCxn id="20565" idx="6"/>
            <a:endCxn id="20570" idx="1"/>
          </p:cNvCxnSpPr>
          <p:nvPr/>
        </p:nvCxnSpPr>
        <p:spPr bwMode="auto">
          <a:xfrm flipH="1">
            <a:off x="7073048" y="5457725"/>
            <a:ext cx="37978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63" name="TextBox 212"/>
          <p:cNvSpPr txBox="1">
            <a:spLocks noChangeArrowheads="1"/>
          </p:cNvSpPr>
          <p:nvPr/>
        </p:nvSpPr>
        <p:spPr bwMode="auto">
          <a:xfrm flipH="1">
            <a:off x="7123068" y="547069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64" name="Straight Connector 36"/>
          <p:cNvCxnSpPr>
            <a:cxnSpLocks noChangeShapeType="1"/>
            <a:stCxn id="20565" idx="2"/>
          </p:cNvCxnSpPr>
          <p:nvPr/>
        </p:nvCxnSpPr>
        <p:spPr bwMode="auto">
          <a:xfrm rot="10800000" flipH="1">
            <a:off x="7597342" y="54595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65" name="Oval 38"/>
          <p:cNvSpPr>
            <a:spLocks noChangeArrowheads="1"/>
          </p:cNvSpPr>
          <p:nvPr/>
        </p:nvSpPr>
        <p:spPr bwMode="auto">
          <a:xfrm flipH="1">
            <a:off x="7452837" y="538734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6" name="Rectangle 46"/>
          <p:cNvSpPr>
            <a:spLocks noChangeArrowheads="1"/>
          </p:cNvSpPr>
          <p:nvPr/>
        </p:nvSpPr>
        <p:spPr bwMode="auto">
          <a:xfrm flipH="1">
            <a:off x="5542772" y="521880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7" name="Rectangle 104"/>
          <p:cNvSpPr>
            <a:spLocks noChangeArrowheads="1"/>
          </p:cNvSpPr>
          <p:nvPr/>
        </p:nvSpPr>
        <p:spPr bwMode="auto">
          <a:xfrm flipH="1">
            <a:off x="5542772" y="5518845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8" name="Rectangle 46"/>
          <p:cNvSpPr>
            <a:spLocks noChangeArrowheads="1"/>
          </p:cNvSpPr>
          <p:nvPr/>
        </p:nvSpPr>
        <p:spPr bwMode="auto">
          <a:xfrm flipH="1">
            <a:off x="6522815" y="52502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9" name="Rectangle 104"/>
          <p:cNvSpPr>
            <a:spLocks noChangeArrowheads="1"/>
          </p:cNvSpPr>
          <p:nvPr/>
        </p:nvSpPr>
        <p:spPr bwMode="auto">
          <a:xfrm flipH="1">
            <a:off x="6522815" y="552995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70" name="Rectangle 46"/>
          <p:cNvSpPr>
            <a:spLocks noChangeArrowheads="1"/>
          </p:cNvSpPr>
          <p:nvPr/>
        </p:nvSpPr>
        <p:spPr bwMode="auto">
          <a:xfrm flipH="1">
            <a:off x="6930394" y="5389199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71" name="Straight Connector 37"/>
          <p:cNvCxnSpPr>
            <a:cxnSpLocks noChangeShapeType="1"/>
            <a:endCxn id="20574" idx="6"/>
          </p:cNvCxnSpPr>
          <p:nvPr/>
        </p:nvCxnSpPr>
        <p:spPr bwMode="auto">
          <a:xfrm rot="10800000" flipH="1">
            <a:off x="5885508" y="528362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2" name="Straight Connector 39"/>
          <p:cNvCxnSpPr>
            <a:cxnSpLocks noChangeShapeType="1"/>
            <a:stCxn id="20574" idx="2"/>
          </p:cNvCxnSpPr>
          <p:nvPr/>
        </p:nvCxnSpPr>
        <p:spPr bwMode="auto">
          <a:xfrm rot="10800000">
            <a:off x="5692834" y="528362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3" name="Straight Connector 36"/>
          <p:cNvCxnSpPr>
            <a:cxnSpLocks noChangeShapeType="1"/>
            <a:stCxn id="20574" idx="2"/>
          </p:cNvCxnSpPr>
          <p:nvPr/>
        </p:nvCxnSpPr>
        <p:spPr bwMode="auto">
          <a:xfrm rot="10800000" flipH="1">
            <a:off x="6243067" y="528362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74" name="Oval 38"/>
          <p:cNvSpPr>
            <a:spLocks noChangeArrowheads="1"/>
          </p:cNvSpPr>
          <p:nvPr/>
        </p:nvSpPr>
        <p:spPr bwMode="auto">
          <a:xfrm flipH="1">
            <a:off x="6098562" y="52113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75" name="TextBox 212"/>
          <p:cNvSpPr txBox="1">
            <a:spLocks noChangeArrowheads="1"/>
          </p:cNvSpPr>
          <p:nvPr/>
        </p:nvSpPr>
        <p:spPr bwMode="auto">
          <a:xfrm flipH="1">
            <a:off x="5694687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76" name="TextBox 212"/>
          <p:cNvSpPr txBox="1">
            <a:spLocks noChangeArrowheads="1"/>
          </p:cNvSpPr>
          <p:nvPr/>
        </p:nvSpPr>
        <p:spPr bwMode="auto">
          <a:xfrm flipH="1">
            <a:off x="6207867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77" name="Straight Connector 37"/>
          <p:cNvCxnSpPr>
            <a:cxnSpLocks noChangeShapeType="1"/>
            <a:endCxn id="20580" idx="6"/>
          </p:cNvCxnSpPr>
          <p:nvPr/>
        </p:nvCxnSpPr>
        <p:spPr bwMode="auto">
          <a:xfrm rot="10800000" flipH="1">
            <a:off x="5876245" y="55744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8" name="Straight Connector 39"/>
          <p:cNvCxnSpPr>
            <a:cxnSpLocks noChangeShapeType="1"/>
            <a:stCxn id="20580" idx="2"/>
          </p:cNvCxnSpPr>
          <p:nvPr/>
        </p:nvCxnSpPr>
        <p:spPr bwMode="auto">
          <a:xfrm rot="10800000">
            <a:off x="5683572" y="5574407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9" name="Straight Connector 36"/>
          <p:cNvCxnSpPr>
            <a:cxnSpLocks noChangeShapeType="1"/>
            <a:stCxn id="20580" idx="2"/>
          </p:cNvCxnSpPr>
          <p:nvPr/>
        </p:nvCxnSpPr>
        <p:spPr bwMode="auto">
          <a:xfrm rot="10800000" flipH="1">
            <a:off x="6233803" y="55744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0" name="Oval 38"/>
          <p:cNvSpPr>
            <a:spLocks noChangeArrowheads="1"/>
          </p:cNvSpPr>
          <p:nvPr/>
        </p:nvSpPr>
        <p:spPr bwMode="auto">
          <a:xfrm flipH="1">
            <a:off x="6089298" y="5502175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81" name="TextBox 212"/>
          <p:cNvSpPr txBox="1">
            <a:spLocks noChangeArrowheads="1"/>
          </p:cNvSpPr>
          <p:nvPr/>
        </p:nvSpPr>
        <p:spPr bwMode="auto">
          <a:xfrm flipH="1">
            <a:off x="5687277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82" name="TextBox 212"/>
          <p:cNvSpPr txBox="1">
            <a:spLocks noChangeArrowheads="1"/>
          </p:cNvSpPr>
          <p:nvPr/>
        </p:nvSpPr>
        <p:spPr bwMode="auto">
          <a:xfrm flipH="1">
            <a:off x="6191193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83" name="Rectangle 85"/>
          <p:cNvSpPr>
            <a:spLocks noChangeArrowheads="1"/>
          </p:cNvSpPr>
          <p:nvPr/>
        </p:nvSpPr>
        <p:spPr bwMode="auto">
          <a:xfrm>
            <a:off x="3764242" y="5989274"/>
            <a:ext cx="550232" cy="4185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84" name="Straight Connector 37"/>
          <p:cNvCxnSpPr>
            <a:cxnSpLocks noChangeShapeType="1"/>
            <a:endCxn id="20588" idx="6"/>
          </p:cNvCxnSpPr>
          <p:nvPr/>
        </p:nvCxnSpPr>
        <p:spPr bwMode="auto">
          <a:xfrm rot="10800000">
            <a:off x="3319610" y="61967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85" name="Straight Connector 39"/>
          <p:cNvCxnSpPr>
            <a:cxnSpLocks noChangeShapeType="1"/>
            <a:stCxn id="20588" idx="6"/>
            <a:endCxn id="20593" idx="1"/>
          </p:cNvCxnSpPr>
          <p:nvPr/>
        </p:nvCxnSpPr>
        <p:spPr bwMode="auto">
          <a:xfrm>
            <a:off x="3319610" y="6196707"/>
            <a:ext cx="4446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6" name="TextBox 212"/>
          <p:cNvSpPr txBox="1">
            <a:spLocks noChangeArrowheads="1"/>
          </p:cNvSpPr>
          <p:nvPr/>
        </p:nvSpPr>
        <p:spPr bwMode="auto">
          <a:xfrm>
            <a:off x="3428915" y="62078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87" name="Straight Connector 36"/>
          <p:cNvCxnSpPr>
            <a:cxnSpLocks noChangeShapeType="1"/>
            <a:stCxn id="20588" idx="2"/>
          </p:cNvCxnSpPr>
          <p:nvPr/>
        </p:nvCxnSpPr>
        <p:spPr bwMode="auto">
          <a:xfrm rot="10800000">
            <a:off x="2891650" y="61967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8" name="Oval 38"/>
          <p:cNvSpPr>
            <a:spLocks noChangeArrowheads="1"/>
          </p:cNvSpPr>
          <p:nvPr/>
        </p:nvSpPr>
        <p:spPr bwMode="auto">
          <a:xfrm>
            <a:off x="3175105" y="61263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89" name="Rectangle 46"/>
          <p:cNvSpPr>
            <a:spLocks noChangeArrowheads="1"/>
          </p:cNvSpPr>
          <p:nvPr/>
        </p:nvSpPr>
        <p:spPr bwMode="auto">
          <a:xfrm>
            <a:off x="5150013" y="595593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0" name="Rectangle 104"/>
          <p:cNvSpPr>
            <a:spLocks noChangeArrowheads="1"/>
          </p:cNvSpPr>
          <p:nvPr/>
        </p:nvSpPr>
        <p:spPr bwMode="auto">
          <a:xfrm>
            <a:off x="5150013" y="6255974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1" name="Rectangle 46"/>
          <p:cNvSpPr>
            <a:spLocks noChangeArrowheads="1"/>
          </p:cNvSpPr>
          <p:nvPr/>
        </p:nvSpPr>
        <p:spPr bwMode="auto">
          <a:xfrm>
            <a:off x="4169969" y="598927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2" name="Rectangle 104"/>
          <p:cNvSpPr>
            <a:spLocks noChangeArrowheads="1"/>
          </p:cNvSpPr>
          <p:nvPr/>
        </p:nvSpPr>
        <p:spPr bwMode="auto">
          <a:xfrm>
            <a:off x="4169969" y="626708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3" name="Rectangle 46"/>
          <p:cNvSpPr>
            <a:spLocks noChangeArrowheads="1"/>
          </p:cNvSpPr>
          <p:nvPr/>
        </p:nvSpPr>
        <p:spPr bwMode="auto">
          <a:xfrm>
            <a:off x="3764242" y="612632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94" name="Straight Connector 37"/>
          <p:cNvCxnSpPr>
            <a:cxnSpLocks noChangeShapeType="1"/>
            <a:endCxn id="20597" idx="6"/>
          </p:cNvCxnSpPr>
          <p:nvPr/>
        </p:nvCxnSpPr>
        <p:spPr bwMode="auto">
          <a:xfrm rot="10800000">
            <a:off x="4738728" y="602261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95" name="Straight Connector 39"/>
          <p:cNvCxnSpPr>
            <a:cxnSpLocks noChangeShapeType="1"/>
            <a:stCxn id="20597" idx="2"/>
          </p:cNvCxnSpPr>
          <p:nvPr/>
        </p:nvCxnSpPr>
        <p:spPr bwMode="auto">
          <a:xfrm rot="10800000" flipH="1">
            <a:off x="4594222" y="602261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96" name="Straight Connector 36"/>
          <p:cNvCxnSpPr>
            <a:cxnSpLocks noChangeShapeType="1"/>
            <a:stCxn id="20597" idx="2"/>
          </p:cNvCxnSpPr>
          <p:nvPr/>
        </p:nvCxnSpPr>
        <p:spPr bwMode="auto">
          <a:xfrm rot="10800000">
            <a:off x="4310768" y="602261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97" name="Oval 38"/>
          <p:cNvSpPr>
            <a:spLocks noChangeArrowheads="1"/>
          </p:cNvSpPr>
          <p:nvPr/>
        </p:nvSpPr>
        <p:spPr bwMode="auto">
          <a:xfrm>
            <a:off x="4594223" y="59485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8" name="TextBox 212"/>
          <p:cNvSpPr txBox="1">
            <a:spLocks noChangeArrowheads="1"/>
          </p:cNvSpPr>
          <p:nvPr/>
        </p:nvSpPr>
        <p:spPr bwMode="auto">
          <a:xfrm>
            <a:off x="4855443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99" name="TextBox 212"/>
          <p:cNvSpPr txBox="1">
            <a:spLocks noChangeArrowheads="1"/>
          </p:cNvSpPr>
          <p:nvPr/>
        </p:nvSpPr>
        <p:spPr bwMode="auto">
          <a:xfrm>
            <a:off x="4351527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00" name="Straight Connector 37"/>
          <p:cNvCxnSpPr>
            <a:cxnSpLocks noChangeShapeType="1"/>
            <a:endCxn id="20603" idx="6"/>
          </p:cNvCxnSpPr>
          <p:nvPr/>
        </p:nvCxnSpPr>
        <p:spPr bwMode="auto">
          <a:xfrm rot="10800000">
            <a:off x="4747990" y="6311536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1" name="Straight Connector 39"/>
          <p:cNvCxnSpPr>
            <a:cxnSpLocks noChangeShapeType="1"/>
            <a:stCxn id="20603" idx="2"/>
          </p:cNvCxnSpPr>
          <p:nvPr/>
        </p:nvCxnSpPr>
        <p:spPr bwMode="auto">
          <a:xfrm rot="10800000" flipH="1">
            <a:off x="4603485" y="6311536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2" name="Straight Connector 36"/>
          <p:cNvCxnSpPr>
            <a:cxnSpLocks noChangeShapeType="1"/>
            <a:stCxn id="20603" idx="2"/>
          </p:cNvCxnSpPr>
          <p:nvPr/>
        </p:nvCxnSpPr>
        <p:spPr bwMode="auto">
          <a:xfrm rot="10800000">
            <a:off x="4320032" y="6311536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03" name="Oval 38"/>
          <p:cNvSpPr>
            <a:spLocks noChangeArrowheads="1"/>
          </p:cNvSpPr>
          <p:nvPr/>
        </p:nvSpPr>
        <p:spPr bwMode="auto">
          <a:xfrm>
            <a:off x="4603485" y="6241157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04" name="TextBox 212"/>
          <p:cNvSpPr txBox="1">
            <a:spLocks noChangeArrowheads="1"/>
          </p:cNvSpPr>
          <p:nvPr/>
        </p:nvSpPr>
        <p:spPr bwMode="auto">
          <a:xfrm>
            <a:off x="4864707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05" name="TextBox 212"/>
          <p:cNvSpPr txBox="1">
            <a:spLocks noChangeArrowheads="1"/>
          </p:cNvSpPr>
          <p:nvPr/>
        </p:nvSpPr>
        <p:spPr bwMode="auto">
          <a:xfrm>
            <a:off x="4360790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06" name="Rectangle 85"/>
          <p:cNvSpPr>
            <a:spLocks noChangeArrowheads="1"/>
          </p:cNvSpPr>
          <p:nvPr/>
        </p:nvSpPr>
        <p:spPr bwMode="auto">
          <a:xfrm flipH="1">
            <a:off x="6515403" y="5989274"/>
            <a:ext cx="550233" cy="4185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607" name="Straight Connector 37"/>
          <p:cNvCxnSpPr>
            <a:cxnSpLocks noChangeShapeType="1"/>
            <a:endCxn id="20611" idx="6"/>
          </p:cNvCxnSpPr>
          <p:nvPr/>
        </p:nvCxnSpPr>
        <p:spPr bwMode="auto">
          <a:xfrm rot="10800000" flipH="1">
            <a:off x="7232374" y="61967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8" name="Straight Connector 39"/>
          <p:cNvCxnSpPr>
            <a:cxnSpLocks noChangeShapeType="1"/>
            <a:stCxn id="20611" idx="6"/>
            <a:endCxn id="20616" idx="1"/>
          </p:cNvCxnSpPr>
          <p:nvPr/>
        </p:nvCxnSpPr>
        <p:spPr bwMode="auto">
          <a:xfrm flipH="1">
            <a:off x="7065637" y="6196707"/>
            <a:ext cx="37978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09" name="TextBox 212"/>
          <p:cNvSpPr txBox="1">
            <a:spLocks noChangeArrowheads="1"/>
          </p:cNvSpPr>
          <p:nvPr/>
        </p:nvSpPr>
        <p:spPr bwMode="auto">
          <a:xfrm flipH="1">
            <a:off x="7115657" y="62078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10" name="Straight Connector 36"/>
          <p:cNvCxnSpPr>
            <a:cxnSpLocks noChangeShapeType="1"/>
            <a:stCxn id="20611" idx="2"/>
          </p:cNvCxnSpPr>
          <p:nvPr/>
        </p:nvCxnSpPr>
        <p:spPr bwMode="auto">
          <a:xfrm rot="10800000" flipH="1">
            <a:off x="7589931" y="61967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11" name="Oval 38"/>
          <p:cNvSpPr>
            <a:spLocks noChangeArrowheads="1"/>
          </p:cNvSpPr>
          <p:nvPr/>
        </p:nvSpPr>
        <p:spPr bwMode="auto">
          <a:xfrm flipH="1">
            <a:off x="7445427" y="61263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2" name="Rectangle 46"/>
          <p:cNvSpPr>
            <a:spLocks noChangeArrowheads="1"/>
          </p:cNvSpPr>
          <p:nvPr/>
        </p:nvSpPr>
        <p:spPr bwMode="auto">
          <a:xfrm flipH="1">
            <a:off x="5535361" y="595593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3" name="Rectangle 104"/>
          <p:cNvSpPr>
            <a:spLocks noChangeArrowheads="1"/>
          </p:cNvSpPr>
          <p:nvPr/>
        </p:nvSpPr>
        <p:spPr bwMode="auto">
          <a:xfrm flipH="1">
            <a:off x="5535361" y="6255974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4" name="Rectangle 46"/>
          <p:cNvSpPr>
            <a:spLocks noChangeArrowheads="1"/>
          </p:cNvSpPr>
          <p:nvPr/>
        </p:nvSpPr>
        <p:spPr bwMode="auto">
          <a:xfrm flipH="1">
            <a:off x="6515404" y="598927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5" name="Rectangle 104"/>
          <p:cNvSpPr>
            <a:spLocks noChangeArrowheads="1"/>
          </p:cNvSpPr>
          <p:nvPr/>
        </p:nvSpPr>
        <p:spPr bwMode="auto">
          <a:xfrm flipH="1">
            <a:off x="6515404" y="626708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6" name="Rectangle 46"/>
          <p:cNvSpPr>
            <a:spLocks noChangeArrowheads="1"/>
          </p:cNvSpPr>
          <p:nvPr/>
        </p:nvSpPr>
        <p:spPr bwMode="auto">
          <a:xfrm flipH="1">
            <a:off x="6922983" y="6126328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617" name="Straight Connector 37"/>
          <p:cNvCxnSpPr>
            <a:cxnSpLocks noChangeShapeType="1"/>
            <a:endCxn id="20620" idx="6"/>
          </p:cNvCxnSpPr>
          <p:nvPr/>
        </p:nvCxnSpPr>
        <p:spPr bwMode="auto">
          <a:xfrm rot="10800000" flipH="1">
            <a:off x="5878097" y="602261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18" name="Straight Connector 39"/>
          <p:cNvCxnSpPr>
            <a:cxnSpLocks noChangeShapeType="1"/>
            <a:stCxn id="20620" idx="2"/>
          </p:cNvCxnSpPr>
          <p:nvPr/>
        </p:nvCxnSpPr>
        <p:spPr bwMode="auto">
          <a:xfrm rot="10800000">
            <a:off x="5685423" y="602261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19" name="Straight Connector 36"/>
          <p:cNvCxnSpPr>
            <a:cxnSpLocks noChangeShapeType="1"/>
            <a:stCxn id="20620" idx="2"/>
          </p:cNvCxnSpPr>
          <p:nvPr/>
        </p:nvCxnSpPr>
        <p:spPr bwMode="auto">
          <a:xfrm rot="10800000" flipH="1">
            <a:off x="6235657" y="602261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20" name="Oval 38"/>
          <p:cNvSpPr>
            <a:spLocks noChangeArrowheads="1"/>
          </p:cNvSpPr>
          <p:nvPr/>
        </p:nvSpPr>
        <p:spPr bwMode="auto">
          <a:xfrm flipH="1">
            <a:off x="6091152" y="59485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21" name="TextBox 212"/>
          <p:cNvSpPr txBox="1">
            <a:spLocks noChangeArrowheads="1"/>
          </p:cNvSpPr>
          <p:nvPr/>
        </p:nvSpPr>
        <p:spPr bwMode="auto">
          <a:xfrm flipH="1">
            <a:off x="5687276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22" name="TextBox 212"/>
          <p:cNvSpPr txBox="1">
            <a:spLocks noChangeArrowheads="1"/>
          </p:cNvSpPr>
          <p:nvPr/>
        </p:nvSpPr>
        <p:spPr bwMode="auto">
          <a:xfrm flipH="1">
            <a:off x="6200456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23" name="Straight Connector 37"/>
          <p:cNvCxnSpPr>
            <a:cxnSpLocks noChangeShapeType="1"/>
            <a:endCxn id="20626" idx="6"/>
          </p:cNvCxnSpPr>
          <p:nvPr/>
        </p:nvCxnSpPr>
        <p:spPr bwMode="auto">
          <a:xfrm rot="10800000" flipH="1">
            <a:off x="5868835" y="6311536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24" name="Straight Connector 39"/>
          <p:cNvCxnSpPr>
            <a:cxnSpLocks noChangeShapeType="1"/>
            <a:stCxn id="20626" idx="2"/>
          </p:cNvCxnSpPr>
          <p:nvPr/>
        </p:nvCxnSpPr>
        <p:spPr bwMode="auto">
          <a:xfrm rot="10800000">
            <a:off x="5676161" y="6311536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25" name="Straight Connector 36"/>
          <p:cNvCxnSpPr>
            <a:cxnSpLocks noChangeShapeType="1"/>
            <a:stCxn id="20626" idx="2"/>
          </p:cNvCxnSpPr>
          <p:nvPr/>
        </p:nvCxnSpPr>
        <p:spPr bwMode="auto">
          <a:xfrm rot="10800000" flipH="1">
            <a:off x="6226392" y="631153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26" name="Oval 38"/>
          <p:cNvSpPr>
            <a:spLocks noChangeArrowheads="1"/>
          </p:cNvSpPr>
          <p:nvPr/>
        </p:nvSpPr>
        <p:spPr bwMode="auto">
          <a:xfrm flipH="1">
            <a:off x="6081888" y="6241157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27" name="TextBox 212"/>
          <p:cNvSpPr txBox="1">
            <a:spLocks noChangeArrowheads="1"/>
          </p:cNvSpPr>
          <p:nvPr/>
        </p:nvSpPr>
        <p:spPr bwMode="auto">
          <a:xfrm flipH="1">
            <a:off x="5679866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28" name="TextBox 212"/>
          <p:cNvSpPr txBox="1">
            <a:spLocks noChangeArrowheads="1"/>
          </p:cNvSpPr>
          <p:nvPr/>
        </p:nvSpPr>
        <p:spPr bwMode="auto">
          <a:xfrm flipH="1">
            <a:off x="6183783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194" name="Title 193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1&amp;2 supporting PB</a:t>
            </a:r>
            <a:endParaRPr lang="en-GB" dirty="0"/>
          </a:p>
        </p:txBody>
      </p:sp>
      <p:sp>
        <p:nvSpPr>
          <p:cNvPr id="195" name="Content Placeholder 19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PNP ports in PB node are replaced by </a:t>
            </a:r>
            <a:br>
              <a:rPr lang="en-US" dirty="0" smtClean="0"/>
            </a:br>
            <a:r>
              <a:rPr lang="en-US" dirty="0" smtClean="0"/>
              <a:t>B-component complex to support EC </a:t>
            </a:r>
            <a:br>
              <a:rPr lang="en-US" dirty="0" smtClean="0"/>
            </a:br>
            <a:r>
              <a:rPr lang="en-US" dirty="0" smtClean="0"/>
              <a:t>Type 2 MEPs and MIPs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NOTE: BCB node does not need to support EC Type 2</a:t>
            </a:r>
            <a:endParaRPr lang="en-GB" dirty="0"/>
          </a:p>
        </p:txBody>
      </p:sp>
      <p:sp>
        <p:nvSpPr>
          <p:cNvPr id="196" name="Rectangle 85"/>
          <p:cNvSpPr>
            <a:spLocks noChangeArrowheads="1"/>
          </p:cNvSpPr>
          <p:nvPr/>
        </p:nvSpPr>
        <p:spPr bwMode="auto">
          <a:xfrm>
            <a:off x="7871618" y="2135659"/>
            <a:ext cx="471487" cy="3603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2005" tIns="42005" rIns="42005" bIns="42005" anchor="ctr"/>
          <a:lstStyle/>
          <a:p>
            <a:pPr algn="ctr"/>
            <a:r>
              <a:rPr lang="en-US" sz="1000" b="1" dirty="0">
                <a:latin typeface="Arial" pitchFamily="34" charset="0"/>
                <a:cs typeface="Arial" pitchFamily="34" charset="0"/>
              </a:rPr>
              <a:t>B-Com-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00" b="1" dirty="0" err="1">
                <a:latin typeface="Arial" pitchFamily="34" charset="0"/>
                <a:cs typeface="Arial" pitchFamily="34" charset="0"/>
              </a:rPr>
              <a:t>ponent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46"/>
          <p:cNvSpPr>
            <a:spLocks noChangeArrowheads="1"/>
          </p:cNvSpPr>
          <p:nvPr/>
        </p:nvSpPr>
        <p:spPr bwMode="auto">
          <a:xfrm>
            <a:off x="9059068" y="2108672"/>
            <a:ext cx="123825" cy="1206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104"/>
          <p:cNvSpPr>
            <a:spLocks noChangeArrowheads="1"/>
          </p:cNvSpPr>
          <p:nvPr/>
        </p:nvSpPr>
        <p:spPr bwMode="auto">
          <a:xfrm>
            <a:off x="9059068" y="2365847"/>
            <a:ext cx="123825" cy="122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46"/>
          <p:cNvSpPr>
            <a:spLocks noChangeArrowheads="1"/>
          </p:cNvSpPr>
          <p:nvPr/>
        </p:nvSpPr>
        <p:spPr bwMode="auto">
          <a:xfrm>
            <a:off x="8219280" y="2135659"/>
            <a:ext cx="123825" cy="1222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ectangle 104"/>
          <p:cNvSpPr>
            <a:spLocks noChangeArrowheads="1"/>
          </p:cNvSpPr>
          <p:nvPr/>
        </p:nvSpPr>
        <p:spPr bwMode="auto">
          <a:xfrm>
            <a:off x="8219280" y="2375372"/>
            <a:ext cx="123825" cy="1206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1" name="Straight Connector 37"/>
          <p:cNvCxnSpPr>
            <a:cxnSpLocks noChangeShapeType="1"/>
            <a:endCxn id="204" idx="6"/>
          </p:cNvCxnSpPr>
          <p:nvPr/>
        </p:nvCxnSpPr>
        <p:spPr bwMode="auto">
          <a:xfrm rot="10800000">
            <a:off x="8706643" y="2164234"/>
            <a:ext cx="1825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2" name="Straight Connector 39"/>
          <p:cNvCxnSpPr>
            <a:cxnSpLocks noChangeShapeType="1"/>
            <a:stCxn id="204" idx="2"/>
          </p:cNvCxnSpPr>
          <p:nvPr/>
        </p:nvCxnSpPr>
        <p:spPr bwMode="auto">
          <a:xfrm rot="10800000" flipH="1">
            <a:off x="8582818" y="2164234"/>
            <a:ext cx="4714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3" name="Straight Connector 36"/>
          <p:cNvCxnSpPr>
            <a:cxnSpLocks noChangeShapeType="1"/>
            <a:stCxn id="204" idx="2"/>
          </p:cNvCxnSpPr>
          <p:nvPr/>
        </p:nvCxnSpPr>
        <p:spPr bwMode="auto">
          <a:xfrm rot="10800000">
            <a:off x="8339930" y="2164234"/>
            <a:ext cx="242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4" name="Oval 38"/>
          <p:cNvSpPr>
            <a:spLocks noChangeArrowheads="1"/>
          </p:cNvSpPr>
          <p:nvPr/>
        </p:nvSpPr>
        <p:spPr bwMode="auto">
          <a:xfrm>
            <a:off x="8582818" y="2102322"/>
            <a:ext cx="123825" cy="12065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 anchor="ctr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TextBox 212"/>
          <p:cNvSpPr txBox="1">
            <a:spLocks noChangeArrowheads="1"/>
          </p:cNvSpPr>
          <p:nvPr/>
        </p:nvSpPr>
        <p:spPr bwMode="auto">
          <a:xfrm>
            <a:off x="8806655" y="2208684"/>
            <a:ext cx="246063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PNP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TextBox 212"/>
          <p:cNvSpPr txBox="1">
            <a:spLocks noChangeArrowheads="1"/>
          </p:cNvSpPr>
          <p:nvPr/>
        </p:nvSpPr>
        <p:spPr bwMode="auto">
          <a:xfrm>
            <a:off x="8374855" y="2208684"/>
            <a:ext cx="2381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PNP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7" name="Straight Connector 37"/>
          <p:cNvCxnSpPr>
            <a:cxnSpLocks noChangeShapeType="1"/>
            <a:endCxn id="210" idx="6"/>
          </p:cNvCxnSpPr>
          <p:nvPr/>
        </p:nvCxnSpPr>
        <p:spPr bwMode="auto">
          <a:xfrm rot="10800000">
            <a:off x="8714580" y="2413472"/>
            <a:ext cx="1825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8" name="Straight Connector 39"/>
          <p:cNvCxnSpPr>
            <a:cxnSpLocks noChangeShapeType="1"/>
            <a:stCxn id="210" idx="2"/>
          </p:cNvCxnSpPr>
          <p:nvPr/>
        </p:nvCxnSpPr>
        <p:spPr bwMode="auto">
          <a:xfrm rot="10800000" flipH="1">
            <a:off x="8590755" y="2413472"/>
            <a:ext cx="4714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Straight Connector 36"/>
          <p:cNvCxnSpPr>
            <a:cxnSpLocks noChangeShapeType="1"/>
            <a:stCxn id="210" idx="2"/>
          </p:cNvCxnSpPr>
          <p:nvPr/>
        </p:nvCxnSpPr>
        <p:spPr bwMode="auto">
          <a:xfrm rot="10800000">
            <a:off x="8347868" y="2413472"/>
            <a:ext cx="2428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0" name="Oval 38"/>
          <p:cNvSpPr>
            <a:spLocks noChangeArrowheads="1"/>
          </p:cNvSpPr>
          <p:nvPr/>
        </p:nvSpPr>
        <p:spPr bwMode="auto">
          <a:xfrm>
            <a:off x="8590755" y="2351559"/>
            <a:ext cx="123825" cy="12223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 anchor="ctr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TextBox 212"/>
          <p:cNvSpPr txBox="1">
            <a:spLocks noChangeArrowheads="1"/>
          </p:cNvSpPr>
          <p:nvPr/>
        </p:nvSpPr>
        <p:spPr bwMode="auto">
          <a:xfrm>
            <a:off x="8814593" y="2457922"/>
            <a:ext cx="2444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CBP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2"/>
          <p:cNvSpPr txBox="1">
            <a:spLocks noChangeArrowheads="1"/>
          </p:cNvSpPr>
          <p:nvPr/>
        </p:nvSpPr>
        <p:spPr bwMode="auto">
          <a:xfrm>
            <a:off x="8382793" y="2457922"/>
            <a:ext cx="2444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CBP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7871618" y="2249959"/>
            <a:ext cx="122237" cy="123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4" name="Straight Connector 90"/>
          <p:cNvCxnSpPr>
            <a:cxnSpLocks noChangeShapeType="1"/>
            <a:stCxn id="213" idx="1"/>
          </p:cNvCxnSpPr>
          <p:nvPr/>
        </p:nvCxnSpPr>
        <p:spPr bwMode="auto">
          <a:xfrm flipH="1">
            <a:off x="7646193" y="2311872"/>
            <a:ext cx="2254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" name="TextBox 169"/>
          <p:cNvSpPr txBox="1">
            <a:spLocks noChangeArrowheads="1"/>
          </p:cNvSpPr>
          <p:nvPr/>
        </p:nvSpPr>
        <p:spPr bwMode="auto">
          <a:xfrm>
            <a:off x="7568405" y="2340447"/>
            <a:ext cx="26352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b="1">
                <a:latin typeface="Arial" pitchFamily="34" charset="0"/>
                <a:cs typeface="Arial" pitchFamily="34" charset="0"/>
              </a:rPr>
              <a:t>PNP</a:t>
            </a:r>
            <a:endParaRPr lang="en-GB" sz="1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272"/>
          <p:cNvSpPr>
            <a:spLocks noChangeArrowheads="1"/>
          </p:cNvSpPr>
          <p:nvPr/>
        </p:nvSpPr>
        <p:spPr bwMode="auto">
          <a:xfrm>
            <a:off x="7874793" y="2056284"/>
            <a:ext cx="1314450" cy="533400"/>
          </a:xfrm>
          <a:prstGeom prst="rect">
            <a:avLst/>
          </a:prstGeom>
          <a:noFill/>
          <a:ln w="2857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/>
            <a:endParaRPr lang="en-GB" sz="3200"/>
          </a:p>
        </p:txBody>
      </p:sp>
      <p:sp>
        <p:nvSpPr>
          <p:cNvPr id="217" name="TextBox 275"/>
          <p:cNvSpPr txBox="1">
            <a:spLocks noChangeArrowheads="1"/>
          </p:cNvSpPr>
          <p:nvPr/>
        </p:nvSpPr>
        <p:spPr bwMode="auto">
          <a:xfrm>
            <a:off x="7352381" y="2632348"/>
            <a:ext cx="25384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PNP2 = EC Type 1 &amp; 2 supporting PNP</a:t>
            </a:r>
            <a:endParaRPr lang="en-GB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" name="Line Callout 1 97"/>
          <p:cNvSpPr>
            <a:spLocks/>
          </p:cNvSpPr>
          <p:nvPr/>
        </p:nvSpPr>
        <p:spPr bwMode="auto">
          <a:xfrm flipH="1">
            <a:off x="6344269" y="1120180"/>
            <a:ext cx="2088580" cy="288032"/>
          </a:xfrm>
          <a:prstGeom prst="borderCallout1">
            <a:avLst>
              <a:gd name="adj1" fmla="val 59065"/>
              <a:gd name="adj2" fmla="val -4301"/>
              <a:gd name="adj3" fmla="val 354380"/>
              <a:gd name="adj4" fmla="val -2173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 dirty="0"/>
              <a:t>EC Type 1 signals</a:t>
            </a:r>
            <a:endParaRPr lang="en-GB" sz="1400" dirty="0"/>
          </a:p>
        </p:txBody>
      </p:sp>
      <p:sp>
        <p:nvSpPr>
          <p:cNvPr id="219" name="Line Callout 1 98"/>
          <p:cNvSpPr>
            <a:spLocks/>
          </p:cNvSpPr>
          <p:nvPr/>
        </p:nvSpPr>
        <p:spPr bwMode="auto">
          <a:xfrm flipH="1">
            <a:off x="6343699" y="1551980"/>
            <a:ext cx="1873250" cy="288280"/>
          </a:xfrm>
          <a:prstGeom prst="borderCallout1">
            <a:avLst>
              <a:gd name="adj1" fmla="val 18750"/>
              <a:gd name="adj2" fmla="val -8333"/>
              <a:gd name="adj3" fmla="val 280064"/>
              <a:gd name="adj4" fmla="val -30681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dirty="0"/>
              <a:t>EC Type 2 signals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2186833" y="3811761"/>
            <a:ext cx="5461567" cy="371713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29" name="Title 228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1&amp;2 supporting PBB-TE IB-BEB</a:t>
            </a:r>
            <a:endParaRPr lang="en-GB" dirty="0"/>
          </a:p>
        </p:txBody>
      </p:sp>
      <p:sp>
        <p:nvSpPr>
          <p:cNvPr id="230" name="Content Placeholder 22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CNP and PIP ports in PBB-TE IB-BEB node are replaced by B-component complex to support EC Type 2 MEPs and MIPs</a:t>
            </a:r>
            <a:endParaRPr lang="en-GB" dirty="0" smtClean="0"/>
          </a:p>
          <a:p>
            <a:pPr marL="0" indent="0"/>
            <a:endParaRPr lang="en-GB" dirty="0"/>
          </a:p>
        </p:txBody>
      </p:sp>
      <p:sp>
        <p:nvSpPr>
          <p:cNvPr id="26628" name="TextBox 149"/>
          <p:cNvSpPr txBox="1">
            <a:spLocks noChangeArrowheads="1"/>
          </p:cNvSpPr>
          <p:nvPr/>
        </p:nvSpPr>
        <p:spPr bwMode="auto">
          <a:xfrm>
            <a:off x="1217905" y="4180325"/>
            <a:ext cx="1458244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B-Tagged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2652924" y="4172539"/>
            <a:ext cx="569492" cy="325171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B-VLAN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6630" name="TextBox 103"/>
          <p:cNvSpPr txBox="1">
            <a:spLocks noChangeArrowheads="1"/>
          </p:cNvSpPr>
          <p:nvPr/>
        </p:nvSpPr>
        <p:spPr bwMode="auto">
          <a:xfrm>
            <a:off x="2186833" y="3224650"/>
            <a:ext cx="5461567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EC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Type 1 &amp; 2 supporting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PBB-TE IB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Backbone Edge Bridge (IB-BEB2)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TextBox 437"/>
          <p:cNvSpPr txBox="1">
            <a:spLocks noChangeArrowheads="1"/>
          </p:cNvSpPr>
          <p:nvPr/>
        </p:nvSpPr>
        <p:spPr bwMode="auto">
          <a:xfrm>
            <a:off x="4338870" y="7060142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2" name="Group 616"/>
          <p:cNvGrpSpPr>
            <a:grpSpLocks/>
          </p:cNvGrpSpPr>
          <p:nvPr/>
        </p:nvGrpSpPr>
        <p:grpSpPr bwMode="auto">
          <a:xfrm>
            <a:off x="1842244" y="4484068"/>
            <a:ext cx="955959" cy="924911"/>
            <a:chOff x="2404616" y="3212976"/>
            <a:chExt cx="818874" cy="792706"/>
          </a:xfrm>
        </p:grpSpPr>
        <p:cxnSp>
          <p:nvCxnSpPr>
            <p:cNvPr id="26842" name="Straight Connector 37"/>
            <p:cNvCxnSpPr>
              <a:cxnSpLocks noChangeShapeType="1"/>
              <a:stCxn id="26846" idx="1"/>
              <a:endCxn id="26845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3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44" name="Straight Connector 36"/>
            <p:cNvCxnSpPr>
              <a:cxnSpLocks noChangeShapeType="1"/>
              <a:stCxn id="26845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5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46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47" name="Straight Connector 37"/>
            <p:cNvCxnSpPr>
              <a:cxnSpLocks noChangeShapeType="1"/>
              <a:endCxn id="26851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48" name="Straight Connector 39"/>
            <p:cNvCxnSpPr>
              <a:cxnSpLocks noChangeShapeType="1"/>
              <a:stCxn id="26851" idx="6"/>
              <a:endCxn id="26852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9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50" name="Straight Connector 36"/>
            <p:cNvCxnSpPr>
              <a:cxnSpLocks noChangeShapeType="1"/>
              <a:stCxn id="26851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51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52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6633" name="TextBox 438"/>
          <p:cNvSpPr txBox="1">
            <a:spLocks noChangeArrowheads="1"/>
          </p:cNvSpPr>
          <p:nvPr/>
        </p:nvSpPr>
        <p:spPr bwMode="auto">
          <a:xfrm>
            <a:off x="3454036" y="4146988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3" name="Group 634"/>
          <p:cNvGrpSpPr>
            <a:grpSpLocks/>
          </p:cNvGrpSpPr>
          <p:nvPr/>
        </p:nvGrpSpPr>
        <p:grpSpPr bwMode="auto">
          <a:xfrm>
            <a:off x="3911636" y="4180326"/>
            <a:ext cx="4103586" cy="1479815"/>
            <a:chOff x="4287116" y="2780928"/>
            <a:chExt cx="3516352" cy="1268760"/>
          </a:xfrm>
        </p:grpSpPr>
        <p:sp>
          <p:nvSpPr>
            <p:cNvPr id="26761" name="Rectangle 85"/>
            <p:cNvSpPr>
              <a:spLocks noChangeArrowheads="1"/>
            </p:cNvSpPr>
            <p:nvPr/>
          </p:nvSpPr>
          <p:spPr bwMode="auto">
            <a:xfrm>
              <a:off x="5474671" y="2780928"/>
              <a:ext cx="459269" cy="126876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I-</a:t>
              </a:r>
            </a:p>
            <a:p>
              <a:pPr algn="ctr"/>
              <a:r>
                <a:rPr lang="en-US" sz="800" dirty="0">
                  <a:cs typeface="Arial" pitchFamily="34" charset="0"/>
                </a:rPr>
                <a:t>Component</a:t>
              </a:r>
            </a:p>
          </p:txBody>
        </p:sp>
        <p:sp>
          <p:nvSpPr>
            <p:cNvPr id="26762" name="Rectangle 85"/>
            <p:cNvSpPr>
              <a:spLocks noChangeArrowheads="1"/>
            </p:cNvSpPr>
            <p:nvPr/>
          </p:nvSpPr>
          <p:spPr bwMode="auto">
            <a:xfrm>
              <a:off x="4287116" y="2936225"/>
              <a:ext cx="471488" cy="3603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sp>
          <p:nvSpPr>
            <p:cNvPr id="26763" name="Rectangle 46"/>
            <p:cNvSpPr>
              <a:spLocks noChangeArrowheads="1"/>
            </p:cNvSpPr>
            <p:nvPr/>
          </p:nvSpPr>
          <p:spPr bwMode="auto">
            <a:xfrm>
              <a:off x="5474566" y="2909238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4" name="Rectangle 104"/>
            <p:cNvSpPr>
              <a:spLocks noChangeArrowheads="1"/>
            </p:cNvSpPr>
            <p:nvPr/>
          </p:nvSpPr>
          <p:spPr bwMode="auto">
            <a:xfrm>
              <a:off x="5474566" y="31664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5" name="Rectangle 46"/>
            <p:cNvSpPr>
              <a:spLocks noChangeArrowheads="1"/>
            </p:cNvSpPr>
            <p:nvPr/>
          </p:nvSpPr>
          <p:spPr bwMode="auto">
            <a:xfrm>
              <a:off x="4634779" y="2936225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6" name="Rectangle 104"/>
            <p:cNvSpPr>
              <a:spLocks noChangeArrowheads="1"/>
            </p:cNvSpPr>
            <p:nvPr/>
          </p:nvSpPr>
          <p:spPr bwMode="auto">
            <a:xfrm>
              <a:off x="4634779" y="3175938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67" name="Straight Connector 37"/>
            <p:cNvCxnSpPr>
              <a:cxnSpLocks noChangeShapeType="1"/>
              <a:endCxn id="26770" idx="6"/>
            </p:cNvCxnSpPr>
            <p:nvPr/>
          </p:nvCxnSpPr>
          <p:spPr bwMode="auto">
            <a:xfrm rot="10800000">
              <a:off x="5122141" y="2964800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68" name="Straight Connector 39"/>
            <p:cNvCxnSpPr>
              <a:cxnSpLocks noChangeShapeType="1"/>
              <a:stCxn id="26770" idx="2"/>
            </p:cNvCxnSpPr>
            <p:nvPr/>
          </p:nvCxnSpPr>
          <p:spPr bwMode="auto">
            <a:xfrm rot="10800000" flipH="1">
              <a:off x="4998316" y="2964800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69" name="Straight Connector 36"/>
            <p:cNvCxnSpPr>
              <a:cxnSpLocks noChangeShapeType="1"/>
              <a:stCxn id="26770" idx="2"/>
            </p:cNvCxnSpPr>
            <p:nvPr/>
          </p:nvCxnSpPr>
          <p:spPr bwMode="auto">
            <a:xfrm rot="10800000">
              <a:off x="4755429" y="2964800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70" name="Oval 38"/>
            <p:cNvSpPr>
              <a:spLocks noChangeArrowheads="1"/>
            </p:cNvSpPr>
            <p:nvPr/>
          </p:nvSpPr>
          <p:spPr bwMode="auto">
            <a:xfrm>
              <a:off x="4998316" y="29028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71" name="TextBox 212"/>
            <p:cNvSpPr txBox="1">
              <a:spLocks noChangeArrowheads="1"/>
            </p:cNvSpPr>
            <p:nvPr/>
          </p:nvSpPr>
          <p:spPr bwMode="auto">
            <a:xfrm>
              <a:off x="5222154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2" name="TextBox 212"/>
            <p:cNvSpPr txBox="1">
              <a:spLocks noChangeArrowheads="1"/>
            </p:cNvSpPr>
            <p:nvPr/>
          </p:nvSpPr>
          <p:spPr bwMode="auto">
            <a:xfrm>
              <a:off x="4790354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73" name="Straight Connector 37"/>
            <p:cNvCxnSpPr>
              <a:cxnSpLocks noChangeShapeType="1"/>
              <a:endCxn id="26776" idx="6"/>
            </p:cNvCxnSpPr>
            <p:nvPr/>
          </p:nvCxnSpPr>
          <p:spPr bwMode="auto">
            <a:xfrm rot="10800000">
              <a:off x="5130079" y="32156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74" name="Straight Connector 39"/>
            <p:cNvCxnSpPr>
              <a:cxnSpLocks noChangeShapeType="1"/>
              <a:stCxn id="26776" idx="2"/>
            </p:cNvCxnSpPr>
            <p:nvPr/>
          </p:nvCxnSpPr>
          <p:spPr bwMode="auto">
            <a:xfrm rot="10800000" flipH="1">
              <a:off x="5006254" y="32156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75" name="Straight Connector 36"/>
            <p:cNvCxnSpPr>
              <a:cxnSpLocks noChangeShapeType="1"/>
              <a:stCxn id="26776" idx="2"/>
            </p:cNvCxnSpPr>
            <p:nvPr/>
          </p:nvCxnSpPr>
          <p:spPr bwMode="auto">
            <a:xfrm rot="10800000">
              <a:off x="4763366" y="32156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76" name="Oval 38"/>
            <p:cNvSpPr>
              <a:spLocks noChangeArrowheads="1"/>
            </p:cNvSpPr>
            <p:nvPr/>
          </p:nvSpPr>
          <p:spPr bwMode="auto">
            <a:xfrm>
              <a:off x="5006254" y="3153713"/>
              <a:ext cx="123825" cy="120650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77" name="TextBox 212"/>
            <p:cNvSpPr txBox="1">
              <a:spLocks noChangeArrowheads="1"/>
            </p:cNvSpPr>
            <p:nvPr/>
          </p:nvSpPr>
          <p:spPr bwMode="auto">
            <a:xfrm>
              <a:off x="5230091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8" name="TextBox 212"/>
            <p:cNvSpPr txBox="1">
              <a:spLocks noChangeArrowheads="1"/>
            </p:cNvSpPr>
            <p:nvPr/>
          </p:nvSpPr>
          <p:spPr bwMode="auto">
            <a:xfrm>
              <a:off x="4798291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9" name="Rectangle 85"/>
            <p:cNvSpPr>
              <a:spLocks noChangeArrowheads="1"/>
            </p:cNvSpPr>
            <p:nvPr/>
          </p:nvSpPr>
          <p:spPr bwMode="auto">
            <a:xfrm>
              <a:off x="4287116" y="3483913"/>
              <a:ext cx="471488" cy="3603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sp>
          <p:nvSpPr>
            <p:cNvPr id="26780" name="Rectangle 46"/>
            <p:cNvSpPr>
              <a:spLocks noChangeArrowheads="1"/>
            </p:cNvSpPr>
            <p:nvPr/>
          </p:nvSpPr>
          <p:spPr bwMode="auto">
            <a:xfrm>
              <a:off x="5474566" y="34569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1" name="Rectangle 104"/>
            <p:cNvSpPr>
              <a:spLocks noChangeArrowheads="1"/>
            </p:cNvSpPr>
            <p:nvPr/>
          </p:nvSpPr>
          <p:spPr bwMode="auto">
            <a:xfrm>
              <a:off x="5474566" y="3714100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2" name="Rectangle 46"/>
            <p:cNvSpPr>
              <a:spLocks noChangeArrowheads="1"/>
            </p:cNvSpPr>
            <p:nvPr/>
          </p:nvSpPr>
          <p:spPr bwMode="auto">
            <a:xfrm>
              <a:off x="4634779" y="34839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3" name="Rectangle 104"/>
            <p:cNvSpPr>
              <a:spLocks noChangeArrowheads="1"/>
            </p:cNvSpPr>
            <p:nvPr/>
          </p:nvSpPr>
          <p:spPr bwMode="auto">
            <a:xfrm>
              <a:off x="4634779" y="37236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84" name="Straight Connector 37"/>
            <p:cNvCxnSpPr>
              <a:cxnSpLocks noChangeShapeType="1"/>
              <a:endCxn id="26787" idx="6"/>
            </p:cNvCxnSpPr>
            <p:nvPr/>
          </p:nvCxnSpPr>
          <p:spPr bwMode="auto">
            <a:xfrm rot="10800000">
              <a:off x="5122141" y="3512488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85" name="Straight Connector 39"/>
            <p:cNvCxnSpPr>
              <a:cxnSpLocks noChangeShapeType="1"/>
              <a:stCxn id="26787" idx="2"/>
            </p:cNvCxnSpPr>
            <p:nvPr/>
          </p:nvCxnSpPr>
          <p:spPr bwMode="auto">
            <a:xfrm rot="10800000" flipH="1">
              <a:off x="4998316" y="3512488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86" name="Straight Connector 36"/>
            <p:cNvCxnSpPr>
              <a:cxnSpLocks noChangeShapeType="1"/>
              <a:stCxn id="26787" idx="2"/>
            </p:cNvCxnSpPr>
            <p:nvPr/>
          </p:nvCxnSpPr>
          <p:spPr bwMode="auto">
            <a:xfrm rot="10800000">
              <a:off x="4755429" y="3512488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87" name="Oval 38"/>
            <p:cNvSpPr>
              <a:spLocks noChangeArrowheads="1"/>
            </p:cNvSpPr>
            <p:nvPr/>
          </p:nvSpPr>
          <p:spPr bwMode="auto">
            <a:xfrm>
              <a:off x="4998316" y="3450575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8" name="TextBox 212"/>
            <p:cNvSpPr txBox="1">
              <a:spLocks noChangeArrowheads="1"/>
            </p:cNvSpPr>
            <p:nvPr/>
          </p:nvSpPr>
          <p:spPr bwMode="auto">
            <a:xfrm>
              <a:off x="5222154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89" name="TextBox 212"/>
            <p:cNvSpPr txBox="1">
              <a:spLocks noChangeArrowheads="1"/>
            </p:cNvSpPr>
            <p:nvPr/>
          </p:nvSpPr>
          <p:spPr bwMode="auto">
            <a:xfrm>
              <a:off x="4790354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90" name="Straight Connector 37"/>
            <p:cNvCxnSpPr>
              <a:cxnSpLocks noChangeShapeType="1"/>
              <a:endCxn id="26793" idx="6"/>
            </p:cNvCxnSpPr>
            <p:nvPr/>
          </p:nvCxnSpPr>
          <p:spPr bwMode="auto">
            <a:xfrm rot="10800000">
              <a:off x="5130079" y="37617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1" name="Straight Connector 39"/>
            <p:cNvCxnSpPr>
              <a:cxnSpLocks noChangeShapeType="1"/>
              <a:stCxn id="26793" idx="2"/>
            </p:cNvCxnSpPr>
            <p:nvPr/>
          </p:nvCxnSpPr>
          <p:spPr bwMode="auto">
            <a:xfrm rot="10800000" flipH="1">
              <a:off x="5006254" y="37617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2" name="Straight Connector 36"/>
            <p:cNvCxnSpPr>
              <a:cxnSpLocks noChangeShapeType="1"/>
              <a:stCxn id="26793" idx="2"/>
            </p:cNvCxnSpPr>
            <p:nvPr/>
          </p:nvCxnSpPr>
          <p:spPr bwMode="auto">
            <a:xfrm rot="10800000">
              <a:off x="4763366" y="37617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93" name="Oval 38"/>
            <p:cNvSpPr>
              <a:spLocks noChangeArrowheads="1"/>
            </p:cNvSpPr>
            <p:nvPr/>
          </p:nvSpPr>
          <p:spPr bwMode="auto">
            <a:xfrm>
              <a:off x="5006254" y="3699813"/>
              <a:ext cx="123825" cy="122237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94" name="TextBox 212"/>
            <p:cNvSpPr txBox="1">
              <a:spLocks noChangeArrowheads="1"/>
            </p:cNvSpPr>
            <p:nvPr/>
          </p:nvSpPr>
          <p:spPr bwMode="auto">
            <a:xfrm>
              <a:off x="5230091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95" name="TextBox 212"/>
            <p:cNvSpPr txBox="1">
              <a:spLocks noChangeArrowheads="1"/>
            </p:cNvSpPr>
            <p:nvPr/>
          </p:nvSpPr>
          <p:spPr bwMode="auto">
            <a:xfrm>
              <a:off x="4798291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96" name="Rectangle 85"/>
            <p:cNvSpPr>
              <a:spLocks noChangeArrowheads="1"/>
            </p:cNvSpPr>
            <p:nvPr/>
          </p:nvSpPr>
          <p:spPr bwMode="auto">
            <a:xfrm flipH="1">
              <a:off x="6648660" y="2936225"/>
              <a:ext cx="471488" cy="3603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cxnSp>
          <p:nvCxnSpPr>
            <p:cNvPr id="26797" name="Straight Connector 37"/>
            <p:cNvCxnSpPr>
              <a:cxnSpLocks noChangeShapeType="1"/>
              <a:endCxn id="26801" idx="6"/>
            </p:cNvCxnSpPr>
            <p:nvPr/>
          </p:nvCxnSpPr>
          <p:spPr bwMode="auto">
            <a:xfrm rot="10800000" flipH="1">
              <a:off x="7254193" y="3115613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8" name="Straight Connector 39"/>
            <p:cNvCxnSpPr>
              <a:cxnSpLocks noChangeShapeType="1"/>
              <a:stCxn id="26801" idx="6"/>
              <a:endCxn id="26806" idx="1"/>
            </p:cNvCxnSpPr>
            <p:nvPr/>
          </p:nvCxnSpPr>
          <p:spPr bwMode="auto">
            <a:xfrm flipH="1">
              <a:off x="7120148" y="3114025"/>
              <a:ext cx="316607" cy="2382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99" name="TextBox 212"/>
            <p:cNvSpPr txBox="1">
              <a:spLocks noChangeArrowheads="1"/>
            </p:cNvSpPr>
            <p:nvPr/>
          </p:nvSpPr>
          <p:spPr bwMode="auto">
            <a:xfrm flipH="1">
              <a:off x="7163010" y="312513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00" name="Straight Connector 36"/>
            <p:cNvCxnSpPr>
              <a:cxnSpLocks noChangeShapeType="1"/>
              <a:stCxn id="26801" idx="2"/>
            </p:cNvCxnSpPr>
            <p:nvPr/>
          </p:nvCxnSpPr>
          <p:spPr bwMode="auto">
            <a:xfrm rot="10800000" flipH="1">
              <a:off x="7560580" y="3115613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01" name="Oval 38"/>
            <p:cNvSpPr>
              <a:spLocks noChangeArrowheads="1"/>
            </p:cNvSpPr>
            <p:nvPr/>
          </p:nvSpPr>
          <p:spPr bwMode="auto">
            <a:xfrm flipH="1">
              <a:off x="7436755" y="3053700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2" name="Rectangle 46"/>
            <p:cNvSpPr>
              <a:spLocks noChangeArrowheads="1"/>
            </p:cNvSpPr>
            <p:nvPr/>
          </p:nvSpPr>
          <p:spPr bwMode="auto">
            <a:xfrm flipH="1">
              <a:off x="5808873" y="2909238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3" name="Rectangle 104"/>
            <p:cNvSpPr>
              <a:spLocks noChangeArrowheads="1"/>
            </p:cNvSpPr>
            <p:nvPr/>
          </p:nvSpPr>
          <p:spPr bwMode="auto">
            <a:xfrm flipH="1">
              <a:off x="5808873" y="31664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4" name="Rectangle 46"/>
            <p:cNvSpPr>
              <a:spLocks noChangeArrowheads="1"/>
            </p:cNvSpPr>
            <p:nvPr/>
          </p:nvSpPr>
          <p:spPr bwMode="auto">
            <a:xfrm flipH="1">
              <a:off x="6648660" y="2936225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5" name="Rectangle 104"/>
            <p:cNvSpPr>
              <a:spLocks noChangeArrowheads="1"/>
            </p:cNvSpPr>
            <p:nvPr/>
          </p:nvSpPr>
          <p:spPr bwMode="auto">
            <a:xfrm flipH="1">
              <a:off x="6648660" y="3175938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6" name="Rectangle 46"/>
            <p:cNvSpPr>
              <a:spLocks noChangeArrowheads="1"/>
            </p:cNvSpPr>
            <p:nvPr/>
          </p:nvSpPr>
          <p:spPr bwMode="auto">
            <a:xfrm flipH="1">
              <a:off x="6997910" y="3055288"/>
              <a:ext cx="122238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07" name="Straight Connector 37"/>
            <p:cNvCxnSpPr>
              <a:cxnSpLocks noChangeShapeType="1"/>
              <a:endCxn id="26810" idx="6"/>
            </p:cNvCxnSpPr>
            <p:nvPr/>
          </p:nvCxnSpPr>
          <p:spPr bwMode="auto">
            <a:xfrm rot="10800000" flipH="1">
              <a:off x="6102560" y="2964800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08" name="Straight Connector 39"/>
            <p:cNvCxnSpPr>
              <a:cxnSpLocks noChangeShapeType="1"/>
              <a:stCxn id="26810" idx="2"/>
            </p:cNvCxnSpPr>
            <p:nvPr/>
          </p:nvCxnSpPr>
          <p:spPr bwMode="auto">
            <a:xfrm rot="10800000">
              <a:off x="5937460" y="2964800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09" name="Straight Connector 36"/>
            <p:cNvCxnSpPr>
              <a:cxnSpLocks noChangeShapeType="1"/>
              <a:stCxn id="26810" idx="2"/>
            </p:cNvCxnSpPr>
            <p:nvPr/>
          </p:nvCxnSpPr>
          <p:spPr bwMode="auto">
            <a:xfrm rot="10800000" flipH="1">
              <a:off x="6408948" y="2964800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10" name="Oval 38"/>
            <p:cNvSpPr>
              <a:spLocks noChangeArrowheads="1"/>
            </p:cNvSpPr>
            <p:nvPr/>
          </p:nvSpPr>
          <p:spPr bwMode="auto">
            <a:xfrm flipH="1">
              <a:off x="6285123" y="29028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11" name="TextBox 212"/>
            <p:cNvSpPr txBox="1">
              <a:spLocks noChangeArrowheads="1"/>
            </p:cNvSpPr>
            <p:nvPr/>
          </p:nvSpPr>
          <p:spPr bwMode="auto">
            <a:xfrm flipH="1">
              <a:off x="5939048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2" name="TextBox 212"/>
            <p:cNvSpPr txBox="1">
              <a:spLocks noChangeArrowheads="1"/>
            </p:cNvSpPr>
            <p:nvPr/>
          </p:nvSpPr>
          <p:spPr bwMode="auto">
            <a:xfrm flipH="1">
              <a:off x="6378785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13" name="Straight Connector 37"/>
            <p:cNvCxnSpPr>
              <a:cxnSpLocks noChangeShapeType="1"/>
              <a:endCxn id="26816" idx="6"/>
            </p:cNvCxnSpPr>
            <p:nvPr/>
          </p:nvCxnSpPr>
          <p:spPr bwMode="auto">
            <a:xfrm rot="10800000" flipH="1">
              <a:off x="6094623" y="32156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14" name="Straight Connector 39"/>
            <p:cNvCxnSpPr>
              <a:cxnSpLocks noChangeShapeType="1"/>
              <a:stCxn id="26816" idx="2"/>
            </p:cNvCxnSpPr>
            <p:nvPr/>
          </p:nvCxnSpPr>
          <p:spPr bwMode="auto">
            <a:xfrm rot="10800000">
              <a:off x="5929523" y="32156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15" name="Straight Connector 36"/>
            <p:cNvCxnSpPr>
              <a:cxnSpLocks noChangeShapeType="1"/>
              <a:stCxn id="26816" idx="2"/>
            </p:cNvCxnSpPr>
            <p:nvPr/>
          </p:nvCxnSpPr>
          <p:spPr bwMode="auto">
            <a:xfrm rot="10800000" flipH="1">
              <a:off x="6401010" y="32156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16" name="Oval 38"/>
            <p:cNvSpPr>
              <a:spLocks noChangeArrowheads="1"/>
            </p:cNvSpPr>
            <p:nvPr/>
          </p:nvSpPr>
          <p:spPr bwMode="auto">
            <a:xfrm flipH="1">
              <a:off x="6277185" y="3153713"/>
              <a:ext cx="123825" cy="120650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17" name="TextBox 212"/>
            <p:cNvSpPr txBox="1">
              <a:spLocks noChangeArrowheads="1"/>
            </p:cNvSpPr>
            <p:nvPr/>
          </p:nvSpPr>
          <p:spPr bwMode="auto">
            <a:xfrm flipH="1">
              <a:off x="5932698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8" name="TextBox 212"/>
            <p:cNvSpPr txBox="1">
              <a:spLocks noChangeArrowheads="1"/>
            </p:cNvSpPr>
            <p:nvPr/>
          </p:nvSpPr>
          <p:spPr bwMode="auto">
            <a:xfrm flipH="1">
              <a:off x="6364498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9" name="Rectangle 85"/>
            <p:cNvSpPr>
              <a:spLocks noChangeArrowheads="1"/>
            </p:cNvSpPr>
            <p:nvPr/>
          </p:nvSpPr>
          <p:spPr bwMode="auto">
            <a:xfrm flipH="1">
              <a:off x="6648660" y="3483913"/>
              <a:ext cx="471488" cy="3603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cxnSp>
          <p:nvCxnSpPr>
            <p:cNvPr id="26820" name="Straight Connector 37"/>
            <p:cNvCxnSpPr>
              <a:cxnSpLocks noChangeShapeType="1"/>
              <a:endCxn id="26824" idx="6"/>
            </p:cNvCxnSpPr>
            <p:nvPr/>
          </p:nvCxnSpPr>
          <p:spPr bwMode="auto">
            <a:xfrm rot="10800000" flipH="1">
              <a:off x="7254193" y="3663300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21" name="Straight Connector 39"/>
            <p:cNvCxnSpPr>
              <a:cxnSpLocks noChangeShapeType="1"/>
              <a:stCxn id="26824" idx="6"/>
              <a:endCxn id="26829" idx="1"/>
            </p:cNvCxnSpPr>
            <p:nvPr/>
          </p:nvCxnSpPr>
          <p:spPr bwMode="auto">
            <a:xfrm flipH="1">
              <a:off x="7120148" y="3661713"/>
              <a:ext cx="316607" cy="158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22" name="TextBox 212"/>
            <p:cNvSpPr txBox="1">
              <a:spLocks noChangeArrowheads="1"/>
            </p:cNvSpPr>
            <p:nvPr/>
          </p:nvSpPr>
          <p:spPr bwMode="auto">
            <a:xfrm flipH="1">
              <a:off x="7163010" y="367282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23" name="Straight Connector 36"/>
            <p:cNvCxnSpPr>
              <a:cxnSpLocks noChangeShapeType="1"/>
              <a:stCxn id="26824" idx="2"/>
            </p:cNvCxnSpPr>
            <p:nvPr/>
          </p:nvCxnSpPr>
          <p:spPr bwMode="auto">
            <a:xfrm rot="10800000" flipH="1">
              <a:off x="7560580" y="3663300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24" name="Oval 38"/>
            <p:cNvSpPr>
              <a:spLocks noChangeArrowheads="1"/>
            </p:cNvSpPr>
            <p:nvPr/>
          </p:nvSpPr>
          <p:spPr bwMode="auto">
            <a:xfrm flipH="1">
              <a:off x="7436755" y="36013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5" name="Rectangle 46"/>
            <p:cNvSpPr>
              <a:spLocks noChangeArrowheads="1"/>
            </p:cNvSpPr>
            <p:nvPr/>
          </p:nvSpPr>
          <p:spPr bwMode="auto">
            <a:xfrm flipH="1">
              <a:off x="5808873" y="34569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6" name="Rectangle 104"/>
            <p:cNvSpPr>
              <a:spLocks noChangeArrowheads="1"/>
            </p:cNvSpPr>
            <p:nvPr/>
          </p:nvSpPr>
          <p:spPr bwMode="auto">
            <a:xfrm flipH="1">
              <a:off x="5808873" y="3714100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7" name="Rectangle 46"/>
            <p:cNvSpPr>
              <a:spLocks noChangeArrowheads="1"/>
            </p:cNvSpPr>
            <p:nvPr/>
          </p:nvSpPr>
          <p:spPr bwMode="auto">
            <a:xfrm flipH="1">
              <a:off x="6648660" y="34839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8" name="Rectangle 104"/>
            <p:cNvSpPr>
              <a:spLocks noChangeArrowheads="1"/>
            </p:cNvSpPr>
            <p:nvPr/>
          </p:nvSpPr>
          <p:spPr bwMode="auto">
            <a:xfrm flipH="1">
              <a:off x="6648660" y="37236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9" name="Rectangle 46"/>
            <p:cNvSpPr>
              <a:spLocks noChangeArrowheads="1"/>
            </p:cNvSpPr>
            <p:nvPr/>
          </p:nvSpPr>
          <p:spPr bwMode="auto">
            <a:xfrm flipH="1">
              <a:off x="6997910" y="3602975"/>
              <a:ext cx="122238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30" name="Straight Connector 37"/>
            <p:cNvCxnSpPr>
              <a:cxnSpLocks noChangeShapeType="1"/>
              <a:endCxn id="26833" idx="6"/>
            </p:cNvCxnSpPr>
            <p:nvPr/>
          </p:nvCxnSpPr>
          <p:spPr bwMode="auto">
            <a:xfrm rot="10800000" flipH="1">
              <a:off x="6102560" y="3512488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1" name="Straight Connector 39"/>
            <p:cNvCxnSpPr>
              <a:cxnSpLocks noChangeShapeType="1"/>
              <a:stCxn id="26833" idx="2"/>
            </p:cNvCxnSpPr>
            <p:nvPr/>
          </p:nvCxnSpPr>
          <p:spPr bwMode="auto">
            <a:xfrm rot="10800000">
              <a:off x="5937460" y="3512488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2" name="Straight Connector 36"/>
            <p:cNvCxnSpPr>
              <a:cxnSpLocks noChangeShapeType="1"/>
              <a:stCxn id="26833" idx="2"/>
            </p:cNvCxnSpPr>
            <p:nvPr/>
          </p:nvCxnSpPr>
          <p:spPr bwMode="auto">
            <a:xfrm rot="10800000" flipH="1">
              <a:off x="6408948" y="3512488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33" name="Oval 38"/>
            <p:cNvSpPr>
              <a:spLocks noChangeArrowheads="1"/>
            </p:cNvSpPr>
            <p:nvPr/>
          </p:nvSpPr>
          <p:spPr bwMode="auto">
            <a:xfrm flipH="1">
              <a:off x="6285123" y="3450575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34" name="TextBox 212"/>
            <p:cNvSpPr txBox="1">
              <a:spLocks noChangeArrowheads="1"/>
            </p:cNvSpPr>
            <p:nvPr/>
          </p:nvSpPr>
          <p:spPr bwMode="auto">
            <a:xfrm flipH="1">
              <a:off x="5939048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35" name="TextBox 212"/>
            <p:cNvSpPr txBox="1">
              <a:spLocks noChangeArrowheads="1"/>
            </p:cNvSpPr>
            <p:nvPr/>
          </p:nvSpPr>
          <p:spPr bwMode="auto">
            <a:xfrm flipH="1">
              <a:off x="6378785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36" name="Straight Connector 37"/>
            <p:cNvCxnSpPr>
              <a:cxnSpLocks noChangeShapeType="1"/>
              <a:endCxn id="26839" idx="6"/>
            </p:cNvCxnSpPr>
            <p:nvPr/>
          </p:nvCxnSpPr>
          <p:spPr bwMode="auto">
            <a:xfrm rot="10800000" flipH="1">
              <a:off x="6094623" y="37617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7" name="Straight Connector 39"/>
            <p:cNvCxnSpPr>
              <a:cxnSpLocks noChangeShapeType="1"/>
              <a:stCxn id="26839" idx="2"/>
            </p:cNvCxnSpPr>
            <p:nvPr/>
          </p:nvCxnSpPr>
          <p:spPr bwMode="auto">
            <a:xfrm rot="10800000">
              <a:off x="5929523" y="37617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8" name="Straight Connector 36"/>
            <p:cNvCxnSpPr>
              <a:cxnSpLocks noChangeShapeType="1"/>
              <a:stCxn id="26839" idx="2"/>
            </p:cNvCxnSpPr>
            <p:nvPr/>
          </p:nvCxnSpPr>
          <p:spPr bwMode="auto">
            <a:xfrm rot="10800000" flipH="1">
              <a:off x="6401010" y="37617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39" name="Oval 38"/>
            <p:cNvSpPr>
              <a:spLocks noChangeArrowheads="1"/>
            </p:cNvSpPr>
            <p:nvPr/>
          </p:nvSpPr>
          <p:spPr bwMode="auto">
            <a:xfrm flipH="1">
              <a:off x="6277185" y="3699813"/>
              <a:ext cx="123825" cy="122237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40" name="TextBox 212"/>
            <p:cNvSpPr txBox="1">
              <a:spLocks noChangeArrowheads="1"/>
            </p:cNvSpPr>
            <p:nvPr/>
          </p:nvSpPr>
          <p:spPr bwMode="auto">
            <a:xfrm flipH="1">
              <a:off x="5932698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41" name="TextBox 212"/>
            <p:cNvSpPr txBox="1">
              <a:spLocks noChangeArrowheads="1"/>
            </p:cNvSpPr>
            <p:nvPr/>
          </p:nvSpPr>
          <p:spPr bwMode="auto">
            <a:xfrm flipH="1">
              <a:off x="6364498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</p:grpSp>
      <p:sp>
        <p:nvSpPr>
          <p:cNvPr id="26635" name="Rectangle 46"/>
          <p:cNvSpPr>
            <a:spLocks noChangeArrowheads="1"/>
          </p:cNvSpPr>
          <p:nvPr/>
        </p:nvSpPr>
        <p:spPr bwMode="auto">
          <a:xfrm>
            <a:off x="3079804" y="5132297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6" name="Rectangle 47"/>
          <p:cNvSpPr>
            <a:spLocks noChangeArrowheads="1"/>
          </p:cNvSpPr>
          <p:nvPr/>
        </p:nvSpPr>
        <p:spPr bwMode="auto">
          <a:xfrm>
            <a:off x="3079804" y="450444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7" name="Rectangle 86"/>
          <p:cNvSpPr>
            <a:spLocks noChangeArrowheads="1"/>
          </p:cNvSpPr>
          <p:nvPr/>
        </p:nvSpPr>
        <p:spPr bwMode="auto">
          <a:xfrm>
            <a:off x="3913490" y="450444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8" name="Rectangle 87"/>
          <p:cNvSpPr>
            <a:spLocks noChangeArrowheads="1"/>
          </p:cNvSpPr>
          <p:nvPr/>
        </p:nvSpPr>
        <p:spPr bwMode="auto">
          <a:xfrm>
            <a:off x="3913490" y="5132297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39" name="Straight Connector 90"/>
          <p:cNvCxnSpPr>
            <a:cxnSpLocks noChangeShapeType="1"/>
            <a:stCxn id="26638" idx="1"/>
            <a:endCxn id="26640" idx="6"/>
          </p:cNvCxnSpPr>
          <p:nvPr/>
        </p:nvCxnSpPr>
        <p:spPr bwMode="auto">
          <a:xfrm flipH="1">
            <a:off x="3650415" y="5204528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0" name="Oval 91"/>
          <p:cNvSpPr>
            <a:spLocks noChangeArrowheads="1"/>
          </p:cNvSpPr>
          <p:nvPr/>
        </p:nvSpPr>
        <p:spPr bwMode="auto">
          <a:xfrm>
            <a:off x="3505910" y="5132297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41" name="Straight Connector 92"/>
          <p:cNvCxnSpPr>
            <a:cxnSpLocks noChangeShapeType="1"/>
            <a:stCxn id="26640" idx="2"/>
            <a:endCxn id="26635" idx="3"/>
          </p:cNvCxnSpPr>
          <p:nvPr/>
        </p:nvCxnSpPr>
        <p:spPr bwMode="auto">
          <a:xfrm flipH="1">
            <a:off x="3222455" y="520452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2" name="Straight Connector 93"/>
          <p:cNvCxnSpPr>
            <a:cxnSpLocks noChangeShapeType="1"/>
            <a:stCxn id="26637" idx="1"/>
            <a:endCxn id="26643" idx="6"/>
          </p:cNvCxnSpPr>
          <p:nvPr/>
        </p:nvCxnSpPr>
        <p:spPr bwMode="auto">
          <a:xfrm flipH="1">
            <a:off x="3650415" y="4576671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3" name="Oval 94"/>
          <p:cNvSpPr>
            <a:spLocks noChangeArrowheads="1"/>
          </p:cNvSpPr>
          <p:nvPr/>
        </p:nvSpPr>
        <p:spPr bwMode="auto">
          <a:xfrm>
            <a:off x="3505910" y="450444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44" name="Straight Connector 95"/>
          <p:cNvCxnSpPr>
            <a:cxnSpLocks noChangeShapeType="1"/>
            <a:stCxn id="26643" idx="2"/>
            <a:endCxn id="26636" idx="3"/>
          </p:cNvCxnSpPr>
          <p:nvPr/>
        </p:nvCxnSpPr>
        <p:spPr bwMode="auto">
          <a:xfrm flipH="1">
            <a:off x="3222455" y="457667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5" name="TextBox 168"/>
          <p:cNvSpPr txBox="1">
            <a:spLocks noChangeArrowheads="1"/>
          </p:cNvSpPr>
          <p:nvPr/>
        </p:nvSpPr>
        <p:spPr bwMode="auto">
          <a:xfrm>
            <a:off x="3698583" y="4598896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6" name="TextBox 169"/>
          <p:cNvSpPr txBox="1">
            <a:spLocks noChangeArrowheads="1"/>
          </p:cNvSpPr>
          <p:nvPr/>
        </p:nvSpPr>
        <p:spPr bwMode="auto">
          <a:xfrm>
            <a:off x="3707847" y="5237865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7" name="TextBox 170"/>
          <p:cNvSpPr txBox="1">
            <a:spLocks noChangeArrowheads="1"/>
          </p:cNvSpPr>
          <p:nvPr/>
        </p:nvSpPr>
        <p:spPr bwMode="auto">
          <a:xfrm>
            <a:off x="3259509" y="522304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8" name="TextBox 171"/>
          <p:cNvSpPr txBox="1">
            <a:spLocks noChangeArrowheads="1"/>
          </p:cNvSpPr>
          <p:nvPr/>
        </p:nvSpPr>
        <p:spPr bwMode="auto">
          <a:xfrm>
            <a:off x="3239130" y="4582228"/>
            <a:ext cx="218611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9" name="TextBox 143"/>
          <p:cNvSpPr txBox="1">
            <a:spLocks noChangeArrowheads="1"/>
          </p:cNvSpPr>
          <p:nvPr/>
        </p:nvSpPr>
        <p:spPr bwMode="auto">
          <a:xfrm>
            <a:off x="7744736" y="4368383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6650" name="TextBox 143"/>
          <p:cNvSpPr txBox="1">
            <a:spLocks noChangeArrowheads="1"/>
          </p:cNvSpPr>
          <p:nvPr/>
        </p:nvSpPr>
        <p:spPr bwMode="auto">
          <a:xfrm>
            <a:off x="7744736" y="5015616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grpSp>
        <p:nvGrpSpPr>
          <p:cNvPr id="6" name="Group 617"/>
          <p:cNvGrpSpPr>
            <a:grpSpLocks/>
          </p:cNvGrpSpPr>
          <p:nvPr/>
        </p:nvGrpSpPr>
        <p:grpSpPr bwMode="auto">
          <a:xfrm>
            <a:off x="1840390" y="4819295"/>
            <a:ext cx="955959" cy="924910"/>
            <a:chOff x="2404616" y="3212976"/>
            <a:chExt cx="818874" cy="792706"/>
          </a:xfrm>
        </p:grpSpPr>
        <p:cxnSp>
          <p:nvCxnSpPr>
            <p:cNvPr id="26750" name="Straight Connector 37"/>
            <p:cNvCxnSpPr>
              <a:cxnSpLocks noChangeShapeType="1"/>
              <a:stCxn id="26754" idx="1"/>
              <a:endCxn id="26753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1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52" name="Straight Connector 36"/>
            <p:cNvCxnSpPr>
              <a:cxnSpLocks noChangeShapeType="1"/>
              <a:stCxn id="26753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3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54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55" name="Straight Connector 37"/>
            <p:cNvCxnSpPr>
              <a:cxnSpLocks noChangeShapeType="1"/>
              <a:endCxn id="26759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56" name="Straight Connector 39"/>
            <p:cNvCxnSpPr>
              <a:cxnSpLocks noChangeShapeType="1"/>
              <a:stCxn id="26759" idx="6"/>
              <a:endCxn id="26760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7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58" name="Straight Connector 36"/>
            <p:cNvCxnSpPr>
              <a:cxnSpLocks noChangeShapeType="1"/>
              <a:stCxn id="26759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9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0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6652" name="Rectangle 85"/>
          <p:cNvSpPr>
            <a:spLocks noChangeArrowheads="1"/>
          </p:cNvSpPr>
          <p:nvPr/>
        </p:nvSpPr>
        <p:spPr bwMode="auto">
          <a:xfrm>
            <a:off x="5297406" y="6028705"/>
            <a:ext cx="535412" cy="147981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6653" name="Rectangle 85"/>
          <p:cNvSpPr>
            <a:spLocks noChangeArrowheads="1"/>
          </p:cNvSpPr>
          <p:nvPr/>
        </p:nvSpPr>
        <p:spPr bwMode="auto">
          <a:xfrm>
            <a:off x="3911636" y="6208357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6654" name="Rectangle 46"/>
          <p:cNvSpPr>
            <a:spLocks noChangeArrowheads="1"/>
          </p:cNvSpPr>
          <p:nvPr/>
        </p:nvSpPr>
        <p:spPr bwMode="auto">
          <a:xfrm>
            <a:off x="5297407" y="61768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5" name="Rectangle 104"/>
          <p:cNvSpPr>
            <a:spLocks noChangeArrowheads="1"/>
          </p:cNvSpPr>
          <p:nvPr/>
        </p:nvSpPr>
        <p:spPr bwMode="auto">
          <a:xfrm>
            <a:off x="5297407" y="6476909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6" name="Rectangle 46"/>
          <p:cNvSpPr>
            <a:spLocks noChangeArrowheads="1"/>
          </p:cNvSpPr>
          <p:nvPr/>
        </p:nvSpPr>
        <p:spPr bwMode="auto">
          <a:xfrm>
            <a:off x="4317364" y="620835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7" name="Rectangle 104"/>
          <p:cNvSpPr>
            <a:spLocks noChangeArrowheads="1"/>
          </p:cNvSpPr>
          <p:nvPr/>
        </p:nvSpPr>
        <p:spPr bwMode="auto">
          <a:xfrm>
            <a:off x="4317364" y="648802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58" name="Straight Connector 37"/>
          <p:cNvCxnSpPr>
            <a:cxnSpLocks noChangeShapeType="1"/>
            <a:endCxn id="26661" idx="6"/>
          </p:cNvCxnSpPr>
          <p:nvPr/>
        </p:nvCxnSpPr>
        <p:spPr bwMode="auto">
          <a:xfrm rot="10800000">
            <a:off x="4886122" y="624169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9" name="Straight Connector 39"/>
          <p:cNvCxnSpPr>
            <a:cxnSpLocks noChangeShapeType="1"/>
            <a:stCxn id="26661" idx="2"/>
          </p:cNvCxnSpPr>
          <p:nvPr/>
        </p:nvCxnSpPr>
        <p:spPr bwMode="auto">
          <a:xfrm rot="10800000" flipH="1">
            <a:off x="4741616" y="624169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0" name="Straight Connector 36"/>
          <p:cNvCxnSpPr>
            <a:cxnSpLocks noChangeShapeType="1"/>
            <a:stCxn id="26661" idx="2"/>
          </p:cNvCxnSpPr>
          <p:nvPr/>
        </p:nvCxnSpPr>
        <p:spPr bwMode="auto">
          <a:xfrm rot="10800000">
            <a:off x="4458164" y="624169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61" name="Oval 38"/>
          <p:cNvSpPr>
            <a:spLocks noChangeArrowheads="1"/>
          </p:cNvSpPr>
          <p:nvPr/>
        </p:nvSpPr>
        <p:spPr bwMode="auto">
          <a:xfrm>
            <a:off x="4741617" y="6169463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62" name="TextBox 212"/>
          <p:cNvSpPr txBox="1">
            <a:spLocks noChangeArrowheads="1"/>
          </p:cNvSpPr>
          <p:nvPr/>
        </p:nvSpPr>
        <p:spPr bwMode="auto">
          <a:xfrm>
            <a:off x="5002838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63" name="TextBox 212"/>
          <p:cNvSpPr txBox="1">
            <a:spLocks noChangeArrowheads="1"/>
          </p:cNvSpPr>
          <p:nvPr/>
        </p:nvSpPr>
        <p:spPr bwMode="auto">
          <a:xfrm>
            <a:off x="4498922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64" name="Straight Connector 37"/>
          <p:cNvCxnSpPr>
            <a:cxnSpLocks noChangeShapeType="1"/>
            <a:endCxn id="26667" idx="6"/>
          </p:cNvCxnSpPr>
          <p:nvPr/>
        </p:nvCxnSpPr>
        <p:spPr bwMode="auto">
          <a:xfrm rot="10800000">
            <a:off x="4895385" y="6534324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5" name="Straight Connector 39"/>
          <p:cNvCxnSpPr>
            <a:cxnSpLocks noChangeShapeType="1"/>
            <a:stCxn id="26667" idx="2"/>
          </p:cNvCxnSpPr>
          <p:nvPr/>
        </p:nvCxnSpPr>
        <p:spPr bwMode="auto">
          <a:xfrm rot="10800000" flipH="1">
            <a:off x="4750880" y="6534324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6" name="Straight Connector 36"/>
          <p:cNvCxnSpPr>
            <a:cxnSpLocks noChangeShapeType="1"/>
            <a:stCxn id="26667" idx="2"/>
          </p:cNvCxnSpPr>
          <p:nvPr/>
        </p:nvCxnSpPr>
        <p:spPr bwMode="auto">
          <a:xfrm rot="10800000">
            <a:off x="4467426" y="653432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67" name="Oval 38"/>
          <p:cNvSpPr>
            <a:spLocks noChangeArrowheads="1"/>
          </p:cNvSpPr>
          <p:nvPr/>
        </p:nvSpPr>
        <p:spPr bwMode="auto">
          <a:xfrm>
            <a:off x="4750881" y="64620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68" name="TextBox 212"/>
          <p:cNvSpPr txBox="1">
            <a:spLocks noChangeArrowheads="1"/>
          </p:cNvSpPr>
          <p:nvPr/>
        </p:nvSpPr>
        <p:spPr bwMode="auto">
          <a:xfrm>
            <a:off x="5012101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69" name="TextBox 212"/>
          <p:cNvSpPr txBox="1">
            <a:spLocks noChangeArrowheads="1"/>
          </p:cNvSpPr>
          <p:nvPr/>
        </p:nvSpPr>
        <p:spPr bwMode="auto">
          <a:xfrm>
            <a:off x="4508184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70" name="Rectangle 85"/>
          <p:cNvSpPr>
            <a:spLocks noChangeArrowheads="1"/>
          </p:cNvSpPr>
          <p:nvPr/>
        </p:nvSpPr>
        <p:spPr bwMode="auto">
          <a:xfrm>
            <a:off x="3911636" y="6847326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6671" name="Rectangle 46"/>
          <p:cNvSpPr>
            <a:spLocks noChangeArrowheads="1"/>
          </p:cNvSpPr>
          <p:nvPr/>
        </p:nvSpPr>
        <p:spPr bwMode="auto">
          <a:xfrm>
            <a:off x="5297407" y="681584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2" name="Rectangle 104"/>
          <p:cNvSpPr>
            <a:spLocks noChangeArrowheads="1"/>
          </p:cNvSpPr>
          <p:nvPr/>
        </p:nvSpPr>
        <p:spPr bwMode="auto">
          <a:xfrm>
            <a:off x="5297407" y="7115879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3" name="Rectangle 46"/>
          <p:cNvSpPr>
            <a:spLocks noChangeArrowheads="1"/>
          </p:cNvSpPr>
          <p:nvPr/>
        </p:nvSpPr>
        <p:spPr bwMode="auto">
          <a:xfrm>
            <a:off x="4317364" y="684732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4" name="Rectangle 104"/>
          <p:cNvSpPr>
            <a:spLocks noChangeArrowheads="1"/>
          </p:cNvSpPr>
          <p:nvPr/>
        </p:nvSpPr>
        <p:spPr bwMode="auto">
          <a:xfrm>
            <a:off x="4317364" y="712699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75" name="Straight Connector 37"/>
          <p:cNvCxnSpPr>
            <a:cxnSpLocks noChangeShapeType="1"/>
            <a:endCxn id="26678" idx="6"/>
          </p:cNvCxnSpPr>
          <p:nvPr/>
        </p:nvCxnSpPr>
        <p:spPr bwMode="auto">
          <a:xfrm rot="10800000">
            <a:off x="4886122" y="6880663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76" name="Straight Connector 39"/>
          <p:cNvCxnSpPr>
            <a:cxnSpLocks noChangeShapeType="1"/>
            <a:stCxn id="26678" idx="2"/>
          </p:cNvCxnSpPr>
          <p:nvPr/>
        </p:nvCxnSpPr>
        <p:spPr bwMode="auto">
          <a:xfrm rot="10800000" flipH="1">
            <a:off x="4741616" y="6880663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77" name="Straight Connector 36"/>
          <p:cNvCxnSpPr>
            <a:cxnSpLocks noChangeShapeType="1"/>
            <a:stCxn id="26678" idx="2"/>
          </p:cNvCxnSpPr>
          <p:nvPr/>
        </p:nvCxnSpPr>
        <p:spPr bwMode="auto">
          <a:xfrm rot="10800000">
            <a:off x="4458164" y="6880663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78" name="Oval 38"/>
          <p:cNvSpPr>
            <a:spLocks noChangeArrowheads="1"/>
          </p:cNvSpPr>
          <p:nvPr/>
        </p:nvSpPr>
        <p:spPr bwMode="auto">
          <a:xfrm>
            <a:off x="4741617" y="680843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9" name="TextBox 212"/>
          <p:cNvSpPr txBox="1">
            <a:spLocks noChangeArrowheads="1"/>
          </p:cNvSpPr>
          <p:nvPr/>
        </p:nvSpPr>
        <p:spPr bwMode="auto">
          <a:xfrm>
            <a:off x="5002838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0" name="TextBox 212"/>
          <p:cNvSpPr txBox="1">
            <a:spLocks noChangeArrowheads="1"/>
          </p:cNvSpPr>
          <p:nvPr/>
        </p:nvSpPr>
        <p:spPr bwMode="auto">
          <a:xfrm>
            <a:off x="4498922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81" name="Straight Connector 37"/>
          <p:cNvCxnSpPr>
            <a:cxnSpLocks noChangeShapeType="1"/>
            <a:endCxn id="26684" idx="6"/>
          </p:cNvCxnSpPr>
          <p:nvPr/>
        </p:nvCxnSpPr>
        <p:spPr bwMode="auto">
          <a:xfrm rot="10800000">
            <a:off x="4895385" y="717144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2" name="Straight Connector 39"/>
          <p:cNvCxnSpPr>
            <a:cxnSpLocks noChangeShapeType="1"/>
            <a:stCxn id="26684" idx="2"/>
          </p:cNvCxnSpPr>
          <p:nvPr/>
        </p:nvCxnSpPr>
        <p:spPr bwMode="auto">
          <a:xfrm rot="10800000" flipH="1">
            <a:off x="4750880" y="717144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3" name="Straight Connector 36"/>
          <p:cNvCxnSpPr>
            <a:cxnSpLocks noChangeShapeType="1"/>
            <a:stCxn id="26684" idx="2"/>
          </p:cNvCxnSpPr>
          <p:nvPr/>
        </p:nvCxnSpPr>
        <p:spPr bwMode="auto">
          <a:xfrm rot="10800000">
            <a:off x="4467426" y="717144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84" name="Oval 38"/>
          <p:cNvSpPr>
            <a:spLocks noChangeArrowheads="1"/>
          </p:cNvSpPr>
          <p:nvPr/>
        </p:nvSpPr>
        <p:spPr bwMode="auto">
          <a:xfrm>
            <a:off x="4750881" y="7099209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85" name="TextBox 212"/>
          <p:cNvSpPr txBox="1">
            <a:spLocks noChangeArrowheads="1"/>
          </p:cNvSpPr>
          <p:nvPr/>
        </p:nvSpPr>
        <p:spPr bwMode="auto">
          <a:xfrm>
            <a:off x="5012101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6" name="TextBox 212"/>
          <p:cNvSpPr txBox="1">
            <a:spLocks noChangeArrowheads="1"/>
          </p:cNvSpPr>
          <p:nvPr/>
        </p:nvSpPr>
        <p:spPr bwMode="auto">
          <a:xfrm>
            <a:off x="4508184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7" name="Rectangle 85"/>
          <p:cNvSpPr>
            <a:spLocks noChangeArrowheads="1"/>
          </p:cNvSpPr>
          <p:nvPr/>
        </p:nvSpPr>
        <p:spPr bwMode="auto">
          <a:xfrm flipH="1">
            <a:off x="6668356" y="6208357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6688" name="Straight Connector 37"/>
          <p:cNvCxnSpPr>
            <a:cxnSpLocks noChangeShapeType="1"/>
            <a:endCxn id="26692" idx="6"/>
          </p:cNvCxnSpPr>
          <p:nvPr/>
        </p:nvCxnSpPr>
        <p:spPr bwMode="auto">
          <a:xfrm rot="10800000" flipH="1">
            <a:off x="7374210" y="6417642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9" name="Straight Connector 39"/>
          <p:cNvCxnSpPr>
            <a:cxnSpLocks noChangeShapeType="1"/>
            <a:stCxn id="26692" idx="6"/>
            <a:endCxn id="26697" idx="1"/>
          </p:cNvCxnSpPr>
          <p:nvPr/>
        </p:nvCxnSpPr>
        <p:spPr bwMode="auto">
          <a:xfrm flipH="1">
            <a:off x="7218589" y="6415791"/>
            <a:ext cx="368674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90" name="TextBox 212"/>
          <p:cNvSpPr txBox="1">
            <a:spLocks noChangeArrowheads="1"/>
          </p:cNvSpPr>
          <p:nvPr/>
        </p:nvSpPr>
        <p:spPr bwMode="auto">
          <a:xfrm flipH="1">
            <a:off x="7268609" y="64287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91" name="Straight Connector 36"/>
          <p:cNvCxnSpPr>
            <a:cxnSpLocks noChangeShapeType="1"/>
            <a:stCxn id="26692" idx="2"/>
          </p:cNvCxnSpPr>
          <p:nvPr/>
        </p:nvCxnSpPr>
        <p:spPr bwMode="auto">
          <a:xfrm rot="10800000" flipH="1">
            <a:off x="7731768" y="641764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92" name="Oval 38"/>
          <p:cNvSpPr>
            <a:spLocks noChangeArrowheads="1"/>
          </p:cNvSpPr>
          <p:nvPr/>
        </p:nvSpPr>
        <p:spPr bwMode="auto">
          <a:xfrm flipH="1">
            <a:off x="7587263" y="634541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3" name="Rectangle 46"/>
          <p:cNvSpPr>
            <a:spLocks noChangeArrowheads="1"/>
          </p:cNvSpPr>
          <p:nvPr/>
        </p:nvSpPr>
        <p:spPr bwMode="auto">
          <a:xfrm flipH="1">
            <a:off x="5688314" y="61768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4" name="Rectangle 104"/>
          <p:cNvSpPr>
            <a:spLocks noChangeArrowheads="1"/>
          </p:cNvSpPr>
          <p:nvPr/>
        </p:nvSpPr>
        <p:spPr bwMode="auto">
          <a:xfrm flipH="1">
            <a:off x="5688314" y="6476909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5" name="Rectangle 46"/>
          <p:cNvSpPr>
            <a:spLocks noChangeArrowheads="1"/>
          </p:cNvSpPr>
          <p:nvPr/>
        </p:nvSpPr>
        <p:spPr bwMode="auto">
          <a:xfrm flipH="1">
            <a:off x="6668357" y="620835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6" name="Rectangle 104"/>
          <p:cNvSpPr>
            <a:spLocks noChangeArrowheads="1"/>
          </p:cNvSpPr>
          <p:nvPr/>
        </p:nvSpPr>
        <p:spPr bwMode="auto">
          <a:xfrm flipH="1">
            <a:off x="6668357" y="648802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7" name="Rectangle 46"/>
          <p:cNvSpPr>
            <a:spLocks noChangeArrowheads="1"/>
          </p:cNvSpPr>
          <p:nvPr/>
        </p:nvSpPr>
        <p:spPr bwMode="auto">
          <a:xfrm flipH="1">
            <a:off x="7075936" y="6347263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98" name="Straight Connector 37"/>
          <p:cNvCxnSpPr>
            <a:cxnSpLocks noChangeShapeType="1"/>
            <a:endCxn id="26701" idx="6"/>
          </p:cNvCxnSpPr>
          <p:nvPr/>
        </p:nvCxnSpPr>
        <p:spPr bwMode="auto">
          <a:xfrm rot="10800000" flipH="1">
            <a:off x="6031050" y="624169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99" name="Straight Connector 39"/>
          <p:cNvCxnSpPr>
            <a:cxnSpLocks noChangeShapeType="1"/>
            <a:stCxn id="26701" idx="2"/>
          </p:cNvCxnSpPr>
          <p:nvPr/>
        </p:nvCxnSpPr>
        <p:spPr bwMode="auto">
          <a:xfrm rot="10800000">
            <a:off x="5838376" y="624169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0" name="Straight Connector 36"/>
          <p:cNvCxnSpPr>
            <a:cxnSpLocks noChangeShapeType="1"/>
            <a:stCxn id="26701" idx="2"/>
          </p:cNvCxnSpPr>
          <p:nvPr/>
        </p:nvCxnSpPr>
        <p:spPr bwMode="auto">
          <a:xfrm rot="10800000" flipH="1">
            <a:off x="6388609" y="624169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01" name="Oval 38"/>
          <p:cNvSpPr>
            <a:spLocks noChangeArrowheads="1"/>
          </p:cNvSpPr>
          <p:nvPr/>
        </p:nvSpPr>
        <p:spPr bwMode="auto">
          <a:xfrm flipH="1">
            <a:off x="6244104" y="6169463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02" name="TextBox 212"/>
          <p:cNvSpPr txBox="1">
            <a:spLocks noChangeArrowheads="1"/>
          </p:cNvSpPr>
          <p:nvPr/>
        </p:nvSpPr>
        <p:spPr bwMode="auto">
          <a:xfrm flipH="1">
            <a:off x="5840229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03" name="TextBox 212"/>
          <p:cNvSpPr txBox="1">
            <a:spLocks noChangeArrowheads="1"/>
          </p:cNvSpPr>
          <p:nvPr/>
        </p:nvSpPr>
        <p:spPr bwMode="auto">
          <a:xfrm flipH="1">
            <a:off x="6353409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04" name="Straight Connector 37"/>
          <p:cNvCxnSpPr>
            <a:cxnSpLocks noChangeShapeType="1"/>
            <a:endCxn id="26707" idx="6"/>
          </p:cNvCxnSpPr>
          <p:nvPr/>
        </p:nvCxnSpPr>
        <p:spPr bwMode="auto">
          <a:xfrm rot="10800000" flipH="1">
            <a:off x="6021787" y="6534324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5" name="Straight Connector 39"/>
          <p:cNvCxnSpPr>
            <a:cxnSpLocks noChangeShapeType="1"/>
            <a:stCxn id="26707" idx="2"/>
          </p:cNvCxnSpPr>
          <p:nvPr/>
        </p:nvCxnSpPr>
        <p:spPr bwMode="auto">
          <a:xfrm rot="10800000">
            <a:off x="5829114" y="6534324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6" name="Straight Connector 36"/>
          <p:cNvCxnSpPr>
            <a:cxnSpLocks noChangeShapeType="1"/>
            <a:stCxn id="26707" idx="2"/>
          </p:cNvCxnSpPr>
          <p:nvPr/>
        </p:nvCxnSpPr>
        <p:spPr bwMode="auto">
          <a:xfrm rot="10800000" flipH="1">
            <a:off x="6379345" y="653432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07" name="Oval 38"/>
          <p:cNvSpPr>
            <a:spLocks noChangeArrowheads="1"/>
          </p:cNvSpPr>
          <p:nvPr/>
        </p:nvSpPr>
        <p:spPr bwMode="auto">
          <a:xfrm flipH="1">
            <a:off x="6234840" y="64620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08" name="TextBox 212"/>
          <p:cNvSpPr txBox="1">
            <a:spLocks noChangeArrowheads="1"/>
          </p:cNvSpPr>
          <p:nvPr/>
        </p:nvSpPr>
        <p:spPr bwMode="auto">
          <a:xfrm flipH="1">
            <a:off x="5832819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09" name="TextBox 212"/>
          <p:cNvSpPr txBox="1">
            <a:spLocks noChangeArrowheads="1"/>
          </p:cNvSpPr>
          <p:nvPr/>
        </p:nvSpPr>
        <p:spPr bwMode="auto">
          <a:xfrm flipH="1">
            <a:off x="6336735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10" name="Rectangle 85"/>
          <p:cNvSpPr>
            <a:spLocks noChangeArrowheads="1"/>
          </p:cNvSpPr>
          <p:nvPr/>
        </p:nvSpPr>
        <p:spPr bwMode="auto">
          <a:xfrm flipH="1">
            <a:off x="6668356" y="6847326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6711" name="Straight Connector 37"/>
          <p:cNvCxnSpPr>
            <a:cxnSpLocks noChangeShapeType="1"/>
            <a:endCxn id="26715" idx="6"/>
          </p:cNvCxnSpPr>
          <p:nvPr/>
        </p:nvCxnSpPr>
        <p:spPr bwMode="auto">
          <a:xfrm rot="10800000" flipH="1">
            <a:off x="7374210" y="705661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12" name="Straight Connector 39"/>
          <p:cNvCxnSpPr>
            <a:cxnSpLocks noChangeShapeType="1"/>
            <a:stCxn id="26715" idx="6"/>
            <a:endCxn id="26720" idx="1"/>
          </p:cNvCxnSpPr>
          <p:nvPr/>
        </p:nvCxnSpPr>
        <p:spPr bwMode="auto">
          <a:xfrm flipH="1">
            <a:off x="7218589" y="7054759"/>
            <a:ext cx="368674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13" name="TextBox 212"/>
          <p:cNvSpPr txBox="1">
            <a:spLocks noChangeArrowheads="1"/>
          </p:cNvSpPr>
          <p:nvPr/>
        </p:nvSpPr>
        <p:spPr bwMode="auto">
          <a:xfrm flipH="1">
            <a:off x="7268609" y="7067724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14" name="Straight Connector 36"/>
          <p:cNvCxnSpPr>
            <a:cxnSpLocks noChangeShapeType="1"/>
            <a:stCxn id="26715" idx="2"/>
          </p:cNvCxnSpPr>
          <p:nvPr/>
        </p:nvCxnSpPr>
        <p:spPr bwMode="auto">
          <a:xfrm rot="10800000" flipH="1">
            <a:off x="7731768" y="705661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15" name="Oval 38"/>
          <p:cNvSpPr>
            <a:spLocks noChangeArrowheads="1"/>
          </p:cNvSpPr>
          <p:nvPr/>
        </p:nvSpPr>
        <p:spPr bwMode="auto">
          <a:xfrm flipH="1">
            <a:off x="7587263" y="698438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6" name="Rectangle 46"/>
          <p:cNvSpPr>
            <a:spLocks noChangeArrowheads="1"/>
          </p:cNvSpPr>
          <p:nvPr/>
        </p:nvSpPr>
        <p:spPr bwMode="auto">
          <a:xfrm flipH="1">
            <a:off x="5688314" y="681584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7" name="Rectangle 104"/>
          <p:cNvSpPr>
            <a:spLocks noChangeArrowheads="1"/>
          </p:cNvSpPr>
          <p:nvPr/>
        </p:nvSpPr>
        <p:spPr bwMode="auto">
          <a:xfrm flipH="1">
            <a:off x="5688314" y="7115879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8" name="Rectangle 46"/>
          <p:cNvSpPr>
            <a:spLocks noChangeArrowheads="1"/>
          </p:cNvSpPr>
          <p:nvPr/>
        </p:nvSpPr>
        <p:spPr bwMode="auto">
          <a:xfrm flipH="1">
            <a:off x="6668357" y="684732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9" name="Rectangle 104"/>
          <p:cNvSpPr>
            <a:spLocks noChangeArrowheads="1"/>
          </p:cNvSpPr>
          <p:nvPr/>
        </p:nvSpPr>
        <p:spPr bwMode="auto">
          <a:xfrm flipH="1">
            <a:off x="6668357" y="712699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20" name="Rectangle 46"/>
          <p:cNvSpPr>
            <a:spLocks noChangeArrowheads="1"/>
          </p:cNvSpPr>
          <p:nvPr/>
        </p:nvSpPr>
        <p:spPr bwMode="auto">
          <a:xfrm flipH="1">
            <a:off x="7075936" y="6986232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21" name="Straight Connector 37"/>
          <p:cNvCxnSpPr>
            <a:cxnSpLocks noChangeShapeType="1"/>
            <a:endCxn id="26724" idx="6"/>
          </p:cNvCxnSpPr>
          <p:nvPr/>
        </p:nvCxnSpPr>
        <p:spPr bwMode="auto">
          <a:xfrm rot="10800000" flipH="1">
            <a:off x="6031050" y="6880663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2" name="Straight Connector 39"/>
          <p:cNvCxnSpPr>
            <a:cxnSpLocks noChangeShapeType="1"/>
            <a:stCxn id="26724" idx="2"/>
          </p:cNvCxnSpPr>
          <p:nvPr/>
        </p:nvCxnSpPr>
        <p:spPr bwMode="auto">
          <a:xfrm rot="10800000">
            <a:off x="5838376" y="6880663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3" name="Straight Connector 36"/>
          <p:cNvCxnSpPr>
            <a:cxnSpLocks noChangeShapeType="1"/>
            <a:stCxn id="26724" idx="2"/>
          </p:cNvCxnSpPr>
          <p:nvPr/>
        </p:nvCxnSpPr>
        <p:spPr bwMode="auto">
          <a:xfrm rot="10800000" flipH="1">
            <a:off x="6388609" y="6880663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24" name="Oval 38"/>
          <p:cNvSpPr>
            <a:spLocks noChangeArrowheads="1"/>
          </p:cNvSpPr>
          <p:nvPr/>
        </p:nvSpPr>
        <p:spPr bwMode="auto">
          <a:xfrm flipH="1">
            <a:off x="6244104" y="680843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25" name="TextBox 212"/>
          <p:cNvSpPr txBox="1">
            <a:spLocks noChangeArrowheads="1"/>
          </p:cNvSpPr>
          <p:nvPr/>
        </p:nvSpPr>
        <p:spPr bwMode="auto">
          <a:xfrm flipH="1">
            <a:off x="5840229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26" name="TextBox 212"/>
          <p:cNvSpPr txBox="1">
            <a:spLocks noChangeArrowheads="1"/>
          </p:cNvSpPr>
          <p:nvPr/>
        </p:nvSpPr>
        <p:spPr bwMode="auto">
          <a:xfrm flipH="1">
            <a:off x="6353409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27" name="Straight Connector 37"/>
          <p:cNvCxnSpPr>
            <a:cxnSpLocks noChangeShapeType="1"/>
            <a:endCxn id="26730" idx="6"/>
          </p:cNvCxnSpPr>
          <p:nvPr/>
        </p:nvCxnSpPr>
        <p:spPr bwMode="auto">
          <a:xfrm rot="10800000" flipH="1">
            <a:off x="6021787" y="717144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8" name="Straight Connector 39"/>
          <p:cNvCxnSpPr>
            <a:cxnSpLocks noChangeShapeType="1"/>
            <a:stCxn id="26730" idx="2"/>
          </p:cNvCxnSpPr>
          <p:nvPr/>
        </p:nvCxnSpPr>
        <p:spPr bwMode="auto">
          <a:xfrm rot="10800000">
            <a:off x="5829114" y="717144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9" name="Straight Connector 36"/>
          <p:cNvCxnSpPr>
            <a:cxnSpLocks noChangeShapeType="1"/>
            <a:stCxn id="26730" idx="2"/>
          </p:cNvCxnSpPr>
          <p:nvPr/>
        </p:nvCxnSpPr>
        <p:spPr bwMode="auto">
          <a:xfrm rot="10800000" flipH="1">
            <a:off x="6379345" y="717144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30" name="Oval 38"/>
          <p:cNvSpPr>
            <a:spLocks noChangeArrowheads="1"/>
          </p:cNvSpPr>
          <p:nvPr/>
        </p:nvSpPr>
        <p:spPr bwMode="auto">
          <a:xfrm flipH="1">
            <a:off x="6234840" y="7099209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1" name="TextBox 212"/>
          <p:cNvSpPr txBox="1">
            <a:spLocks noChangeArrowheads="1"/>
          </p:cNvSpPr>
          <p:nvPr/>
        </p:nvSpPr>
        <p:spPr bwMode="auto">
          <a:xfrm flipH="1">
            <a:off x="5832819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32" name="TextBox 212"/>
          <p:cNvSpPr txBox="1">
            <a:spLocks noChangeArrowheads="1"/>
          </p:cNvSpPr>
          <p:nvPr/>
        </p:nvSpPr>
        <p:spPr bwMode="auto">
          <a:xfrm flipH="1">
            <a:off x="6336735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33" name="Rectangle 46"/>
          <p:cNvSpPr>
            <a:spLocks noChangeArrowheads="1"/>
          </p:cNvSpPr>
          <p:nvPr/>
        </p:nvSpPr>
        <p:spPr bwMode="auto">
          <a:xfrm>
            <a:off x="3079804" y="69806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4" name="Rectangle 47"/>
          <p:cNvSpPr>
            <a:spLocks noChangeArrowheads="1"/>
          </p:cNvSpPr>
          <p:nvPr/>
        </p:nvSpPr>
        <p:spPr bwMode="auto">
          <a:xfrm>
            <a:off x="3079804" y="635282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5" name="Rectangle 86"/>
          <p:cNvSpPr>
            <a:spLocks noChangeArrowheads="1"/>
          </p:cNvSpPr>
          <p:nvPr/>
        </p:nvSpPr>
        <p:spPr bwMode="auto">
          <a:xfrm>
            <a:off x="3913490" y="635282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6" name="Rectangle 87"/>
          <p:cNvSpPr>
            <a:spLocks noChangeArrowheads="1"/>
          </p:cNvSpPr>
          <p:nvPr/>
        </p:nvSpPr>
        <p:spPr bwMode="auto">
          <a:xfrm>
            <a:off x="3913490" y="69806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37" name="Straight Connector 90"/>
          <p:cNvCxnSpPr>
            <a:cxnSpLocks noChangeShapeType="1"/>
            <a:stCxn id="26736" idx="1"/>
            <a:endCxn id="26738" idx="6"/>
          </p:cNvCxnSpPr>
          <p:nvPr/>
        </p:nvCxnSpPr>
        <p:spPr bwMode="auto">
          <a:xfrm flipH="1">
            <a:off x="3650415" y="7052907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38" name="Oval 91"/>
          <p:cNvSpPr>
            <a:spLocks noChangeArrowheads="1"/>
          </p:cNvSpPr>
          <p:nvPr/>
        </p:nvSpPr>
        <p:spPr bwMode="auto">
          <a:xfrm>
            <a:off x="3505910" y="698067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39" name="Straight Connector 92"/>
          <p:cNvCxnSpPr>
            <a:cxnSpLocks noChangeShapeType="1"/>
            <a:stCxn id="26738" idx="2"/>
            <a:endCxn id="26733" idx="3"/>
          </p:cNvCxnSpPr>
          <p:nvPr/>
        </p:nvCxnSpPr>
        <p:spPr bwMode="auto">
          <a:xfrm flipH="1">
            <a:off x="3222455" y="70529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40" name="Straight Connector 93"/>
          <p:cNvCxnSpPr>
            <a:cxnSpLocks noChangeShapeType="1"/>
            <a:stCxn id="26735" idx="1"/>
            <a:endCxn id="26741" idx="6"/>
          </p:cNvCxnSpPr>
          <p:nvPr/>
        </p:nvCxnSpPr>
        <p:spPr bwMode="auto">
          <a:xfrm flipH="1">
            <a:off x="3650415" y="6425050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41" name="Oval 94"/>
          <p:cNvSpPr>
            <a:spLocks noChangeArrowheads="1"/>
          </p:cNvSpPr>
          <p:nvPr/>
        </p:nvSpPr>
        <p:spPr bwMode="auto">
          <a:xfrm>
            <a:off x="3505910" y="635282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42" name="Straight Connector 95"/>
          <p:cNvCxnSpPr>
            <a:cxnSpLocks noChangeShapeType="1"/>
            <a:stCxn id="26741" idx="2"/>
            <a:endCxn id="26734" idx="3"/>
          </p:cNvCxnSpPr>
          <p:nvPr/>
        </p:nvCxnSpPr>
        <p:spPr bwMode="auto">
          <a:xfrm flipH="1">
            <a:off x="3222455" y="642505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43" name="TextBox 168"/>
          <p:cNvSpPr txBox="1">
            <a:spLocks noChangeArrowheads="1"/>
          </p:cNvSpPr>
          <p:nvPr/>
        </p:nvSpPr>
        <p:spPr bwMode="auto">
          <a:xfrm>
            <a:off x="3698583" y="6447275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4" name="TextBox 169"/>
          <p:cNvSpPr txBox="1">
            <a:spLocks noChangeArrowheads="1"/>
          </p:cNvSpPr>
          <p:nvPr/>
        </p:nvSpPr>
        <p:spPr bwMode="auto">
          <a:xfrm>
            <a:off x="3707847" y="7086245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5" name="TextBox 170"/>
          <p:cNvSpPr txBox="1">
            <a:spLocks noChangeArrowheads="1"/>
          </p:cNvSpPr>
          <p:nvPr/>
        </p:nvSpPr>
        <p:spPr bwMode="auto">
          <a:xfrm>
            <a:off x="3259509" y="707142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6" name="TextBox 171"/>
          <p:cNvSpPr txBox="1">
            <a:spLocks noChangeArrowheads="1"/>
          </p:cNvSpPr>
          <p:nvPr/>
        </p:nvSpPr>
        <p:spPr bwMode="auto">
          <a:xfrm>
            <a:off x="3239130" y="6430607"/>
            <a:ext cx="218611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7" name="TextBox 143"/>
          <p:cNvSpPr txBox="1">
            <a:spLocks noChangeArrowheads="1"/>
          </p:cNvSpPr>
          <p:nvPr/>
        </p:nvSpPr>
        <p:spPr bwMode="auto">
          <a:xfrm>
            <a:off x="7744736" y="6219418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6748" name="TextBox 143"/>
          <p:cNvSpPr txBox="1">
            <a:spLocks noChangeArrowheads="1"/>
          </p:cNvSpPr>
          <p:nvPr/>
        </p:nvSpPr>
        <p:spPr bwMode="auto">
          <a:xfrm>
            <a:off x="7744736" y="6863995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32" name="Line Callout 2 231"/>
          <p:cNvSpPr/>
          <p:nvPr/>
        </p:nvSpPr>
        <p:spPr bwMode="auto">
          <a:xfrm>
            <a:off x="7711851" y="2763755"/>
            <a:ext cx="2880320" cy="109272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3557"/>
              <a:gd name="adj6" fmla="val -7301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6692" tIns="53346" rIns="106692" bIns="53346" anchor="ctr"/>
          <a:lstStyle/>
          <a:p>
            <a:pPr eaLnBrk="0" hangingPunct="0">
              <a:defRPr/>
            </a:pPr>
            <a:r>
              <a:rPr lang="en-US" sz="1600" dirty="0"/>
              <a:t>EC Type 1 &amp; 2 signals must pass through I-Component</a:t>
            </a:r>
          </a:p>
          <a:p>
            <a:pPr marL="203752" indent="-203752">
              <a:defRPr/>
            </a:pPr>
            <a:r>
              <a:rPr lang="en-US" sz="1600" dirty="0"/>
              <a:t>-	ESP-MAC is not the same as B-MAC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2394386" y="3904490"/>
            <a:ext cx="4285751" cy="371713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900" dirty="0">
              <a:cs typeface="Arial" pitchFamily="34" charset="0"/>
            </a:endParaRPr>
          </a:p>
        </p:txBody>
      </p:sp>
      <p:sp>
        <p:nvSpPr>
          <p:cNvPr id="151" name="Title 150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1&amp;2 supporting PBB I IB-BEB</a:t>
            </a:r>
            <a:endParaRPr lang="en-GB" dirty="0"/>
          </a:p>
        </p:txBody>
      </p:sp>
      <p:sp>
        <p:nvSpPr>
          <p:cNvPr id="152" name="Content Placeholder 15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CNP ports in PBB I IB-BEB node are replaced by B-component complex to support EC Type 2</a:t>
            </a:r>
            <a:endParaRPr lang="en-GB" dirty="0" smtClean="0"/>
          </a:p>
        </p:txBody>
      </p:sp>
      <p:sp>
        <p:nvSpPr>
          <p:cNvPr id="28676" name="TextBox 149"/>
          <p:cNvSpPr txBox="1">
            <a:spLocks noChangeArrowheads="1"/>
          </p:cNvSpPr>
          <p:nvPr/>
        </p:nvSpPr>
        <p:spPr bwMode="auto">
          <a:xfrm>
            <a:off x="1425457" y="4348989"/>
            <a:ext cx="1458244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B-Tagged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2860477" y="4341203"/>
            <a:ext cx="569492" cy="325171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B-VLAN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8678" name="TextBox 103"/>
          <p:cNvSpPr txBox="1">
            <a:spLocks noChangeArrowheads="1"/>
          </p:cNvSpPr>
          <p:nvPr/>
        </p:nvSpPr>
        <p:spPr bwMode="auto">
          <a:xfrm>
            <a:off x="2394386" y="3308119"/>
            <a:ext cx="4285751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EC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Type 1 &amp; 2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supporting PBB I IB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Backbone Edge Bridge (IB-BEB2)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9" name="TextBox 437"/>
          <p:cNvSpPr txBox="1">
            <a:spLocks noChangeArrowheads="1"/>
          </p:cNvSpPr>
          <p:nvPr/>
        </p:nvSpPr>
        <p:spPr bwMode="auto">
          <a:xfrm>
            <a:off x="4338870" y="6936848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2" name="Group 616"/>
          <p:cNvGrpSpPr>
            <a:grpSpLocks/>
          </p:cNvGrpSpPr>
          <p:nvPr/>
        </p:nvGrpSpPr>
        <p:grpSpPr bwMode="auto">
          <a:xfrm>
            <a:off x="2049796" y="4652732"/>
            <a:ext cx="955959" cy="924911"/>
            <a:chOff x="2404616" y="3212976"/>
            <a:chExt cx="818874" cy="792706"/>
          </a:xfrm>
        </p:grpSpPr>
        <p:cxnSp>
          <p:nvCxnSpPr>
            <p:cNvPr id="28812" name="Straight Connector 37"/>
            <p:cNvCxnSpPr>
              <a:cxnSpLocks noChangeShapeType="1"/>
              <a:stCxn id="28816" idx="1"/>
              <a:endCxn id="28815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3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14" name="Straight Connector 36"/>
            <p:cNvCxnSpPr>
              <a:cxnSpLocks noChangeShapeType="1"/>
              <a:stCxn id="28815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5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16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8817" name="Straight Connector 37"/>
            <p:cNvCxnSpPr>
              <a:cxnSpLocks noChangeShapeType="1"/>
              <a:endCxn id="28821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818" name="Straight Connector 39"/>
            <p:cNvCxnSpPr>
              <a:cxnSpLocks noChangeShapeType="1"/>
              <a:stCxn id="28821" idx="6"/>
              <a:endCxn id="28822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9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20" name="Straight Connector 36"/>
            <p:cNvCxnSpPr>
              <a:cxnSpLocks noChangeShapeType="1"/>
              <a:stCxn id="28821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21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22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8681" name="Rectangle 85"/>
          <p:cNvSpPr>
            <a:spLocks noChangeArrowheads="1"/>
          </p:cNvSpPr>
          <p:nvPr/>
        </p:nvSpPr>
        <p:spPr bwMode="auto">
          <a:xfrm>
            <a:off x="4158094" y="4736075"/>
            <a:ext cx="537264" cy="67230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I-</a:t>
            </a:r>
          </a:p>
          <a:p>
            <a:pPr algn="ctr"/>
            <a:r>
              <a:rPr lang="en-US" sz="900" dirty="0">
                <a:cs typeface="Arial" pitchFamily="34" charset="0"/>
              </a:rPr>
              <a:t>Component</a:t>
            </a:r>
          </a:p>
        </p:txBody>
      </p:sp>
      <p:sp>
        <p:nvSpPr>
          <p:cNvPr id="28682" name="Rectangle 104"/>
          <p:cNvSpPr>
            <a:spLocks noChangeArrowheads="1"/>
          </p:cNvSpPr>
          <p:nvPr/>
        </p:nvSpPr>
        <p:spPr bwMode="auto">
          <a:xfrm>
            <a:off x="4158095" y="4821272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3" name="Rectangle 46"/>
          <p:cNvSpPr>
            <a:spLocks noChangeArrowheads="1"/>
          </p:cNvSpPr>
          <p:nvPr/>
        </p:nvSpPr>
        <p:spPr bwMode="auto">
          <a:xfrm>
            <a:off x="4158095" y="518428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4" name="Rectangle 85"/>
          <p:cNvSpPr>
            <a:spLocks noChangeArrowheads="1"/>
          </p:cNvSpPr>
          <p:nvPr/>
        </p:nvSpPr>
        <p:spPr bwMode="auto">
          <a:xfrm flipH="1">
            <a:off x="5529044" y="4484192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685" name="Straight Connector 37"/>
          <p:cNvCxnSpPr>
            <a:cxnSpLocks noChangeShapeType="1"/>
            <a:stCxn id="28684" idx="1"/>
            <a:endCxn id="28688" idx="6"/>
          </p:cNvCxnSpPr>
          <p:nvPr/>
        </p:nvCxnSpPr>
        <p:spPr bwMode="auto">
          <a:xfrm flipV="1">
            <a:off x="6079276" y="4691578"/>
            <a:ext cx="537206" cy="282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6" name="TextBox 212"/>
          <p:cNvSpPr txBox="1">
            <a:spLocks noChangeArrowheads="1"/>
          </p:cNvSpPr>
          <p:nvPr/>
        </p:nvSpPr>
        <p:spPr bwMode="auto">
          <a:xfrm flipH="1">
            <a:off x="6110771" y="4684217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687" name="Straight Connector 36"/>
          <p:cNvCxnSpPr>
            <a:cxnSpLocks noChangeShapeType="1"/>
            <a:stCxn id="28688" idx="2"/>
          </p:cNvCxnSpPr>
          <p:nvPr/>
        </p:nvCxnSpPr>
        <p:spPr bwMode="auto">
          <a:xfrm rot="10800000" flipH="1">
            <a:off x="6760986" y="469343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8" name="Oval 38"/>
          <p:cNvSpPr>
            <a:spLocks noChangeArrowheads="1"/>
          </p:cNvSpPr>
          <p:nvPr/>
        </p:nvSpPr>
        <p:spPr bwMode="auto">
          <a:xfrm flipH="1">
            <a:off x="6616482" y="46211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9" name="Rectangle 104"/>
          <p:cNvSpPr>
            <a:spLocks noChangeArrowheads="1"/>
          </p:cNvSpPr>
          <p:nvPr/>
        </p:nvSpPr>
        <p:spPr bwMode="auto">
          <a:xfrm flipH="1">
            <a:off x="4549000" y="4799047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0" name="Rectangle 46"/>
          <p:cNvSpPr>
            <a:spLocks noChangeArrowheads="1"/>
          </p:cNvSpPr>
          <p:nvPr/>
        </p:nvSpPr>
        <p:spPr bwMode="auto">
          <a:xfrm flipH="1">
            <a:off x="5529044" y="448419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1" name="Rectangle 104"/>
          <p:cNvSpPr>
            <a:spLocks noChangeArrowheads="1"/>
          </p:cNvSpPr>
          <p:nvPr/>
        </p:nvSpPr>
        <p:spPr bwMode="auto">
          <a:xfrm flipH="1">
            <a:off x="5529044" y="476385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2" name="Rectangle 46"/>
          <p:cNvSpPr>
            <a:spLocks noChangeArrowheads="1"/>
          </p:cNvSpPr>
          <p:nvPr/>
        </p:nvSpPr>
        <p:spPr bwMode="auto">
          <a:xfrm flipH="1">
            <a:off x="5936624" y="462309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693" name="Straight Connector 37"/>
          <p:cNvCxnSpPr>
            <a:cxnSpLocks noChangeShapeType="1"/>
            <a:stCxn id="28741" idx="3"/>
            <a:endCxn id="28695" idx="6"/>
          </p:cNvCxnSpPr>
          <p:nvPr/>
        </p:nvCxnSpPr>
        <p:spPr bwMode="auto">
          <a:xfrm flipV="1">
            <a:off x="3430008" y="4554572"/>
            <a:ext cx="1674782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4" name="Straight Connector 36"/>
          <p:cNvCxnSpPr>
            <a:cxnSpLocks noChangeShapeType="1"/>
            <a:stCxn id="28695" idx="2"/>
          </p:cNvCxnSpPr>
          <p:nvPr/>
        </p:nvCxnSpPr>
        <p:spPr bwMode="auto">
          <a:xfrm rot="10800000" flipH="1">
            <a:off x="5249295" y="455642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95" name="Oval 38"/>
          <p:cNvSpPr>
            <a:spLocks noChangeArrowheads="1"/>
          </p:cNvSpPr>
          <p:nvPr/>
        </p:nvSpPr>
        <p:spPr bwMode="auto">
          <a:xfrm flipH="1">
            <a:off x="5104790" y="44841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6" name="TextBox 212"/>
          <p:cNvSpPr txBox="1">
            <a:spLocks noChangeArrowheads="1"/>
          </p:cNvSpPr>
          <p:nvPr/>
        </p:nvSpPr>
        <p:spPr bwMode="auto">
          <a:xfrm flipH="1">
            <a:off x="5214096" y="4569388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8697" name="Straight Connector 37"/>
          <p:cNvCxnSpPr>
            <a:cxnSpLocks noChangeShapeType="1"/>
            <a:endCxn id="28700" idx="6"/>
          </p:cNvCxnSpPr>
          <p:nvPr/>
        </p:nvCxnSpPr>
        <p:spPr bwMode="auto">
          <a:xfrm rot="10800000" flipH="1">
            <a:off x="4882474" y="485646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8" name="Straight Connector 39"/>
          <p:cNvCxnSpPr>
            <a:cxnSpLocks noChangeShapeType="1"/>
            <a:stCxn id="28700" idx="2"/>
          </p:cNvCxnSpPr>
          <p:nvPr/>
        </p:nvCxnSpPr>
        <p:spPr bwMode="auto">
          <a:xfrm rot="10800000">
            <a:off x="4689799" y="4856460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9" name="Straight Connector 36"/>
          <p:cNvCxnSpPr>
            <a:cxnSpLocks noChangeShapeType="1"/>
            <a:stCxn id="28700" idx="2"/>
          </p:cNvCxnSpPr>
          <p:nvPr/>
        </p:nvCxnSpPr>
        <p:spPr bwMode="auto">
          <a:xfrm rot="10800000" flipH="1">
            <a:off x="5240033" y="485646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0" name="Oval 38"/>
          <p:cNvSpPr>
            <a:spLocks noChangeArrowheads="1"/>
          </p:cNvSpPr>
          <p:nvPr/>
        </p:nvSpPr>
        <p:spPr bwMode="auto">
          <a:xfrm flipH="1">
            <a:off x="5095528" y="47842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1" name="TextBox 212"/>
          <p:cNvSpPr txBox="1">
            <a:spLocks noChangeArrowheads="1"/>
          </p:cNvSpPr>
          <p:nvPr/>
        </p:nvSpPr>
        <p:spPr bwMode="auto">
          <a:xfrm flipH="1">
            <a:off x="4693505" y="4860164"/>
            <a:ext cx="246401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02" name="TextBox 212"/>
          <p:cNvSpPr txBox="1">
            <a:spLocks noChangeArrowheads="1"/>
          </p:cNvSpPr>
          <p:nvPr/>
        </p:nvSpPr>
        <p:spPr bwMode="auto">
          <a:xfrm flipH="1">
            <a:off x="5256706" y="4845348"/>
            <a:ext cx="246401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03" name="Rectangle 85"/>
          <p:cNvSpPr>
            <a:spLocks noChangeArrowheads="1"/>
          </p:cNvSpPr>
          <p:nvPr/>
        </p:nvSpPr>
        <p:spPr bwMode="auto">
          <a:xfrm flipH="1">
            <a:off x="5529044" y="5164254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04" name="Straight Connector 37"/>
          <p:cNvCxnSpPr>
            <a:cxnSpLocks noChangeShapeType="1"/>
            <a:stCxn id="28711" idx="1"/>
            <a:endCxn id="28707" idx="6"/>
          </p:cNvCxnSpPr>
          <p:nvPr/>
        </p:nvCxnSpPr>
        <p:spPr bwMode="auto">
          <a:xfrm>
            <a:off x="6079276" y="5345758"/>
            <a:ext cx="5372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5" name="TextBox 212"/>
          <p:cNvSpPr txBox="1">
            <a:spLocks noChangeArrowheads="1"/>
          </p:cNvSpPr>
          <p:nvPr/>
        </p:nvSpPr>
        <p:spPr bwMode="auto">
          <a:xfrm flipH="1">
            <a:off x="6110771" y="533834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06" name="Straight Connector 36"/>
          <p:cNvCxnSpPr>
            <a:cxnSpLocks noChangeShapeType="1"/>
            <a:stCxn id="28707" idx="2"/>
          </p:cNvCxnSpPr>
          <p:nvPr/>
        </p:nvCxnSpPr>
        <p:spPr bwMode="auto">
          <a:xfrm rot="10800000" flipH="1">
            <a:off x="6760986" y="5347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7" name="Oval 38"/>
          <p:cNvSpPr>
            <a:spLocks noChangeArrowheads="1"/>
          </p:cNvSpPr>
          <p:nvPr/>
        </p:nvSpPr>
        <p:spPr bwMode="auto">
          <a:xfrm flipH="1">
            <a:off x="6616482" y="527537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8" name="Rectangle 46"/>
          <p:cNvSpPr>
            <a:spLocks noChangeArrowheads="1"/>
          </p:cNvSpPr>
          <p:nvPr/>
        </p:nvSpPr>
        <p:spPr bwMode="auto">
          <a:xfrm flipH="1">
            <a:off x="4549000" y="513797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9" name="Rectangle 46"/>
          <p:cNvSpPr>
            <a:spLocks noChangeArrowheads="1"/>
          </p:cNvSpPr>
          <p:nvPr/>
        </p:nvSpPr>
        <p:spPr bwMode="auto">
          <a:xfrm flipH="1">
            <a:off x="5529044" y="516425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0" name="Rectangle 104"/>
          <p:cNvSpPr>
            <a:spLocks noChangeArrowheads="1"/>
          </p:cNvSpPr>
          <p:nvPr/>
        </p:nvSpPr>
        <p:spPr bwMode="auto">
          <a:xfrm flipH="1">
            <a:off x="5529044" y="544391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1" name="Rectangle 46"/>
          <p:cNvSpPr>
            <a:spLocks noChangeArrowheads="1"/>
          </p:cNvSpPr>
          <p:nvPr/>
        </p:nvSpPr>
        <p:spPr bwMode="auto">
          <a:xfrm flipH="1">
            <a:off x="5936624" y="527537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12" name="Straight Connector 37"/>
          <p:cNvCxnSpPr>
            <a:cxnSpLocks noChangeShapeType="1"/>
            <a:endCxn id="28715" idx="6"/>
          </p:cNvCxnSpPr>
          <p:nvPr/>
        </p:nvCxnSpPr>
        <p:spPr bwMode="auto">
          <a:xfrm rot="10800000" flipH="1">
            <a:off x="4891737" y="520280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3" name="Straight Connector 39"/>
          <p:cNvCxnSpPr>
            <a:cxnSpLocks noChangeShapeType="1"/>
            <a:stCxn id="28715" idx="2"/>
          </p:cNvCxnSpPr>
          <p:nvPr/>
        </p:nvCxnSpPr>
        <p:spPr bwMode="auto">
          <a:xfrm rot="10800000">
            <a:off x="4699064" y="520280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4" name="Straight Connector 36"/>
          <p:cNvCxnSpPr>
            <a:cxnSpLocks noChangeShapeType="1"/>
            <a:stCxn id="28715" idx="2"/>
          </p:cNvCxnSpPr>
          <p:nvPr/>
        </p:nvCxnSpPr>
        <p:spPr bwMode="auto">
          <a:xfrm rot="10800000" flipH="1">
            <a:off x="5249295" y="520280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15" name="Oval 38"/>
          <p:cNvSpPr>
            <a:spLocks noChangeArrowheads="1"/>
          </p:cNvSpPr>
          <p:nvPr/>
        </p:nvSpPr>
        <p:spPr bwMode="auto">
          <a:xfrm flipH="1">
            <a:off x="5104790" y="513056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6" name="TextBox 212"/>
          <p:cNvSpPr txBox="1">
            <a:spLocks noChangeArrowheads="1"/>
          </p:cNvSpPr>
          <p:nvPr/>
        </p:nvSpPr>
        <p:spPr bwMode="auto">
          <a:xfrm flipH="1">
            <a:off x="4700915" y="5206505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17" name="TextBox 212"/>
          <p:cNvSpPr txBox="1">
            <a:spLocks noChangeArrowheads="1"/>
          </p:cNvSpPr>
          <p:nvPr/>
        </p:nvSpPr>
        <p:spPr bwMode="auto">
          <a:xfrm flipH="1">
            <a:off x="5225212" y="524725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18" name="Straight Connector 37"/>
          <p:cNvCxnSpPr>
            <a:cxnSpLocks noChangeShapeType="1"/>
            <a:stCxn id="28740" idx="3"/>
            <a:endCxn id="28720" idx="6"/>
          </p:cNvCxnSpPr>
          <p:nvPr/>
        </p:nvCxnSpPr>
        <p:spPr bwMode="auto">
          <a:xfrm flipV="1">
            <a:off x="3430008" y="5491725"/>
            <a:ext cx="1665519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9" name="Straight Connector 36"/>
          <p:cNvCxnSpPr>
            <a:cxnSpLocks noChangeShapeType="1"/>
            <a:stCxn id="28720" idx="2"/>
          </p:cNvCxnSpPr>
          <p:nvPr/>
        </p:nvCxnSpPr>
        <p:spPr bwMode="auto">
          <a:xfrm rot="10800000" flipH="1">
            <a:off x="5240033" y="549357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0" name="Oval 38"/>
          <p:cNvSpPr>
            <a:spLocks noChangeArrowheads="1"/>
          </p:cNvSpPr>
          <p:nvPr/>
        </p:nvSpPr>
        <p:spPr bwMode="auto">
          <a:xfrm flipH="1">
            <a:off x="5095528" y="5421347"/>
            <a:ext cx="144505" cy="14261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21" name="TextBox 212"/>
          <p:cNvSpPr txBox="1">
            <a:spLocks noChangeArrowheads="1"/>
          </p:cNvSpPr>
          <p:nvPr/>
        </p:nvSpPr>
        <p:spPr bwMode="auto">
          <a:xfrm flipH="1">
            <a:off x="3452239" y="551580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22" name="TextBox 212"/>
          <p:cNvSpPr txBox="1">
            <a:spLocks noChangeArrowheads="1"/>
          </p:cNvSpPr>
          <p:nvPr/>
        </p:nvSpPr>
        <p:spPr bwMode="auto">
          <a:xfrm flipH="1">
            <a:off x="5217801" y="5528767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8723" name="Rectangle 46"/>
          <p:cNvSpPr>
            <a:spLocks noChangeArrowheads="1"/>
          </p:cNvSpPr>
          <p:nvPr/>
        </p:nvSpPr>
        <p:spPr bwMode="auto">
          <a:xfrm>
            <a:off x="3287356" y="51805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24" name="Rectangle 47"/>
          <p:cNvSpPr>
            <a:spLocks noChangeArrowheads="1"/>
          </p:cNvSpPr>
          <p:nvPr/>
        </p:nvSpPr>
        <p:spPr bwMode="auto">
          <a:xfrm>
            <a:off x="3287356" y="482127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25" name="Straight Connector 90"/>
          <p:cNvCxnSpPr>
            <a:cxnSpLocks noChangeShapeType="1"/>
            <a:stCxn id="28683" idx="1"/>
            <a:endCxn id="28726" idx="6"/>
          </p:cNvCxnSpPr>
          <p:nvPr/>
        </p:nvCxnSpPr>
        <p:spPr bwMode="auto">
          <a:xfrm flipH="1" flipV="1">
            <a:off x="3857968" y="5252806"/>
            <a:ext cx="300127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6" name="Oval 91"/>
          <p:cNvSpPr>
            <a:spLocks noChangeArrowheads="1"/>
          </p:cNvSpPr>
          <p:nvPr/>
        </p:nvSpPr>
        <p:spPr bwMode="auto">
          <a:xfrm>
            <a:off x="3713462" y="518057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27" name="Straight Connector 92"/>
          <p:cNvCxnSpPr>
            <a:cxnSpLocks noChangeShapeType="1"/>
            <a:stCxn id="28726" idx="2"/>
            <a:endCxn id="28723" idx="3"/>
          </p:cNvCxnSpPr>
          <p:nvPr/>
        </p:nvCxnSpPr>
        <p:spPr bwMode="auto">
          <a:xfrm flipH="1">
            <a:off x="3430008" y="525280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28" name="Straight Connector 93"/>
          <p:cNvCxnSpPr>
            <a:cxnSpLocks noChangeShapeType="1"/>
            <a:stCxn id="28682" idx="1"/>
            <a:endCxn id="28729" idx="6"/>
          </p:cNvCxnSpPr>
          <p:nvPr/>
        </p:nvCxnSpPr>
        <p:spPr bwMode="auto">
          <a:xfrm flipH="1">
            <a:off x="3857968" y="4891651"/>
            <a:ext cx="300127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9" name="Oval 94"/>
          <p:cNvSpPr>
            <a:spLocks noChangeArrowheads="1"/>
          </p:cNvSpPr>
          <p:nvPr/>
        </p:nvSpPr>
        <p:spPr bwMode="auto">
          <a:xfrm>
            <a:off x="3713462" y="4821272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30" name="Straight Connector 95"/>
          <p:cNvCxnSpPr>
            <a:cxnSpLocks noChangeShapeType="1"/>
            <a:stCxn id="28729" idx="2"/>
            <a:endCxn id="28724" idx="3"/>
          </p:cNvCxnSpPr>
          <p:nvPr/>
        </p:nvCxnSpPr>
        <p:spPr bwMode="auto">
          <a:xfrm flipH="1">
            <a:off x="3430008" y="489350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31" name="TextBox 168"/>
          <p:cNvSpPr txBox="1">
            <a:spLocks noChangeArrowheads="1"/>
          </p:cNvSpPr>
          <p:nvPr/>
        </p:nvSpPr>
        <p:spPr bwMode="auto">
          <a:xfrm>
            <a:off x="3897456" y="4767561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2" name="TextBox 169"/>
          <p:cNvSpPr txBox="1">
            <a:spLocks noChangeArrowheads="1"/>
          </p:cNvSpPr>
          <p:nvPr/>
        </p:nvSpPr>
        <p:spPr bwMode="auto">
          <a:xfrm>
            <a:off x="3906720" y="5239842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3" name="TextBox 170"/>
          <p:cNvSpPr txBox="1">
            <a:spLocks noChangeArrowheads="1"/>
          </p:cNvSpPr>
          <p:nvPr/>
        </p:nvSpPr>
        <p:spPr bwMode="auto">
          <a:xfrm>
            <a:off x="3467061" y="5282440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4" name="TextBox 171"/>
          <p:cNvSpPr txBox="1">
            <a:spLocks noChangeArrowheads="1"/>
          </p:cNvSpPr>
          <p:nvPr/>
        </p:nvSpPr>
        <p:spPr bwMode="auto">
          <a:xfrm>
            <a:off x="3446682" y="4899059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5" name="TextBox 143"/>
          <p:cNvSpPr txBox="1">
            <a:spLocks noChangeArrowheads="1"/>
          </p:cNvSpPr>
          <p:nvPr/>
        </p:nvSpPr>
        <p:spPr bwMode="auto">
          <a:xfrm>
            <a:off x="6773955" y="4496206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36" name="TextBox 143"/>
          <p:cNvSpPr txBox="1">
            <a:spLocks noChangeArrowheads="1"/>
          </p:cNvSpPr>
          <p:nvPr/>
        </p:nvSpPr>
        <p:spPr bwMode="auto">
          <a:xfrm>
            <a:off x="6773955" y="5164254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grpSp>
        <p:nvGrpSpPr>
          <p:cNvPr id="3" name="Group 617"/>
          <p:cNvGrpSpPr>
            <a:grpSpLocks/>
          </p:cNvGrpSpPr>
          <p:nvPr/>
        </p:nvGrpSpPr>
        <p:grpSpPr bwMode="auto">
          <a:xfrm>
            <a:off x="2047943" y="4987959"/>
            <a:ext cx="955959" cy="924910"/>
            <a:chOff x="2404616" y="3212976"/>
            <a:chExt cx="818874" cy="792706"/>
          </a:xfrm>
        </p:grpSpPr>
        <p:cxnSp>
          <p:nvCxnSpPr>
            <p:cNvPr id="28801" name="Straight Connector 37"/>
            <p:cNvCxnSpPr>
              <a:cxnSpLocks noChangeShapeType="1"/>
              <a:stCxn id="28805" idx="1"/>
              <a:endCxn id="28804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2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03" name="Straight Connector 36"/>
            <p:cNvCxnSpPr>
              <a:cxnSpLocks noChangeShapeType="1"/>
              <a:stCxn id="28804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4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05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8806" name="Straight Connector 37"/>
            <p:cNvCxnSpPr>
              <a:cxnSpLocks noChangeShapeType="1"/>
              <a:endCxn id="28810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807" name="Straight Connector 39"/>
            <p:cNvCxnSpPr>
              <a:cxnSpLocks noChangeShapeType="1"/>
              <a:stCxn id="28810" idx="6"/>
              <a:endCxn id="28811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8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09" name="Straight Connector 36"/>
            <p:cNvCxnSpPr>
              <a:cxnSpLocks noChangeShapeType="1"/>
              <a:stCxn id="28810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0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11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8738" name="TextBox 143"/>
          <p:cNvSpPr txBox="1">
            <a:spLocks noChangeArrowheads="1"/>
          </p:cNvSpPr>
          <p:nvPr/>
        </p:nvSpPr>
        <p:spPr bwMode="auto">
          <a:xfrm>
            <a:off x="6773955" y="6260386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39" name="TextBox 143"/>
          <p:cNvSpPr txBox="1">
            <a:spLocks noChangeArrowheads="1"/>
          </p:cNvSpPr>
          <p:nvPr/>
        </p:nvSpPr>
        <p:spPr bwMode="auto">
          <a:xfrm>
            <a:off x="6773955" y="6935057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40" name="Rectangle 47"/>
          <p:cNvSpPr>
            <a:spLocks noChangeArrowheads="1"/>
          </p:cNvSpPr>
          <p:nvPr/>
        </p:nvSpPr>
        <p:spPr bwMode="auto">
          <a:xfrm>
            <a:off x="3287356" y="5432459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1" name="Rectangle 47"/>
          <p:cNvSpPr>
            <a:spLocks noChangeArrowheads="1"/>
          </p:cNvSpPr>
          <p:nvPr/>
        </p:nvSpPr>
        <p:spPr bwMode="auto">
          <a:xfrm>
            <a:off x="3287356" y="448419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2" name="TextBox 171"/>
          <p:cNvSpPr txBox="1">
            <a:spLocks noChangeArrowheads="1"/>
          </p:cNvSpPr>
          <p:nvPr/>
        </p:nvSpPr>
        <p:spPr bwMode="auto">
          <a:xfrm>
            <a:off x="3435567" y="4569388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43" name="Rectangle 85"/>
          <p:cNvSpPr>
            <a:spLocks noChangeArrowheads="1"/>
          </p:cNvSpPr>
          <p:nvPr/>
        </p:nvSpPr>
        <p:spPr bwMode="auto">
          <a:xfrm>
            <a:off x="4137715" y="6501111"/>
            <a:ext cx="537264" cy="67230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I-</a:t>
            </a:r>
          </a:p>
          <a:p>
            <a:pPr algn="ctr"/>
            <a:r>
              <a:rPr lang="en-US" sz="900" dirty="0">
                <a:cs typeface="Arial" pitchFamily="34" charset="0"/>
              </a:rPr>
              <a:t>Component</a:t>
            </a:r>
          </a:p>
        </p:txBody>
      </p:sp>
      <p:sp>
        <p:nvSpPr>
          <p:cNvPr id="28744" name="Rectangle 104"/>
          <p:cNvSpPr>
            <a:spLocks noChangeArrowheads="1"/>
          </p:cNvSpPr>
          <p:nvPr/>
        </p:nvSpPr>
        <p:spPr bwMode="auto">
          <a:xfrm>
            <a:off x="4137715" y="6586306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5" name="Rectangle 46"/>
          <p:cNvSpPr>
            <a:spLocks noChangeArrowheads="1"/>
          </p:cNvSpPr>
          <p:nvPr/>
        </p:nvSpPr>
        <p:spPr bwMode="auto">
          <a:xfrm>
            <a:off x="4137715" y="694931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6" name="Rectangle 85"/>
          <p:cNvSpPr>
            <a:spLocks noChangeArrowheads="1"/>
          </p:cNvSpPr>
          <p:nvPr/>
        </p:nvSpPr>
        <p:spPr bwMode="auto">
          <a:xfrm flipH="1">
            <a:off x="5508664" y="6249227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47" name="Straight Connector 37"/>
          <p:cNvCxnSpPr>
            <a:cxnSpLocks noChangeShapeType="1"/>
            <a:stCxn id="28746" idx="1"/>
            <a:endCxn id="28750" idx="6"/>
          </p:cNvCxnSpPr>
          <p:nvPr/>
        </p:nvCxnSpPr>
        <p:spPr bwMode="auto">
          <a:xfrm>
            <a:off x="6058897" y="6459439"/>
            <a:ext cx="537206" cy="347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48" name="TextBox 212"/>
          <p:cNvSpPr txBox="1">
            <a:spLocks noChangeArrowheads="1"/>
          </p:cNvSpPr>
          <p:nvPr/>
        </p:nvSpPr>
        <p:spPr bwMode="auto">
          <a:xfrm flipH="1">
            <a:off x="6090392" y="6449252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49" name="Straight Connector 36"/>
          <p:cNvCxnSpPr>
            <a:cxnSpLocks noChangeShapeType="1"/>
            <a:stCxn id="28750" idx="2"/>
          </p:cNvCxnSpPr>
          <p:nvPr/>
        </p:nvCxnSpPr>
        <p:spPr bwMode="auto">
          <a:xfrm rot="10800000" flipH="1">
            <a:off x="6740608" y="64647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50" name="Oval 38"/>
          <p:cNvSpPr>
            <a:spLocks noChangeArrowheads="1"/>
          </p:cNvSpPr>
          <p:nvPr/>
        </p:nvSpPr>
        <p:spPr bwMode="auto">
          <a:xfrm flipH="1">
            <a:off x="6596103" y="63925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1" name="Rectangle 104"/>
          <p:cNvSpPr>
            <a:spLocks noChangeArrowheads="1"/>
          </p:cNvSpPr>
          <p:nvPr/>
        </p:nvSpPr>
        <p:spPr bwMode="auto">
          <a:xfrm flipH="1">
            <a:off x="4528622" y="656408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2" name="Rectangle 46"/>
          <p:cNvSpPr>
            <a:spLocks noChangeArrowheads="1"/>
          </p:cNvSpPr>
          <p:nvPr/>
        </p:nvSpPr>
        <p:spPr bwMode="auto">
          <a:xfrm flipH="1">
            <a:off x="5508665" y="624922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3" name="Rectangle 104"/>
          <p:cNvSpPr>
            <a:spLocks noChangeArrowheads="1"/>
          </p:cNvSpPr>
          <p:nvPr/>
        </p:nvSpPr>
        <p:spPr bwMode="auto">
          <a:xfrm flipH="1">
            <a:off x="5508665" y="6528892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4" name="Rectangle 46"/>
          <p:cNvSpPr>
            <a:spLocks noChangeArrowheads="1"/>
          </p:cNvSpPr>
          <p:nvPr/>
        </p:nvSpPr>
        <p:spPr bwMode="auto">
          <a:xfrm flipH="1">
            <a:off x="5916244" y="6388134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55" name="Straight Connector 37"/>
          <p:cNvCxnSpPr>
            <a:cxnSpLocks noChangeShapeType="1"/>
            <a:stCxn id="28797" idx="3"/>
            <a:endCxn id="28757" idx="6"/>
          </p:cNvCxnSpPr>
          <p:nvPr/>
        </p:nvCxnSpPr>
        <p:spPr bwMode="auto">
          <a:xfrm flipV="1">
            <a:off x="3409629" y="6319606"/>
            <a:ext cx="1674782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56" name="Straight Connector 36"/>
          <p:cNvCxnSpPr>
            <a:cxnSpLocks noChangeShapeType="1"/>
            <a:stCxn id="28757" idx="2"/>
          </p:cNvCxnSpPr>
          <p:nvPr/>
        </p:nvCxnSpPr>
        <p:spPr bwMode="auto">
          <a:xfrm rot="10800000" flipH="1">
            <a:off x="5228917" y="632145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57" name="Oval 38"/>
          <p:cNvSpPr>
            <a:spLocks noChangeArrowheads="1"/>
          </p:cNvSpPr>
          <p:nvPr/>
        </p:nvSpPr>
        <p:spPr bwMode="auto">
          <a:xfrm flipH="1">
            <a:off x="5084412" y="624922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8" name="TextBox 212"/>
          <p:cNvSpPr txBox="1">
            <a:spLocks noChangeArrowheads="1"/>
          </p:cNvSpPr>
          <p:nvPr/>
        </p:nvSpPr>
        <p:spPr bwMode="auto">
          <a:xfrm flipH="1">
            <a:off x="5193716" y="633257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8759" name="Straight Connector 37"/>
          <p:cNvCxnSpPr>
            <a:cxnSpLocks noChangeShapeType="1"/>
            <a:endCxn id="28762" idx="6"/>
          </p:cNvCxnSpPr>
          <p:nvPr/>
        </p:nvCxnSpPr>
        <p:spPr bwMode="auto">
          <a:xfrm rot="10800000" flipH="1">
            <a:off x="4862095" y="6621496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60" name="Straight Connector 39"/>
          <p:cNvCxnSpPr>
            <a:cxnSpLocks noChangeShapeType="1"/>
            <a:stCxn id="28762" idx="2"/>
          </p:cNvCxnSpPr>
          <p:nvPr/>
        </p:nvCxnSpPr>
        <p:spPr bwMode="auto">
          <a:xfrm rot="10800000">
            <a:off x="4669421" y="6621496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61" name="Straight Connector 36"/>
          <p:cNvCxnSpPr>
            <a:cxnSpLocks noChangeShapeType="1"/>
            <a:stCxn id="28762" idx="2"/>
          </p:cNvCxnSpPr>
          <p:nvPr/>
        </p:nvCxnSpPr>
        <p:spPr bwMode="auto">
          <a:xfrm rot="10800000" flipH="1">
            <a:off x="5219653" y="662149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2" name="Oval 38"/>
          <p:cNvSpPr>
            <a:spLocks noChangeArrowheads="1"/>
          </p:cNvSpPr>
          <p:nvPr/>
        </p:nvSpPr>
        <p:spPr bwMode="auto">
          <a:xfrm flipH="1">
            <a:off x="5075148" y="6549265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63" name="TextBox 212"/>
          <p:cNvSpPr txBox="1">
            <a:spLocks noChangeArrowheads="1"/>
          </p:cNvSpPr>
          <p:nvPr/>
        </p:nvSpPr>
        <p:spPr bwMode="auto">
          <a:xfrm flipH="1">
            <a:off x="4673127" y="6623348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64" name="TextBox 212"/>
          <p:cNvSpPr txBox="1">
            <a:spLocks noChangeArrowheads="1"/>
          </p:cNvSpPr>
          <p:nvPr/>
        </p:nvSpPr>
        <p:spPr bwMode="auto">
          <a:xfrm flipH="1">
            <a:off x="5177043" y="6671502"/>
            <a:ext cx="251958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65" name="Rectangle 85"/>
          <p:cNvSpPr>
            <a:spLocks noChangeArrowheads="1"/>
          </p:cNvSpPr>
          <p:nvPr/>
        </p:nvSpPr>
        <p:spPr bwMode="auto">
          <a:xfrm flipH="1">
            <a:off x="5508664" y="6929780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66" name="Straight Connector 37"/>
          <p:cNvCxnSpPr>
            <a:cxnSpLocks noChangeShapeType="1"/>
            <a:stCxn id="28773" idx="1"/>
            <a:endCxn id="28769" idx="6"/>
          </p:cNvCxnSpPr>
          <p:nvPr/>
        </p:nvCxnSpPr>
        <p:spPr bwMode="auto">
          <a:xfrm>
            <a:off x="6058897" y="7111284"/>
            <a:ext cx="5372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7" name="TextBox 212"/>
          <p:cNvSpPr txBox="1">
            <a:spLocks noChangeArrowheads="1"/>
          </p:cNvSpPr>
          <p:nvPr/>
        </p:nvSpPr>
        <p:spPr bwMode="auto">
          <a:xfrm flipH="1">
            <a:off x="6090392" y="7102024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68" name="Straight Connector 36"/>
          <p:cNvCxnSpPr>
            <a:cxnSpLocks noChangeShapeType="1"/>
            <a:stCxn id="28769" idx="2"/>
          </p:cNvCxnSpPr>
          <p:nvPr/>
        </p:nvCxnSpPr>
        <p:spPr bwMode="auto">
          <a:xfrm rot="10800000" flipH="1">
            <a:off x="6740608" y="711313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9" name="Oval 38"/>
          <p:cNvSpPr>
            <a:spLocks noChangeArrowheads="1"/>
          </p:cNvSpPr>
          <p:nvPr/>
        </p:nvSpPr>
        <p:spPr bwMode="auto">
          <a:xfrm flipH="1">
            <a:off x="6596103" y="7040905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0" name="Rectangle 46"/>
          <p:cNvSpPr>
            <a:spLocks noChangeArrowheads="1"/>
          </p:cNvSpPr>
          <p:nvPr/>
        </p:nvSpPr>
        <p:spPr bwMode="auto">
          <a:xfrm flipH="1">
            <a:off x="4528622" y="6903013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1" name="Rectangle 46"/>
          <p:cNvSpPr>
            <a:spLocks noChangeArrowheads="1"/>
          </p:cNvSpPr>
          <p:nvPr/>
        </p:nvSpPr>
        <p:spPr bwMode="auto">
          <a:xfrm flipH="1">
            <a:off x="5508665" y="6929780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2" name="Rectangle 104"/>
          <p:cNvSpPr>
            <a:spLocks noChangeArrowheads="1"/>
          </p:cNvSpPr>
          <p:nvPr/>
        </p:nvSpPr>
        <p:spPr bwMode="auto">
          <a:xfrm flipH="1">
            <a:off x="5508665" y="720944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3" name="Rectangle 46"/>
          <p:cNvSpPr>
            <a:spLocks noChangeArrowheads="1"/>
          </p:cNvSpPr>
          <p:nvPr/>
        </p:nvSpPr>
        <p:spPr bwMode="auto">
          <a:xfrm flipH="1">
            <a:off x="5916244" y="7040905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74" name="Straight Connector 37"/>
          <p:cNvCxnSpPr>
            <a:cxnSpLocks noChangeShapeType="1"/>
            <a:endCxn id="28777" idx="6"/>
          </p:cNvCxnSpPr>
          <p:nvPr/>
        </p:nvCxnSpPr>
        <p:spPr bwMode="auto">
          <a:xfrm rot="10800000" flipH="1">
            <a:off x="4871358" y="696783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75" name="Straight Connector 39"/>
          <p:cNvCxnSpPr>
            <a:cxnSpLocks noChangeShapeType="1"/>
            <a:stCxn id="28777" idx="2"/>
          </p:cNvCxnSpPr>
          <p:nvPr/>
        </p:nvCxnSpPr>
        <p:spPr bwMode="auto">
          <a:xfrm rot="10800000">
            <a:off x="4678684" y="696783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76" name="Straight Connector 36"/>
          <p:cNvCxnSpPr>
            <a:cxnSpLocks noChangeShapeType="1"/>
            <a:stCxn id="28777" idx="2"/>
          </p:cNvCxnSpPr>
          <p:nvPr/>
        </p:nvCxnSpPr>
        <p:spPr bwMode="auto">
          <a:xfrm rot="10800000" flipH="1">
            <a:off x="5228917" y="696783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77" name="Oval 38"/>
          <p:cNvSpPr>
            <a:spLocks noChangeArrowheads="1"/>
          </p:cNvSpPr>
          <p:nvPr/>
        </p:nvSpPr>
        <p:spPr bwMode="auto">
          <a:xfrm flipH="1">
            <a:off x="5084412" y="6895605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8" name="TextBox 212"/>
          <p:cNvSpPr txBox="1">
            <a:spLocks noChangeArrowheads="1"/>
          </p:cNvSpPr>
          <p:nvPr/>
        </p:nvSpPr>
        <p:spPr bwMode="auto">
          <a:xfrm flipH="1">
            <a:off x="4680537" y="6971540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79" name="TextBox 212"/>
          <p:cNvSpPr txBox="1">
            <a:spLocks noChangeArrowheads="1"/>
          </p:cNvSpPr>
          <p:nvPr/>
        </p:nvSpPr>
        <p:spPr bwMode="auto">
          <a:xfrm flipH="1">
            <a:off x="5193717" y="7019694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80" name="Straight Connector 37"/>
          <p:cNvCxnSpPr>
            <a:cxnSpLocks noChangeShapeType="1"/>
            <a:stCxn id="28796" idx="3"/>
            <a:endCxn id="28782" idx="6"/>
          </p:cNvCxnSpPr>
          <p:nvPr/>
        </p:nvCxnSpPr>
        <p:spPr bwMode="auto">
          <a:xfrm flipV="1">
            <a:off x="3409629" y="7256761"/>
            <a:ext cx="1665518" cy="1296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81" name="Straight Connector 36"/>
          <p:cNvCxnSpPr>
            <a:cxnSpLocks noChangeShapeType="1"/>
            <a:stCxn id="28782" idx="2"/>
          </p:cNvCxnSpPr>
          <p:nvPr/>
        </p:nvCxnSpPr>
        <p:spPr bwMode="auto">
          <a:xfrm rot="10800000" flipH="1">
            <a:off x="5219653" y="725861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82" name="Oval 38"/>
          <p:cNvSpPr>
            <a:spLocks noChangeArrowheads="1"/>
          </p:cNvSpPr>
          <p:nvPr/>
        </p:nvSpPr>
        <p:spPr bwMode="auto">
          <a:xfrm flipH="1">
            <a:off x="5075148" y="7186381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83" name="TextBox 212"/>
          <p:cNvSpPr txBox="1">
            <a:spLocks noChangeArrowheads="1"/>
          </p:cNvSpPr>
          <p:nvPr/>
        </p:nvSpPr>
        <p:spPr bwMode="auto">
          <a:xfrm flipH="1">
            <a:off x="3433713" y="7290098"/>
            <a:ext cx="251958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84" name="Rectangle 46"/>
          <p:cNvSpPr>
            <a:spLocks noChangeArrowheads="1"/>
          </p:cNvSpPr>
          <p:nvPr/>
        </p:nvSpPr>
        <p:spPr bwMode="auto">
          <a:xfrm>
            <a:off x="3266976" y="694561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85" name="Rectangle 47"/>
          <p:cNvSpPr>
            <a:spLocks noChangeArrowheads="1"/>
          </p:cNvSpPr>
          <p:nvPr/>
        </p:nvSpPr>
        <p:spPr bwMode="auto">
          <a:xfrm>
            <a:off x="3266976" y="6586306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86" name="Straight Connector 90"/>
          <p:cNvCxnSpPr>
            <a:cxnSpLocks noChangeShapeType="1"/>
            <a:stCxn id="28745" idx="1"/>
            <a:endCxn id="28787" idx="6"/>
          </p:cNvCxnSpPr>
          <p:nvPr/>
        </p:nvCxnSpPr>
        <p:spPr bwMode="auto">
          <a:xfrm flipH="1" flipV="1">
            <a:off x="3837588" y="7017842"/>
            <a:ext cx="300127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87" name="Oval 91"/>
          <p:cNvSpPr>
            <a:spLocks noChangeArrowheads="1"/>
          </p:cNvSpPr>
          <p:nvPr/>
        </p:nvSpPr>
        <p:spPr bwMode="auto">
          <a:xfrm>
            <a:off x="3693083" y="694561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88" name="Straight Connector 92"/>
          <p:cNvCxnSpPr>
            <a:cxnSpLocks noChangeShapeType="1"/>
            <a:stCxn id="28787" idx="2"/>
            <a:endCxn id="28784" idx="3"/>
          </p:cNvCxnSpPr>
          <p:nvPr/>
        </p:nvCxnSpPr>
        <p:spPr bwMode="auto">
          <a:xfrm flipH="1">
            <a:off x="3409630" y="7017842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89" name="Straight Connector 93"/>
          <p:cNvCxnSpPr>
            <a:cxnSpLocks noChangeShapeType="1"/>
            <a:stCxn id="28744" idx="1"/>
            <a:endCxn id="28790" idx="6"/>
          </p:cNvCxnSpPr>
          <p:nvPr/>
        </p:nvCxnSpPr>
        <p:spPr bwMode="auto">
          <a:xfrm flipH="1">
            <a:off x="3837588" y="6656685"/>
            <a:ext cx="300127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90" name="Oval 94"/>
          <p:cNvSpPr>
            <a:spLocks noChangeArrowheads="1"/>
          </p:cNvSpPr>
          <p:nvPr/>
        </p:nvSpPr>
        <p:spPr bwMode="auto">
          <a:xfrm>
            <a:off x="3693083" y="658630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91" name="Straight Connector 95"/>
          <p:cNvCxnSpPr>
            <a:cxnSpLocks noChangeShapeType="1"/>
            <a:stCxn id="28790" idx="2"/>
            <a:endCxn id="28785" idx="3"/>
          </p:cNvCxnSpPr>
          <p:nvPr/>
        </p:nvCxnSpPr>
        <p:spPr bwMode="auto">
          <a:xfrm flipH="1">
            <a:off x="3409630" y="6658538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92" name="TextBox 168"/>
          <p:cNvSpPr txBox="1">
            <a:spLocks noChangeArrowheads="1"/>
          </p:cNvSpPr>
          <p:nvPr/>
        </p:nvSpPr>
        <p:spPr bwMode="auto">
          <a:xfrm>
            <a:off x="3877078" y="6532597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3" name="TextBox 169"/>
          <p:cNvSpPr txBox="1">
            <a:spLocks noChangeArrowheads="1"/>
          </p:cNvSpPr>
          <p:nvPr/>
        </p:nvSpPr>
        <p:spPr bwMode="auto">
          <a:xfrm>
            <a:off x="3886340" y="7004877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4" name="TextBox 170"/>
          <p:cNvSpPr txBox="1">
            <a:spLocks noChangeArrowheads="1"/>
          </p:cNvSpPr>
          <p:nvPr/>
        </p:nvSpPr>
        <p:spPr bwMode="auto">
          <a:xfrm>
            <a:off x="3446682" y="7047476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5" name="TextBox 171"/>
          <p:cNvSpPr txBox="1">
            <a:spLocks noChangeArrowheads="1"/>
          </p:cNvSpPr>
          <p:nvPr/>
        </p:nvSpPr>
        <p:spPr bwMode="auto">
          <a:xfrm>
            <a:off x="3426302" y="6664094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6" name="Rectangle 47"/>
          <p:cNvSpPr>
            <a:spLocks noChangeArrowheads="1"/>
          </p:cNvSpPr>
          <p:nvPr/>
        </p:nvSpPr>
        <p:spPr bwMode="auto">
          <a:xfrm>
            <a:off x="3266976" y="7197494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97" name="Rectangle 47"/>
          <p:cNvSpPr>
            <a:spLocks noChangeArrowheads="1"/>
          </p:cNvSpPr>
          <p:nvPr/>
        </p:nvSpPr>
        <p:spPr bwMode="auto">
          <a:xfrm>
            <a:off x="3266976" y="6249227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98" name="TextBox 171"/>
          <p:cNvSpPr txBox="1">
            <a:spLocks noChangeArrowheads="1"/>
          </p:cNvSpPr>
          <p:nvPr/>
        </p:nvSpPr>
        <p:spPr bwMode="auto">
          <a:xfrm>
            <a:off x="3415187" y="633257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9" name="TextBox 212"/>
          <p:cNvSpPr txBox="1">
            <a:spLocks noChangeArrowheads="1"/>
          </p:cNvSpPr>
          <p:nvPr/>
        </p:nvSpPr>
        <p:spPr bwMode="auto">
          <a:xfrm flipH="1">
            <a:off x="5240033" y="7280838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800" name="Line Callout 2 305"/>
          <p:cNvSpPr>
            <a:spLocks/>
          </p:cNvSpPr>
          <p:nvPr/>
        </p:nvSpPr>
        <p:spPr bwMode="auto">
          <a:xfrm>
            <a:off x="7567836" y="3280420"/>
            <a:ext cx="2376264" cy="75565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2728"/>
              <a:gd name="adj6" fmla="val -1273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06692" tIns="53346" rIns="106692" bIns="53346" anchor="ctr"/>
          <a:lstStyle/>
          <a:p>
            <a:pPr eaLnBrk="0" hangingPunct="0"/>
            <a:r>
              <a:rPr lang="en-US" sz="1600"/>
              <a:t>EC Type 2 signals can bypass I-Component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I+S-Tagged EC Type 2 OAM is not acceptable</a:t>
            </a:r>
          </a:p>
          <a:p>
            <a:pPr marL="0" indent="0"/>
            <a:r>
              <a:rPr lang="en-US" dirty="0" smtClean="0"/>
              <a:t>EC Type 2 OAM should be S-Tagged like EC Type 1 OAM</a:t>
            </a:r>
          </a:p>
          <a:p>
            <a:pPr marL="0" indent="0"/>
            <a:r>
              <a:rPr lang="en-US" dirty="0" smtClean="0"/>
              <a:t>Use of S-Tagged EC Type 2 OAM will allow reuse of existing EC Type 1 NNI ports in packet and packet-optical transport networks</a:t>
            </a:r>
          </a:p>
          <a:p>
            <a:pPr marL="0" indent="0"/>
            <a:r>
              <a:rPr lang="en-US" dirty="0" smtClean="0"/>
              <a:t>Considerations</a:t>
            </a:r>
          </a:p>
          <a:p>
            <a:pPr marL="898525" lvl="1" indent="-366713"/>
            <a:r>
              <a:rPr lang="en-US" dirty="0" smtClean="0"/>
              <a:t>I-Tagged LANs are not in the network/do not exist</a:t>
            </a:r>
          </a:p>
          <a:p>
            <a:pPr marL="898525" lvl="1" indent="-366713"/>
            <a:r>
              <a:rPr lang="en-US" dirty="0" smtClean="0"/>
              <a:t>I-Tagged Ethernet OAM (BSI OAM) is not in the network/does not exist</a:t>
            </a:r>
          </a:p>
          <a:p>
            <a:pPr marL="898525" lvl="1" indent="-366713"/>
            <a:r>
              <a:rPr lang="en-US" dirty="0" smtClean="0"/>
              <a:t>PBB network deployments are single domain PBB networks with S-Tagged LAN ingress/egress interfaces</a:t>
            </a:r>
          </a:p>
          <a:p>
            <a:pPr marL="898525" lvl="1" indent="-366713"/>
            <a:r>
              <a:rPr lang="en-US" dirty="0" smtClean="0"/>
              <a:t>No </a:t>
            </a:r>
            <a:r>
              <a:rPr lang="en-US" smtClean="0"/>
              <a:t>need for </a:t>
            </a:r>
            <a:r>
              <a:rPr lang="en-US" dirty="0" smtClean="0"/>
              <a:t>EC Type 2 to interwork with PIP in IB-BEB</a:t>
            </a:r>
          </a:p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uawei-template-m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19614</TotalTime>
  <Words>3984</Words>
  <Application>Microsoft Office PowerPoint</Application>
  <PresentationFormat>Custom</PresentationFormat>
  <Paragraphs>1577</Paragraphs>
  <Slides>35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huawei-template-mv</vt:lpstr>
      <vt:lpstr>Generalized EC Type 2 support  EC Type 1&amp;2 supporting bridges  </vt:lpstr>
      <vt:lpstr>Introduction</vt:lpstr>
      <vt:lpstr>EC Type 2 support beyond PBB and EOTN</vt:lpstr>
      <vt:lpstr>EC frame tagging in PB, PBB, PBB-TE, EOTN </vt:lpstr>
      <vt:lpstr>EC Type 1&amp;2 supporting PEB</vt:lpstr>
      <vt:lpstr>EC Type 1&amp;2 supporting PB</vt:lpstr>
      <vt:lpstr>EC Type 1&amp;2 supporting PBB-TE IB-BEB</vt:lpstr>
      <vt:lpstr>EC Type 1&amp;2 supporting PBB I IB-BEB</vt:lpstr>
      <vt:lpstr>Initial feedback</vt:lpstr>
      <vt:lpstr>How to continue?</vt:lpstr>
      <vt:lpstr>Alternative solution</vt:lpstr>
      <vt:lpstr>Alternative for the May 2011 Solution</vt:lpstr>
      <vt:lpstr>Alternative EC frame tagging in PB, PBB, PBB-TE, EOTN </vt:lpstr>
      <vt:lpstr>Alternative EC Type 1&amp;2 supp. PEB</vt:lpstr>
      <vt:lpstr>EVC into EC Type 2 encapsulation S-VID/PCP/DEI preserved, Individual or Bundled S-VLAN service</vt:lpstr>
      <vt:lpstr>EVC into EC Type 2 encapsulation S-VID/PCP/DEI not preserved, Individual S-VLAN service </vt:lpstr>
      <vt:lpstr>EVC into EC Type 2 encapsulation Transparent service</vt:lpstr>
      <vt:lpstr>EC Type 2 Tag</vt:lpstr>
      <vt:lpstr>I-SID value Option I</vt:lpstr>
      <vt:lpstr>I-SID value Option II</vt:lpstr>
      <vt:lpstr>Backup  I+S-Tagged EC Type 2 (May 2011 solution)</vt:lpstr>
      <vt:lpstr>1. PBB I and PBB-TE network EVC(C-VLAN) via EC Type 1</vt:lpstr>
      <vt:lpstr>2. PBB I and PBB-TE network EVC(S-VLAN) via EC Type 2</vt:lpstr>
      <vt:lpstr>Layer stack PB + PBB-TE for EVC(C-VLAN) via EC Type 1</vt:lpstr>
      <vt:lpstr>Layer stack PB + PBB-TE for EVC(S-VLAN) via EC Type 2</vt:lpstr>
      <vt:lpstr>Layer stack PB + PBB I for EVC(C-VLAN) via EC Type 1</vt:lpstr>
      <vt:lpstr>Layer stack PB + PBB I for EVC(S-VLAN) via EC Type 2</vt:lpstr>
      <vt:lpstr>3. PBB II network EVC(C-VLAN) via EC Type 1</vt:lpstr>
      <vt:lpstr>4. PBB II network EVC(S-VLAN) via EC Type 2</vt:lpstr>
      <vt:lpstr>Layer stack PB + PBB II for  EVC(C-VLAN) via EC Type 1</vt:lpstr>
      <vt:lpstr>Layer stack PB + PBB II for  EVC(S-VLAN) via EC Type 2</vt:lpstr>
      <vt:lpstr>EC Type 1 Tag</vt:lpstr>
      <vt:lpstr>EC Type 2 Tag</vt:lpstr>
      <vt:lpstr>Backup  S-Tagged EC Type 2 (Proposed July 2011 solution)</vt:lpstr>
      <vt:lpstr>Slide 35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Generalized EC Type 2 support  EC Type 1&amp;2 supporting bridges  </dc:title>
  <dc:creator>Vissers</dc:creator>
  <cp:lastModifiedBy>Maarten Vissers</cp:lastModifiedBy>
  <cp:revision>833</cp:revision>
  <dcterms:created xsi:type="dcterms:W3CDTF">2008-06-13T12:10:18Z</dcterms:created>
  <dcterms:modified xsi:type="dcterms:W3CDTF">2011-07-21T19:34:00Z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1311254135</vt:lpwstr>
  </property>
</Properties>
</file>