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5"/>
  </p:notesMasterIdLst>
  <p:handoutMasterIdLst>
    <p:handoutMasterId r:id="rId26"/>
  </p:handoutMasterIdLst>
  <p:sldIdLst>
    <p:sldId id="423" r:id="rId2"/>
    <p:sldId id="459" r:id="rId3"/>
    <p:sldId id="462" r:id="rId4"/>
    <p:sldId id="457" r:id="rId5"/>
    <p:sldId id="463" r:id="rId6"/>
    <p:sldId id="464" r:id="rId7"/>
    <p:sldId id="465" r:id="rId8"/>
    <p:sldId id="466" r:id="rId9"/>
    <p:sldId id="468" r:id="rId10"/>
    <p:sldId id="469" r:id="rId11"/>
    <p:sldId id="467" r:id="rId12"/>
    <p:sldId id="424" r:id="rId13"/>
    <p:sldId id="439" r:id="rId14"/>
    <p:sldId id="453" r:id="rId15"/>
    <p:sldId id="455" r:id="rId16"/>
    <p:sldId id="443" r:id="rId17"/>
    <p:sldId id="454" r:id="rId18"/>
    <p:sldId id="440" r:id="rId19"/>
    <p:sldId id="441" r:id="rId20"/>
    <p:sldId id="444" r:id="rId21"/>
    <p:sldId id="456" r:id="rId22"/>
    <p:sldId id="470" r:id="rId23"/>
    <p:sldId id="471" r:id="rId24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33"/>
    <a:srgbClr val="3399FF"/>
    <a:srgbClr val="FF99FF"/>
    <a:srgbClr val="FF9900"/>
    <a:srgbClr val="FFCC00"/>
    <a:srgbClr val="66FF66"/>
    <a:srgbClr val="0066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897" autoAdjust="0"/>
  </p:normalViewPr>
  <p:slideViewPr>
    <p:cSldViewPr>
      <p:cViewPr varScale="1">
        <p:scale>
          <a:sx n="60" d="100"/>
          <a:sy n="60" d="100"/>
        </p:scale>
        <p:origin x="-1062" y="-84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0EA4C-1D39-4D74-9F70-3D6F37AA141B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B03ADF-2483-4D92-8B28-AEA60686C27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0CC814-50EA-48F2-9C7B-5974E6A93435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7A4923-DC69-4185-B785-BBFA5E0DEBFF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 that</a:t>
            </a:r>
            <a:r>
              <a:rPr lang="en-US" baseline="0" dirty="0" smtClean="0"/>
              <a:t> not all parameters are presented; e.g. </a:t>
            </a:r>
            <a:r>
              <a:rPr lang="en-US" baseline="0" dirty="0" err="1" smtClean="0"/>
              <a:t>frame_check_sequence</a:t>
            </a:r>
            <a:r>
              <a:rPr lang="en-US" baseline="0" dirty="0" smtClean="0"/>
              <a:t>, connection_identifier, .. are not included.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22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that</a:t>
            </a:r>
            <a:r>
              <a:rPr lang="en-US" baseline="0" dirty="0" smtClean="0"/>
              <a:t> not all parameters are presented; e.g. </a:t>
            </a:r>
            <a:r>
              <a:rPr lang="en-US" baseline="0" dirty="0" err="1" smtClean="0"/>
              <a:t>frame_check_sequence</a:t>
            </a:r>
            <a:r>
              <a:rPr lang="en-US" baseline="0" dirty="0" smtClean="0"/>
              <a:t>, connection_identifier, .. are not included.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new-vissers-pbb-pbbte-eotn-common-network-arch-0511-v01.pptx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3600" dirty="0" smtClean="0"/>
              <a:t>Generalized EC Type 2 support</a:t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EC </a:t>
            </a:r>
            <a:r>
              <a:rPr lang="en-GB" sz="3600" dirty="0" smtClean="0"/>
              <a:t>Type 1&amp;2 supporting </a:t>
            </a:r>
            <a:r>
              <a:rPr lang="en-GB" sz="3600" dirty="0" smtClean="0"/>
              <a:t>bridges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GB" sz="2800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xfrm>
            <a:off x="1600200" y="4764112"/>
            <a:ext cx="7470775" cy="20447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2011-07-19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continue?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Ignore initial feedback and continue with I+S-Tagged EC-Type 2 OAM in standards?</a:t>
            </a:r>
          </a:p>
          <a:p>
            <a:pPr marL="898525" lvl="1" indent="-366713"/>
            <a:r>
              <a:rPr lang="en-US" dirty="0" smtClean="0"/>
              <a:t>Extend 802.1Q PEB, PB, PBB I IB-BEB and PBB-TE IB-BEB nodes with I+S-Tagged EC Type 2 MEP and MIP support</a:t>
            </a:r>
          </a:p>
          <a:p>
            <a:pPr marL="898525" lvl="1" indent="-366713"/>
            <a:r>
              <a:rPr lang="en-US" dirty="0" smtClean="0"/>
              <a:t>Let ITU-T SG15 add I+S-Tagged EC Type 2 specifications to its transport network recommendations</a:t>
            </a:r>
          </a:p>
          <a:p>
            <a:pPr marL="898525" lvl="1" indent="-366713"/>
            <a:r>
              <a:rPr lang="en-US" dirty="0" smtClean="0"/>
              <a:t>Build equipment with (non-standard) S-Tagged EC Type 2 OAM support</a:t>
            </a:r>
          </a:p>
          <a:p>
            <a:pPr marL="0" indent="0"/>
            <a:r>
              <a:rPr lang="en-US" dirty="0" smtClean="0"/>
              <a:t>R</a:t>
            </a:r>
            <a:r>
              <a:rPr lang="en-US" dirty="0" smtClean="0"/>
              <a:t>evise our May 2011 decision?</a:t>
            </a:r>
          </a:p>
          <a:p>
            <a:pPr marL="898525" lvl="1" indent="-366713"/>
            <a:r>
              <a:rPr lang="en-US" dirty="0" smtClean="0"/>
              <a:t>Consider that BEBs are used only within the network, not as Network Termination (NT)/Network Interface Device (NID); i.e. BEBs have no UNI-N ports, BEBs only have NNI ports</a:t>
            </a:r>
          </a:p>
          <a:p>
            <a:pPr marL="898525" lvl="1" indent="-366713"/>
            <a:r>
              <a:rPr lang="en-US" dirty="0" smtClean="0"/>
              <a:t>Extend 802.1Q PEB node with EC Type 2 UNI-N ports and S-Tagged EC Type 2 OAM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</a:t>
            </a:r>
            <a:r>
              <a:rPr lang="en-US" dirty="0" smtClean="0"/>
              <a:t>ackup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EC Type1 and EC Type 2 examples including EC/ESP layer stack and EC/ESP identifiers</a:t>
            </a:r>
          </a:p>
          <a:p>
            <a:r>
              <a:rPr lang="en-US" dirty="0" smtClean="0"/>
              <a:t>EC Type1 and EC Type 2 (un)tagged primitive formats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PBB I and PBB-TE network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sz="2800" i="1" dirty="0" smtClean="0"/>
          </a:p>
        </p:txBody>
      </p:sp>
      <p:sp>
        <p:nvSpPr>
          <p:cNvPr id="209" name="Cloud 208"/>
          <p:cNvSpPr/>
          <p:nvPr/>
        </p:nvSpPr>
        <p:spPr bwMode="auto">
          <a:xfrm>
            <a:off x="7952003" y="1955588"/>
            <a:ext cx="2357454" cy="5429288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Cloud 207"/>
          <p:cNvSpPr/>
          <p:nvPr/>
        </p:nvSpPr>
        <p:spPr bwMode="auto">
          <a:xfrm>
            <a:off x="4665855" y="4741670"/>
            <a:ext cx="3143272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Cloud 206"/>
          <p:cNvSpPr/>
          <p:nvPr/>
        </p:nvSpPr>
        <p:spPr bwMode="auto">
          <a:xfrm>
            <a:off x="4451541" y="2169902"/>
            <a:ext cx="3357586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665723" y="2241340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5789" y="281284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65789" y="252709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165789" y="224134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665723" y="2812844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65723" y="252709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65723" y="224134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08863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0892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3729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3735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30892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3735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35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30892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80886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37293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0886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37293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37293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80886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" name="Straight Connector 36"/>
          <p:cNvCxnSpPr>
            <a:stCxn id="5" idx="3"/>
            <a:endCxn id="34" idx="1"/>
          </p:cNvCxnSpPr>
          <p:nvPr/>
        </p:nvCxnSpPr>
        <p:spPr bwMode="auto">
          <a:xfrm>
            <a:off x="4380103" y="2920001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3"/>
            <a:endCxn id="32" idx="1"/>
          </p:cNvCxnSpPr>
          <p:nvPr/>
        </p:nvCxnSpPr>
        <p:spPr bwMode="auto">
          <a:xfrm>
            <a:off x="545167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555143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007293" y="2979862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37359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37293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8043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380499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0499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380499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8043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88043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80433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380499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8043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023441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23507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23507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23507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23441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23441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023441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523507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23441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9166449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66515" y="367010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666515" y="338434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666515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916644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6644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16644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9" name="Straight Connector 78"/>
          <p:cNvCxnSpPr>
            <a:stCxn id="26" idx="3"/>
            <a:endCxn id="57" idx="1"/>
          </p:cNvCxnSpPr>
          <p:nvPr/>
        </p:nvCxnSpPr>
        <p:spPr bwMode="auto">
          <a:xfrm>
            <a:off x="652324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59" idx="3"/>
            <a:endCxn id="67" idx="1"/>
          </p:cNvCxnSpPr>
          <p:nvPr/>
        </p:nvCxnSpPr>
        <p:spPr bwMode="auto">
          <a:xfrm>
            <a:off x="7594813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3" idx="3"/>
            <a:endCxn id="65" idx="1"/>
          </p:cNvCxnSpPr>
          <p:nvPr/>
        </p:nvCxnSpPr>
        <p:spPr bwMode="auto">
          <a:xfrm>
            <a:off x="7594813" y="37772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63" idx="3"/>
            <a:endCxn id="76" idx="1"/>
          </p:cNvCxnSpPr>
          <p:nvPr/>
        </p:nvCxnSpPr>
        <p:spPr bwMode="auto">
          <a:xfrm>
            <a:off x="8737821" y="349150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7198349" y="383711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198349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41291" y="383711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841291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41218" y="286225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687186" y="353597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66251" y="2884282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2191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9348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66" y="3163194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165657" y="252709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8" idx="1"/>
            <a:endCxn id="101" idx="3"/>
          </p:cNvCxnSpPr>
          <p:nvPr/>
        </p:nvCxnSpPr>
        <p:spPr bwMode="auto">
          <a:xfrm rot="10800000">
            <a:off x="3237095" y="263424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3344252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5400000">
            <a:off x="3313701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3237095" y="205628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114" name="Rectangle 113"/>
          <p:cNvSpPr/>
          <p:nvPr/>
        </p:nvSpPr>
        <p:spPr bwMode="auto">
          <a:xfrm>
            <a:off x="3165657" y="2812844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6" idx="1"/>
            <a:endCxn id="114" idx="3"/>
          </p:cNvCxnSpPr>
          <p:nvPr/>
        </p:nvCxnSpPr>
        <p:spPr bwMode="auto">
          <a:xfrm rot="10800000">
            <a:off x="3237095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3344252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>
            <a:off x="3313701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3237095" y="305680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cxnSp>
        <p:nvCxnSpPr>
          <p:cNvPr id="127" name="Straight Connector 126"/>
          <p:cNvCxnSpPr>
            <a:stCxn id="72" idx="2"/>
            <a:endCxn id="126" idx="0"/>
          </p:cNvCxnSpPr>
          <p:nvPr/>
        </p:nvCxnSpPr>
        <p:spPr bwMode="auto">
          <a:xfrm rot="5400000">
            <a:off x="8916416" y="474167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9737953" y="4536109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20" name="Rectangle 119"/>
          <p:cNvSpPr/>
          <p:nvPr/>
        </p:nvSpPr>
        <p:spPr bwMode="auto">
          <a:xfrm flipH="1">
            <a:off x="9166449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 flipH="1">
            <a:off x="9166449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9166449" y="5884678"/>
            <a:ext cx="214314" cy="214314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9166449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966651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9666515" y="58846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9666515" y="559892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8094879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094879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094879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094879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59494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594945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594945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8094879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8594945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6951871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6951871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6951871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6951871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 flipH="1">
            <a:off x="745193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 flipH="1">
            <a:off x="745193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745193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6951871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 flipH="1">
            <a:off x="745193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>
            <a:stCxn id="122" idx="3"/>
            <a:endCxn id="137" idx="1"/>
          </p:cNvCxnSpPr>
          <p:nvPr/>
        </p:nvCxnSpPr>
        <p:spPr bwMode="auto">
          <a:xfrm flipH="1">
            <a:off x="8809259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9" idx="3"/>
            <a:endCxn id="147" idx="1"/>
          </p:cNvCxnSpPr>
          <p:nvPr/>
        </p:nvCxnSpPr>
        <p:spPr bwMode="auto">
          <a:xfrm flipH="1">
            <a:off x="7666251" y="542033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3" idx="3"/>
            <a:endCxn id="145" idx="1"/>
          </p:cNvCxnSpPr>
          <p:nvPr/>
        </p:nvCxnSpPr>
        <p:spPr bwMode="auto">
          <a:xfrm flipH="1">
            <a:off x="7666251" y="62775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TextBox 152"/>
          <p:cNvSpPr txBox="1"/>
          <p:nvPr/>
        </p:nvSpPr>
        <p:spPr>
          <a:xfrm flipH="1">
            <a:off x="7974549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792836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5" name="TextBox 154"/>
          <p:cNvSpPr txBox="1"/>
          <p:nvPr/>
        </p:nvSpPr>
        <p:spPr>
          <a:xfrm flipH="1">
            <a:off x="7331607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6" name="TextBox 155"/>
          <p:cNvSpPr txBox="1"/>
          <p:nvPr/>
        </p:nvSpPr>
        <p:spPr>
          <a:xfrm flipH="1">
            <a:off x="7285425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7" name="TextBox 156"/>
          <p:cNvSpPr txBox="1"/>
          <p:nvPr/>
        </p:nvSpPr>
        <p:spPr>
          <a:xfrm flipH="1">
            <a:off x="7715248" y="6027554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 flipH="1">
            <a:off x="7711851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 flipH="1">
            <a:off x="8757467" y="597475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05557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0562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833987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I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33405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40562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33405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33405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40562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905557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483398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05557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83398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83398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905557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1" idx="3"/>
            <a:endCxn id="176" idx="1"/>
          </p:cNvCxnSpPr>
          <p:nvPr/>
        </p:nvCxnSpPr>
        <p:spPr bwMode="auto">
          <a:xfrm>
            <a:off x="5548367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5334053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483398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stCxn id="170" idx="3"/>
            <a:endCxn id="143" idx="3"/>
          </p:cNvCxnSpPr>
          <p:nvPr/>
        </p:nvCxnSpPr>
        <p:spPr bwMode="auto">
          <a:xfrm>
            <a:off x="6619937" y="5991835"/>
            <a:ext cx="33193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551860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59017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304675" y="532894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8" name="Straight Connector 187"/>
          <p:cNvCxnSpPr>
            <a:stCxn id="178" idx="1"/>
            <a:endCxn id="216" idx="3"/>
          </p:cNvCxnSpPr>
          <p:nvPr/>
        </p:nvCxnSpPr>
        <p:spPr bwMode="auto">
          <a:xfrm flipH="1" flipV="1">
            <a:off x="4245777" y="5417287"/>
            <a:ext cx="588210" cy="3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3522847" y="2979862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464622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4688401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1951211" y="395585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8" name="Straight Arrow Connector 217"/>
          <p:cNvCxnSpPr/>
          <p:nvPr/>
        </p:nvCxnSpPr>
        <p:spPr bwMode="auto">
          <a:xfrm flipV="1">
            <a:off x="8431931" y="4000501"/>
            <a:ext cx="0" cy="12241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653236" y="435214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sp>
        <p:nvSpPr>
          <p:cNvPr id="221" name="TextBox 220"/>
          <p:cNvSpPr txBox="1"/>
          <p:nvPr/>
        </p:nvSpPr>
        <p:spPr>
          <a:xfrm>
            <a:off x="151011" y="2200300"/>
            <a:ext cx="28803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Type 1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domain boundaries (in CNP2)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 I: few mp2mp B-VLANs in each domain; B-MAC per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PBB-TE: full mesh of p2p TESIs in each domain; ESP-MAC per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no MAC address collisions in PBBN domains (multiple single-domain PBBNs)</a:t>
            </a:r>
            <a:endParaRPr lang="en-GB" sz="1800" dirty="0"/>
          </a:p>
        </p:txBody>
      </p:sp>
      <p:cxnSp>
        <p:nvCxnSpPr>
          <p:cNvPr id="227" name="Straight Arrow Connector 226"/>
          <p:cNvCxnSpPr/>
          <p:nvPr/>
        </p:nvCxnSpPr>
        <p:spPr bwMode="auto">
          <a:xfrm>
            <a:off x="7135787" y="1768252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>
            <a:off x="7135787" y="1768252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/>
          <p:nvPr/>
        </p:nvCxnSpPr>
        <p:spPr bwMode="auto">
          <a:xfrm>
            <a:off x="7135787" y="1768252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944386" y="1429698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endCxn id="87" idx="0"/>
          </p:cNvCxnSpPr>
          <p:nvPr/>
        </p:nvCxnSpPr>
        <p:spPr bwMode="auto">
          <a:xfrm>
            <a:off x="7135787" y="1768252"/>
            <a:ext cx="344050" cy="8302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6" name="Rectangle 215"/>
          <p:cNvSpPr/>
          <p:nvPr/>
        </p:nvSpPr>
        <p:spPr bwMode="auto">
          <a:xfrm>
            <a:off x="3531397" y="5024378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4031463" y="559588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031463" y="531013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031463" y="50243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1397" y="559588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531397" y="5310130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531397" y="50243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912240" y="5762900"/>
            <a:ext cx="476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</a:t>
            </a:r>
            <a:endParaRPr lang="en-GB" sz="1100" b="1" dirty="0"/>
          </a:p>
        </p:txBody>
      </p:sp>
      <p:sp>
        <p:nvSpPr>
          <p:cNvPr id="233" name="Rectangle 232"/>
          <p:cNvSpPr/>
          <p:nvPr/>
        </p:nvSpPr>
        <p:spPr bwMode="auto">
          <a:xfrm>
            <a:off x="3031331" y="53101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0" name="Straight Connector 249"/>
          <p:cNvCxnSpPr>
            <a:stCxn id="225" idx="1"/>
            <a:endCxn id="233" idx="3"/>
          </p:cNvCxnSpPr>
          <p:nvPr/>
        </p:nvCxnSpPr>
        <p:spPr bwMode="auto">
          <a:xfrm rot="10800000">
            <a:off x="3102769" y="54172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/>
          <p:nvPr/>
        </p:nvCxnSpPr>
        <p:spPr bwMode="auto">
          <a:xfrm rot="5400000">
            <a:off x="3209926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/>
          <p:cNvCxnSpPr/>
          <p:nvPr/>
        </p:nvCxnSpPr>
        <p:spPr bwMode="auto">
          <a:xfrm rot="5400000">
            <a:off x="3179375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4" name="TextBox 253"/>
          <p:cNvSpPr txBox="1"/>
          <p:nvPr/>
        </p:nvSpPr>
        <p:spPr>
          <a:xfrm>
            <a:off x="3102769" y="509581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55" name="Rectangle 254"/>
          <p:cNvSpPr/>
          <p:nvPr/>
        </p:nvSpPr>
        <p:spPr bwMode="auto">
          <a:xfrm>
            <a:off x="3031331" y="55958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6" name="Straight Connector 255"/>
          <p:cNvCxnSpPr>
            <a:stCxn id="224" idx="1"/>
            <a:endCxn id="255" idx="3"/>
          </p:cNvCxnSpPr>
          <p:nvPr/>
        </p:nvCxnSpPr>
        <p:spPr bwMode="auto">
          <a:xfrm rot="10800000">
            <a:off x="3102769" y="57030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Straight Connector 256"/>
          <p:cNvCxnSpPr/>
          <p:nvPr/>
        </p:nvCxnSpPr>
        <p:spPr bwMode="auto">
          <a:xfrm rot="5400000">
            <a:off x="3209926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5400000">
            <a:off x="3179375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3102769" y="58398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60" name="TextBox 259"/>
          <p:cNvSpPr txBox="1"/>
          <p:nvPr/>
        </p:nvSpPr>
        <p:spPr>
          <a:xfrm>
            <a:off x="3388521" y="576290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cxnSp>
        <p:nvCxnSpPr>
          <p:cNvPr id="263" name="Straight Arrow Connector 262"/>
          <p:cNvCxnSpPr>
            <a:endCxn id="204" idx="0"/>
          </p:cNvCxnSpPr>
          <p:nvPr/>
        </p:nvCxnSpPr>
        <p:spPr bwMode="auto">
          <a:xfrm flipH="1">
            <a:off x="4927715" y="1768252"/>
            <a:ext cx="2208072" cy="33306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66" name="TextBox 265"/>
          <p:cNvSpPr txBox="1"/>
          <p:nvPr/>
        </p:nvSpPr>
        <p:spPr>
          <a:xfrm>
            <a:off x="4327475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531967" y="6170254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032033" y="674175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032033" y="645600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4032033" y="617025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531967" y="674175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531967" y="6456006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531967" y="617025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4" name="Straight Connector 273"/>
          <p:cNvCxnSpPr>
            <a:stCxn id="270" idx="3"/>
            <a:endCxn id="175" idx="1"/>
          </p:cNvCxnSpPr>
          <p:nvPr/>
        </p:nvCxnSpPr>
        <p:spPr bwMode="auto">
          <a:xfrm>
            <a:off x="4246347" y="6277411"/>
            <a:ext cx="587640" cy="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5" name="TextBox 274"/>
          <p:cNvSpPr txBox="1"/>
          <p:nvPr/>
        </p:nvSpPr>
        <p:spPr>
          <a:xfrm>
            <a:off x="3873537" y="6908776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276" name="TextBox 275"/>
          <p:cNvSpPr txBox="1"/>
          <p:nvPr/>
        </p:nvSpPr>
        <p:spPr>
          <a:xfrm>
            <a:off x="4307462" y="631578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031901" y="61590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8" name="Straight Connector 277"/>
          <p:cNvCxnSpPr>
            <a:endCxn id="277" idx="3"/>
          </p:cNvCxnSpPr>
          <p:nvPr/>
        </p:nvCxnSpPr>
        <p:spPr bwMode="auto">
          <a:xfrm rot="10800000">
            <a:off x="3103339" y="62661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 rot="5400000">
            <a:off x="3210496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 rot="5400000">
            <a:off x="3179945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TextBox 280"/>
          <p:cNvSpPr txBox="1"/>
          <p:nvPr/>
        </p:nvSpPr>
        <p:spPr>
          <a:xfrm>
            <a:off x="3103339" y="601672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82" name="Rectangle 281"/>
          <p:cNvSpPr/>
          <p:nvPr/>
        </p:nvSpPr>
        <p:spPr bwMode="auto">
          <a:xfrm>
            <a:off x="3031901" y="64447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3" name="Straight Connector 282"/>
          <p:cNvCxnSpPr>
            <a:endCxn id="282" idx="3"/>
          </p:cNvCxnSpPr>
          <p:nvPr/>
        </p:nvCxnSpPr>
        <p:spPr bwMode="auto">
          <a:xfrm rot="10800000">
            <a:off x="3103339" y="65519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 rot="5400000">
            <a:off x="3210496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 rot="5400000">
            <a:off x="3179945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TextBox 285"/>
          <p:cNvSpPr txBox="1"/>
          <p:nvPr/>
        </p:nvSpPr>
        <p:spPr>
          <a:xfrm>
            <a:off x="3103339" y="66887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3443733" y="5944716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</a:t>
            </a:r>
            <a:endParaRPr lang="en-GB" sz="1100" b="1" dirty="0"/>
          </a:p>
        </p:txBody>
      </p:sp>
      <p:sp>
        <p:nvSpPr>
          <p:cNvPr id="213" name="Freeform 212"/>
          <p:cNvSpPr/>
          <p:nvPr/>
        </p:nvSpPr>
        <p:spPr bwMode="auto">
          <a:xfrm>
            <a:off x="3175347" y="2560439"/>
            <a:ext cx="6670537" cy="3495675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108062 w 6670537"/>
              <a:gd name="connsiteY20" fmla="*/ 2809875 h 3495675"/>
              <a:gd name="connsiteX21" fmla="*/ 0 w 6670537"/>
              <a:gd name="connsiteY21" fmla="*/ 2808212 h 3495675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2808212 h 3816324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3816323 h 3816324"/>
              <a:gd name="connsiteX0" fmla="*/ 145912 w 6670537"/>
              <a:gd name="connsiteY0" fmla="*/ 0 h 3816323"/>
              <a:gd name="connsiteX1" fmla="*/ 831712 w 6670537"/>
              <a:gd name="connsiteY1" fmla="*/ 0 h 3816323"/>
              <a:gd name="connsiteX2" fmla="*/ 822187 w 6670537"/>
              <a:gd name="connsiteY2" fmla="*/ 295275 h 3816323"/>
              <a:gd name="connsiteX3" fmla="*/ 1993762 w 6670537"/>
              <a:gd name="connsiteY3" fmla="*/ 304800 h 3816323"/>
              <a:gd name="connsiteX4" fmla="*/ 1993762 w 6670537"/>
              <a:gd name="connsiteY4" fmla="*/ 866775 h 3816323"/>
              <a:gd name="connsiteX5" fmla="*/ 3974962 w 6670537"/>
              <a:gd name="connsiteY5" fmla="*/ 857250 h 3816323"/>
              <a:gd name="connsiteX6" fmla="*/ 3974962 w 6670537"/>
              <a:gd name="connsiteY6" fmla="*/ 304800 h 3816323"/>
              <a:gd name="connsiteX7" fmla="*/ 5289412 w 6670537"/>
              <a:gd name="connsiteY7" fmla="*/ 295275 h 3816323"/>
              <a:gd name="connsiteX8" fmla="*/ 5298937 w 6670537"/>
              <a:gd name="connsiteY8" fmla="*/ 885825 h 3816323"/>
              <a:gd name="connsiteX9" fmla="*/ 6422887 w 6670537"/>
              <a:gd name="connsiteY9" fmla="*/ 876300 h 3816323"/>
              <a:gd name="connsiteX10" fmla="*/ 6432412 w 6670537"/>
              <a:gd name="connsiteY10" fmla="*/ 1162050 h 3816323"/>
              <a:gd name="connsiteX11" fmla="*/ 6661012 w 6670537"/>
              <a:gd name="connsiteY11" fmla="*/ 1171575 h 3816323"/>
              <a:gd name="connsiteX12" fmla="*/ 6670537 w 6670537"/>
              <a:gd name="connsiteY12" fmla="*/ 3133725 h 3816323"/>
              <a:gd name="connsiteX13" fmla="*/ 6460987 w 6670537"/>
              <a:gd name="connsiteY13" fmla="*/ 3219450 h 3816323"/>
              <a:gd name="connsiteX14" fmla="*/ 6460987 w 6670537"/>
              <a:gd name="connsiteY14" fmla="*/ 3495675 h 3816323"/>
              <a:gd name="connsiteX15" fmla="*/ 5194162 w 6670537"/>
              <a:gd name="connsiteY15" fmla="*/ 3486150 h 3816323"/>
              <a:gd name="connsiteX16" fmla="*/ 5203687 w 6670537"/>
              <a:gd name="connsiteY16" fmla="*/ 2905125 h 3816323"/>
              <a:gd name="connsiteX17" fmla="*/ 4232137 w 6670537"/>
              <a:gd name="connsiteY17" fmla="*/ 2905125 h 3816323"/>
              <a:gd name="connsiteX18" fmla="*/ 4232137 w 6670537"/>
              <a:gd name="connsiteY18" fmla="*/ 3476625 h 3816323"/>
              <a:gd name="connsiteX19" fmla="*/ 2108062 w 6670537"/>
              <a:gd name="connsiteY19" fmla="*/ 3457575 h 3816323"/>
              <a:gd name="connsiteX20" fmla="*/ 2088232 w 6670537"/>
              <a:gd name="connsiteY20" fmla="*/ 3744315 h 3816323"/>
              <a:gd name="connsiteX21" fmla="*/ 0 w 6670537"/>
              <a:gd name="connsiteY21" fmla="*/ 3816323 h 3816323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3744315 h 3744316"/>
              <a:gd name="connsiteX21" fmla="*/ 0 w 6670537"/>
              <a:gd name="connsiteY21" fmla="*/ 3744316 h 3744316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2808212 h 3744316"/>
              <a:gd name="connsiteX21" fmla="*/ 0 w 6670537"/>
              <a:gd name="connsiteY21" fmla="*/ 3744316 h 3744316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80720 w 6670537"/>
              <a:gd name="connsiteY13" fmla="*/ 3096245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80720 w 6670537"/>
              <a:gd name="connsiteY13" fmla="*/ 3168253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70537" h="3495675">
                <a:moveTo>
                  <a:pt x="145912" y="0"/>
                </a:moveTo>
                <a:lnTo>
                  <a:pt x="831712" y="0"/>
                </a:lnTo>
                <a:lnTo>
                  <a:pt x="822187" y="295275"/>
                </a:lnTo>
                <a:lnTo>
                  <a:pt x="1993762" y="304800"/>
                </a:lnTo>
                <a:lnTo>
                  <a:pt x="1993762" y="866775"/>
                </a:lnTo>
                <a:lnTo>
                  <a:pt x="3974962" y="857250"/>
                </a:lnTo>
                <a:lnTo>
                  <a:pt x="3974962" y="304800"/>
                </a:lnTo>
                <a:lnTo>
                  <a:pt x="5289412" y="295275"/>
                </a:lnTo>
                <a:lnTo>
                  <a:pt x="5298937" y="885825"/>
                </a:lnTo>
                <a:lnTo>
                  <a:pt x="6422887" y="876300"/>
                </a:lnTo>
                <a:lnTo>
                  <a:pt x="6432412" y="1162050"/>
                </a:lnTo>
                <a:lnTo>
                  <a:pt x="6661012" y="1171575"/>
                </a:lnTo>
                <a:lnTo>
                  <a:pt x="6670537" y="3133725"/>
                </a:lnTo>
                <a:lnTo>
                  <a:pt x="6480720" y="3168253"/>
                </a:lnTo>
                <a:lnTo>
                  <a:pt x="6460987" y="3495675"/>
                </a:lnTo>
                <a:lnTo>
                  <a:pt x="5194162" y="3486150"/>
                </a:lnTo>
                <a:lnTo>
                  <a:pt x="5203687" y="2905125"/>
                </a:lnTo>
                <a:lnTo>
                  <a:pt x="4232137" y="2905125"/>
                </a:lnTo>
                <a:lnTo>
                  <a:pt x="4232137" y="3476625"/>
                </a:lnTo>
                <a:lnTo>
                  <a:pt x="2108062" y="3457575"/>
                </a:lnTo>
                <a:lnTo>
                  <a:pt x="2088232" y="2808212"/>
                </a:lnTo>
                <a:lnTo>
                  <a:pt x="0" y="2808212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3175347" y="2274018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2" name="Straight Connector 291"/>
          <p:cNvCxnSpPr>
            <a:endCxn id="291" idx="3"/>
          </p:cNvCxnSpPr>
          <p:nvPr/>
        </p:nvCxnSpPr>
        <p:spPr bwMode="auto">
          <a:xfrm rot="10800000">
            <a:off x="3246785" y="238117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 rot="5400000">
            <a:off x="3353942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/>
          <p:nvPr/>
        </p:nvCxnSpPr>
        <p:spPr bwMode="auto">
          <a:xfrm rot="5400000">
            <a:off x="3323391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PBB I and PBB-TE network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sz="2800" i="1" dirty="0" smtClean="0"/>
          </a:p>
        </p:txBody>
      </p:sp>
      <p:sp>
        <p:nvSpPr>
          <p:cNvPr id="209" name="Cloud 208"/>
          <p:cNvSpPr/>
          <p:nvPr/>
        </p:nvSpPr>
        <p:spPr bwMode="auto">
          <a:xfrm>
            <a:off x="7952003" y="1955588"/>
            <a:ext cx="2357454" cy="5429288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Cloud 207"/>
          <p:cNvSpPr/>
          <p:nvPr/>
        </p:nvSpPr>
        <p:spPr bwMode="auto">
          <a:xfrm>
            <a:off x="4665855" y="4741670"/>
            <a:ext cx="3143272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Cloud 206"/>
          <p:cNvSpPr/>
          <p:nvPr/>
        </p:nvSpPr>
        <p:spPr bwMode="auto">
          <a:xfrm>
            <a:off x="4451541" y="2169902"/>
            <a:ext cx="3357586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665723" y="2241340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5789" y="281284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65789" y="252709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165789" y="224134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665723" y="2812844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65723" y="252709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65723" y="224134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08863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0892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3729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3735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30892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3735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35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30892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80886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37293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0886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37293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37293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80886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" name="Straight Connector 36"/>
          <p:cNvCxnSpPr>
            <a:stCxn id="5" idx="3"/>
            <a:endCxn id="34" idx="1"/>
          </p:cNvCxnSpPr>
          <p:nvPr/>
        </p:nvCxnSpPr>
        <p:spPr bwMode="auto">
          <a:xfrm>
            <a:off x="4380103" y="2920001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3"/>
            <a:endCxn id="32" idx="1"/>
          </p:cNvCxnSpPr>
          <p:nvPr/>
        </p:nvCxnSpPr>
        <p:spPr bwMode="auto">
          <a:xfrm>
            <a:off x="545167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555143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007293" y="2979862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37359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37293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8043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380499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0499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380499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8043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88043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80433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380499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8043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023441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23507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23507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23507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23441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23441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023441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523507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23441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9166449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66515" y="367010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666515" y="338434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666515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916644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6644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16644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9" name="Straight Connector 78"/>
          <p:cNvCxnSpPr>
            <a:stCxn id="26" idx="3"/>
            <a:endCxn id="57" idx="1"/>
          </p:cNvCxnSpPr>
          <p:nvPr/>
        </p:nvCxnSpPr>
        <p:spPr bwMode="auto">
          <a:xfrm>
            <a:off x="652324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59" idx="3"/>
            <a:endCxn id="67" idx="1"/>
          </p:cNvCxnSpPr>
          <p:nvPr/>
        </p:nvCxnSpPr>
        <p:spPr bwMode="auto">
          <a:xfrm>
            <a:off x="7594813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3" idx="3"/>
            <a:endCxn id="65" idx="1"/>
          </p:cNvCxnSpPr>
          <p:nvPr/>
        </p:nvCxnSpPr>
        <p:spPr bwMode="auto">
          <a:xfrm>
            <a:off x="7594813" y="37772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63" idx="3"/>
            <a:endCxn id="76" idx="1"/>
          </p:cNvCxnSpPr>
          <p:nvPr/>
        </p:nvCxnSpPr>
        <p:spPr bwMode="auto">
          <a:xfrm>
            <a:off x="8737821" y="349150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7198349" y="383711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198349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68955" y="383711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841291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41218" y="286225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687186" y="3784476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66251" y="2884282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2191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9348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66" y="3163194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165657" y="252709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8" idx="1"/>
            <a:endCxn id="101" idx="3"/>
          </p:cNvCxnSpPr>
          <p:nvPr/>
        </p:nvCxnSpPr>
        <p:spPr bwMode="auto">
          <a:xfrm rot="10800000">
            <a:off x="3237095" y="263424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3344252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5400000">
            <a:off x="3313701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3237095" y="201563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114" name="Rectangle 113"/>
          <p:cNvSpPr/>
          <p:nvPr/>
        </p:nvSpPr>
        <p:spPr bwMode="auto">
          <a:xfrm>
            <a:off x="3165657" y="2812844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6" idx="1"/>
            <a:endCxn id="114" idx="3"/>
          </p:cNvCxnSpPr>
          <p:nvPr/>
        </p:nvCxnSpPr>
        <p:spPr bwMode="auto">
          <a:xfrm rot="10800000">
            <a:off x="3237095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3344252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>
            <a:off x="3313701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3237095" y="305680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cxnSp>
        <p:nvCxnSpPr>
          <p:cNvPr id="127" name="Straight Connector 126"/>
          <p:cNvCxnSpPr>
            <a:stCxn id="72" idx="2"/>
            <a:endCxn id="126" idx="0"/>
          </p:cNvCxnSpPr>
          <p:nvPr/>
        </p:nvCxnSpPr>
        <p:spPr bwMode="auto">
          <a:xfrm rot="5400000">
            <a:off x="8916416" y="474167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9737953" y="4536109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20" name="Rectangle 119"/>
          <p:cNvSpPr/>
          <p:nvPr/>
        </p:nvSpPr>
        <p:spPr bwMode="auto">
          <a:xfrm flipH="1">
            <a:off x="9166449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 flipH="1">
            <a:off x="9166449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9166449" y="5884678"/>
            <a:ext cx="214314" cy="214314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9166449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966651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9666515" y="58846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9666515" y="559892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8094879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094879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094879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094879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59494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594945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594945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8094879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8594945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6951871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6951871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6951871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6951871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 flipH="1">
            <a:off x="745193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 flipH="1">
            <a:off x="745193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745193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6951871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 flipH="1">
            <a:off x="745193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>
            <a:stCxn id="122" idx="3"/>
            <a:endCxn id="137" idx="1"/>
          </p:cNvCxnSpPr>
          <p:nvPr/>
        </p:nvCxnSpPr>
        <p:spPr bwMode="auto">
          <a:xfrm flipH="1">
            <a:off x="8809259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9" idx="3"/>
            <a:endCxn id="147" idx="1"/>
          </p:cNvCxnSpPr>
          <p:nvPr/>
        </p:nvCxnSpPr>
        <p:spPr bwMode="auto">
          <a:xfrm flipH="1">
            <a:off x="7666251" y="542033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3" idx="3"/>
            <a:endCxn id="145" idx="1"/>
          </p:cNvCxnSpPr>
          <p:nvPr/>
        </p:nvCxnSpPr>
        <p:spPr bwMode="auto">
          <a:xfrm flipH="1">
            <a:off x="7666251" y="62775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TextBox 152"/>
          <p:cNvSpPr txBox="1"/>
          <p:nvPr/>
        </p:nvSpPr>
        <p:spPr>
          <a:xfrm flipH="1">
            <a:off x="7974549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792836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5" name="TextBox 154"/>
          <p:cNvSpPr txBox="1"/>
          <p:nvPr/>
        </p:nvSpPr>
        <p:spPr>
          <a:xfrm flipH="1">
            <a:off x="7279803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6" name="TextBox 155"/>
          <p:cNvSpPr txBox="1"/>
          <p:nvPr/>
        </p:nvSpPr>
        <p:spPr>
          <a:xfrm flipH="1">
            <a:off x="7285425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157" name="TextBox 156"/>
          <p:cNvSpPr txBox="1"/>
          <p:nvPr/>
        </p:nvSpPr>
        <p:spPr>
          <a:xfrm flipH="1">
            <a:off x="7711851" y="6232748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 flipH="1">
            <a:off x="7711851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 flipH="1">
            <a:off x="8757467" y="597475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05557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0562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833987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I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33405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40562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33405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33405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40562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905557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483398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05557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83398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83398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905557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1" idx="3"/>
            <a:endCxn id="176" idx="1"/>
          </p:cNvCxnSpPr>
          <p:nvPr/>
        </p:nvCxnSpPr>
        <p:spPr bwMode="auto">
          <a:xfrm>
            <a:off x="5548367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5334053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483398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stCxn id="170" idx="3"/>
            <a:endCxn id="143" idx="3"/>
          </p:cNvCxnSpPr>
          <p:nvPr/>
        </p:nvCxnSpPr>
        <p:spPr bwMode="auto">
          <a:xfrm>
            <a:off x="6619937" y="5991835"/>
            <a:ext cx="33193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551860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59017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304675" y="532894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8" name="Straight Connector 187"/>
          <p:cNvCxnSpPr>
            <a:stCxn id="178" idx="1"/>
            <a:endCxn id="216" idx="3"/>
          </p:cNvCxnSpPr>
          <p:nvPr/>
        </p:nvCxnSpPr>
        <p:spPr bwMode="auto">
          <a:xfrm flipH="1" flipV="1">
            <a:off x="4245777" y="5417287"/>
            <a:ext cx="588210" cy="3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3522847" y="2979862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464622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4688401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1951211" y="395585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18" name="Straight Arrow Connector 217"/>
          <p:cNvCxnSpPr/>
          <p:nvPr/>
        </p:nvCxnSpPr>
        <p:spPr bwMode="auto">
          <a:xfrm flipV="1">
            <a:off x="8431931" y="4000501"/>
            <a:ext cx="0" cy="12241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653236" y="4352144"/>
            <a:ext cx="1550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  <a:p>
            <a:pPr algn="ctr"/>
            <a:r>
              <a:rPr lang="en-US" sz="1400" b="1" dirty="0" smtClean="0"/>
              <a:t>or p2p TESI</a:t>
            </a:r>
            <a:endParaRPr lang="en-GB" sz="1400" b="1" dirty="0"/>
          </a:p>
        </p:txBody>
      </p:sp>
      <p:cxnSp>
        <p:nvCxnSpPr>
          <p:cNvPr id="227" name="Straight Arrow Connector 226"/>
          <p:cNvCxnSpPr/>
          <p:nvPr/>
        </p:nvCxnSpPr>
        <p:spPr bwMode="auto">
          <a:xfrm>
            <a:off x="7135787" y="1768252"/>
            <a:ext cx="1008112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>
            <a:off x="7135787" y="1768252"/>
            <a:ext cx="936104" cy="32403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/>
          <p:nvPr/>
        </p:nvCxnSpPr>
        <p:spPr bwMode="auto">
          <a:xfrm>
            <a:off x="7135787" y="1768252"/>
            <a:ext cx="36004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588521" y="1429698"/>
            <a:ext cx="3368102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S-VID/I-SID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endCxn id="87" idx="0"/>
          </p:cNvCxnSpPr>
          <p:nvPr/>
        </p:nvCxnSpPr>
        <p:spPr bwMode="auto">
          <a:xfrm>
            <a:off x="7135787" y="1768252"/>
            <a:ext cx="344050" cy="8302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6" name="Rectangle 215"/>
          <p:cNvSpPr/>
          <p:nvPr/>
        </p:nvSpPr>
        <p:spPr bwMode="auto">
          <a:xfrm>
            <a:off x="3531397" y="5024378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4031463" y="559588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031463" y="531013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031463" y="50243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1397" y="559588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531397" y="5310130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531397" y="50243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912240" y="5762900"/>
            <a:ext cx="476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</a:t>
            </a:r>
            <a:endParaRPr lang="en-GB" sz="1100" b="1" dirty="0"/>
          </a:p>
        </p:txBody>
      </p:sp>
      <p:sp>
        <p:nvSpPr>
          <p:cNvPr id="233" name="Rectangle 232"/>
          <p:cNvSpPr/>
          <p:nvPr/>
        </p:nvSpPr>
        <p:spPr bwMode="auto">
          <a:xfrm>
            <a:off x="3031331" y="53101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0" name="Straight Connector 249"/>
          <p:cNvCxnSpPr>
            <a:stCxn id="225" idx="1"/>
            <a:endCxn id="233" idx="3"/>
          </p:cNvCxnSpPr>
          <p:nvPr/>
        </p:nvCxnSpPr>
        <p:spPr bwMode="auto">
          <a:xfrm rot="10800000">
            <a:off x="3102769" y="54172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/>
          <p:nvPr/>
        </p:nvCxnSpPr>
        <p:spPr bwMode="auto">
          <a:xfrm rot="5400000">
            <a:off x="3209926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/>
          <p:cNvCxnSpPr/>
          <p:nvPr/>
        </p:nvCxnSpPr>
        <p:spPr bwMode="auto">
          <a:xfrm rot="5400000">
            <a:off x="3179375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4" name="TextBox 253"/>
          <p:cNvSpPr txBox="1"/>
          <p:nvPr/>
        </p:nvSpPr>
        <p:spPr>
          <a:xfrm>
            <a:off x="3102769" y="509581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55" name="Rectangle 254"/>
          <p:cNvSpPr/>
          <p:nvPr/>
        </p:nvSpPr>
        <p:spPr bwMode="auto">
          <a:xfrm>
            <a:off x="3031331" y="55958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6" name="Straight Connector 255"/>
          <p:cNvCxnSpPr>
            <a:stCxn id="224" idx="1"/>
            <a:endCxn id="255" idx="3"/>
          </p:cNvCxnSpPr>
          <p:nvPr/>
        </p:nvCxnSpPr>
        <p:spPr bwMode="auto">
          <a:xfrm rot="10800000">
            <a:off x="3102769" y="57030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Straight Connector 256"/>
          <p:cNvCxnSpPr/>
          <p:nvPr/>
        </p:nvCxnSpPr>
        <p:spPr bwMode="auto">
          <a:xfrm rot="5400000">
            <a:off x="3209926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5400000">
            <a:off x="3179375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3102769" y="58398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60" name="TextBox 259"/>
          <p:cNvSpPr txBox="1"/>
          <p:nvPr/>
        </p:nvSpPr>
        <p:spPr>
          <a:xfrm>
            <a:off x="3388521" y="576290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cxnSp>
        <p:nvCxnSpPr>
          <p:cNvPr id="263" name="Straight Arrow Connector 262"/>
          <p:cNvCxnSpPr>
            <a:endCxn id="175" idx="0"/>
          </p:cNvCxnSpPr>
          <p:nvPr/>
        </p:nvCxnSpPr>
        <p:spPr bwMode="auto">
          <a:xfrm flipH="1">
            <a:off x="4941144" y="1768252"/>
            <a:ext cx="2194643" cy="44021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66" name="TextBox 265"/>
          <p:cNvSpPr txBox="1"/>
          <p:nvPr/>
        </p:nvSpPr>
        <p:spPr>
          <a:xfrm>
            <a:off x="4327475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531967" y="6170254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032033" y="674175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032033" y="645600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4032033" y="617025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531967" y="674175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531967" y="6456006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531967" y="617025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4" name="Straight Connector 273"/>
          <p:cNvCxnSpPr>
            <a:stCxn id="270" idx="3"/>
            <a:endCxn id="175" idx="1"/>
          </p:cNvCxnSpPr>
          <p:nvPr/>
        </p:nvCxnSpPr>
        <p:spPr bwMode="auto">
          <a:xfrm>
            <a:off x="4246347" y="6277411"/>
            <a:ext cx="587640" cy="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5" name="TextBox 274"/>
          <p:cNvSpPr txBox="1"/>
          <p:nvPr/>
        </p:nvSpPr>
        <p:spPr>
          <a:xfrm>
            <a:off x="3873537" y="6908776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276" name="TextBox 275"/>
          <p:cNvSpPr txBox="1"/>
          <p:nvPr/>
        </p:nvSpPr>
        <p:spPr>
          <a:xfrm>
            <a:off x="4328249" y="631578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031901" y="61590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8" name="Straight Connector 277"/>
          <p:cNvCxnSpPr>
            <a:endCxn id="277" idx="3"/>
          </p:cNvCxnSpPr>
          <p:nvPr/>
        </p:nvCxnSpPr>
        <p:spPr bwMode="auto">
          <a:xfrm rot="10800000">
            <a:off x="3103339" y="62661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 rot="5400000">
            <a:off x="3210496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 rot="5400000">
            <a:off x="3179945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TextBox 280"/>
          <p:cNvSpPr txBox="1"/>
          <p:nvPr/>
        </p:nvSpPr>
        <p:spPr>
          <a:xfrm>
            <a:off x="3103339" y="601672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82" name="Rectangle 281"/>
          <p:cNvSpPr/>
          <p:nvPr/>
        </p:nvSpPr>
        <p:spPr bwMode="auto">
          <a:xfrm>
            <a:off x="3031901" y="64447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3" name="Straight Connector 282"/>
          <p:cNvCxnSpPr>
            <a:endCxn id="282" idx="3"/>
          </p:cNvCxnSpPr>
          <p:nvPr/>
        </p:nvCxnSpPr>
        <p:spPr bwMode="auto">
          <a:xfrm rot="10800000">
            <a:off x="3103339" y="65519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 rot="5400000">
            <a:off x="3210496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 rot="5400000">
            <a:off x="3179945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TextBox 285"/>
          <p:cNvSpPr txBox="1"/>
          <p:nvPr/>
        </p:nvSpPr>
        <p:spPr>
          <a:xfrm>
            <a:off x="3103339" y="66887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3443733" y="5944716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</a:t>
            </a:r>
            <a:endParaRPr lang="en-GB" sz="1100" b="1" dirty="0"/>
          </a:p>
        </p:txBody>
      </p:sp>
      <p:sp>
        <p:nvSpPr>
          <p:cNvPr id="202" name="Rectangle 201"/>
          <p:cNvSpPr/>
          <p:nvPr/>
        </p:nvSpPr>
        <p:spPr bwMode="auto">
          <a:xfrm>
            <a:off x="3175347" y="220030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6" name="Straight Connector 205"/>
          <p:cNvCxnSpPr>
            <a:endCxn id="202" idx="3"/>
          </p:cNvCxnSpPr>
          <p:nvPr/>
        </p:nvCxnSpPr>
        <p:spPr bwMode="auto">
          <a:xfrm rot="10800000">
            <a:off x="3246785" y="23074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0" name="Straight Connector 209"/>
          <p:cNvCxnSpPr/>
          <p:nvPr/>
        </p:nvCxnSpPr>
        <p:spPr bwMode="auto">
          <a:xfrm rot="5400000">
            <a:off x="3353942" y="230745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5" name="Straight Connector 214"/>
          <p:cNvCxnSpPr/>
          <p:nvPr/>
        </p:nvCxnSpPr>
        <p:spPr bwMode="auto">
          <a:xfrm rot="5400000">
            <a:off x="3323391" y="230745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4" name="TextBox 233"/>
          <p:cNvSpPr txBox="1"/>
          <p:nvPr/>
        </p:nvSpPr>
        <p:spPr>
          <a:xfrm>
            <a:off x="151011" y="2200300"/>
            <a:ext cx="28803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Type 2, “Service B-MAC” from UNI-N to UNI-N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S-VID/I-SID Translation </a:t>
            </a:r>
            <a:r>
              <a:rPr lang="en-US" sz="1800" dirty="0" smtClean="0"/>
              <a:t>at PBBN domain boundaries (in CNP2)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 I: few mp2mp B-VLANs in each domain; B-MAC per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PBB-TE: full mesh of p2p TESIs in each domain; ESP-MAC per domain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no MAC address collisions in PBBN domains (multiple single-domain PBBNs)</a:t>
            </a:r>
            <a:endParaRPr lang="en-GB" sz="1800" dirty="0"/>
          </a:p>
        </p:txBody>
      </p:sp>
      <p:sp>
        <p:nvSpPr>
          <p:cNvPr id="238" name="Freeform 237"/>
          <p:cNvSpPr/>
          <p:nvPr/>
        </p:nvSpPr>
        <p:spPr bwMode="auto">
          <a:xfrm>
            <a:off x="3175347" y="2272308"/>
            <a:ext cx="6670537" cy="3960440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108062 w 6670537"/>
              <a:gd name="connsiteY20" fmla="*/ 2809875 h 3495675"/>
              <a:gd name="connsiteX21" fmla="*/ 0 w 6670537"/>
              <a:gd name="connsiteY21" fmla="*/ 2808212 h 3495675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2808212 h 3816324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3816323 h 3816324"/>
              <a:gd name="connsiteX0" fmla="*/ 145912 w 6670537"/>
              <a:gd name="connsiteY0" fmla="*/ 0 h 3816323"/>
              <a:gd name="connsiteX1" fmla="*/ 831712 w 6670537"/>
              <a:gd name="connsiteY1" fmla="*/ 0 h 3816323"/>
              <a:gd name="connsiteX2" fmla="*/ 822187 w 6670537"/>
              <a:gd name="connsiteY2" fmla="*/ 295275 h 3816323"/>
              <a:gd name="connsiteX3" fmla="*/ 1993762 w 6670537"/>
              <a:gd name="connsiteY3" fmla="*/ 304800 h 3816323"/>
              <a:gd name="connsiteX4" fmla="*/ 1993762 w 6670537"/>
              <a:gd name="connsiteY4" fmla="*/ 866775 h 3816323"/>
              <a:gd name="connsiteX5" fmla="*/ 3974962 w 6670537"/>
              <a:gd name="connsiteY5" fmla="*/ 857250 h 3816323"/>
              <a:gd name="connsiteX6" fmla="*/ 3974962 w 6670537"/>
              <a:gd name="connsiteY6" fmla="*/ 304800 h 3816323"/>
              <a:gd name="connsiteX7" fmla="*/ 5289412 w 6670537"/>
              <a:gd name="connsiteY7" fmla="*/ 295275 h 3816323"/>
              <a:gd name="connsiteX8" fmla="*/ 5298937 w 6670537"/>
              <a:gd name="connsiteY8" fmla="*/ 885825 h 3816323"/>
              <a:gd name="connsiteX9" fmla="*/ 6422887 w 6670537"/>
              <a:gd name="connsiteY9" fmla="*/ 876300 h 3816323"/>
              <a:gd name="connsiteX10" fmla="*/ 6432412 w 6670537"/>
              <a:gd name="connsiteY10" fmla="*/ 1162050 h 3816323"/>
              <a:gd name="connsiteX11" fmla="*/ 6661012 w 6670537"/>
              <a:gd name="connsiteY11" fmla="*/ 1171575 h 3816323"/>
              <a:gd name="connsiteX12" fmla="*/ 6670537 w 6670537"/>
              <a:gd name="connsiteY12" fmla="*/ 3133725 h 3816323"/>
              <a:gd name="connsiteX13" fmla="*/ 6460987 w 6670537"/>
              <a:gd name="connsiteY13" fmla="*/ 3219450 h 3816323"/>
              <a:gd name="connsiteX14" fmla="*/ 6460987 w 6670537"/>
              <a:gd name="connsiteY14" fmla="*/ 3495675 h 3816323"/>
              <a:gd name="connsiteX15" fmla="*/ 5194162 w 6670537"/>
              <a:gd name="connsiteY15" fmla="*/ 3486150 h 3816323"/>
              <a:gd name="connsiteX16" fmla="*/ 5203687 w 6670537"/>
              <a:gd name="connsiteY16" fmla="*/ 2905125 h 3816323"/>
              <a:gd name="connsiteX17" fmla="*/ 4232137 w 6670537"/>
              <a:gd name="connsiteY17" fmla="*/ 2905125 h 3816323"/>
              <a:gd name="connsiteX18" fmla="*/ 4232137 w 6670537"/>
              <a:gd name="connsiteY18" fmla="*/ 3476625 h 3816323"/>
              <a:gd name="connsiteX19" fmla="*/ 2108062 w 6670537"/>
              <a:gd name="connsiteY19" fmla="*/ 3457575 h 3816323"/>
              <a:gd name="connsiteX20" fmla="*/ 2088232 w 6670537"/>
              <a:gd name="connsiteY20" fmla="*/ 3744315 h 3816323"/>
              <a:gd name="connsiteX21" fmla="*/ 0 w 6670537"/>
              <a:gd name="connsiteY21" fmla="*/ 3816323 h 3816323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3744315 h 3744316"/>
              <a:gd name="connsiteX21" fmla="*/ 0 w 6670537"/>
              <a:gd name="connsiteY21" fmla="*/ 3744316 h 3744316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2808212 h 3744316"/>
              <a:gd name="connsiteX21" fmla="*/ 0 w 6670537"/>
              <a:gd name="connsiteY21" fmla="*/ 3744316 h 3744316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288131 h 3783806"/>
              <a:gd name="connsiteX1" fmla="*/ 936104 w 6670537"/>
              <a:gd name="connsiteY1" fmla="*/ 0 h 3783806"/>
              <a:gd name="connsiteX2" fmla="*/ 822187 w 6670537"/>
              <a:gd name="connsiteY2" fmla="*/ 583406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5912 w 6670537"/>
              <a:gd name="connsiteY0" fmla="*/ 288131 h 3783806"/>
              <a:gd name="connsiteX1" fmla="*/ 936104 w 6670537"/>
              <a:gd name="connsiteY1" fmla="*/ 0 h 3783806"/>
              <a:gd name="connsiteX2" fmla="*/ 936104 w 6670537"/>
              <a:gd name="connsiteY2" fmla="*/ 576064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4016 w 6670537"/>
              <a:gd name="connsiteY0" fmla="*/ 0 h 3783806"/>
              <a:gd name="connsiteX1" fmla="*/ 936104 w 6670537"/>
              <a:gd name="connsiteY1" fmla="*/ 0 h 3783806"/>
              <a:gd name="connsiteX2" fmla="*/ 936104 w 6670537"/>
              <a:gd name="connsiteY2" fmla="*/ 576064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60987 w 6670537"/>
              <a:gd name="connsiteY13" fmla="*/ 3507581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096343 h 3960440"/>
              <a:gd name="connsiteX21" fmla="*/ 0 w 6670537"/>
              <a:gd name="connsiteY21" fmla="*/ 3960440 h 3960440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60987 w 6670537"/>
              <a:gd name="connsiteY13" fmla="*/ 3507581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960440 h 3960440"/>
              <a:gd name="connsiteX21" fmla="*/ 0 w 6670537"/>
              <a:gd name="connsiteY21" fmla="*/ 3960440 h 3960440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80720 w 6670537"/>
              <a:gd name="connsiteY13" fmla="*/ 3456384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960440 h 3960440"/>
              <a:gd name="connsiteX21" fmla="*/ 0 w 6670537"/>
              <a:gd name="connsiteY21" fmla="*/ 396044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70537" h="3960440">
                <a:moveTo>
                  <a:pt x="144016" y="0"/>
                </a:moveTo>
                <a:lnTo>
                  <a:pt x="936104" y="0"/>
                </a:lnTo>
                <a:lnTo>
                  <a:pt x="936104" y="576064"/>
                </a:lnTo>
                <a:lnTo>
                  <a:pt x="1993762" y="592931"/>
                </a:lnTo>
                <a:lnTo>
                  <a:pt x="1993762" y="1154906"/>
                </a:lnTo>
                <a:lnTo>
                  <a:pt x="3974962" y="1145381"/>
                </a:lnTo>
                <a:lnTo>
                  <a:pt x="3974962" y="592931"/>
                </a:lnTo>
                <a:lnTo>
                  <a:pt x="5289412" y="583406"/>
                </a:lnTo>
                <a:lnTo>
                  <a:pt x="5298937" y="1173956"/>
                </a:lnTo>
                <a:lnTo>
                  <a:pt x="6422887" y="1164431"/>
                </a:lnTo>
                <a:lnTo>
                  <a:pt x="6432412" y="1450181"/>
                </a:lnTo>
                <a:lnTo>
                  <a:pt x="6661012" y="1459706"/>
                </a:lnTo>
                <a:lnTo>
                  <a:pt x="6670537" y="3421856"/>
                </a:lnTo>
                <a:lnTo>
                  <a:pt x="6480720" y="3456384"/>
                </a:lnTo>
                <a:lnTo>
                  <a:pt x="6460987" y="3783806"/>
                </a:lnTo>
                <a:lnTo>
                  <a:pt x="5194162" y="3774281"/>
                </a:lnTo>
                <a:lnTo>
                  <a:pt x="5203687" y="3193256"/>
                </a:lnTo>
                <a:lnTo>
                  <a:pt x="4232137" y="3193256"/>
                </a:lnTo>
                <a:lnTo>
                  <a:pt x="4232137" y="3764756"/>
                </a:lnTo>
                <a:lnTo>
                  <a:pt x="2108062" y="3745706"/>
                </a:lnTo>
                <a:lnTo>
                  <a:pt x="2088232" y="3960440"/>
                </a:lnTo>
                <a:lnTo>
                  <a:pt x="0" y="396044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PBB-TE for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-1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208412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(Type 1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and Type 2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36865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30475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559723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839643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95427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175347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71246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712468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66317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10333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327475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5767635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91771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8431931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Isosceles Triangle 58"/>
          <p:cNvSpPr/>
          <p:nvPr/>
        </p:nvSpPr>
        <p:spPr bwMode="auto">
          <a:xfrm flipV="1">
            <a:off x="871091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Isosceles Triangle 105"/>
          <p:cNvSpPr/>
          <p:nvPr/>
        </p:nvSpPr>
        <p:spPr bwMode="auto">
          <a:xfrm flipV="1">
            <a:off x="9368035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 flipV="1">
            <a:off x="850393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flipV="1">
            <a:off x="6991771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flipV="1">
            <a:off x="5839643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flipV="1">
            <a:off x="4327475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 flipV="1">
            <a:off x="3175347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flipV="1">
            <a:off x="166317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Trapezoid 112"/>
          <p:cNvSpPr/>
          <p:nvPr/>
        </p:nvSpPr>
        <p:spPr bwMode="auto">
          <a:xfrm flipV="1">
            <a:off x="799083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Trapezoid 113"/>
          <p:cNvSpPr/>
          <p:nvPr/>
        </p:nvSpPr>
        <p:spPr bwMode="auto">
          <a:xfrm flipV="1">
            <a:off x="9296027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1015107" y="3064396"/>
            <a:ext cx="849694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4779847" y="2961436"/>
            <a:ext cx="48891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cxnSp>
        <p:nvCxnSpPr>
          <p:cNvPr id="124" name="Straight Arrow Connector 123"/>
          <p:cNvCxnSpPr/>
          <p:nvPr/>
        </p:nvCxnSpPr>
        <p:spPr bwMode="auto">
          <a:xfrm>
            <a:off x="1879203" y="50812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01" name="Trapezoid 100"/>
          <p:cNvSpPr/>
          <p:nvPr/>
        </p:nvSpPr>
        <p:spPr bwMode="auto">
          <a:xfrm flipV="1">
            <a:off x="1735187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2095227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Trapezoid 102"/>
          <p:cNvSpPr/>
          <p:nvPr/>
        </p:nvSpPr>
        <p:spPr bwMode="auto">
          <a:xfrm flipV="1">
            <a:off x="2671291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Trapezoid 103"/>
          <p:cNvSpPr/>
          <p:nvPr/>
        </p:nvSpPr>
        <p:spPr bwMode="auto">
          <a:xfrm flipV="1">
            <a:off x="3031331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943099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</a:br>
            <a:r>
              <a:rPr lang="en-US" sz="1400" dirty="0" smtClean="0">
                <a:latin typeface="Arial" charset="0"/>
              </a:rPr>
              <a:t>(link)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Trapezoid 126"/>
          <p:cNvSpPr/>
          <p:nvPr/>
        </p:nvSpPr>
        <p:spPr bwMode="auto">
          <a:xfrm flipV="1">
            <a:off x="4255467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7" name="Straight Arrow Connector 136"/>
          <p:cNvCxnSpPr/>
          <p:nvPr/>
        </p:nvCxnSpPr>
        <p:spPr bwMode="auto">
          <a:xfrm>
            <a:off x="1807195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8" name="Straight Arrow Connector 137"/>
          <p:cNvCxnSpPr/>
          <p:nvPr/>
        </p:nvCxnSpPr>
        <p:spPr bwMode="auto">
          <a:xfrm>
            <a:off x="4471491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9" name="Straight Arrow Connector 138"/>
          <p:cNvCxnSpPr/>
          <p:nvPr/>
        </p:nvCxnSpPr>
        <p:spPr bwMode="auto">
          <a:xfrm>
            <a:off x="7135787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0" name="Trapezoid 139"/>
          <p:cNvSpPr/>
          <p:nvPr/>
        </p:nvSpPr>
        <p:spPr bwMode="auto">
          <a:xfrm flipV="1">
            <a:off x="3895427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2" name="Straight Arrow Connector 141"/>
          <p:cNvCxnSpPr/>
          <p:nvPr/>
        </p:nvCxnSpPr>
        <p:spPr bwMode="auto">
          <a:xfrm>
            <a:off x="3679403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3" name="Straight Arrow Connector 142"/>
          <p:cNvCxnSpPr/>
          <p:nvPr/>
        </p:nvCxnSpPr>
        <p:spPr bwMode="auto">
          <a:xfrm>
            <a:off x="6343699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4" name="Straight Arrow Connector 143"/>
          <p:cNvCxnSpPr/>
          <p:nvPr/>
        </p:nvCxnSpPr>
        <p:spPr bwMode="auto">
          <a:xfrm>
            <a:off x="9007995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2351326" y="404779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015622" y="4040976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7" name="TextBox 146"/>
          <p:cNvSpPr txBox="1"/>
          <p:nvPr/>
        </p:nvSpPr>
        <p:spPr>
          <a:xfrm>
            <a:off x="7679918" y="404779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8" name="Trapezoid 147"/>
          <p:cNvSpPr/>
          <p:nvPr/>
        </p:nvSpPr>
        <p:spPr bwMode="auto">
          <a:xfrm flipV="1">
            <a:off x="3535387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Trapezoid 148"/>
          <p:cNvSpPr/>
          <p:nvPr/>
        </p:nvSpPr>
        <p:spPr bwMode="auto">
          <a:xfrm flipV="1">
            <a:off x="3103339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Trapezoid 149"/>
          <p:cNvSpPr/>
          <p:nvPr/>
        </p:nvSpPr>
        <p:spPr bwMode="auto">
          <a:xfrm flipV="1">
            <a:off x="1231131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Trapezoid 150"/>
          <p:cNvSpPr/>
          <p:nvPr/>
        </p:nvSpPr>
        <p:spPr bwMode="auto">
          <a:xfrm flipV="1">
            <a:off x="1591171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871091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rapezoid 152"/>
          <p:cNvSpPr/>
          <p:nvPr/>
        </p:nvSpPr>
        <p:spPr bwMode="auto">
          <a:xfrm flipV="1">
            <a:off x="6919763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6559723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Trapezoid 154"/>
          <p:cNvSpPr/>
          <p:nvPr/>
        </p:nvSpPr>
        <p:spPr bwMode="auto">
          <a:xfrm flipV="1">
            <a:off x="6199683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Trapezoid 155"/>
          <p:cNvSpPr/>
          <p:nvPr/>
        </p:nvSpPr>
        <p:spPr bwMode="auto">
          <a:xfrm flipV="1">
            <a:off x="5767635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Trapezoid 156"/>
          <p:cNvSpPr/>
          <p:nvPr/>
        </p:nvSpPr>
        <p:spPr bwMode="auto">
          <a:xfrm flipV="1">
            <a:off x="9224019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Trapezoid 157"/>
          <p:cNvSpPr/>
          <p:nvPr/>
        </p:nvSpPr>
        <p:spPr bwMode="auto">
          <a:xfrm flipV="1">
            <a:off x="8863979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Trapezoid 158"/>
          <p:cNvSpPr/>
          <p:nvPr/>
        </p:nvSpPr>
        <p:spPr bwMode="auto">
          <a:xfrm flipV="1">
            <a:off x="8431931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0" name="Straight Arrow Connector 159"/>
          <p:cNvCxnSpPr/>
          <p:nvPr/>
        </p:nvCxnSpPr>
        <p:spPr bwMode="auto">
          <a:xfrm>
            <a:off x="1807195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61" name="Straight Arrow Connector 160"/>
          <p:cNvCxnSpPr/>
          <p:nvPr/>
        </p:nvCxnSpPr>
        <p:spPr bwMode="auto">
          <a:xfrm>
            <a:off x="4471491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62" name="Straight Arrow Connector 161"/>
          <p:cNvCxnSpPr/>
          <p:nvPr/>
        </p:nvCxnSpPr>
        <p:spPr bwMode="auto">
          <a:xfrm>
            <a:off x="7135787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63" name="TextBox 162"/>
          <p:cNvSpPr txBox="1"/>
          <p:nvPr/>
        </p:nvSpPr>
        <p:spPr>
          <a:xfrm>
            <a:off x="2299266" y="38633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4963563" y="385648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5" name="TextBox 164"/>
          <p:cNvSpPr txBox="1"/>
          <p:nvPr/>
        </p:nvSpPr>
        <p:spPr>
          <a:xfrm>
            <a:off x="7639843" y="38633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6" name="TextBox 165"/>
          <p:cNvSpPr txBox="1"/>
          <p:nvPr/>
        </p:nvSpPr>
        <p:spPr>
          <a:xfrm>
            <a:off x="1015107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cxnSp>
        <p:nvCxnSpPr>
          <p:cNvPr id="141" name="Straight Arrow Connector 140"/>
          <p:cNvCxnSpPr/>
          <p:nvPr/>
        </p:nvCxnSpPr>
        <p:spPr bwMode="auto">
          <a:xfrm>
            <a:off x="1015107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7" name="TextBox 166"/>
          <p:cNvSpPr txBox="1"/>
          <p:nvPr/>
        </p:nvSpPr>
        <p:spPr>
          <a:xfrm>
            <a:off x="3679403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6343699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9032753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cxnSp>
        <p:nvCxnSpPr>
          <p:cNvPr id="174" name="Straight Arrow Connector 173"/>
          <p:cNvCxnSpPr/>
          <p:nvPr/>
        </p:nvCxnSpPr>
        <p:spPr bwMode="auto">
          <a:xfrm>
            <a:off x="1879203" y="52336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9" name="TextBox 178"/>
          <p:cNvSpPr txBox="1"/>
          <p:nvPr/>
        </p:nvSpPr>
        <p:spPr>
          <a:xfrm>
            <a:off x="2221738" y="5136882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141333" y="4936604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cxnSp>
        <p:nvCxnSpPr>
          <p:cNvPr id="182" name="Straight Arrow Connector 181"/>
          <p:cNvCxnSpPr/>
          <p:nvPr/>
        </p:nvCxnSpPr>
        <p:spPr bwMode="auto">
          <a:xfrm>
            <a:off x="4543499" y="50812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3" name="Trapezoid 182"/>
          <p:cNvSpPr/>
          <p:nvPr/>
        </p:nvSpPr>
        <p:spPr bwMode="auto">
          <a:xfrm flipV="1">
            <a:off x="4399483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Trapezoid 183"/>
          <p:cNvSpPr/>
          <p:nvPr/>
        </p:nvSpPr>
        <p:spPr bwMode="auto">
          <a:xfrm flipV="1">
            <a:off x="4759523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Trapezoid 184"/>
          <p:cNvSpPr/>
          <p:nvPr/>
        </p:nvSpPr>
        <p:spPr bwMode="auto">
          <a:xfrm flipV="1">
            <a:off x="5335587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Trapezoid 185"/>
          <p:cNvSpPr/>
          <p:nvPr/>
        </p:nvSpPr>
        <p:spPr bwMode="auto">
          <a:xfrm flipV="1">
            <a:off x="5695627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7" name="Straight Arrow Connector 186"/>
          <p:cNvCxnSpPr/>
          <p:nvPr/>
        </p:nvCxnSpPr>
        <p:spPr bwMode="auto">
          <a:xfrm>
            <a:off x="4543499" y="52336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8" name="TextBox 187"/>
          <p:cNvSpPr txBox="1"/>
          <p:nvPr/>
        </p:nvSpPr>
        <p:spPr>
          <a:xfrm>
            <a:off x="4886034" y="5136882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4805629" y="4936604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cxnSp>
        <p:nvCxnSpPr>
          <p:cNvPr id="190" name="Straight Arrow Connector 189"/>
          <p:cNvCxnSpPr/>
          <p:nvPr/>
        </p:nvCxnSpPr>
        <p:spPr bwMode="auto">
          <a:xfrm>
            <a:off x="7207795" y="50812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1" name="Trapezoid 190"/>
          <p:cNvSpPr/>
          <p:nvPr/>
        </p:nvSpPr>
        <p:spPr bwMode="auto">
          <a:xfrm flipV="1">
            <a:off x="7063779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Trapezoid 191"/>
          <p:cNvSpPr/>
          <p:nvPr/>
        </p:nvSpPr>
        <p:spPr bwMode="auto">
          <a:xfrm flipV="1">
            <a:off x="7423819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Trapezoid 192"/>
          <p:cNvSpPr/>
          <p:nvPr/>
        </p:nvSpPr>
        <p:spPr bwMode="auto">
          <a:xfrm flipV="1">
            <a:off x="7999883" y="5008612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Trapezoid 193"/>
          <p:cNvSpPr/>
          <p:nvPr/>
        </p:nvSpPr>
        <p:spPr bwMode="auto">
          <a:xfrm flipV="1">
            <a:off x="8359923" y="5008612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5" name="Straight Arrow Connector 194"/>
          <p:cNvCxnSpPr/>
          <p:nvPr/>
        </p:nvCxnSpPr>
        <p:spPr bwMode="auto">
          <a:xfrm>
            <a:off x="7207795" y="523360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6" name="TextBox 195"/>
          <p:cNvSpPr txBox="1"/>
          <p:nvPr/>
        </p:nvSpPr>
        <p:spPr>
          <a:xfrm>
            <a:off x="7550330" y="5136882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7469925" y="4936604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sp>
        <p:nvSpPr>
          <p:cNvPr id="170" name="Isosceles Triangle 169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Isosceles Triangle 170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Line Callout 2 171"/>
          <p:cNvSpPr/>
          <p:nvPr/>
        </p:nvSpPr>
        <p:spPr bwMode="auto">
          <a:xfrm>
            <a:off x="6847755" y="1408212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9087"/>
              <a:gd name="adj6" fmla="val -57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Trapezoid 119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Trapezoid 120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5" name="Straight Arrow Connector 124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6" name="TextBox 125"/>
          <p:cNvSpPr txBox="1"/>
          <p:nvPr/>
        </p:nvSpPr>
        <p:spPr>
          <a:xfrm>
            <a:off x="4737666" y="1984276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C-MAC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PBB-TE for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995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352428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1 and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2)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720580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72058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65668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720580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72058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65668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720580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ESP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80070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73680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72058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65668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72058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65668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559723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839643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95427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175347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856484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856484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5224636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5224636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5224636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663179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103339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327475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5767635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91771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8431931" y="5224636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Isosceles Triangle 58"/>
          <p:cNvSpPr/>
          <p:nvPr/>
        </p:nvSpPr>
        <p:spPr bwMode="auto">
          <a:xfrm flipV="1">
            <a:off x="871091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Isosceles Triangle 105"/>
          <p:cNvSpPr/>
          <p:nvPr/>
        </p:nvSpPr>
        <p:spPr bwMode="auto">
          <a:xfrm flipV="1">
            <a:off x="9368035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 flipV="1">
            <a:off x="8503939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flipV="1">
            <a:off x="6991771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flipV="1">
            <a:off x="5839643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flipV="1">
            <a:off x="4327475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 flipV="1">
            <a:off x="3175347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flipV="1">
            <a:off x="1663179" y="4792588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5" name="Trapezoid 84"/>
          <p:cNvSpPr/>
          <p:nvPr/>
        </p:nvSpPr>
        <p:spPr bwMode="auto">
          <a:xfrm flipV="1">
            <a:off x="8431931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" name="Trapezoid 85"/>
          <p:cNvSpPr/>
          <p:nvPr/>
        </p:nvSpPr>
        <p:spPr bwMode="auto">
          <a:xfrm flipV="1">
            <a:off x="6919763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7" name="Trapezoid 86"/>
          <p:cNvSpPr/>
          <p:nvPr/>
        </p:nvSpPr>
        <p:spPr bwMode="auto">
          <a:xfrm flipV="1">
            <a:off x="1591171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8" name="Trapezoid 87"/>
          <p:cNvSpPr/>
          <p:nvPr/>
        </p:nvSpPr>
        <p:spPr bwMode="auto">
          <a:xfrm flipV="1">
            <a:off x="3103339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9" name="Trapezoid 88"/>
          <p:cNvSpPr/>
          <p:nvPr/>
        </p:nvSpPr>
        <p:spPr bwMode="auto">
          <a:xfrm flipV="1">
            <a:off x="4255467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3" name="Trapezoid 92"/>
          <p:cNvSpPr/>
          <p:nvPr/>
        </p:nvSpPr>
        <p:spPr bwMode="auto">
          <a:xfrm flipV="1">
            <a:off x="3895427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4" name="Straight Arrow Connector 93"/>
          <p:cNvCxnSpPr/>
          <p:nvPr/>
        </p:nvCxnSpPr>
        <p:spPr bwMode="auto">
          <a:xfrm>
            <a:off x="1015107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6343699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99" name="Trapezoid 98"/>
          <p:cNvSpPr/>
          <p:nvPr/>
        </p:nvSpPr>
        <p:spPr bwMode="auto">
          <a:xfrm flipV="1">
            <a:off x="3535387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Trapezoid 99"/>
          <p:cNvSpPr/>
          <p:nvPr/>
        </p:nvSpPr>
        <p:spPr bwMode="auto">
          <a:xfrm flipV="1">
            <a:off x="1231131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Trapezoid 100"/>
          <p:cNvSpPr/>
          <p:nvPr/>
        </p:nvSpPr>
        <p:spPr bwMode="auto">
          <a:xfrm flipV="1">
            <a:off x="871091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6559723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Trapezoid 102"/>
          <p:cNvSpPr/>
          <p:nvPr/>
        </p:nvSpPr>
        <p:spPr bwMode="auto">
          <a:xfrm flipV="1">
            <a:off x="6199683" y="4072508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Trapezoid 103"/>
          <p:cNvSpPr/>
          <p:nvPr/>
        </p:nvSpPr>
        <p:spPr bwMode="auto">
          <a:xfrm flipV="1">
            <a:off x="9224019" y="4072508"/>
            <a:ext cx="288032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Trapezoid 104"/>
          <p:cNvSpPr/>
          <p:nvPr/>
        </p:nvSpPr>
        <p:spPr bwMode="auto">
          <a:xfrm flipV="1">
            <a:off x="8863979" y="4072508"/>
            <a:ext cx="288032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1" name="Straight Arrow Connector 120"/>
          <p:cNvCxnSpPr/>
          <p:nvPr/>
        </p:nvCxnSpPr>
        <p:spPr bwMode="auto">
          <a:xfrm>
            <a:off x="1807195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5" name="Straight Arrow Connector 124"/>
          <p:cNvCxnSpPr/>
          <p:nvPr/>
        </p:nvCxnSpPr>
        <p:spPr bwMode="auto">
          <a:xfrm>
            <a:off x="4471491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6" name="Straight Arrow Connector 125"/>
          <p:cNvCxnSpPr/>
          <p:nvPr/>
        </p:nvCxnSpPr>
        <p:spPr bwMode="auto">
          <a:xfrm>
            <a:off x="1807195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27" name="Straight Arrow Connector 126"/>
          <p:cNvCxnSpPr/>
          <p:nvPr/>
        </p:nvCxnSpPr>
        <p:spPr bwMode="auto">
          <a:xfrm>
            <a:off x="4471491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33" name="TextBox 132"/>
          <p:cNvSpPr txBox="1"/>
          <p:nvPr/>
        </p:nvSpPr>
        <p:spPr>
          <a:xfrm>
            <a:off x="4998116" y="441552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34" name="TextBox 133"/>
          <p:cNvSpPr txBox="1"/>
          <p:nvPr/>
        </p:nvSpPr>
        <p:spPr>
          <a:xfrm>
            <a:off x="4962850" y="419949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35" name="Straight Arrow Connector 134"/>
          <p:cNvCxnSpPr/>
          <p:nvPr/>
        </p:nvCxnSpPr>
        <p:spPr bwMode="auto">
          <a:xfrm>
            <a:off x="3679403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6" name="Trapezoid 135"/>
          <p:cNvSpPr/>
          <p:nvPr/>
        </p:nvSpPr>
        <p:spPr bwMode="auto">
          <a:xfrm flipV="1">
            <a:off x="5767635" y="4072508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2383259" y="442279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38" name="TextBox 137"/>
          <p:cNvSpPr txBox="1"/>
          <p:nvPr/>
        </p:nvSpPr>
        <p:spPr>
          <a:xfrm>
            <a:off x="2347993" y="420676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39" name="Straight Arrow Connector 138"/>
          <p:cNvCxnSpPr/>
          <p:nvPr/>
        </p:nvCxnSpPr>
        <p:spPr bwMode="auto">
          <a:xfrm>
            <a:off x="9007995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0" name="Straight Arrow Connector 139"/>
          <p:cNvCxnSpPr/>
          <p:nvPr/>
        </p:nvCxnSpPr>
        <p:spPr bwMode="auto">
          <a:xfrm>
            <a:off x="7135787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1" name="Straight Arrow Connector 140"/>
          <p:cNvCxnSpPr/>
          <p:nvPr/>
        </p:nvCxnSpPr>
        <p:spPr bwMode="auto">
          <a:xfrm>
            <a:off x="7135787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42" name="TextBox 141"/>
          <p:cNvSpPr txBox="1"/>
          <p:nvPr/>
        </p:nvSpPr>
        <p:spPr>
          <a:xfrm>
            <a:off x="7662412" y="441552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3" name="TextBox 142"/>
          <p:cNvSpPr txBox="1"/>
          <p:nvPr/>
        </p:nvSpPr>
        <p:spPr>
          <a:xfrm>
            <a:off x="7627146" y="419949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44" name="Straight Arrow Connector 143"/>
          <p:cNvCxnSpPr/>
          <p:nvPr/>
        </p:nvCxnSpPr>
        <p:spPr bwMode="auto">
          <a:xfrm>
            <a:off x="1807195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2383259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46" name="Straight Arrow Connector 145"/>
          <p:cNvCxnSpPr/>
          <p:nvPr/>
        </p:nvCxnSpPr>
        <p:spPr bwMode="auto">
          <a:xfrm>
            <a:off x="3679403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7" name="Straight Arrow Connector 146"/>
          <p:cNvCxnSpPr/>
          <p:nvPr/>
        </p:nvCxnSpPr>
        <p:spPr bwMode="auto">
          <a:xfrm>
            <a:off x="6343699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8" name="Straight Arrow Connector 147"/>
          <p:cNvCxnSpPr/>
          <p:nvPr/>
        </p:nvCxnSpPr>
        <p:spPr bwMode="auto">
          <a:xfrm>
            <a:off x="1015107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9" name="Straight Arrow Connector 148"/>
          <p:cNvCxnSpPr/>
          <p:nvPr/>
        </p:nvCxnSpPr>
        <p:spPr bwMode="auto">
          <a:xfrm>
            <a:off x="4471491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0" name="TextBox 149"/>
          <p:cNvSpPr txBox="1"/>
          <p:nvPr/>
        </p:nvSpPr>
        <p:spPr>
          <a:xfrm>
            <a:off x="4998829" y="400108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51" name="Straight Arrow Connector 150"/>
          <p:cNvCxnSpPr/>
          <p:nvPr/>
        </p:nvCxnSpPr>
        <p:spPr bwMode="auto">
          <a:xfrm>
            <a:off x="7135787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2" name="TextBox 151"/>
          <p:cNvSpPr txBox="1"/>
          <p:nvPr/>
        </p:nvSpPr>
        <p:spPr>
          <a:xfrm>
            <a:off x="7663125" y="400108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53" name="Straight Arrow Connector 152"/>
          <p:cNvCxnSpPr/>
          <p:nvPr/>
        </p:nvCxnSpPr>
        <p:spPr bwMode="auto">
          <a:xfrm>
            <a:off x="9007995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4" name="TextBox 153"/>
          <p:cNvSpPr txBox="1"/>
          <p:nvPr/>
        </p:nvSpPr>
        <p:spPr>
          <a:xfrm>
            <a:off x="9464801" y="419891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55" name="TextBox 154"/>
          <p:cNvSpPr txBox="1"/>
          <p:nvPr/>
        </p:nvSpPr>
        <p:spPr>
          <a:xfrm>
            <a:off x="9500780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35809" y="420676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57" name="TextBox 156"/>
          <p:cNvSpPr txBox="1"/>
          <p:nvPr/>
        </p:nvSpPr>
        <p:spPr>
          <a:xfrm>
            <a:off x="571075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58" name="Straight Arrow Connector 157"/>
          <p:cNvCxnSpPr/>
          <p:nvPr/>
        </p:nvCxnSpPr>
        <p:spPr bwMode="auto">
          <a:xfrm>
            <a:off x="1879203" y="55295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9" name="Trapezoid 158"/>
          <p:cNvSpPr/>
          <p:nvPr/>
        </p:nvSpPr>
        <p:spPr bwMode="auto">
          <a:xfrm flipV="1">
            <a:off x="1735187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Trapezoid 159"/>
          <p:cNvSpPr/>
          <p:nvPr/>
        </p:nvSpPr>
        <p:spPr bwMode="auto">
          <a:xfrm flipV="1">
            <a:off x="2095227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Trapezoid 160"/>
          <p:cNvSpPr/>
          <p:nvPr/>
        </p:nvSpPr>
        <p:spPr bwMode="auto">
          <a:xfrm flipV="1">
            <a:off x="2671291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Trapezoid 161"/>
          <p:cNvSpPr/>
          <p:nvPr/>
        </p:nvSpPr>
        <p:spPr bwMode="auto">
          <a:xfrm flipV="1">
            <a:off x="3031331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3" name="Straight Arrow Connector 162"/>
          <p:cNvCxnSpPr/>
          <p:nvPr/>
        </p:nvCxnSpPr>
        <p:spPr bwMode="auto">
          <a:xfrm>
            <a:off x="1879203" y="56819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4" name="TextBox 163"/>
          <p:cNvSpPr txBox="1"/>
          <p:nvPr/>
        </p:nvSpPr>
        <p:spPr>
          <a:xfrm>
            <a:off x="2221738" y="5585256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141333" y="5384978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cxnSp>
        <p:nvCxnSpPr>
          <p:cNvPr id="166" name="Straight Arrow Connector 165"/>
          <p:cNvCxnSpPr/>
          <p:nvPr/>
        </p:nvCxnSpPr>
        <p:spPr bwMode="auto">
          <a:xfrm>
            <a:off x="4543499" y="55295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7" name="Trapezoid 166"/>
          <p:cNvSpPr/>
          <p:nvPr/>
        </p:nvSpPr>
        <p:spPr bwMode="auto">
          <a:xfrm flipV="1">
            <a:off x="4399483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Trapezoid 167"/>
          <p:cNvSpPr/>
          <p:nvPr/>
        </p:nvSpPr>
        <p:spPr bwMode="auto">
          <a:xfrm flipV="1">
            <a:off x="4759523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Trapezoid 168"/>
          <p:cNvSpPr/>
          <p:nvPr/>
        </p:nvSpPr>
        <p:spPr bwMode="auto">
          <a:xfrm flipV="1">
            <a:off x="5335587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Trapezoid 169"/>
          <p:cNvSpPr/>
          <p:nvPr/>
        </p:nvSpPr>
        <p:spPr bwMode="auto">
          <a:xfrm flipV="1">
            <a:off x="5695627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1" name="Straight Arrow Connector 170"/>
          <p:cNvCxnSpPr/>
          <p:nvPr/>
        </p:nvCxnSpPr>
        <p:spPr bwMode="auto">
          <a:xfrm>
            <a:off x="4543499" y="56819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2" name="TextBox 171"/>
          <p:cNvSpPr txBox="1"/>
          <p:nvPr/>
        </p:nvSpPr>
        <p:spPr>
          <a:xfrm>
            <a:off x="4886034" y="5585256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4805629" y="5384978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cxnSp>
        <p:nvCxnSpPr>
          <p:cNvPr id="174" name="Straight Arrow Connector 173"/>
          <p:cNvCxnSpPr/>
          <p:nvPr/>
        </p:nvCxnSpPr>
        <p:spPr bwMode="auto">
          <a:xfrm>
            <a:off x="7207795" y="55295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5" name="Trapezoid 174"/>
          <p:cNvSpPr/>
          <p:nvPr/>
        </p:nvSpPr>
        <p:spPr bwMode="auto">
          <a:xfrm flipV="1">
            <a:off x="7063779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Trapezoid 175"/>
          <p:cNvSpPr/>
          <p:nvPr/>
        </p:nvSpPr>
        <p:spPr bwMode="auto">
          <a:xfrm flipV="1">
            <a:off x="7423819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Trapezoid 176"/>
          <p:cNvSpPr/>
          <p:nvPr/>
        </p:nvSpPr>
        <p:spPr bwMode="auto">
          <a:xfrm flipV="1">
            <a:off x="7999883" y="5456986"/>
            <a:ext cx="360040" cy="288032"/>
          </a:xfrm>
          <a:prstGeom prst="trapezoid">
            <a:avLst>
              <a:gd name="adj" fmla="val 3549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Trapezoid 177"/>
          <p:cNvSpPr/>
          <p:nvPr/>
        </p:nvSpPr>
        <p:spPr bwMode="auto">
          <a:xfrm flipV="1">
            <a:off x="8359923" y="5456986"/>
            <a:ext cx="360040" cy="288032"/>
          </a:xfrm>
          <a:prstGeom prst="trapezoid">
            <a:avLst>
              <a:gd name="adj" fmla="val 3262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Arrow Connector 178"/>
          <p:cNvCxnSpPr/>
          <p:nvPr/>
        </p:nvCxnSpPr>
        <p:spPr bwMode="auto">
          <a:xfrm>
            <a:off x="7207795" y="5681974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0" name="TextBox 179"/>
          <p:cNvSpPr txBox="1"/>
          <p:nvPr/>
        </p:nvSpPr>
        <p:spPr>
          <a:xfrm>
            <a:off x="7550330" y="5585256"/>
            <a:ext cx="71974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ESP-VID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7469925" y="5384978"/>
            <a:ext cx="828753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ESP-MAC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3704161" y="457714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209" name="TextBox 208"/>
          <p:cNvSpPr txBox="1"/>
          <p:nvPr/>
        </p:nvSpPr>
        <p:spPr>
          <a:xfrm>
            <a:off x="3739427" y="437087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6343699" y="45668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211" name="TextBox 210"/>
          <p:cNvSpPr txBox="1"/>
          <p:nvPr/>
        </p:nvSpPr>
        <p:spPr>
          <a:xfrm>
            <a:off x="6378965" y="436054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31" name="Trapezoid 130"/>
          <p:cNvSpPr/>
          <p:nvPr/>
        </p:nvSpPr>
        <p:spPr bwMode="auto">
          <a:xfrm flipV="1">
            <a:off x="799083" y="2992388"/>
            <a:ext cx="432048" cy="288032"/>
          </a:xfrm>
          <a:prstGeom prst="trapezoid">
            <a:avLst>
              <a:gd name="adj" fmla="val 4364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Trapezoid 131"/>
          <p:cNvSpPr/>
          <p:nvPr/>
        </p:nvSpPr>
        <p:spPr bwMode="auto">
          <a:xfrm flipV="1">
            <a:off x="9296027" y="2992388"/>
            <a:ext cx="432048" cy="288032"/>
          </a:xfrm>
          <a:prstGeom prst="trapezoid">
            <a:avLst>
              <a:gd name="adj" fmla="val 3041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2" name="Straight Arrow Connector 181"/>
          <p:cNvCxnSpPr/>
          <p:nvPr/>
        </p:nvCxnSpPr>
        <p:spPr bwMode="auto">
          <a:xfrm>
            <a:off x="1087115" y="30643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3" name="TextBox 182"/>
          <p:cNvSpPr txBox="1"/>
          <p:nvPr/>
        </p:nvSpPr>
        <p:spPr>
          <a:xfrm>
            <a:off x="4784659" y="296143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84" name="Straight Arrow Connector 183"/>
          <p:cNvCxnSpPr/>
          <p:nvPr/>
        </p:nvCxnSpPr>
        <p:spPr bwMode="auto">
          <a:xfrm>
            <a:off x="1087115" y="32167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5" name="TextBox 184"/>
          <p:cNvSpPr txBox="1"/>
          <p:nvPr/>
        </p:nvSpPr>
        <p:spPr>
          <a:xfrm>
            <a:off x="4410019" y="3136404"/>
            <a:ext cx="128560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Service B-MAC</a:t>
            </a:r>
            <a:endParaRPr lang="en-GB" sz="1400" dirty="0"/>
          </a:p>
        </p:txBody>
      </p:sp>
      <p:sp>
        <p:nvSpPr>
          <p:cNvPr id="186" name="Isosceles Triangle 185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Isosceles Triangle 186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Line Callout 2 187"/>
          <p:cNvSpPr/>
          <p:nvPr/>
        </p:nvSpPr>
        <p:spPr bwMode="auto">
          <a:xfrm>
            <a:off x="6847755" y="1552228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60981"/>
              <a:gd name="adj6" fmla="val -5657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Trapezoid 188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Trapezoid 189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1" name="Straight Arrow Connector 190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92" name="TextBox 191"/>
          <p:cNvSpPr txBox="1"/>
          <p:nvPr/>
        </p:nvSpPr>
        <p:spPr>
          <a:xfrm>
            <a:off x="4792169" y="198427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sp>
        <p:nvSpPr>
          <p:cNvPr id="193" name="Line Callout 2 192"/>
          <p:cNvSpPr/>
          <p:nvPr/>
        </p:nvSpPr>
        <p:spPr bwMode="auto">
          <a:xfrm flipH="1">
            <a:off x="1519163" y="1552228"/>
            <a:ext cx="2016224" cy="2880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40844"/>
              <a:gd name="adj6" fmla="val -76911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I-SID = S-VID+4096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rapezoid 192"/>
          <p:cNvSpPr/>
          <p:nvPr/>
        </p:nvSpPr>
        <p:spPr bwMode="auto">
          <a:xfrm flipV="1">
            <a:off x="8431931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Trapezoid 191"/>
          <p:cNvSpPr/>
          <p:nvPr/>
        </p:nvSpPr>
        <p:spPr bwMode="auto">
          <a:xfrm flipV="1">
            <a:off x="6919763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Trapezoid 188"/>
          <p:cNvSpPr/>
          <p:nvPr/>
        </p:nvSpPr>
        <p:spPr bwMode="auto">
          <a:xfrm flipV="1">
            <a:off x="1591171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Trapezoid 187"/>
          <p:cNvSpPr/>
          <p:nvPr/>
        </p:nvSpPr>
        <p:spPr bwMode="auto">
          <a:xfrm flipV="1">
            <a:off x="3103339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Trapezoid 142"/>
          <p:cNvSpPr/>
          <p:nvPr/>
        </p:nvSpPr>
        <p:spPr bwMode="auto">
          <a:xfrm flipV="1">
            <a:off x="4255467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7" name="Straight Arrow Connector 146"/>
          <p:cNvCxnSpPr/>
          <p:nvPr/>
        </p:nvCxnSpPr>
        <p:spPr bwMode="auto">
          <a:xfrm>
            <a:off x="1807195" y="4432548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8" name="Straight Arrow Connector 147"/>
          <p:cNvCxnSpPr/>
          <p:nvPr/>
        </p:nvCxnSpPr>
        <p:spPr bwMode="auto">
          <a:xfrm>
            <a:off x="4471491" y="4432548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9" name="Straight Arrow Connector 148"/>
          <p:cNvCxnSpPr/>
          <p:nvPr/>
        </p:nvCxnSpPr>
        <p:spPr bwMode="auto">
          <a:xfrm>
            <a:off x="7135787" y="4432548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3" name="Trapezoid 152"/>
          <p:cNvSpPr/>
          <p:nvPr/>
        </p:nvSpPr>
        <p:spPr bwMode="auto">
          <a:xfrm flipV="1">
            <a:off x="3895427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8" name="Straight Arrow Connector 157"/>
          <p:cNvCxnSpPr/>
          <p:nvPr/>
        </p:nvCxnSpPr>
        <p:spPr bwMode="auto">
          <a:xfrm>
            <a:off x="1015107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60" name="Straight Arrow Connector 159"/>
          <p:cNvCxnSpPr/>
          <p:nvPr/>
        </p:nvCxnSpPr>
        <p:spPr bwMode="auto">
          <a:xfrm>
            <a:off x="6343699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 I for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995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208412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(Type 1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and Type 2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57656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57656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57656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51266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44877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b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</a:br>
            <a:r>
              <a:rPr lang="en-US" sz="1400" dirty="0" smtClean="0">
                <a:latin typeface="Arial" charset="0"/>
              </a:rPr>
              <a:t>(link)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559723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839643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95427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175347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71246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712468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508062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508062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508062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663179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103339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327475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5767635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91771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8431931" y="508062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Isosceles Triangle 58"/>
          <p:cNvSpPr/>
          <p:nvPr/>
        </p:nvSpPr>
        <p:spPr bwMode="auto">
          <a:xfrm flipV="1">
            <a:off x="871091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Isosceles Triangle 105"/>
          <p:cNvSpPr/>
          <p:nvPr/>
        </p:nvSpPr>
        <p:spPr bwMode="auto">
          <a:xfrm flipV="1">
            <a:off x="9368035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 flipV="1">
            <a:off x="8503939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flipV="1">
            <a:off x="6991771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flipV="1">
            <a:off x="5839643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flipV="1">
            <a:off x="4327475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 flipV="1">
            <a:off x="3175347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flipV="1">
            <a:off x="1663179" y="464857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Trapezoid 112"/>
          <p:cNvSpPr/>
          <p:nvPr/>
        </p:nvSpPr>
        <p:spPr bwMode="auto">
          <a:xfrm flipV="1">
            <a:off x="799083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Trapezoid 113"/>
          <p:cNvSpPr/>
          <p:nvPr/>
        </p:nvSpPr>
        <p:spPr bwMode="auto">
          <a:xfrm flipV="1">
            <a:off x="9296027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1015107" y="3064396"/>
            <a:ext cx="849694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4779847" y="2961436"/>
            <a:ext cx="488915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sp>
        <p:nvSpPr>
          <p:cNvPr id="128" name="TextBox 127"/>
          <p:cNvSpPr txBox="1"/>
          <p:nvPr/>
        </p:nvSpPr>
        <p:spPr>
          <a:xfrm>
            <a:off x="2256749" y="4335830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4921045" y="4329008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  <a:endParaRPr lang="en-GB" sz="1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585341" y="4335830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  <a:endParaRPr lang="en-GB" sz="1400" dirty="0"/>
          </a:p>
        </p:txBody>
      </p:sp>
      <p:sp>
        <p:nvSpPr>
          <p:cNvPr id="90" name="Isosceles Triangle 89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" name="Trapezoid 91"/>
          <p:cNvSpPr/>
          <p:nvPr/>
        </p:nvSpPr>
        <p:spPr bwMode="auto">
          <a:xfrm flipV="1">
            <a:off x="3535387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4" name="Trapezoid 93"/>
          <p:cNvSpPr/>
          <p:nvPr/>
        </p:nvSpPr>
        <p:spPr bwMode="auto">
          <a:xfrm flipV="1">
            <a:off x="1231131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Trapezoid 95"/>
          <p:cNvSpPr/>
          <p:nvPr/>
        </p:nvSpPr>
        <p:spPr bwMode="auto">
          <a:xfrm flipV="1">
            <a:off x="871091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Trapezoid 97"/>
          <p:cNvSpPr/>
          <p:nvPr/>
        </p:nvSpPr>
        <p:spPr bwMode="auto">
          <a:xfrm flipV="1">
            <a:off x="6559723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Trapezoid 98"/>
          <p:cNvSpPr/>
          <p:nvPr/>
        </p:nvSpPr>
        <p:spPr bwMode="auto">
          <a:xfrm flipV="1">
            <a:off x="6199683" y="3928492"/>
            <a:ext cx="360040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Trapezoid 100"/>
          <p:cNvSpPr/>
          <p:nvPr/>
        </p:nvSpPr>
        <p:spPr bwMode="auto">
          <a:xfrm flipV="1">
            <a:off x="9224019" y="3928492"/>
            <a:ext cx="288032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8863979" y="3928492"/>
            <a:ext cx="288032" cy="576064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4" name="Straight Arrow Connector 103"/>
          <p:cNvCxnSpPr/>
          <p:nvPr/>
        </p:nvCxnSpPr>
        <p:spPr bwMode="auto">
          <a:xfrm>
            <a:off x="1807195" y="4216524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>
            <a:off x="4471491" y="4216524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75" name="Straight Arrow Connector 174"/>
          <p:cNvCxnSpPr/>
          <p:nvPr/>
        </p:nvCxnSpPr>
        <p:spPr bwMode="auto">
          <a:xfrm>
            <a:off x="1807195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82" name="Straight Arrow Connector 181"/>
          <p:cNvCxnSpPr/>
          <p:nvPr/>
        </p:nvCxnSpPr>
        <p:spPr bwMode="auto">
          <a:xfrm>
            <a:off x="4471491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83" name="TextBox 182"/>
          <p:cNvSpPr txBox="1"/>
          <p:nvPr/>
        </p:nvSpPr>
        <p:spPr>
          <a:xfrm>
            <a:off x="4998116" y="410219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84" name="TextBox 183"/>
          <p:cNvSpPr txBox="1"/>
          <p:nvPr/>
        </p:nvSpPr>
        <p:spPr>
          <a:xfrm>
            <a:off x="4962850" y="388617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59" name="Straight Arrow Connector 158"/>
          <p:cNvCxnSpPr/>
          <p:nvPr/>
        </p:nvCxnSpPr>
        <p:spPr bwMode="auto">
          <a:xfrm>
            <a:off x="3679403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7" name="Trapezoid 186"/>
          <p:cNvSpPr/>
          <p:nvPr/>
        </p:nvSpPr>
        <p:spPr bwMode="auto">
          <a:xfrm flipV="1">
            <a:off x="5767635" y="3928492"/>
            <a:ext cx="432048" cy="576064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2383259" y="410946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91" name="TextBox 190"/>
          <p:cNvSpPr txBox="1"/>
          <p:nvPr/>
        </p:nvSpPr>
        <p:spPr>
          <a:xfrm>
            <a:off x="2347993" y="389344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61" name="Straight Arrow Connector 160"/>
          <p:cNvCxnSpPr/>
          <p:nvPr/>
        </p:nvCxnSpPr>
        <p:spPr bwMode="auto">
          <a:xfrm>
            <a:off x="9007995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94" name="Straight Arrow Connector 193"/>
          <p:cNvCxnSpPr/>
          <p:nvPr/>
        </p:nvCxnSpPr>
        <p:spPr bwMode="auto">
          <a:xfrm>
            <a:off x="7135787" y="4216524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95" name="Straight Arrow Connector 194"/>
          <p:cNvCxnSpPr/>
          <p:nvPr/>
        </p:nvCxnSpPr>
        <p:spPr bwMode="auto">
          <a:xfrm>
            <a:off x="7135787" y="400050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96" name="TextBox 195"/>
          <p:cNvSpPr txBox="1"/>
          <p:nvPr/>
        </p:nvSpPr>
        <p:spPr>
          <a:xfrm>
            <a:off x="7662412" y="410219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97" name="TextBox 196"/>
          <p:cNvSpPr txBox="1"/>
          <p:nvPr/>
        </p:nvSpPr>
        <p:spPr>
          <a:xfrm>
            <a:off x="7627146" y="388617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51" name="Trapezoid 150"/>
          <p:cNvSpPr/>
          <p:nvPr/>
        </p:nvSpPr>
        <p:spPr bwMode="auto">
          <a:xfrm flipV="1">
            <a:off x="7927875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7423819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5263579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Trapezoid 154"/>
          <p:cNvSpPr/>
          <p:nvPr/>
        </p:nvSpPr>
        <p:spPr bwMode="auto">
          <a:xfrm flipV="1">
            <a:off x="4759523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Trapezoid 155"/>
          <p:cNvSpPr/>
          <p:nvPr/>
        </p:nvSpPr>
        <p:spPr bwMode="auto">
          <a:xfrm flipV="1">
            <a:off x="2599283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Trapezoid 156"/>
          <p:cNvSpPr/>
          <p:nvPr/>
        </p:nvSpPr>
        <p:spPr bwMode="auto">
          <a:xfrm flipV="1">
            <a:off x="2095227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Trapezoid 175"/>
          <p:cNvSpPr/>
          <p:nvPr/>
        </p:nvSpPr>
        <p:spPr bwMode="auto">
          <a:xfrm flipV="1">
            <a:off x="1591171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Trapezoid 176"/>
          <p:cNvSpPr/>
          <p:nvPr/>
        </p:nvSpPr>
        <p:spPr bwMode="auto">
          <a:xfrm flipV="1">
            <a:off x="3103339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Trapezoid 177"/>
          <p:cNvSpPr/>
          <p:nvPr/>
        </p:nvSpPr>
        <p:spPr bwMode="auto">
          <a:xfrm flipV="1">
            <a:off x="4255467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Trapezoid 178"/>
          <p:cNvSpPr/>
          <p:nvPr/>
        </p:nvSpPr>
        <p:spPr bwMode="auto">
          <a:xfrm flipV="1">
            <a:off x="5767635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Trapezoid 179"/>
          <p:cNvSpPr/>
          <p:nvPr/>
        </p:nvSpPr>
        <p:spPr bwMode="auto">
          <a:xfrm flipV="1">
            <a:off x="6919763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Trapezoid 180"/>
          <p:cNvSpPr/>
          <p:nvPr/>
        </p:nvSpPr>
        <p:spPr bwMode="auto">
          <a:xfrm flipV="1">
            <a:off x="8431931" y="5302886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5" name="Straight Arrow Connector 184"/>
          <p:cNvCxnSpPr/>
          <p:nvPr/>
        </p:nvCxnSpPr>
        <p:spPr bwMode="auto">
          <a:xfrm>
            <a:off x="1879203" y="536865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86" name="TextBox 185"/>
          <p:cNvSpPr txBox="1"/>
          <p:nvPr/>
        </p:nvSpPr>
        <p:spPr>
          <a:xfrm>
            <a:off x="2311251" y="530346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</a:p>
        </p:txBody>
      </p:sp>
      <p:cxnSp>
        <p:nvCxnSpPr>
          <p:cNvPr id="219" name="Straight Arrow Connector 218"/>
          <p:cNvCxnSpPr/>
          <p:nvPr/>
        </p:nvCxnSpPr>
        <p:spPr bwMode="auto">
          <a:xfrm>
            <a:off x="4543499" y="536865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20" name="TextBox 219"/>
          <p:cNvSpPr txBox="1"/>
          <p:nvPr/>
        </p:nvSpPr>
        <p:spPr>
          <a:xfrm>
            <a:off x="4975547" y="529664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cxnSp>
        <p:nvCxnSpPr>
          <p:cNvPr id="221" name="Straight Arrow Connector 220"/>
          <p:cNvCxnSpPr/>
          <p:nvPr/>
        </p:nvCxnSpPr>
        <p:spPr bwMode="auto">
          <a:xfrm>
            <a:off x="7207795" y="536865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22" name="TextBox 221"/>
          <p:cNvSpPr txBox="1"/>
          <p:nvPr/>
        </p:nvSpPr>
        <p:spPr>
          <a:xfrm>
            <a:off x="7639843" y="530346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sp>
        <p:nvSpPr>
          <p:cNvPr id="237" name="TextBox 236"/>
          <p:cNvSpPr txBox="1"/>
          <p:nvPr/>
        </p:nvSpPr>
        <p:spPr>
          <a:xfrm>
            <a:off x="3679403" y="4073088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238" name="TextBox 237"/>
          <p:cNvSpPr txBox="1"/>
          <p:nvPr/>
        </p:nvSpPr>
        <p:spPr>
          <a:xfrm>
            <a:off x="6343699" y="4072508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5" name="Line Callout 2 164"/>
          <p:cNvSpPr/>
          <p:nvPr/>
        </p:nvSpPr>
        <p:spPr bwMode="auto">
          <a:xfrm>
            <a:off x="6919763" y="1408212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9087"/>
              <a:gd name="adj6" fmla="val -57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Isosceles Triangle 117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Trapezoid 119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Trapezoid 120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4" name="Straight Arrow Connector 123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5" name="TextBox 124"/>
          <p:cNvSpPr txBox="1"/>
          <p:nvPr/>
        </p:nvSpPr>
        <p:spPr>
          <a:xfrm>
            <a:off x="4737666" y="1984276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C-MAC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rapezoid 155"/>
          <p:cNvSpPr/>
          <p:nvPr/>
        </p:nvSpPr>
        <p:spPr bwMode="auto">
          <a:xfrm flipV="1">
            <a:off x="7927875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Trapezoid 156"/>
          <p:cNvSpPr/>
          <p:nvPr/>
        </p:nvSpPr>
        <p:spPr bwMode="auto">
          <a:xfrm flipV="1">
            <a:off x="7423819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5263579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Trapezoid 154"/>
          <p:cNvSpPr/>
          <p:nvPr/>
        </p:nvSpPr>
        <p:spPr bwMode="auto">
          <a:xfrm flipV="1">
            <a:off x="4759523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rapezoid 152"/>
          <p:cNvSpPr/>
          <p:nvPr/>
        </p:nvSpPr>
        <p:spPr bwMode="auto">
          <a:xfrm flipV="1">
            <a:off x="2599283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2095227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 I for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-1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352428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1 and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2)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93660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93660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87270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93660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93660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87270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936604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872708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808812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93660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87270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93660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87270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559723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839643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95427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3175347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856484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856484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544066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544066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5440660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663179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3103339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4327475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5767635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91771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8431931" y="5440660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Isosceles Triangle 58"/>
          <p:cNvSpPr/>
          <p:nvPr/>
        </p:nvSpPr>
        <p:spPr bwMode="auto">
          <a:xfrm flipV="1">
            <a:off x="871091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Isosceles Triangle 105"/>
          <p:cNvSpPr/>
          <p:nvPr/>
        </p:nvSpPr>
        <p:spPr bwMode="auto">
          <a:xfrm flipV="1">
            <a:off x="9368035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Isosceles Triangle 106"/>
          <p:cNvSpPr/>
          <p:nvPr/>
        </p:nvSpPr>
        <p:spPr bwMode="auto">
          <a:xfrm flipV="1">
            <a:off x="8503939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Isosceles Triangle 107"/>
          <p:cNvSpPr/>
          <p:nvPr/>
        </p:nvSpPr>
        <p:spPr bwMode="auto">
          <a:xfrm flipV="1">
            <a:off x="6991771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Isosceles Triangle 108"/>
          <p:cNvSpPr/>
          <p:nvPr/>
        </p:nvSpPr>
        <p:spPr bwMode="auto">
          <a:xfrm flipV="1">
            <a:off x="5839643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flipV="1">
            <a:off x="4327475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 flipV="1">
            <a:off x="3175347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flipV="1">
            <a:off x="1663179" y="5008612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Trapezoid 112"/>
          <p:cNvSpPr/>
          <p:nvPr/>
        </p:nvSpPr>
        <p:spPr bwMode="auto">
          <a:xfrm flipV="1">
            <a:off x="799083" y="2992388"/>
            <a:ext cx="432048" cy="288032"/>
          </a:xfrm>
          <a:prstGeom prst="trapezoid">
            <a:avLst>
              <a:gd name="adj" fmla="val 4364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Trapezoid 113"/>
          <p:cNvSpPr/>
          <p:nvPr/>
        </p:nvSpPr>
        <p:spPr bwMode="auto">
          <a:xfrm flipV="1">
            <a:off x="9296027" y="2992388"/>
            <a:ext cx="432048" cy="288032"/>
          </a:xfrm>
          <a:prstGeom prst="trapezoid">
            <a:avLst>
              <a:gd name="adj" fmla="val 3041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Trapezoid 114"/>
          <p:cNvSpPr/>
          <p:nvPr/>
        </p:nvSpPr>
        <p:spPr bwMode="auto">
          <a:xfrm flipV="1">
            <a:off x="1591171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Trapezoid 115"/>
          <p:cNvSpPr/>
          <p:nvPr/>
        </p:nvSpPr>
        <p:spPr bwMode="auto">
          <a:xfrm flipV="1">
            <a:off x="3103339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Trapezoid 116"/>
          <p:cNvSpPr/>
          <p:nvPr/>
        </p:nvSpPr>
        <p:spPr bwMode="auto">
          <a:xfrm flipV="1">
            <a:off x="4255467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Trapezoid 117"/>
          <p:cNvSpPr/>
          <p:nvPr/>
        </p:nvSpPr>
        <p:spPr bwMode="auto">
          <a:xfrm flipV="1">
            <a:off x="5767635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Trapezoid 118"/>
          <p:cNvSpPr/>
          <p:nvPr/>
        </p:nvSpPr>
        <p:spPr bwMode="auto">
          <a:xfrm flipV="1">
            <a:off x="6919763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Trapezoid 119"/>
          <p:cNvSpPr/>
          <p:nvPr/>
        </p:nvSpPr>
        <p:spPr bwMode="auto">
          <a:xfrm flipV="1">
            <a:off x="8431931" y="565668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1087115" y="30643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3" name="TextBox 122"/>
          <p:cNvSpPr txBox="1"/>
          <p:nvPr/>
        </p:nvSpPr>
        <p:spPr>
          <a:xfrm>
            <a:off x="4784659" y="296143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24" name="Straight Arrow Connector 123"/>
          <p:cNvCxnSpPr/>
          <p:nvPr/>
        </p:nvCxnSpPr>
        <p:spPr bwMode="auto">
          <a:xfrm>
            <a:off x="1879203" y="572869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2311251" y="565726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</a:p>
        </p:txBody>
      </p:sp>
      <p:cxnSp>
        <p:nvCxnSpPr>
          <p:cNvPr id="129" name="Straight Arrow Connector 128"/>
          <p:cNvCxnSpPr/>
          <p:nvPr/>
        </p:nvCxnSpPr>
        <p:spPr bwMode="auto">
          <a:xfrm>
            <a:off x="4543499" y="572869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0" name="TextBox 129"/>
          <p:cNvSpPr txBox="1"/>
          <p:nvPr/>
        </p:nvSpPr>
        <p:spPr>
          <a:xfrm>
            <a:off x="4975547" y="5650442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cxnSp>
        <p:nvCxnSpPr>
          <p:cNvPr id="131" name="Straight Arrow Connector 130"/>
          <p:cNvCxnSpPr/>
          <p:nvPr/>
        </p:nvCxnSpPr>
        <p:spPr bwMode="auto">
          <a:xfrm>
            <a:off x="7207795" y="572869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639843" y="565726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sp>
        <p:nvSpPr>
          <p:cNvPr id="79" name="Trapezoid 78"/>
          <p:cNvSpPr/>
          <p:nvPr/>
        </p:nvSpPr>
        <p:spPr bwMode="auto">
          <a:xfrm flipV="1">
            <a:off x="8431931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" name="Trapezoid 79"/>
          <p:cNvSpPr/>
          <p:nvPr/>
        </p:nvSpPr>
        <p:spPr bwMode="auto">
          <a:xfrm flipV="1">
            <a:off x="6919763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" name="Trapezoid 80"/>
          <p:cNvSpPr/>
          <p:nvPr/>
        </p:nvSpPr>
        <p:spPr bwMode="auto">
          <a:xfrm flipV="1">
            <a:off x="1591171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" name="Trapezoid 81"/>
          <p:cNvSpPr/>
          <p:nvPr/>
        </p:nvSpPr>
        <p:spPr bwMode="auto">
          <a:xfrm flipV="1">
            <a:off x="3103339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" name="Trapezoid 82"/>
          <p:cNvSpPr/>
          <p:nvPr/>
        </p:nvSpPr>
        <p:spPr bwMode="auto">
          <a:xfrm flipV="1">
            <a:off x="4255467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4" name="Straight Arrow Connector 83"/>
          <p:cNvCxnSpPr/>
          <p:nvPr/>
        </p:nvCxnSpPr>
        <p:spPr bwMode="auto">
          <a:xfrm>
            <a:off x="1807195" y="474587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5" name="Straight Arrow Connector 84"/>
          <p:cNvCxnSpPr/>
          <p:nvPr/>
        </p:nvCxnSpPr>
        <p:spPr bwMode="auto">
          <a:xfrm>
            <a:off x="4471491" y="474587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>
            <a:off x="7135787" y="474587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87" name="Trapezoid 86"/>
          <p:cNvSpPr/>
          <p:nvPr/>
        </p:nvSpPr>
        <p:spPr bwMode="auto">
          <a:xfrm flipV="1">
            <a:off x="3895427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8" name="Straight Arrow Connector 87"/>
          <p:cNvCxnSpPr/>
          <p:nvPr/>
        </p:nvCxnSpPr>
        <p:spPr bwMode="auto">
          <a:xfrm>
            <a:off x="1015107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89" name="Straight Arrow Connector 88"/>
          <p:cNvCxnSpPr/>
          <p:nvPr/>
        </p:nvCxnSpPr>
        <p:spPr bwMode="auto">
          <a:xfrm>
            <a:off x="6343699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90" name="TextBox 89"/>
          <p:cNvSpPr txBox="1"/>
          <p:nvPr/>
        </p:nvSpPr>
        <p:spPr>
          <a:xfrm>
            <a:off x="2256749" y="4649152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921045" y="4642330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  <a:endParaRPr lang="en-GB" sz="1400" dirty="0"/>
          </a:p>
        </p:txBody>
      </p:sp>
      <p:sp>
        <p:nvSpPr>
          <p:cNvPr id="92" name="TextBox 91"/>
          <p:cNvSpPr txBox="1"/>
          <p:nvPr/>
        </p:nvSpPr>
        <p:spPr>
          <a:xfrm>
            <a:off x="7585341" y="4649152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  <a:endParaRPr lang="en-GB" sz="1400" dirty="0"/>
          </a:p>
        </p:txBody>
      </p:sp>
      <p:sp>
        <p:nvSpPr>
          <p:cNvPr id="93" name="Trapezoid 92"/>
          <p:cNvSpPr/>
          <p:nvPr/>
        </p:nvSpPr>
        <p:spPr bwMode="auto">
          <a:xfrm flipV="1">
            <a:off x="3535387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4" name="Trapezoid 93"/>
          <p:cNvSpPr/>
          <p:nvPr/>
        </p:nvSpPr>
        <p:spPr bwMode="auto">
          <a:xfrm flipV="1">
            <a:off x="1231131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" name="Trapezoid 94"/>
          <p:cNvSpPr/>
          <p:nvPr/>
        </p:nvSpPr>
        <p:spPr bwMode="auto">
          <a:xfrm flipV="1">
            <a:off x="871091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Trapezoid 95"/>
          <p:cNvSpPr/>
          <p:nvPr/>
        </p:nvSpPr>
        <p:spPr bwMode="auto">
          <a:xfrm flipV="1">
            <a:off x="6559723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Trapezoid 96"/>
          <p:cNvSpPr/>
          <p:nvPr/>
        </p:nvSpPr>
        <p:spPr bwMode="auto">
          <a:xfrm flipV="1">
            <a:off x="6199683" y="4072508"/>
            <a:ext cx="360040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Trapezoid 97"/>
          <p:cNvSpPr/>
          <p:nvPr/>
        </p:nvSpPr>
        <p:spPr bwMode="auto">
          <a:xfrm flipV="1">
            <a:off x="9224019" y="4072508"/>
            <a:ext cx="288032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Trapezoid 98"/>
          <p:cNvSpPr/>
          <p:nvPr/>
        </p:nvSpPr>
        <p:spPr bwMode="auto">
          <a:xfrm flipV="1">
            <a:off x="8863979" y="4072508"/>
            <a:ext cx="288032" cy="745370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0" name="Straight Arrow Connector 99"/>
          <p:cNvCxnSpPr/>
          <p:nvPr/>
        </p:nvCxnSpPr>
        <p:spPr bwMode="auto">
          <a:xfrm>
            <a:off x="1807195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01" name="Straight Arrow Connector 100"/>
          <p:cNvCxnSpPr/>
          <p:nvPr/>
        </p:nvCxnSpPr>
        <p:spPr bwMode="auto">
          <a:xfrm>
            <a:off x="4471491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02" name="Straight Arrow Connector 101"/>
          <p:cNvCxnSpPr/>
          <p:nvPr/>
        </p:nvCxnSpPr>
        <p:spPr bwMode="auto">
          <a:xfrm>
            <a:off x="1807195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103" name="Straight Arrow Connector 102"/>
          <p:cNvCxnSpPr/>
          <p:nvPr/>
        </p:nvCxnSpPr>
        <p:spPr bwMode="auto">
          <a:xfrm>
            <a:off x="4471491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4998116" y="441552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05" name="TextBox 104"/>
          <p:cNvSpPr txBox="1"/>
          <p:nvPr/>
        </p:nvSpPr>
        <p:spPr>
          <a:xfrm>
            <a:off x="4962850" y="419949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21" name="Straight Arrow Connector 120"/>
          <p:cNvCxnSpPr/>
          <p:nvPr/>
        </p:nvCxnSpPr>
        <p:spPr bwMode="auto">
          <a:xfrm>
            <a:off x="3679403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5" name="Trapezoid 124"/>
          <p:cNvSpPr/>
          <p:nvPr/>
        </p:nvSpPr>
        <p:spPr bwMode="auto">
          <a:xfrm flipV="1">
            <a:off x="5767635" y="4072508"/>
            <a:ext cx="432048" cy="745370"/>
          </a:xfrm>
          <a:prstGeom prst="trapezoid">
            <a:avLst>
              <a:gd name="adj" fmla="val 1782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2383259" y="442279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2347993" y="420676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33" name="Straight Arrow Connector 132"/>
          <p:cNvCxnSpPr/>
          <p:nvPr/>
        </p:nvCxnSpPr>
        <p:spPr bwMode="auto">
          <a:xfrm>
            <a:off x="9007995" y="431382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4" name="Straight Arrow Connector 133"/>
          <p:cNvCxnSpPr/>
          <p:nvPr/>
        </p:nvCxnSpPr>
        <p:spPr bwMode="auto">
          <a:xfrm>
            <a:off x="7135787" y="452984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5" name="Straight Arrow Connector 134"/>
          <p:cNvCxnSpPr/>
          <p:nvPr/>
        </p:nvCxnSpPr>
        <p:spPr bwMode="auto">
          <a:xfrm>
            <a:off x="7135787" y="4313822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36" name="TextBox 135"/>
          <p:cNvSpPr txBox="1"/>
          <p:nvPr/>
        </p:nvSpPr>
        <p:spPr>
          <a:xfrm>
            <a:off x="7662412" y="441552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37" name="TextBox 136"/>
          <p:cNvSpPr txBox="1"/>
          <p:nvPr/>
        </p:nvSpPr>
        <p:spPr>
          <a:xfrm>
            <a:off x="7627146" y="419949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138" name="Straight Arrow Connector 137"/>
          <p:cNvCxnSpPr/>
          <p:nvPr/>
        </p:nvCxnSpPr>
        <p:spPr bwMode="auto">
          <a:xfrm>
            <a:off x="1807195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9" name="TextBox 138"/>
          <p:cNvSpPr txBox="1"/>
          <p:nvPr/>
        </p:nvSpPr>
        <p:spPr>
          <a:xfrm>
            <a:off x="2383260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40" name="Straight Arrow Connector 139"/>
          <p:cNvCxnSpPr/>
          <p:nvPr/>
        </p:nvCxnSpPr>
        <p:spPr bwMode="auto">
          <a:xfrm>
            <a:off x="3679403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1" name="Straight Arrow Connector 140"/>
          <p:cNvCxnSpPr/>
          <p:nvPr/>
        </p:nvCxnSpPr>
        <p:spPr bwMode="auto">
          <a:xfrm>
            <a:off x="6343699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2" name="Straight Arrow Connector 141"/>
          <p:cNvCxnSpPr/>
          <p:nvPr/>
        </p:nvCxnSpPr>
        <p:spPr bwMode="auto">
          <a:xfrm>
            <a:off x="1015107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3" name="Straight Arrow Connector 142"/>
          <p:cNvCxnSpPr/>
          <p:nvPr/>
        </p:nvCxnSpPr>
        <p:spPr bwMode="auto">
          <a:xfrm>
            <a:off x="4471491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4" name="TextBox 143"/>
          <p:cNvSpPr txBox="1"/>
          <p:nvPr/>
        </p:nvSpPr>
        <p:spPr>
          <a:xfrm>
            <a:off x="4998829" y="400108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45" name="Straight Arrow Connector 144"/>
          <p:cNvCxnSpPr/>
          <p:nvPr/>
        </p:nvCxnSpPr>
        <p:spPr bwMode="auto">
          <a:xfrm>
            <a:off x="7135787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6" name="TextBox 145"/>
          <p:cNvSpPr txBox="1"/>
          <p:nvPr/>
        </p:nvSpPr>
        <p:spPr>
          <a:xfrm>
            <a:off x="7663125" y="400108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47" name="Straight Arrow Connector 146"/>
          <p:cNvCxnSpPr/>
          <p:nvPr/>
        </p:nvCxnSpPr>
        <p:spPr bwMode="auto">
          <a:xfrm>
            <a:off x="9007995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8" name="TextBox 147"/>
          <p:cNvSpPr txBox="1"/>
          <p:nvPr/>
        </p:nvSpPr>
        <p:spPr>
          <a:xfrm>
            <a:off x="9464801" y="419891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9500780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535809" y="420676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51" name="TextBox 150"/>
          <p:cNvSpPr txBox="1"/>
          <p:nvPr/>
        </p:nvSpPr>
        <p:spPr>
          <a:xfrm>
            <a:off x="571075" y="400050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3704161" y="4577144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5" name="TextBox 164"/>
          <p:cNvSpPr txBox="1"/>
          <p:nvPr/>
        </p:nvSpPr>
        <p:spPr>
          <a:xfrm>
            <a:off x="3739427" y="437087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6343699" y="45668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sp>
        <p:nvSpPr>
          <p:cNvPr id="167" name="TextBox 166"/>
          <p:cNvSpPr txBox="1"/>
          <p:nvPr/>
        </p:nvSpPr>
        <p:spPr>
          <a:xfrm>
            <a:off x="6378965" y="4360540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160" name="Straight Arrow Connector 159"/>
          <p:cNvCxnSpPr/>
          <p:nvPr/>
        </p:nvCxnSpPr>
        <p:spPr bwMode="auto">
          <a:xfrm>
            <a:off x="1087115" y="32167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2" name="TextBox 161"/>
          <p:cNvSpPr txBox="1"/>
          <p:nvPr/>
        </p:nvSpPr>
        <p:spPr>
          <a:xfrm>
            <a:off x="4410019" y="3136404"/>
            <a:ext cx="128560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Service B-MAC</a:t>
            </a:r>
            <a:endParaRPr lang="en-GB" sz="1400" dirty="0"/>
          </a:p>
        </p:txBody>
      </p:sp>
      <p:sp>
        <p:nvSpPr>
          <p:cNvPr id="163" name="Isosceles Triangle 162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Isosceles Triangle 167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Line Callout 2 168"/>
          <p:cNvSpPr/>
          <p:nvPr/>
        </p:nvSpPr>
        <p:spPr bwMode="auto">
          <a:xfrm>
            <a:off x="6847755" y="1480220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82875"/>
              <a:gd name="adj6" fmla="val -56001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Trapezoid 157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Trapezoid 158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1" name="Straight Arrow Connector 160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0" name="TextBox 169"/>
          <p:cNvSpPr txBox="1"/>
          <p:nvPr/>
        </p:nvSpPr>
        <p:spPr>
          <a:xfrm>
            <a:off x="4792169" y="198427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sp>
        <p:nvSpPr>
          <p:cNvPr id="171" name="Line Callout 2 170"/>
          <p:cNvSpPr/>
          <p:nvPr/>
        </p:nvSpPr>
        <p:spPr bwMode="auto">
          <a:xfrm flipH="1">
            <a:off x="1519163" y="1552228"/>
            <a:ext cx="2016224" cy="2880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40844"/>
              <a:gd name="adj6" fmla="val -76911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I-SID = S-VID+4096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PBB II network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sz="2800" i="1" dirty="0" smtClean="0"/>
          </a:p>
        </p:txBody>
      </p:sp>
      <p:sp>
        <p:nvSpPr>
          <p:cNvPr id="209" name="Cloud 208"/>
          <p:cNvSpPr/>
          <p:nvPr/>
        </p:nvSpPr>
        <p:spPr bwMode="auto">
          <a:xfrm>
            <a:off x="7952003" y="1955588"/>
            <a:ext cx="2357454" cy="5429288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Cloud 207"/>
          <p:cNvSpPr/>
          <p:nvPr/>
        </p:nvSpPr>
        <p:spPr bwMode="auto">
          <a:xfrm>
            <a:off x="4665855" y="4741670"/>
            <a:ext cx="3143272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Cloud 206"/>
          <p:cNvSpPr/>
          <p:nvPr/>
        </p:nvSpPr>
        <p:spPr bwMode="auto">
          <a:xfrm>
            <a:off x="4451541" y="2169902"/>
            <a:ext cx="3357586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665723" y="2241340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5789" y="281284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65789" y="252709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165789" y="224134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665723" y="2812844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65723" y="252709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65723" y="224134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08863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0892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3729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3735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30892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3735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35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30892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80886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37293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0886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37293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37293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80886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" name="Straight Connector 36"/>
          <p:cNvCxnSpPr>
            <a:stCxn id="5" idx="3"/>
            <a:endCxn id="34" idx="1"/>
          </p:cNvCxnSpPr>
          <p:nvPr/>
        </p:nvCxnSpPr>
        <p:spPr bwMode="auto">
          <a:xfrm>
            <a:off x="4380103" y="2920001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3"/>
            <a:endCxn id="32" idx="1"/>
          </p:cNvCxnSpPr>
          <p:nvPr/>
        </p:nvCxnSpPr>
        <p:spPr bwMode="auto">
          <a:xfrm>
            <a:off x="545167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555143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007293" y="2979862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37359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37293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8043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380499" y="367010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0499" y="338434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380499" y="309859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8043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88043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80433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380499" y="281284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8043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023441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23507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23507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23507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23441" y="367010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23441" y="338434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023441" y="281284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523507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23441" y="309859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9166449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66515" y="367010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666515" y="338434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666515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916644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6644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16644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9" name="Straight Connector 78"/>
          <p:cNvCxnSpPr>
            <a:stCxn id="26" idx="3"/>
            <a:endCxn id="57" idx="1"/>
          </p:cNvCxnSpPr>
          <p:nvPr/>
        </p:nvCxnSpPr>
        <p:spPr bwMode="auto">
          <a:xfrm>
            <a:off x="652324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59" idx="3"/>
            <a:endCxn id="67" idx="1"/>
          </p:cNvCxnSpPr>
          <p:nvPr/>
        </p:nvCxnSpPr>
        <p:spPr bwMode="auto">
          <a:xfrm>
            <a:off x="7594813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3" idx="3"/>
            <a:endCxn id="65" idx="1"/>
          </p:cNvCxnSpPr>
          <p:nvPr/>
        </p:nvCxnSpPr>
        <p:spPr bwMode="auto">
          <a:xfrm>
            <a:off x="7594813" y="37772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63" idx="3"/>
            <a:endCxn id="76" idx="1"/>
          </p:cNvCxnSpPr>
          <p:nvPr/>
        </p:nvCxnSpPr>
        <p:spPr bwMode="auto">
          <a:xfrm>
            <a:off x="8737821" y="349150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7237623" y="383711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237623" y="259853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80565" y="383711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880565" y="259853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41218" y="286225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716841" y="3535977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95906" y="2884282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2191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9348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66" y="3163194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165657" y="252709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8" idx="1"/>
            <a:endCxn id="101" idx="3"/>
          </p:cNvCxnSpPr>
          <p:nvPr/>
        </p:nvCxnSpPr>
        <p:spPr bwMode="auto">
          <a:xfrm rot="10800000">
            <a:off x="3237095" y="263424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3344252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5400000">
            <a:off x="3313701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3237095" y="205628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114" name="Rectangle 113"/>
          <p:cNvSpPr/>
          <p:nvPr/>
        </p:nvSpPr>
        <p:spPr bwMode="auto">
          <a:xfrm>
            <a:off x="3165657" y="2812844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6" idx="1"/>
            <a:endCxn id="114" idx="3"/>
          </p:cNvCxnSpPr>
          <p:nvPr/>
        </p:nvCxnSpPr>
        <p:spPr bwMode="auto">
          <a:xfrm rot="10800000">
            <a:off x="3237095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3344252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>
            <a:off x="3313701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3237095" y="305680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cxnSp>
        <p:nvCxnSpPr>
          <p:cNvPr id="127" name="Straight Connector 126"/>
          <p:cNvCxnSpPr>
            <a:stCxn id="72" idx="2"/>
            <a:endCxn id="126" idx="0"/>
          </p:cNvCxnSpPr>
          <p:nvPr/>
        </p:nvCxnSpPr>
        <p:spPr bwMode="auto">
          <a:xfrm rot="5400000">
            <a:off x="8916416" y="474167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9737953" y="4536109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20" name="Rectangle 119"/>
          <p:cNvSpPr/>
          <p:nvPr/>
        </p:nvSpPr>
        <p:spPr bwMode="auto">
          <a:xfrm flipH="1">
            <a:off x="9166449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 flipH="1">
            <a:off x="9166449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9166449" y="5884678"/>
            <a:ext cx="214314" cy="214314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9166449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966651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9666515" y="58846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9666515" y="559892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8094879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094879" y="617043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094879" y="588467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094879" y="559892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59494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594945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594945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8094879" y="531317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8594945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6951871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6951871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6951871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6951871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 flipH="1">
            <a:off x="7451937" y="617043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 flipH="1">
            <a:off x="7451937" y="588467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7451937" y="531317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6951871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 flipH="1">
            <a:off x="7451937" y="559892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>
            <a:stCxn id="122" idx="3"/>
            <a:endCxn id="137" idx="1"/>
          </p:cNvCxnSpPr>
          <p:nvPr/>
        </p:nvCxnSpPr>
        <p:spPr bwMode="auto">
          <a:xfrm flipH="1">
            <a:off x="8809259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9" idx="3"/>
            <a:endCxn id="147" idx="1"/>
          </p:cNvCxnSpPr>
          <p:nvPr/>
        </p:nvCxnSpPr>
        <p:spPr bwMode="auto">
          <a:xfrm flipH="1">
            <a:off x="7666251" y="542033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3" idx="3"/>
            <a:endCxn id="145" idx="1"/>
          </p:cNvCxnSpPr>
          <p:nvPr/>
        </p:nvCxnSpPr>
        <p:spPr bwMode="auto">
          <a:xfrm flipH="1">
            <a:off x="7666251" y="62775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TextBox 152"/>
          <p:cNvSpPr txBox="1"/>
          <p:nvPr/>
        </p:nvSpPr>
        <p:spPr>
          <a:xfrm flipH="1">
            <a:off x="8013823" y="633744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7967641" y="509886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5" name="TextBox 154"/>
          <p:cNvSpPr txBox="1"/>
          <p:nvPr/>
        </p:nvSpPr>
        <p:spPr>
          <a:xfrm flipH="1">
            <a:off x="7370881" y="633744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6" name="TextBox 155"/>
          <p:cNvSpPr txBox="1"/>
          <p:nvPr/>
        </p:nvSpPr>
        <p:spPr>
          <a:xfrm flipH="1">
            <a:off x="7324699" y="509886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7" name="TextBox 156"/>
          <p:cNvSpPr txBox="1"/>
          <p:nvPr/>
        </p:nvSpPr>
        <p:spPr>
          <a:xfrm flipH="1">
            <a:off x="7744903" y="6027554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 flipH="1">
            <a:off x="7741506" y="5451693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 flipH="1">
            <a:off x="8757467" y="597475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05557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0562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833987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I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33405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40562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33405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33405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40562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905557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483398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05557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83398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83398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905557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1" idx="3"/>
            <a:endCxn id="176" idx="1"/>
          </p:cNvCxnSpPr>
          <p:nvPr/>
        </p:nvCxnSpPr>
        <p:spPr bwMode="auto">
          <a:xfrm>
            <a:off x="5548367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5334053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483398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stCxn id="170" idx="3"/>
            <a:endCxn id="143" idx="3"/>
          </p:cNvCxnSpPr>
          <p:nvPr/>
        </p:nvCxnSpPr>
        <p:spPr bwMode="auto">
          <a:xfrm>
            <a:off x="6619937" y="5991835"/>
            <a:ext cx="33193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551860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59017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304675" y="532894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8" name="Straight Connector 187"/>
          <p:cNvCxnSpPr>
            <a:stCxn id="178" idx="1"/>
            <a:endCxn id="216" idx="3"/>
          </p:cNvCxnSpPr>
          <p:nvPr/>
        </p:nvCxnSpPr>
        <p:spPr bwMode="auto">
          <a:xfrm flipH="1" flipV="1">
            <a:off x="4245777" y="5417287"/>
            <a:ext cx="588210" cy="3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3522847" y="2979862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464622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4688401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1951211" y="395585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cxnSp>
        <p:nvCxnSpPr>
          <p:cNvPr id="218" name="Straight Arrow Connector 217"/>
          <p:cNvCxnSpPr/>
          <p:nvPr/>
        </p:nvCxnSpPr>
        <p:spPr bwMode="auto">
          <a:xfrm flipV="1">
            <a:off x="8431931" y="4000501"/>
            <a:ext cx="0" cy="12241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790862" y="4459865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151011" y="2200300"/>
            <a:ext cx="28803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C-VLAN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Type 1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EC Type 1 over EC(BSI) in PBBN</a:t>
            </a:r>
            <a:endParaRPr lang="en-US" sz="1800" b="1" dirty="0" smtClean="0"/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network boundary (in CNP2)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I-SID Translation at PBBN domain boundaries (in CBP)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 II: few mp2mp B-VLANs in each domain; B-MAC per network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potential MAC address collisions in PBBN domains</a:t>
            </a:r>
            <a:endParaRPr lang="en-GB" sz="1800" dirty="0"/>
          </a:p>
        </p:txBody>
      </p:sp>
      <p:cxnSp>
        <p:nvCxnSpPr>
          <p:cNvPr id="227" name="Straight Arrow Connector 226"/>
          <p:cNvCxnSpPr>
            <a:stCxn id="206" idx="2"/>
          </p:cNvCxnSpPr>
          <p:nvPr/>
        </p:nvCxnSpPr>
        <p:spPr bwMode="auto">
          <a:xfrm flipH="1">
            <a:off x="8143899" y="1170702"/>
            <a:ext cx="373773" cy="13896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>
            <a:stCxn id="206" idx="2"/>
          </p:cNvCxnSpPr>
          <p:nvPr/>
        </p:nvCxnSpPr>
        <p:spPr bwMode="auto">
          <a:xfrm flipH="1">
            <a:off x="8071891" y="1170702"/>
            <a:ext cx="445781" cy="38379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>
            <a:stCxn id="206" idx="2"/>
          </p:cNvCxnSpPr>
          <p:nvPr/>
        </p:nvCxnSpPr>
        <p:spPr bwMode="auto">
          <a:xfrm flipH="1">
            <a:off x="7495827" y="1170702"/>
            <a:ext cx="1021845" cy="39099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944386" y="1429698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stCxn id="206" idx="2"/>
            <a:endCxn id="87" idx="0"/>
          </p:cNvCxnSpPr>
          <p:nvPr/>
        </p:nvCxnSpPr>
        <p:spPr bwMode="auto">
          <a:xfrm flipH="1">
            <a:off x="7479837" y="1170702"/>
            <a:ext cx="1037835" cy="142782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6" name="Rectangle 215"/>
          <p:cNvSpPr/>
          <p:nvPr/>
        </p:nvSpPr>
        <p:spPr bwMode="auto">
          <a:xfrm>
            <a:off x="3531397" y="5024378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4031463" y="559588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031463" y="531013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031463" y="50243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1397" y="559588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531397" y="5310130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531397" y="50243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912240" y="5762900"/>
            <a:ext cx="476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</a:t>
            </a:r>
            <a:endParaRPr lang="en-GB" sz="1100" b="1" dirty="0"/>
          </a:p>
        </p:txBody>
      </p:sp>
      <p:sp>
        <p:nvSpPr>
          <p:cNvPr id="233" name="Rectangle 232"/>
          <p:cNvSpPr/>
          <p:nvPr/>
        </p:nvSpPr>
        <p:spPr bwMode="auto">
          <a:xfrm>
            <a:off x="3031331" y="53101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0" name="Straight Connector 249"/>
          <p:cNvCxnSpPr>
            <a:stCxn id="225" idx="1"/>
            <a:endCxn id="233" idx="3"/>
          </p:cNvCxnSpPr>
          <p:nvPr/>
        </p:nvCxnSpPr>
        <p:spPr bwMode="auto">
          <a:xfrm rot="10800000">
            <a:off x="3102769" y="54172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/>
          <p:nvPr/>
        </p:nvCxnSpPr>
        <p:spPr bwMode="auto">
          <a:xfrm rot="5400000">
            <a:off x="3209926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/>
          <p:cNvCxnSpPr/>
          <p:nvPr/>
        </p:nvCxnSpPr>
        <p:spPr bwMode="auto">
          <a:xfrm rot="5400000">
            <a:off x="3179375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4" name="TextBox 253"/>
          <p:cNvSpPr txBox="1"/>
          <p:nvPr/>
        </p:nvSpPr>
        <p:spPr>
          <a:xfrm>
            <a:off x="3102769" y="509581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55" name="Rectangle 254"/>
          <p:cNvSpPr/>
          <p:nvPr/>
        </p:nvSpPr>
        <p:spPr bwMode="auto">
          <a:xfrm>
            <a:off x="3031331" y="55958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6" name="Straight Connector 255"/>
          <p:cNvCxnSpPr>
            <a:stCxn id="224" idx="1"/>
            <a:endCxn id="255" idx="3"/>
          </p:cNvCxnSpPr>
          <p:nvPr/>
        </p:nvCxnSpPr>
        <p:spPr bwMode="auto">
          <a:xfrm rot="10800000">
            <a:off x="3102769" y="57030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Straight Connector 256"/>
          <p:cNvCxnSpPr/>
          <p:nvPr/>
        </p:nvCxnSpPr>
        <p:spPr bwMode="auto">
          <a:xfrm rot="5400000">
            <a:off x="3209926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5400000">
            <a:off x="3179375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3102769" y="58398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60" name="TextBox 259"/>
          <p:cNvSpPr txBox="1"/>
          <p:nvPr/>
        </p:nvSpPr>
        <p:spPr>
          <a:xfrm>
            <a:off x="3388521" y="576290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cxnSp>
        <p:nvCxnSpPr>
          <p:cNvPr id="263" name="Straight Arrow Connector 262"/>
          <p:cNvCxnSpPr>
            <a:endCxn id="204" idx="0"/>
          </p:cNvCxnSpPr>
          <p:nvPr/>
        </p:nvCxnSpPr>
        <p:spPr bwMode="auto">
          <a:xfrm flipH="1">
            <a:off x="4927715" y="1768252"/>
            <a:ext cx="2208072" cy="33306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66" name="TextBox 265"/>
          <p:cNvSpPr txBox="1"/>
          <p:nvPr/>
        </p:nvSpPr>
        <p:spPr>
          <a:xfrm>
            <a:off x="4327475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531967" y="6170254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032033" y="674175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032033" y="645600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4032033" y="617025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531967" y="674175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531967" y="6456006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531967" y="617025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4" name="Straight Connector 273"/>
          <p:cNvCxnSpPr>
            <a:stCxn id="270" idx="3"/>
            <a:endCxn id="175" idx="1"/>
          </p:cNvCxnSpPr>
          <p:nvPr/>
        </p:nvCxnSpPr>
        <p:spPr bwMode="auto">
          <a:xfrm>
            <a:off x="4246347" y="6277411"/>
            <a:ext cx="587640" cy="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5" name="TextBox 274"/>
          <p:cNvSpPr txBox="1"/>
          <p:nvPr/>
        </p:nvSpPr>
        <p:spPr>
          <a:xfrm>
            <a:off x="3873537" y="6908776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276" name="TextBox 275"/>
          <p:cNvSpPr txBox="1"/>
          <p:nvPr/>
        </p:nvSpPr>
        <p:spPr>
          <a:xfrm>
            <a:off x="4307462" y="631578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031901" y="61590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8" name="Straight Connector 277"/>
          <p:cNvCxnSpPr>
            <a:endCxn id="277" idx="3"/>
          </p:cNvCxnSpPr>
          <p:nvPr/>
        </p:nvCxnSpPr>
        <p:spPr bwMode="auto">
          <a:xfrm rot="10800000">
            <a:off x="3103339" y="62661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 rot="5400000">
            <a:off x="3210496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 rot="5400000">
            <a:off x="3179945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TextBox 280"/>
          <p:cNvSpPr txBox="1"/>
          <p:nvPr/>
        </p:nvSpPr>
        <p:spPr>
          <a:xfrm>
            <a:off x="3103339" y="601672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82" name="Rectangle 281"/>
          <p:cNvSpPr/>
          <p:nvPr/>
        </p:nvSpPr>
        <p:spPr bwMode="auto">
          <a:xfrm>
            <a:off x="3031901" y="64447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3" name="Straight Connector 282"/>
          <p:cNvCxnSpPr>
            <a:endCxn id="282" idx="3"/>
          </p:cNvCxnSpPr>
          <p:nvPr/>
        </p:nvCxnSpPr>
        <p:spPr bwMode="auto">
          <a:xfrm rot="10800000">
            <a:off x="3103339" y="65519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 rot="5400000">
            <a:off x="3210496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 rot="5400000">
            <a:off x="3179945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TextBox 285"/>
          <p:cNvSpPr txBox="1"/>
          <p:nvPr/>
        </p:nvSpPr>
        <p:spPr>
          <a:xfrm>
            <a:off x="3103339" y="66887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3443733" y="5944716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</a:t>
            </a:r>
            <a:endParaRPr lang="en-GB" sz="1100" b="1" dirty="0"/>
          </a:p>
        </p:txBody>
      </p:sp>
      <p:sp>
        <p:nvSpPr>
          <p:cNvPr id="213" name="Freeform 212"/>
          <p:cNvSpPr/>
          <p:nvPr/>
        </p:nvSpPr>
        <p:spPr bwMode="auto">
          <a:xfrm>
            <a:off x="3175347" y="2560439"/>
            <a:ext cx="6670537" cy="3495675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108062 w 6670537"/>
              <a:gd name="connsiteY20" fmla="*/ 2809875 h 3495675"/>
              <a:gd name="connsiteX21" fmla="*/ 0 w 6670537"/>
              <a:gd name="connsiteY21" fmla="*/ 2808212 h 3495675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2808212 h 3816324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3816323 h 3816324"/>
              <a:gd name="connsiteX0" fmla="*/ 145912 w 6670537"/>
              <a:gd name="connsiteY0" fmla="*/ 0 h 3816323"/>
              <a:gd name="connsiteX1" fmla="*/ 831712 w 6670537"/>
              <a:gd name="connsiteY1" fmla="*/ 0 h 3816323"/>
              <a:gd name="connsiteX2" fmla="*/ 822187 w 6670537"/>
              <a:gd name="connsiteY2" fmla="*/ 295275 h 3816323"/>
              <a:gd name="connsiteX3" fmla="*/ 1993762 w 6670537"/>
              <a:gd name="connsiteY3" fmla="*/ 304800 h 3816323"/>
              <a:gd name="connsiteX4" fmla="*/ 1993762 w 6670537"/>
              <a:gd name="connsiteY4" fmla="*/ 866775 h 3816323"/>
              <a:gd name="connsiteX5" fmla="*/ 3974962 w 6670537"/>
              <a:gd name="connsiteY5" fmla="*/ 857250 h 3816323"/>
              <a:gd name="connsiteX6" fmla="*/ 3974962 w 6670537"/>
              <a:gd name="connsiteY6" fmla="*/ 304800 h 3816323"/>
              <a:gd name="connsiteX7" fmla="*/ 5289412 w 6670537"/>
              <a:gd name="connsiteY7" fmla="*/ 295275 h 3816323"/>
              <a:gd name="connsiteX8" fmla="*/ 5298937 w 6670537"/>
              <a:gd name="connsiteY8" fmla="*/ 885825 h 3816323"/>
              <a:gd name="connsiteX9" fmla="*/ 6422887 w 6670537"/>
              <a:gd name="connsiteY9" fmla="*/ 876300 h 3816323"/>
              <a:gd name="connsiteX10" fmla="*/ 6432412 w 6670537"/>
              <a:gd name="connsiteY10" fmla="*/ 1162050 h 3816323"/>
              <a:gd name="connsiteX11" fmla="*/ 6661012 w 6670537"/>
              <a:gd name="connsiteY11" fmla="*/ 1171575 h 3816323"/>
              <a:gd name="connsiteX12" fmla="*/ 6670537 w 6670537"/>
              <a:gd name="connsiteY12" fmla="*/ 3133725 h 3816323"/>
              <a:gd name="connsiteX13" fmla="*/ 6460987 w 6670537"/>
              <a:gd name="connsiteY13" fmla="*/ 3219450 h 3816323"/>
              <a:gd name="connsiteX14" fmla="*/ 6460987 w 6670537"/>
              <a:gd name="connsiteY14" fmla="*/ 3495675 h 3816323"/>
              <a:gd name="connsiteX15" fmla="*/ 5194162 w 6670537"/>
              <a:gd name="connsiteY15" fmla="*/ 3486150 h 3816323"/>
              <a:gd name="connsiteX16" fmla="*/ 5203687 w 6670537"/>
              <a:gd name="connsiteY16" fmla="*/ 2905125 h 3816323"/>
              <a:gd name="connsiteX17" fmla="*/ 4232137 w 6670537"/>
              <a:gd name="connsiteY17" fmla="*/ 2905125 h 3816323"/>
              <a:gd name="connsiteX18" fmla="*/ 4232137 w 6670537"/>
              <a:gd name="connsiteY18" fmla="*/ 3476625 h 3816323"/>
              <a:gd name="connsiteX19" fmla="*/ 2108062 w 6670537"/>
              <a:gd name="connsiteY19" fmla="*/ 3457575 h 3816323"/>
              <a:gd name="connsiteX20" fmla="*/ 2088232 w 6670537"/>
              <a:gd name="connsiteY20" fmla="*/ 3744315 h 3816323"/>
              <a:gd name="connsiteX21" fmla="*/ 0 w 6670537"/>
              <a:gd name="connsiteY21" fmla="*/ 3816323 h 3816323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3744315 h 3744316"/>
              <a:gd name="connsiteX21" fmla="*/ 0 w 6670537"/>
              <a:gd name="connsiteY21" fmla="*/ 3744316 h 3744316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2808212 h 3744316"/>
              <a:gd name="connsiteX21" fmla="*/ 0 w 6670537"/>
              <a:gd name="connsiteY21" fmla="*/ 3744316 h 3744316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80720 w 6670537"/>
              <a:gd name="connsiteY13" fmla="*/ 3096245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80720 w 6670537"/>
              <a:gd name="connsiteY13" fmla="*/ 3168253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70537" h="3495675">
                <a:moveTo>
                  <a:pt x="145912" y="0"/>
                </a:moveTo>
                <a:lnTo>
                  <a:pt x="831712" y="0"/>
                </a:lnTo>
                <a:lnTo>
                  <a:pt x="822187" y="295275"/>
                </a:lnTo>
                <a:lnTo>
                  <a:pt x="1993762" y="304800"/>
                </a:lnTo>
                <a:lnTo>
                  <a:pt x="1993762" y="866775"/>
                </a:lnTo>
                <a:lnTo>
                  <a:pt x="3974962" y="857250"/>
                </a:lnTo>
                <a:lnTo>
                  <a:pt x="3974962" y="304800"/>
                </a:lnTo>
                <a:lnTo>
                  <a:pt x="5289412" y="295275"/>
                </a:lnTo>
                <a:lnTo>
                  <a:pt x="5298937" y="885825"/>
                </a:lnTo>
                <a:lnTo>
                  <a:pt x="6422887" y="876300"/>
                </a:lnTo>
                <a:lnTo>
                  <a:pt x="6432412" y="1162050"/>
                </a:lnTo>
                <a:lnTo>
                  <a:pt x="6661012" y="1171575"/>
                </a:lnTo>
                <a:lnTo>
                  <a:pt x="6670537" y="3133725"/>
                </a:lnTo>
                <a:lnTo>
                  <a:pt x="6480720" y="3168253"/>
                </a:lnTo>
                <a:lnTo>
                  <a:pt x="6460987" y="3495675"/>
                </a:lnTo>
                <a:lnTo>
                  <a:pt x="5194162" y="3486150"/>
                </a:lnTo>
                <a:lnTo>
                  <a:pt x="5203687" y="2905125"/>
                </a:lnTo>
                <a:lnTo>
                  <a:pt x="4232137" y="2905125"/>
                </a:lnTo>
                <a:lnTo>
                  <a:pt x="4232137" y="3476625"/>
                </a:lnTo>
                <a:lnTo>
                  <a:pt x="2108062" y="3457575"/>
                </a:lnTo>
                <a:lnTo>
                  <a:pt x="2088232" y="2808212"/>
                </a:lnTo>
                <a:lnTo>
                  <a:pt x="0" y="2808212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3175347" y="2274018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2" name="Straight Connector 291"/>
          <p:cNvCxnSpPr>
            <a:endCxn id="291" idx="3"/>
          </p:cNvCxnSpPr>
          <p:nvPr/>
        </p:nvCxnSpPr>
        <p:spPr bwMode="auto">
          <a:xfrm rot="10800000">
            <a:off x="3246785" y="238117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 rot="5400000">
            <a:off x="3353942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/>
          <p:nvPr/>
        </p:nvCxnSpPr>
        <p:spPr bwMode="auto">
          <a:xfrm rot="5400000">
            <a:off x="3323391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6" name="TextBox 205"/>
          <p:cNvSpPr txBox="1"/>
          <p:nvPr/>
        </p:nvSpPr>
        <p:spPr>
          <a:xfrm rot="10800000" flipV="1">
            <a:off x="7135787" y="832148"/>
            <a:ext cx="2763770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PBB II network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sz="2800" i="1" dirty="0" smtClean="0"/>
          </a:p>
        </p:txBody>
      </p:sp>
      <p:sp>
        <p:nvSpPr>
          <p:cNvPr id="209" name="Cloud 208"/>
          <p:cNvSpPr/>
          <p:nvPr/>
        </p:nvSpPr>
        <p:spPr bwMode="auto">
          <a:xfrm>
            <a:off x="7952003" y="1955588"/>
            <a:ext cx="2357454" cy="5429288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Cloud 207"/>
          <p:cNvSpPr/>
          <p:nvPr/>
        </p:nvSpPr>
        <p:spPr bwMode="auto">
          <a:xfrm>
            <a:off x="4665855" y="4741670"/>
            <a:ext cx="3143272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Cloud 206"/>
          <p:cNvSpPr/>
          <p:nvPr/>
        </p:nvSpPr>
        <p:spPr bwMode="auto">
          <a:xfrm>
            <a:off x="4451541" y="2169902"/>
            <a:ext cx="3357586" cy="2428892"/>
          </a:xfrm>
          <a:prstGeom prst="cloud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665723" y="2241340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165789" y="281284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165789" y="252709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165789" y="224134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665723" y="2812844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65723" y="252709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65723" y="224134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08863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0892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3729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3735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30892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3735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3735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30892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80886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737293" y="367010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80886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737293" y="338434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737293" y="281284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80886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" name="Straight Connector 36"/>
          <p:cNvCxnSpPr>
            <a:stCxn id="5" idx="3"/>
            <a:endCxn id="34" idx="1"/>
          </p:cNvCxnSpPr>
          <p:nvPr/>
        </p:nvCxnSpPr>
        <p:spPr bwMode="auto">
          <a:xfrm>
            <a:off x="4380103" y="2920001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7" idx="3"/>
            <a:endCxn id="32" idx="1"/>
          </p:cNvCxnSpPr>
          <p:nvPr/>
        </p:nvCxnSpPr>
        <p:spPr bwMode="auto">
          <a:xfrm>
            <a:off x="545167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4555143" y="259853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007293" y="2979862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5237359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37293" y="309859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880433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380499" y="367010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0499" y="338434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7380499" y="309859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80433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880433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880433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380499" y="281284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6880433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023441" y="281284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8523507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523507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23507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023441" y="367010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23441" y="338434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023441" y="281284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523507" y="281284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023441" y="309859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9166449" y="309859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66515" y="367010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9666515" y="338434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666515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9166449" y="367010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66449" y="338434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166449" y="309859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9" name="Straight Connector 78"/>
          <p:cNvCxnSpPr>
            <a:stCxn id="26" idx="3"/>
            <a:endCxn id="57" idx="1"/>
          </p:cNvCxnSpPr>
          <p:nvPr/>
        </p:nvCxnSpPr>
        <p:spPr bwMode="auto">
          <a:xfrm>
            <a:off x="6523243" y="349150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59" idx="3"/>
            <a:endCxn id="67" idx="1"/>
          </p:cNvCxnSpPr>
          <p:nvPr/>
        </p:nvCxnSpPr>
        <p:spPr bwMode="auto">
          <a:xfrm>
            <a:off x="7594813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3" idx="3"/>
            <a:endCxn id="65" idx="1"/>
          </p:cNvCxnSpPr>
          <p:nvPr/>
        </p:nvCxnSpPr>
        <p:spPr bwMode="auto">
          <a:xfrm>
            <a:off x="7594813" y="377725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63" idx="3"/>
            <a:endCxn id="76" idx="1"/>
          </p:cNvCxnSpPr>
          <p:nvPr/>
        </p:nvCxnSpPr>
        <p:spPr bwMode="auto">
          <a:xfrm>
            <a:off x="8737821" y="349150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7237623" y="383711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7237623" y="259853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880565" y="383711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880565" y="259853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4441218" y="2862257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716841" y="3535977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7695906" y="2884282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2191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493483" y="345578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66" y="3163194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165657" y="252709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8" idx="1"/>
            <a:endCxn id="101" idx="3"/>
          </p:cNvCxnSpPr>
          <p:nvPr/>
        </p:nvCxnSpPr>
        <p:spPr bwMode="auto">
          <a:xfrm rot="10800000">
            <a:off x="3237095" y="263424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 rot="5400000">
            <a:off x="3344252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rot="5400000">
            <a:off x="3313701" y="263424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3237095" y="205628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114" name="Rectangle 113"/>
          <p:cNvSpPr/>
          <p:nvPr/>
        </p:nvSpPr>
        <p:spPr bwMode="auto">
          <a:xfrm>
            <a:off x="3165657" y="2812844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>
            <a:stCxn id="16" idx="1"/>
            <a:endCxn id="114" idx="3"/>
          </p:cNvCxnSpPr>
          <p:nvPr/>
        </p:nvCxnSpPr>
        <p:spPr bwMode="auto">
          <a:xfrm rot="10800000">
            <a:off x="3237095" y="292000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/>
          <p:nvPr/>
        </p:nvCxnSpPr>
        <p:spPr bwMode="auto">
          <a:xfrm rot="5400000">
            <a:off x="3344252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 rot="5400000">
            <a:off x="3313701" y="2920001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3237095" y="305680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cxnSp>
        <p:nvCxnSpPr>
          <p:cNvPr id="127" name="Straight Connector 126"/>
          <p:cNvCxnSpPr>
            <a:stCxn id="72" idx="2"/>
            <a:endCxn id="126" idx="0"/>
          </p:cNvCxnSpPr>
          <p:nvPr/>
        </p:nvCxnSpPr>
        <p:spPr bwMode="auto">
          <a:xfrm rot="5400000">
            <a:off x="8916416" y="4741670"/>
            <a:ext cx="17145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9737953" y="4536109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20" name="Rectangle 119"/>
          <p:cNvSpPr/>
          <p:nvPr/>
        </p:nvSpPr>
        <p:spPr bwMode="auto">
          <a:xfrm flipH="1">
            <a:off x="9166449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 flipH="1">
            <a:off x="9166449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9166449" y="5884678"/>
            <a:ext cx="214314" cy="214314"/>
          </a:xfrm>
          <a:prstGeom prst="rect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9166449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966651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9666515" y="58846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9666515" y="559892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8094879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094879" y="617043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094879" y="588467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094879" y="559892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594945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594945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594945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8094879" y="531317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8594945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6951871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6951871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6951871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6951871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 flipH="1">
            <a:off x="7451937" y="6170430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146" name="Rectangle 145"/>
          <p:cNvSpPr/>
          <p:nvPr/>
        </p:nvSpPr>
        <p:spPr bwMode="auto">
          <a:xfrm flipH="1">
            <a:off x="7451937" y="5884678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 flipH="1">
            <a:off x="7451937" y="5313174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 flipH="1">
            <a:off x="6951871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 flipH="1">
            <a:off x="7451937" y="5598926"/>
            <a:ext cx="214314" cy="214314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>
            <a:stCxn id="122" idx="3"/>
            <a:endCxn id="137" idx="1"/>
          </p:cNvCxnSpPr>
          <p:nvPr/>
        </p:nvCxnSpPr>
        <p:spPr bwMode="auto">
          <a:xfrm flipH="1">
            <a:off x="8809259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9" idx="3"/>
            <a:endCxn id="147" idx="1"/>
          </p:cNvCxnSpPr>
          <p:nvPr/>
        </p:nvCxnSpPr>
        <p:spPr bwMode="auto">
          <a:xfrm flipH="1">
            <a:off x="7666251" y="5420331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3" idx="3"/>
            <a:endCxn id="145" idx="1"/>
          </p:cNvCxnSpPr>
          <p:nvPr/>
        </p:nvCxnSpPr>
        <p:spPr bwMode="auto">
          <a:xfrm flipH="1">
            <a:off x="7666251" y="62775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TextBox 152"/>
          <p:cNvSpPr txBox="1"/>
          <p:nvPr/>
        </p:nvSpPr>
        <p:spPr>
          <a:xfrm flipH="1">
            <a:off x="8013823" y="633744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7967641" y="509886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5" name="TextBox 154"/>
          <p:cNvSpPr txBox="1"/>
          <p:nvPr/>
        </p:nvSpPr>
        <p:spPr>
          <a:xfrm flipH="1">
            <a:off x="7370881" y="6337448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6" name="TextBox 155"/>
          <p:cNvSpPr txBox="1"/>
          <p:nvPr/>
        </p:nvSpPr>
        <p:spPr>
          <a:xfrm flipH="1">
            <a:off x="7324699" y="5098860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CBP</a:t>
            </a:r>
            <a:endParaRPr lang="en-GB" sz="1100" b="1" dirty="0"/>
          </a:p>
        </p:txBody>
      </p:sp>
      <p:sp>
        <p:nvSpPr>
          <p:cNvPr id="157" name="TextBox 156"/>
          <p:cNvSpPr txBox="1"/>
          <p:nvPr/>
        </p:nvSpPr>
        <p:spPr>
          <a:xfrm flipH="1">
            <a:off x="7744903" y="6027554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 flipH="1">
            <a:off x="7741506" y="5451693"/>
            <a:ext cx="2279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I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0" name="TextBox 159"/>
          <p:cNvSpPr txBox="1"/>
          <p:nvPr/>
        </p:nvSpPr>
        <p:spPr>
          <a:xfrm flipH="1">
            <a:off x="8757467" y="597475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5905557" y="559892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BC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640562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4833987" y="5313174"/>
            <a:ext cx="714380" cy="107157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I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B-BEB2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5334053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40562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5334053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533405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6405623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5905557" y="6170430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4833987" y="6170430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5905557" y="58846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833987" y="5884678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833987" y="531317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905557" y="5598926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1" idx="3"/>
            <a:endCxn id="176" idx="1"/>
          </p:cNvCxnSpPr>
          <p:nvPr/>
        </p:nvCxnSpPr>
        <p:spPr bwMode="auto">
          <a:xfrm>
            <a:off x="5548367" y="5991835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1" name="Rectangle 180"/>
          <p:cNvSpPr/>
          <p:nvPr/>
        </p:nvSpPr>
        <p:spPr bwMode="auto">
          <a:xfrm>
            <a:off x="5334053" y="5313174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4833987" y="5598926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3" name="Straight Connector 182"/>
          <p:cNvCxnSpPr>
            <a:stCxn id="170" idx="3"/>
            <a:endCxn id="143" idx="3"/>
          </p:cNvCxnSpPr>
          <p:nvPr/>
        </p:nvCxnSpPr>
        <p:spPr bwMode="auto">
          <a:xfrm>
            <a:off x="6619937" y="5991835"/>
            <a:ext cx="33193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551860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6590177" y="5956116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B(I)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4304675" y="532894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8" name="Straight Connector 187"/>
          <p:cNvCxnSpPr>
            <a:stCxn id="178" idx="1"/>
            <a:endCxn id="216" idx="3"/>
          </p:cNvCxnSpPr>
          <p:nvPr/>
        </p:nvCxnSpPr>
        <p:spPr bwMode="auto">
          <a:xfrm flipH="1" flipV="1">
            <a:off x="4245777" y="5417287"/>
            <a:ext cx="588210" cy="3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3522847" y="2979862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sp>
        <p:nvSpPr>
          <p:cNvPr id="204" name="TextBox 203"/>
          <p:cNvSpPr txBox="1"/>
          <p:nvPr/>
        </p:nvSpPr>
        <p:spPr>
          <a:xfrm>
            <a:off x="4646227" y="5098860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05" name="TextBox 204"/>
          <p:cNvSpPr txBox="1"/>
          <p:nvPr/>
        </p:nvSpPr>
        <p:spPr>
          <a:xfrm>
            <a:off x="4688401" y="6337448"/>
            <a:ext cx="5629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CNP2</a:t>
            </a:r>
            <a:endParaRPr lang="en-GB" sz="1100" b="1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1951211" y="395585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Arrow Connector 210"/>
          <p:cNvCxnSpPr/>
          <p:nvPr/>
        </p:nvCxnSpPr>
        <p:spPr bwMode="auto">
          <a:xfrm>
            <a:off x="5151671" y="421652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334249" y="3960576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cxnSp>
        <p:nvCxnSpPr>
          <p:cNvPr id="214" name="Straight Arrow Connector 213"/>
          <p:cNvCxnSpPr/>
          <p:nvPr/>
        </p:nvCxnSpPr>
        <p:spPr bwMode="auto">
          <a:xfrm>
            <a:off x="5223679" y="6736804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7" name="TextBox 216"/>
          <p:cNvSpPr txBox="1"/>
          <p:nvPr/>
        </p:nvSpPr>
        <p:spPr>
          <a:xfrm>
            <a:off x="5406256" y="6464814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cxnSp>
        <p:nvCxnSpPr>
          <p:cNvPr id="218" name="Straight Arrow Connector 217"/>
          <p:cNvCxnSpPr/>
          <p:nvPr/>
        </p:nvCxnSpPr>
        <p:spPr bwMode="auto">
          <a:xfrm flipV="1">
            <a:off x="8431931" y="4000501"/>
            <a:ext cx="0" cy="122413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19" name="TextBox 218"/>
          <p:cNvSpPr txBox="1"/>
          <p:nvPr/>
        </p:nvSpPr>
        <p:spPr>
          <a:xfrm rot="5400000">
            <a:off x="7790862" y="4459865"/>
            <a:ext cx="155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mp2mp B-VLAN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151011" y="2200300"/>
            <a:ext cx="28803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EVC = S-VLAN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</a:t>
            </a:r>
            <a:r>
              <a:rPr lang="en-US" sz="1800" dirty="0" smtClean="0"/>
              <a:t>Type 2, “Service B-MAC” from UNI-N to UNI-N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EC Type 2 over EC(BSI) in PBBN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b="1" dirty="0" smtClean="0"/>
              <a:t>S-VID Translation </a:t>
            </a:r>
            <a:r>
              <a:rPr lang="en-US" sz="1800" dirty="0" smtClean="0"/>
              <a:t>at PBBN network boundary (in CNP2)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I-SID Translation at PBBN domain boundaries (in CBP)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PBB II: few mp2mp B-VLANs in each domain; B-MAC per network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1800" dirty="0" smtClean="0"/>
              <a:t>potential MAC address collisions in PBBN domains</a:t>
            </a:r>
            <a:endParaRPr lang="en-GB" sz="1800" dirty="0"/>
          </a:p>
        </p:txBody>
      </p:sp>
      <p:cxnSp>
        <p:nvCxnSpPr>
          <p:cNvPr id="227" name="Straight Arrow Connector 226"/>
          <p:cNvCxnSpPr>
            <a:stCxn id="206" idx="2"/>
          </p:cNvCxnSpPr>
          <p:nvPr/>
        </p:nvCxnSpPr>
        <p:spPr bwMode="auto">
          <a:xfrm flipH="1">
            <a:off x="8143899" y="1170702"/>
            <a:ext cx="373773" cy="13896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>
            <a:stCxn id="206" idx="2"/>
          </p:cNvCxnSpPr>
          <p:nvPr/>
        </p:nvCxnSpPr>
        <p:spPr bwMode="auto">
          <a:xfrm flipH="1">
            <a:off x="8071891" y="1170702"/>
            <a:ext cx="445781" cy="383791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9" name="Straight Arrow Connector 228"/>
          <p:cNvCxnSpPr>
            <a:stCxn id="206" idx="2"/>
          </p:cNvCxnSpPr>
          <p:nvPr/>
        </p:nvCxnSpPr>
        <p:spPr bwMode="auto">
          <a:xfrm flipH="1">
            <a:off x="7495827" y="1170702"/>
            <a:ext cx="1021845" cy="39099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30" name="Straight Arrow Connector 229"/>
          <p:cNvCxnSpPr/>
          <p:nvPr/>
        </p:nvCxnSpPr>
        <p:spPr bwMode="auto">
          <a:xfrm flipH="1">
            <a:off x="4975547" y="1768252"/>
            <a:ext cx="2160240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1" name="TextBox 230"/>
          <p:cNvSpPr txBox="1"/>
          <p:nvPr/>
        </p:nvSpPr>
        <p:spPr>
          <a:xfrm rot="10800000" flipV="1">
            <a:off x="5944386" y="1429698"/>
            <a:ext cx="2656368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S-VID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cxnSp>
        <p:nvCxnSpPr>
          <p:cNvPr id="252" name="Straight Arrow Connector 251"/>
          <p:cNvCxnSpPr>
            <a:stCxn id="206" idx="2"/>
            <a:endCxn id="87" idx="0"/>
          </p:cNvCxnSpPr>
          <p:nvPr/>
        </p:nvCxnSpPr>
        <p:spPr bwMode="auto">
          <a:xfrm flipH="1">
            <a:off x="7479837" y="1170702"/>
            <a:ext cx="1037835" cy="142782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6" name="Rectangle 215"/>
          <p:cNvSpPr/>
          <p:nvPr/>
        </p:nvSpPr>
        <p:spPr bwMode="auto">
          <a:xfrm>
            <a:off x="3531397" y="5024378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4031463" y="5595882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031463" y="5310130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031463" y="502437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3531397" y="5595882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531397" y="5310130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3531397" y="502437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912240" y="5762900"/>
            <a:ext cx="476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</a:t>
            </a:r>
            <a:endParaRPr lang="en-GB" sz="1100" b="1" dirty="0"/>
          </a:p>
        </p:txBody>
      </p:sp>
      <p:sp>
        <p:nvSpPr>
          <p:cNvPr id="233" name="Rectangle 232"/>
          <p:cNvSpPr/>
          <p:nvPr/>
        </p:nvSpPr>
        <p:spPr bwMode="auto">
          <a:xfrm>
            <a:off x="3031331" y="53101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0" name="Straight Connector 249"/>
          <p:cNvCxnSpPr>
            <a:stCxn id="225" idx="1"/>
            <a:endCxn id="233" idx="3"/>
          </p:cNvCxnSpPr>
          <p:nvPr/>
        </p:nvCxnSpPr>
        <p:spPr bwMode="auto">
          <a:xfrm rot="10800000">
            <a:off x="3102769" y="54172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1" name="Straight Connector 250"/>
          <p:cNvCxnSpPr/>
          <p:nvPr/>
        </p:nvCxnSpPr>
        <p:spPr bwMode="auto">
          <a:xfrm rot="5400000">
            <a:off x="3209926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3" name="Straight Connector 252"/>
          <p:cNvCxnSpPr/>
          <p:nvPr/>
        </p:nvCxnSpPr>
        <p:spPr bwMode="auto">
          <a:xfrm rot="5400000">
            <a:off x="3179375" y="54172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4" name="TextBox 253"/>
          <p:cNvSpPr txBox="1"/>
          <p:nvPr/>
        </p:nvSpPr>
        <p:spPr>
          <a:xfrm>
            <a:off x="3102769" y="5095816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55" name="Rectangle 254"/>
          <p:cNvSpPr/>
          <p:nvPr/>
        </p:nvSpPr>
        <p:spPr bwMode="auto">
          <a:xfrm>
            <a:off x="3031331" y="55958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56" name="Straight Connector 255"/>
          <p:cNvCxnSpPr>
            <a:stCxn id="224" idx="1"/>
            <a:endCxn id="255" idx="3"/>
          </p:cNvCxnSpPr>
          <p:nvPr/>
        </p:nvCxnSpPr>
        <p:spPr bwMode="auto">
          <a:xfrm rot="10800000">
            <a:off x="3102769" y="57030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Straight Connector 256"/>
          <p:cNvCxnSpPr/>
          <p:nvPr/>
        </p:nvCxnSpPr>
        <p:spPr bwMode="auto">
          <a:xfrm rot="5400000">
            <a:off x="3209926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Straight Connector 257"/>
          <p:cNvCxnSpPr/>
          <p:nvPr/>
        </p:nvCxnSpPr>
        <p:spPr bwMode="auto">
          <a:xfrm rot="5400000">
            <a:off x="3179375" y="57030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3102769" y="58398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60" name="TextBox 259"/>
          <p:cNvSpPr txBox="1"/>
          <p:nvPr/>
        </p:nvSpPr>
        <p:spPr>
          <a:xfrm>
            <a:off x="3388521" y="5762900"/>
            <a:ext cx="4764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CEP</a:t>
            </a:r>
            <a:endParaRPr lang="en-GB" sz="1100" b="1" dirty="0"/>
          </a:p>
        </p:txBody>
      </p:sp>
      <p:cxnSp>
        <p:nvCxnSpPr>
          <p:cNvPr id="263" name="Straight Arrow Connector 262"/>
          <p:cNvCxnSpPr>
            <a:endCxn id="204" idx="0"/>
          </p:cNvCxnSpPr>
          <p:nvPr/>
        </p:nvCxnSpPr>
        <p:spPr bwMode="auto">
          <a:xfrm flipH="1">
            <a:off x="4927715" y="1768252"/>
            <a:ext cx="2208072" cy="33306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66" name="TextBox 265"/>
          <p:cNvSpPr txBox="1"/>
          <p:nvPr/>
        </p:nvSpPr>
        <p:spPr>
          <a:xfrm>
            <a:off x="4327475" y="545169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531967" y="6170254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PEB2</a:t>
            </a:r>
            <a:endParaRPr kumimoji="0" lang="en-GB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4032033" y="6741758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4032033" y="6456006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100" b="0" smtClean="0">
              <a:latin typeface="Arial" charset="0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4032033" y="6170254"/>
            <a:ext cx="214314" cy="214314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2100" b="0" smtClean="0">
              <a:latin typeface="Arial" charset="0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531967" y="6741758"/>
            <a:ext cx="214314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531967" y="6456006"/>
            <a:ext cx="214314" cy="214314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531967" y="6170254"/>
            <a:ext cx="214314" cy="214314"/>
          </a:xfrm>
          <a:prstGeom prst="rect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4" name="Straight Connector 273"/>
          <p:cNvCxnSpPr>
            <a:stCxn id="270" idx="3"/>
            <a:endCxn id="175" idx="1"/>
          </p:cNvCxnSpPr>
          <p:nvPr/>
        </p:nvCxnSpPr>
        <p:spPr bwMode="auto">
          <a:xfrm>
            <a:off x="4246347" y="6277411"/>
            <a:ext cx="587640" cy="1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5" name="TextBox 274"/>
          <p:cNvSpPr txBox="1"/>
          <p:nvPr/>
        </p:nvSpPr>
        <p:spPr>
          <a:xfrm>
            <a:off x="3873537" y="6908776"/>
            <a:ext cx="5549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PNP2</a:t>
            </a:r>
            <a:endParaRPr lang="en-GB" sz="1100" b="1" dirty="0"/>
          </a:p>
        </p:txBody>
      </p:sp>
      <p:sp>
        <p:nvSpPr>
          <p:cNvPr id="276" name="TextBox 275"/>
          <p:cNvSpPr txBox="1"/>
          <p:nvPr/>
        </p:nvSpPr>
        <p:spPr>
          <a:xfrm>
            <a:off x="4307462" y="631578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00CC"/>
                </a:solidFill>
              </a:rPr>
              <a:t>S</a:t>
            </a:r>
            <a:endParaRPr lang="en-GB" sz="1200" dirty="0">
              <a:solidFill>
                <a:srgbClr val="CC00CC"/>
              </a:solidFill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031901" y="6159030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8" name="Straight Connector 277"/>
          <p:cNvCxnSpPr>
            <a:endCxn id="277" idx="3"/>
          </p:cNvCxnSpPr>
          <p:nvPr/>
        </p:nvCxnSpPr>
        <p:spPr bwMode="auto">
          <a:xfrm rot="10800000">
            <a:off x="3103339" y="6266187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 rot="5400000">
            <a:off x="3210496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 rot="5400000">
            <a:off x="3179945" y="6266187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1" name="TextBox 280"/>
          <p:cNvSpPr txBox="1"/>
          <p:nvPr/>
        </p:nvSpPr>
        <p:spPr>
          <a:xfrm>
            <a:off x="3103339" y="601672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82" name="Rectangle 281"/>
          <p:cNvSpPr/>
          <p:nvPr/>
        </p:nvSpPr>
        <p:spPr bwMode="auto">
          <a:xfrm>
            <a:off x="3031901" y="6444782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3" name="Straight Connector 282"/>
          <p:cNvCxnSpPr>
            <a:endCxn id="282" idx="3"/>
          </p:cNvCxnSpPr>
          <p:nvPr/>
        </p:nvCxnSpPr>
        <p:spPr bwMode="auto">
          <a:xfrm rot="10800000">
            <a:off x="3103339" y="6551939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 rot="5400000">
            <a:off x="3210496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 rot="5400000">
            <a:off x="3179945" y="655193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TextBox 285"/>
          <p:cNvSpPr txBox="1"/>
          <p:nvPr/>
        </p:nvSpPr>
        <p:spPr>
          <a:xfrm>
            <a:off x="3103339" y="6688744"/>
            <a:ext cx="35719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UNI</a:t>
            </a:r>
            <a:endParaRPr lang="en-GB" sz="1200" dirty="0"/>
          </a:p>
        </p:txBody>
      </p:sp>
      <p:sp>
        <p:nvSpPr>
          <p:cNvPr id="290" name="TextBox 289"/>
          <p:cNvSpPr txBox="1"/>
          <p:nvPr/>
        </p:nvSpPr>
        <p:spPr>
          <a:xfrm>
            <a:off x="3443733" y="5944716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CNP</a:t>
            </a:r>
            <a:endParaRPr lang="en-GB" sz="1100" b="1" dirty="0"/>
          </a:p>
        </p:txBody>
      </p:sp>
      <p:sp>
        <p:nvSpPr>
          <p:cNvPr id="291" name="Rectangle 290"/>
          <p:cNvSpPr/>
          <p:nvPr/>
        </p:nvSpPr>
        <p:spPr bwMode="auto">
          <a:xfrm>
            <a:off x="3175347" y="2274018"/>
            <a:ext cx="71438" cy="21431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2" name="Straight Connector 291"/>
          <p:cNvCxnSpPr>
            <a:endCxn id="291" idx="3"/>
          </p:cNvCxnSpPr>
          <p:nvPr/>
        </p:nvCxnSpPr>
        <p:spPr bwMode="auto">
          <a:xfrm rot="10800000">
            <a:off x="3246785" y="2381175"/>
            <a:ext cx="4286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 rot="5400000">
            <a:off x="3353942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/>
          <p:nvPr/>
        </p:nvCxnSpPr>
        <p:spPr bwMode="auto">
          <a:xfrm rot="5400000">
            <a:off x="3323391" y="2381175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6" name="TextBox 205"/>
          <p:cNvSpPr txBox="1"/>
          <p:nvPr/>
        </p:nvSpPr>
        <p:spPr>
          <a:xfrm rot="10800000" flipV="1">
            <a:off x="7135787" y="832148"/>
            <a:ext cx="2763770" cy="338554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I-SID Translation locations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234" name="Freeform 233"/>
          <p:cNvSpPr/>
          <p:nvPr/>
        </p:nvSpPr>
        <p:spPr bwMode="auto">
          <a:xfrm>
            <a:off x="3175347" y="2272308"/>
            <a:ext cx="6670537" cy="3960440"/>
          </a:xfrm>
          <a:custGeom>
            <a:avLst/>
            <a:gdLst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3105150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3105150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781175 w 6524625"/>
              <a:gd name="connsiteY20" fmla="*/ 28479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781175 w 6524625"/>
              <a:gd name="connsiteY19" fmla="*/ 347662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0 w 6524625"/>
              <a:gd name="connsiteY0" fmla="*/ 0 h 3495675"/>
              <a:gd name="connsiteX1" fmla="*/ 685800 w 6524625"/>
              <a:gd name="connsiteY1" fmla="*/ 0 h 3495675"/>
              <a:gd name="connsiteX2" fmla="*/ 676275 w 6524625"/>
              <a:gd name="connsiteY2" fmla="*/ 295275 h 3495675"/>
              <a:gd name="connsiteX3" fmla="*/ 1847850 w 6524625"/>
              <a:gd name="connsiteY3" fmla="*/ 304800 h 3495675"/>
              <a:gd name="connsiteX4" fmla="*/ 1847850 w 6524625"/>
              <a:gd name="connsiteY4" fmla="*/ 866775 h 3495675"/>
              <a:gd name="connsiteX5" fmla="*/ 3829050 w 6524625"/>
              <a:gd name="connsiteY5" fmla="*/ 857250 h 3495675"/>
              <a:gd name="connsiteX6" fmla="*/ 3829050 w 6524625"/>
              <a:gd name="connsiteY6" fmla="*/ 304800 h 3495675"/>
              <a:gd name="connsiteX7" fmla="*/ 5143500 w 6524625"/>
              <a:gd name="connsiteY7" fmla="*/ 295275 h 3495675"/>
              <a:gd name="connsiteX8" fmla="*/ 5153025 w 6524625"/>
              <a:gd name="connsiteY8" fmla="*/ 885825 h 3495675"/>
              <a:gd name="connsiteX9" fmla="*/ 6276975 w 6524625"/>
              <a:gd name="connsiteY9" fmla="*/ 876300 h 3495675"/>
              <a:gd name="connsiteX10" fmla="*/ 6286500 w 6524625"/>
              <a:gd name="connsiteY10" fmla="*/ 1162050 h 3495675"/>
              <a:gd name="connsiteX11" fmla="*/ 6515100 w 6524625"/>
              <a:gd name="connsiteY11" fmla="*/ 1171575 h 3495675"/>
              <a:gd name="connsiteX12" fmla="*/ 6524625 w 6524625"/>
              <a:gd name="connsiteY12" fmla="*/ 3133725 h 3495675"/>
              <a:gd name="connsiteX13" fmla="*/ 6315075 w 6524625"/>
              <a:gd name="connsiteY13" fmla="*/ 3219450 h 3495675"/>
              <a:gd name="connsiteX14" fmla="*/ 6315075 w 6524625"/>
              <a:gd name="connsiteY14" fmla="*/ 3495675 h 3495675"/>
              <a:gd name="connsiteX15" fmla="*/ 5048250 w 6524625"/>
              <a:gd name="connsiteY15" fmla="*/ 3486150 h 3495675"/>
              <a:gd name="connsiteX16" fmla="*/ 5057775 w 6524625"/>
              <a:gd name="connsiteY16" fmla="*/ 2905125 h 3495675"/>
              <a:gd name="connsiteX17" fmla="*/ 4086225 w 6524625"/>
              <a:gd name="connsiteY17" fmla="*/ 2905125 h 3495675"/>
              <a:gd name="connsiteX18" fmla="*/ 4086225 w 6524625"/>
              <a:gd name="connsiteY18" fmla="*/ 3476625 h 3495675"/>
              <a:gd name="connsiteX19" fmla="*/ 1962150 w 6524625"/>
              <a:gd name="connsiteY19" fmla="*/ 3457575 h 3495675"/>
              <a:gd name="connsiteX20" fmla="*/ 1962150 w 6524625"/>
              <a:gd name="connsiteY20" fmla="*/ 2809875 h 3495675"/>
              <a:gd name="connsiteX21" fmla="*/ 1171575 w 6524625"/>
              <a:gd name="connsiteY21" fmla="*/ 2809875 h 3495675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108062 w 6670537"/>
              <a:gd name="connsiteY20" fmla="*/ 2809875 h 3495675"/>
              <a:gd name="connsiteX21" fmla="*/ 0 w 6670537"/>
              <a:gd name="connsiteY21" fmla="*/ 2808212 h 3495675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2808212 h 3816324"/>
              <a:gd name="connsiteX0" fmla="*/ 145912 w 6670537"/>
              <a:gd name="connsiteY0" fmla="*/ 0 h 3816324"/>
              <a:gd name="connsiteX1" fmla="*/ 831712 w 6670537"/>
              <a:gd name="connsiteY1" fmla="*/ 0 h 3816324"/>
              <a:gd name="connsiteX2" fmla="*/ 822187 w 6670537"/>
              <a:gd name="connsiteY2" fmla="*/ 295275 h 3816324"/>
              <a:gd name="connsiteX3" fmla="*/ 1993762 w 6670537"/>
              <a:gd name="connsiteY3" fmla="*/ 304800 h 3816324"/>
              <a:gd name="connsiteX4" fmla="*/ 1993762 w 6670537"/>
              <a:gd name="connsiteY4" fmla="*/ 866775 h 3816324"/>
              <a:gd name="connsiteX5" fmla="*/ 3974962 w 6670537"/>
              <a:gd name="connsiteY5" fmla="*/ 857250 h 3816324"/>
              <a:gd name="connsiteX6" fmla="*/ 3974962 w 6670537"/>
              <a:gd name="connsiteY6" fmla="*/ 304800 h 3816324"/>
              <a:gd name="connsiteX7" fmla="*/ 5289412 w 6670537"/>
              <a:gd name="connsiteY7" fmla="*/ 295275 h 3816324"/>
              <a:gd name="connsiteX8" fmla="*/ 5298937 w 6670537"/>
              <a:gd name="connsiteY8" fmla="*/ 885825 h 3816324"/>
              <a:gd name="connsiteX9" fmla="*/ 6422887 w 6670537"/>
              <a:gd name="connsiteY9" fmla="*/ 876300 h 3816324"/>
              <a:gd name="connsiteX10" fmla="*/ 6432412 w 6670537"/>
              <a:gd name="connsiteY10" fmla="*/ 1162050 h 3816324"/>
              <a:gd name="connsiteX11" fmla="*/ 6661012 w 6670537"/>
              <a:gd name="connsiteY11" fmla="*/ 1171575 h 3816324"/>
              <a:gd name="connsiteX12" fmla="*/ 6670537 w 6670537"/>
              <a:gd name="connsiteY12" fmla="*/ 3133725 h 3816324"/>
              <a:gd name="connsiteX13" fmla="*/ 6460987 w 6670537"/>
              <a:gd name="connsiteY13" fmla="*/ 3219450 h 3816324"/>
              <a:gd name="connsiteX14" fmla="*/ 6460987 w 6670537"/>
              <a:gd name="connsiteY14" fmla="*/ 3495675 h 3816324"/>
              <a:gd name="connsiteX15" fmla="*/ 5194162 w 6670537"/>
              <a:gd name="connsiteY15" fmla="*/ 3486150 h 3816324"/>
              <a:gd name="connsiteX16" fmla="*/ 5203687 w 6670537"/>
              <a:gd name="connsiteY16" fmla="*/ 2905125 h 3816324"/>
              <a:gd name="connsiteX17" fmla="*/ 4232137 w 6670537"/>
              <a:gd name="connsiteY17" fmla="*/ 2905125 h 3816324"/>
              <a:gd name="connsiteX18" fmla="*/ 4232137 w 6670537"/>
              <a:gd name="connsiteY18" fmla="*/ 3476625 h 3816324"/>
              <a:gd name="connsiteX19" fmla="*/ 2108062 w 6670537"/>
              <a:gd name="connsiteY19" fmla="*/ 3457575 h 3816324"/>
              <a:gd name="connsiteX20" fmla="*/ 2088232 w 6670537"/>
              <a:gd name="connsiteY20" fmla="*/ 3816324 h 3816324"/>
              <a:gd name="connsiteX21" fmla="*/ 0 w 6670537"/>
              <a:gd name="connsiteY21" fmla="*/ 3816323 h 3816324"/>
              <a:gd name="connsiteX0" fmla="*/ 145912 w 6670537"/>
              <a:gd name="connsiteY0" fmla="*/ 0 h 3816323"/>
              <a:gd name="connsiteX1" fmla="*/ 831712 w 6670537"/>
              <a:gd name="connsiteY1" fmla="*/ 0 h 3816323"/>
              <a:gd name="connsiteX2" fmla="*/ 822187 w 6670537"/>
              <a:gd name="connsiteY2" fmla="*/ 295275 h 3816323"/>
              <a:gd name="connsiteX3" fmla="*/ 1993762 w 6670537"/>
              <a:gd name="connsiteY3" fmla="*/ 304800 h 3816323"/>
              <a:gd name="connsiteX4" fmla="*/ 1993762 w 6670537"/>
              <a:gd name="connsiteY4" fmla="*/ 866775 h 3816323"/>
              <a:gd name="connsiteX5" fmla="*/ 3974962 w 6670537"/>
              <a:gd name="connsiteY5" fmla="*/ 857250 h 3816323"/>
              <a:gd name="connsiteX6" fmla="*/ 3974962 w 6670537"/>
              <a:gd name="connsiteY6" fmla="*/ 304800 h 3816323"/>
              <a:gd name="connsiteX7" fmla="*/ 5289412 w 6670537"/>
              <a:gd name="connsiteY7" fmla="*/ 295275 h 3816323"/>
              <a:gd name="connsiteX8" fmla="*/ 5298937 w 6670537"/>
              <a:gd name="connsiteY8" fmla="*/ 885825 h 3816323"/>
              <a:gd name="connsiteX9" fmla="*/ 6422887 w 6670537"/>
              <a:gd name="connsiteY9" fmla="*/ 876300 h 3816323"/>
              <a:gd name="connsiteX10" fmla="*/ 6432412 w 6670537"/>
              <a:gd name="connsiteY10" fmla="*/ 1162050 h 3816323"/>
              <a:gd name="connsiteX11" fmla="*/ 6661012 w 6670537"/>
              <a:gd name="connsiteY11" fmla="*/ 1171575 h 3816323"/>
              <a:gd name="connsiteX12" fmla="*/ 6670537 w 6670537"/>
              <a:gd name="connsiteY12" fmla="*/ 3133725 h 3816323"/>
              <a:gd name="connsiteX13" fmla="*/ 6460987 w 6670537"/>
              <a:gd name="connsiteY13" fmla="*/ 3219450 h 3816323"/>
              <a:gd name="connsiteX14" fmla="*/ 6460987 w 6670537"/>
              <a:gd name="connsiteY14" fmla="*/ 3495675 h 3816323"/>
              <a:gd name="connsiteX15" fmla="*/ 5194162 w 6670537"/>
              <a:gd name="connsiteY15" fmla="*/ 3486150 h 3816323"/>
              <a:gd name="connsiteX16" fmla="*/ 5203687 w 6670537"/>
              <a:gd name="connsiteY16" fmla="*/ 2905125 h 3816323"/>
              <a:gd name="connsiteX17" fmla="*/ 4232137 w 6670537"/>
              <a:gd name="connsiteY17" fmla="*/ 2905125 h 3816323"/>
              <a:gd name="connsiteX18" fmla="*/ 4232137 w 6670537"/>
              <a:gd name="connsiteY18" fmla="*/ 3476625 h 3816323"/>
              <a:gd name="connsiteX19" fmla="*/ 2108062 w 6670537"/>
              <a:gd name="connsiteY19" fmla="*/ 3457575 h 3816323"/>
              <a:gd name="connsiteX20" fmla="*/ 2088232 w 6670537"/>
              <a:gd name="connsiteY20" fmla="*/ 3744315 h 3816323"/>
              <a:gd name="connsiteX21" fmla="*/ 0 w 6670537"/>
              <a:gd name="connsiteY21" fmla="*/ 3816323 h 3816323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3744315 h 3744316"/>
              <a:gd name="connsiteX21" fmla="*/ 0 w 6670537"/>
              <a:gd name="connsiteY21" fmla="*/ 3744316 h 3744316"/>
              <a:gd name="connsiteX0" fmla="*/ 145912 w 6670537"/>
              <a:gd name="connsiteY0" fmla="*/ 0 h 3744316"/>
              <a:gd name="connsiteX1" fmla="*/ 831712 w 6670537"/>
              <a:gd name="connsiteY1" fmla="*/ 0 h 3744316"/>
              <a:gd name="connsiteX2" fmla="*/ 822187 w 6670537"/>
              <a:gd name="connsiteY2" fmla="*/ 295275 h 3744316"/>
              <a:gd name="connsiteX3" fmla="*/ 1993762 w 6670537"/>
              <a:gd name="connsiteY3" fmla="*/ 304800 h 3744316"/>
              <a:gd name="connsiteX4" fmla="*/ 1993762 w 6670537"/>
              <a:gd name="connsiteY4" fmla="*/ 866775 h 3744316"/>
              <a:gd name="connsiteX5" fmla="*/ 3974962 w 6670537"/>
              <a:gd name="connsiteY5" fmla="*/ 857250 h 3744316"/>
              <a:gd name="connsiteX6" fmla="*/ 3974962 w 6670537"/>
              <a:gd name="connsiteY6" fmla="*/ 304800 h 3744316"/>
              <a:gd name="connsiteX7" fmla="*/ 5289412 w 6670537"/>
              <a:gd name="connsiteY7" fmla="*/ 295275 h 3744316"/>
              <a:gd name="connsiteX8" fmla="*/ 5298937 w 6670537"/>
              <a:gd name="connsiteY8" fmla="*/ 885825 h 3744316"/>
              <a:gd name="connsiteX9" fmla="*/ 6422887 w 6670537"/>
              <a:gd name="connsiteY9" fmla="*/ 876300 h 3744316"/>
              <a:gd name="connsiteX10" fmla="*/ 6432412 w 6670537"/>
              <a:gd name="connsiteY10" fmla="*/ 1162050 h 3744316"/>
              <a:gd name="connsiteX11" fmla="*/ 6661012 w 6670537"/>
              <a:gd name="connsiteY11" fmla="*/ 1171575 h 3744316"/>
              <a:gd name="connsiteX12" fmla="*/ 6670537 w 6670537"/>
              <a:gd name="connsiteY12" fmla="*/ 3133725 h 3744316"/>
              <a:gd name="connsiteX13" fmla="*/ 6460987 w 6670537"/>
              <a:gd name="connsiteY13" fmla="*/ 3219450 h 3744316"/>
              <a:gd name="connsiteX14" fmla="*/ 6460987 w 6670537"/>
              <a:gd name="connsiteY14" fmla="*/ 3495675 h 3744316"/>
              <a:gd name="connsiteX15" fmla="*/ 5194162 w 6670537"/>
              <a:gd name="connsiteY15" fmla="*/ 3486150 h 3744316"/>
              <a:gd name="connsiteX16" fmla="*/ 5203687 w 6670537"/>
              <a:gd name="connsiteY16" fmla="*/ 2905125 h 3744316"/>
              <a:gd name="connsiteX17" fmla="*/ 4232137 w 6670537"/>
              <a:gd name="connsiteY17" fmla="*/ 2905125 h 3744316"/>
              <a:gd name="connsiteX18" fmla="*/ 4232137 w 6670537"/>
              <a:gd name="connsiteY18" fmla="*/ 3476625 h 3744316"/>
              <a:gd name="connsiteX19" fmla="*/ 2108062 w 6670537"/>
              <a:gd name="connsiteY19" fmla="*/ 3457575 h 3744316"/>
              <a:gd name="connsiteX20" fmla="*/ 2088232 w 6670537"/>
              <a:gd name="connsiteY20" fmla="*/ 2808212 h 3744316"/>
              <a:gd name="connsiteX21" fmla="*/ 0 w 6670537"/>
              <a:gd name="connsiteY21" fmla="*/ 3744316 h 3744316"/>
              <a:gd name="connsiteX0" fmla="*/ 145912 w 6670537"/>
              <a:gd name="connsiteY0" fmla="*/ 0 h 3495675"/>
              <a:gd name="connsiteX1" fmla="*/ 831712 w 6670537"/>
              <a:gd name="connsiteY1" fmla="*/ 0 h 3495675"/>
              <a:gd name="connsiteX2" fmla="*/ 822187 w 6670537"/>
              <a:gd name="connsiteY2" fmla="*/ 295275 h 3495675"/>
              <a:gd name="connsiteX3" fmla="*/ 1993762 w 6670537"/>
              <a:gd name="connsiteY3" fmla="*/ 304800 h 3495675"/>
              <a:gd name="connsiteX4" fmla="*/ 1993762 w 6670537"/>
              <a:gd name="connsiteY4" fmla="*/ 866775 h 3495675"/>
              <a:gd name="connsiteX5" fmla="*/ 3974962 w 6670537"/>
              <a:gd name="connsiteY5" fmla="*/ 857250 h 3495675"/>
              <a:gd name="connsiteX6" fmla="*/ 3974962 w 6670537"/>
              <a:gd name="connsiteY6" fmla="*/ 304800 h 3495675"/>
              <a:gd name="connsiteX7" fmla="*/ 5289412 w 6670537"/>
              <a:gd name="connsiteY7" fmla="*/ 295275 h 3495675"/>
              <a:gd name="connsiteX8" fmla="*/ 5298937 w 6670537"/>
              <a:gd name="connsiteY8" fmla="*/ 885825 h 3495675"/>
              <a:gd name="connsiteX9" fmla="*/ 6422887 w 6670537"/>
              <a:gd name="connsiteY9" fmla="*/ 876300 h 3495675"/>
              <a:gd name="connsiteX10" fmla="*/ 6432412 w 6670537"/>
              <a:gd name="connsiteY10" fmla="*/ 1162050 h 3495675"/>
              <a:gd name="connsiteX11" fmla="*/ 6661012 w 6670537"/>
              <a:gd name="connsiteY11" fmla="*/ 1171575 h 3495675"/>
              <a:gd name="connsiteX12" fmla="*/ 6670537 w 6670537"/>
              <a:gd name="connsiteY12" fmla="*/ 3133725 h 3495675"/>
              <a:gd name="connsiteX13" fmla="*/ 6460987 w 6670537"/>
              <a:gd name="connsiteY13" fmla="*/ 3219450 h 3495675"/>
              <a:gd name="connsiteX14" fmla="*/ 6460987 w 6670537"/>
              <a:gd name="connsiteY14" fmla="*/ 3495675 h 3495675"/>
              <a:gd name="connsiteX15" fmla="*/ 5194162 w 6670537"/>
              <a:gd name="connsiteY15" fmla="*/ 3486150 h 3495675"/>
              <a:gd name="connsiteX16" fmla="*/ 5203687 w 6670537"/>
              <a:gd name="connsiteY16" fmla="*/ 2905125 h 3495675"/>
              <a:gd name="connsiteX17" fmla="*/ 4232137 w 6670537"/>
              <a:gd name="connsiteY17" fmla="*/ 2905125 h 3495675"/>
              <a:gd name="connsiteX18" fmla="*/ 4232137 w 6670537"/>
              <a:gd name="connsiteY18" fmla="*/ 3476625 h 3495675"/>
              <a:gd name="connsiteX19" fmla="*/ 2108062 w 6670537"/>
              <a:gd name="connsiteY19" fmla="*/ 3457575 h 3495675"/>
              <a:gd name="connsiteX20" fmla="*/ 2088232 w 6670537"/>
              <a:gd name="connsiteY20" fmla="*/ 2808212 h 3495675"/>
              <a:gd name="connsiteX21" fmla="*/ 0 w 6670537"/>
              <a:gd name="connsiteY21" fmla="*/ 2808212 h 3495675"/>
              <a:gd name="connsiteX0" fmla="*/ 145912 w 6670537"/>
              <a:gd name="connsiteY0" fmla="*/ 288131 h 3783806"/>
              <a:gd name="connsiteX1" fmla="*/ 936104 w 6670537"/>
              <a:gd name="connsiteY1" fmla="*/ 0 h 3783806"/>
              <a:gd name="connsiteX2" fmla="*/ 822187 w 6670537"/>
              <a:gd name="connsiteY2" fmla="*/ 583406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5912 w 6670537"/>
              <a:gd name="connsiteY0" fmla="*/ 288131 h 3783806"/>
              <a:gd name="connsiteX1" fmla="*/ 936104 w 6670537"/>
              <a:gd name="connsiteY1" fmla="*/ 0 h 3783806"/>
              <a:gd name="connsiteX2" fmla="*/ 936104 w 6670537"/>
              <a:gd name="connsiteY2" fmla="*/ 576064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4016 w 6670537"/>
              <a:gd name="connsiteY0" fmla="*/ 0 h 3783806"/>
              <a:gd name="connsiteX1" fmla="*/ 936104 w 6670537"/>
              <a:gd name="connsiteY1" fmla="*/ 0 h 3783806"/>
              <a:gd name="connsiteX2" fmla="*/ 936104 w 6670537"/>
              <a:gd name="connsiteY2" fmla="*/ 576064 h 3783806"/>
              <a:gd name="connsiteX3" fmla="*/ 1993762 w 6670537"/>
              <a:gd name="connsiteY3" fmla="*/ 592931 h 3783806"/>
              <a:gd name="connsiteX4" fmla="*/ 1993762 w 6670537"/>
              <a:gd name="connsiteY4" fmla="*/ 1154906 h 3783806"/>
              <a:gd name="connsiteX5" fmla="*/ 3974962 w 6670537"/>
              <a:gd name="connsiteY5" fmla="*/ 1145381 h 3783806"/>
              <a:gd name="connsiteX6" fmla="*/ 3974962 w 6670537"/>
              <a:gd name="connsiteY6" fmla="*/ 592931 h 3783806"/>
              <a:gd name="connsiteX7" fmla="*/ 5289412 w 6670537"/>
              <a:gd name="connsiteY7" fmla="*/ 583406 h 3783806"/>
              <a:gd name="connsiteX8" fmla="*/ 5298937 w 6670537"/>
              <a:gd name="connsiteY8" fmla="*/ 1173956 h 3783806"/>
              <a:gd name="connsiteX9" fmla="*/ 6422887 w 6670537"/>
              <a:gd name="connsiteY9" fmla="*/ 1164431 h 3783806"/>
              <a:gd name="connsiteX10" fmla="*/ 6432412 w 6670537"/>
              <a:gd name="connsiteY10" fmla="*/ 1450181 h 3783806"/>
              <a:gd name="connsiteX11" fmla="*/ 6661012 w 6670537"/>
              <a:gd name="connsiteY11" fmla="*/ 1459706 h 3783806"/>
              <a:gd name="connsiteX12" fmla="*/ 6670537 w 6670537"/>
              <a:gd name="connsiteY12" fmla="*/ 3421856 h 3783806"/>
              <a:gd name="connsiteX13" fmla="*/ 6460987 w 6670537"/>
              <a:gd name="connsiteY13" fmla="*/ 3507581 h 3783806"/>
              <a:gd name="connsiteX14" fmla="*/ 6460987 w 6670537"/>
              <a:gd name="connsiteY14" fmla="*/ 3783806 h 3783806"/>
              <a:gd name="connsiteX15" fmla="*/ 5194162 w 6670537"/>
              <a:gd name="connsiteY15" fmla="*/ 3774281 h 3783806"/>
              <a:gd name="connsiteX16" fmla="*/ 5203687 w 6670537"/>
              <a:gd name="connsiteY16" fmla="*/ 3193256 h 3783806"/>
              <a:gd name="connsiteX17" fmla="*/ 4232137 w 6670537"/>
              <a:gd name="connsiteY17" fmla="*/ 3193256 h 3783806"/>
              <a:gd name="connsiteX18" fmla="*/ 4232137 w 6670537"/>
              <a:gd name="connsiteY18" fmla="*/ 3764756 h 3783806"/>
              <a:gd name="connsiteX19" fmla="*/ 2108062 w 6670537"/>
              <a:gd name="connsiteY19" fmla="*/ 3745706 h 3783806"/>
              <a:gd name="connsiteX20" fmla="*/ 2088232 w 6670537"/>
              <a:gd name="connsiteY20" fmla="*/ 3096343 h 3783806"/>
              <a:gd name="connsiteX21" fmla="*/ 0 w 6670537"/>
              <a:gd name="connsiteY21" fmla="*/ 3096343 h 3783806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60987 w 6670537"/>
              <a:gd name="connsiteY13" fmla="*/ 3507581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096343 h 3960440"/>
              <a:gd name="connsiteX21" fmla="*/ 0 w 6670537"/>
              <a:gd name="connsiteY21" fmla="*/ 3960440 h 3960440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60987 w 6670537"/>
              <a:gd name="connsiteY13" fmla="*/ 3507581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960440 h 3960440"/>
              <a:gd name="connsiteX21" fmla="*/ 0 w 6670537"/>
              <a:gd name="connsiteY21" fmla="*/ 3960440 h 3960440"/>
              <a:gd name="connsiteX0" fmla="*/ 144016 w 6670537"/>
              <a:gd name="connsiteY0" fmla="*/ 0 h 3960440"/>
              <a:gd name="connsiteX1" fmla="*/ 936104 w 6670537"/>
              <a:gd name="connsiteY1" fmla="*/ 0 h 3960440"/>
              <a:gd name="connsiteX2" fmla="*/ 936104 w 6670537"/>
              <a:gd name="connsiteY2" fmla="*/ 576064 h 3960440"/>
              <a:gd name="connsiteX3" fmla="*/ 1993762 w 6670537"/>
              <a:gd name="connsiteY3" fmla="*/ 592931 h 3960440"/>
              <a:gd name="connsiteX4" fmla="*/ 1993762 w 6670537"/>
              <a:gd name="connsiteY4" fmla="*/ 1154906 h 3960440"/>
              <a:gd name="connsiteX5" fmla="*/ 3974962 w 6670537"/>
              <a:gd name="connsiteY5" fmla="*/ 1145381 h 3960440"/>
              <a:gd name="connsiteX6" fmla="*/ 3974962 w 6670537"/>
              <a:gd name="connsiteY6" fmla="*/ 592931 h 3960440"/>
              <a:gd name="connsiteX7" fmla="*/ 5289412 w 6670537"/>
              <a:gd name="connsiteY7" fmla="*/ 583406 h 3960440"/>
              <a:gd name="connsiteX8" fmla="*/ 5298937 w 6670537"/>
              <a:gd name="connsiteY8" fmla="*/ 1173956 h 3960440"/>
              <a:gd name="connsiteX9" fmla="*/ 6422887 w 6670537"/>
              <a:gd name="connsiteY9" fmla="*/ 1164431 h 3960440"/>
              <a:gd name="connsiteX10" fmla="*/ 6432412 w 6670537"/>
              <a:gd name="connsiteY10" fmla="*/ 1450181 h 3960440"/>
              <a:gd name="connsiteX11" fmla="*/ 6661012 w 6670537"/>
              <a:gd name="connsiteY11" fmla="*/ 1459706 h 3960440"/>
              <a:gd name="connsiteX12" fmla="*/ 6670537 w 6670537"/>
              <a:gd name="connsiteY12" fmla="*/ 3421856 h 3960440"/>
              <a:gd name="connsiteX13" fmla="*/ 6480720 w 6670537"/>
              <a:gd name="connsiteY13" fmla="*/ 3456384 h 3960440"/>
              <a:gd name="connsiteX14" fmla="*/ 6460987 w 6670537"/>
              <a:gd name="connsiteY14" fmla="*/ 3783806 h 3960440"/>
              <a:gd name="connsiteX15" fmla="*/ 5194162 w 6670537"/>
              <a:gd name="connsiteY15" fmla="*/ 3774281 h 3960440"/>
              <a:gd name="connsiteX16" fmla="*/ 5203687 w 6670537"/>
              <a:gd name="connsiteY16" fmla="*/ 3193256 h 3960440"/>
              <a:gd name="connsiteX17" fmla="*/ 4232137 w 6670537"/>
              <a:gd name="connsiteY17" fmla="*/ 3193256 h 3960440"/>
              <a:gd name="connsiteX18" fmla="*/ 4232137 w 6670537"/>
              <a:gd name="connsiteY18" fmla="*/ 3764756 h 3960440"/>
              <a:gd name="connsiteX19" fmla="*/ 2108062 w 6670537"/>
              <a:gd name="connsiteY19" fmla="*/ 3745706 h 3960440"/>
              <a:gd name="connsiteX20" fmla="*/ 2088232 w 6670537"/>
              <a:gd name="connsiteY20" fmla="*/ 3960440 h 3960440"/>
              <a:gd name="connsiteX21" fmla="*/ 0 w 6670537"/>
              <a:gd name="connsiteY21" fmla="*/ 396044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670537" h="3960440">
                <a:moveTo>
                  <a:pt x="144016" y="0"/>
                </a:moveTo>
                <a:lnTo>
                  <a:pt x="936104" y="0"/>
                </a:lnTo>
                <a:lnTo>
                  <a:pt x="936104" y="576064"/>
                </a:lnTo>
                <a:lnTo>
                  <a:pt x="1993762" y="592931"/>
                </a:lnTo>
                <a:lnTo>
                  <a:pt x="1993762" y="1154906"/>
                </a:lnTo>
                <a:lnTo>
                  <a:pt x="3974962" y="1145381"/>
                </a:lnTo>
                <a:lnTo>
                  <a:pt x="3974962" y="592931"/>
                </a:lnTo>
                <a:lnTo>
                  <a:pt x="5289412" y="583406"/>
                </a:lnTo>
                <a:lnTo>
                  <a:pt x="5298937" y="1173956"/>
                </a:lnTo>
                <a:lnTo>
                  <a:pt x="6422887" y="1164431"/>
                </a:lnTo>
                <a:lnTo>
                  <a:pt x="6432412" y="1450181"/>
                </a:lnTo>
                <a:lnTo>
                  <a:pt x="6661012" y="1459706"/>
                </a:lnTo>
                <a:lnTo>
                  <a:pt x="6670537" y="3421856"/>
                </a:lnTo>
                <a:lnTo>
                  <a:pt x="6480720" y="3456384"/>
                </a:lnTo>
                <a:lnTo>
                  <a:pt x="6460987" y="3783806"/>
                </a:lnTo>
                <a:lnTo>
                  <a:pt x="5194162" y="3774281"/>
                </a:lnTo>
                <a:lnTo>
                  <a:pt x="5203687" y="3193256"/>
                </a:lnTo>
                <a:lnTo>
                  <a:pt x="4232137" y="3193256"/>
                </a:lnTo>
                <a:lnTo>
                  <a:pt x="4232137" y="3764756"/>
                </a:lnTo>
                <a:lnTo>
                  <a:pt x="2108062" y="3745706"/>
                </a:lnTo>
                <a:lnTo>
                  <a:pt x="2088232" y="3960440"/>
                </a:lnTo>
                <a:lnTo>
                  <a:pt x="0" y="3960440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z="2200" dirty="0" smtClean="0">
                <a:hlinkClick r:id="rId2"/>
              </a:rPr>
              <a:t>http://</a:t>
            </a:r>
            <a:r>
              <a:rPr lang="en-GB" sz="2200" dirty="0" smtClean="0">
                <a:hlinkClick r:id="rId2"/>
              </a:rPr>
              <a:t>www.ieee802.org/1/files/public/docs2011/new-vissers-pbb-pbbte-eotn-common-network-arch-0511-v01.pptx</a:t>
            </a:r>
            <a:r>
              <a:rPr lang="en-GB" sz="2200" dirty="0" smtClean="0"/>
              <a:t> presented common network architectures for PBB, PBB-TE and EOTN networks to determine the Tagging method of EC Type 2 signals in an EOTN </a:t>
            </a:r>
          </a:p>
          <a:p>
            <a:pPr marL="0" indent="0"/>
            <a:r>
              <a:rPr lang="en-US" sz="2200" dirty="0" smtClean="0"/>
              <a:t>The last two slides in the above presentation indentified implications of the Tagging methods within PB, PBB I and PBB-TE networks</a:t>
            </a:r>
          </a:p>
          <a:p>
            <a:pPr marL="0" indent="0"/>
            <a:r>
              <a:rPr lang="en-US" sz="2200" dirty="0" smtClean="0"/>
              <a:t>These slides were not addressed in Santa Fe meeting due to time constraints</a:t>
            </a:r>
          </a:p>
          <a:p>
            <a:pPr marL="0" indent="0"/>
            <a:r>
              <a:rPr lang="en-US" sz="2200" dirty="0" smtClean="0"/>
              <a:t>This new presentation addresses the implications of the choice of I+S-Tagging of EC Type 2 signals in PB, PBB I and PBB-TE networks</a:t>
            </a:r>
          </a:p>
          <a:p>
            <a:pPr marL="0" indent="0"/>
            <a:r>
              <a:rPr lang="en-US" sz="2200" dirty="0" smtClean="0"/>
              <a:t>Furthermore, this presentation presents some initial feedback on the tagging choice</a:t>
            </a:r>
            <a:endParaRPr lang="en-GB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rapezoid 164"/>
          <p:cNvSpPr/>
          <p:nvPr/>
        </p:nvSpPr>
        <p:spPr bwMode="auto">
          <a:xfrm flipV="1">
            <a:off x="3895427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Trapezoid 163"/>
          <p:cNvSpPr/>
          <p:nvPr/>
        </p:nvSpPr>
        <p:spPr bwMode="auto">
          <a:xfrm flipV="1">
            <a:off x="3463379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 II for </a:t>
            </a:r>
            <a:br>
              <a:rPr lang="en-US" dirty="0" smtClean="0"/>
            </a:br>
            <a:r>
              <a:rPr lang="en-US" sz="2800" i="1" dirty="0" smtClean="0"/>
              <a:t>EVC(C-VLAN) via EC Type 1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995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208412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(Type 1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and Type 2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5224636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5224636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5224636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6160740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7096844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71246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71246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712468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5728692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5728692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5728692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1663179" y="4288532"/>
            <a:ext cx="7128792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EC(BSI)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631731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5911651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3967435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3247355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166317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Oval 58"/>
          <p:cNvSpPr/>
          <p:nvPr/>
        </p:nvSpPr>
        <p:spPr bwMode="auto">
          <a:xfrm>
            <a:off x="8359923" y="4792588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Isosceles Triangle 59"/>
          <p:cNvSpPr/>
          <p:nvPr/>
        </p:nvSpPr>
        <p:spPr bwMode="auto">
          <a:xfrm flipV="1">
            <a:off x="871091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Isosceles Triangle 60"/>
          <p:cNvSpPr/>
          <p:nvPr/>
        </p:nvSpPr>
        <p:spPr bwMode="auto">
          <a:xfrm flipV="1">
            <a:off x="9368035" y="328042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Isosceles Triangle 61"/>
          <p:cNvSpPr/>
          <p:nvPr/>
        </p:nvSpPr>
        <p:spPr bwMode="auto">
          <a:xfrm flipV="1">
            <a:off x="8503939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Isosceles Triangle 62"/>
          <p:cNvSpPr/>
          <p:nvPr/>
        </p:nvSpPr>
        <p:spPr bwMode="auto">
          <a:xfrm flipV="1">
            <a:off x="6991771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Isosceles Triangle 63"/>
          <p:cNvSpPr/>
          <p:nvPr/>
        </p:nvSpPr>
        <p:spPr bwMode="auto">
          <a:xfrm flipV="1">
            <a:off x="5839643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 flipV="1">
            <a:off x="4327475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Isosceles Triangle 65"/>
          <p:cNvSpPr/>
          <p:nvPr/>
        </p:nvSpPr>
        <p:spPr bwMode="auto">
          <a:xfrm flipV="1">
            <a:off x="3175347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Isosceles Triangle 66"/>
          <p:cNvSpPr/>
          <p:nvPr/>
        </p:nvSpPr>
        <p:spPr bwMode="auto">
          <a:xfrm flipV="1">
            <a:off x="1663179" y="5296644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Isosceles Triangle 67"/>
          <p:cNvSpPr/>
          <p:nvPr/>
        </p:nvSpPr>
        <p:spPr bwMode="auto">
          <a:xfrm flipV="1">
            <a:off x="166317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Isosceles Triangle 68"/>
          <p:cNvSpPr/>
          <p:nvPr/>
        </p:nvSpPr>
        <p:spPr bwMode="auto">
          <a:xfrm flipV="1">
            <a:off x="8496944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1663179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Oval 70"/>
          <p:cNvSpPr/>
          <p:nvPr/>
        </p:nvSpPr>
        <p:spPr bwMode="auto">
          <a:xfrm>
            <a:off x="3103339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4327475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5767635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6991771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8431931" y="5728692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Trapezoid 83"/>
          <p:cNvSpPr/>
          <p:nvPr/>
        </p:nvSpPr>
        <p:spPr bwMode="auto">
          <a:xfrm flipV="1">
            <a:off x="799083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5" name="Trapezoid 84"/>
          <p:cNvSpPr/>
          <p:nvPr/>
        </p:nvSpPr>
        <p:spPr bwMode="auto">
          <a:xfrm flipV="1">
            <a:off x="9296027" y="299238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6" name="Straight Arrow Connector 85"/>
          <p:cNvCxnSpPr/>
          <p:nvPr/>
        </p:nvCxnSpPr>
        <p:spPr bwMode="auto">
          <a:xfrm>
            <a:off x="1303139" y="3064396"/>
            <a:ext cx="792088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87" name="TextBox 86"/>
          <p:cNvSpPr txBox="1"/>
          <p:nvPr/>
        </p:nvSpPr>
        <p:spPr>
          <a:xfrm>
            <a:off x="4779850" y="296143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cxnSp>
        <p:nvCxnSpPr>
          <p:cNvPr id="89" name="Straight Arrow Connector 88"/>
          <p:cNvCxnSpPr/>
          <p:nvPr/>
        </p:nvCxnSpPr>
        <p:spPr bwMode="auto">
          <a:xfrm>
            <a:off x="1807195" y="4144516"/>
            <a:ext cx="684076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9007995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4831531" y="4047798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B-MAC</a:t>
            </a:r>
          </a:p>
        </p:txBody>
      </p:sp>
      <p:sp>
        <p:nvSpPr>
          <p:cNvPr id="101" name="Trapezoid 100"/>
          <p:cNvSpPr/>
          <p:nvPr/>
        </p:nvSpPr>
        <p:spPr bwMode="auto">
          <a:xfrm flipV="1">
            <a:off x="1231131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Trapezoid 101"/>
          <p:cNvSpPr/>
          <p:nvPr/>
        </p:nvSpPr>
        <p:spPr bwMode="auto">
          <a:xfrm flipV="1">
            <a:off x="1591171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Trapezoid 102"/>
          <p:cNvSpPr/>
          <p:nvPr/>
        </p:nvSpPr>
        <p:spPr bwMode="auto">
          <a:xfrm flipV="1">
            <a:off x="871091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Trapezoid 107"/>
          <p:cNvSpPr/>
          <p:nvPr/>
        </p:nvSpPr>
        <p:spPr bwMode="auto">
          <a:xfrm flipV="1">
            <a:off x="9224019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Trapezoid 108"/>
          <p:cNvSpPr/>
          <p:nvPr/>
        </p:nvSpPr>
        <p:spPr bwMode="auto">
          <a:xfrm flipV="1">
            <a:off x="8863979" y="3928492"/>
            <a:ext cx="360040" cy="288032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Trapezoid 109"/>
          <p:cNvSpPr/>
          <p:nvPr/>
        </p:nvSpPr>
        <p:spPr bwMode="auto">
          <a:xfrm flipV="1">
            <a:off x="8431931" y="3928492"/>
            <a:ext cx="432048" cy="288032"/>
          </a:xfrm>
          <a:prstGeom prst="trapezoid">
            <a:avLst>
              <a:gd name="adj" fmla="val 31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Arrow Connector 110"/>
          <p:cNvCxnSpPr/>
          <p:nvPr/>
        </p:nvCxnSpPr>
        <p:spPr bwMode="auto">
          <a:xfrm>
            <a:off x="1807195" y="4000500"/>
            <a:ext cx="684076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114" name="TextBox 113"/>
          <p:cNvSpPr txBox="1"/>
          <p:nvPr/>
        </p:nvSpPr>
        <p:spPr>
          <a:xfrm>
            <a:off x="4874048" y="3863306"/>
            <a:ext cx="479298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cxnSp>
        <p:nvCxnSpPr>
          <p:cNvPr id="118" name="Straight Arrow Connector 117"/>
          <p:cNvCxnSpPr/>
          <p:nvPr/>
        </p:nvCxnSpPr>
        <p:spPr bwMode="auto">
          <a:xfrm>
            <a:off x="1015107" y="400050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2" name="Trapezoid 121"/>
          <p:cNvSpPr/>
          <p:nvPr/>
        </p:nvSpPr>
        <p:spPr bwMode="auto">
          <a:xfrm flipV="1">
            <a:off x="1591171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Trapezoid 122"/>
          <p:cNvSpPr/>
          <p:nvPr/>
        </p:nvSpPr>
        <p:spPr bwMode="auto">
          <a:xfrm flipV="1">
            <a:off x="3103339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Trapezoid 123"/>
          <p:cNvSpPr/>
          <p:nvPr/>
        </p:nvSpPr>
        <p:spPr bwMode="auto">
          <a:xfrm flipV="1">
            <a:off x="4255467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Trapezoid 124"/>
          <p:cNvSpPr/>
          <p:nvPr/>
        </p:nvSpPr>
        <p:spPr bwMode="auto">
          <a:xfrm flipV="1">
            <a:off x="5767635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Trapezoid 125"/>
          <p:cNvSpPr/>
          <p:nvPr/>
        </p:nvSpPr>
        <p:spPr bwMode="auto">
          <a:xfrm flipV="1">
            <a:off x="6919763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Trapezoid 126"/>
          <p:cNvSpPr/>
          <p:nvPr/>
        </p:nvSpPr>
        <p:spPr bwMode="auto">
          <a:xfrm flipV="1">
            <a:off x="8431931" y="5008612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8" name="Straight Arrow Connector 127"/>
          <p:cNvCxnSpPr/>
          <p:nvPr/>
        </p:nvCxnSpPr>
        <p:spPr bwMode="auto">
          <a:xfrm>
            <a:off x="1807195" y="508062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4471491" y="508062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0" name="Straight Arrow Connector 129"/>
          <p:cNvCxnSpPr/>
          <p:nvPr/>
        </p:nvCxnSpPr>
        <p:spPr bwMode="auto">
          <a:xfrm>
            <a:off x="7135787" y="5080620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1" name="Trapezoid 130"/>
          <p:cNvSpPr/>
          <p:nvPr/>
        </p:nvSpPr>
        <p:spPr bwMode="auto">
          <a:xfrm flipV="1">
            <a:off x="6127675" y="5008612"/>
            <a:ext cx="360040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Trapezoid 131"/>
          <p:cNvSpPr/>
          <p:nvPr/>
        </p:nvSpPr>
        <p:spPr bwMode="auto">
          <a:xfrm flipV="1">
            <a:off x="6631731" y="5008612"/>
            <a:ext cx="360040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5" name="Straight Arrow Connector 134"/>
          <p:cNvCxnSpPr/>
          <p:nvPr/>
        </p:nvCxnSpPr>
        <p:spPr bwMode="auto">
          <a:xfrm>
            <a:off x="3607395" y="5080620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6" name="Straight Arrow Connector 135"/>
          <p:cNvCxnSpPr/>
          <p:nvPr/>
        </p:nvCxnSpPr>
        <p:spPr bwMode="auto">
          <a:xfrm>
            <a:off x="6271691" y="5080620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0" name="TextBox 139"/>
          <p:cNvSpPr txBox="1"/>
          <p:nvPr/>
        </p:nvSpPr>
        <p:spPr>
          <a:xfrm>
            <a:off x="4998116" y="500192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2383259" y="500919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2" name="TextBox 141"/>
          <p:cNvSpPr txBox="1"/>
          <p:nvPr/>
        </p:nvSpPr>
        <p:spPr>
          <a:xfrm>
            <a:off x="7662412" y="500192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3" name="Trapezoid 142"/>
          <p:cNvSpPr/>
          <p:nvPr/>
        </p:nvSpPr>
        <p:spPr bwMode="auto">
          <a:xfrm flipV="1">
            <a:off x="7927875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Trapezoid 143"/>
          <p:cNvSpPr/>
          <p:nvPr/>
        </p:nvSpPr>
        <p:spPr bwMode="auto">
          <a:xfrm flipV="1">
            <a:off x="7423819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Trapezoid 144"/>
          <p:cNvSpPr/>
          <p:nvPr/>
        </p:nvSpPr>
        <p:spPr bwMode="auto">
          <a:xfrm flipV="1">
            <a:off x="5263579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Trapezoid 145"/>
          <p:cNvSpPr/>
          <p:nvPr/>
        </p:nvSpPr>
        <p:spPr bwMode="auto">
          <a:xfrm flipV="1">
            <a:off x="4759523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Trapezoid 146"/>
          <p:cNvSpPr/>
          <p:nvPr/>
        </p:nvSpPr>
        <p:spPr bwMode="auto">
          <a:xfrm flipV="1">
            <a:off x="2599283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Trapezoid 147"/>
          <p:cNvSpPr/>
          <p:nvPr/>
        </p:nvSpPr>
        <p:spPr bwMode="auto">
          <a:xfrm flipV="1">
            <a:off x="2095227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Trapezoid 148"/>
          <p:cNvSpPr/>
          <p:nvPr/>
        </p:nvSpPr>
        <p:spPr bwMode="auto">
          <a:xfrm flipV="1">
            <a:off x="1591171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Trapezoid 149"/>
          <p:cNvSpPr/>
          <p:nvPr/>
        </p:nvSpPr>
        <p:spPr bwMode="auto">
          <a:xfrm flipV="1">
            <a:off x="3103339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Trapezoid 150"/>
          <p:cNvSpPr/>
          <p:nvPr/>
        </p:nvSpPr>
        <p:spPr bwMode="auto">
          <a:xfrm flipV="1">
            <a:off x="4255467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5767635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rapezoid 152"/>
          <p:cNvSpPr/>
          <p:nvPr/>
        </p:nvSpPr>
        <p:spPr bwMode="auto">
          <a:xfrm flipV="1">
            <a:off x="6919763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8431931" y="595095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5" name="Straight Arrow Connector 154"/>
          <p:cNvCxnSpPr/>
          <p:nvPr/>
        </p:nvCxnSpPr>
        <p:spPr bwMode="auto">
          <a:xfrm>
            <a:off x="1879203" y="6022966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6" name="TextBox 155"/>
          <p:cNvSpPr txBox="1"/>
          <p:nvPr/>
        </p:nvSpPr>
        <p:spPr>
          <a:xfrm>
            <a:off x="2311251" y="5951538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</a:p>
        </p:txBody>
      </p:sp>
      <p:cxnSp>
        <p:nvCxnSpPr>
          <p:cNvPr id="157" name="Straight Arrow Connector 156"/>
          <p:cNvCxnSpPr/>
          <p:nvPr/>
        </p:nvCxnSpPr>
        <p:spPr bwMode="auto">
          <a:xfrm>
            <a:off x="4543499" y="6022966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8" name="TextBox 157"/>
          <p:cNvSpPr txBox="1"/>
          <p:nvPr/>
        </p:nvSpPr>
        <p:spPr>
          <a:xfrm>
            <a:off x="4975547" y="594471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cxnSp>
        <p:nvCxnSpPr>
          <p:cNvPr id="159" name="Straight Arrow Connector 158"/>
          <p:cNvCxnSpPr/>
          <p:nvPr/>
        </p:nvCxnSpPr>
        <p:spPr bwMode="auto">
          <a:xfrm>
            <a:off x="7207795" y="6022966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0" name="TextBox 159"/>
          <p:cNvSpPr txBox="1"/>
          <p:nvPr/>
        </p:nvSpPr>
        <p:spPr>
          <a:xfrm>
            <a:off x="7639843" y="5951538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sp>
        <p:nvSpPr>
          <p:cNvPr id="117" name="TextBox 116"/>
          <p:cNvSpPr txBox="1"/>
          <p:nvPr/>
        </p:nvSpPr>
        <p:spPr>
          <a:xfrm>
            <a:off x="1015107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032753" y="4000500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702685" y="500861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67" name="TextBox 166"/>
          <p:cNvSpPr txBox="1"/>
          <p:nvPr/>
        </p:nvSpPr>
        <p:spPr>
          <a:xfrm>
            <a:off x="6343699" y="5008612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16" name="Isosceles Triangle 115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Isosceles Triangle 118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Line Callout 2 119"/>
          <p:cNvSpPr/>
          <p:nvPr/>
        </p:nvSpPr>
        <p:spPr bwMode="auto">
          <a:xfrm>
            <a:off x="6847755" y="1408212"/>
            <a:ext cx="2736304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9087"/>
              <a:gd name="adj6" fmla="val -5715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S-VID is optional; typically not present in a 1:1 case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Trapezoid 132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Trapezoid 133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7" name="Straight Arrow Connector 136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737666" y="1984276"/>
            <a:ext cx="597921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C-MAC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rapezoid 164"/>
          <p:cNvSpPr/>
          <p:nvPr/>
        </p:nvSpPr>
        <p:spPr bwMode="auto">
          <a:xfrm flipV="1">
            <a:off x="3895427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Trapezoid 163"/>
          <p:cNvSpPr/>
          <p:nvPr/>
        </p:nvSpPr>
        <p:spPr bwMode="auto">
          <a:xfrm flipV="1">
            <a:off x="3463379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stack PB + PBB II for </a:t>
            </a:r>
            <a:br>
              <a:rPr lang="en-US" dirty="0" smtClean="0"/>
            </a:br>
            <a:r>
              <a:rPr lang="en-US" sz="2800" i="1" dirty="0" smtClean="0"/>
              <a:t>EVC(S-VLAN) via EC Type 2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 bwMode="auto">
          <a:xfrm>
            <a:off x="6995" y="2272308"/>
            <a:ext cx="10664180" cy="648072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EVC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1091" y="3352428"/>
            <a:ext cx="8784976" cy="64807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(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and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Type 2)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63179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7195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743299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07195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43299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607395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607395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327475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471491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407595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71491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07595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271691" y="4288532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271691" y="5224636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91771" y="4288532"/>
            <a:ext cx="1800200" cy="64807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EC(BVLAN)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135787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8071891" y="5224636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135787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071891" y="6160740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099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43099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8935987" y="4576564"/>
            <a:ext cx="576064" cy="64807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8935987" y="5512668"/>
            <a:ext cx="576064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charset="0"/>
              </a:rPr>
              <a:t>PHY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439043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9368035" y="277636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8503939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123113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71091" y="3856484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9224019" y="3856484"/>
            <a:ext cx="432048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2167235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4831531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495827" y="4792588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63173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5911651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3967435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3247355" y="3856484"/>
            <a:ext cx="72008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Isosceles Triangle 59"/>
          <p:cNvSpPr/>
          <p:nvPr/>
        </p:nvSpPr>
        <p:spPr bwMode="auto">
          <a:xfrm flipV="1">
            <a:off x="871091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Isosceles Triangle 60"/>
          <p:cNvSpPr/>
          <p:nvPr/>
        </p:nvSpPr>
        <p:spPr bwMode="auto">
          <a:xfrm flipV="1">
            <a:off x="9368035" y="342443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Isosceles Triangle 61"/>
          <p:cNvSpPr/>
          <p:nvPr/>
        </p:nvSpPr>
        <p:spPr bwMode="auto">
          <a:xfrm flipV="1">
            <a:off x="850393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Isosceles Triangle 62"/>
          <p:cNvSpPr/>
          <p:nvPr/>
        </p:nvSpPr>
        <p:spPr bwMode="auto">
          <a:xfrm flipV="1">
            <a:off x="6991771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Isosceles Triangle 63"/>
          <p:cNvSpPr/>
          <p:nvPr/>
        </p:nvSpPr>
        <p:spPr bwMode="auto">
          <a:xfrm flipV="1">
            <a:off x="5839643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 flipV="1">
            <a:off x="4327475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Isosceles Triangle 65"/>
          <p:cNvSpPr/>
          <p:nvPr/>
        </p:nvSpPr>
        <p:spPr bwMode="auto">
          <a:xfrm flipV="1">
            <a:off x="3175347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Isosceles Triangle 66"/>
          <p:cNvSpPr/>
          <p:nvPr/>
        </p:nvSpPr>
        <p:spPr bwMode="auto">
          <a:xfrm flipV="1">
            <a:off x="1663179" y="4360540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166317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Oval 70"/>
          <p:cNvSpPr/>
          <p:nvPr/>
        </p:nvSpPr>
        <p:spPr bwMode="auto">
          <a:xfrm>
            <a:off x="3103339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4327475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5767635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6991771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8431931" y="4792588"/>
            <a:ext cx="360040" cy="144016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Trapezoid 83"/>
          <p:cNvSpPr/>
          <p:nvPr/>
        </p:nvSpPr>
        <p:spPr bwMode="auto">
          <a:xfrm flipV="1">
            <a:off x="799083" y="2992388"/>
            <a:ext cx="432048" cy="288032"/>
          </a:xfrm>
          <a:prstGeom prst="trapezoid">
            <a:avLst>
              <a:gd name="adj" fmla="val 2493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5" name="Trapezoid 84"/>
          <p:cNvSpPr/>
          <p:nvPr/>
        </p:nvSpPr>
        <p:spPr bwMode="auto">
          <a:xfrm flipV="1">
            <a:off x="9296027" y="2992388"/>
            <a:ext cx="432048" cy="288032"/>
          </a:xfrm>
          <a:prstGeom prst="trapezoid">
            <a:avLst>
              <a:gd name="adj" fmla="val 2650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6" name="Straight Arrow Connector 85"/>
          <p:cNvCxnSpPr/>
          <p:nvPr/>
        </p:nvCxnSpPr>
        <p:spPr bwMode="auto">
          <a:xfrm>
            <a:off x="1087115" y="30643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87" name="TextBox 86"/>
          <p:cNvSpPr txBox="1"/>
          <p:nvPr/>
        </p:nvSpPr>
        <p:spPr>
          <a:xfrm>
            <a:off x="4779850" y="296143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  <a:endParaRPr lang="en-GB" sz="1400" dirty="0"/>
          </a:p>
        </p:txBody>
      </p:sp>
      <p:cxnSp>
        <p:nvCxnSpPr>
          <p:cNvPr id="95" name="Straight Arrow Connector 94"/>
          <p:cNvCxnSpPr/>
          <p:nvPr/>
        </p:nvCxnSpPr>
        <p:spPr bwMode="auto">
          <a:xfrm>
            <a:off x="9007995" y="428853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01" name="Trapezoid 100"/>
          <p:cNvSpPr/>
          <p:nvPr/>
        </p:nvSpPr>
        <p:spPr bwMode="auto">
          <a:xfrm flipV="1">
            <a:off x="1231131" y="4072508"/>
            <a:ext cx="360040" cy="432048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Trapezoid 102"/>
          <p:cNvSpPr/>
          <p:nvPr/>
        </p:nvSpPr>
        <p:spPr bwMode="auto">
          <a:xfrm flipV="1">
            <a:off x="871091" y="4072508"/>
            <a:ext cx="360040" cy="432048"/>
          </a:xfrm>
          <a:prstGeom prst="trapezoid">
            <a:avLst>
              <a:gd name="adj" fmla="val 2454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Trapezoid 107"/>
          <p:cNvSpPr/>
          <p:nvPr/>
        </p:nvSpPr>
        <p:spPr bwMode="auto">
          <a:xfrm flipV="1">
            <a:off x="9224019" y="4072508"/>
            <a:ext cx="360040" cy="432048"/>
          </a:xfrm>
          <a:prstGeom prst="trapezoid">
            <a:avLst>
              <a:gd name="adj" fmla="val 1370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Trapezoid 108"/>
          <p:cNvSpPr/>
          <p:nvPr/>
        </p:nvSpPr>
        <p:spPr bwMode="auto">
          <a:xfrm flipV="1">
            <a:off x="8863979" y="4072508"/>
            <a:ext cx="360040" cy="432048"/>
          </a:xfrm>
          <a:prstGeom prst="trapezoid">
            <a:avLst>
              <a:gd name="adj" fmla="val 1852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8" name="Straight Arrow Connector 117"/>
          <p:cNvCxnSpPr/>
          <p:nvPr/>
        </p:nvCxnSpPr>
        <p:spPr bwMode="auto">
          <a:xfrm>
            <a:off x="1015107" y="4288532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22" name="Trapezoid 121"/>
          <p:cNvSpPr/>
          <p:nvPr/>
        </p:nvSpPr>
        <p:spPr bwMode="auto">
          <a:xfrm flipV="1">
            <a:off x="1591171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Trapezoid 122"/>
          <p:cNvSpPr/>
          <p:nvPr/>
        </p:nvSpPr>
        <p:spPr bwMode="auto">
          <a:xfrm flipV="1">
            <a:off x="3103339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Trapezoid 123"/>
          <p:cNvSpPr/>
          <p:nvPr/>
        </p:nvSpPr>
        <p:spPr bwMode="auto">
          <a:xfrm flipV="1">
            <a:off x="4255467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Trapezoid 124"/>
          <p:cNvSpPr/>
          <p:nvPr/>
        </p:nvSpPr>
        <p:spPr bwMode="auto">
          <a:xfrm flipV="1">
            <a:off x="5767635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Trapezoid 125"/>
          <p:cNvSpPr/>
          <p:nvPr/>
        </p:nvSpPr>
        <p:spPr bwMode="auto">
          <a:xfrm flipV="1">
            <a:off x="6919763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Trapezoid 126"/>
          <p:cNvSpPr/>
          <p:nvPr/>
        </p:nvSpPr>
        <p:spPr bwMode="auto">
          <a:xfrm flipV="1">
            <a:off x="8431931" y="407250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8" name="Straight Arrow Connector 127"/>
          <p:cNvCxnSpPr/>
          <p:nvPr/>
        </p:nvCxnSpPr>
        <p:spPr bwMode="auto">
          <a:xfrm>
            <a:off x="1807195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4471491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0" name="Straight Arrow Connector 129"/>
          <p:cNvCxnSpPr/>
          <p:nvPr/>
        </p:nvCxnSpPr>
        <p:spPr bwMode="auto">
          <a:xfrm>
            <a:off x="7135787" y="4144516"/>
            <a:ext cx="15121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1" name="Trapezoid 130"/>
          <p:cNvSpPr/>
          <p:nvPr/>
        </p:nvSpPr>
        <p:spPr bwMode="auto">
          <a:xfrm flipV="1">
            <a:off x="6127675" y="4072508"/>
            <a:ext cx="360040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Trapezoid 131"/>
          <p:cNvSpPr/>
          <p:nvPr/>
        </p:nvSpPr>
        <p:spPr bwMode="auto">
          <a:xfrm flipV="1">
            <a:off x="6631731" y="4072508"/>
            <a:ext cx="360040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5" name="Straight Arrow Connector 134"/>
          <p:cNvCxnSpPr/>
          <p:nvPr/>
        </p:nvCxnSpPr>
        <p:spPr bwMode="auto">
          <a:xfrm>
            <a:off x="3607395" y="4144516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6" name="Straight Arrow Connector 135"/>
          <p:cNvCxnSpPr/>
          <p:nvPr/>
        </p:nvCxnSpPr>
        <p:spPr bwMode="auto">
          <a:xfrm>
            <a:off x="6271691" y="4144516"/>
            <a:ext cx="57606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0" name="TextBox 139"/>
          <p:cNvSpPr txBox="1"/>
          <p:nvPr/>
        </p:nvSpPr>
        <p:spPr>
          <a:xfrm>
            <a:off x="4998116" y="406581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2383259" y="407308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2" name="TextBox 141"/>
          <p:cNvSpPr txBox="1"/>
          <p:nvPr/>
        </p:nvSpPr>
        <p:spPr>
          <a:xfrm>
            <a:off x="7662412" y="406581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43" name="Trapezoid 142"/>
          <p:cNvSpPr/>
          <p:nvPr/>
        </p:nvSpPr>
        <p:spPr bwMode="auto">
          <a:xfrm flipV="1">
            <a:off x="7927875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Trapezoid 143"/>
          <p:cNvSpPr/>
          <p:nvPr/>
        </p:nvSpPr>
        <p:spPr bwMode="auto">
          <a:xfrm flipV="1">
            <a:off x="7423819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Trapezoid 144"/>
          <p:cNvSpPr/>
          <p:nvPr/>
        </p:nvSpPr>
        <p:spPr bwMode="auto">
          <a:xfrm flipV="1">
            <a:off x="5263579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Trapezoid 145"/>
          <p:cNvSpPr/>
          <p:nvPr/>
        </p:nvSpPr>
        <p:spPr bwMode="auto">
          <a:xfrm flipV="1">
            <a:off x="4759523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Trapezoid 146"/>
          <p:cNvSpPr/>
          <p:nvPr/>
        </p:nvSpPr>
        <p:spPr bwMode="auto">
          <a:xfrm flipV="1">
            <a:off x="2599283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Trapezoid 147"/>
          <p:cNvSpPr/>
          <p:nvPr/>
        </p:nvSpPr>
        <p:spPr bwMode="auto">
          <a:xfrm flipV="1">
            <a:off x="2095227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Trapezoid 148"/>
          <p:cNvSpPr/>
          <p:nvPr/>
        </p:nvSpPr>
        <p:spPr bwMode="auto">
          <a:xfrm flipV="1">
            <a:off x="1591171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Trapezoid 149"/>
          <p:cNvSpPr/>
          <p:nvPr/>
        </p:nvSpPr>
        <p:spPr bwMode="auto">
          <a:xfrm flipV="1">
            <a:off x="3103339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Trapezoid 150"/>
          <p:cNvSpPr/>
          <p:nvPr/>
        </p:nvSpPr>
        <p:spPr bwMode="auto">
          <a:xfrm flipV="1">
            <a:off x="4255467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Trapezoid 151"/>
          <p:cNvSpPr/>
          <p:nvPr/>
        </p:nvSpPr>
        <p:spPr bwMode="auto">
          <a:xfrm flipV="1">
            <a:off x="5767635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rapezoid 152"/>
          <p:cNvSpPr/>
          <p:nvPr/>
        </p:nvSpPr>
        <p:spPr bwMode="auto">
          <a:xfrm flipV="1">
            <a:off x="6919763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Trapezoid 153"/>
          <p:cNvSpPr/>
          <p:nvPr/>
        </p:nvSpPr>
        <p:spPr bwMode="auto">
          <a:xfrm flipV="1">
            <a:off x="8431931" y="5014854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5" name="Straight Arrow Connector 154"/>
          <p:cNvCxnSpPr/>
          <p:nvPr/>
        </p:nvCxnSpPr>
        <p:spPr bwMode="auto">
          <a:xfrm>
            <a:off x="1879203" y="508686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6" name="TextBox 155"/>
          <p:cNvSpPr txBox="1"/>
          <p:nvPr/>
        </p:nvSpPr>
        <p:spPr>
          <a:xfrm>
            <a:off x="2311251" y="501543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</a:p>
        </p:txBody>
      </p:sp>
      <p:cxnSp>
        <p:nvCxnSpPr>
          <p:cNvPr id="157" name="Straight Arrow Connector 156"/>
          <p:cNvCxnSpPr/>
          <p:nvPr/>
        </p:nvCxnSpPr>
        <p:spPr bwMode="auto">
          <a:xfrm>
            <a:off x="4543499" y="508686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58" name="TextBox 157"/>
          <p:cNvSpPr txBox="1"/>
          <p:nvPr/>
        </p:nvSpPr>
        <p:spPr>
          <a:xfrm>
            <a:off x="4975547" y="5008612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cxnSp>
        <p:nvCxnSpPr>
          <p:cNvPr id="159" name="Straight Arrow Connector 158"/>
          <p:cNvCxnSpPr/>
          <p:nvPr/>
        </p:nvCxnSpPr>
        <p:spPr bwMode="auto">
          <a:xfrm>
            <a:off x="7207795" y="5086862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0" name="TextBox 159"/>
          <p:cNvSpPr txBox="1"/>
          <p:nvPr/>
        </p:nvSpPr>
        <p:spPr>
          <a:xfrm>
            <a:off x="7639843" y="5015434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B-VID</a:t>
            </a:r>
            <a:endParaRPr lang="en-GB" sz="14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63801" y="4217104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440043" y="4217104"/>
            <a:ext cx="479298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S-VID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702685" y="407250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sp>
        <p:nvSpPr>
          <p:cNvPr id="167" name="TextBox 166"/>
          <p:cNvSpPr txBox="1"/>
          <p:nvPr/>
        </p:nvSpPr>
        <p:spPr>
          <a:xfrm>
            <a:off x="6343699" y="4072508"/>
            <a:ext cx="40876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I-SID</a:t>
            </a:r>
            <a:endParaRPr lang="en-GB" sz="1400" dirty="0"/>
          </a:p>
        </p:txBody>
      </p:sp>
      <p:cxnSp>
        <p:nvCxnSpPr>
          <p:cNvPr id="133" name="Straight Arrow Connector 132"/>
          <p:cNvCxnSpPr/>
          <p:nvPr/>
        </p:nvCxnSpPr>
        <p:spPr bwMode="auto">
          <a:xfrm>
            <a:off x="1087115" y="3216796"/>
            <a:ext cx="8352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4376319" y="3136984"/>
            <a:ext cx="1285609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Service B-MAC</a:t>
            </a:r>
            <a:endParaRPr lang="en-GB" sz="1400" dirty="0"/>
          </a:p>
        </p:txBody>
      </p:sp>
      <p:cxnSp>
        <p:nvCxnSpPr>
          <p:cNvPr id="137" name="Straight Arrow Connector 136"/>
          <p:cNvCxnSpPr/>
          <p:nvPr/>
        </p:nvCxnSpPr>
        <p:spPr bwMode="auto">
          <a:xfrm>
            <a:off x="1015107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534334" y="4000500"/>
            <a:ext cx="408765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</a:p>
        </p:txBody>
      </p:sp>
      <p:cxnSp>
        <p:nvCxnSpPr>
          <p:cNvPr id="162" name="Straight Arrow Connector 161"/>
          <p:cNvCxnSpPr/>
          <p:nvPr/>
        </p:nvCxnSpPr>
        <p:spPr bwMode="auto">
          <a:xfrm>
            <a:off x="9007995" y="4144516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3" name="TextBox 162"/>
          <p:cNvSpPr txBox="1"/>
          <p:nvPr/>
        </p:nvSpPr>
        <p:spPr>
          <a:xfrm>
            <a:off x="9512051" y="4000500"/>
            <a:ext cx="408765" cy="2154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I-SID</a:t>
            </a:r>
          </a:p>
        </p:txBody>
      </p:sp>
      <p:sp>
        <p:nvSpPr>
          <p:cNvPr id="168" name="Isosceles Triangle 167"/>
          <p:cNvSpPr/>
          <p:nvPr/>
        </p:nvSpPr>
        <p:spPr bwMode="auto">
          <a:xfrm flipV="1">
            <a:off x="79003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Isosceles Triangle 168"/>
          <p:cNvSpPr/>
          <p:nvPr/>
        </p:nvSpPr>
        <p:spPr bwMode="auto">
          <a:xfrm flipV="1">
            <a:off x="10304139" y="2344316"/>
            <a:ext cx="288032" cy="216024"/>
          </a:xfrm>
          <a:prstGeom prst="triangl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Trapezoid 170"/>
          <p:cNvSpPr/>
          <p:nvPr/>
        </p:nvSpPr>
        <p:spPr bwMode="auto">
          <a:xfrm flipV="1">
            <a:off x="0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Trapezoid 171"/>
          <p:cNvSpPr/>
          <p:nvPr/>
        </p:nvSpPr>
        <p:spPr bwMode="auto">
          <a:xfrm flipV="1">
            <a:off x="10232131" y="2015228"/>
            <a:ext cx="432048" cy="144016"/>
          </a:xfrm>
          <a:prstGeom prst="trapezoid">
            <a:avLst>
              <a:gd name="adj" fmla="val 64223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3" name="Straight Arrow Connector 172"/>
          <p:cNvCxnSpPr/>
          <p:nvPr/>
        </p:nvCxnSpPr>
        <p:spPr bwMode="auto">
          <a:xfrm>
            <a:off x="216024" y="2087236"/>
            <a:ext cx="1023213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74" name="TextBox 173"/>
          <p:cNvSpPr txBox="1"/>
          <p:nvPr/>
        </p:nvSpPr>
        <p:spPr>
          <a:xfrm>
            <a:off x="4792169" y="1984276"/>
            <a:ext cx="488916" cy="2154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400" dirty="0" smtClean="0"/>
              <a:t>C-VID</a:t>
            </a:r>
            <a:endParaRPr lang="en-GB" sz="1400" dirty="0"/>
          </a:p>
        </p:txBody>
      </p:sp>
      <p:sp>
        <p:nvSpPr>
          <p:cNvPr id="175" name="Line Callout 2 174"/>
          <p:cNvSpPr/>
          <p:nvPr/>
        </p:nvSpPr>
        <p:spPr bwMode="auto">
          <a:xfrm flipH="1">
            <a:off x="6199683" y="1624236"/>
            <a:ext cx="2016224" cy="28803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40844"/>
              <a:gd name="adj6" fmla="val -76911"/>
            </a:avLst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I-SID = S-VID+4096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smtClean="0"/>
              <a:t>EC Type 1 Tag</a:t>
            </a:r>
            <a:endParaRPr lang="en-GB" smtClean="0"/>
          </a:p>
        </p:txBody>
      </p:sp>
      <p:sp>
        <p:nvSpPr>
          <p:cNvPr id="7171" name="Rectangle 79"/>
          <p:cNvSpPr>
            <a:spLocks noChangeArrowheads="1"/>
          </p:cNvSpPr>
          <p:nvPr/>
        </p:nvSpPr>
        <p:spPr bwMode="auto">
          <a:xfrm>
            <a:off x="1806146" y="2363432"/>
            <a:ext cx="3158742" cy="13849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1 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7172" name="Rectangle 26"/>
          <p:cNvSpPr>
            <a:spLocks noChangeArrowheads="1"/>
          </p:cNvSpPr>
          <p:nvPr/>
        </p:nvSpPr>
        <p:spPr bwMode="auto">
          <a:xfrm>
            <a:off x="2500884" y="3698784"/>
            <a:ext cx="2019372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3" name="Rectangle 12"/>
          <p:cNvSpPr>
            <a:spLocks noChangeArrowheads="1"/>
          </p:cNvSpPr>
          <p:nvPr/>
        </p:nvSpPr>
        <p:spPr bwMode="auto">
          <a:xfrm>
            <a:off x="2517557" y="3682115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&lt;&gt; 89-10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4" name="Rectangle 79"/>
          <p:cNvSpPr>
            <a:spLocks noChangeArrowheads="1"/>
          </p:cNvSpPr>
          <p:nvPr/>
        </p:nvSpPr>
        <p:spPr bwMode="auto">
          <a:xfrm>
            <a:off x="1922862" y="5423074"/>
            <a:ext cx="3317962" cy="13849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EC Type 2 OAM primitive parameters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destination_address (=B-DA)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(=B-SA)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7175" name="Rectangle 26"/>
          <p:cNvSpPr>
            <a:spLocks noChangeArrowheads="1"/>
          </p:cNvSpPr>
          <p:nvPr/>
        </p:nvSpPr>
        <p:spPr bwMode="auto">
          <a:xfrm>
            <a:off x="2515706" y="6760279"/>
            <a:ext cx="2017518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6" name="Rectangle 12"/>
          <p:cNvSpPr>
            <a:spLocks noChangeArrowheads="1"/>
          </p:cNvSpPr>
          <p:nvPr/>
        </p:nvSpPr>
        <p:spPr bwMode="auto">
          <a:xfrm>
            <a:off x="2532378" y="6739905"/>
            <a:ext cx="2015666" cy="21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7" name="Rectangle 27"/>
          <p:cNvSpPr>
            <a:spLocks noChangeArrowheads="1"/>
          </p:cNvSpPr>
          <p:nvPr/>
        </p:nvSpPr>
        <p:spPr bwMode="auto">
          <a:xfrm>
            <a:off x="5754660" y="3698784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8" name="Rectangle 7"/>
          <p:cNvSpPr>
            <a:spLocks noChangeArrowheads="1"/>
          </p:cNvSpPr>
          <p:nvPr/>
        </p:nvSpPr>
        <p:spPr bwMode="auto">
          <a:xfrm>
            <a:off x="6254871" y="3532096"/>
            <a:ext cx="150989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9" name="Rectangle 8"/>
          <p:cNvSpPr>
            <a:spLocks noChangeArrowheads="1"/>
          </p:cNvSpPr>
          <p:nvPr/>
        </p:nvSpPr>
        <p:spPr bwMode="auto">
          <a:xfrm>
            <a:off x="5760217" y="3532096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 rot="10800000">
            <a:off x="6132598" y="3532096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7181" name="Rectangle 28"/>
          <p:cNvSpPr>
            <a:spLocks noChangeArrowheads="1"/>
          </p:cNvSpPr>
          <p:nvPr/>
        </p:nvSpPr>
        <p:spPr bwMode="auto">
          <a:xfrm>
            <a:off x="5754661" y="3317254"/>
            <a:ext cx="2017518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2" name="Rectangle 29"/>
          <p:cNvSpPr>
            <a:spLocks noChangeArrowheads="1"/>
          </p:cNvSpPr>
          <p:nvPr/>
        </p:nvSpPr>
        <p:spPr bwMode="auto">
          <a:xfrm>
            <a:off x="5795419" y="5717555"/>
            <a:ext cx="2017518" cy="64822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74" tIns="53337" rIns="106674" bIns="53337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27"/>
          <p:cNvSpPr>
            <a:spLocks noChangeArrowheads="1"/>
          </p:cNvSpPr>
          <p:nvPr/>
        </p:nvSpPr>
        <p:spPr bwMode="auto">
          <a:xfrm>
            <a:off x="5795419" y="6808433"/>
            <a:ext cx="2017518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4" name="Rectangle 13"/>
          <p:cNvSpPr>
            <a:spLocks noChangeArrowheads="1"/>
          </p:cNvSpPr>
          <p:nvPr/>
        </p:nvSpPr>
        <p:spPr bwMode="auto">
          <a:xfrm>
            <a:off x="5810239" y="6789911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5" name="Rectangle 7"/>
          <p:cNvSpPr>
            <a:spLocks noChangeArrowheads="1"/>
          </p:cNvSpPr>
          <p:nvPr/>
        </p:nvSpPr>
        <p:spPr bwMode="auto">
          <a:xfrm>
            <a:off x="6295629" y="6565809"/>
            <a:ext cx="1509897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6" name="Rectangle 8"/>
          <p:cNvSpPr>
            <a:spLocks noChangeArrowheads="1"/>
          </p:cNvSpPr>
          <p:nvPr/>
        </p:nvSpPr>
        <p:spPr bwMode="auto">
          <a:xfrm>
            <a:off x="5802828" y="6565809"/>
            <a:ext cx="368674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 rot="10800000">
            <a:off x="6173356" y="6565809"/>
            <a:ext cx="122274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7188" name="Rectangle 28"/>
          <p:cNvSpPr>
            <a:spLocks noChangeArrowheads="1"/>
          </p:cNvSpPr>
          <p:nvPr/>
        </p:nvSpPr>
        <p:spPr bwMode="auto">
          <a:xfrm>
            <a:off x="5795419" y="6352820"/>
            <a:ext cx="2017518" cy="212989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89" name="Rectangle 79"/>
          <p:cNvSpPr>
            <a:spLocks noChangeArrowheads="1"/>
          </p:cNvSpPr>
          <p:nvPr/>
        </p:nvSpPr>
        <p:spPr bwMode="auto">
          <a:xfrm>
            <a:off x="5494105" y="1731871"/>
            <a:ext cx="277339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S-Tagged EC Type 1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7190" name="Rectangle 79"/>
          <p:cNvSpPr>
            <a:spLocks noChangeArrowheads="1"/>
          </p:cNvSpPr>
          <p:nvPr/>
        </p:nvSpPr>
        <p:spPr bwMode="auto">
          <a:xfrm>
            <a:off x="5452681" y="4752620"/>
            <a:ext cx="273078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S-Tagged EC Type 1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7191" name="Rectangle 13"/>
          <p:cNvSpPr>
            <a:spLocks noChangeArrowheads="1"/>
          </p:cNvSpPr>
          <p:nvPr/>
        </p:nvSpPr>
        <p:spPr bwMode="auto">
          <a:xfrm>
            <a:off x="5769481" y="3746938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&lt;&gt; 89-10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4906124" y="2819624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26" name="Right Arrow 25"/>
          <p:cNvSpPr/>
          <p:nvPr/>
        </p:nvSpPr>
        <p:spPr bwMode="auto">
          <a:xfrm>
            <a:off x="4906124" y="6825678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Type 2 Tag</a:t>
            </a:r>
            <a:endParaRPr lang="en-GB" dirty="0" smtClean="0"/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4075796" y="1140884"/>
            <a:ext cx="2771541" cy="6760104"/>
            <a:chOff x="395536" y="977111"/>
            <a:chExt cx="2376264" cy="5795117"/>
          </a:xfrm>
        </p:grpSpPr>
        <p:sp>
          <p:nvSpPr>
            <p:cNvPr id="8261" name="Rectangle 79"/>
            <p:cNvSpPr>
              <a:spLocks noChangeArrowheads="1"/>
            </p:cNvSpPr>
            <p:nvPr/>
          </p:nvSpPr>
          <p:spPr bwMode="auto">
            <a:xfrm>
              <a:off x="395536" y="977111"/>
              <a:ext cx="2376264" cy="13606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78342" tIns="39171" rIns="78342" bIns="39171">
              <a:spAutoFit/>
            </a:bodyPr>
            <a:lstStyle/>
            <a:p>
              <a:r>
                <a:rPr lang="en-US" sz="1400" u="sng" dirty="0">
                  <a:cs typeface="Arial" pitchFamily="34" charset="0"/>
                </a:rPr>
                <a:t>EC Type 2 </a:t>
              </a:r>
            </a:p>
            <a:p>
              <a:r>
                <a:rPr lang="en-US" sz="1400" u="sng" dirty="0">
                  <a:cs typeface="Arial" pitchFamily="34" charset="0"/>
                </a:rPr>
                <a:t>primitive parameters</a:t>
              </a:r>
            </a:p>
            <a:p>
              <a:r>
                <a:rPr lang="en-US" sz="1400" dirty="0">
                  <a:cs typeface="Arial" pitchFamily="34" charset="0"/>
                </a:rPr>
                <a:t>- destination_address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source_address 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priority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</a:t>
              </a:r>
              <a:r>
                <a:rPr lang="en-US" sz="1400" dirty="0" err="1">
                  <a:cs typeface="Arial" pitchFamily="34" charset="0"/>
                </a:rPr>
                <a:t>drop_eligible</a:t>
              </a:r>
              <a:endParaRPr lang="en-US" sz="1400" dirty="0">
                <a:cs typeface="Arial" pitchFamily="34" charset="0"/>
              </a:endParaRP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mac_service_data_unit =</a:t>
              </a:r>
            </a:p>
          </p:txBody>
        </p:sp>
        <p:sp>
          <p:nvSpPr>
            <p:cNvPr id="8262" name="Rectangle 24"/>
            <p:cNvSpPr>
              <a:spLocks noChangeArrowheads="1"/>
            </p:cNvSpPr>
            <p:nvPr/>
          </p:nvSpPr>
          <p:spPr bwMode="auto">
            <a:xfrm>
              <a:off x="630937" y="2513130"/>
              <a:ext cx="1728954" cy="18505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C-DA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3" name="Rectangle 25"/>
            <p:cNvSpPr>
              <a:spLocks noChangeArrowheads="1"/>
            </p:cNvSpPr>
            <p:nvPr/>
          </p:nvSpPr>
          <p:spPr bwMode="auto">
            <a:xfrm>
              <a:off x="630937" y="2698187"/>
              <a:ext cx="1728954" cy="18505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C-SA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4" name="Rectangle 26"/>
            <p:cNvSpPr>
              <a:spLocks noChangeArrowheads="1"/>
            </p:cNvSpPr>
            <p:nvPr/>
          </p:nvSpPr>
          <p:spPr bwMode="auto">
            <a:xfrm>
              <a:off x="630937" y="2883244"/>
              <a:ext cx="1728954" cy="61776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MSDU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5" name="Rectangle 28"/>
            <p:cNvSpPr>
              <a:spLocks noChangeArrowheads="1"/>
            </p:cNvSpPr>
            <p:nvPr/>
          </p:nvSpPr>
          <p:spPr bwMode="auto">
            <a:xfrm>
              <a:off x="630937" y="2326712"/>
              <a:ext cx="1728954" cy="18369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Type = 89-10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6" name="Rectangle 12"/>
            <p:cNvSpPr>
              <a:spLocks noChangeArrowheads="1"/>
            </p:cNvSpPr>
            <p:nvPr/>
          </p:nvSpPr>
          <p:spPr bwMode="auto">
            <a:xfrm>
              <a:off x="644541" y="2868276"/>
              <a:ext cx="1727593" cy="183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Type 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7" name="Rectangle 79"/>
            <p:cNvSpPr>
              <a:spLocks noChangeArrowheads="1"/>
            </p:cNvSpPr>
            <p:nvPr/>
          </p:nvSpPr>
          <p:spPr bwMode="auto">
            <a:xfrm>
              <a:off x="436835" y="4797152"/>
              <a:ext cx="2048790" cy="13606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78342" tIns="39171" rIns="78342" bIns="39171">
              <a:spAutoFit/>
            </a:bodyPr>
            <a:lstStyle/>
            <a:p>
              <a:r>
                <a:rPr lang="en-US" sz="1400" u="sng" dirty="0">
                  <a:cs typeface="Arial" pitchFamily="34" charset="0"/>
                </a:rPr>
                <a:t>EC Type 2 </a:t>
              </a:r>
            </a:p>
            <a:p>
              <a:r>
                <a:rPr lang="en-US" sz="1400" u="sng" dirty="0">
                  <a:cs typeface="Arial" pitchFamily="34" charset="0"/>
                </a:rPr>
                <a:t>OAM primitive parameters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destination_address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source_address 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priority</a:t>
              </a: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</a:t>
              </a:r>
              <a:r>
                <a:rPr lang="en-US" sz="1400" dirty="0" err="1">
                  <a:cs typeface="Arial" pitchFamily="34" charset="0"/>
                </a:rPr>
                <a:t>drop_eligible</a:t>
              </a:r>
              <a:endParaRPr lang="en-US" sz="1400" dirty="0">
                <a:cs typeface="Arial" pitchFamily="34" charset="0"/>
              </a:endParaRPr>
            </a:p>
            <a:p>
              <a:pPr>
                <a:buFontTx/>
                <a:buChar char="-"/>
              </a:pPr>
              <a:r>
                <a:rPr lang="en-US" sz="1400" dirty="0">
                  <a:cs typeface="Arial" pitchFamily="34" charset="0"/>
                </a:rPr>
                <a:t> mac_service_data_unit =</a:t>
              </a:r>
            </a:p>
          </p:txBody>
        </p:sp>
        <p:sp>
          <p:nvSpPr>
            <p:cNvPr id="8268" name="Rectangle 26"/>
            <p:cNvSpPr>
              <a:spLocks noChangeArrowheads="1"/>
            </p:cNvSpPr>
            <p:nvPr/>
          </p:nvSpPr>
          <p:spPr bwMode="auto">
            <a:xfrm>
              <a:off x="642989" y="6154464"/>
              <a:ext cx="1728954" cy="61776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OAM PDU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269" name="Rectangle 12"/>
            <p:cNvSpPr>
              <a:spLocks noChangeArrowheads="1"/>
            </p:cNvSpPr>
            <p:nvPr/>
          </p:nvSpPr>
          <p:spPr bwMode="auto">
            <a:xfrm>
              <a:off x="656592" y="6138135"/>
              <a:ext cx="1727593" cy="1850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7119" tIns="33560" rIns="67119" bIns="33560" anchor="ctr"/>
            <a:lstStyle/>
            <a:p>
              <a:pPr algn="ctr" defTabSz="781668"/>
              <a:r>
                <a:rPr lang="nl-NL" sz="1100" dirty="0">
                  <a:solidFill>
                    <a:schemeClr val="bg1"/>
                  </a:solidFill>
                  <a:cs typeface="Arial" pitchFamily="34" charset="0"/>
                </a:rPr>
                <a:t>Type = 89-02</a:t>
              </a:r>
              <a:endParaRPr 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196" name="Rectangle 18"/>
          <p:cNvSpPr>
            <a:spLocks noChangeArrowheads="1"/>
          </p:cNvSpPr>
          <p:nvPr/>
        </p:nvSpPr>
        <p:spPr bwMode="auto">
          <a:xfrm>
            <a:off x="8159003" y="2933700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7" name="Rectangle 19"/>
          <p:cNvSpPr>
            <a:spLocks noChangeArrowheads="1"/>
          </p:cNvSpPr>
          <p:nvPr/>
        </p:nvSpPr>
        <p:spPr bwMode="auto">
          <a:xfrm>
            <a:off x="8159003" y="3150394"/>
            <a:ext cx="201566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8" name="Rectangle 27"/>
          <p:cNvSpPr>
            <a:spLocks noChangeArrowheads="1"/>
          </p:cNvSpPr>
          <p:nvPr/>
        </p:nvSpPr>
        <p:spPr bwMode="auto">
          <a:xfrm>
            <a:off x="8159003" y="3363383"/>
            <a:ext cx="2015666" cy="720461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>
            <a:off x="8173824" y="3346715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8659214" y="2079891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8166414" y="2079891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 rot="10800000">
            <a:off x="8536941" y="2079891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03" name="Rectangle 28"/>
          <p:cNvSpPr>
            <a:spLocks noChangeArrowheads="1"/>
          </p:cNvSpPr>
          <p:nvPr/>
        </p:nvSpPr>
        <p:spPr bwMode="auto">
          <a:xfrm>
            <a:off x="8159002" y="1865048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4" name="Rectangle 6"/>
          <p:cNvSpPr>
            <a:spLocks noChangeArrowheads="1"/>
          </p:cNvSpPr>
          <p:nvPr/>
        </p:nvSpPr>
        <p:spPr bwMode="auto">
          <a:xfrm>
            <a:off x="8168267" y="2294733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5" name="Rectangle 7"/>
          <p:cNvSpPr>
            <a:spLocks noChangeArrowheads="1"/>
          </p:cNvSpPr>
          <p:nvPr/>
        </p:nvSpPr>
        <p:spPr bwMode="auto">
          <a:xfrm>
            <a:off x="9176100" y="2511425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6" name="Rectangle 8"/>
          <p:cNvSpPr>
            <a:spLocks noChangeArrowheads="1"/>
          </p:cNvSpPr>
          <p:nvPr/>
        </p:nvSpPr>
        <p:spPr bwMode="auto">
          <a:xfrm>
            <a:off x="8168266" y="2511425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7" name="Rectangle 9"/>
          <p:cNvSpPr>
            <a:spLocks noChangeArrowheads="1"/>
          </p:cNvSpPr>
          <p:nvPr/>
        </p:nvSpPr>
        <p:spPr bwMode="auto">
          <a:xfrm rot="10800000">
            <a:off x="8540646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8" name="Rectangle 10"/>
          <p:cNvSpPr>
            <a:spLocks noChangeArrowheads="1"/>
          </p:cNvSpPr>
          <p:nvPr/>
        </p:nvSpPr>
        <p:spPr bwMode="auto">
          <a:xfrm>
            <a:off x="8888941" y="2511425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9" name="Rectangle 11"/>
          <p:cNvSpPr>
            <a:spLocks noChangeArrowheads="1"/>
          </p:cNvSpPr>
          <p:nvPr/>
        </p:nvSpPr>
        <p:spPr bwMode="auto">
          <a:xfrm rot="10800000" flipV="1">
            <a:off x="8661068" y="2511426"/>
            <a:ext cx="122274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0" name="Rectangle 12"/>
          <p:cNvSpPr>
            <a:spLocks noChangeArrowheads="1"/>
          </p:cNvSpPr>
          <p:nvPr/>
        </p:nvSpPr>
        <p:spPr bwMode="auto">
          <a:xfrm rot="10800000">
            <a:off x="8785194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1" name="Rectangle 15"/>
          <p:cNvSpPr>
            <a:spLocks noChangeArrowheads="1"/>
          </p:cNvSpPr>
          <p:nvPr/>
        </p:nvSpPr>
        <p:spPr bwMode="auto">
          <a:xfrm>
            <a:off x="8168267" y="2726267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 = S-VID + 4096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2" name="Rectangle 6"/>
          <p:cNvSpPr>
            <a:spLocks noChangeArrowheads="1"/>
          </p:cNvSpPr>
          <p:nvPr/>
        </p:nvSpPr>
        <p:spPr bwMode="auto">
          <a:xfrm>
            <a:off x="8199760" y="6139658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3" name="Rectangle 7"/>
          <p:cNvSpPr>
            <a:spLocks noChangeArrowheads="1"/>
          </p:cNvSpPr>
          <p:nvPr/>
        </p:nvSpPr>
        <p:spPr bwMode="auto">
          <a:xfrm>
            <a:off x="9207594" y="6356350"/>
            <a:ext cx="1009686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4" name="Rectangle 8"/>
          <p:cNvSpPr>
            <a:spLocks noChangeArrowheads="1"/>
          </p:cNvSpPr>
          <p:nvPr/>
        </p:nvSpPr>
        <p:spPr bwMode="auto">
          <a:xfrm>
            <a:off x="8199760" y="6356350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5" name="Rectangle 9"/>
          <p:cNvSpPr>
            <a:spLocks noChangeArrowheads="1"/>
          </p:cNvSpPr>
          <p:nvPr/>
        </p:nvSpPr>
        <p:spPr bwMode="auto">
          <a:xfrm rot="10800000">
            <a:off x="8572141" y="6356350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6" name="Rectangle 10"/>
          <p:cNvSpPr>
            <a:spLocks noChangeArrowheads="1"/>
          </p:cNvSpPr>
          <p:nvPr/>
        </p:nvSpPr>
        <p:spPr bwMode="auto">
          <a:xfrm>
            <a:off x="8920436" y="6356350"/>
            <a:ext cx="287158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7" name="Rectangle 11"/>
          <p:cNvSpPr>
            <a:spLocks noChangeArrowheads="1"/>
          </p:cNvSpPr>
          <p:nvPr/>
        </p:nvSpPr>
        <p:spPr bwMode="auto">
          <a:xfrm rot="10800000" flipV="1">
            <a:off x="8692562" y="6356350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 smtClean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8" name="Rectangle 12"/>
          <p:cNvSpPr>
            <a:spLocks noChangeArrowheads="1"/>
          </p:cNvSpPr>
          <p:nvPr/>
        </p:nvSpPr>
        <p:spPr bwMode="auto">
          <a:xfrm rot="10800000">
            <a:off x="8818541" y="6356350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19" name="Rectangle 15"/>
          <p:cNvSpPr>
            <a:spLocks noChangeArrowheads="1"/>
          </p:cNvSpPr>
          <p:nvPr/>
        </p:nvSpPr>
        <p:spPr bwMode="auto">
          <a:xfrm>
            <a:off x="8199760" y="6571192"/>
            <a:ext cx="2017520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 = S-VID + 4096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0" name="Rectangle 18"/>
          <p:cNvSpPr>
            <a:spLocks noChangeArrowheads="1"/>
          </p:cNvSpPr>
          <p:nvPr/>
        </p:nvSpPr>
        <p:spPr bwMode="auto">
          <a:xfrm>
            <a:off x="8199760" y="6793442"/>
            <a:ext cx="2017520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 = B-DA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1" name="Rectangle 19"/>
          <p:cNvSpPr>
            <a:spLocks noChangeArrowheads="1"/>
          </p:cNvSpPr>
          <p:nvPr/>
        </p:nvSpPr>
        <p:spPr bwMode="auto">
          <a:xfrm>
            <a:off x="8199760" y="7010137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 = B-SA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2" name="Rectangle 29"/>
          <p:cNvSpPr>
            <a:spLocks noChangeArrowheads="1"/>
          </p:cNvSpPr>
          <p:nvPr/>
        </p:nvSpPr>
        <p:spPr bwMode="auto">
          <a:xfrm>
            <a:off x="8199760" y="6137805"/>
            <a:ext cx="2017520" cy="64822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74" tIns="53337" rIns="106674" bIns="53337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223" name="Rectangle 27"/>
          <p:cNvSpPr>
            <a:spLocks noChangeArrowheads="1"/>
          </p:cNvSpPr>
          <p:nvPr/>
        </p:nvSpPr>
        <p:spPr bwMode="auto">
          <a:xfrm>
            <a:off x="8199760" y="7228682"/>
            <a:ext cx="2017520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4" name="Rectangle 13"/>
          <p:cNvSpPr>
            <a:spLocks noChangeArrowheads="1"/>
          </p:cNvSpPr>
          <p:nvPr/>
        </p:nvSpPr>
        <p:spPr bwMode="auto">
          <a:xfrm>
            <a:off x="8214582" y="7210161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5" name="Rectangle 7"/>
          <p:cNvSpPr>
            <a:spLocks noChangeArrowheads="1"/>
          </p:cNvSpPr>
          <p:nvPr/>
        </p:nvSpPr>
        <p:spPr bwMode="auto">
          <a:xfrm>
            <a:off x="8699972" y="5932224"/>
            <a:ext cx="1509898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S-VID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6" name="Rectangle 8"/>
          <p:cNvSpPr>
            <a:spLocks noChangeArrowheads="1"/>
          </p:cNvSpPr>
          <p:nvPr/>
        </p:nvSpPr>
        <p:spPr bwMode="auto">
          <a:xfrm>
            <a:off x="8207172" y="5932224"/>
            <a:ext cx="368675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 rot="10800000">
            <a:off x="8577698" y="5932224"/>
            <a:ext cx="122274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vert" wrap="none" lIns="67120" tIns="33561" rIns="67120" bIns="33561" anchor="ctr"/>
          <a:lstStyle/>
          <a:p>
            <a:pPr algn="ctr" defTabSz="782506">
              <a:defRPr/>
            </a:pPr>
            <a:r>
              <a:rPr lang="en-US" sz="800" dirty="0">
                <a:solidFill>
                  <a:schemeClr val="bg1"/>
                </a:solidFill>
                <a:cs typeface="Arial" pitchFamily="34" charset="0"/>
              </a:rPr>
              <a:t>DEI</a:t>
            </a:r>
          </a:p>
        </p:txBody>
      </p:sp>
      <p:sp>
        <p:nvSpPr>
          <p:cNvPr id="8228" name="Rectangle 28"/>
          <p:cNvSpPr>
            <a:spLocks noChangeArrowheads="1"/>
          </p:cNvSpPr>
          <p:nvPr/>
        </p:nvSpPr>
        <p:spPr bwMode="auto">
          <a:xfrm>
            <a:off x="8199760" y="5719234"/>
            <a:ext cx="2017520" cy="21299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88-a8 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29" name="Rectangle 79"/>
          <p:cNvSpPr>
            <a:spLocks noChangeArrowheads="1"/>
          </p:cNvSpPr>
          <p:nvPr/>
        </p:nvSpPr>
        <p:spPr bwMode="auto">
          <a:xfrm>
            <a:off x="7940392" y="300038"/>
            <a:ext cx="2690025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I+S-Tagged EC Type 2 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30" name="Rectangle 79"/>
          <p:cNvSpPr>
            <a:spLocks noChangeArrowheads="1"/>
          </p:cNvSpPr>
          <p:nvPr/>
        </p:nvSpPr>
        <p:spPr bwMode="auto">
          <a:xfrm>
            <a:off x="7940392" y="4163483"/>
            <a:ext cx="273078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I+S-Tagged EC Type 2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r>
              <a:rPr lang="en-US" sz="1400" dirty="0" smtClean="0">
                <a:cs typeface="Arial" pitchFamily="34" charset="0"/>
              </a:rPr>
              <a:t>-destination_address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31" name="Rectangle 6"/>
          <p:cNvSpPr>
            <a:spLocks noChangeArrowheads="1"/>
          </p:cNvSpPr>
          <p:nvPr/>
        </p:nvSpPr>
        <p:spPr bwMode="auto">
          <a:xfrm>
            <a:off x="605812" y="2294733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2" name="Rectangle 7"/>
          <p:cNvSpPr>
            <a:spLocks noChangeArrowheads="1"/>
          </p:cNvSpPr>
          <p:nvPr/>
        </p:nvSpPr>
        <p:spPr bwMode="auto">
          <a:xfrm>
            <a:off x="1613645" y="2511425"/>
            <a:ext cx="1007833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3" name="Rectangle 8"/>
          <p:cNvSpPr>
            <a:spLocks noChangeArrowheads="1"/>
          </p:cNvSpPr>
          <p:nvPr/>
        </p:nvSpPr>
        <p:spPr bwMode="auto">
          <a:xfrm>
            <a:off x="605812" y="2511425"/>
            <a:ext cx="370527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4" name="Rectangle 9"/>
          <p:cNvSpPr>
            <a:spLocks noChangeArrowheads="1"/>
          </p:cNvSpPr>
          <p:nvPr/>
        </p:nvSpPr>
        <p:spPr bwMode="auto">
          <a:xfrm rot="10800000">
            <a:off x="976340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4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5" name="Rectangle 10"/>
          <p:cNvSpPr>
            <a:spLocks noChangeArrowheads="1"/>
          </p:cNvSpPr>
          <p:nvPr/>
        </p:nvSpPr>
        <p:spPr bwMode="auto">
          <a:xfrm>
            <a:off x="1326487" y="2511425"/>
            <a:ext cx="287159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6" name="Rectangle 11"/>
          <p:cNvSpPr>
            <a:spLocks noChangeArrowheads="1"/>
          </p:cNvSpPr>
          <p:nvPr/>
        </p:nvSpPr>
        <p:spPr bwMode="auto">
          <a:xfrm rot="10800000" flipV="1">
            <a:off x="1098613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7" name="Rectangle 12"/>
          <p:cNvSpPr>
            <a:spLocks noChangeArrowheads="1"/>
          </p:cNvSpPr>
          <p:nvPr/>
        </p:nvSpPr>
        <p:spPr bwMode="auto">
          <a:xfrm rot="10800000">
            <a:off x="1222739" y="2511425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8" name="Rectangle 15"/>
          <p:cNvSpPr>
            <a:spLocks noChangeArrowheads="1"/>
          </p:cNvSpPr>
          <p:nvPr/>
        </p:nvSpPr>
        <p:spPr bwMode="auto">
          <a:xfrm>
            <a:off x="605812" y="2726267"/>
            <a:ext cx="2015666" cy="218546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39" name="Rectangle 18"/>
          <p:cNvSpPr>
            <a:spLocks noChangeArrowheads="1"/>
          </p:cNvSpPr>
          <p:nvPr/>
        </p:nvSpPr>
        <p:spPr bwMode="auto">
          <a:xfrm>
            <a:off x="605812" y="2948517"/>
            <a:ext cx="201566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0" name="Rectangle 19"/>
          <p:cNvSpPr>
            <a:spLocks noChangeArrowheads="1"/>
          </p:cNvSpPr>
          <p:nvPr/>
        </p:nvSpPr>
        <p:spPr bwMode="auto">
          <a:xfrm>
            <a:off x="605812" y="3165212"/>
            <a:ext cx="2015666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1" name="Rectangle 27"/>
          <p:cNvSpPr>
            <a:spLocks noChangeArrowheads="1"/>
          </p:cNvSpPr>
          <p:nvPr/>
        </p:nvSpPr>
        <p:spPr bwMode="auto">
          <a:xfrm>
            <a:off x="605812" y="3380053"/>
            <a:ext cx="2015666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MSDU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2" name="Rectangle 13"/>
          <p:cNvSpPr>
            <a:spLocks noChangeArrowheads="1"/>
          </p:cNvSpPr>
          <p:nvPr/>
        </p:nvSpPr>
        <p:spPr bwMode="auto">
          <a:xfrm>
            <a:off x="620633" y="3361532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3" name="Rectangle 6"/>
          <p:cNvSpPr>
            <a:spLocks noChangeArrowheads="1"/>
          </p:cNvSpPr>
          <p:nvPr/>
        </p:nvSpPr>
        <p:spPr bwMode="auto">
          <a:xfrm>
            <a:off x="663243" y="6095208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TPID = 88-E7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4" name="Rectangle 7"/>
          <p:cNvSpPr>
            <a:spLocks noChangeArrowheads="1"/>
          </p:cNvSpPr>
          <p:nvPr/>
        </p:nvSpPr>
        <p:spPr bwMode="auto">
          <a:xfrm>
            <a:off x="1671077" y="6311900"/>
            <a:ext cx="1009686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5" name="Rectangle 8"/>
          <p:cNvSpPr>
            <a:spLocks noChangeArrowheads="1"/>
          </p:cNvSpPr>
          <p:nvPr/>
        </p:nvSpPr>
        <p:spPr bwMode="auto">
          <a:xfrm>
            <a:off x="663243" y="6311900"/>
            <a:ext cx="370527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PCP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6" name="Rectangle 9"/>
          <p:cNvSpPr>
            <a:spLocks noChangeArrowheads="1"/>
          </p:cNvSpPr>
          <p:nvPr/>
        </p:nvSpPr>
        <p:spPr bwMode="auto">
          <a:xfrm rot="10800000">
            <a:off x="1035624" y="6311900"/>
            <a:ext cx="122274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800" dirty="0">
                <a:solidFill>
                  <a:schemeClr val="bg1"/>
                </a:solidFill>
                <a:cs typeface="Arial" pitchFamily="34" charset="0"/>
              </a:rPr>
              <a:t>DEI</a:t>
            </a:r>
            <a:endParaRPr 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7" name="Rectangle 10"/>
          <p:cNvSpPr>
            <a:spLocks noChangeArrowheads="1"/>
          </p:cNvSpPr>
          <p:nvPr/>
        </p:nvSpPr>
        <p:spPr bwMode="auto">
          <a:xfrm>
            <a:off x="1383918" y="6311900"/>
            <a:ext cx="287158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Res2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8" name="Rectangle 11"/>
          <p:cNvSpPr>
            <a:spLocks noChangeArrowheads="1"/>
          </p:cNvSpPr>
          <p:nvPr/>
        </p:nvSpPr>
        <p:spPr bwMode="auto">
          <a:xfrm rot="10800000" flipV="1">
            <a:off x="1156044" y="6311900"/>
            <a:ext cx="122274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0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49" name="Rectangle 12"/>
          <p:cNvSpPr>
            <a:spLocks noChangeArrowheads="1"/>
          </p:cNvSpPr>
          <p:nvPr/>
        </p:nvSpPr>
        <p:spPr bwMode="auto">
          <a:xfrm rot="10800000">
            <a:off x="1282024" y="6311900"/>
            <a:ext cx="122274" cy="216694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eaVert" wrap="none" lIns="67120" tIns="33561" rIns="67120" bIns="33561" anchor="ctr"/>
          <a:lstStyle/>
          <a:p>
            <a:pPr algn="ctr" defTabSz="781668"/>
            <a:r>
              <a:rPr lang="nl-NL" sz="700" dirty="0">
                <a:solidFill>
                  <a:schemeClr val="bg1"/>
                </a:solidFill>
                <a:cs typeface="Arial" pitchFamily="34" charset="0"/>
              </a:rPr>
              <a:t>Res1</a:t>
            </a:r>
            <a:endParaRPr lang="en-US" sz="7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0" name="Rectangle 15"/>
          <p:cNvSpPr>
            <a:spLocks noChangeArrowheads="1"/>
          </p:cNvSpPr>
          <p:nvPr/>
        </p:nvSpPr>
        <p:spPr bwMode="auto">
          <a:xfrm>
            <a:off x="663243" y="6528595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I-SID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1" name="Rectangle 18"/>
          <p:cNvSpPr>
            <a:spLocks noChangeArrowheads="1"/>
          </p:cNvSpPr>
          <p:nvPr/>
        </p:nvSpPr>
        <p:spPr bwMode="auto">
          <a:xfrm>
            <a:off x="663243" y="6750844"/>
            <a:ext cx="2017520" cy="214842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C-DA = B-DA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2" name="Rectangle 19"/>
          <p:cNvSpPr>
            <a:spLocks noChangeArrowheads="1"/>
          </p:cNvSpPr>
          <p:nvPr/>
        </p:nvSpPr>
        <p:spPr bwMode="auto">
          <a:xfrm>
            <a:off x="663243" y="6965687"/>
            <a:ext cx="2017520" cy="216693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67120" tIns="33561" rIns="67120" bIns="33561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C-SA = B-SA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3" name="Rectangle 27"/>
          <p:cNvSpPr>
            <a:spLocks noChangeArrowheads="1"/>
          </p:cNvSpPr>
          <p:nvPr/>
        </p:nvSpPr>
        <p:spPr bwMode="auto">
          <a:xfrm>
            <a:off x="663243" y="7180528"/>
            <a:ext cx="2017520" cy="720460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OAM PDU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4" name="Rectangle 29"/>
          <p:cNvSpPr>
            <a:spLocks noChangeArrowheads="1"/>
          </p:cNvSpPr>
          <p:nvPr/>
        </p:nvSpPr>
        <p:spPr bwMode="auto">
          <a:xfrm>
            <a:off x="663243" y="6095207"/>
            <a:ext cx="2017520" cy="64637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106674" tIns="53337" rIns="106674" bIns="53337" anchor="ctr"/>
          <a:lstStyle/>
          <a:p>
            <a:pPr algn="ctr"/>
            <a:endParaRPr lang="en-GB">
              <a:latin typeface="Arial" pitchFamily="34" charset="0"/>
              <a:cs typeface="Arial" pitchFamily="34" charset="0"/>
            </a:endParaRPr>
          </a:p>
        </p:txBody>
      </p:sp>
      <p:sp>
        <p:nvSpPr>
          <p:cNvPr id="8255" name="Rectangle 13"/>
          <p:cNvSpPr>
            <a:spLocks noChangeArrowheads="1"/>
          </p:cNvSpPr>
          <p:nvPr/>
        </p:nvSpPr>
        <p:spPr bwMode="auto">
          <a:xfrm>
            <a:off x="678064" y="7162007"/>
            <a:ext cx="2015666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314" tIns="39158" rIns="78314" bIns="39158" anchor="ctr"/>
          <a:lstStyle/>
          <a:p>
            <a:pPr algn="ctr" defTabSz="781668"/>
            <a:r>
              <a:rPr lang="nl-NL" sz="1100" dirty="0">
                <a:solidFill>
                  <a:schemeClr val="bg1"/>
                </a:solidFill>
                <a:cs typeface="Arial" pitchFamily="34" charset="0"/>
              </a:rPr>
              <a:t>Type = 89-02</a:t>
            </a:r>
            <a:endParaRPr lang="en-US" sz="1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56" name="Rectangle 79"/>
          <p:cNvSpPr>
            <a:spLocks noChangeArrowheads="1"/>
          </p:cNvSpPr>
          <p:nvPr/>
        </p:nvSpPr>
        <p:spPr bwMode="auto">
          <a:xfrm>
            <a:off x="377938" y="724165"/>
            <a:ext cx="2688173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I-Tagged EC Type 2</a:t>
            </a:r>
          </a:p>
          <a:p>
            <a:r>
              <a:rPr lang="en-US" sz="1400" u="sng" dirty="0">
                <a:cs typeface="Arial" pitchFamily="34" charset="0"/>
              </a:rPr>
              <a:t>primitive parameters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57" name="Rectangle 79"/>
          <p:cNvSpPr>
            <a:spLocks noChangeArrowheads="1"/>
          </p:cNvSpPr>
          <p:nvPr/>
        </p:nvSpPr>
        <p:spPr bwMode="auto">
          <a:xfrm>
            <a:off x="461307" y="4583907"/>
            <a:ext cx="2856762" cy="16004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09" tIns="45705" rIns="91409" bIns="45705">
            <a:spAutoFit/>
          </a:bodyPr>
          <a:lstStyle/>
          <a:p>
            <a:r>
              <a:rPr lang="en-US" sz="1400" u="sng" dirty="0">
                <a:cs typeface="Arial" pitchFamily="34" charset="0"/>
              </a:rPr>
              <a:t>I-Tagged EC Type 2</a:t>
            </a:r>
          </a:p>
          <a:p>
            <a:r>
              <a:rPr lang="en-US" sz="1400" u="sng" dirty="0">
                <a:cs typeface="Arial" pitchFamily="34" charset="0"/>
              </a:rPr>
              <a:t>OAM primitive parameters</a:t>
            </a:r>
          </a:p>
          <a:p>
            <a:r>
              <a:rPr lang="en-US" sz="1400" dirty="0">
                <a:cs typeface="Arial" pitchFamily="34" charset="0"/>
              </a:rPr>
              <a:t>- destination_address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source_address 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priority</a:t>
            </a: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</a:t>
            </a:r>
            <a:r>
              <a:rPr lang="en-US" sz="1400" dirty="0" err="1">
                <a:cs typeface="Arial" pitchFamily="34" charset="0"/>
              </a:rPr>
              <a:t>drop_eligible</a:t>
            </a:r>
            <a:endParaRPr lang="en-US" sz="1400" dirty="0"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US" sz="1400" dirty="0">
                <a:cs typeface="Arial" pitchFamily="34" charset="0"/>
              </a:rPr>
              <a:t> mac_service_data_unit =</a:t>
            </a:r>
          </a:p>
        </p:txBody>
      </p:sp>
      <p:sp>
        <p:nvSpPr>
          <p:cNvPr id="8258" name="TextBox 84"/>
          <p:cNvSpPr txBox="1">
            <a:spLocks noChangeArrowheads="1"/>
          </p:cNvSpPr>
          <p:nvPr/>
        </p:nvSpPr>
        <p:spPr bwMode="auto">
          <a:xfrm>
            <a:off x="3823838" y="5093229"/>
            <a:ext cx="3529269" cy="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dirty="0">
                <a:cs typeface="Arial" pitchFamily="34" charset="0"/>
              </a:rPr>
              <a:t>(destination address = f(B-DA,DBD)</a:t>
            </a: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59" name="Straight Connector 86"/>
          <p:cNvCxnSpPr>
            <a:cxnSpLocks noChangeShapeType="1"/>
            <a:endCxn id="8258" idx="1"/>
          </p:cNvCxnSpPr>
          <p:nvPr/>
        </p:nvCxnSpPr>
        <p:spPr bwMode="auto">
          <a:xfrm>
            <a:off x="2562455" y="5176631"/>
            <a:ext cx="1261383" cy="24019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8260" name="Straight Connector 87"/>
          <p:cNvCxnSpPr>
            <a:cxnSpLocks noChangeShapeType="1"/>
            <a:stCxn id="8258" idx="3"/>
          </p:cNvCxnSpPr>
          <p:nvPr/>
        </p:nvCxnSpPr>
        <p:spPr bwMode="auto">
          <a:xfrm flipV="1">
            <a:off x="7353107" y="4756584"/>
            <a:ext cx="587545" cy="444066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80" name="Right Arrow 79"/>
          <p:cNvSpPr/>
          <p:nvPr/>
        </p:nvSpPr>
        <p:spPr bwMode="auto">
          <a:xfrm flipH="1">
            <a:off x="3066661" y="2568233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1" name="Right Arrow 80"/>
          <p:cNvSpPr/>
          <p:nvPr/>
        </p:nvSpPr>
        <p:spPr bwMode="auto">
          <a:xfrm flipH="1">
            <a:off x="3066661" y="6574287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5" name="Right Arrow 84"/>
          <p:cNvSpPr/>
          <p:nvPr/>
        </p:nvSpPr>
        <p:spPr bwMode="auto">
          <a:xfrm>
            <a:off x="7100134" y="2568233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  <p:sp>
        <p:nvSpPr>
          <p:cNvPr id="86" name="Right Arrow 85"/>
          <p:cNvSpPr/>
          <p:nvPr/>
        </p:nvSpPr>
        <p:spPr bwMode="auto">
          <a:xfrm>
            <a:off x="7100134" y="6574287"/>
            <a:ext cx="588415" cy="58806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4488" tIns="62244" rIns="124488" bIns="62244" numCol="1" rtlCol="0" anchor="t" anchorCtr="0" compatLnSpc="1">
            <a:prstTxWarp prst="textNoShape">
              <a:avLst/>
            </a:prstTxWarp>
          </a:bodyPr>
          <a:lstStyle/>
          <a:p>
            <a:pPr defTabSz="1244885"/>
            <a:endParaRPr lang="en-GB" sz="34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 Type 2 support beyond PBB and EOTN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One may expect that EC Type 2 signal support will be required beyond the PBB II and EOTN networks in future; e.g. in </a:t>
            </a:r>
            <a:r>
              <a:rPr lang="en-US" dirty="0" err="1" smtClean="0"/>
              <a:t>EoSDH</a:t>
            </a:r>
            <a:r>
              <a:rPr lang="en-US" dirty="0" smtClean="0"/>
              <a:t>, </a:t>
            </a:r>
            <a:r>
              <a:rPr lang="en-US" dirty="0" err="1" smtClean="0"/>
              <a:t>EoMPLS</a:t>
            </a:r>
            <a:r>
              <a:rPr lang="en-US" dirty="0" smtClean="0"/>
              <a:t>(-TP)/VPLS, PBB-TE, PBB I and PB networks</a:t>
            </a:r>
          </a:p>
          <a:p>
            <a:pPr marL="0" indent="0"/>
            <a:r>
              <a:rPr lang="en-US" dirty="0" err="1" smtClean="0"/>
              <a:t>EoSDH</a:t>
            </a:r>
            <a:r>
              <a:rPr lang="en-US" dirty="0" smtClean="0"/>
              <a:t> transports S-Tagged EC Type 1 signals via GFP-F over SDH VC-n connections; this is a similar environment as in EOTN and I+S-Tagged EC Type 2 signals would be applicable</a:t>
            </a:r>
          </a:p>
          <a:p>
            <a:pPr marL="0" indent="0"/>
            <a:r>
              <a:rPr lang="en-US" dirty="0" smtClean="0"/>
              <a:t>PB, PBB-TE and PBB I transport S-Tagged EC Type 1 signals; should/could EC Type 2 signals be transported with I+S-Tags?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sz="1800" dirty="0" smtClean="0"/>
              <a:t>NOTE: EC Type 2 support in </a:t>
            </a:r>
            <a:r>
              <a:rPr lang="en-US" sz="1800" dirty="0" err="1" smtClean="0"/>
              <a:t>EoMPLS</a:t>
            </a:r>
            <a:r>
              <a:rPr lang="en-US" sz="1800" dirty="0" smtClean="0"/>
              <a:t>(-TP)/VPLS is TBA</a:t>
            </a:r>
          </a:p>
          <a:p>
            <a:pPr marL="0" indent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842747" cy="1015529"/>
          </a:xfrm>
        </p:spPr>
        <p:txBody>
          <a:bodyPr/>
          <a:lstStyle/>
          <a:p>
            <a:r>
              <a:rPr lang="en-US" dirty="0" smtClean="0"/>
              <a:t>EC frame tagging in PB, PBB, PBB-TE, EOTN 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55068" y="2159724"/>
          <a:ext cx="9433047" cy="4577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32248"/>
                <a:gridCol w="4680519"/>
                <a:gridCol w="2520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Network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1</a:t>
                      </a:r>
                      <a:r>
                        <a:rPr lang="en-US" baseline="0" dirty="0" smtClean="0"/>
                        <a:t> frame tag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EC Type 2 frame tag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 I</a:t>
                      </a:r>
                    </a:p>
                    <a:p>
                      <a:r>
                        <a:rPr lang="en-US" dirty="0" smtClean="0"/>
                        <a:t>(PEB, PB, IB-BEB, BCB only)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 in B-VLAN an I-Tag or S+I-Tag is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baseline="0" dirty="0" smtClean="0">
                          <a:solidFill>
                            <a:srgbClr val="C00000"/>
                          </a:solidFill>
                        </a:rPr>
                        <a:t>I+S-Tag ?</a:t>
                      </a:r>
                      <a:endParaRPr lang="en-GB" b="1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 II</a:t>
                      </a:r>
                    </a:p>
                    <a:p>
                      <a:r>
                        <a:rPr lang="en-US" dirty="0" smtClean="0"/>
                        <a:t>(PEB, PB, IB-BEB, TB-BEB, I-BEB, 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Note: Inside PBB network the EC frames are carried inside a 2</a:t>
                      </a:r>
                      <a:r>
                        <a:rPr lang="en-US" sz="1600" baseline="30000" dirty="0" smtClean="0"/>
                        <a:t>nd</a:t>
                      </a:r>
                      <a:r>
                        <a:rPr lang="en-US" sz="1600" dirty="0" smtClean="0"/>
                        <a:t> EC frame, which is I-Tagged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I-Tag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PB + PBB-TE</a:t>
                      </a:r>
                    </a:p>
                    <a:p>
                      <a:r>
                        <a:rPr lang="en-US" dirty="0" smtClean="0"/>
                        <a:t>(PEB, PB, IB-BEB, BCB)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1600" dirty="0" smtClean="0"/>
                        <a:t>Note:</a:t>
                      </a:r>
                      <a:r>
                        <a:rPr lang="en-US" sz="1600" baseline="0" dirty="0" smtClean="0"/>
                        <a:t> in ESP an I-Tag or S+I-Tag is used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rgbClr val="C00000"/>
                          </a:solidFill>
                        </a:rPr>
                        <a:t>I+S-Tag ?</a:t>
                      </a:r>
                      <a:endParaRPr lang="en-GB" b="1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EOTN</a:t>
                      </a:r>
                    </a:p>
                    <a:p>
                      <a:r>
                        <a:rPr lang="en-US" dirty="0" smtClean="0"/>
                        <a:t>(TEB,TB, OTN XC)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I+S-Tag</a:t>
                      </a:r>
                    </a:p>
                    <a:p>
                      <a:pPr algn="ctr"/>
                      <a:endParaRPr lang="en-US" b="1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Note: agreed in Santa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Fe meeting</a:t>
                      </a:r>
                      <a:endParaRPr lang="en-GB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99704" y="6965022"/>
            <a:ext cx="84181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/>
              <a:t>EC Type 1: EC carrying an EVC which is not-MAC-in-MAC encapsulated</a:t>
            </a:r>
          </a:p>
          <a:p>
            <a:r>
              <a:rPr lang="en-US" sz="2000" b="0" dirty="0" smtClean="0"/>
              <a:t>EC Type 2: EC carrying an EVC which is MAC-in-MAC encapsulated</a:t>
            </a:r>
            <a:endParaRPr lang="en-GB" sz="2000" b="0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663179" y="4000500"/>
            <a:ext cx="72008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flipH="1" flipV="1">
            <a:off x="1663179" y="4000500"/>
            <a:ext cx="720080" cy="2880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"/>
          <p:cNvSpPr>
            <a:spLocks noChangeArrowheads="1"/>
          </p:cNvSpPr>
          <p:nvPr/>
        </p:nvSpPr>
        <p:spPr bwMode="auto">
          <a:xfrm flipH="1">
            <a:off x="1722951" y="563034"/>
            <a:ext cx="6889948" cy="732869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280" name="Title 279"/>
          <p:cNvSpPr>
            <a:spLocks noGrp="1"/>
          </p:cNvSpPr>
          <p:nvPr>
            <p:ph type="title"/>
          </p:nvPr>
        </p:nvSpPr>
        <p:spPr>
          <a:xfrm rot="16200000">
            <a:off x="-3564966" y="3722335"/>
            <a:ext cx="7843631" cy="713699"/>
          </a:xfrm>
        </p:spPr>
        <p:txBody>
          <a:bodyPr lIns="106692" tIns="53346" rIns="106692" bIns="53346"/>
          <a:lstStyle/>
          <a:p>
            <a:r>
              <a:rPr lang="en-US" dirty="0" smtClean="0"/>
              <a:t>EC Type 1&amp;2 supporting PEB</a:t>
            </a:r>
            <a:endParaRPr lang="en-GB" dirty="0"/>
          </a:p>
        </p:txBody>
      </p:sp>
      <p:sp>
        <p:nvSpPr>
          <p:cNvPr id="21508" name="TextBox 149"/>
          <p:cNvSpPr txBox="1">
            <a:spLocks noChangeArrowheads="1"/>
          </p:cNvSpPr>
          <p:nvPr/>
        </p:nvSpPr>
        <p:spPr bwMode="auto">
          <a:xfrm>
            <a:off x="754023" y="1126067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5" name="Rectangle 127"/>
          <p:cNvSpPr>
            <a:spLocks noChangeArrowheads="1"/>
          </p:cNvSpPr>
          <p:nvPr/>
        </p:nvSpPr>
        <p:spPr bwMode="auto">
          <a:xfrm>
            <a:off x="3617423" y="860376"/>
            <a:ext cx="569492" cy="69481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>
                <a:cs typeface="Arial" pitchFamily="34" charset="0"/>
              </a:rPr>
              <a:t>S(B)-VLAN 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510" name="Rectangle 564"/>
          <p:cNvSpPr>
            <a:spLocks noChangeArrowheads="1"/>
          </p:cNvSpPr>
          <p:nvPr/>
        </p:nvSpPr>
        <p:spPr bwMode="auto">
          <a:xfrm>
            <a:off x="6324895" y="2424378"/>
            <a:ext cx="568759" cy="139461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11" name="Rectangle 46"/>
          <p:cNvSpPr>
            <a:spLocks noChangeArrowheads="1"/>
          </p:cNvSpPr>
          <p:nvPr/>
        </p:nvSpPr>
        <p:spPr bwMode="auto">
          <a:xfrm>
            <a:off x="4044303" y="12168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2" name="Rectangle 47"/>
          <p:cNvSpPr>
            <a:spLocks noChangeArrowheads="1"/>
          </p:cNvSpPr>
          <p:nvPr/>
        </p:nvSpPr>
        <p:spPr bwMode="auto">
          <a:xfrm>
            <a:off x="4044303" y="931599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3" name="Rectangle 85"/>
          <p:cNvSpPr>
            <a:spLocks noChangeArrowheads="1"/>
          </p:cNvSpPr>
          <p:nvPr/>
        </p:nvSpPr>
        <p:spPr bwMode="auto">
          <a:xfrm>
            <a:off x="4968766" y="861219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14" name="Rectangle 86"/>
          <p:cNvSpPr>
            <a:spLocks noChangeArrowheads="1"/>
          </p:cNvSpPr>
          <p:nvPr/>
        </p:nvSpPr>
        <p:spPr bwMode="auto">
          <a:xfrm>
            <a:off x="4968766" y="931599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5" name="Rectangle 87"/>
          <p:cNvSpPr>
            <a:spLocks noChangeArrowheads="1"/>
          </p:cNvSpPr>
          <p:nvPr/>
        </p:nvSpPr>
        <p:spPr bwMode="auto">
          <a:xfrm>
            <a:off x="4968766" y="1216820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6" name="Rectangle 89"/>
          <p:cNvSpPr>
            <a:spLocks noChangeArrowheads="1"/>
          </p:cNvSpPr>
          <p:nvPr/>
        </p:nvSpPr>
        <p:spPr bwMode="auto">
          <a:xfrm>
            <a:off x="5396726" y="1074208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17" name="Straight Connector 90"/>
          <p:cNvCxnSpPr>
            <a:cxnSpLocks noChangeShapeType="1"/>
            <a:stCxn id="21515" idx="1"/>
            <a:endCxn id="21518" idx="6"/>
          </p:cNvCxnSpPr>
          <p:nvPr/>
        </p:nvCxnSpPr>
        <p:spPr bwMode="auto">
          <a:xfrm rot="10800000">
            <a:off x="4614913" y="1287199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18" name="Oval 91"/>
          <p:cNvSpPr>
            <a:spLocks noChangeArrowheads="1"/>
          </p:cNvSpPr>
          <p:nvPr/>
        </p:nvSpPr>
        <p:spPr bwMode="auto">
          <a:xfrm>
            <a:off x="4470409" y="1216820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19" name="Straight Connector 92"/>
          <p:cNvCxnSpPr>
            <a:cxnSpLocks noChangeShapeType="1"/>
            <a:stCxn id="21518" idx="2"/>
            <a:endCxn id="21511" idx="3"/>
          </p:cNvCxnSpPr>
          <p:nvPr/>
        </p:nvCxnSpPr>
        <p:spPr bwMode="auto">
          <a:xfrm rot="10800000">
            <a:off x="4186954" y="128719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0" name="Straight Connector 93"/>
          <p:cNvCxnSpPr>
            <a:cxnSpLocks noChangeShapeType="1"/>
            <a:stCxn id="21514" idx="1"/>
            <a:endCxn id="21521" idx="6"/>
          </p:cNvCxnSpPr>
          <p:nvPr/>
        </p:nvCxnSpPr>
        <p:spPr bwMode="auto">
          <a:xfrm rot="10800000">
            <a:off x="4614913" y="1001978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1" name="Oval 94"/>
          <p:cNvSpPr>
            <a:spLocks noChangeArrowheads="1"/>
          </p:cNvSpPr>
          <p:nvPr/>
        </p:nvSpPr>
        <p:spPr bwMode="auto">
          <a:xfrm>
            <a:off x="4470409" y="931599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22" name="Straight Connector 95"/>
          <p:cNvCxnSpPr>
            <a:cxnSpLocks noChangeShapeType="1"/>
            <a:stCxn id="21521" idx="2"/>
            <a:endCxn id="21512" idx="3"/>
          </p:cNvCxnSpPr>
          <p:nvPr/>
        </p:nvCxnSpPr>
        <p:spPr bwMode="auto">
          <a:xfrm rot="10800000">
            <a:off x="4186954" y="10019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3" name="Straight Connector 99"/>
          <p:cNvCxnSpPr>
            <a:cxnSpLocks noChangeShapeType="1"/>
            <a:endCxn id="21524" idx="6"/>
          </p:cNvCxnSpPr>
          <p:nvPr/>
        </p:nvCxnSpPr>
        <p:spPr bwMode="auto">
          <a:xfrm rot="10800000" flipV="1">
            <a:off x="8670330" y="1144587"/>
            <a:ext cx="661391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4" name="Oval 100"/>
          <p:cNvSpPr>
            <a:spLocks noChangeArrowheads="1"/>
          </p:cNvSpPr>
          <p:nvPr/>
        </p:nvSpPr>
        <p:spPr bwMode="auto">
          <a:xfrm>
            <a:off x="8529530" y="1074208"/>
            <a:ext cx="140800" cy="142611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25" name="Straight Connector 101"/>
          <p:cNvCxnSpPr>
            <a:cxnSpLocks noChangeShapeType="1"/>
            <a:stCxn id="21524" idx="2"/>
            <a:endCxn id="21516" idx="3"/>
          </p:cNvCxnSpPr>
          <p:nvPr/>
        </p:nvCxnSpPr>
        <p:spPr bwMode="auto">
          <a:xfrm flipH="1">
            <a:off x="5539378" y="1144588"/>
            <a:ext cx="29901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6" name="TextBox 103"/>
          <p:cNvSpPr txBox="1">
            <a:spLocks noChangeArrowheads="1"/>
          </p:cNvSpPr>
          <p:nvPr/>
        </p:nvSpPr>
        <p:spPr bwMode="auto">
          <a:xfrm>
            <a:off x="1722951" y="196321"/>
            <a:ext cx="6889948" cy="3759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800" b="1" dirty="0">
                <a:latin typeface="Arial" pitchFamily="34" charset="0"/>
                <a:cs typeface="Arial" pitchFamily="34" charset="0"/>
              </a:rPr>
              <a:t>EC Type 1 &amp; 2 supporting Provider Edge Bridge (PEB2)</a:t>
            </a:r>
            <a:endParaRPr lang="en-GB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7" name="TextBox 160"/>
          <p:cNvSpPr txBox="1">
            <a:spLocks noChangeArrowheads="1"/>
          </p:cNvSpPr>
          <p:nvPr/>
        </p:nvSpPr>
        <p:spPr bwMode="auto">
          <a:xfrm>
            <a:off x="5535673" y="1127920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28" name="Rectangle 549"/>
          <p:cNvSpPr>
            <a:spLocks noChangeArrowheads="1"/>
          </p:cNvSpPr>
          <p:nvPr/>
        </p:nvSpPr>
        <p:spPr bwMode="auto">
          <a:xfrm>
            <a:off x="6323042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29" name="Rectangle 552"/>
          <p:cNvSpPr>
            <a:spLocks noChangeArrowheads="1"/>
          </p:cNvSpPr>
          <p:nvPr/>
        </p:nvSpPr>
        <p:spPr bwMode="auto">
          <a:xfrm>
            <a:off x="6758411" y="2868878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0" name="Straight Connector 561"/>
          <p:cNvCxnSpPr>
            <a:cxnSpLocks noChangeShapeType="1"/>
            <a:endCxn id="21531" idx="6"/>
          </p:cNvCxnSpPr>
          <p:nvPr/>
        </p:nvCxnSpPr>
        <p:spPr bwMode="auto">
          <a:xfrm rot="10800000">
            <a:off x="8670330" y="2941108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31" name="Oval 562"/>
          <p:cNvSpPr>
            <a:spLocks noChangeArrowheads="1"/>
          </p:cNvSpPr>
          <p:nvPr/>
        </p:nvSpPr>
        <p:spPr bwMode="auto">
          <a:xfrm>
            <a:off x="8529530" y="2868878"/>
            <a:ext cx="140800" cy="142610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2" name="Straight Connector 563"/>
          <p:cNvCxnSpPr>
            <a:cxnSpLocks noChangeShapeType="1"/>
            <a:stCxn id="21531" idx="2"/>
            <a:endCxn id="21529" idx="3"/>
          </p:cNvCxnSpPr>
          <p:nvPr/>
        </p:nvCxnSpPr>
        <p:spPr bwMode="auto">
          <a:xfrm flipH="1">
            <a:off x="6901064" y="2939257"/>
            <a:ext cx="162846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33" name="Rectangle 565"/>
          <p:cNvSpPr>
            <a:spLocks noChangeArrowheads="1"/>
          </p:cNvSpPr>
          <p:nvPr/>
        </p:nvSpPr>
        <p:spPr bwMode="auto">
          <a:xfrm>
            <a:off x="4044303" y="2637367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4" name="Rectangle 566"/>
          <p:cNvSpPr>
            <a:spLocks noChangeArrowheads="1"/>
          </p:cNvSpPr>
          <p:nvPr/>
        </p:nvSpPr>
        <p:spPr bwMode="auto">
          <a:xfrm>
            <a:off x="4044303" y="23539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5" name="Rectangle 567"/>
          <p:cNvSpPr>
            <a:spLocks noChangeArrowheads="1"/>
          </p:cNvSpPr>
          <p:nvPr/>
        </p:nvSpPr>
        <p:spPr bwMode="auto">
          <a:xfrm>
            <a:off x="4974325" y="2279915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36" name="Rectangle 568"/>
          <p:cNvSpPr>
            <a:spLocks noChangeArrowheads="1"/>
          </p:cNvSpPr>
          <p:nvPr/>
        </p:nvSpPr>
        <p:spPr bwMode="auto">
          <a:xfrm>
            <a:off x="4974325" y="2353999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7" name="Rectangle 569"/>
          <p:cNvSpPr>
            <a:spLocks noChangeArrowheads="1"/>
          </p:cNvSpPr>
          <p:nvPr/>
        </p:nvSpPr>
        <p:spPr bwMode="auto">
          <a:xfrm>
            <a:off x="4974325" y="2637367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8" name="Rectangle 570"/>
          <p:cNvSpPr>
            <a:spLocks noChangeArrowheads="1"/>
          </p:cNvSpPr>
          <p:nvPr/>
        </p:nvSpPr>
        <p:spPr bwMode="auto">
          <a:xfrm>
            <a:off x="5404136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9" name="Straight Connector 571"/>
          <p:cNvCxnSpPr>
            <a:cxnSpLocks noChangeShapeType="1"/>
            <a:stCxn id="21537" idx="1"/>
            <a:endCxn id="21540" idx="6"/>
          </p:cNvCxnSpPr>
          <p:nvPr/>
        </p:nvCxnSpPr>
        <p:spPr bwMode="auto">
          <a:xfrm rot="10800000">
            <a:off x="4614914" y="2707746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0" name="Oval 572"/>
          <p:cNvSpPr>
            <a:spLocks noChangeArrowheads="1"/>
          </p:cNvSpPr>
          <p:nvPr/>
        </p:nvSpPr>
        <p:spPr bwMode="auto">
          <a:xfrm>
            <a:off x="4470409" y="2637367"/>
            <a:ext cx="144505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1" name="Straight Connector 573"/>
          <p:cNvCxnSpPr>
            <a:cxnSpLocks noChangeShapeType="1"/>
            <a:stCxn id="21540" idx="2"/>
            <a:endCxn id="21533" idx="3"/>
          </p:cNvCxnSpPr>
          <p:nvPr/>
        </p:nvCxnSpPr>
        <p:spPr bwMode="auto">
          <a:xfrm rot="10800000">
            <a:off x="4186954" y="270774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2" name="Straight Connector 574"/>
          <p:cNvCxnSpPr>
            <a:cxnSpLocks noChangeShapeType="1"/>
            <a:stCxn id="21536" idx="1"/>
            <a:endCxn id="21543" idx="6"/>
          </p:cNvCxnSpPr>
          <p:nvPr/>
        </p:nvCxnSpPr>
        <p:spPr bwMode="auto">
          <a:xfrm rot="10800000">
            <a:off x="4614914" y="2424378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3" name="Oval 575"/>
          <p:cNvSpPr>
            <a:spLocks noChangeArrowheads="1"/>
          </p:cNvSpPr>
          <p:nvPr/>
        </p:nvSpPr>
        <p:spPr bwMode="auto">
          <a:xfrm>
            <a:off x="4470409" y="2353999"/>
            <a:ext cx="144505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4" name="Straight Connector 576"/>
          <p:cNvCxnSpPr>
            <a:cxnSpLocks noChangeShapeType="1"/>
            <a:stCxn id="21543" idx="2"/>
            <a:endCxn id="21534" idx="3"/>
          </p:cNvCxnSpPr>
          <p:nvPr/>
        </p:nvCxnSpPr>
        <p:spPr bwMode="auto">
          <a:xfrm rot="10800000">
            <a:off x="4186954" y="24243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5" name="Straight Connector 577"/>
          <p:cNvCxnSpPr>
            <a:cxnSpLocks noChangeShapeType="1"/>
            <a:stCxn id="21528" idx="1"/>
            <a:endCxn id="21546" idx="6"/>
          </p:cNvCxnSpPr>
          <p:nvPr/>
        </p:nvCxnSpPr>
        <p:spPr bwMode="auto">
          <a:xfrm rot="10800000">
            <a:off x="6004389" y="2565136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6" name="Oval 578"/>
          <p:cNvSpPr>
            <a:spLocks noChangeArrowheads="1"/>
          </p:cNvSpPr>
          <p:nvPr/>
        </p:nvSpPr>
        <p:spPr bwMode="auto">
          <a:xfrm>
            <a:off x="5861736" y="2494757"/>
            <a:ext cx="142653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7" name="Straight Connector 579"/>
          <p:cNvCxnSpPr>
            <a:cxnSpLocks noChangeShapeType="1"/>
            <a:stCxn id="21546" idx="2"/>
            <a:endCxn id="21538" idx="3"/>
          </p:cNvCxnSpPr>
          <p:nvPr/>
        </p:nvCxnSpPr>
        <p:spPr bwMode="auto">
          <a:xfrm rot="10800000">
            <a:off x="5544936" y="2565136"/>
            <a:ext cx="31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8" name="Straight Connector 587"/>
          <p:cNvCxnSpPr>
            <a:cxnSpLocks noChangeShapeType="1"/>
            <a:stCxn id="21552" idx="1"/>
            <a:endCxn id="21549" idx="6"/>
          </p:cNvCxnSpPr>
          <p:nvPr/>
        </p:nvCxnSpPr>
        <p:spPr bwMode="auto">
          <a:xfrm rot="10800000">
            <a:off x="5996978" y="3205957"/>
            <a:ext cx="32606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9" name="Oval 588"/>
          <p:cNvSpPr>
            <a:spLocks noChangeArrowheads="1"/>
          </p:cNvSpPr>
          <p:nvPr/>
        </p:nvSpPr>
        <p:spPr bwMode="auto">
          <a:xfrm>
            <a:off x="5854325" y="3135578"/>
            <a:ext cx="142653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50" name="Straight Connector 589"/>
          <p:cNvCxnSpPr>
            <a:cxnSpLocks noChangeShapeType="1"/>
            <a:stCxn id="21549" idx="2"/>
            <a:endCxn id="21551" idx="3"/>
          </p:cNvCxnSpPr>
          <p:nvPr/>
        </p:nvCxnSpPr>
        <p:spPr bwMode="auto">
          <a:xfrm rot="10800000">
            <a:off x="4186954" y="3205957"/>
            <a:ext cx="166737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51" name="Rectangle 590"/>
          <p:cNvSpPr>
            <a:spLocks noChangeArrowheads="1"/>
          </p:cNvSpPr>
          <p:nvPr/>
        </p:nvSpPr>
        <p:spPr bwMode="auto">
          <a:xfrm>
            <a:off x="4044303" y="313557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52" name="Rectangle 592"/>
          <p:cNvSpPr>
            <a:spLocks noChangeArrowheads="1"/>
          </p:cNvSpPr>
          <p:nvPr/>
        </p:nvSpPr>
        <p:spPr bwMode="auto">
          <a:xfrm>
            <a:off x="6323042" y="3135578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53" name="TextBox 165"/>
          <p:cNvSpPr txBox="1">
            <a:spLocks noChangeArrowheads="1"/>
          </p:cNvSpPr>
          <p:nvPr/>
        </p:nvSpPr>
        <p:spPr bwMode="auto">
          <a:xfrm>
            <a:off x="5519000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4" name="TextBox 166"/>
          <p:cNvSpPr txBox="1">
            <a:spLocks noChangeArrowheads="1"/>
          </p:cNvSpPr>
          <p:nvPr/>
        </p:nvSpPr>
        <p:spPr bwMode="auto">
          <a:xfrm>
            <a:off x="6026622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5" name="TextBox 167"/>
          <p:cNvSpPr txBox="1">
            <a:spLocks noChangeArrowheads="1"/>
          </p:cNvSpPr>
          <p:nvPr/>
        </p:nvSpPr>
        <p:spPr bwMode="auto">
          <a:xfrm>
            <a:off x="6008095" y="31744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6" name="TextBox 168"/>
          <p:cNvSpPr txBox="1">
            <a:spLocks noChangeArrowheads="1"/>
          </p:cNvSpPr>
          <p:nvPr/>
        </p:nvSpPr>
        <p:spPr bwMode="auto">
          <a:xfrm>
            <a:off x="4742745" y="1016794"/>
            <a:ext cx="20934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7" name="TextBox 169"/>
          <p:cNvSpPr txBox="1">
            <a:spLocks noChangeArrowheads="1"/>
          </p:cNvSpPr>
          <p:nvPr/>
        </p:nvSpPr>
        <p:spPr bwMode="auto">
          <a:xfrm>
            <a:off x="4735334" y="13223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8" name="TextBox 170"/>
          <p:cNvSpPr txBox="1">
            <a:spLocks noChangeArrowheads="1"/>
          </p:cNvSpPr>
          <p:nvPr/>
        </p:nvSpPr>
        <p:spPr bwMode="auto">
          <a:xfrm>
            <a:off x="4203629" y="1307572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9" name="TextBox 171"/>
          <p:cNvSpPr txBox="1">
            <a:spLocks noChangeArrowheads="1"/>
          </p:cNvSpPr>
          <p:nvPr/>
        </p:nvSpPr>
        <p:spPr bwMode="auto">
          <a:xfrm>
            <a:off x="4194365" y="100753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0" name="TextBox 185"/>
          <p:cNvSpPr txBox="1">
            <a:spLocks noChangeArrowheads="1"/>
          </p:cNvSpPr>
          <p:nvPr/>
        </p:nvSpPr>
        <p:spPr bwMode="auto">
          <a:xfrm>
            <a:off x="4203629" y="245215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1" name="TextBox 186"/>
          <p:cNvSpPr txBox="1">
            <a:spLocks noChangeArrowheads="1"/>
          </p:cNvSpPr>
          <p:nvPr/>
        </p:nvSpPr>
        <p:spPr bwMode="auto">
          <a:xfrm>
            <a:off x="4203629" y="274478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2" name="TextBox 187"/>
          <p:cNvSpPr txBox="1">
            <a:spLocks noChangeArrowheads="1"/>
          </p:cNvSpPr>
          <p:nvPr/>
        </p:nvSpPr>
        <p:spPr bwMode="auto">
          <a:xfrm>
            <a:off x="4211039" y="32207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3" name="TextBox 189"/>
          <p:cNvSpPr txBox="1">
            <a:spLocks noChangeArrowheads="1"/>
          </p:cNvSpPr>
          <p:nvPr/>
        </p:nvSpPr>
        <p:spPr bwMode="auto">
          <a:xfrm>
            <a:off x="4203629" y="36652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4" name="TextBox 191"/>
          <p:cNvSpPr txBox="1">
            <a:spLocks noChangeArrowheads="1"/>
          </p:cNvSpPr>
          <p:nvPr/>
        </p:nvSpPr>
        <p:spPr bwMode="auto">
          <a:xfrm>
            <a:off x="6914033" y="2931849"/>
            <a:ext cx="426106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5" name="Rectangle 196"/>
          <p:cNvSpPr>
            <a:spLocks noChangeArrowheads="1"/>
          </p:cNvSpPr>
          <p:nvPr/>
        </p:nvSpPr>
        <p:spPr bwMode="auto">
          <a:xfrm>
            <a:off x="6323042" y="3581929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66" name="Straight Connector 197"/>
          <p:cNvCxnSpPr>
            <a:cxnSpLocks noChangeShapeType="1"/>
            <a:stCxn id="21565" idx="1"/>
            <a:endCxn id="21567" idx="6"/>
          </p:cNvCxnSpPr>
          <p:nvPr/>
        </p:nvCxnSpPr>
        <p:spPr bwMode="auto">
          <a:xfrm rot="10800000">
            <a:off x="6004389" y="3652308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67" name="Oval 198"/>
          <p:cNvSpPr>
            <a:spLocks noChangeArrowheads="1"/>
          </p:cNvSpPr>
          <p:nvPr/>
        </p:nvSpPr>
        <p:spPr bwMode="auto">
          <a:xfrm>
            <a:off x="5861736" y="3581929"/>
            <a:ext cx="142653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68" name="Straight Connector 199"/>
          <p:cNvCxnSpPr>
            <a:cxnSpLocks noChangeShapeType="1"/>
            <a:stCxn id="21567" idx="2"/>
            <a:endCxn id="21569" idx="3"/>
          </p:cNvCxnSpPr>
          <p:nvPr/>
        </p:nvCxnSpPr>
        <p:spPr bwMode="auto">
          <a:xfrm rot="10800000">
            <a:off x="4186954" y="3652308"/>
            <a:ext cx="167478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69" name="Rectangle 200"/>
          <p:cNvSpPr>
            <a:spLocks noChangeArrowheads="1"/>
          </p:cNvSpPr>
          <p:nvPr/>
        </p:nvSpPr>
        <p:spPr bwMode="auto">
          <a:xfrm>
            <a:off x="4044303" y="358192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70" name="TextBox 202"/>
          <p:cNvSpPr txBox="1">
            <a:spLocks noChangeArrowheads="1"/>
          </p:cNvSpPr>
          <p:nvPr/>
        </p:nvSpPr>
        <p:spPr bwMode="auto">
          <a:xfrm>
            <a:off x="6008095" y="36189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1" name="TextBox 203"/>
          <p:cNvSpPr txBox="1">
            <a:spLocks noChangeArrowheads="1"/>
          </p:cNvSpPr>
          <p:nvPr/>
        </p:nvSpPr>
        <p:spPr bwMode="auto">
          <a:xfrm>
            <a:off x="4739039" y="2431786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2" name="TextBox 205"/>
          <p:cNvSpPr txBox="1">
            <a:spLocks noChangeArrowheads="1"/>
          </p:cNvSpPr>
          <p:nvPr/>
        </p:nvSpPr>
        <p:spPr bwMode="auto">
          <a:xfrm>
            <a:off x="4739039" y="2722562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3" name="TextBox 217"/>
          <p:cNvSpPr txBox="1">
            <a:spLocks noChangeArrowheads="1"/>
          </p:cNvSpPr>
          <p:nvPr/>
        </p:nvSpPr>
        <p:spPr bwMode="auto">
          <a:xfrm>
            <a:off x="4470409" y="3502290"/>
            <a:ext cx="1424675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574" name="Rectangle 104"/>
          <p:cNvSpPr>
            <a:spLocks noChangeArrowheads="1"/>
          </p:cNvSpPr>
          <p:nvPr/>
        </p:nvSpPr>
        <p:spPr bwMode="auto">
          <a:xfrm>
            <a:off x="4044303" y="1516857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75" name="Straight Connector 107"/>
          <p:cNvCxnSpPr>
            <a:cxnSpLocks noChangeShapeType="1"/>
            <a:endCxn id="21576" idx="6"/>
          </p:cNvCxnSpPr>
          <p:nvPr/>
        </p:nvCxnSpPr>
        <p:spPr bwMode="auto">
          <a:xfrm rot="10800000" flipV="1">
            <a:off x="8670330" y="1576124"/>
            <a:ext cx="670654" cy="1296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76" name="Oval 108"/>
          <p:cNvSpPr>
            <a:spLocks noChangeArrowheads="1"/>
          </p:cNvSpPr>
          <p:nvPr/>
        </p:nvSpPr>
        <p:spPr bwMode="auto">
          <a:xfrm>
            <a:off x="8529530" y="1516857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77" name="Straight Connector 125"/>
          <p:cNvCxnSpPr>
            <a:cxnSpLocks noChangeShapeType="1"/>
            <a:stCxn id="21576" idx="2"/>
            <a:endCxn id="21574" idx="3"/>
          </p:cNvCxnSpPr>
          <p:nvPr/>
        </p:nvCxnSpPr>
        <p:spPr bwMode="auto">
          <a:xfrm flipH="1">
            <a:off x="4186954" y="1587236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78" name="TextBox 179"/>
          <p:cNvSpPr txBox="1">
            <a:spLocks noChangeArrowheads="1"/>
          </p:cNvSpPr>
          <p:nvPr/>
        </p:nvSpPr>
        <p:spPr bwMode="auto">
          <a:xfrm>
            <a:off x="4201776" y="162612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9" name="Rectangle 245"/>
          <p:cNvSpPr>
            <a:spLocks noChangeArrowheads="1"/>
          </p:cNvSpPr>
          <p:nvPr/>
        </p:nvSpPr>
        <p:spPr bwMode="auto">
          <a:xfrm>
            <a:off x="4044303" y="4019021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0" name="TextBox 247"/>
          <p:cNvSpPr txBox="1">
            <a:spLocks noChangeArrowheads="1"/>
          </p:cNvSpPr>
          <p:nvPr/>
        </p:nvSpPr>
        <p:spPr bwMode="auto">
          <a:xfrm>
            <a:off x="4203629" y="410421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21581" name="Straight Connector 248"/>
          <p:cNvCxnSpPr>
            <a:cxnSpLocks noChangeShapeType="1"/>
            <a:stCxn id="21584" idx="2"/>
            <a:endCxn id="21579" idx="3"/>
          </p:cNvCxnSpPr>
          <p:nvPr/>
        </p:nvCxnSpPr>
        <p:spPr bwMode="auto">
          <a:xfrm flipH="1">
            <a:off x="4186954" y="4089400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82" name="TextBox 217"/>
          <p:cNvSpPr txBox="1">
            <a:spLocks noChangeArrowheads="1"/>
          </p:cNvSpPr>
          <p:nvPr/>
        </p:nvSpPr>
        <p:spPr bwMode="auto">
          <a:xfrm>
            <a:off x="8699972" y="3887523"/>
            <a:ext cx="16673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I-Tagged service interface</a:t>
            </a:r>
          </a:p>
          <a:p>
            <a:r>
              <a:rPr lang="en-US" sz="900" dirty="0">
                <a:cs typeface="Arial" pitchFamily="34" charset="0"/>
              </a:rPr>
              <a:t>(I-Tagged)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21583" name="Straight Connector 561"/>
          <p:cNvCxnSpPr>
            <a:cxnSpLocks noChangeShapeType="1"/>
            <a:endCxn id="21584" idx="6"/>
          </p:cNvCxnSpPr>
          <p:nvPr/>
        </p:nvCxnSpPr>
        <p:spPr bwMode="auto">
          <a:xfrm rot="10800000">
            <a:off x="8670330" y="409125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84" name="Oval 562"/>
          <p:cNvSpPr>
            <a:spLocks noChangeArrowheads="1"/>
          </p:cNvSpPr>
          <p:nvPr/>
        </p:nvSpPr>
        <p:spPr bwMode="auto">
          <a:xfrm>
            <a:off x="8529530" y="4019021"/>
            <a:ext cx="140800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5" name="Rectangle 46"/>
          <p:cNvSpPr>
            <a:spLocks noChangeArrowheads="1"/>
          </p:cNvSpPr>
          <p:nvPr/>
        </p:nvSpPr>
        <p:spPr bwMode="auto">
          <a:xfrm>
            <a:off x="4044303" y="468577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6" name="Rectangle 47"/>
          <p:cNvSpPr>
            <a:spLocks noChangeArrowheads="1"/>
          </p:cNvSpPr>
          <p:nvPr/>
        </p:nvSpPr>
        <p:spPr bwMode="auto">
          <a:xfrm>
            <a:off x="4044303" y="440055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7" name="Rectangle 85"/>
          <p:cNvSpPr>
            <a:spLocks noChangeArrowheads="1"/>
          </p:cNvSpPr>
          <p:nvPr/>
        </p:nvSpPr>
        <p:spPr bwMode="auto">
          <a:xfrm>
            <a:off x="4968766" y="4259792"/>
            <a:ext cx="561349" cy="279109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I-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88" name="Rectangle 86"/>
          <p:cNvSpPr>
            <a:spLocks noChangeArrowheads="1"/>
          </p:cNvSpPr>
          <p:nvPr/>
        </p:nvSpPr>
        <p:spPr bwMode="auto">
          <a:xfrm>
            <a:off x="4968766" y="4400550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9" name="Rectangle 87"/>
          <p:cNvSpPr>
            <a:spLocks noChangeArrowheads="1"/>
          </p:cNvSpPr>
          <p:nvPr/>
        </p:nvSpPr>
        <p:spPr bwMode="auto">
          <a:xfrm>
            <a:off x="4968766" y="4685771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90" name="Rectangle 89"/>
          <p:cNvSpPr>
            <a:spLocks noChangeArrowheads="1"/>
          </p:cNvSpPr>
          <p:nvPr/>
        </p:nvSpPr>
        <p:spPr bwMode="auto">
          <a:xfrm>
            <a:off x="5385610" y="46153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1" name="Straight Connector 90"/>
          <p:cNvCxnSpPr>
            <a:cxnSpLocks noChangeShapeType="1"/>
            <a:stCxn id="21589" idx="1"/>
            <a:endCxn id="21592" idx="6"/>
          </p:cNvCxnSpPr>
          <p:nvPr/>
        </p:nvCxnSpPr>
        <p:spPr bwMode="auto">
          <a:xfrm rot="10800000">
            <a:off x="4614913" y="4758003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2" name="Oval 91"/>
          <p:cNvSpPr>
            <a:spLocks noChangeArrowheads="1"/>
          </p:cNvSpPr>
          <p:nvPr/>
        </p:nvSpPr>
        <p:spPr bwMode="auto">
          <a:xfrm>
            <a:off x="4470409" y="468577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3" name="Straight Connector 92"/>
          <p:cNvCxnSpPr>
            <a:cxnSpLocks noChangeShapeType="1"/>
            <a:stCxn id="21592" idx="2"/>
            <a:endCxn id="21585" idx="3"/>
          </p:cNvCxnSpPr>
          <p:nvPr/>
        </p:nvCxnSpPr>
        <p:spPr bwMode="auto">
          <a:xfrm rot="10800000">
            <a:off x="4186954" y="475800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94" name="Straight Connector 93"/>
          <p:cNvCxnSpPr>
            <a:cxnSpLocks noChangeShapeType="1"/>
            <a:stCxn id="21588" idx="1"/>
            <a:endCxn id="21595" idx="6"/>
          </p:cNvCxnSpPr>
          <p:nvPr/>
        </p:nvCxnSpPr>
        <p:spPr bwMode="auto">
          <a:xfrm rot="10800000">
            <a:off x="4614913" y="4472782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5" name="Oval 94"/>
          <p:cNvSpPr>
            <a:spLocks noChangeArrowheads="1"/>
          </p:cNvSpPr>
          <p:nvPr/>
        </p:nvSpPr>
        <p:spPr bwMode="auto">
          <a:xfrm>
            <a:off x="4470409" y="4400550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6" name="Straight Connector 95"/>
          <p:cNvCxnSpPr>
            <a:cxnSpLocks noChangeShapeType="1"/>
            <a:stCxn id="21595" idx="2"/>
            <a:endCxn id="21586" idx="3"/>
          </p:cNvCxnSpPr>
          <p:nvPr/>
        </p:nvCxnSpPr>
        <p:spPr bwMode="auto">
          <a:xfrm rot="10800000">
            <a:off x="4186954" y="447278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97" name="Straight Connector 101"/>
          <p:cNvCxnSpPr>
            <a:cxnSpLocks noChangeShapeType="1"/>
            <a:stCxn id="21613" idx="2"/>
            <a:endCxn id="21590" idx="3"/>
          </p:cNvCxnSpPr>
          <p:nvPr/>
        </p:nvCxnSpPr>
        <p:spPr bwMode="auto">
          <a:xfrm rot="10800000">
            <a:off x="5530116" y="4685771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8" name="TextBox 160"/>
          <p:cNvSpPr txBox="1">
            <a:spLocks noChangeArrowheads="1"/>
          </p:cNvSpPr>
          <p:nvPr/>
        </p:nvSpPr>
        <p:spPr bwMode="auto">
          <a:xfrm>
            <a:off x="5565315" y="4685771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99" name="TextBox 168"/>
          <p:cNvSpPr txBox="1">
            <a:spLocks noChangeArrowheads="1"/>
          </p:cNvSpPr>
          <p:nvPr/>
        </p:nvSpPr>
        <p:spPr bwMode="auto">
          <a:xfrm>
            <a:off x="4753861" y="4495007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0" name="TextBox 169"/>
          <p:cNvSpPr txBox="1">
            <a:spLocks noChangeArrowheads="1"/>
          </p:cNvSpPr>
          <p:nvPr/>
        </p:nvSpPr>
        <p:spPr bwMode="auto">
          <a:xfrm>
            <a:off x="4763124" y="4791340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1" name="TextBox 170"/>
          <p:cNvSpPr txBox="1">
            <a:spLocks noChangeArrowheads="1"/>
          </p:cNvSpPr>
          <p:nvPr/>
        </p:nvSpPr>
        <p:spPr bwMode="auto">
          <a:xfrm>
            <a:off x="4224007" y="4776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2" name="TextBox 171"/>
          <p:cNvSpPr txBox="1">
            <a:spLocks noChangeArrowheads="1"/>
          </p:cNvSpPr>
          <p:nvPr/>
        </p:nvSpPr>
        <p:spPr bwMode="auto">
          <a:xfrm>
            <a:off x="4203629" y="4478338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3" name="Rectangle 89"/>
          <p:cNvSpPr>
            <a:spLocks noChangeArrowheads="1"/>
          </p:cNvSpPr>
          <p:nvPr/>
        </p:nvSpPr>
        <p:spPr bwMode="auto">
          <a:xfrm>
            <a:off x="5385610" y="483023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04" name="Straight Connector 101"/>
          <p:cNvCxnSpPr>
            <a:cxnSpLocks noChangeShapeType="1"/>
            <a:stCxn id="21623" idx="2"/>
            <a:endCxn id="21603" idx="3"/>
          </p:cNvCxnSpPr>
          <p:nvPr/>
        </p:nvCxnSpPr>
        <p:spPr bwMode="auto">
          <a:xfrm flipH="1">
            <a:off x="5530115" y="490061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05" name="TextBox 160"/>
          <p:cNvSpPr txBox="1">
            <a:spLocks noChangeArrowheads="1"/>
          </p:cNvSpPr>
          <p:nvPr/>
        </p:nvSpPr>
        <p:spPr bwMode="auto">
          <a:xfrm>
            <a:off x="5554199" y="4909874"/>
            <a:ext cx="220464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6" name="Rectangle 567"/>
          <p:cNvSpPr>
            <a:spLocks noChangeArrowheads="1"/>
          </p:cNvSpPr>
          <p:nvPr/>
        </p:nvSpPr>
        <p:spPr bwMode="auto">
          <a:xfrm>
            <a:off x="6323042" y="4259792"/>
            <a:ext cx="568758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07" name="Rectangle 568"/>
          <p:cNvSpPr>
            <a:spLocks noChangeArrowheads="1"/>
          </p:cNvSpPr>
          <p:nvPr/>
        </p:nvSpPr>
        <p:spPr bwMode="auto">
          <a:xfrm>
            <a:off x="6323042" y="4330171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08" name="Rectangle 569"/>
          <p:cNvSpPr>
            <a:spLocks noChangeArrowheads="1"/>
          </p:cNvSpPr>
          <p:nvPr/>
        </p:nvSpPr>
        <p:spPr bwMode="auto">
          <a:xfrm>
            <a:off x="6323042" y="4615392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09" name="Rectangle 570"/>
          <p:cNvSpPr>
            <a:spLocks noChangeArrowheads="1"/>
          </p:cNvSpPr>
          <p:nvPr/>
        </p:nvSpPr>
        <p:spPr bwMode="auto">
          <a:xfrm>
            <a:off x="6749149" y="4472782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0" name="Rectangle 89"/>
          <p:cNvSpPr>
            <a:spLocks noChangeArrowheads="1"/>
          </p:cNvSpPr>
          <p:nvPr/>
        </p:nvSpPr>
        <p:spPr bwMode="auto">
          <a:xfrm>
            <a:off x="5385610" y="43301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11" name="Straight Connector 101"/>
          <p:cNvCxnSpPr>
            <a:cxnSpLocks noChangeShapeType="1"/>
            <a:stCxn id="21614" idx="2"/>
            <a:endCxn id="21610" idx="3"/>
          </p:cNvCxnSpPr>
          <p:nvPr/>
        </p:nvCxnSpPr>
        <p:spPr bwMode="auto">
          <a:xfrm rot="10800000">
            <a:off x="5530116" y="4400550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12" name="TextBox 160"/>
          <p:cNvSpPr txBox="1">
            <a:spLocks noChangeArrowheads="1"/>
          </p:cNvSpPr>
          <p:nvPr/>
        </p:nvSpPr>
        <p:spPr bwMode="auto">
          <a:xfrm>
            <a:off x="5554199" y="4420923"/>
            <a:ext cx="22046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13" name="Oval 572"/>
          <p:cNvSpPr>
            <a:spLocks noChangeArrowheads="1"/>
          </p:cNvSpPr>
          <p:nvPr/>
        </p:nvSpPr>
        <p:spPr bwMode="auto">
          <a:xfrm>
            <a:off x="5895083" y="4615392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4" name="Oval 575"/>
          <p:cNvSpPr>
            <a:spLocks noChangeArrowheads="1"/>
          </p:cNvSpPr>
          <p:nvPr/>
        </p:nvSpPr>
        <p:spPr bwMode="auto">
          <a:xfrm>
            <a:off x="5895083" y="4330171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5" name="TextBox 203"/>
          <p:cNvSpPr txBox="1">
            <a:spLocks noChangeArrowheads="1"/>
          </p:cNvSpPr>
          <p:nvPr/>
        </p:nvSpPr>
        <p:spPr bwMode="auto">
          <a:xfrm>
            <a:off x="6109989" y="44338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16" name="TextBox 205"/>
          <p:cNvSpPr txBox="1">
            <a:spLocks noChangeArrowheads="1"/>
          </p:cNvSpPr>
          <p:nvPr/>
        </p:nvSpPr>
        <p:spPr bwMode="auto">
          <a:xfrm>
            <a:off x="6109989" y="47005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21617" name="Straight Connector 101"/>
          <p:cNvCxnSpPr>
            <a:cxnSpLocks noChangeShapeType="1"/>
            <a:stCxn id="21607" idx="1"/>
            <a:endCxn id="21614" idx="6"/>
          </p:cNvCxnSpPr>
          <p:nvPr/>
        </p:nvCxnSpPr>
        <p:spPr bwMode="auto">
          <a:xfrm rot="10800000">
            <a:off x="6037737" y="4400550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18" name="Straight Connector 101"/>
          <p:cNvCxnSpPr>
            <a:cxnSpLocks noChangeShapeType="1"/>
            <a:stCxn id="21608" idx="1"/>
            <a:endCxn id="21613" idx="6"/>
          </p:cNvCxnSpPr>
          <p:nvPr/>
        </p:nvCxnSpPr>
        <p:spPr bwMode="auto">
          <a:xfrm rot="10800000">
            <a:off x="6037737" y="4685771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19" name="Straight Connector 107"/>
          <p:cNvCxnSpPr>
            <a:cxnSpLocks noChangeShapeType="1"/>
            <a:endCxn id="21620" idx="6"/>
          </p:cNvCxnSpPr>
          <p:nvPr/>
        </p:nvCxnSpPr>
        <p:spPr bwMode="auto">
          <a:xfrm rot="10800000" flipV="1">
            <a:off x="8670330" y="454501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0" name="Oval 108"/>
          <p:cNvSpPr>
            <a:spLocks noChangeArrowheads="1"/>
          </p:cNvSpPr>
          <p:nvPr/>
        </p:nvSpPr>
        <p:spPr bwMode="auto">
          <a:xfrm>
            <a:off x="8529530" y="4472782"/>
            <a:ext cx="140800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21" name="Straight Connector 107"/>
          <p:cNvCxnSpPr>
            <a:cxnSpLocks noChangeShapeType="1"/>
            <a:stCxn id="21620" idx="2"/>
            <a:endCxn id="21609" idx="3"/>
          </p:cNvCxnSpPr>
          <p:nvPr/>
        </p:nvCxnSpPr>
        <p:spPr bwMode="auto">
          <a:xfrm flipH="1">
            <a:off x="6891800" y="4543161"/>
            <a:ext cx="163772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22" name="Straight Connector 107"/>
          <p:cNvCxnSpPr>
            <a:cxnSpLocks noChangeShapeType="1"/>
            <a:endCxn id="21623" idx="6"/>
          </p:cNvCxnSpPr>
          <p:nvPr/>
        </p:nvCxnSpPr>
        <p:spPr bwMode="auto">
          <a:xfrm rot="10800000" flipV="1">
            <a:off x="8670330" y="4898761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3" name="Oval 108"/>
          <p:cNvSpPr>
            <a:spLocks noChangeArrowheads="1"/>
          </p:cNvSpPr>
          <p:nvPr/>
        </p:nvSpPr>
        <p:spPr bwMode="auto">
          <a:xfrm>
            <a:off x="8529530" y="4830234"/>
            <a:ext cx="140800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24" name="TextBox 165"/>
          <p:cNvSpPr txBox="1">
            <a:spLocks noChangeArrowheads="1"/>
          </p:cNvSpPr>
          <p:nvPr/>
        </p:nvSpPr>
        <p:spPr bwMode="auto">
          <a:xfrm>
            <a:off x="6917738" y="4576498"/>
            <a:ext cx="21305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25" name="Rectangle 89"/>
          <p:cNvSpPr>
            <a:spLocks noChangeArrowheads="1"/>
          </p:cNvSpPr>
          <p:nvPr/>
        </p:nvSpPr>
        <p:spPr bwMode="auto">
          <a:xfrm>
            <a:off x="5385610" y="5204354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26" name="Straight Connector 101"/>
          <p:cNvCxnSpPr>
            <a:cxnSpLocks noChangeShapeType="1"/>
            <a:stCxn id="21628" idx="2"/>
            <a:endCxn id="21625" idx="3"/>
          </p:cNvCxnSpPr>
          <p:nvPr/>
        </p:nvCxnSpPr>
        <p:spPr bwMode="auto">
          <a:xfrm flipH="1">
            <a:off x="5530115" y="527473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27" name="Straight Connector 107"/>
          <p:cNvCxnSpPr>
            <a:cxnSpLocks noChangeShapeType="1"/>
            <a:endCxn id="21628" idx="6"/>
          </p:cNvCxnSpPr>
          <p:nvPr/>
        </p:nvCxnSpPr>
        <p:spPr bwMode="auto">
          <a:xfrm rot="10800000" flipV="1">
            <a:off x="8670330" y="527473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8" name="Oval 108"/>
          <p:cNvSpPr>
            <a:spLocks noChangeArrowheads="1"/>
          </p:cNvSpPr>
          <p:nvPr/>
        </p:nvSpPr>
        <p:spPr bwMode="auto">
          <a:xfrm>
            <a:off x="8529530" y="5204354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29" name="TextBox 160"/>
          <p:cNvSpPr txBox="1">
            <a:spLocks noChangeArrowheads="1"/>
          </p:cNvSpPr>
          <p:nvPr/>
        </p:nvSpPr>
        <p:spPr bwMode="auto">
          <a:xfrm>
            <a:off x="5557904" y="5293255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30" name="TextBox 143"/>
          <p:cNvSpPr txBox="1">
            <a:spLocks noChangeArrowheads="1"/>
          </p:cNvSpPr>
          <p:nvPr/>
        </p:nvSpPr>
        <p:spPr bwMode="auto">
          <a:xfrm>
            <a:off x="8720352" y="1813190"/>
            <a:ext cx="1669223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1" name="Rectangle 89"/>
          <p:cNvSpPr>
            <a:spLocks noChangeArrowheads="1"/>
          </p:cNvSpPr>
          <p:nvPr/>
        </p:nvSpPr>
        <p:spPr bwMode="auto">
          <a:xfrm>
            <a:off x="4044303" y="19094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32" name="Straight Connector 101"/>
          <p:cNvCxnSpPr>
            <a:cxnSpLocks noChangeShapeType="1"/>
            <a:stCxn id="21634" idx="2"/>
            <a:endCxn id="21631" idx="3"/>
          </p:cNvCxnSpPr>
          <p:nvPr/>
        </p:nvCxnSpPr>
        <p:spPr bwMode="auto">
          <a:xfrm flipH="1">
            <a:off x="4186954" y="1979878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33" name="Straight Connector 107"/>
          <p:cNvCxnSpPr>
            <a:cxnSpLocks noChangeShapeType="1"/>
            <a:endCxn id="21634" idx="6"/>
          </p:cNvCxnSpPr>
          <p:nvPr/>
        </p:nvCxnSpPr>
        <p:spPr bwMode="auto">
          <a:xfrm rot="10800000" flipV="1">
            <a:off x="8670330" y="1978025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34" name="Oval 108"/>
          <p:cNvSpPr>
            <a:spLocks noChangeArrowheads="1"/>
          </p:cNvSpPr>
          <p:nvPr/>
        </p:nvSpPr>
        <p:spPr bwMode="auto">
          <a:xfrm>
            <a:off x="8529530" y="1909499"/>
            <a:ext cx="140800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35" name="TextBox 160"/>
          <p:cNvSpPr txBox="1">
            <a:spLocks noChangeArrowheads="1"/>
          </p:cNvSpPr>
          <p:nvPr/>
        </p:nvSpPr>
        <p:spPr bwMode="auto">
          <a:xfrm>
            <a:off x="4218450" y="1996547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36" name="TextBox 184"/>
          <p:cNvSpPr txBox="1">
            <a:spLocks noChangeArrowheads="1"/>
          </p:cNvSpPr>
          <p:nvPr/>
        </p:nvSpPr>
        <p:spPr bwMode="auto">
          <a:xfrm>
            <a:off x="8718498" y="950119"/>
            <a:ext cx="18081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priority-C-.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7" name="TextBox 143"/>
          <p:cNvSpPr txBox="1">
            <a:spLocks noChangeArrowheads="1"/>
          </p:cNvSpPr>
          <p:nvPr/>
        </p:nvSpPr>
        <p:spPr bwMode="auto">
          <a:xfrm>
            <a:off x="8709235" y="1387212"/>
            <a:ext cx="1910066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8" name="TextBox 143"/>
          <p:cNvSpPr txBox="1">
            <a:spLocks noChangeArrowheads="1"/>
          </p:cNvSpPr>
          <p:nvPr/>
        </p:nvSpPr>
        <p:spPr bwMode="auto">
          <a:xfrm>
            <a:off x="8709236" y="2652184"/>
            <a:ext cx="1669223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9" name="TextBox 184"/>
          <p:cNvSpPr txBox="1">
            <a:spLocks noChangeArrowheads="1"/>
          </p:cNvSpPr>
          <p:nvPr/>
        </p:nvSpPr>
        <p:spPr bwMode="auto">
          <a:xfrm>
            <a:off x="8718499" y="4348692"/>
            <a:ext cx="1821140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priority-C-,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0" name="TextBox 143"/>
          <p:cNvSpPr txBox="1">
            <a:spLocks noChangeArrowheads="1"/>
          </p:cNvSpPr>
          <p:nvPr/>
        </p:nvSpPr>
        <p:spPr bwMode="auto">
          <a:xfrm>
            <a:off x="8709236" y="4689475"/>
            <a:ext cx="1795202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(un-,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1" name="TextBox 143"/>
          <p:cNvSpPr txBox="1">
            <a:spLocks noChangeArrowheads="1"/>
          </p:cNvSpPr>
          <p:nvPr/>
        </p:nvSpPr>
        <p:spPr bwMode="auto">
          <a:xfrm>
            <a:off x="8709236" y="5083969"/>
            <a:ext cx="1761855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2" name="TextBox 140"/>
          <p:cNvSpPr txBox="1">
            <a:spLocks noChangeArrowheads="1"/>
          </p:cNvSpPr>
          <p:nvPr/>
        </p:nvSpPr>
        <p:spPr bwMode="auto">
          <a:xfrm>
            <a:off x="5041020" y="3931974"/>
            <a:ext cx="2167582" cy="209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or bundled I-Tagged Services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3" name="TextBox 140"/>
          <p:cNvSpPr txBox="1">
            <a:spLocks noChangeArrowheads="1"/>
          </p:cNvSpPr>
          <p:nvPr/>
        </p:nvSpPr>
        <p:spPr bwMode="auto">
          <a:xfrm>
            <a:off x="4857608" y="1824303"/>
            <a:ext cx="1282023" cy="20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S-VLAN Service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4" name="TextBox 140"/>
          <p:cNvSpPr txBox="1">
            <a:spLocks noChangeArrowheads="1"/>
          </p:cNvSpPr>
          <p:nvPr/>
        </p:nvSpPr>
        <p:spPr bwMode="auto">
          <a:xfrm>
            <a:off x="4490786" y="3048530"/>
            <a:ext cx="1282023" cy="3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5" name="TextBox 217"/>
          <p:cNvSpPr txBox="1">
            <a:spLocks noChangeArrowheads="1"/>
          </p:cNvSpPr>
          <p:nvPr/>
        </p:nvSpPr>
        <p:spPr bwMode="auto">
          <a:xfrm>
            <a:off x="5509735" y="2068778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6" name="Freeform 352"/>
          <p:cNvSpPr>
            <a:spLocks/>
          </p:cNvSpPr>
          <p:nvPr/>
        </p:nvSpPr>
        <p:spPr bwMode="auto">
          <a:xfrm>
            <a:off x="6109989" y="2311401"/>
            <a:ext cx="100042" cy="235215"/>
          </a:xfrm>
          <a:custGeom>
            <a:avLst/>
            <a:gdLst>
              <a:gd name="T0" fmla="*/ 0 w 115614"/>
              <a:gd name="T1" fmla="*/ 2244 h 276773"/>
              <a:gd name="T2" fmla="*/ 485 w 115614"/>
              <a:gd name="T3" fmla="*/ 369 h 276773"/>
              <a:gd name="T4" fmla="*/ 1335 w 115614"/>
              <a:gd name="T5" fmla="*/ 28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1647" name="Straight Connector 126"/>
          <p:cNvCxnSpPr>
            <a:cxnSpLocks noChangeShapeType="1"/>
            <a:endCxn id="21648" idx="6"/>
          </p:cNvCxnSpPr>
          <p:nvPr/>
        </p:nvCxnSpPr>
        <p:spPr bwMode="auto">
          <a:xfrm rot="10800000">
            <a:off x="8670330" y="7428707"/>
            <a:ext cx="1352423" cy="111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48" name="Oval 130"/>
          <p:cNvSpPr>
            <a:spLocks noChangeArrowheads="1"/>
          </p:cNvSpPr>
          <p:nvPr/>
        </p:nvSpPr>
        <p:spPr bwMode="auto">
          <a:xfrm>
            <a:off x="8529530" y="7356475"/>
            <a:ext cx="140800" cy="142611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49" name="Rectangle 85"/>
          <p:cNvSpPr>
            <a:spLocks noChangeArrowheads="1"/>
          </p:cNvSpPr>
          <p:nvPr/>
        </p:nvSpPr>
        <p:spPr bwMode="auto">
          <a:xfrm>
            <a:off x="4979882" y="7213865"/>
            <a:ext cx="568759" cy="42783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endParaRPr lang="en-US" sz="800" dirty="0">
              <a:cs typeface="Arial" pitchFamily="34" charset="0"/>
            </a:endParaRPr>
          </a:p>
          <a:p>
            <a:pPr algn="ctr"/>
            <a:r>
              <a:rPr lang="en-US" sz="800" dirty="0">
                <a:cs typeface="Arial" pitchFamily="34" charset="0"/>
              </a:rPr>
              <a:t>T-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50" name="Rectangle 89"/>
          <p:cNvSpPr>
            <a:spLocks noChangeArrowheads="1"/>
          </p:cNvSpPr>
          <p:nvPr/>
        </p:nvSpPr>
        <p:spPr bwMode="auto">
          <a:xfrm>
            <a:off x="5407841" y="7356475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1" name="Straight Connector 131"/>
          <p:cNvCxnSpPr>
            <a:cxnSpLocks noChangeShapeType="1"/>
            <a:stCxn id="21648" idx="2"/>
            <a:endCxn id="21650" idx="3"/>
          </p:cNvCxnSpPr>
          <p:nvPr/>
        </p:nvCxnSpPr>
        <p:spPr bwMode="auto">
          <a:xfrm flipH="1">
            <a:off x="5548642" y="7426854"/>
            <a:ext cx="29808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2" name="TextBox 160"/>
          <p:cNvSpPr txBox="1">
            <a:spLocks noChangeArrowheads="1"/>
          </p:cNvSpPr>
          <p:nvPr/>
        </p:nvSpPr>
        <p:spPr bwMode="auto">
          <a:xfrm>
            <a:off x="5583841" y="7467601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53" name="TextBox 140"/>
          <p:cNvSpPr txBox="1">
            <a:spLocks noChangeArrowheads="1"/>
          </p:cNvSpPr>
          <p:nvPr/>
        </p:nvSpPr>
        <p:spPr bwMode="auto">
          <a:xfrm>
            <a:off x="8690710" y="7034212"/>
            <a:ext cx="2100888" cy="3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r>
              <a:rPr lang="en-US" sz="900" dirty="0">
                <a:cs typeface="Arial" pitchFamily="34" charset="0"/>
              </a:rPr>
              <a:t>Transparent Service Interface</a:t>
            </a:r>
          </a:p>
          <a:p>
            <a:r>
              <a:rPr lang="en-US" sz="900" dirty="0">
                <a:cs typeface="Arial" pitchFamily="34" charset="0"/>
              </a:rPr>
              <a:t>(un-,  C-,  S-, I-Tagged)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54" name="Rectangle 46"/>
          <p:cNvSpPr>
            <a:spLocks noChangeArrowheads="1"/>
          </p:cNvSpPr>
          <p:nvPr/>
        </p:nvSpPr>
        <p:spPr bwMode="auto">
          <a:xfrm>
            <a:off x="4044303" y="7334250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55" name="Rectangle 87"/>
          <p:cNvSpPr>
            <a:spLocks noChangeArrowheads="1"/>
          </p:cNvSpPr>
          <p:nvPr/>
        </p:nvSpPr>
        <p:spPr bwMode="auto">
          <a:xfrm>
            <a:off x="4979882" y="7336103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6" name="Straight Connector 90"/>
          <p:cNvCxnSpPr>
            <a:cxnSpLocks noChangeShapeType="1"/>
            <a:stCxn id="21655" idx="1"/>
            <a:endCxn id="21657" idx="6"/>
          </p:cNvCxnSpPr>
          <p:nvPr/>
        </p:nvCxnSpPr>
        <p:spPr bwMode="auto">
          <a:xfrm rot="10800000">
            <a:off x="4635292" y="7404630"/>
            <a:ext cx="344590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7" name="Oval 91"/>
          <p:cNvSpPr>
            <a:spLocks noChangeArrowheads="1"/>
          </p:cNvSpPr>
          <p:nvPr/>
        </p:nvSpPr>
        <p:spPr bwMode="auto">
          <a:xfrm>
            <a:off x="4490787" y="7334250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8" name="Straight Connector 92"/>
          <p:cNvCxnSpPr>
            <a:cxnSpLocks noChangeShapeType="1"/>
            <a:stCxn id="21657" idx="2"/>
            <a:endCxn id="21654" idx="3"/>
          </p:cNvCxnSpPr>
          <p:nvPr/>
        </p:nvCxnSpPr>
        <p:spPr bwMode="auto">
          <a:xfrm rot="10800000">
            <a:off x="4186954" y="7404629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9" name="TextBox 169"/>
          <p:cNvSpPr txBox="1">
            <a:spLocks noChangeArrowheads="1"/>
          </p:cNvSpPr>
          <p:nvPr/>
        </p:nvSpPr>
        <p:spPr bwMode="auto">
          <a:xfrm>
            <a:off x="4740892" y="7443523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60" name="TextBox 170"/>
          <p:cNvSpPr txBox="1">
            <a:spLocks noChangeArrowheads="1"/>
          </p:cNvSpPr>
          <p:nvPr/>
        </p:nvSpPr>
        <p:spPr bwMode="auto">
          <a:xfrm>
            <a:off x="4222155" y="7443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61" name="Rectangle 564"/>
          <p:cNvSpPr>
            <a:spLocks noChangeArrowheads="1"/>
          </p:cNvSpPr>
          <p:nvPr/>
        </p:nvSpPr>
        <p:spPr bwMode="auto">
          <a:xfrm>
            <a:off x="7612476" y="5654412"/>
            <a:ext cx="570611" cy="13964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62" name="Rectangle 549"/>
          <p:cNvSpPr>
            <a:spLocks noChangeArrowheads="1"/>
          </p:cNvSpPr>
          <p:nvPr/>
        </p:nvSpPr>
        <p:spPr bwMode="auto">
          <a:xfrm>
            <a:off x="7612477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3" name="Rectangle 552"/>
          <p:cNvSpPr>
            <a:spLocks noChangeArrowheads="1"/>
          </p:cNvSpPr>
          <p:nvPr/>
        </p:nvSpPr>
        <p:spPr bwMode="auto">
          <a:xfrm>
            <a:off x="8042287" y="6100763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64" name="Straight Connector 561"/>
          <p:cNvCxnSpPr>
            <a:cxnSpLocks noChangeShapeType="1"/>
            <a:endCxn id="21665" idx="6"/>
          </p:cNvCxnSpPr>
          <p:nvPr/>
        </p:nvCxnSpPr>
        <p:spPr bwMode="auto">
          <a:xfrm rot="10800000">
            <a:off x="8670330" y="6172994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65" name="Oval 562"/>
          <p:cNvSpPr>
            <a:spLocks noChangeArrowheads="1"/>
          </p:cNvSpPr>
          <p:nvPr/>
        </p:nvSpPr>
        <p:spPr bwMode="auto">
          <a:xfrm>
            <a:off x="8529530" y="6100763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66" name="Straight Connector 563"/>
          <p:cNvCxnSpPr>
            <a:cxnSpLocks noChangeShapeType="1"/>
            <a:stCxn id="21665" idx="2"/>
            <a:endCxn id="21663" idx="3"/>
          </p:cNvCxnSpPr>
          <p:nvPr/>
        </p:nvCxnSpPr>
        <p:spPr bwMode="auto">
          <a:xfrm flipH="1">
            <a:off x="8183087" y="6171142"/>
            <a:ext cx="34644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67" name="Rectangle 565"/>
          <p:cNvSpPr>
            <a:spLocks noChangeArrowheads="1"/>
          </p:cNvSpPr>
          <p:nvPr/>
        </p:nvSpPr>
        <p:spPr bwMode="auto">
          <a:xfrm>
            <a:off x="5385610" y="5869253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8" name="Rectangle 566"/>
          <p:cNvSpPr>
            <a:spLocks noChangeArrowheads="1"/>
          </p:cNvSpPr>
          <p:nvPr/>
        </p:nvSpPr>
        <p:spPr bwMode="auto">
          <a:xfrm>
            <a:off x="5385610" y="5584032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9" name="Rectangle 567"/>
          <p:cNvSpPr>
            <a:spLocks noChangeArrowheads="1"/>
          </p:cNvSpPr>
          <p:nvPr/>
        </p:nvSpPr>
        <p:spPr bwMode="auto">
          <a:xfrm>
            <a:off x="6337864" y="5513653"/>
            <a:ext cx="570611" cy="56858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70" name="Rectangle 568"/>
          <p:cNvSpPr>
            <a:spLocks noChangeArrowheads="1"/>
          </p:cNvSpPr>
          <p:nvPr/>
        </p:nvSpPr>
        <p:spPr bwMode="auto">
          <a:xfrm>
            <a:off x="6337864" y="558403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71" name="Rectangle 569"/>
          <p:cNvSpPr>
            <a:spLocks noChangeArrowheads="1"/>
          </p:cNvSpPr>
          <p:nvPr/>
        </p:nvSpPr>
        <p:spPr bwMode="auto">
          <a:xfrm>
            <a:off x="6337864" y="5869253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72" name="Rectangle 570"/>
          <p:cNvSpPr>
            <a:spLocks noChangeArrowheads="1"/>
          </p:cNvSpPr>
          <p:nvPr/>
        </p:nvSpPr>
        <p:spPr bwMode="auto">
          <a:xfrm>
            <a:off x="6763970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3" name="Straight Connector 571"/>
          <p:cNvCxnSpPr>
            <a:cxnSpLocks noChangeShapeType="1"/>
            <a:stCxn id="21671" idx="1"/>
            <a:endCxn id="21674" idx="6"/>
          </p:cNvCxnSpPr>
          <p:nvPr/>
        </p:nvCxnSpPr>
        <p:spPr bwMode="auto">
          <a:xfrm rot="10800000">
            <a:off x="5974747" y="5939632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74" name="Oval 572"/>
          <p:cNvSpPr>
            <a:spLocks noChangeArrowheads="1"/>
          </p:cNvSpPr>
          <p:nvPr/>
        </p:nvSpPr>
        <p:spPr bwMode="auto">
          <a:xfrm>
            <a:off x="5833947" y="5869253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5" name="Straight Connector 573"/>
          <p:cNvCxnSpPr>
            <a:cxnSpLocks noChangeShapeType="1"/>
            <a:stCxn id="21674" idx="2"/>
            <a:endCxn id="21667" idx="3"/>
          </p:cNvCxnSpPr>
          <p:nvPr/>
        </p:nvCxnSpPr>
        <p:spPr bwMode="auto">
          <a:xfrm rot="10800000">
            <a:off x="5530115" y="5939632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76" name="Straight Connector 574"/>
          <p:cNvCxnSpPr>
            <a:cxnSpLocks noChangeShapeType="1"/>
            <a:stCxn id="21670" idx="1"/>
            <a:endCxn id="21677" idx="6"/>
          </p:cNvCxnSpPr>
          <p:nvPr/>
        </p:nvCxnSpPr>
        <p:spPr bwMode="auto">
          <a:xfrm rot="10800000">
            <a:off x="5974747" y="5654411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77" name="Oval 575"/>
          <p:cNvSpPr>
            <a:spLocks noChangeArrowheads="1"/>
          </p:cNvSpPr>
          <p:nvPr/>
        </p:nvSpPr>
        <p:spPr bwMode="auto">
          <a:xfrm>
            <a:off x="5833947" y="5584032"/>
            <a:ext cx="140800" cy="144463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8" name="Straight Connector 576"/>
          <p:cNvCxnSpPr>
            <a:cxnSpLocks noChangeShapeType="1"/>
            <a:stCxn id="21677" idx="2"/>
            <a:endCxn id="21668" idx="3"/>
          </p:cNvCxnSpPr>
          <p:nvPr/>
        </p:nvCxnSpPr>
        <p:spPr bwMode="auto">
          <a:xfrm rot="10800000">
            <a:off x="5530115" y="5654411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79" name="Straight Connector 577"/>
          <p:cNvCxnSpPr>
            <a:cxnSpLocks noChangeShapeType="1"/>
            <a:stCxn id="21662" idx="1"/>
            <a:endCxn id="21680" idx="6"/>
          </p:cNvCxnSpPr>
          <p:nvPr/>
        </p:nvCxnSpPr>
        <p:spPr bwMode="auto">
          <a:xfrm rot="10800000">
            <a:off x="7329022" y="579887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0" name="Oval 578"/>
          <p:cNvSpPr>
            <a:spLocks noChangeArrowheads="1"/>
          </p:cNvSpPr>
          <p:nvPr/>
        </p:nvSpPr>
        <p:spPr bwMode="auto">
          <a:xfrm>
            <a:off x="7186371" y="5728495"/>
            <a:ext cx="142652" cy="140758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81" name="Straight Connector 579"/>
          <p:cNvCxnSpPr>
            <a:cxnSpLocks noChangeShapeType="1"/>
            <a:stCxn id="21680" idx="2"/>
            <a:endCxn id="21672" idx="3"/>
          </p:cNvCxnSpPr>
          <p:nvPr/>
        </p:nvCxnSpPr>
        <p:spPr bwMode="auto">
          <a:xfrm rot="10800000">
            <a:off x="6908475" y="5798874"/>
            <a:ext cx="27789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82" name="Straight Connector 587"/>
          <p:cNvCxnSpPr>
            <a:cxnSpLocks noChangeShapeType="1"/>
            <a:stCxn id="21686" idx="1"/>
            <a:endCxn id="21683" idx="6"/>
          </p:cNvCxnSpPr>
          <p:nvPr/>
        </p:nvCxnSpPr>
        <p:spPr bwMode="auto">
          <a:xfrm rot="10800000">
            <a:off x="7329022" y="64396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3" name="Oval 588"/>
          <p:cNvSpPr>
            <a:spLocks noChangeArrowheads="1"/>
          </p:cNvSpPr>
          <p:nvPr/>
        </p:nvSpPr>
        <p:spPr bwMode="auto">
          <a:xfrm>
            <a:off x="7186371" y="6367463"/>
            <a:ext cx="142652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84" name="Straight Connector 589"/>
          <p:cNvCxnSpPr>
            <a:cxnSpLocks noChangeShapeType="1"/>
            <a:stCxn id="21683" idx="2"/>
            <a:endCxn id="21685" idx="3"/>
          </p:cNvCxnSpPr>
          <p:nvPr/>
        </p:nvCxnSpPr>
        <p:spPr bwMode="auto">
          <a:xfrm rot="10800000">
            <a:off x="5530115" y="64396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5" name="Rectangle 590"/>
          <p:cNvSpPr>
            <a:spLocks noChangeArrowheads="1"/>
          </p:cNvSpPr>
          <p:nvPr/>
        </p:nvSpPr>
        <p:spPr bwMode="auto">
          <a:xfrm>
            <a:off x="5385610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86" name="Rectangle 592"/>
          <p:cNvSpPr>
            <a:spLocks noChangeArrowheads="1"/>
          </p:cNvSpPr>
          <p:nvPr/>
        </p:nvSpPr>
        <p:spPr bwMode="auto">
          <a:xfrm>
            <a:off x="7612477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87" name="TextBox 165"/>
          <p:cNvSpPr txBox="1">
            <a:spLocks noChangeArrowheads="1"/>
          </p:cNvSpPr>
          <p:nvPr/>
        </p:nvSpPr>
        <p:spPr bwMode="auto">
          <a:xfrm>
            <a:off x="6945528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88" name="TextBox 166"/>
          <p:cNvSpPr txBox="1">
            <a:spLocks noChangeArrowheads="1"/>
          </p:cNvSpPr>
          <p:nvPr/>
        </p:nvSpPr>
        <p:spPr bwMode="auto">
          <a:xfrm>
            <a:off x="7353107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89" name="TextBox 167"/>
          <p:cNvSpPr txBox="1">
            <a:spLocks noChangeArrowheads="1"/>
          </p:cNvSpPr>
          <p:nvPr/>
        </p:nvSpPr>
        <p:spPr bwMode="auto">
          <a:xfrm>
            <a:off x="7364223" y="64619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0" name="TextBox 185"/>
          <p:cNvSpPr txBox="1">
            <a:spLocks noChangeArrowheads="1"/>
          </p:cNvSpPr>
          <p:nvPr/>
        </p:nvSpPr>
        <p:spPr bwMode="auto">
          <a:xfrm>
            <a:off x="5559757" y="567107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1" name="TextBox 186"/>
          <p:cNvSpPr txBox="1">
            <a:spLocks noChangeArrowheads="1"/>
          </p:cNvSpPr>
          <p:nvPr/>
        </p:nvSpPr>
        <p:spPr bwMode="auto">
          <a:xfrm>
            <a:off x="5559757" y="595444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2" name="TextBox 187"/>
          <p:cNvSpPr txBox="1">
            <a:spLocks noChangeArrowheads="1"/>
          </p:cNvSpPr>
          <p:nvPr/>
        </p:nvSpPr>
        <p:spPr bwMode="auto">
          <a:xfrm>
            <a:off x="5548642" y="645080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3" name="TextBox 189"/>
          <p:cNvSpPr txBox="1">
            <a:spLocks noChangeArrowheads="1"/>
          </p:cNvSpPr>
          <p:nvPr/>
        </p:nvSpPr>
        <p:spPr bwMode="auto">
          <a:xfrm>
            <a:off x="5548642" y="690641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4" name="TextBox 191"/>
          <p:cNvSpPr txBox="1">
            <a:spLocks noChangeArrowheads="1"/>
          </p:cNvSpPr>
          <p:nvPr/>
        </p:nvSpPr>
        <p:spPr bwMode="auto">
          <a:xfrm>
            <a:off x="8201614" y="6191515"/>
            <a:ext cx="29456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5" name="Rectangle 196"/>
          <p:cNvSpPr>
            <a:spLocks noChangeArrowheads="1"/>
          </p:cNvSpPr>
          <p:nvPr/>
        </p:nvSpPr>
        <p:spPr bwMode="auto">
          <a:xfrm>
            <a:off x="7612477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96" name="Straight Connector 197"/>
          <p:cNvCxnSpPr>
            <a:cxnSpLocks noChangeShapeType="1"/>
            <a:stCxn id="21695" idx="1"/>
            <a:endCxn id="21697" idx="6"/>
          </p:cNvCxnSpPr>
          <p:nvPr/>
        </p:nvCxnSpPr>
        <p:spPr bwMode="auto">
          <a:xfrm rot="10800000">
            <a:off x="7329022" y="68841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97" name="Oval 198"/>
          <p:cNvSpPr>
            <a:spLocks noChangeArrowheads="1"/>
          </p:cNvSpPr>
          <p:nvPr/>
        </p:nvSpPr>
        <p:spPr bwMode="auto">
          <a:xfrm>
            <a:off x="7186371" y="6811963"/>
            <a:ext cx="142652" cy="144463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98" name="Straight Connector 199"/>
          <p:cNvCxnSpPr>
            <a:cxnSpLocks noChangeShapeType="1"/>
            <a:stCxn id="21697" idx="2"/>
            <a:endCxn id="21699" idx="3"/>
          </p:cNvCxnSpPr>
          <p:nvPr/>
        </p:nvCxnSpPr>
        <p:spPr bwMode="auto">
          <a:xfrm rot="10800000">
            <a:off x="5530115" y="68841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99" name="Rectangle 200"/>
          <p:cNvSpPr>
            <a:spLocks noChangeArrowheads="1"/>
          </p:cNvSpPr>
          <p:nvPr/>
        </p:nvSpPr>
        <p:spPr bwMode="auto">
          <a:xfrm>
            <a:off x="5385610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00" name="TextBox 202"/>
          <p:cNvSpPr txBox="1">
            <a:spLocks noChangeArrowheads="1"/>
          </p:cNvSpPr>
          <p:nvPr/>
        </p:nvSpPr>
        <p:spPr bwMode="auto">
          <a:xfrm>
            <a:off x="7364223" y="69064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1" name="TextBox 203"/>
          <p:cNvSpPr txBox="1">
            <a:spLocks noChangeArrowheads="1"/>
          </p:cNvSpPr>
          <p:nvPr/>
        </p:nvSpPr>
        <p:spPr bwMode="auto">
          <a:xfrm>
            <a:off x="6097021" y="5680340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2" name="TextBox 205"/>
          <p:cNvSpPr txBox="1">
            <a:spLocks noChangeArrowheads="1"/>
          </p:cNvSpPr>
          <p:nvPr/>
        </p:nvSpPr>
        <p:spPr bwMode="auto">
          <a:xfrm>
            <a:off x="6097021" y="5963708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3" name="TextBox 217"/>
          <p:cNvSpPr txBox="1">
            <a:spLocks noChangeArrowheads="1"/>
          </p:cNvSpPr>
          <p:nvPr/>
        </p:nvSpPr>
        <p:spPr bwMode="auto">
          <a:xfrm>
            <a:off x="5833947" y="6724915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4" name="TextBox 143"/>
          <p:cNvSpPr txBox="1">
            <a:spLocks noChangeArrowheads="1"/>
          </p:cNvSpPr>
          <p:nvPr/>
        </p:nvSpPr>
        <p:spPr bwMode="auto">
          <a:xfrm>
            <a:off x="8709236" y="5863696"/>
            <a:ext cx="1737771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 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705" name="TextBox 140"/>
          <p:cNvSpPr txBox="1">
            <a:spLocks noChangeArrowheads="1"/>
          </p:cNvSpPr>
          <p:nvPr/>
        </p:nvSpPr>
        <p:spPr bwMode="auto">
          <a:xfrm>
            <a:off x="5854326" y="6267450"/>
            <a:ext cx="1280171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6" name="TextBox 217"/>
          <p:cNvSpPr txBox="1">
            <a:spLocks noChangeArrowheads="1"/>
          </p:cNvSpPr>
          <p:nvPr/>
        </p:nvSpPr>
        <p:spPr bwMode="auto">
          <a:xfrm>
            <a:off x="6830665" y="5300663"/>
            <a:ext cx="1424675" cy="31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7" name="Freeform 425"/>
          <p:cNvSpPr>
            <a:spLocks/>
          </p:cNvSpPr>
          <p:nvPr/>
        </p:nvSpPr>
        <p:spPr bwMode="auto">
          <a:xfrm>
            <a:off x="7480938" y="5543286"/>
            <a:ext cx="98190" cy="237067"/>
          </a:xfrm>
          <a:custGeom>
            <a:avLst/>
            <a:gdLst>
              <a:gd name="T0" fmla="*/ 0 w 115614"/>
              <a:gd name="T1" fmla="*/ 2548 h 276773"/>
              <a:gd name="T2" fmla="*/ 359 w 115614"/>
              <a:gd name="T3" fmla="*/ 418 h 276773"/>
              <a:gd name="T4" fmla="*/ 988 w 115614"/>
              <a:gd name="T5" fmla="*/ 32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1708" name="Straight Arrow Connector 448"/>
          <p:cNvCxnSpPr>
            <a:cxnSpLocks noChangeShapeType="1"/>
          </p:cNvCxnSpPr>
          <p:nvPr/>
        </p:nvCxnSpPr>
        <p:spPr bwMode="auto">
          <a:xfrm>
            <a:off x="4064681" y="820474"/>
            <a:ext cx="4390744" cy="185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1709" name="TextBox 169"/>
          <p:cNvSpPr txBox="1">
            <a:spLocks noChangeArrowheads="1"/>
          </p:cNvSpPr>
          <p:nvPr/>
        </p:nvSpPr>
        <p:spPr bwMode="auto">
          <a:xfrm>
            <a:off x="5163294" y="559329"/>
            <a:ext cx="2367667" cy="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Tributary Port </a:t>
            </a:r>
            <a:r>
              <a:rPr lang="en-US" sz="1200" dirty="0" err="1">
                <a:cs typeface="Arial" pitchFamily="34" charset="0"/>
              </a:rPr>
              <a:t>functonality</a:t>
            </a:r>
            <a:endParaRPr lang="en-GB" sz="1200" dirty="0">
              <a:cs typeface="Arial" pitchFamily="34" charset="0"/>
            </a:endParaRPr>
          </a:p>
        </p:txBody>
      </p:sp>
      <p:cxnSp>
        <p:nvCxnSpPr>
          <p:cNvPr id="21710" name="Straight Arrow Connector 450"/>
          <p:cNvCxnSpPr>
            <a:cxnSpLocks noChangeShapeType="1"/>
          </p:cNvCxnSpPr>
          <p:nvPr/>
        </p:nvCxnSpPr>
        <p:spPr bwMode="auto">
          <a:xfrm flipV="1">
            <a:off x="1889688" y="820473"/>
            <a:ext cx="1991583" cy="1481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1711" name="TextBox 169"/>
          <p:cNvSpPr txBox="1">
            <a:spLocks noChangeArrowheads="1"/>
          </p:cNvSpPr>
          <p:nvPr/>
        </p:nvSpPr>
        <p:spPr bwMode="auto">
          <a:xfrm>
            <a:off x="2058278" y="583407"/>
            <a:ext cx="1680339" cy="46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Port functionality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1712" name="TextBox 437"/>
          <p:cNvSpPr txBox="1">
            <a:spLocks noChangeArrowheads="1"/>
          </p:cNvSpPr>
          <p:nvPr/>
        </p:nvSpPr>
        <p:spPr bwMode="auto">
          <a:xfrm>
            <a:off x="4338870" y="7256463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713" name="TextBox 438"/>
          <p:cNvSpPr txBox="1">
            <a:spLocks noChangeArrowheads="1"/>
          </p:cNvSpPr>
          <p:nvPr/>
        </p:nvSpPr>
        <p:spPr bwMode="auto">
          <a:xfrm>
            <a:off x="4418534" y="4243124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714" name="TextBox 442"/>
          <p:cNvSpPr txBox="1">
            <a:spLocks noChangeArrowheads="1"/>
          </p:cNvSpPr>
          <p:nvPr/>
        </p:nvSpPr>
        <p:spPr bwMode="auto">
          <a:xfrm>
            <a:off x="467357" y="1648239"/>
            <a:ext cx="1422823" cy="1108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92" tIns="53346" rIns="106692" bIns="53346">
            <a:spAutoFit/>
          </a:bodyPr>
          <a:lstStyle/>
          <a:p>
            <a:pPr algn="ctr"/>
            <a:r>
              <a:rPr lang="en-US" sz="1300" dirty="0">
                <a:cs typeface="Arial" pitchFamily="34" charset="0"/>
              </a:rPr>
              <a:t>To/from PEB  &amp; PEB2 &amp; PB &amp; PB2 &amp; IBBEB &amp; IBBEB2 &amp; MEF E-NNI 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21715" name="Rectangle 85"/>
          <p:cNvSpPr>
            <a:spLocks noChangeArrowheads="1"/>
          </p:cNvSpPr>
          <p:nvPr/>
        </p:nvSpPr>
        <p:spPr bwMode="auto">
          <a:xfrm>
            <a:off x="2243542" y="1255713"/>
            <a:ext cx="550232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1716" name="Straight Connector 37"/>
          <p:cNvCxnSpPr>
            <a:cxnSpLocks noChangeShapeType="1"/>
            <a:endCxn id="21720" idx="6"/>
          </p:cNvCxnSpPr>
          <p:nvPr/>
        </p:nvCxnSpPr>
        <p:spPr bwMode="auto">
          <a:xfrm rot="10800000">
            <a:off x="1822993" y="146499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17" name="Straight Connector 39"/>
          <p:cNvCxnSpPr>
            <a:cxnSpLocks noChangeShapeType="1"/>
            <a:stCxn id="21720" idx="6"/>
            <a:endCxn id="21725" idx="1"/>
          </p:cNvCxnSpPr>
          <p:nvPr/>
        </p:nvCxnSpPr>
        <p:spPr bwMode="auto">
          <a:xfrm>
            <a:off x="1822993" y="1463146"/>
            <a:ext cx="42054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18" name="TextBox 212"/>
          <p:cNvSpPr txBox="1">
            <a:spLocks noChangeArrowheads="1"/>
          </p:cNvSpPr>
          <p:nvPr/>
        </p:nvSpPr>
        <p:spPr bwMode="auto">
          <a:xfrm>
            <a:off x="1908214" y="1476111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19" name="Straight Connector 36"/>
          <p:cNvCxnSpPr>
            <a:cxnSpLocks noChangeShapeType="1"/>
            <a:stCxn id="21720" idx="2"/>
          </p:cNvCxnSpPr>
          <p:nvPr/>
        </p:nvCxnSpPr>
        <p:spPr bwMode="auto">
          <a:xfrm rot="10800000">
            <a:off x="1395035" y="146499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20" name="Oval 38"/>
          <p:cNvSpPr>
            <a:spLocks noChangeArrowheads="1"/>
          </p:cNvSpPr>
          <p:nvPr/>
        </p:nvSpPr>
        <p:spPr bwMode="auto">
          <a:xfrm>
            <a:off x="1678488" y="1392767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1" name="Rectangle 46"/>
          <p:cNvSpPr>
            <a:spLocks noChangeArrowheads="1"/>
          </p:cNvSpPr>
          <p:nvPr/>
        </p:nvSpPr>
        <p:spPr bwMode="auto">
          <a:xfrm>
            <a:off x="3629312" y="1224228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2" name="Rectangle 104"/>
          <p:cNvSpPr>
            <a:spLocks noChangeArrowheads="1"/>
          </p:cNvSpPr>
          <p:nvPr/>
        </p:nvSpPr>
        <p:spPr bwMode="auto">
          <a:xfrm>
            <a:off x="3629312" y="1524266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3" name="Rectangle 46"/>
          <p:cNvSpPr>
            <a:spLocks noChangeArrowheads="1"/>
          </p:cNvSpPr>
          <p:nvPr/>
        </p:nvSpPr>
        <p:spPr bwMode="auto">
          <a:xfrm>
            <a:off x="2649268" y="125571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4" name="Rectangle 104"/>
          <p:cNvSpPr>
            <a:spLocks noChangeArrowheads="1"/>
          </p:cNvSpPr>
          <p:nvPr/>
        </p:nvSpPr>
        <p:spPr bwMode="auto">
          <a:xfrm>
            <a:off x="2649268" y="1535378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5" name="Rectangle 46"/>
          <p:cNvSpPr>
            <a:spLocks noChangeArrowheads="1"/>
          </p:cNvSpPr>
          <p:nvPr/>
        </p:nvSpPr>
        <p:spPr bwMode="auto">
          <a:xfrm>
            <a:off x="2243542" y="13946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26" name="Straight Connector 37"/>
          <p:cNvCxnSpPr>
            <a:cxnSpLocks noChangeShapeType="1"/>
            <a:endCxn id="21729" idx="6"/>
          </p:cNvCxnSpPr>
          <p:nvPr/>
        </p:nvCxnSpPr>
        <p:spPr bwMode="auto">
          <a:xfrm rot="10800000">
            <a:off x="3218027" y="1289050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27" name="Straight Connector 39"/>
          <p:cNvCxnSpPr>
            <a:cxnSpLocks noChangeShapeType="1"/>
            <a:stCxn id="21729" idx="2"/>
          </p:cNvCxnSpPr>
          <p:nvPr/>
        </p:nvCxnSpPr>
        <p:spPr bwMode="auto">
          <a:xfrm rot="10800000" flipH="1">
            <a:off x="3073522" y="1289050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28" name="Straight Connector 36"/>
          <p:cNvCxnSpPr>
            <a:cxnSpLocks noChangeShapeType="1"/>
            <a:stCxn id="21729" idx="2"/>
          </p:cNvCxnSpPr>
          <p:nvPr/>
        </p:nvCxnSpPr>
        <p:spPr bwMode="auto">
          <a:xfrm rot="10800000">
            <a:off x="2790067" y="128905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29" name="Oval 38"/>
          <p:cNvSpPr>
            <a:spLocks noChangeArrowheads="1"/>
          </p:cNvSpPr>
          <p:nvPr/>
        </p:nvSpPr>
        <p:spPr bwMode="auto">
          <a:xfrm>
            <a:off x="3073522" y="121682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30" name="TextBox 212"/>
          <p:cNvSpPr txBox="1">
            <a:spLocks noChangeArrowheads="1"/>
          </p:cNvSpPr>
          <p:nvPr/>
        </p:nvSpPr>
        <p:spPr bwMode="auto">
          <a:xfrm>
            <a:off x="3334743" y="134090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31" name="TextBox 212"/>
          <p:cNvSpPr txBox="1">
            <a:spLocks noChangeArrowheads="1"/>
          </p:cNvSpPr>
          <p:nvPr/>
        </p:nvSpPr>
        <p:spPr bwMode="auto">
          <a:xfrm>
            <a:off x="2830826" y="134090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32" name="Straight Connector 37"/>
          <p:cNvCxnSpPr>
            <a:cxnSpLocks noChangeShapeType="1"/>
            <a:endCxn id="21735" idx="6"/>
          </p:cNvCxnSpPr>
          <p:nvPr/>
        </p:nvCxnSpPr>
        <p:spPr bwMode="auto">
          <a:xfrm rot="10800000">
            <a:off x="3227290" y="158167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33" name="Straight Connector 39"/>
          <p:cNvCxnSpPr>
            <a:cxnSpLocks noChangeShapeType="1"/>
            <a:stCxn id="21735" idx="2"/>
          </p:cNvCxnSpPr>
          <p:nvPr/>
        </p:nvCxnSpPr>
        <p:spPr bwMode="auto">
          <a:xfrm rot="10800000" flipH="1">
            <a:off x="3082784" y="1581679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34" name="Straight Connector 36"/>
          <p:cNvCxnSpPr>
            <a:cxnSpLocks noChangeShapeType="1"/>
            <a:stCxn id="21735" idx="2"/>
          </p:cNvCxnSpPr>
          <p:nvPr/>
        </p:nvCxnSpPr>
        <p:spPr bwMode="auto">
          <a:xfrm rot="10800000">
            <a:off x="2799332" y="158167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35" name="Oval 38"/>
          <p:cNvSpPr>
            <a:spLocks noChangeArrowheads="1"/>
          </p:cNvSpPr>
          <p:nvPr/>
        </p:nvSpPr>
        <p:spPr bwMode="auto">
          <a:xfrm>
            <a:off x="3082785" y="1509449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36" name="TextBox 212"/>
          <p:cNvSpPr txBox="1">
            <a:spLocks noChangeArrowheads="1"/>
          </p:cNvSpPr>
          <p:nvPr/>
        </p:nvSpPr>
        <p:spPr bwMode="auto">
          <a:xfrm>
            <a:off x="3344006" y="163168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37" name="TextBox 212"/>
          <p:cNvSpPr txBox="1">
            <a:spLocks noChangeArrowheads="1"/>
          </p:cNvSpPr>
          <p:nvPr/>
        </p:nvSpPr>
        <p:spPr bwMode="auto">
          <a:xfrm>
            <a:off x="2840090" y="163168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38" name="Rectangle 85"/>
          <p:cNvSpPr>
            <a:spLocks noChangeArrowheads="1"/>
          </p:cNvSpPr>
          <p:nvPr/>
        </p:nvSpPr>
        <p:spPr bwMode="auto">
          <a:xfrm>
            <a:off x="2243542" y="1894682"/>
            <a:ext cx="550232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1739" name="Straight Connector 37"/>
          <p:cNvCxnSpPr>
            <a:cxnSpLocks noChangeShapeType="1"/>
            <a:endCxn id="21743" idx="6"/>
          </p:cNvCxnSpPr>
          <p:nvPr/>
        </p:nvCxnSpPr>
        <p:spPr bwMode="auto">
          <a:xfrm rot="10800000">
            <a:off x="1822993" y="2103967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40" name="Straight Connector 39"/>
          <p:cNvCxnSpPr>
            <a:cxnSpLocks noChangeShapeType="1"/>
            <a:stCxn id="21743" idx="6"/>
            <a:endCxn id="21748" idx="1"/>
          </p:cNvCxnSpPr>
          <p:nvPr/>
        </p:nvCxnSpPr>
        <p:spPr bwMode="auto">
          <a:xfrm>
            <a:off x="1822993" y="2102116"/>
            <a:ext cx="420549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41" name="TextBox 212"/>
          <p:cNvSpPr txBox="1">
            <a:spLocks noChangeArrowheads="1"/>
          </p:cNvSpPr>
          <p:nvPr/>
        </p:nvSpPr>
        <p:spPr bwMode="auto">
          <a:xfrm>
            <a:off x="1908214" y="211508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42" name="Straight Connector 36"/>
          <p:cNvCxnSpPr>
            <a:cxnSpLocks noChangeShapeType="1"/>
            <a:stCxn id="21743" idx="2"/>
          </p:cNvCxnSpPr>
          <p:nvPr/>
        </p:nvCxnSpPr>
        <p:spPr bwMode="auto">
          <a:xfrm rot="10800000">
            <a:off x="1395035" y="210396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43" name="Oval 38"/>
          <p:cNvSpPr>
            <a:spLocks noChangeArrowheads="1"/>
          </p:cNvSpPr>
          <p:nvPr/>
        </p:nvSpPr>
        <p:spPr bwMode="auto">
          <a:xfrm>
            <a:off x="1678488" y="203173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4" name="Rectangle 46"/>
          <p:cNvSpPr>
            <a:spLocks noChangeArrowheads="1"/>
          </p:cNvSpPr>
          <p:nvPr/>
        </p:nvSpPr>
        <p:spPr bwMode="auto">
          <a:xfrm>
            <a:off x="3629312" y="186319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5" name="Rectangle 104"/>
          <p:cNvSpPr>
            <a:spLocks noChangeArrowheads="1"/>
          </p:cNvSpPr>
          <p:nvPr/>
        </p:nvSpPr>
        <p:spPr bwMode="auto">
          <a:xfrm>
            <a:off x="3629312" y="216323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6" name="Rectangle 46"/>
          <p:cNvSpPr>
            <a:spLocks noChangeArrowheads="1"/>
          </p:cNvSpPr>
          <p:nvPr/>
        </p:nvSpPr>
        <p:spPr bwMode="auto">
          <a:xfrm>
            <a:off x="2649268" y="1894682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7" name="Rectangle 104"/>
          <p:cNvSpPr>
            <a:spLocks noChangeArrowheads="1"/>
          </p:cNvSpPr>
          <p:nvPr/>
        </p:nvSpPr>
        <p:spPr bwMode="auto">
          <a:xfrm>
            <a:off x="2649268" y="217434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8" name="Rectangle 46"/>
          <p:cNvSpPr>
            <a:spLocks noChangeArrowheads="1"/>
          </p:cNvSpPr>
          <p:nvPr/>
        </p:nvSpPr>
        <p:spPr bwMode="auto">
          <a:xfrm>
            <a:off x="2243542" y="203358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49" name="Straight Connector 37"/>
          <p:cNvCxnSpPr>
            <a:cxnSpLocks noChangeShapeType="1"/>
            <a:endCxn id="21752" idx="6"/>
          </p:cNvCxnSpPr>
          <p:nvPr/>
        </p:nvCxnSpPr>
        <p:spPr bwMode="auto">
          <a:xfrm rot="10800000">
            <a:off x="3218027" y="1928019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50" name="Straight Connector 39"/>
          <p:cNvCxnSpPr>
            <a:cxnSpLocks noChangeShapeType="1"/>
            <a:stCxn id="21752" idx="2"/>
          </p:cNvCxnSpPr>
          <p:nvPr/>
        </p:nvCxnSpPr>
        <p:spPr bwMode="auto">
          <a:xfrm rot="10800000" flipH="1">
            <a:off x="3073522" y="1928019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51" name="Straight Connector 36"/>
          <p:cNvCxnSpPr>
            <a:cxnSpLocks noChangeShapeType="1"/>
            <a:stCxn id="21752" idx="2"/>
          </p:cNvCxnSpPr>
          <p:nvPr/>
        </p:nvCxnSpPr>
        <p:spPr bwMode="auto">
          <a:xfrm rot="10800000">
            <a:off x="2790067" y="192801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52" name="Oval 38"/>
          <p:cNvSpPr>
            <a:spLocks noChangeArrowheads="1"/>
          </p:cNvSpPr>
          <p:nvPr/>
        </p:nvSpPr>
        <p:spPr bwMode="auto">
          <a:xfrm>
            <a:off x="3073522" y="185578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53" name="TextBox 212"/>
          <p:cNvSpPr txBox="1">
            <a:spLocks noChangeArrowheads="1"/>
          </p:cNvSpPr>
          <p:nvPr/>
        </p:nvSpPr>
        <p:spPr bwMode="auto">
          <a:xfrm>
            <a:off x="3334743" y="197987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54" name="TextBox 212"/>
          <p:cNvSpPr txBox="1">
            <a:spLocks noChangeArrowheads="1"/>
          </p:cNvSpPr>
          <p:nvPr/>
        </p:nvSpPr>
        <p:spPr bwMode="auto">
          <a:xfrm>
            <a:off x="2830826" y="197987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55" name="Straight Connector 37"/>
          <p:cNvCxnSpPr>
            <a:cxnSpLocks noChangeShapeType="1"/>
            <a:endCxn id="21758" idx="6"/>
          </p:cNvCxnSpPr>
          <p:nvPr/>
        </p:nvCxnSpPr>
        <p:spPr bwMode="auto">
          <a:xfrm rot="10800000">
            <a:off x="3227290" y="2218796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56" name="Straight Connector 39"/>
          <p:cNvCxnSpPr>
            <a:cxnSpLocks noChangeShapeType="1"/>
            <a:stCxn id="21758" idx="2"/>
          </p:cNvCxnSpPr>
          <p:nvPr/>
        </p:nvCxnSpPr>
        <p:spPr bwMode="auto">
          <a:xfrm rot="10800000" flipH="1">
            <a:off x="3082784" y="2218796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57" name="Straight Connector 36"/>
          <p:cNvCxnSpPr>
            <a:cxnSpLocks noChangeShapeType="1"/>
            <a:stCxn id="21758" idx="2"/>
          </p:cNvCxnSpPr>
          <p:nvPr/>
        </p:nvCxnSpPr>
        <p:spPr bwMode="auto">
          <a:xfrm rot="10800000">
            <a:off x="2799332" y="2218796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58" name="Oval 38"/>
          <p:cNvSpPr>
            <a:spLocks noChangeArrowheads="1"/>
          </p:cNvSpPr>
          <p:nvPr/>
        </p:nvSpPr>
        <p:spPr bwMode="auto">
          <a:xfrm>
            <a:off x="3082785" y="2146566"/>
            <a:ext cx="144505" cy="14261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59" name="TextBox 212"/>
          <p:cNvSpPr txBox="1">
            <a:spLocks noChangeArrowheads="1"/>
          </p:cNvSpPr>
          <p:nvPr/>
        </p:nvSpPr>
        <p:spPr bwMode="auto">
          <a:xfrm>
            <a:off x="3327332" y="227065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60" name="TextBox 212"/>
          <p:cNvSpPr txBox="1">
            <a:spLocks noChangeArrowheads="1"/>
          </p:cNvSpPr>
          <p:nvPr/>
        </p:nvSpPr>
        <p:spPr bwMode="auto">
          <a:xfrm>
            <a:off x="2823415" y="227065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61" name="Rectangle 85"/>
          <p:cNvSpPr>
            <a:spLocks noChangeArrowheads="1"/>
          </p:cNvSpPr>
          <p:nvPr/>
        </p:nvSpPr>
        <p:spPr bwMode="auto">
          <a:xfrm>
            <a:off x="2241688" y="2715155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1762" name="Straight Connector 37"/>
          <p:cNvCxnSpPr>
            <a:cxnSpLocks noChangeShapeType="1"/>
            <a:endCxn id="21766" idx="6"/>
          </p:cNvCxnSpPr>
          <p:nvPr/>
        </p:nvCxnSpPr>
        <p:spPr bwMode="auto">
          <a:xfrm rot="10800000">
            <a:off x="1782235" y="2924440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63" name="Straight Connector 39"/>
          <p:cNvCxnSpPr>
            <a:cxnSpLocks noChangeShapeType="1"/>
            <a:stCxn id="21766" idx="6"/>
            <a:endCxn id="21771" idx="1"/>
          </p:cNvCxnSpPr>
          <p:nvPr/>
        </p:nvCxnSpPr>
        <p:spPr bwMode="auto">
          <a:xfrm>
            <a:off x="1782235" y="2922587"/>
            <a:ext cx="459453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64" name="TextBox 212"/>
          <p:cNvSpPr txBox="1">
            <a:spLocks noChangeArrowheads="1"/>
          </p:cNvSpPr>
          <p:nvPr/>
        </p:nvSpPr>
        <p:spPr bwMode="auto">
          <a:xfrm>
            <a:off x="1906362" y="2935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65" name="Straight Connector 36"/>
          <p:cNvCxnSpPr>
            <a:cxnSpLocks noChangeShapeType="1"/>
            <a:stCxn id="21766" idx="2"/>
          </p:cNvCxnSpPr>
          <p:nvPr/>
        </p:nvCxnSpPr>
        <p:spPr bwMode="auto">
          <a:xfrm rot="10800000">
            <a:off x="1354277" y="2924440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66" name="Oval 38"/>
          <p:cNvSpPr>
            <a:spLocks noChangeArrowheads="1"/>
          </p:cNvSpPr>
          <p:nvPr/>
        </p:nvSpPr>
        <p:spPr bwMode="auto">
          <a:xfrm>
            <a:off x="1637730" y="285220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67" name="Rectangle 46"/>
          <p:cNvSpPr>
            <a:spLocks noChangeArrowheads="1"/>
          </p:cNvSpPr>
          <p:nvPr/>
        </p:nvSpPr>
        <p:spPr bwMode="auto">
          <a:xfrm>
            <a:off x="3627459" y="2683670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68" name="Rectangle 104"/>
          <p:cNvSpPr>
            <a:spLocks noChangeArrowheads="1"/>
          </p:cNvSpPr>
          <p:nvPr/>
        </p:nvSpPr>
        <p:spPr bwMode="auto">
          <a:xfrm>
            <a:off x="3627459" y="2983707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69" name="Rectangle 46"/>
          <p:cNvSpPr>
            <a:spLocks noChangeArrowheads="1"/>
          </p:cNvSpPr>
          <p:nvPr/>
        </p:nvSpPr>
        <p:spPr bwMode="auto">
          <a:xfrm>
            <a:off x="2647416" y="2715154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70" name="Rectangle 104"/>
          <p:cNvSpPr>
            <a:spLocks noChangeArrowheads="1"/>
          </p:cNvSpPr>
          <p:nvPr/>
        </p:nvSpPr>
        <p:spPr bwMode="auto">
          <a:xfrm>
            <a:off x="2647416" y="2994820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71" name="Rectangle 46"/>
          <p:cNvSpPr>
            <a:spLocks noChangeArrowheads="1"/>
          </p:cNvSpPr>
          <p:nvPr/>
        </p:nvSpPr>
        <p:spPr bwMode="auto">
          <a:xfrm>
            <a:off x="2241688" y="2854061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72" name="Straight Connector 37"/>
          <p:cNvCxnSpPr>
            <a:cxnSpLocks noChangeShapeType="1"/>
            <a:endCxn id="21775" idx="6"/>
          </p:cNvCxnSpPr>
          <p:nvPr/>
        </p:nvCxnSpPr>
        <p:spPr bwMode="auto">
          <a:xfrm rot="10800000">
            <a:off x="3216174" y="2748492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73" name="Straight Connector 39"/>
          <p:cNvCxnSpPr>
            <a:cxnSpLocks noChangeShapeType="1"/>
            <a:stCxn id="21775" idx="2"/>
          </p:cNvCxnSpPr>
          <p:nvPr/>
        </p:nvCxnSpPr>
        <p:spPr bwMode="auto">
          <a:xfrm rot="10800000" flipH="1">
            <a:off x="3071668" y="2748492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74" name="Straight Connector 36"/>
          <p:cNvCxnSpPr>
            <a:cxnSpLocks noChangeShapeType="1"/>
            <a:stCxn id="21775" idx="2"/>
          </p:cNvCxnSpPr>
          <p:nvPr/>
        </p:nvCxnSpPr>
        <p:spPr bwMode="auto">
          <a:xfrm rot="10800000">
            <a:off x="2788216" y="2748492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75" name="Oval 38"/>
          <p:cNvSpPr>
            <a:spLocks noChangeArrowheads="1"/>
          </p:cNvSpPr>
          <p:nvPr/>
        </p:nvSpPr>
        <p:spPr bwMode="auto">
          <a:xfrm>
            <a:off x="3071669" y="2676261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76" name="TextBox 212"/>
          <p:cNvSpPr txBox="1">
            <a:spLocks noChangeArrowheads="1"/>
          </p:cNvSpPr>
          <p:nvPr/>
        </p:nvSpPr>
        <p:spPr bwMode="auto">
          <a:xfrm>
            <a:off x="3332890" y="280035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77" name="TextBox 212"/>
          <p:cNvSpPr txBox="1">
            <a:spLocks noChangeArrowheads="1"/>
          </p:cNvSpPr>
          <p:nvPr/>
        </p:nvSpPr>
        <p:spPr bwMode="auto">
          <a:xfrm>
            <a:off x="2828974" y="2800351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78" name="Straight Connector 37"/>
          <p:cNvCxnSpPr>
            <a:cxnSpLocks noChangeShapeType="1"/>
            <a:endCxn id="21781" idx="6"/>
          </p:cNvCxnSpPr>
          <p:nvPr/>
        </p:nvCxnSpPr>
        <p:spPr bwMode="auto">
          <a:xfrm rot="10800000">
            <a:off x="3225438" y="3039269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79" name="Straight Connector 39"/>
          <p:cNvCxnSpPr>
            <a:cxnSpLocks noChangeShapeType="1"/>
            <a:stCxn id="21781" idx="2"/>
          </p:cNvCxnSpPr>
          <p:nvPr/>
        </p:nvCxnSpPr>
        <p:spPr bwMode="auto">
          <a:xfrm rot="10800000" flipH="1">
            <a:off x="3080932" y="3039269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80" name="Straight Connector 36"/>
          <p:cNvCxnSpPr>
            <a:cxnSpLocks noChangeShapeType="1"/>
            <a:stCxn id="21781" idx="2"/>
          </p:cNvCxnSpPr>
          <p:nvPr/>
        </p:nvCxnSpPr>
        <p:spPr bwMode="auto">
          <a:xfrm rot="10800000">
            <a:off x="2797478" y="303926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81" name="Oval 38"/>
          <p:cNvSpPr>
            <a:spLocks noChangeArrowheads="1"/>
          </p:cNvSpPr>
          <p:nvPr/>
        </p:nvSpPr>
        <p:spPr bwMode="auto">
          <a:xfrm>
            <a:off x="3080933" y="2967038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82" name="TextBox 212"/>
          <p:cNvSpPr txBox="1">
            <a:spLocks noChangeArrowheads="1"/>
          </p:cNvSpPr>
          <p:nvPr/>
        </p:nvSpPr>
        <p:spPr bwMode="auto">
          <a:xfrm>
            <a:off x="3325480" y="3091128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1783" name="TextBox 212"/>
          <p:cNvSpPr txBox="1">
            <a:spLocks noChangeArrowheads="1"/>
          </p:cNvSpPr>
          <p:nvPr/>
        </p:nvSpPr>
        <p:spPr bwMode="auto">
          <a:xfrm>
            <a:off x="2821563" y="3091128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3991038" y="724136"/>
            <a:ext cx="6470644" cy="3192355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3991038" y="4000500"/>
            <a:ext cx="6470644" cy="378042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1" name="TextBox 290"/>
          <p:cNvSpPr txBox="1"/>
          <p:nvPr/>
        </p:nvSpPr>
        <p:spPr bwMode="auto">
          <a:xfrm>
            <a:off x="9033098" y="3496445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2" name="TextBox 291"/>
          <p:cNvSpPr txBox="1"/>
          <p:nvPr/>
        </p:nvSpPr>
        <p:spPr bwMode="auto">
          <a:xfrm>
            <a:off x="9033098" y="7421848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1133871" y="1060173"/>
            <a:ext cx="2689099" cy="252028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4" name="TextBox 293"/>
          <p:cNvSpPr txBox="1"/>
          <p:nvPr/>
        </p:nvSpPr>
        <p:spPr bwMode="auto">
          <a:xfrm>
            <a:off x="1133871" y="3221381"/>
            <a:ext cx="1736483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1&amp;2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799083" y="4655537"/>
            <a:ext cx="2736304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PNP ports in </a:t>
            </a:r>
            <a:r>
              <a:rPr lang="en-US" sz="1800" dirty="0" smtClean="0"/>
              <a:t>PEB </a:t>
            </a:r>
            <a:r>
              <a:rPr lang="en-US" sz="1800" dirty="0" smtClean="0"/>
              <a:t>node are replaced by </a:t>
            </a:r>
            <a:br>
              <a:rPr lang="en-US" sz="1800" dirty="0" smtClean="0"/>
            </a:br>
            <a:r>
              <a:rPr lang="en-US" sz="1800" dirty="0" smtClean="0"/>
              <a:t>B-component complex to support EC </a:t>
            </a:r>
            <a:br>
              <a:rPr lang="en-US" sz="1800" dirty="0" smtClean="0"/>
            </a:br>
            <a:r>
              <a:rPr lang="en-US" sz="1800" dirty="0" smtClean="0"/>
              <a:t>Type 2 MEPs and </a:t>
            </a:r>
            <a:r>
              <a:rPr lang="en-US" sz="1800" dirty="0" smtClean="0"/>
              <a:t>MIPs</a:t>
            </a:r>
          </a:p>
          <a:p>
            <a:endParaRPr lang="en-US" sz="1800" dirty="0" smtClean="0"/>
          </a:p>
          <a:p>
            <a:r>
              <a:rPr lang="en-US" sz="1800" dirty="0" smtClean="0"/>
              <a:t>EC Type 2 UNI-N tributary ports are added to PEB node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Rectangle 102"/>
          <p:cNvSpPr>
            <a:spLocks noChangeArrowheads="1"/>
          </p:cNvSpPr>
          <p:nvPr/>
        </p:nvSpPr>
        <p:spPr bwMode="auto">
          <a:xfrm flipH="1">
            <a:off x="3247355" y="3940870"/>
            <a:ext cx="4288850" cy="293995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314" name="Rectangle 127"/>
          <p:cNvSpPr>
            <a:spLocks noChangeArrowheads="1"/>
          </p:cNvSpPr>
          <p:nvPr/>
        </p:nvSpPr>
        <p:spPr bwMode="auto">
          <a:xfrm>
            <a:off x="5146791" y="4217174"/>
            <a:ext cx="541685" cy="25796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>
                <a:cs typeface="Arial" pitchFamily="34" charset="0"/>
              </a:rPr>
              <a:t>S(B)-VLAN 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0484" name="TextBox 103"/>
          <p:cNvSpPr txBox="1">
            <a:spLocks noChangeArrowheads="1"/>
          </p:cNvSpPr>
          <p:nvPr/>
        </p:nvSpPr>
        <p:spPr bwMode="auto">
          <a:xfrm>
            <a:off x="3251061" y="3338942"/>
            <a:ext cx="4275881" cy="5914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EC Type 1 &amp; 2 supporting</a:t>
            </a:r>
          </a:p>
          <a:p>
            <a:pPr algn="ctr"/>
            <a:r>
              <a:rPr lang="en-US" sz="1600" b="1" dirty="0">
                <a:latin typeface="Arial" pitchFamily="34" charset="0"/>
                <a:cs typeface="Arial" pitchFamily="34" charset="0"/>
              </a:rPr>
              <a:t>Provider Bridge (PB2)</a:t>
            </a:r>
            <a:endParaRPr lang="en-GB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85"/>
          <p:cNvSpPr>
            <a:spLocks noChangeArrowheads="1"/>
          </p:cNvSpPr>
          <p:nvPr/>
        </p:nvSpPr>
        <p:spPr bwMode="auto">
          <a:xfrm>
            <a:off x="3766094" y="4611324"/>
            <a:ext cx="550233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sp>
        <p:nvSpPr>
          <p:cNvPr id="20486" name="TextBox 149"/>
          <p:cNvSpPr txBox="1">
            <a:spLocks noChangeArrowheads="1"/>
          </p:cNvSpPr>
          <p:nvPr/>
        </p:nvSpPr>
        <p:spPr bwMode="auto">
          <a:xfrm>
            <a:off x="2158007" y="4481678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cxnSp>
        <p:nvCxnSpPr>
          <p:cNvPr id="20487" name="Straight Connector 37"/>
          <p:cNvCxnSpPr>
            <a:cxnSpLocks noChangeShapeType="1"/>
            <a:endCxn id="20493" idx="6"/>
          </p:cNvCxnSpPr>
          <p:nvPr/>
        </p:nvCxnSpPr>
        <p:spPr bwMode="auto">
          <a:xfrm rot="10800000">
            <a:off x="3323315" y="4820609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488" name="Straight Connector 39"/>
          <p:cNvCxnSpPr>
            <a:cxnSpLocks noChangeShapeType="1"/>
            <a:stCxn id="20493" idx="6"/>
            <a:endCxn id="20498" idx="1"/>
          </p:cNvCxnSpPr>
          <p:nvPr/>
        </p:nvCxnSpPr>
        <p:spPr bwMode="auto">
          <a:xfrm>
            <a:off x="3323315" y="4818758"/>
            <a:ext cx="442779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489" name="TextBox 212"/>
          <p:cNvSpPr txBox="1">
            <a:spLocks noChangeArrowheads="1"/>
          </p:cNvSpPr>
          <p:nvPr/>
        </p:nvSpPr>
        <p:spPr bwMode="auto">
          <a:xfrm>
            <a:off x="3430768" y="48317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490" name="Straight Connector 36"/>
          <p:cNvCxnSpPr>
            <a:cxnSpLocks noChangeShapeType="1"/>
            <a:stCxn id="20493" idx="2"/>
          </p:cNvCxnSpPr>
          <p:nvPr/>
        </p:nvCxnSpPr>
        <p:spPr bwMode="auto">
          <a:xfrm rot="10800000">
            <a:off x="2895355" y="482060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491" name="Straight Arrow Connector 450"/>
          <p:cNvCxnSpPr>
            <a:cxnSpLocks noChangeShapeType="1"/>
          </p:cNvCxnSpPr>
          <p:nvPr/>
        </p:nvCxnSpPr>
        <p:spPr bwMode="auto">
          <a:xfrm flipV="1">
            <a:off x="3419652" y="4176084"/>
            <a:ext cx="1989730" cy="1666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0492" name="TextBox 169"/>
          <p:cNvSpPr txBox="1">
            <a:spLocks noChangeArrowheads="1"/>
          </p:cNvSpPr>
          <p:nvPr/>
        </p:nvSpPr>
        <p:spPr bwMode="auto">
          <a:xfrm>
            <a:off x="3586389" y="3940870"/>
            <a:ext cx="1682192" cy="46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Port functionality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0493" name="Oval 38"/>
          <p:cNvSpPr>
            <a:spLocks noChangeArrowheads="1"/>
          </p:cNvSpPr>
          <p:nvPr/>
        </p:nvSpPr>
        <p:spPr bwMode="auto">
          <a:xfrm>
            <a:off x="3178810" y="474837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4" name="Rectangle 46"/>
          <p:cNvSpPr>
            <a:spLocks noChangeArrowheads="1"/>
          </p:cNvSpPr>
          <p:nvPr/>
        </p:nvSpPr>
        <p:spPr bwMode="auto">
          <a:xfrm>
            <a:off x="5151865" y="4579838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5" name="Rectangle 104"/>
          <p:cNvSpPr>
            <a:spLocks noChangeArrowheads="1"/>
          </p:cNvSpPr>
          <p:nvPr/>
        </p:nvSpPr>
        <p:spPr bwMode="auto">
          <a:xfrm>
            <a:off x="5151865" y="4879875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6" name="Rectangle 46"/>
          <p:cNvSpPr>
            <a:spLocks noChangeArrowheads="1"/>
          </p:cNvSpPr>
          <p:nvPr/>
        </p:nvSpPr>
        <p:spPr bwMode="auto">
          <a:xfrm>
            <a:off x="4171822" y="4611324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7" name="Rectangle 104"/>
          <p:cNvSpPr>
            <a:spLocks noChangeArrowheads="1"/>
          </p:cNvSpPr>
          <p:nvPr/>
        </p:nvSpPr>
        <p:spPr bwMode="auto">
          <a:xfrm>
            <a:off x="4171822" y="4890988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498" name="Rectangle 46"/>
          <p:cNvSpPr>
            <a:spLocks noChangeArrowheads="1"/>
          </p:cNvSpPr>
          <p:nvPr/>
        </p:nvSpPr>
        <p:spPr bwMode="auto">
          <a:xfrm>
            <a:off x="3766094" y="4750229"/>
            <a:ext cx="142653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499" name="Straight Connector 37"/>
          <p:cNvCxnSpPr>
            <a:cxnSpLocks noChangeShapeType="1"/>
            <a:endCxn id="20502" idx="6"/>
          </p:cNvCxnSpPr>
          <p:nvPr/>
        </p:nvCxnSpPr>
        <p:spPr bwMode="auto">
          <a:xfrm rot="10800000">
            <a:off x="4740580" y="4644661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00" name="Straight Connector 39"/>
          <p:cNvCxnSpPr>
            <a:cxnSpLocks noChangeShapeType="1"/>
            <a:stCxn id="20502" idx="2"/>
          </p:cNvCxnSpPr>
          <p:nvPr/>
        </p:nvCxnSpPr>
        <p:spPr bwMode="auto">
          <a:xfrm rot="10800000" flipH="1">
            <a:off x="4596074" y="4644661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01" name="Straight Connector 36"/>
          <p:cNvCxnSpPr>
            <a:cxnSpLocks noChangeShapeType="1"/>
            <a:stCxn id="20502" idx="2"/>
          </p:cNvCxnSpPr>
          <p:nvPr/>
        </p:nvCxnSpPr>
        <p:spPr bwMode="auto">
          <a:xfrm rot="10800000">
            <a:off x="4312622" y="4644661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02" name="Oval 38"/>
          <p:cNvSpPr>
            <a:spLocks noChangeArrowheads="1"/>
          </p:cNvSpPr>
          <p:nvPr/>
        </p:nvSpPr>
        <p:spPr bwMode="auto">
          <a:xfrm>
            <a:off x="4596075" y="457243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03" name="TextBox 212"/>
          <p:cNvSpPr txBox="1">
            <a:spLocks noChangeArrowheads="1"/>
          </p:cNvSpPr>
          <p:nvPr/>
        </p:nvSpPr>
        <p:spPr bwMode="auto">
          <a:xfrm>
            <a:off x="4857296" y="469652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04" name="TextBox 212"/>
          <p:cNvSpPr txBox="1">
            <a:spLocks noChangeArrowheads="1"/>
          </p:cNvSpPr>
          <p:nvPr/>
        </p:nvSpPr>
        <p:spPr bwMode="auto">
          <a:xfrm>
            <a:off x="4353380" y="469651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05" name="Straight Connector 37"/>
          <p:cNvCxnSpPr>
            <a:cxnSpLocks noChangeShapeType="1"/>
            <a:endCxn id="20508" idx="6"/>
          </p:cNvCxnSpPr>
          <p:nvPr/>
        </p:nvCxnSpPr>
        <p:spPr bwMode="auto">
          <a:xfrm rot="10800000">
            <a:off x="4749843" y="4937290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06" name="Straight Connector 39"/>
          <p:cNvCxnSpPr>
            <a:cxnSpLocks noChangeShapeType="1"/>
            <a:stCxn id="20508" idx="2"/>
          </p:cNvCxnSpPr>
          <p:nvPr/>
        </p:nvCxnSpPr>
        <p:spPr bwMode="auto">
          <a:xfrm rot="10800000" flipH="1">
            <a:off x="4605338" y="4937290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07" name="Straight Connector 36"/>
          <p:cNvCxnSpPr>
            <a:cxnSpLocks noChangeShapeType="1"/>
            <a:stCxn id="20508" idx="2"/>
          </p:cNvCxnSpPr>
          <p:nvPr/>
        </p:nvCxnSpPr>
        <p:spPr bwMode="auto">
          <a:xfrm rot="10800000">
            <a:off x="4321884" y="493729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08" name="Oval 38"/>
          <p:cNvSpPr>
            <a:spLocks noChangeArrowheads="1"/>
          </p:cNvSpPr>
          <p:nvPr/>
        </p:nvSpPr>
        <p:spPr bwMode="auto">
          <a:xfrm>
            <a:off x="4605339" y="4865059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09" name="TextBox 212"/>
          <p:cNvSpPr txBox="1">
            <a:spLocks noChangeArrowheads="1"/>
          </p:cNvSpPr>
          <p:nvPr/>
        </p:nvSpPr>
        <p:spPr bwMode="auto">
          <a:xfrm>
            <a:off x="4866559" y="498729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10" name="TextBox 212"/>
          <p:cNvSpPr txBox="1">
            <a:spLocks noChangeArrowheads="1"/>
          </p:cNvSpPr>
          <p:nvPr/>
        </p:nvSpPr>
        <p:spPr bwMode="auto">
          <a:xfrm>
            <a:off x="4362643" y="498729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11" name="Rectangle 85"/>
          <p:cNvSpPr>
            <a:spLocks noChangeArrowheads="1"/>
          </p:cNvSpPr>
          <p:nvPr/>
        </p:nvSpPr>
        <p:spPr bwMode="auto">
          <a:xfrm>
            <a:off x="3766094" y="5250292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0512" name="Straight Connector 37"/>
          <p:cNvCxnSpPr>
            <a:cxnSpLocks noChangeShapeType="1"/>
            <a:endCxn id="20516" idx="6"/>
          </p:cNvCxnSpPr>
          <p:nvPr/>
        </p:nvCxnSpPr>
        <p:spPr bwMode="auto">
          <a:xfrm rot="10800000">
            <a:off x="3323315" y="5459578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13" name="Straight Connector 39"/>
          <p:cNvCxnSpPr>
            <a:cxnSpLocks noChangeShapeType="1"/>
            <a:stCxn id="20516" idx="6"/>
            <a:endCxn id="20521" idx="1"/>
          </p:cNvCxnSpPr>
          <p:nvPr/>
        </p:nvCxnSpPr>
        <p:spPr bwMode="auto">
          <a:xfrm>
            <a:off x="3323315" y="5457725"/>
            <a:ext cx="44277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14" name="TextBox 212"/>
          <p:cNvSpPr txBox="1">
            <a:spLocks noChangeArrowheads="1"/>
          </p:cNvSpPr>
          <p:nvPr/>
        </p:nvSpPr>
        <p:spPr bwMode="auto">
          <a:xfrm>
            <a:off x="3430768" y="547069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15" name="Straight Connector 36"/>
          <p:cNvCxnSpPr>
            <a:cxnSpLocks noChangeShapeType="1"/>
            <a:stCxn id="20516" idx="2"/>
          </p:cNvCxnSpPr>
          <p:nvPr/>
        </p:nvCxnSpPr>
        <p:spPr bwMode="auto">
          <a:xfrm rot="10800000">
            <a:off x="2895355" y="54595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16" name="Oval 38"/>
          <p:cNvSpPr>
            <a:spLocks noChangeArrowheads="1"/>
          </p:cNvSpPr>
          <p:nvPr/>
        </p:nvSpPr>
        <p:spPr bwMode="auto">
          <a:xfrm>
            <a:off x="3178810" y="538734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17" name="Rectangle 46"/>
          <p:cNvSpPr>
            <a:spLocks noChangeArrowheads="1"/>
          </p:cNvSpPr>
          <p:nvPr/>
        </p:nvSpPr>
        <p:spPr bwMode="auto">
          <a:xfrm>
            <a:off x="5151865" y="521880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18" name="Rectangle 104"/>
          <p:cNvSpPr>
            <a:spLocks noChangeArrowheads="1"/>
          </p:cNvSpPr>
          <p:nvPr/>
        </p:nvSpPr>
        <p:spPr bwMode="auto">
          <a:xfrm>
            <a:off x="5151865" y="5518845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19" name="Rectangle 46"/>
          <p:cNvSpPr>
            <a:spLocks noChangeArrowheads="1"/>
          </p:cNvSpPr>
          <p:nvPr/>
        </p:nvSpPr>
        <p:spPr bwMode="auto">
          <a:xfrm>
            <a:off x="4171822" y="52502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20" name="Rectangle 104"/>
          <p:cNvSpPr>
            <a:spLocks noChangeArrowheads="1"/>
          </p:cNvSpPr>
          <p:nvPr/>
        </p:nvSpPr>
        <p:spPr bwMode="auto">
          <a:xfrm>
            <a:off x="4171822" y="552995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21" name="Rectangle 46"/>
          <p:cNvSpPr>
            <a:spLocks noChangeArrowheads="1"/>
          </p:cNvSpPr>
          <p:nvPr/>
        </p:nvSpPr>
        <p:spPr bwMode="auto">
          <a:xfrm>
            <a:off x="3766094" y="5389199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522" name="Straight Connector 37"/>
          <p:cNvCxnSpPr>
            <a:cxnSpLocks noChangeShapeType="1"/>
            <a:endCxn id="20525" idx="6"/>
          </p:cNvCxnSpPr>
          <p:nvPr/>
        </p:nvCxnSpPr>
        <p:spPr bwMode="auto">
          <a:xfrm rot="10800000">
            <a:off x="4740580" y="528362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3" name="Straight Connector 39"/>
          <p:cNvCxnSpPr>
            <a:cxnSpLocks noChangeShapeType="1"/>
            <a:stCxn id="20525" idx="2"/>
          </p:cNvCxnSpPr>
          <p:nvPr/>
        </p:nvCxnSpPr>
        <p:spPr bwMode="auto">
          <a:xfrm rot="10800000" flipH="1">
            <a:off x="4596074" y="5283629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4" name="Straight Connector 36"/>
          <p:cNvCxnSpPr>
            <a:cxnSpLocks noChangeShapeType="1"/>
            <a:stCxn id="20525" idx="2"/>
          </p:cNvCxnSpPr>
          <p:nvPr/>
        </p:nvCxnSpPr>
        <p:spPr bwMode="auto">
          <a:xfrm rot="10800000">
            <a:off x="4312622" y="528362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25" name="Oval 38"/>
          <p:cNvSpPr>
            <a:spLocks noChangeArrowheads="1"/>
          </p:cNvSpPr>
          <p:nvPr/>
        </p:nvSpPr>
        <p:spPr bwMode="auto">
          <a:xfrm>
            <a:off x="4596075" y="521139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26" name="TextBox 212"/>
          <p:cNvSpPr txBox="1">
            <a:spLocks noChangeArrowheads="1"/>
          </p:cNvSpPr>
          <p:nvPr/>
        </p:nvSpPr>
        <p:spPr bwMode="auto">
          <a:xfrm>
            <a:off x="4857296" y="533548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27" name="TextBox 212"/>
          <p:cNvSpPr txBox="1">
            <a:spLocks noChangeArrowheads="1"/>
          </p:cNvSpPr>
          <p:nvPr/>
        </p:nvSpPr>
        <p:spPr bwMode="auto">
          <a:xfrm>
            <a:off x="4353380" y="533548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28" name="Straight Connector 37"/>
          <p:cNvCxnSpPr>
            <a:cxnSpLocks noChangeShapeType="1"/>
            <a:endCxn id="20531" idx="6"/>
          </p:cNvCxnSpPr>
          <p:nvPr/>
        </p:nvCxnSpPr>
        <p:spPr bwMode="auto">
          <a:xfrm rot="10800000">
            <a:off x="4749843" y="5574407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29" name="Straight Connector 39"/>
          <p:cNvCxnSpPr>
            <a:cxnSpLocks noChangeShapeType="1"/>
            <a:stCxn id="20531" idx="2"/>
          </p:cNvCxnSpPr>
          <p:nvPr/>
        </p:nvCxnSpPr>
        <p:spPr bwMode="auto">
          <a:xfrm rot="10800000" flipH="1">
            <a:off x="4605338" y="5574407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30" name="Straight Connector 36"/>
          <p:cNvCxnSpPr>
            <a:cxnSpLocks noChangeShapeType="1"/>
            <a:stCxn id="20531" idx="2"/>
          </p:cNvCxnSpPr>
          <p:nvPr/>
        </p:nvCxnSpPr>
        <p:spPr bwMode="auto">
          <a:xfrm rot="10800000">
            <a:off x="4321884" y="55744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31" name="Oval 38"/>
          <p:cNvSpPr>
            <a:spLocks noChangeArrowheads="1"/>
          </p:cNvSpPr>
          <p:nvPr/>
        </p:nvSpPr>
        <p:spPr bwMode="auto">
          <a:xfrm>
            <a:off x="4605339" y="5502175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32" name="TextBox 212"/>
          <p:cNvSpPr txBox="1">
            <a:spLocks noChangeArrowheads="1"/>
          </p:cNvSpPr>
          <p:nvPr/>
        </p:nvSpPr>
        <p:spPr bwMode="auto">
          <a:xfrm>
            <a:off x="4866559" y="562626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33" name="TextBox 212"/>
          <p:cNvSpPr txBox="1">
            <a:spLocks noChangeArrowheads="1"/>
          </p:cNvSpPr>
          <p:nvPr/>
        </p:nvSpPr>
        <p:spPr bwMode="auto">
          <a:xfrm>
            <a:off x="4362643" y="562626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34" name="Rectangle 85"/>
          <p:cNvSpPr>
            <a:spLocks noChangeArrowheads="1"/>
          </p:cNvSpPr>
          <p:nvPr/>
        </p:nvSpPr>
        <p:spPr bwMode="auto">
          <a:xfrm flipH="1">
            <a:off x="6522814" y="4611324"/>
            <a:ext cx="550233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sp>
        <p:nvSpPr>
          <p:cNvPr id="20535" name="TextBox 149"/>
          <p:cNvSpPr txBox="1">
            <a:spLocks noChangeArrowheads="1"/>
          </p:cNvSpPr>
          <p:nvPr/>
        </p:nvSpPr>
        <p:spPr bwMode="auto">
          <a:xfrm flipH="1">
            <a:off x="7169384" y="4481678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cxnSp>
        <p:nvCxnSpPr>
          <p:cNvPr id="20536" name="Straight Connector 37"/>
          <p:cNvCxnSpPr>
            <a:cxnSpLocks noChangeShapeType="1"/>
            <a:endCxn id="20542" idx="6"/>
          </p:cNvCxnSpPr>
          <p:nvPr/>
        </p:nvCxnSpPr>
        <p:spPr bwMode="auto">
          <a:xfrm rot="10800000" flipH="1">
            <a:off x="7239784" y="4820609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37" name="Straight Connector 39"/>
          <p:cNvCxnSpPr>
            <a:cxnSpLocks noChangeShapeType="1"/>
            <a:stCxn id="20542" idx="6"/>
            <a:endCxn id="20547" idx="1"/>
          </p:cNvCxnSpPr>
          <p:nvPr/>
        </p:nvCxnSpPr>
        <p:spPr bwMode="auto">
          <a:xfrm flipH="1">
            <a:off x="7073048" y="4818758"/>
            <a:ext cx="379789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38" name="TextBox 212"/>
          <p:cNvSpPr txBox="1">
            <a:spLocks noChangeArrowheads="1"/>
          </p:cNvSpPr>
          <p:nvPr/>
        </p:nvSpPr>
        <p:spPr bwMode="auto">
          <a:xfrm flipH="1">
            <a:off x="7123068" y="48317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39" name="Straight Connector 36"/>
          <p:cNvCxnSpPr>
            <a:cxnSpLocks noChangeShapeType="1"/>
            <a:stCxn id="20542" idx="2"/>
          </p:cNvCxnSpPr>
          <p:nvPr/>
        </p:nvCxnSpPr>
        <p:spPr bwMode="auto">
          <a:xfrm rot="10800000" flipH="1">
            <a:off x="7597342" y="482060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40" name="Straight Arrow Connector 450"/>
          <p:cNvCxnSpPr>
            <a:cxnSpLocks noChangeShapeType="1"/>
          </p:cNvCxnSpPr>
          <p:nvPr/>
        </p:nvCxnSpPr>
        <p:spPr bwMode="auto">
          <a:xfrm flipH="1" flipV="1">
            <a:off x="5429760" y="4176084"/>
            <a:ext cx="1991583" cy="1666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0541" name="TextBox 169"/>
          <p:cNvSpPr txBox="1">
            <a:spLocks noChangeArrowheads="1"/>
          </p:cNvSpPr>
          <p:nvPr/>
        </p:nvSpPr>
        <p:spPr bwMode="auto">
          <a:xfrm flipH="1">
            <a:off x="5572413" y="3940870"/>
            <a:ext cx="1680339" cy="46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Port functionality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0542" name="Oval 38"/>
          <p:cNvSpPr>
            <a:spLocks noChangeArrowheads="1"/>
          </p:cNvSpPr>
          <p:nvPr/>
        </p:nvSpPr>
        <p:spPr bwMode="auto">
          <a:xfrm flipH="1">
            <a:off x="7452837" y="474837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3" name="Rectangle 46"/>
          <p:cNvSpPr>
            <a:spLocks noChangeArrowheads="1"/>
          </p:cNvSpPr>
          <p:nvPr/>
        </p:nvSpPr>
        <p:spPr bwMode="auto">
          <a:xfrm flipH="1">
            <a:off x="5542772" y="4579838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4" name="Rectangle 104"/>
          <p:cNvSpPr>
            <a:spLocks noChangeArrowheads="1"/>
          </p:cNvSpPr>
          <p:nvPr/>
        </p:nvSpPr>
        <p:spPr bwMode="auto">
          <a:xfrm flipH="1">
            <a:off x="5542772" y="4879875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5" name="Rectangle 46"/>
          <p:cNvSpPr>
            <a:spLocks noChangeArrowheads="1"/>
          </p:cNvSpPr>
          <p:nvPr/>
        </p:nvSpPr>
        <p:spPr bwMode="auto">
          <a:xfrm flipH="1">
            <a:off x="6522815" y="4611324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6" name="Rectangle 104"/>
          <p:cNvSpPr>
            <a:spLocks noChangeArrowheads="1"/>
          </p:cNvSpPr>
          <p:nvPr/>
        </p:nvSpPr>
        <p:spPr bwMode="auto">
          <a:xfrm flipH="1">
            <a:off x="6522815" y="4890988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47" name="Rectangle 46"/>
          <p:cNvSpPr>
            <a:spLocks noChangeArrowheads="1"/>
          </p:cNvSpPr>
          <p:nvPr/>
        </p:nvSpPr>
        <p:spPr bwMode="auto">
          <a:xfrm flipH="1">
            <a:off x="6930394" y="4750229"/>
            <a:ext cx="142653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548" name="Straight Connector 37"/>
          <p:cNvCxnSpPr>
            <a:cxnSpLocks noChangeShapeType="1"/>
            <a:endCxn id="20551" idx="6"/>
          </p:cNvCxnSpPr>
          <p:nvPr/>
        </p:nvCxnSpPr>
        <p:spPr bwMode="auto">
          <a:xfrm rot="10800000" flipH="1">
            <a:off x="5885508" y="4644661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49" name="Straight Connector 39"/>
          <p:cNvCxnSpPr>
            <a:cxnSpLocks noChangeShapeType="1"/>
            <a:stCxn id="20551" idx="2"/>
          </p:cNvCxnSpPr>
          <p:nvPr/>
        </p:nvCxnSpPr>
        <p:spPr bwMode="auto">
          <a:xfrm rot="10800000">
            <a:off x="5692834" y="4644661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50" name="Straight Connector 36"/>
          <p:cNvCxnSpPr>
            <a:cxnSpLocks noChangeShapeType="1"/>
            <a:stCxn id="20551" idx="2"/>
          </p:cNvCxnSpPr>
          <p:nvPr/>
        </p:nvCxnSpPr>
        <p:spPr bwMode="auto">
          <a:xfrm rot="10800000" flipH="1">
            <a:off x="6243067" y="4644661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51" name="Oval 38"/>
          <p:cNvSpPr>
            <a:spLocks noChangeArrowheads="1"/>
          </p:cNvSpPr>
          <p:nvPr/>
        </p:nvSpPr>
        <p:spPr bwMode="auto">
          <a:xfrm flipH="1">
            <a:off x="6098562" y="457243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52" name="TextBox 212"/>
          <p:cNvSpPr txBox="1">
            <a:spLocks noChangeArrowheads="1"/>
          </p:cNvSpPr>
          <p:nvPr/>
        </p:nvSpPr>
        <p:spPr bwMode="auto">
          <a:xfrm flipH="1">
            <a:off x="5694687" y="469652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53" name="TextBox 212"/>
          <p:cNvSpPr txBox="1">
            <a:spLocks noChangeArrowheads="1"/>
          </p:cNvSpPr>
          <p:nvPr/>
        </p:nvSpPr>
        <p:spPr bwMode="auto">
          <a:xfrm flipH="1">
            <a:off x="6207867" y="469651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54" name="Straight Connector 37"/>
          <p:cNvCxnSpPr>
            <a:cxnSpLocks noChangeShapeType="1"/>
            <a:endCxn id="20557" idx="6"/>
          </p:cNvCxnSpPr>
          <p:nvPr/>
        </p:nvCxnSpPr>
        <p:spPr bwMode="auto">
          <a:xfrm rot="10800000" flipH="1">
            <a:off x="5876245" y="4937290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55" name="Straight Connector 39"/>
          <p:cNvCxnSpPr>
            <a:cxnSpLocks noChangeShapeType="1"/>
            <a:stCxn id="20557" idx="2"/>
          </p:cNvCxnSpPr>
          <p:nvPr/>
        </p:nvCxnSpPr>
        <p:spPr bwMode="auto">
          <a:xfrm rot="10800000">
            <a:off x="5683572" y="4937290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56" name="Straight Connector 36"/>
          <p:cNvCxnSpPr>
            <a:cxnSpLocks noChangeShapeType="1"/>
            <a:stCxn id="20557" idx="2"/>
          </p:cNvCxnSpPr>
          <p:nvPr/>
        </p:nvCxnSpPr>
        <p:spPr bwMode="auto">
          <a:xfrm rot="10800000" flipH="1">
            <a:off x="6233803" y="493729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57" name="Oval 38"/>
          <p:cNvSpPr>
            <a:spLocks noChangeArrowheads="1"/>
          </p:cNvSpPr>
          <p:nvPr/>
        </p:nvSpPr>
        <p:spPr bwMode="auto">
          <a:xfrm flipH="1">
            <a:off x="6089298" y="4865059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58" name="TextBox 212"/>
          <p:cNvSpPr txBox="1">
            <a:spLocks noChangeArrowheads="1"/>
          </p:cNvSpPr>
          <p:nvPr/>
        </p:nvSpPr>
        <p:spPr bwMode="auto">
          <a:xfrm flipH="1">
            <a:off x="5687277" y="498729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59" name="TextBox 212"/>
          <p:cNvSpPr txBox="1">
            <a:spLocks noChangeArrowheads="1"/>
          </p:cNvSpPr>
          <p:nvPr/>
        </p:nvSpPr>
        <p:spPr bwMode="auto">
          <a:xfrm flipH="1">
            <a:off x="6191193" y="4987296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60" name="Rectangle 85"/>
          <p:cNvSpPr>
            <a:spLocks noChangeArrowheads="1"/>
          </p:cNvSpPr>
          <p:nvPr/>
        </p:nvSpPr>
        <p:spPr bwMode="auto">
          <a:xfrm flipH="1">
            <a:off x="6522814" y="5250292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0561" name="Straight Connector 37"/>
          <p:cNvCxnSpPr>
            <a:cxnSpLocks noChangeShapeType="1"/>
            <a:endCxn id="20565" idx="6"/>
          </p:cNvCxnSpPr>
          <p:nvPr/>
        </p:nvCxnSpPr>
        <p:spPr bwMode="auto">
          <a:xfrm rot="10800000" flipH="1">
            <a:off x="7239784" y="5459578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62" name="Straight Connector 39"/>
          <p:cNvCxnSpPr>
            <a:cxnSpLocks noChangeShapeType="1"/>
            <a:stCxn id="20565" idx="6"/>
            <a:endCxn id="20570" idx="1"/>
          </p:cNvCxnSpPr>
          <p:nvPr/>
        </p:nvCxnSpPr>
        <p:spPr bwMode="auto">
          <a:xfrm flipH="1">
            <a:off x="7073048" y="5457725"/>
            <a:ext cx="37978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63" name="TextBox 212"/>
          <p:cNvSpPr txBox="1">
            <a:spLocks noChangeArrowheads="1"/>
          </p:cNvSpPr>
          <p:nvPr/>
        </p:nvSpPr>
        <p:spPr bwMode="auto">
          <a:xfrm flipH="1">
            <a:off x="7123068" y="547069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64" name="Straight Connector 36"/>
          <p:cNvCxnSpPr>
            <a:cxnSpLocks noChangeShapeType="1"/>
            <a:stCxn id="20565" idx="2"/>
          </p:cNvCxnSpPr>
          <p:nvPr/>
        </p:nvCxnSpPr>
        <p:spPr bwMode="auto">
          <a:xfrm rot="10800000" flipH="1">
            <a:off x="7597342" y="54595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65" name="Oval 38"/>
          <p:cNvSpPr>
            <a:spLocks noChangeArrowheads="1"/>
          </p:cNvSpPr>
          <p:nvPr/>
        </p:nvSpPr>
        <p:spPr bwMode="auto">
          <a:xfrm flipH="1">
            <a:off x="7452837" y="538734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66" name="Rectangle 46"/>
          <p:cNvSpPr>
            <a:spLocks noChangeArrowheads="1"/>
          </p:cNvSpPr>
          <p:nvPr/>
        </p:nvSpPr>
        <p:spPr bwMode="auto">
          <a:xfrm flipH="1">
            <a:off x="5542772" y="521880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67" name="Rectangle 104"/>
          <p:cNvSpPr>
            <a:spLocks noChangeArrowheads="1"/>
          </p:cNvSpPr>
          <p:nvPr/>
        </p:nvSpPr>
        <p:spPr bwMode="auto">
          <a:xfrm flipH="1">
            <a:off x="5542772" y="5518845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68" name="Rectangle 46"/>
          <p:cNvSpPr>
            <a:spLocks noChangeArrowheads="1"/>
          </p:cNvSpPr>
          <p:nvPr/>
        </p:nvSpPr>
        <p:spPr bwMode="auto">
          <a:xfrm flipH="1">
            <a:off x="6522815" y="52502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69" name="Rectangle 104"/>
          <p:cNvSpPr>
            <a:spLocks noChangeArrowheads="1"/>
          </p:cNvSpPr>
          <p:nvPr/>
        </p:nvSpPr>
        <p:spPr bwMode="auto">
          <a:xfrm flipH="1">
            <a:off x="6522815" y="552995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70" name="Rectangle 46"/>
          <p:cNvSpPr>
            <a:spLocks noChangeArrowheads="1"/>
          </p:cNvSpPr>
          <p:nvPr/>
        </p:nvSpPr>
        <p:spPr bwMode="auto">
          <a:xfrm flipH="1">
            <a:off x="6930394" y="5389199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571" name="Straight Connector 37"/>
          <p:cNvCxnSpPr>
            <a:cxnSpLocks noChangeShapeType="1"/>
            <a:endCxn id="20574" idx="6"/>
          </p:cNvCxnSpPr>
          <p:nvPr/>
        </p:nvCxnSpPr>
        <p:spPr bwMode="auto">
          <a:xfrm rot="10800000" flipH="1">
            <a:off x="5885508" y="528362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72" name="Straight Connector 39"/>
          <p:cNvCxnSpPr>
            <a:cxnSpLocks noChangeShapeType="1"/>
            <a:stCxn id="20574" idx="2"/>
          </p:cNvCxnSpPr>
          <p:nvPr/>
        </p:nvCxnSpPr>
        <p:spPr bwMode="auto">
          <a:xfrm rot="10800000">
            <a:off x="5692834" y="5283629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73" name="Straight Connector 36"/>
          <p:cNvCxnSpPr>
            <a:cxnSpLocks noChangeShapeType="1"/>
            <a:stCxn id="20574" idx="2"/>
          </p:cNvCxnSpPr>
          <p:nvPr/>
        </p:nvCxnSpPr>
        <p:spPr bwMode="auto">
          <a:xfrm rot="10800000" flipH="1">
            <a:off x="6243067" y="528362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74" name="Oval 38"/>
          <p:cNvSpPr>
            <a:spLocks noChangeArrowheads="1"/>
          </p:cNvSpPr>
          <p:nvPr/>
        </p:nvSpPr>
        <p:spPr bwMode="auto">
          <a:xfrm flipH="1">
            <a:off x="6098562" y="521139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75" name="TextBox 212"/>
          <p:cNvSpPr txBox="1">
            <a:spLocks noChangeArrowheads="1"/>
          </p:cNvSpPr>
          <p:nvPr/>
        </p:nvSpPr>
        <p:spPr bwMode="auto">
          <a:xfrm flipH="1">
            <a:off x="5694687" y="533548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76" name="TextBox 212"/>
          <p:cNvSpPr txBox="1">
            <a:spLocks noChangeArrowheads="1"/>
          </p:cNvSpPr>
          <p:nvPr/>
        </p:nvSpPr>
        <p:spPr bwMode="auto">
          <a:xfrm flipH="1">
            <a:off x="6207867" y="5335488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77" name="Straight Connector 37"/>
          <p:cNvCxnSpPr>
            <a:cxnSpLocks noChangeShapeType="1"/>
            <a:endCxn id="20580" idx="6"/>
          </p:cNvCxnSpPr>
          <p:nvPr/>
        </p:nvCxnSpPr>
        <p:spPr bwMode="auto">
          <a:xfrm rot="10800000" flipH="1">
            <a:off x="5876245" y="5574407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78" name="Straight Connector 39"/>
          <p:cNvCxnSpPr>
            <a:cxnSpLocks noChangeShapeType="1"/>
            <a:stCxn id="20580" idx="2"/>
          </p:cNvCxnSpPr>
          <p:nvPr/>
        </p:nvCxnSpPr>
        <p:spPr bwMode="auto">
          <a:xfrm rot="10800000">
            <a:off x="5683572" y="5574407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79" name="Straight Connector 36"/>
          <p:cNvCxnSpPr>
            <a:cxnSpLocks noChangeShapeType="1"/>
            <a:stCxn id="20580" idx="2"/>
          </p:cNvCxnSpPr>
          <p:nvPr/>
        </p:nvCxnSpPr>
        <p:spPr bwMode="auto">
          <a:xfrm rot="10800000" flipH="1">
            <a:off x="6233803" y="55744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80" name="Oval 38"/>
          <p:cNvSpPr>
            <a:spLocks noChangeArrowheads="1"/>
          </p:cNvSpPr>
          <p:nvPr/>
        </p:nvSpPr>
        <p:spPr bwMode="auto">
          <a:xfrm flipH="1">
            <a:off x="6089298" y="5502175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81" name="TextBox 212"/>
          <p:cNvSpPr txBox="1">
            <a:spLocks noChangeArrowheads="1"/>
          </p:cNvSpPr>
          <p:nvPr/>
        </p:nvSpPr>
        <p:spPr bwMode="auto">
          <a:xfrm flipH="1">
            <a:off x="5687277" y="562626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82" name="TextBox 212"/>
          <p:cNvSpPr txBox="1">
            <a:spLocks noChangeArrowheads="1"/>
          </p:cNvSpPr>
          <p:nvPr/>
        </p:nvSpPr>
        <p:spPr bwMode="auto">
          <a:xfrm flipH="1">
            <a:off x="6191193" y="562626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83" name="Rectangle 85"/>
          <p:cNvSpPr>
            <a:spLocks noChangeArrowheads="1"/>
          </p:cNvSpPr>
          <p:nvPr/>
        </p:nvSpPr>
        <p:spPr bwMode="auto">
          <a:xfrm>
            <a:off x="3764242" y="5989274"/>
            <a:ext cx="550232" cy="4185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0584" name="Straight Connector 37"/>
          <p:cNvCxnSpPr>
            <a:cxnSpLocks noChangeShapeType="1"/>
            <a:endCxn id="20588" idx="6"/>
          </p:cNvCxnSpPr>
          <p:nvPr/>
        </p:nvCxnSpPr>
        <p:spPr bwMode="auto">
          <a:xfrm rot="10800000">
            <a:off x="3319610" y="6196707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85" name="Straight Connector 39"/>
          <p:cNvCxnSpPr>
            <a:cxnSpLocks noChangeShapeType="1"/>
            <a:stCxn id="20588" idx="6"/>
            <a:endCxn id="20593" idx="1"/>
          </p:cNvCxnSpPr>
          <p:nvPr/>
        </p:nvCxnSpPr>
        <p:spPr bwMode="auto">
          <a:xfrm>
            <a:off x="3319610" y="6196707"/>
            <a:ext cx="4446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86" name="TextBox 212"/>
          <p:cNvSpPr txBox="1">
            <a:spLocks noChangeArrowheads="1"/>
          </p:cNvSpPr>
          <p:nvPr/>
        </p:nvSpPr>
        <p:spPr bwMode="auto">
          <a:xfrm>
            <a:off x="3428915" y="620781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587" name="Straight Connector 36"/>
          <p:cNvCxnSpPr>
            <a:cxnSpLocks noChangeShapeType="1"/>
            <a:stCxn id="20588" idx="2"/>
          </p:cNvCxnSpPr>
          <p:nvPr/>
        </p:nvCxnSpPr>
        <p:spPr bwMode="auto">
          <a:xfrm rot="10800000">
            <a:off x="2891650" y="61967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88" name="Oval 38"/>
          <p:cNvSpPr>
            <a:spLocks noChangeArrowheads="1"/>
          </p:cNvSpPr>
          <p:nvPr/>
        </p:nvSpPr>
        <p:spPr bwMode="auto">
          <a:xfrm>
            <a:off x="3175105" y="612632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89" name="Rectangle 46"/>
          <p:cNvSpPr>
            <a:spLocks noChangeArrowheads="1"/>
          </p:cNvSpPr>
          <p:nvPr/>
        </p:nvSpPr>
        <p:spPr bwMode="auto">
          <a:xfrm>
            <a:off x="5150013" y="595593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0" name="Rectangle 104"/>
          <p:cNvSpPr>
            <a:spLocks noChangeArrowheads="1"/>
          </p:cNvSpPr>
          <p:nvPr/>
        </p:nvSpPr>
        <p:spPr bwMode="auto">
          <a:xfrm>
            <a:off x="5150013" y="6255974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1" name="Rectangle 46"/>
          <p:cNvSpPr>
            <a:spLocks noChangeArrowheads="1"/>
          </p:cNvSpPr>
          <p:nvPr/>
        </p:nvSpPr>
        <p:spPr bwMode="auto">
          <a:xfrm>
            <a:off x="4169969" y="598927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2" name="Rectangle 104"/>
          <p:cNvSpPr>
            <a:spLocks noChangeArrowheads="1"/>
          </p:cNvSpPr>
          <p:nvPr/>
        </p:nvSpPr>
        <p:spPr bwMode="auto">
          <a:xfrm>
            <a:off x="4169969" y="626708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3" name="Rectangle 46"/>
          <p:cNvSpPr>
            <a:spLocks noChangeArrowheads="1"/>
          </p:cNvSpPr>
          <p:nvPr/>
        </p:nvSpPr>
        <p:spPr bwMode="auto">
          <a:xfrm>
            <a:off x="3764242" y="612632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594" name="Straight Connector 37"/>
          <p:cNvCxnSpPr>
            <a:cxnSpLocks noChangeShapeType="1"/>
            <a:endCxn id="20597" idx="6"/>
          </p:cNvCxnSpPr>
          <p:nvPr/>
        </p:nvCxnSpPr>
        <p:spPr bwMode="auto">
          <a:xfrm rot="10800000">
            <a:off x="4738728" y="6022611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95" name="Straight Connector 39"/>
          <p:cNvCxnSpPr>
            <a:cxnSpLocks noChangeShapeType="1"/>
            <a:stCxn id="20597" idx="2"/>
          </p:cNvCxnSpPr>
          <p:nvPr/>
        </p:nvCxnSpPr>
        <p:spPr bwMode="auto">
          <a:xfrm rot="10800000" flipH="1">
            <a:off x="4594222" y="6022611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596" name="Straight Connector 36"/>
          <p:cNvCxnSpPr>
            <a:cxnSpLocks noChangeShapeType="1"/>
            <a:stCxn id="20597" idx="2"/>
          </p:cNvCxnSpPr>
          <p:nvPr/>
        </p:nvCxnSpPr>
        <p:spPr bwMode="auto">
          <a:xfrm rot="10800000">
            <a:off x="4310768" y="602261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597" name="Oval 38"/>
          <p:cNvSpPr>
            <a:spLocks noChangeArrowheads="1"/>
          </p:cNvSpPr>
          <p:nvPr/>
        </p:nvSpPr>
        <p:spPr bwMode="auto">
          <a:xfrm>
            <a:off x="4594223" y="594852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598" name="TextBox 212"/>
          <p:cNvSpPr txBox="1">
            <a:spLocks noChangeArrowheads="1"/>
          </p:cNvSpPr>
          <p:nvPr/>
        </p:nvSpPr>
        <p:spPr bwMode="auto">
          <a:xfrm>
            <a:off x="4855443" y="607447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599" name="TextBox 212"/>
          <p:cNvSpPr txBox="1">
            <a:spLocks noChangeArrowheads="1"/>
          </p:cNvSpPr>
          <p:nvPr/>
        </p:nvSpPr>
        <p:spPr bwMode="auto">
          <a:xfrm>
            <a:off x="4351527" y="607447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600" name="Straight Connector 37"/>
          <p:cNvCxnSpPr>
            <a:cxnSpLocks noChangeShapeType="1"/>
            <a:endCxn id="20603" idx="6"/>
          </p:cNvCxnSpPr>
          <p:nvPr/>
        </p:nvCxnSpPr>
        <p:spPr bwMode="auto">
          <a:xfrm rot="10800000">
            <a:off x="4747990" y="6311536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01" name="Straight Connector 39"/>
          <p:cNvCxnSpPr>
            <a:cxnSpLocks noChangeShapeType="1"/>
            <a:stCxn id="20603" idx="2"/>
          </p:cNvCxnSpPr>
          <p:nvPr/>
        </p:nvCxnSpPr>
        <p:spPr bwMode="auto">
          <a:xfrm rot="10800000" flipH="1">
            <a:off x="4603485" y="6311536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02" name="Straight Connector 36"/>
          <p:cNvCxnSpPr>
            <a:cxnSpLocks noChangeShapeType="1"/>
            <a:stCxn id="20603" idx="2"/>
          </p:cNvCxnSpPr>
          <p:nvPr/>
        </p:nvCxnSpPr>
        <p:spPr bwMode="auto">
          <a:xfrm rot="10800000">
            <a:off x="4320032" y="6311536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03" name="Oval 38"/>
          <p:cNvSpPr>
            <a:spLocks noChangeArrowheads="1"/>
          </p:cNvSpPr>
          <p:nvPr/>
        </p:nvSpPr>
        <p:spPr bwMode="auto">
          <a:xfrm>
            <a:off x="4603485" y="6241157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04" name="TextBox 212"/>
          <p:cNvSpPr txBox="1">
            <a:spLocks noChangeArrowheads="1"/>
          </p:cNvSpPr>
          <p:nvPr/>
        </p:nvSpPr>
        <p:spPr bwMode="auto">
          <a:xfrm>
            <a:off x="4864707" y="636339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605" name="TextBox 212"/>
          <p:cNvSpPr txBox="1">
            <a:spLocks noChangeArrowheads="1"/>
          </p:cNvSpPr>
          <p:nvPr/>
        </p:nvSpPr>
        <p:spPr bwMode="auto">
          <a:xfrm>
            <a:off x="4360790" y="636339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606" name="Rectangle 85"/>
          <p:cNvSpPr>
            <a:spLocks noChangeArrowheads="1"/>
          </p:cNvSpPr>
          <p:nvPr/>
        </p:nvSpPr>
        <p:spPr bwMode="auto">
          <a:xfrm flipH="1">
            <a:off x="6515403" y="5989274"/>
            <a:ext cx="550233" cy="4185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0607" name="Straight Connector 37"/>
          <p:cNvCxnSpPr>
            <a:cxnSpLocks noChangeShapeType="1"/>
            <a:endCxn id="20611" idx="6"/>
          </p:cNvCxnSpPr>
          <p:nvPr/>
        </p:nvCxnSpPr>
        <p:spPr bwMode="auto">
          <a:xfrm rot="10800000" flipH="1">
            <a:off x="7232374" y="6196707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08" name="Straight Connector 39"/>
          <p:cNvCxnSpPr>
            <a:cxnSpLocks noChangeShapeType="1"/>
            <a:stCxn id="20611" idx="6"/>
            <a:endCxn id="20616" idx="1"/>
          </p:cNvCxnSpPr>
          <p:nvPr/>
        </p:nvCxnSpPr>
        <p:spPr bwMode="auto">
          <a:xfrm flipH="1">
            <a:off x="7065637" y="6196707"/>
            <a:ext cx="37978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09" name="TextBox 212"/>
          <p:cNvSpPr txBox="1">
            <a:spLocks noChangeArrowheads="1"/>
          </p:cNvSpPr>
          <p:nvPr/>
        </p:nvSpPr>
        <p:spPr bwMode="auto">
          <a:xfrm flipH="1">
            <a:off x="7115657" y="6207819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610" name="Straight Connector 36"/>
          <p:cNvCxnSpPr>
            <a:cxnSpLocks noChangeShapeType="1"/>
            <a:stCxn id="20611" idx="2"/>
          </p:cNvCxnSpPr>
          <p:nvPr/>
        </p:nvCxnSpPr>
        <p:spPr bwMode="auto">
          <a:xfrm rot="10800000" flipH="1">
            <a:off x="7589931" y="61967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11" name="Oval 38"/>
          <p:cNvSpPr>
            <a:spLocks noChangeArrowheads="1"/>
          </p:cNvSpPr>
          <p:nvPr/>
        </p:nvSpPr>
        <p:spPr bwMode="auto">
          <a:xfrm flipH="1">
            <a:off x="7445427" y="612632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2" name="Rectangle 46"/>
          <p:cNvSpPr>
            <a:spLocks noChangeArrowheads="1"/>
          </p:cNvSpPr>
          <p:nvPr/>
        </p:nvSpPr>
        <p:spPr bwMode="auto">
          <a:xfrm flipH="1">
            <a:off x="5535361" y="595593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3" name="Rectangle 104"/>
          <p:cNvSpPr>
            <a:spLocks noChangeArrowheads="1"/>
          </p:cNvSpPr>
          <p:nvPr/>
        </p:nvSpPr>
        <p:spPr bwMode="auto">
          <a:xfrm flipH="1">
            <a:off x="5535361" y="6255974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4" name="Rectangle 46"/>
          <p:cNvSpPr>
            <a:spLocks noChangeArrowheads="1"/>
          </p:cNvSpPr>
          <p:nvPr/>
        </p:nvSpPr>
        <p:spPr bwMode="auto">
          <a:xfrm flipH="1">
            <a:off x="6515404" y="598927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5" name="Rectangle 104"/>
          <p:cNvSpPr>
            <a:spLocks noChangeArrowheads="1"/>
          </p:cNvSpPr>
          <p:nvPr/>
        </p:nvSpPr>
        <p:spPr bwMode="auto">
          <a:xfrm flipH="1">
            <a:off x="6515404" y="626708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16" name="Rectangle 46"/>
          <p:cNvSpPr>
            <a:spLocks noChangeArrowheads="1"/>
          </p:cNvSpPr>
          <p:nvPr/>
        </p:nvSpPr>
        <p:spPr bwMode="auto">
          <a:xfrm flipH="1">
            <a:off x="6922983" y="6126328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0617" name="Straight Connector 37"/>
          <p:cNvCxnSpPr>
            <a:cxnSpLocks noChangeShapeType="1"/>
            <a:endCxn id="20620" idx="6"/>
          </p:cNvCxnSpPr>
          <p:nvPr/>
        </p:nvCxnSpPr>
        <p:spPr bwMode="auto">
          <a:xfrm rot="10800000" flipH="1">
            <a:off x="5878097" y="6022611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18" name="Straight Connector 39"/>
          <p:cNvCxnSpPr>
            <a:cxnSpLocks noChangeShapeType="1"/>
            <a:stCxn id="20620" idx="2"/>
          </p:cNvCxnSpPr>
          <p:nvPr/>
        </p:nvCxnSpPr>
        <p:spPr bwMode="auto">
          <a:xfrm rot="10800000">
            <a:off x="5685423" y="6022611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19" name="Straight Connector 36"/>
          <p:cNvCxnSpPr>
            <a:cxnSpLocks noChangeShapeType="1"/>
            <a:stCxn id="20620" idx="2"/>
          </p:cNvCxnSpPr>
          <p:nvPr/>
        </p:nvCxnSpPr>
        <p:spPr bwMode="auto">
          <a:xfrm rot="10800000" flipH="1">
            <a:off x="6235657" y="6022611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20" name="Oval 38"/>
          <p:cNvSpPr>
            <a:spLocks noChangeArrowheads="1"/>
          </p:cNvSpPr>
          <p:nvPr/>
        </p:nvSpPr>
        <p:spPr bwMode="auto">
          <a:xfrm flipH="1">
            <a:off x="6091152" y="5948528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21" name="TextBox 212"/>
          <p:cNvSpPr txBox="1">
            <a:spLocks noChangeArrowheads="1"/>
          </p:cNvSpPr>
          <p:nvPr/>
        </p:nvSpPr>
        <p:spPr bwMode="auto">
          <a:xfrm flipH="1">
            <a:off x="5687276" y="607447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622" name="TextBox 212"/>
          <p:cNvSpPr txBox="1">
            <a:spLocks noChangeArrowheads="1"/>
          </p:cNvSpPr>
          <p:nvPr/>
        </p:nvSpPr>
        <p:spPr bwMode="auto">
          <a:xfrm flipH="1">
            <a:off x="6200456" y="607447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0623" name="Straight Connector 37"/>
          <p:cNvCxnSpPr>
            <a:cxnSpLocks noChangeShapeType="1"/>
            <a:endCxn id="20626" idx="6"/>
          </p:cNvCxnSpPr>
          <p:nvPr/>
        </p:nvCxnSpPr>
        <p:spPr bwMode="auto">
          <a:xfrm rot="10800000" flipH="1">
            <a:off x="5868835" y="6311536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24" name="Straight Connector 39"/>
          <p:cNvCxnSpPr>
            <a:cxnSpLocks noChangeShapeType="1"/>
            <a:stCxn id="20626" idx="2"/>
          </p:cNvCxnSpPr>
          <p:nvPr/>
        </p:nvCxnSpPr>
        <p:spPr bwMode="auto">
          <a:xfrm rot="10800000">
            <a:off x="5676161" y="6311536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625" name="Straight Connector 36"/>
          <p:cNvCxnSpPr>
            <a:cxnSpLocks noChangeShapeType="1"/>
            <a:stCxn id="20626" idx="2"/>
          </p:cNvCxnSpPr>
          <p:nvPr/>
        </p:nvCxnSpPr>
        <p:spPr bwMode="auto">
          <a:xfrm rot="10800000" flipH="1">
            <a:off x="6226392" y="631153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626" name="Oval 38"/>
          <p:cNvSpPr>
            <a:spLocks noChangeArrowheads="1"/>
          </p:cNvSpPr>
          <p:nvPr/>
        </p:nvSpPr>
        <p:spPr bwMode="auto">
          <a:xfrm flipH="1">
            <a:off x="6081888" y="6241157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0627" name="TextBox 212"/>
          <p:cNvSpPr txBox="1">
            <a:spLocks noChangeArrowheads="1"/>
          </p:cNvSpPr>
          <p:nvPr/>
        </p:nvSpPr>
        <p:spPr bwMode="auto">
          <a:xfrm flipH="1">
            <a:off x="5679866" y="636339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0628" name="TextBox 212"/>
          <p:cNvSpPr txBox="1">
            <a:spLocks noChangeArrowheads="1"/>
          </p:cNvSpPr>
          <p:nvPr/>
        </p:nvSpPr>
        <p:spPr bwMode="auto">
          <a:xfrm flipH="1">
            <a:off x="6183783" y="636339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194" name="Title 193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</a:t>
            </a:r>
            <a:r>
              <a:rPr lang="en-US" dirty="0" smtClean="0"/>
              <a:t>Type </a:t>
            </a:r>
            <a:r>
              <a:rPr lang="en-US" dirty="0" smtClean="0"/>
              <a:t>1&amp;2 supporting </a:t>
            </a:r>
            <a:r>
              <a:rPr lang="en-US" dirty="0" smtClean="0"/>
              <a:t>PB</a:t>
            </a:r>
            <a:endParaRPr lang="en-GB" dirty="0"/>
          </a:p>
        </p:txBody>
      </p:sp>
      <p:sp>
        <p:nvSpPr>
          <p:cNvPr id="195" name="Content Placeholder 19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PNP ports in PB node are replaced by </a:t>
            </a:r>
            <a:br>
              <a:rPr lang="en-US" dirty="0" smtClean="0"/>
            </a:br>
            <a:r>
              <a:rPr lang="en-US" dirty="0" smtClean="0"/>
              <a:t>B-component complex to support EC </a:t>
            </a:r>
            <a:br>
              <a:rPr lang="en-US" dirty="0" smtClean="0"/>
            </a:br>
            <a:r>
              <a:rPr lang="en-US" dirty="0" smtClean="0"/>
              <a:t>Type 2 MEPs and MIPs</a:t>
            </a:r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r>
              <a:rPr lang="en-US" dirty="0" smtClean="0"/>
              <a:t>NOTE: BCB node does not need to support EC Type 2</a:t>
            </a:r>
            <a:endParaRPr lang="en-GB" dirty="0"/>
          </a:p>
        </p:txBody>
      </p:sp>
      <p:sp>
        <p:nvSpPr>
          <p:cNvPr id="196" name="Rectangle 85"/>
          <p:cNvSpPr>
            <a:spLocks noChangeArrowheads="1"/>
          </p:cNvSpPr>
          <p:nvPr/>
        </p:nvSpPr>
        <p:spPr bwMode="auto">
          <a:xfrm>
            <a:off x="7871618" y="2135659"/>
            <a:ext cx="471487" cy="3603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2005" tIns="42005" rIns="42005" bIns="42005" anchor="ctr"/>
          <a:lstStyle/>
          <a:p>
            <a:pPr algn="ctr"/>
            <a:r>
              <a:rPr lang="en-US" sz="1000" b="1" dirty="0">
                <a:latin typeface="Arial" pitchFamily="34" charset="0"/>
                <a:cs typeface="Arial" pitchFamily="34" charset="0"/>
              </a:rPr>
              <a:t>B-Com-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900" b="1" dirty="0" err="1">
                <a:latin typeface="Arial" pitchFamily="34" charset="0"/>
                <a:cs typeface="Arial" pitchFamily="34" charset="0"/>
              </a:rPr>
              <a:t>ponent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ectangle 46"/>
          <p:cNvSpPr>
            <a:spLocks noChangeArrowheads="1"/>
          </p:cNvSpPr>
          <p:nvPr/>
        </p:nvSpPr>
        <p:spPr bwMode="auto">
          <a:xfrm>
            <a:off x="9059068" y="2108672"/>
            <a:ext cx="123825" cy="1206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ectangle 104"/>
          <p:cNvSpPr>
            <a:spLocks noChangeArrowheads="1"/>
          </p:cNvSpPr>
          <p:nvPr/>
        </p:nvSpPr>
        <p:spPr bwMode="auto">
          <a:xfrm>
            <a:off x="9059068" y="2365847"/>
            <a:ext cx="123825" cy="122237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ectangle 46"/>
          <p:cNvSpPr>
            <a:spLocks noChangeArrowheads="1"/>
          </p:cNvSpPr>
          <p:nvPr/>
        </p:nvSpPr>
        <p:spPr bwMode="auto">
          <a:xfrm>
            <a:off x="8219280" y="2135659"/>
            <a:ext cx="123825" cy="12223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Rectangle 104"/>
          <p:cNvSpPr>
            <a:spLocks noChangeArrowheads="1"/>
          </p:cNvSpPr>
          <p:nvPr/>
        </p:nvSpPr>
        <p:spPr bwMode="auto">
          <a:xfrm>
            <a:off x="8219280" y="2375372"/>
            <a:ext cx="123825" cy="12065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1" name="Straight Connector 37"/>
          <p:cNvCxnSpPr>
            <a:cxnSpLocks noChangeShapeType="1"/>
            <a:endCxn id="204" idx="6"/>
          </p:cNvCxnSpPr>
          <p:nvPr/>
        </p:nvCxnSpPr>
        <p:spPr bwMode="auto">
          <a:xfrm rot="10800000">
            <a:off x="8706643" y="2164234"/>
            <a:ext cx="1825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2" name="Straight Connector 39"/>
          <p:cNvCxnSpPr>
            <a:cxnSpLocks noChangeShapeType="1"/>
            <a:stCxn id="204" idx="2"/>
          </p:cNvCxnSpPr>
          <p:nvPr/>
        </p:nvCxnSpPr>
        <p:spPr bwMode="auto">
          <a:xfrm rot="10800000" flipH="1">
            <a:off x="8582818" y="2164234"/>
            <a:ext cx="4714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3" name="Straight Connector 36"/>
          <p:cNvCxnSpPr>
            <a:cxnSpLocks noChangeShapeType="1"/>
            <a:stCxn id="204" idx="2"/>
          </p:cNvCxnSpPr>
          <p:nvPr/>
        </p:nvCxnSpPr>
        <p:spPr bwMode="auto">
          <a:xfrm rot="10800000">
            <a:off x="8339930" y="2164234"/>
            <a:ext cx="2428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04" name="Oval 38"/>
          <p:cNvSpPr>
            <a:spLocks noChangeArrowheads="1"/>
          </p:cNvSpPr>
          <p:nvPr/>
        </p:nvSpPr>
        <p:spPr bwMode="auto">
          <a:xfrm>
            <a:off x="8582818" y="2102322"/>
            <a:ext cx="123825" cy="120650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 anchor="ctr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TextBox 212"/>
          <p:cNvSpPr txBox="1">
            <a:spLocks noChangeArrowheads="1"/>
          </p:cNvSpPr>
          <p:nvPr/>
        </p:nvSpPr>
        <p:spPr bwMode="auto">
          <a:xfrm>
            <a:off x="8806655" y="2208684"/>
            <a:ext cx="246063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latin typeface="Arial" pitchFamily="34" charset="0"/>
                <a:cs typeface="Arial" pitchFamily="34" charset="0"/>
              </a:rPr>
              <a:t>PNP</a:t>
            </a:r>
            <a:endParaRPr lang="en-GB" sz="9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TextBox 212"/>
          <p:cNvSpPr txBox="1">
            <a:spLocks noChangeArrowheads="1"/>
          </p:cNvSpPr>
          <p:nvPr/>
        </p:nvSpPr>
        <p:spPr bwMode="auto">
          <a:xfrm>
            <a:off x="8374855" y="2208684"/>
            <a:ext cx="23812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latin typeface="Arial" pitchFamily="34" charset="0"/>
                <a:cs typeface="Arial" pitchFamily="34" charset="0"/>
              </a:rPr>
              <a:t>PNP</a:t>
            </a:r>
            <a:endParaRPr lang="en-GB" sz="9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7" name="Straight Connector 37"/>
          <p:cNvCxnSpPr>
            <a:cxnSpLocks noChangeShapeType="1"/>
            <a:endCxn id="210" idx="6"/>
          </p:cNvCxnSpPr>
          <p:nvPr/>
        </p:nvCxnSpPr>
        <p:spPr bwMode="auto">
          <a:xfrm rot="10800000">
            <a:off x="8714580" y="2413472"/>
            <a:ext cx="1825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8" name="Straight Connector 39"/>
          <p:cNvCxnSpPr>
            <a:cxnSpLocks noChangeShapeType="1"/>
            <a:stCxn id="210" idx="2"/>
          </p:cNvCxnSpPr>
          <p:nvPr/>
        </p:nvCxnSpPr>
        <p:spPr bwMode="auto">
          <a:xfrm rot="10800000" flipH="1">
            <a:off x="8590755" y="2413472"/>
            <a:ext cx="4714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9" name="Straight Connector 36"/>
          <p:cNvCxnSpPr>
            <a:cxnSpLocks noChangeShapeType="1"/>
            <a:stCxn id="210" idx="2"/>
          </p:cNvCxnSpPr>
          <p:nvPr/>
        </p:nvCxnSpPr>
        <p:spPr bwMode="auto">
          <a:xfrm rot="10800000">
            <a:off x="8347868" y="2413472"/>
            <a:ext cx="24288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0" name="Oval 38"/>
          <p:cNvSpPr>
            <a:spLocks noChangeArrowheads="1"/>
          </p:cNvSpPr>
          <p:nvPr/>
        </p:nvSpPr>
        <p:spPr bwMode="auto">
          <a:xfrm>
            <a:off x="8590755" y="2351559"/>
            <a:ext cx="123825" cy="12223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 anchor="ctr"/>
          <a:lstStyle/>
          <a:p>
            <a:endParaRPr lang="en-GB" sz="2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TextBox 212"/>
          <p:cNvSpPr txBox="1">
            <a:spLocks noChangeArrowheads="1"/>
          </p:cNvSpPr>
          <p:nvPr/>
        </p:nvSpPr>
        <p:spPr bwMode="auto">
          <a:xfrm>
            <a:off x="8814593" y="2457922"/>
            <a:ext cx="244475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latin typeface="Arial" pitchFamily="34" charset="0"/>
                <a:cs typeface="Arial" pitchFamily="34" charset="0"/>
              </a:rPr>
              <a:t>CBP</a:t>
            </a:r>
            <a:endParaRPr lang="en-GB" sz="9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TextBox 212"/>
          <p:cNvSpPr txBox="1">
            <a:spLocks noChangeArrowheads="1"/>
          </p:cNvSpPr>
          <p:nvPr/>
        </p:nvSpPr>
        <p:spPr bwMode="auto">
          <a:xfrm>
            <a:off x="8382793" y="2457922"/>
            <a:ext cx="244475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latin typeface="Arial" pitchFamily="34" charset="0"/>
                <a:cs typeface="Arial" pitchFamily="34" charset="0"/>
              </a:rPr>
              <a:t>CBP</a:t>
            </a:r>
            <a:endParaRPr lang="en-GB" sz="9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Rectangle 87"/>
          <p:cNvSpPr>
            <a:spLocks noChangeArrowheads="1"/>
          </p:cNvSpPr>
          <p:nvPr/>
        </p:nvSpPr>
        <p:spPr bwMode="auto">
          <a:xfrm>
            <a:off x="7871618" y="2249959"/>
            <a:ext cx="122237" cy="12382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2005" tIns="42005" rIns="42005" bIns="42005"/>
          <a:lstStyle/>
          <a:p>
            <a:endParaRPr lang="en-GB" sz="2800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4" name="Straight Connector 90"/>
          <p:cNvCxnSpPr>
            <a:cxnSpLocks noChangeShapeType="1"/>
            <a:stCxn id="213" idx="1"/>
          </p:cNvCxnSpPr>
          <p:nvPr/>
        </p:nvCxnSpPr>
        <p:spPr bwMode="auto">
          <a:xfrm flipH="1">
            <a:off x="7646193" y="2311872"/>
            <a:ext cx="2254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" name="TextBox 169"/>
          <p:cNvSpPr txBox="1">
            <a:spLocks noChangeArrowheads="1"/>
          </p:cNvSpPr>
          <p:nvPr/>
        </p:nvSpPr>
        <p:spPr bwMode="auto">
          <a:xfrm>
            <a:off x="7568405" y="2340447"/>
            <a:ext cx="263525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b="1">
                <a:latin typeface="Arial" pitchFamily="34" charset="0"/>
                <a:cs typeface="Arial" pitchFamily="34" charset="0"/>
              </a:rPr>
              <a:t>PNP</a:t>
            </a:r>
            <a:endParaRPr lang="en-GB" sz="1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272"/>
          <p:cNvSpPr>
            <a:spLocks noChangeArrowheads="1"/>
          </p:cNvSpPr>
          <p:nvPr/>
        </p:nvSpPr>
        <p:spPr bwMode="auto">
          <a:xfrm>
            <a:off x="7874793" y="2056284"/>
            <a:ext cx="1314450" cy="533400"/>
          </a:xfrm>
          <a:prstGeom prst="rect">
            <a:avLst/>
          </a:prstGeom>
          <a:noFill/>
          <a:ln w="2857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0" hangingPunct="0"/>
            <a:endParaRPr lang="en-GB" sz="3200"/>
          </a:p>
        </p:txBody>
      </p:sp>
      <p:sp>
        <p:nvSpPr>
          <p:cNvPr id="217" name="TextBox 275"/>
          <p:cNvSpPr txBox="1">
            <a:spLocks noChangeArrowheads="1"/>
          </p:cNvSpPr>
          <p:nvPr/>
        </p:nvSpPr>
        <p:spPr bwMode="auto">
          <a:xfrm>
            <a:off x="7352381" y="2632348"/>
            <a:ext cx="25384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 i="1" dirty="0">
                <a:latin typeface="Times New Roman" pitchFamily="18" charset="0"/>
                <a:cs typeface="Times New Roman" pitchFamily="18" charset="0"/>
              </a:rPr>
              <a:t>PNP2 = EC Type 1 &amp; 2 supporting PNP</a:t>
            </a:r>
            <a:endParaRPr lang="en-GB" sz="1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" name="Line Callout 1 97"/>
          <p:cNvSpPr>
            <a:spLocks/>
          </p:cNvSpPr>
          <p:nvPr/>
        </p:nvSpPr>
        <p:spPr bwMode="auto">
          <a:xfrm flipH="1">
            <a:off x="6344269" y="1120180"/>
            <a:ext cx="2088580" cy="288032"/>
          </a:xfrm>
          <a:prstGeom prst="borderCallout1">
            <a:avLst>
              <a:gd name="adj1" fmla="val 59065"/>
              <a:gd name="adj2" fmla="val -4301"/>
              <a:gd name="adj3" fmla="val 354380"/>
              <a:gd name="adj4" fmla="val -21736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en-US" sz="1400" dirty="0"/>
              <a:t>EC Type 1 signals</a:t>
            </a:r>
            <a:endParaRPr lang="en-GB" sz="1400" dirty="0"/>
          </a:p>
        </p:txBody>
      </p:sp>
      <p:sp>
        <p:nvSpPr>
          <p:cNvPr id="219" name="Line Callout 1 98"/>
          <p:cNvSpPr>
            <a:spLocks/>
          </p:cNvSpPr>
          <p:nvPr/>
        </p:nvSpPr>
        <p:spPr bwMode="auto">
          <a:xfrm flipH="1">
            <a:off x="6343699" y="1551980"/>
            <a:ext cx="1873250" cy="288280"/>
          </a:xfrm>
          <a:prstGeom prst="borderCallout1">
            <a:avLst>
              <a:gd name="adj1" fmla="val 18750"/>
              <a:gd name="adj2" fmla="val -8333"/>
              <a:gd name="adj3" fmla="val 280064"/>
              <a:gd name="adj4" fmla="val -30681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 dirty="0"/>
              <a:t>EC Type 2 signals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"/>
          <p:cNvSpPr>
            <a:spLocks noChangeArrowheads="1"/>
          </p:cNvSpPr>
          <p:nvPr/>
        </p:nvSpPr>
        <p:spPr bwMode="auto">
          <a:xfrm flipH="1">
            <a:off x="2186833" y="3811761"/>
            <a:ext cx="5461567" cy="371713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229" name="Title 228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Type 1&amp;2 supporting PBB-TE IB-BEB</a:t>
            </a:r>
            <a:endParaRPr lang="en-GB" dirty="0"/>
          </a:p>
        </p:txBody>
      </p:sp>
      <p:sp>
        <p:nvSpPr>
          <p:cNvPr id="230" name="Content Placeholder 22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CNP and PIP </a:t>
            </a:r>
            <a:r>
              <a:rPr lang="en-US" dirty="0" smtClean="0"/>
              <a:t>ports in </a:t>
            </a:r>
            <a:r>
              <a:rPr lang="en-US" dirty="0" smtClean="0"/>
              <a:t>PBB-TE IB-BEB </a:t>
            </a:r>
            <a:r>
              <a:rPr lang="en-US" dirty="0" smtClean="0"/>
              <a:t>node are replaced </a:t>
            </a:r>
            <a:r>
              <a:rPr lang="en-US" dirty="0" smtClean="0"/>
              <a:t>by B-component </a:t>
            </a:r>
            <a:r>
              <a:rPr lang="en-US" dirty="0" smtClean="0"/>
              <a:t>complex to support EC Type </a:t>
            </a:r>
            <a:r>
              <a:rPr lang="en-US" dirty="0" smtClean="0"/>
              <a:t>2 MEPs and MIPs</a:t>
            </a:r>
            <a:endParaRPr lang="en-GB" dirty="0" smtClean="0"/>
          </a:p>
          <a:p>
            <a:pPr marL="0" indent="0"/>
            <a:endParaRPr lang="en-GB" dirty="0"/>
          </a:p>
        </p:txBody>
      </p:sp>
      <p:sp>
        <p:nvSpPr>
          <p:cNvPr id="26628" name="TextBox 149"/>
          <p:cNvSpPr txBox="1">
            <a:spLocks noChangeArrowheads="1"/>
          </p:cNvSpPr>
          <p:nvPr/>
        </p:nvSpPr>
        <p:spPr bwMode="auto">
          <a:xfrm>
            <a:off x="1217905" y="4180325"/>
            <a:ext cx="1458244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B-Tagged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5" name="Rectangle 127"/>
          <p:cNvSpPr>
            <a:spLocks noChangeArrowheads="1"/>
          </p:cNvSpPr>
          <p:nvPr/>
        </p:nvSpPr>
        <p:spPr bwMode="auto">
          <a:xfrm>
            <a:off x="2652924" y="4172539"/>
            <a:ext cx="569492" cy="325171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>
                <a:cs typeface="Arial" pitchFamily="34" charset="0"/>
              </a:rPr>
              <a:t>B-VLAN 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6630" name="TextBox 103"/>
          <p:cNvSpPr txBox="1">
            <a:spLocks noChangeArrowheads="1"/>
          </p:cNvSpPr>
          <p:nvPr/>
        </p:nvSpPr>
        <p:spPr bwMode="auto">
          <a:xfrm>
            <a:off x="2186833" y="3224650"/>
            <a:ext cx="5461567" cy="5914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EC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Type 1 &amp; 2 supporting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PBB-TE IB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Backbone Edge Bridge (IB-BEB2)</a:t>
            </a:r>
            <a:endParaRPr lang="en-GB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631" name="TextBox 437"/>
          <p:cNvSpPr txBox="1">
            <a:spLocks noChangeArrowheads="1"/>
          </p:cNvSpPr>
          <p:nvPr/>
        </p:nvSpPr>
        <p:spPr bwMode="auto">
          <a:xfrm>
            <a:off x="4338870" y="7060142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grpSp>
        <p:nvGrpSpPr>
          <p:cNvPr id="2" name="Group 616"/>
          <p:cNvGrpSpPr>
            <a:grpSpLocks/>
          </p:cNvGrpSpPr>
          <p:nvPr/>
        </p:nvGrpSpPr>
        <p:grpSpPr bwMode="auto">
          <a:xfrm>
            <a:off x="1842244" y="4484068"/>
            <a:ext cx="955959" cy="924911"/>
            <a:chOff x="2404616" y="3212976"/>
            <a:chExt cx="818874" cy="792706"/>
          </a:xfrm>
        </p:grpSpPr>
        <p:cxnSp>
          <p:nvCxnSpPr>
            <p:cNvPr id="26842" name="Straight Connector 37"/>
            <p:cNvCxnSpPr>
              <a:cxnSpLocks noChangeShapeType="1"/>
              <a:stCxn id="26846" idx="1"/>
              <a:endCxn id="26845" idx="6"/>
            </p:cNvCxnSpPr>
            <p:nvPr/>
          </p:nvCxnSpPr>
          <p:spPr bwMode="auto">
            <a:xfrm flipH="1" flipV="1">
              <a:off x="2771329" y="3273301"/>
              <a:ext cx="328336" cy="79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43" name="TextBox 212"/>
            <p:cNvSpPr txBox="1">
              <a:spLocks noChangeArrowheads="1"/>
            </p:cNvSpPr>
            <p:nvPr/>
          </p:nvSpPr>
          <p:spPr bwMode="auto">
            <a:xfrm>
              <a:off x="2844503" y="3284414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44" name="Straight Connector 36"/>
            <p:cNvCxnSpPr>
              <a:cxnSpLocks noChangeShapeType="1"/>
              <a:stCxn id="26845" idx="2"/>
            </p:cNvCxnSpPr>
            <p:nvPr/>
          </p:nvCxnSpPr>
          <p:spPr bwMode="auto">
            <a:xfrm rot="10800000">
              <a:off x="2404616" y="3274889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45" name="Oval 38"/>
            <p:cNvSpPr>
              <a:spLocks noChangeArrowheads="1"/>
            </p:cNvSpPr>
            <p:nvPr/>
          </p:nvSpPr>
          <p:spPr bwMode="auto">
            <a:xfrm>
              <a:off x="2647504" y="321297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46" name="Rectangle 46"/>
            <p:cNvSpPr>
              <a:spLocks noChangeArrowheads="1"/>
            </p:cNvSpPr>
            <p:nvPr/>
          </p:nvSpPr>
          <p:spPr bwMode="auto">
            <a:xfrm>
              <a:off x="3099665" y="3212976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847" name="Straight Connector 37"/>
            <p:cNvCxnSpPr>
              <a:cxnSpLocks noChangeShapeType="1"/>
              <a:endCxn id="26851" idx="6"/>
            </p:cNvCxnSpPr>
            <p:nvPr/>
          </p:nvCxnSpPr>
          <p:spPr bwMode="auto">
            <a:xfrm rot="10800000">
              <a:off x="2771329" y="3874318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48" name="Straight Connector 39"/>
            <p:cNvCxnSpPr>
              <a:cxnSpLocks noChangeShapeType="1"/>
              <a:stCxn id="26851" idx="6"/>
              <a:endCxn id="26852" idx="1"/>
            </p:cNvCxnSpPr>
            <p:nvPr/>
          </p:nvCxnSpPr>
          <p:spPr bwMode="auto">
            <a:xfrm>
              <a:off x="2771329" y="3872731"/>
              <a:ext cx="32833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49" name="TextBox 212"/>
            <p:cNvSpPr txBox="1">
              <a:spLocks noChangeArrowheads="1"/>
            </p:cNvSpPr>
            <p:nvPr/>
          </p:nvSpPr>
          <p:spPr bwMode="auto">
            <a:xfrm>
              <a:off x="2844503" y="3860601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50" name="Straight Connector 36"/>
            <p:cNvCxnSpPr>
              <a:cxnSpLocks noChangeShapeType="1"/>
              <a:stCxn id="26851" idx="2"/>
            </p:cNvCxnSpPr>
            <p:nvPr/>
          </p:nvCxnSpPr>
          <p:spPr bwMode="auto">
            <a:xfrm rot="10800000">
              <a:off x="2404616" y="3874318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51" name="Oval 38"/>
            <p:cNvSpPr>
              <a:spLocks noChangeArrowheads="1"/>
            </p:cNvSpPr>
            <p:nvPr/>
          </p:nvSpPr>
          <p:spPr bwMode="auto">
            <a:xfrm>
              <a:off x="2647504" y="381240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52" name="Rectangle 46"/>
            <p:cNvSpPr>
              <a:spLocks noChangeArrowheads="1"/>
            </p:cNvSpPr>
            <p:nvPr/>
          </p:nvSpPr>
          <p:spPr bwMode="auto">
            <a:xfrm>
              <a:off x="3099665" y="3812406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</p:grpSp>
      <p:sp>
        <p:nvSpPr>
          <p:cNvPr id="26633" name="TextBox 438"/>
          <p:cNvSpPr txBox="1">
            <a:spLocks noChangeArrowheads="1"/>
          </p:cNvSpPr>
          <p:nvPr/>
        </p:nvSpPr>
        <p:spPr bwMode="auto">
          <a:xfrm>
            <a:off x="3454036" y="4146988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grpSp>
        <p:nvGrpSpPr>
          <p:cNvPr id="3" name="Group 634"/>
          <p:cNvGrpSpPr>
            <a:grpSpLocks/>
          </p:cNvGrpSpPr>
          <p:nvPr/>
        </p:nvGrpSpPr>
        <p:grpSpPr bwMode="auto">
          <a:xfrm>
            <a:off x="3911636" y="4180326"/>
            <a:ext cx="4103586" cy="1479815"/>
            <a:chOff x="4287116" y="2780928"/>
            <a:chExt cx="3516352" cy="1268760"/>
          </a:xfrm>
        </p:grpSpPr>
        <p:sp>
          <p:nvSpPr>
            <p:cNvPr id="26761" name="Rectangle 85"/>
            <p:cNvSpPr>
              <a:spLocks noChangeArrowheads="1"/>
            </p:cNvSpPr>
            <p:nvPr/>
          </p:nvSpPr>
          <p:spPr bwMode="auto">
            <a:xfrm>
              <a:off x="5474671" y="2780928"/>
              <a:ext cx="459269" cy="126876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I-</a:t>
              </a:r>
            </a:p>
            <a:p>
              <a:pPr algn="ctr"/>
              <a:r>
                <a:rPr lang="en-US" sz="800" dirty="0">
                  <a:cs typeface="Arial" pitchFamily="34" charset="0"/>
                </a:rPr>
                <a:t>Component</a:t>
              </a:r>
            </a:p>
          </p:txBody>
        </p:sp>
        <p:sp>
          <p:nvSpPr>
            <p:cNvPr id="26762" name="Rectangle 85"/>
            <p:cNvSpPr>
              <a:spLocks noChangeArrowheads="1"/>
            </p:cNvSpPr>
            <p:nvPr/>
          </p:nvSpPr>
          <p:spPr bwMode="auto">
            <a:xfrm>
              <a:off x="4287116" y="2936225"/>
              <a:ext cx="471488" cy="3603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B-Com-</a:t>
              </a:r>
            </a:p>
            <a:p>
              <a:pPr algn="ctr"/>
              <a:r>
                <a:rPr lang="en-US" sz="800" dirty="0" err="1">
                  <a:cs typeface="Arial" pitchFamily="34" charset="0"/>
                </a:rPr>
                <a:t>ponent</a:t>
              </a:r>
              <a:endParaRPr lang="en-US" sz="800" dirty="0">
                <a:cs typeface="Arial" pitchFamily="34" charset="0"/>
              </a:endParaRPr>
            </a:p>
          </p:txBody>
        </p:sp>
        <p:sp>
          <p:nvSpPr>
            <p:cNvPr id="26763" name="Rectangle 46"/>
            <p:cNvSpPr>
              <a:spLocks noChangeArrowheads="1"/>
            </p:cNvSpPr>
            <p:nvPr/>
          </p:nvSpPr>
          <p:spPr bwMode="auto">
            <a:xfrm>
              <a:off x="5474566" y="2909238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64" name="Rectangle 104"/>
            <p:cNvSpPr>
              <a:spLocks noChangeArrowheads="1"/>
            </p:cNvSpPr>
            <p:nvPr/>
          </p:nvSpPr>
          <p:spPr bwMode="auto">
            <a:xfrm>
              <a:off x="5474566" y="3166413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65" name="Rectangle 46"/>
            <p:cNvSpPr>
              <a:spLocks noChangeArrowheads="1"/>
            </p:cNvSpPr>
            <p:nvPr/>
          </p:nvSpPr>
          <p:spPr bwMode="auto">
            <a:xfrm>
              <a:off x="4634779" y="2936225"/>
              <a:ext cx="123825" cy="12223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66" name="Rectangle 104"/>
            <p:cNvSpPr>
              <a:spLocks noChangeArrowheads="1"/>
            </p:cNvSpPr>
            <p:nvPr/>
          </p:nvSpPr>
          <p:spPr bwMode="auto">
            <a:xfrm>
              <a:off x="4634779" y="3175938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767" name="Straight Connector 37"/>
            <p:cNvCxnSpPr>
              <a:cxnSpLocks noChangeShapeType="1"/>
              <a:endCxn id="26770" idx="6"/>
            </p:cNvCxnSpPr>
            <p:nvPr/>
          </p:nvCxnSpPr>
          <p:spPr bwMode="auto">
            <a:xfrm rot="10800000">
              <a:off x="5122141" y="2964800"/>
              <a:ext cx="1825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68" name="Straight Connector 39"/>
            <p:cNvCxnSpPr>
              <a:cxnSpLocks noChangeShapeType="1"/>
              <a:stCxn id="26770" idx="2"/>
            </p:cNvCxnSpPr>
            <p:nvPr/>
          </p:nvCxnSpPr>
          <p:spPr bwMode="auto">
            <a:xfrm rot="10800000" flipH="1">
              <a:off x="4998316" y="2964800"/>
              <a:ext cx="4714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69" name="Straight Connector 36"/>
            <p:cNvCxnSpPr>
              <a:cxnSpLocks noChangeShapeType="1"/>
              <a:stCxn id="26770" idx="2"/>
            </p:cNvCxnSpPr>
            <p:nvPr/>
          </p:nvCxnSpPr>
          <p:spPr bwMode="auto">
            <a:xfrm rot="10800000">
              <a:off x="4755429" y="2964800"/>
              <a:ext cx="2428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70" name="Oval 38"/>
            <p:cNvSpPr>
              <a:spLocks noChangeArrowheads="1"/>
            </p:cNvSpPr>
            <p:nvPr/>
          </p:nvSpPr>
          <p:spPr bwMode="auto">
            <a:xfrm>
              <a:off x="4998316" y="2902888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71" name="TextBox 212"/>
            <p:cNvSpPr txBox="1">
              <a:spLocks noChangeArrowheads="1"/>
            </p:cNvSpPr>
            <p:nvPr/>
          </p:nvSpPr>
          <p:spPr bwMode="auto">
            <a:xfrm>
              <a:off x="5222154" y="3009250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72" name="TextBox 212"/>
            <p:cNvSpPr txBox="1">
              <a:spLocks noChangeArrowheads="1"/>
            </p:cNvSpPr>
            <p:nvPr/>
          </p:nvSpPr>
          <p:spPr bwMode="auto">
            <a:xfrm>
              <a:off x="4790354" y="3009250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773" name="Straight Connector 37"/>
            <p:cNvCxnSpPr>
              <a:cxnSpLocks noChangeShapeType="1"/>
              <a:endCxn id="26776" idx="6"/>
            </p:cNvCxnSpPr>
            <p:nvPr/>
          </p:nvCxnSpPr>
          <p:spPr bwMode="auto">
            <a:xfrm rot="10800000">
              <a:off x="5130079" y="3215625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74" name="Straight Connector 39"/>
            <p:cNvCxnSpPr>
              <a:cxnSpLocks noChangeShapeType="1"/>
              <a:stCxn id="26776" idx="2"/>
            </p:cNvCxnSpPr>
            <p:nvPr/>
          </p:nvCxnSpPr>
          <p:spPr bwMode="auto">
            <a:xfrm rot="10800000" flipH="1">
              <a:off x="5006254" y="3215625"/>
              <a:ext cx="4714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75" name="Straight Connector 36"/>
            <p:cNvCxnSpPr>
              <a:cxnSpLocks noChangeShapeType="1"/>
              <a:stCxn id="26776" idx="2"/>
            </p:cNvCxnSpPr>
            <p:nvPr/>
          </p:nvCxnSpPr>
          <p:spPr bwMode="auto">
            <a:xfrm rot="10800000">
              <a:off x="4763366" y="3215625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76" name="Oval 38"/>
            <p:cNvSpPr>
              <a:spLocks noChangeArrowheads="1"/>
            </p:cNvSpPr>
            <p:nvPr/>
          </p:nvSpPr>
          <p:spPr bwMode="auto">
            <a:xfrm>
              <a:off x="5006254" y="3153713"/>
              <a:ext cx="123825" cy="120650"/>
            </a:xfrm>
            <a:prstGeom prst="ellipse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77" name="TextBox 212"/>
            <p:cNvSpPr txBox="1">
              <a:spLocks noChangeArrowheads="1"/>
            </p:cNvSpPr>
            <p:nvPr/>
          </p:nvSpPr>
          <p:spPr bwMode="auto">
            <a:xfrm>
              <a:off x="5230091" y="325848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78" name="TextBox 212"/>
            <p:cNvSpPr txBox="1">
              <a:spLocks noChangeArrowheads="1"/>
            </p:cNvSpPr>
            <p:nvPr/>
          </p:nvSpPr>
          <p:spPr bwMode="auto">
            <a:xfrm>
              <a:off x="4798291" y="325848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79" name="Rectangle 85"/>
            <p:cNvSpPr>
              <a:spLocks noChangeArrowheads="1"/>
            </p:cNvSpPr>
            <p:nvPr/>
          </p:nvSpPr>
          <p:spPr bwMode="auto">
            <a:xfrm>
              <a:off x="4287116" y="3483913"/>
              <a:ext cx="471488" cy="3603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B-Com-</a:t>
              </a:r>
            </a:p>
            <a:p>
              <a:pPr algn="ctr"/>
              <a:r>
                <a:rPr lang="en-US" sz="800" dirty="0" err="1">
                  <a:cs typeface="Arial" pitchFamily="34" charset="0"/>
                </a:rPr>
                <a:t>ponent</a:t>
              </a:r>
              <a:endParaRPr lang="en-US" sz="800" dirty="0">
                <a:cs typeface="Arial" pitchFamily="34" charset="0"/>
              </a:endParaRPr>
            </a:p>
          </p:txBody>
        </p:sp>
        <p:sp>
          <p:nvSpPr>
            <p:cNvPr id="26780" name="Rectangle 46"/>
            <p:cNvSpPr>
              <a:spLocks noChangeArrowheads="1"/>
            </p:cNvSpPr>
            <p:nvPr/>
          </p:nvSpPr>
          <p:spPr bwMode="auto">
            <a:xfrm>
              <a:off x="5474566" y="3456925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81" name="Rectangle 104"/>
            <p:cNvSpPr>
              <a:spLocks noChangeArrowheads="1"/>
            </p:cNvSpPr>
            <p:nvPr/>
          </p:nvSpPr>
          <p:spPr bwMode="auto">
            <a:xfrm>
              <a:off x="5474566" y="3714100"/>
              <a:ext cx="123825" cy="12223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82" name="Rectangle 46"/>
            <p:cNvSpPr>
              <a:spLocks noChangeArrowheads="1"/>
            </p:cNvSpPr>
            <p:nvPr/>
          </p:nvSpPr>
          <p:spPr bwMode="auto">
            <a:xfrm>
              <a:off x="4634779" y="3483913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83" name="Rectangle 104"/>
            <p:cNvSpPr>
              <a:spLocks noChangeArrowheads="1"/>
            </p:cNvSpPr>
            <p:nvPr/>
          </p:nvSpPr>
          <p:spPr bwMode="auto">
            <a:xfrm>
              <a:off x="4634779" y="3723625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784" name="Straight Connector 37"/>
            <p:cNvCxnSpPr>
              <a:cxnSpLocks noChangeShapeType="1"/>
              <a:endCxn id="26787" idx="6"/>
            </p:cNvCxnSpPr>
            <p:nvPr/>
          </p:nvCxnSpPr>
          <p:spPr bwMode="auto">
            <a:xfrm rot="10800000">
              <a:off x="5122141" y="3512488"/>
              <a:ext cx="1825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85" name="Straight Connector 39"/>
            <p:cNvCxnSpPr>
              <a:cxnSpLocks noChangeShapeType="1"/>
              <a:stCxn id="26787" idx="2"/>
            </p:cNvCxnSpPr>
            <p:nvPr/>
          </p:nvCxnSpPr>
          <p:spPr bwMode="auto">
            <a:xfrm rot="10800000" flipH="1">
              <a:off x="4998316" y="3512488"/>
              <a:ext cx="4714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86" name="Straight Connector 36"/>
            <p:cNvCxnSpPr>
              <a:cxnSpLocks noChangeShapeType="1"/>
              <a:stCxn id="26787" idx="2"/>
            </p:cNvCxnSpPr>
            <p:nvPr/>
          </p:nvCxnSpPr>
          <p:spPr bwMode="auto">
            <a:xfrm rot="10800000">
              <a:off x="4755429" y="3512488"/>
              <a:ext cx="2428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87" name="Oval 38"/>
            <p:cNvSpPr>
              <a:spLocks noChangeArrowheads="1"/>
            </p:cNvSpPr>
            <p:nvPr/>
          </p:nvSpPr>
          <p:spPr bwMode="auto">
            <a:xfrm>
              <a:off x="4998316" y="3450575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88" name="TextBox 212"/>
            <p:cNvSpPr txBox="1">
              <a:spLocks noChangeArrowheads="1"/>
            </p:cNvSpPr>
            <p:nvPr/>
          </p:nvSpPr>
          <p:spPr bwMode="auto">
            <a:xfrm>
              <a:off x="5222154" y="3556938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89" name="TextBox 212"/>
            <p:cNvSpPr txBox="1">
              <a:spLocks noChangeArrowheads="1"/>
            </p:cNvSpPr>
            <p:nvPr/>
          </p:nvSpPr>
          <p:spPr bwMode="auto">
            <a:xfrm>
              <a:off x="4790354" y="3556938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790" name="Straight Connector 37"/>
            <p:cNvCxnSpPr>
              <a:cxnSpLocks noChangeShapeType="1"/>
              <a:endCxn id="26793" idx="6"/>
            </p:cNvCxnSpPr>
            <p:nvPr/>
          </p:nvCxnSpPr>
          <p:spPr bwMode="auto">
            <a:xfrm rot="10800000">
              <a:off x="5130079" y="3761725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91" name="Straight Connector 39"/>
            <p:cNvCxnSpPr>
              <a:cxnSpLocks noChangeShapeType="1"/>
              <a:stCxn id="26793" idx="2"/>
            </p:cNvCxnSpPr>
            <p:nvPr/>
          </p:nvCxnSpPr>
          <p:spPr bwMode="auto">
            <a:xfrm rot="10800000" flipH="1">
              <a:off x="5006254" y="3761725"/>
              <a:ext cx="4714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92" name="Straight Connector 36"/>
            <p:cNvCxnSpPr>
              <a:cxnSpLocks noChangeShapeType="1"/>
              <a:stCxn id="26793" idx="2"/>
            </p:cNvCxnSpPr>
            <p:nvPr/>
          </p:nvCxnSpPr>
          <p:spPr bwMode="auto">
            <a:xfrm rot="10800000">
              <a:off x="4763366" y="3761725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93" name="Oval 38"/>
            <p:cNvSpPr>
              <a:spLocks noChangeArrowheads="1"/>
            </p:cNvSpPr>
            <p:nvPr/>
          </p:nvSpPr>
          <p:spPr bwMode="auto">
            <a:xfrm>
              <a:off x="5006254" y="3699813"/>
              <a:ext cx="123825" cy="122237"/>
            </a:xfrm>
            <a:prstGeom prst="ellipse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94" name="TextBox 212"/>
            <p:cNvSpPr txBox="1">
              <a:spLocks noChangeArrowheads="1"/>
            </p:cNvSpPr>
            <p:nvPr/>
          </p:nvSpPr>
          <p:spPr bwMode="auto">
            <a:xfrm>
              <a:off x="5230091" y="380617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95" name="TextBox 212"/>
            <p:cNvSpPr txBox="1">
              <a:spLocks noChangeArrowheads="1"/>
            </p:cNvSpPr>
            <p:nvPr/>
          </p:nvSpPr>
          <p:spPr bwMode="auto">
            <a:xfrm>
              <a:off x="4798291" y="380617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796" name="Rectangle 85"/>
            <p:cNvSpPr>
              <a:spLocks noChangeArrowheads="1"/>
            </p:cNvSpPr>
            <p:nvPr/>
          </p:nvSpPr>
          <p:spPr bwMode="auto">
            <a:xfrm flipH="1">
              <a:off x="6648660" y="2936225"/>
              <a:ext cx="471488" cy="36036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B-Com-</a:t>
              </a:r>
            </a:p>
            <a:p>
              <a:pPr algn="ctr"/>
              <a:r>
                <a:rPr lang="en-US" sz="800" dirty="0" err="1">
                  <a:cs typeface="Arial" pitchFamily="34" charset="0"/>
                </a:rPr>
                <a:t>ponent</a:t>
              </a:r>
              <a:endParaRPr lang="en-US" sz="800" dirty="0">
                <a:cs typeface="Arial" pitchFamily="34" charset="0"/>
              </a:endParaRPr>
            </a:p>
          </p:txBody>
        </p:sp>
        <p:cxnSp>
          <p:nvCxnSpPr>
            <p:cNvPr id="26797" name="Straight Connector 37"/>
            <p:cNvCxnSpPr>
              <a:cxnSpLocks noChangeShapeType="1"/>
              <a:endCxn id="26801" idx="6"/>
            </p:cNvCxnSpPr>
            <p:nvPr/>
          </p:nvCxnSpPr>
          <p:spPr bwMode="auto">
            <a:xfrm rot="10800000" flipH="1">
              <a:off x="7254193" y="3115613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98" name="Straight Connector 39"/>
            <p:cNvCxnSpPr>
              <a:cxnSpLocks noChangeShapeType="1"/>
              <a:stCxn id="26801" idx="6"/>
              <a:endCxn id="26806" idx="1"/>
            </p:cNvCxnSpPr>
            <p:nvPr/>
          </p:nvCxnSpPr>
          <p:spPr bwMode="auto">
            <a:xfrm flipH="1">
              <a:off x="7120148" y="3114025"/>
              <a:ext cx="316607" cy="2382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99" name="TextBox 212"/>
            <p:cNvSpPr txBox="1">
              <a:spLocks noChangeArrowheads="1"/>
            </p:cNvSpPr>
            <p:nvPr/>
          </p:nvSpPr>
          <p:spPr bwMode="auto">
            <a:xfrm flipH="1">
              <a:off x="7163010" y="312513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00" name="Straight Connector 36"/>
            <p:cNvCxnSpPr>
              <a:cxnSpLocks noChangeShapeType="1"/>
              <a:stCxn id="26801" idx="2"/>
            </p:cNvCxnSpPr>
            <p:nvPr/>
          </p:nvCxnSpPr>
          <p:spPr bwMode="auto">
            <a:xfrm rot="10800000" flipH="1">
              <a:off x="7560580" y="3115613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01" name="Oval 38"/>
            <p:cNvSpPr>
              <a:spLocks noChangeArrowheads="1"/>
            </p:cNvSpPr>
            <p:nvPr/>
          </p:nvSpPr>
          <p:spPr bwMode="auto">
            <a:xfrm flipH="1">
              <a:off x="7436755" y="3053700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2" name="Rectangle 46"/>
            <p:cNvSpPr>
              <a:spLocks noChangeArrowheads="1"/>
            </p:cNvSpPr>
            <p:nvPr/>
          </p:nvSpPr>
          <p:spPr bwMode="auto">
            <a:xfrm flipH="1">
              <a:off x="5808873" y="2909238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3" name="Rectangle 104"/>
            <p:cNvSpPr>
              <a:spLocks noChangeArrowheads="1"/>
            </p:cNvSpPr>
            <p:nvPr/>
          </p:nvSpPr>
          <p:spPr bwMode="auto">
            <a:xfrm flipH="1">
              <a:off x="5808873" y="3166413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4" name="Rectangle 46"/>
            <p:cNvSpPr>
              <a:spLocks noChangeArrowheads="1"/>
            </p:cNvSpPr>
            <p:nvPr/>
          </p:nvSpPr>
          <p:spPr bwMode="auto">
            <a:xfrm flipH="1">
              <a:off x="6648660" y="2936225"/>
              <a:ext cx="123825" cy="12223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5" name="Rectangle 104"/>
            <p:cNvSpPr>
              <a:spLocks noChangeArrowheads="1"/>
            </p:cNvSpPr>
            <p:nvPr/>
          </p:nvSpPr>
          <p:spPr bwMode="auto">
            <a:xfrm flipH="1">
              <a:off x="6648660" y="3175938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06" name="Rectangle 46"/>
            <p:cNvSpPr>
              <a:spLocks noChangeArrowheads="1"/>
            </p:cNvSpPr>
            <p:nvPr/>
          </p:nvSpPr>
          <p:spPr bwMode="auto">
            <a:xfrm flipH="1">
              <a:off x="6997910" y="3055288"/>
              <a:ext cx="122238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807" name="Straight Connector 37"/>
            <p:cNvCxnSpPr>
              <a:cxnSpLocks noChangeShapeType="1"/>
              <a:endCxn id="26810" idx="6"/>
            </p:cNvCxnSpPr>
            <p:nvPr/>
          </p:nvCxnSpPr>
          <p:spPr bwMode="auto">
            <a:xfrm rot="10800000" flipH="1">
              <a:off x="6102560" y="2964800"/>
              <a:ext cx="1825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08" name="Straight Connector 39"/>
            <p:cNvCxnSpPr>
              <a:cxnSpLocks noChangeShapeType="1"/>
              <a:stCxn id="26810" idx="2"/>
            </p:cNvCxnSpPr>
            <p:nvPr/>
          </p:nvCxnSpPr>
          <p:spPr bwMode="auto">
            <a:xfrm rot="10800000">
              <a:off x="5937460" y="2964800"/>
              <a:ext cx="4714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09" name="Straight Connector 36"/>
            <p:cNvCxnSpPr>
              <a:cxnSpLocks noChangeShapeType="1"/>
              <a:stCxn id="26810" idx="2"/>
            </p:cNvCxnSpPr>
            <p:nvPr/>
          </p:nvCxnSpPr>
          <p:spPr bwMode="auto">
            <a:xfrm rot="10800000" flipH="1">
              <a:off x="6408948" y="2964800"/>
              <a:ext cx="2428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10" name="Oval 38"/>
            <p:cNvSpPr>
              <a:spLocks noChangeArrowheads="1"/>
            </p:cNvSpPr>
            <p:nvPr/>
          </p:nvSpPr>
          <p:spPr bwMode="auto">
            <a:xfrm flipH="1">
              <a:off x="6285123" y="2902888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11" name="TextBox 212"/>
            <p:cNvSpPr txBox="1">
              <a:spLocks noChangeArrowheads="1"/>
            </p:cNvSpPr>
            <p:nvPr/>
          </p:nvSpPr>
          <p:spPr bwMode="auto">
            <a:xfrm flipH="1">
              <a:off x="5939048" y="3009250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12" name="TextBox 212"/>
            <p:cNvSpPr txBox="1">
              <a:spLocks noChangeArrowheads="1"/>
            </p:cNvSpPr>
            <p:nvPr/>
          </p:nvSpPr>
          <p:spPr bwMode="auto">
            <a:xfrm flipH="1">
              <a:off x="6378785" y="3009250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13" name="Straight Connector 37"/>
            <p:cNvCxnSpPr>
              <a:cxnSpLocks noChangeShapeType="1"/>
              <a:endCxn id="26816" idx="6"/>
            </p:cNvCxnSpPr>
            <p:nvPr/>
          </p:nvCxnSpPr>
          <p:spPr bwMode="auto">
            <a:xfrm rot="10800000" flipH="1">
              <a:off x="6094623" y="3215625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14" name="Straight Connector 39"/>
            <p:cNvCxnSpPr>
              <a:cxnSpLocks noChangeShapeType="1"/>
              <a:stCxn id="26816" idx="2"/>
            </p:cNvCxnSpPr>
            <p:nvPr/>
          </p:nvCxnSpPr>
          <p:spPr bwMode="auto">
            <a:xfrm rot="10800000">
              <a:off x="5929523" y="3215625"/>
              <a:ext cx="4714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15" name="Straight Connector 36"/>
            <p:cNvCxnSpPr>
              <a:cxnSpLocks noChangeShapeType="1"/>
              <a:stCxn id="26816" idx="2"/>
            </p:cNvCxnSpPr>
            <p:nvPr/>
          </p:nvCxnSpPr>
          <p:spPr bwMode="auto">
            <a:xfrm rot="10800000" flipH="1">
              <a:off x="6401010" y="3215625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16" name="Oval 38"/>
            <p:cNvSpPr>
              <a:spLocks noChangeArrowheads="1"/>
            </p:cNvSpPr>
            <p:nvPr/>
          </p:nvSpPr>
          <p:spPr bwMode="auto">
            <a:xfrm flipH="1">
              <a:off x="6277185" y="3153713"/>
              <a:ext cx="123825" cy="120650"/>
            </a:xfrm>
            <a:prstGeom prst="ellipse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17" name="TextBox 212"/>
            <p:cNvSpPr txBox="1">
              <a:spLocks noChangeArrowheads="1"/>
            </p:cNvSpPr>
            <p:nvPr/>
          </p:nvSpPr>
          <p:spPr bwMode="auto">
            <a:xfrm flipH="1">
              <a:off x="5932698" y="325848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18" name="TextBox 212"/>
            <p:cNvSpPr txBox="1">
              <a:spLocks noChangeArrowheads="1"/>
            </p:cNvSpPr>
            <p:nvPr/>
          </p:nvSpPr>
          <p:spPr bwMode="auto">
            <a:xfrm flipH="1">
              <a:off x="6364498" y="3258488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19" name="Rectangle 85"/>
            <p:cNvSpPr>
              <a:spLocks noChangeArrowheads="1"/>
            </p:cNvSpPr>
            <p:nvPr/>
          </p:nvSpPr>
          <p:spPr bwMode="auto">
            <a:xfrm flipH="1">
              <a:off x="6648660" y="3483913"/>
              <a:ext cx="471488" cy="36036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42005" tIns="42005" rIns="42005" bIns="42005" anchor="ctr"/>
            <a:lstStyle/>
            <a:p>
              <a:pPr algn="ctr"/>
              <a:r>
                <a:rPr lang="en-US" sz="800" dirty="0">
                  <a:cs typeface="Arial" pitchFamily="34" charset="0"/>
                </a:rPr>
                <a:t>B-Com-</a:t>
              </a:r>
            </a:p>
            <a:p>
              <a:pPr algn="ctr"/>
              <a:r>
                <a:rPr lang="en-US" sz="800" dirty="0" err="1">
                  <a:cs typeface="Arial" pitchFamily="34" charset="0"/>
                </a:rPr>
                <a:t>ponent</a:t>
              </a:r>
              <a:endParaRPr lang="en-US" sz="800" dirty="0">
                <a:cs typeface="Arial" pitchFamily="34" charset="0"/>
              </a:endParaRPr>
            </a:p>
          </p:txBody>
        </p:sp>
        <p:cxnSp>
          <p:nvCxnSpPr>
            <p:cNvPr id="26820" name="Straight Connector 37"/>
            <p:cNvCxnSpPr>
              <a:cxnSpLocks noChangeShapeType="1"/>
              <a:endCxn id="26824" idx="6"/>
            </p:cNvCxnSpPr>
            <p:nvPr/>
          </p:nvCxnSpPr>
          <p:spPr bwMode="auto">
            <a:xfrm rot="10800000" flipH="1">
              <a:off x="7254193" y="3663300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21" name="Straight Connector 39"/>
            <p:cNvCxnSpPr>
              <a:cxnSpLocks noChangeShapeType="1"/>
              <a:stCxn id="26824" idx="6"/>
              <a:endCxn id="26829" idx="1"/>
            </p:cNvCxnSpPr>
            <p:nvPr/>
          </p:nvCxnSpPr>
          <p:spPr bwMode="auto">
            <a:xfrm flipH="1">
              <a:off x="7120148" y="3661713"/>
              <a:ext cx="316607" cy="158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22" name="TextBox 212"/>
            <p:cNvSpPr txBox="1">
              <a:spLocks noChangeArrowheads="1"/>
            </p:cNvSpPr>
            <p:nvPr/>
          </p:nvSpPr>
          <p:spPr bwMode="auto">
            <a:xfrm flipH="1">
              <a:off x="7163010" y="367282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23" name="Straight Connector 36"/>
            <p:cNvCxnSpPr>
              <a:cxnSpLocks noChangeShapeType="1"/>
              <a:stCxn id="26824" idx="2"/>
            </p:cNvCxnSpPr>
            <p:nvPr/>
          </p:nvCxnSpPr>
          <p:spPr bwMode="auto">
            <a:xfrm rot="10800000" flipH="1">
              <a:off x="7560580" y="3663300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24" name="Oval 38"/>
            <p:cNvSpPr>
              <a:spLocks noChangeArrowheads="1"/>
            </p:cNvSpPr>
            <p:nvPr/>
          </p:nvSpPr>
          <p:spPr bwMode="auto">
            <a:xfrm flipH="1">
              <a:off x="7436755" y="3601388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5" name="Rectangle 46"/>
            <p:cNvSpPr>
              <a:spLocks noChangeArrowheads="1"/>
            </p:cNvSpPr>
            <p:nvPr/>
          </p:nvSpPr>
          <p:spPr bwMode="auto">
            <a:xfrm flipH="1">
              <a:off x="5808873" y="3456925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6" name="Rectangle 104"/>
            <p:cNvSpPr>
              <a:spLocks noChangeArrowheads="1"/>
            </p:cNvSpPr>
            <p:nvPr/>
          </p:nvSpPr>
          <p:spPr bwMode="auto">
            <a:xfrm flipH="1">
              <a:off x="5808873" y="3714100"/>
              <a:ext cx="123825" cy="12223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7" name="Rectangle 46"/>
            <p:cNvSpPr>
              <a:spLocks noChangeArrowheads="1"/>
            </p:cNvSpPr>
            <p:nvPr/>
          </p:nvSpPr>
          <p:spPr bwMode="auto">
            <a:xfrm flipH="1">
              <a:off x="6648660" y="3483913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8" name="Rectangle 104"/>
            <p:cNvSpPr>
              <a:spLocks noChangeArrowheads="1"/>
            </p:cNvSpPr>
            <p:nvPr/>
          </p:nvSpPr>
          <p:spPr bwMode="auto">
            <a:xfrm flipH="1">
              <a:off x="6648660" y="3723625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29" name="Rectangle 46"/>
            <p:cNvSpPr>
              <a:spLocks noChangeArrowheads="1"/>
            </p:cNvSpPr>
            <p:nvPr/>
          </p:nvSpPr>
          <p:spPr bwMode="auto">
            <a:xfrm flipH="1">
              <a:off x="6997910" y="3602975"/>
              <a:ext cx="122238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830" name="Straight Connector 37"/>
            <p:cNvCxnSpPr>
              <a:cxnSpLocks noChangeShapeType="1"/>
              <a:endCxn id="26833" idx="6"/>
            </p:cNvCxnSpPr>
            <p:nvPr/>
          </p:nvCxnSpPr>
          <p:spPr bwMode="auto">
            <a:xfrm rot="10800000" flipH="1">
              <a:off x="6102560" y="3512488"/>
              <a:ext cx="1825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31" name="Straight Connector 39"/>
            <p:cNvCxnSpPr>
              <a:cxnSpLocks noChangeShapeType="1"/>
              <a:stCxn id="26833" idx="2"/>
            </p:cNvCxnSpPr>
            <p:nvPr/>
          </p:nvCxnSpPr>
          <p:spPr bwMode="auto">
            <a:xfrm rot="10800000">
              <a:off x="5937460" y="3512488"/>
              <a:ext cx="4714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32" name="Straight Connector 36"/>
            <p:cNvCxnSpPr>
              <a:cxnSpLocks noChangeShapeType="1"/>
              <a:stCxn id="26833" idx="2"/>
            </p:cNvCxnSpPr>
            <p:nvPr/>
          </p:nvCxnSpPr>
          <p:spPr bwMode="auto">
            <a:xfrm rot="10800000" flipH="1">
              <a:off x="6408948" y="3512488"/>
              <a:ext cx="2428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33" name="Oval 38"/>
            <p:cNvSpPr>
              <a:spLocks noChangeArrowheads="1"/>
            </p:cNvSpPr>
            <p:nvPr/>
          </p:nvSpPr>
          <p:spPr bwMode="auto">
            <a:xfrm flipH="1">
              <a:off x="6285123" y="3450575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34" name="TextBox 212"/>
            <p:cNvSpPr txBox="1">
              <a:spLocks noChangeArrowheads="1"/>
            </p:cNvSpPr>
            <p:nvPr/>
          </p:nvSpPr>
          <p:spPr bwMode="auto">
            <a:xfrm flipH="1">
              <a:off x="5939048" y="3556938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35" name="TextBox 212"/>
            <p:cNvSpPr txBox="1">
              <a:spLocks noChangeArrowheads="1"/>
            </p:cNvSpPr>
            <p:nvPr/>
          </p:nvSpPr>
          <p:spPr bwMode="auto">
            <a:xfrm flipH="1">
              <a:off x="6378785" y="3556938"/>
              <a:ext cx="249997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836" name="Straight Connector 37"/>
            <p:cNvCxnSpPr>
              <a:cxnSpLocks noChangeShapeType="1"/>
              <a:endCxn id="26839" idx="6"/>
            </p:cNvCxnSpPr>
            <p:nvPr/>
          </p:nvCxnSpPr>
          <p:spPr bwMode="auto">
            <a:xfrm rot="10800000" flipH="1">
              <a:off x="6094623" y="3761725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37" name="Straight Connector 39"/>
            <p:cNvCxnSpPr>
              <a:cxnSpLocks noChangeShapeType="1"/>
              <a:stCxn id="26839" idx="2"/>
            </p:cNvCxnSpPr>
            <p:nvPr/>
          </p:nvCxnSpPr>
          <p:spPr bwMode="auto">
            <a:xfrm rot="10800000">
              <a:off x="5929523" y="3761725"/>
              <a:ext cx="471487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838" name="Straight Connector 36"/>
            <p:cNvCxnSpPr>
              <a:cxnSpLocks noChangeShapeType="1"/>
              <a:stCxn id="26839" idx="2"/>
            </p:cNvCxnSpPr>
            <p:nvPr/>
          </p:nvCxnSpPr>
          <p:spPr bwMode="auto">
            <a:xfrm rot="10800000" flipH="1">
              <a:off x="6401010" y="3761725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839" name="Oval 38"/>
            <p:cNvSpPr>
              <a:spLocks noChangeArrowheads="1"/>
            </p:cNvSpPr>
            <p:nvPr/>
          </p:nvSpPr>
          <p:spPr bwMode="auto">
            <a:xfrm flipH="1">
              <a:off x="6277185" y="3699813"/>
              <a:ext cx="123825" cy="122237"/>
            </a:xfrm>
            <a:prstGeom prst="ellipse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840" name="TextBox 212"/>
            <p:cNvSpPr txBox="1">
              <a:spLocks noChangeArrowheads="1"/>
            </p:cNvSpPr>
            <p:nvPr/>
          </p:nvSpPr>
          <p:spPr bwMode="auto">
            <a:xfrm flipH="1">
              <a:off x="5932698" y="380617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  <p:sp>
          <p:nvSpPr>
            <p:cNvPr id="26841" name="TextBox 212"/>
            <p:cNvSpPr txBox="1">
              <a:spLocks noChangeArrowheads="1"/>
            </p:cNvSpPr>
            <p:nvPr/>
          </p:nvSpPr>
          <p:spPr bwMode="auto">
            <a:xfrm flipH="1">
              <a:off x="6364498" y="3806175"/>
              <a:ext cx="256865" cy="145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CBP</a:t>
              </a:r>
              <a:endParaRPr lang="en-GB" sz="1100" dirty="0">
                <a:cs typeface="Arial" pitchFamily="34" charset="0"/>
              </a:endParaRPr>
            </a:p>
          </p:txBody>
        </p:sp>
      </p:grpSp>
      <p:sp>
        <p:nvSpPr>
          <p:cNvPr id="26635" name="Rectangle 46"/>
          <p:cNvSpPr>
            <a:spLocks noChangeArrowheads="1"/>
          </p:cNvSpPr>
          <p:nvPr/>
        </p:nvSpPr>
        <p:spPr bwMode="auto">
          <a:xfrm>
            <a:off x="3079804" y="5132297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36" name="Rectangle 47"/>
          <p:cNvSpPr>
            <a:spLocks noChangeArrowheads="1"/>
          </p:cNvSpPr>
          <p:nvPr/>
        </p:nvSpPr>
        <p:spPr bwMode="auto">
          <a:xfrm>
            <a:off x="3079804" y="450444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37" name="Rectangle 86"/>
          <p:cNvSpPr>
            <a:spLocks noChangeArrowheads="1"/>
          </p:cNvSpPr>
          <p:nvPr/>
        </p:nvSpPr>
        <p:spPr bwMode="auto">
          <a:xfrm>
            <a:off x="3913490" y="450444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38" name="Rectangle 87"/>
          <p:cNvSpPr>
            <a:spLocks noChangeArrowheads="1"/>
          </p:cNvSpPr>
          <p:nvPr/>
        </p:nvSpPr>
        <p:spPr bwMode="auto">
          <a:xfrm>
            <a:off x="3913490" y="5132297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39" name="Straight Connector 90"/>
          <p:cNvCxnSpPr>
            <a:cxnSpLocks noChangeShapeType="1"/>
            <a:stCxn id="26638" idx="1"/>
            <a:endCxn id="26640" idx="6"/>
          </p:cNvCxnSpPr>
          <p:nvPr/>
        </p:nvCxnSpPr>
        <p:spPr bwMode="auto">
          <a:xfrm flipH="1">
            <a:off x="3650415" y="5204528"/>
            <a:ext cx="26307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40" name="Oval 91"/>
          <p:cNvSpPr>
            <a:spLocks noChangeArrowheads="1"/>
          </p:cNvSpPr>
          <p:nvPr/>
        </p:nvSpPr>
        <p:spPr bwMode="auto">
          <a:xfrm>
            <a:off x="3505910" y="5132297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41" name="Straight Connector 92"/>
          <p:cNvCxnSpPr>
            <a:cxnSpLocks noChangeShapeType="1"/>
            <a:stCxn id="26640" idx="2"/>
            <a:endCxn id="26635" idx="3"/>
          </p:cNvCxnSpPr>
          <p:nvPr/>
        </p:nvCxnSpPr>
        <p:spPr bwMode="auto">
          <a:xfrm flipH="1">
            <a:off x="3222455" y="520452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42" name="Straight Connector 93"/>
          <p:cNvCxnSpPr>
            <a:cxnSpLocks noChangeShapeType="1"/>
            <a:stCxn id="26637" idx="1"/>
            <a:endCxn id="26643" idx="6"/>
          </p:cNvCxnSpPr>
          <p:nvPr/>
        </p:nvCxnSpPr>
        <p:spPr bwMode="auto">
          <a:xfrm flipH="1">
            <a:off x="3650415" y="4576671"/>
            <a:ext cx="26307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43" name="Oval 94"/>
          <p:cNvSpPr>
            <a:spLocks noChangeArrowheads="1"/>
          </p:cNvSpPr>
          <p:nvPr/>
        </p:nvSpPr>
        <p:spPr bwMode="auto">
          <a:xfrm>
            <a:off x="3505910" y="450444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44" name="Straight Connector 95"/>
          <p:cNvCxnSpPr>
            <a:cxnSpLocks noChangeShapeType="1"/>
            <a:stCxn id="26643" idx="2"/>
            <a:endCxn id="26636" idx="3"/>
          </p:cNvCxnSpPr>
          <p:nvPr/>
        </p:nvCxnSpPr>
        <p:spPr bwMode="auto">
          <a:xfrm flipH="1">
            <a:off x="3222455" y="457667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45" name="TextBox 168"/>
          <p:cNvSpPr txBox="1">
            <a:spLocks noChangeArrowheads="1"/>
          </p:cNvSpPr>
          <p:nvPr/>
        </p:nvSpPr>
        <p:spPr bwMode="auto">
          <a:xfrm>
            <a:off x="3698583" y="4598896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646" name="TextBox 169"/>
          <p:cNvSpPr txBox="1">
            <a:spLocks noChangeArrowheads="1"/>
          </p:cNvSpPr>
          <p:nvPr/>
        </p:nvSpPr>
        <p:spPr bwMode="auto">
          <a:xfrm>
            <a:off x="3707847" y="5237865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647" name="TextBox 170"/>
          <p:cNvSpPr txBox="1">
            <a:spLocks noChangeArrowheads="1"/>
          </p:cNvSpPr>
          <p:nvPr/>
        </p:nvSpPr>
        <p:spPr bwMode="auto">
          <a:xfrm>
            <a:off x="3259509" y="522304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648" name="TextBox 171"/>
          <p:cNvSpPr txBox="1">
            <a:spLocks noChangeArrowheads="1"/>
          </p:cNvSpPr>
          <p:nvPr/>
        </p:nvSpPr>
        <p:spPr bwMode="auto">
          <a:xfrm>
            <a:off x="3239130" y="4582228"/>
            <a:ext cx="218611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649" name="TextBox 143"/>
          <p:cNvSpPr txBox="1">
            <a:spLocks noChangeArrowheads="1"/>
          </p:cNvSpPr>
          <p:nvPr/>
        </p:nvSpPr>
        <p:spPr bwMode="auto">
          <a:xfrm>
            <a:off x="7744736" y="4368383"/>
            <a:ext cx="1960636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6650" name="TextBox 143"/>
          <p:cNvSpPr txBox="1">
            <a:spLocks noChangeArrowheads="1"/>
          </p:cNvSpPr>
          <p:nvPr/>
        </p:nvSpPr>
        <p:spPr bwMode="auto">
          <a:xfrm>
            <a:off x="7744736" y="5015616"/>
            <a:ext cx="1960636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grpSp>
        <p:nvGrpSpPr>
          <p:cNvPr id="6" name="Group 617"/>
          <p:cNvGrpSpPr>
            <a:grpSpLocks/>
          </p:cNvGrpSpPr>
          <p:nvPr/>
        </p:nvGrpSpPr>
        <p:grpSpPr bwMode="auto">
          <a:xfrm>
            <a:off x="1840390" y="4819295"/>
            <a:ext cx="955959" cy="924910"/>
            <a:chOff x="2404616" y="3212976"/>
            <a:chExt cx="818874" cy="792706"/>
          </a:xfrm>
        </p:grpSpPr>
        <p:cxnSp>
          <p:nvCxnSpPr>
            <p:cNvPr id="26750" name="Straight Connector 37"/>
            <p:cNvCxnSpPr>
              <a:cxnSpLocks noChangeShapeType="1"/>
              <a:stCxn id="26754" idx="1"/>
              <a:endCxn id="26753" idx="6"/>
            </p:cNvCxnSpPr>
            <p:nvPr/>
          </p:nvCxnSpPr>
          <p:spPr bwMode="auto">
            <a:xfrm flipH="1" flipV="1">
              <a:off x="2771329" y="3273301"/>
              <a:ext cx="328336" cy="79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51" name="TextBox 212"/>
            <p:cNvSpPr txBox="1">
              <a:spLocks noChangeArrowheads="1"/>
            </p:cNvSpPr>
            <p:nvPr/>
          </p:nvSpPr>
          <p:spPr bwMode="auto">
            <a:xfrm>
              <a:off x="2844503" y="3284414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752" name="Straight Connector 36"/>
            <p:cNvCxnSpPr>
              <a:cxnSpLocks noChangeShapeType="1"/>
              <a:stCxn id="26753" idx="2"/>
            </p:cNvCxnSpPr>
            <p:nvPr/>
          </p:nvCxnSpPr>
          <p:spPr bwMode="auto">
            <a:xfrm rot="10800000">
              <a:off x="2404616" y="3274889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53" name="Oval 38"/>
            <p:cNvSpPr>
              <a:spLocks noChangeArrowheads="1"/>
            </p:cNvSpPr>
            <p:nvPr/>
          </p:nvSpPr>
          <p:spPr bwMode="auto">
            <a:xfrm>
              <a:off x="2647504" y="321297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54" name="Rectangle 46"/>
            <p:cNvSpPr>
              <a:spLocks noChangeArrowheads="1"/>
            </p:cNvSpPr>
            <p:nvPr/>
          </p:nvSpPr>
          <p:spPr bwMode="auto">
            <a:xfrm>
              <a:off x="3099665" y="3212976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6755" name="Straight Connector 37"/>
            <p:cNvCxnSpPr>
              <a:cxnSpLocks noChangeShapeType="1"/>
              <a:endCxn id="26759" idx="6"/>
            </p:cNvCxnSpPr>
            <p:nvPr/>
          </p:nvCxnSpPr>
          <p:spPr bwMode="auto">
            <a:xfrm rot="10800000">
              <a:off x="2771329" y="3874318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6756" name="Straight Connector 39"/>
            <p:cNvCxnSpPr>
              <a:cxnSpLocks noChangeShapeType="1"/>
              <a:stCxn id="26759" idx="6"/>
              <a:endCxn id="26760" idx="1"/>
            </p:cNvCxnSpPr>
            <p:nvPr/>
          </p:nvCxnSpPr>
          <p:spPr bwMode="auto">
            <a:xfrm>
              <a:off x="2771329" y="3872731"/>
              <a:ext cx="32833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57" name="TextBox 212"/>
            <p:cNvSpPr txBox="1">
              <a:spLocks noChangeArrowheads="1"/>
            </p:cNvSpPr>
            <p:nvPr/>
          </p:nvSpPr>
          <p:spPr bwMode="auto">
            <a:xfrm>
              <a:off x="2844503" y="3860601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6758" name="Straight Connector 36"/>
            <p:cNvCxnSpPr>
              <a:cxnSpLocks noChangeShapeType="1"/>
              <a:stCxn id="26759" idx="2"/>
            </p:cNvCxnSpPr>
            <p:nvPr/>
          </p:nvCxnSpPr>
          <p:spPr bwMode="auto">
            <a:xfrm rot="10800000">
              <a:off x="2404616" y="3874318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6759" name="Oval 38"/>
            <p:cNvSpPr>
              <a:spLocks noChangeArrowheads="1"/>
            </p:cNvSpPr>
            <p:nvPr/>
          </p:nvSpPr>
          <p:spPr bwMode="auto">
            <a:xfrm>
              <a:off x="2647504" y="381240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6760" name="Rectangle 46"/>
            <p:cNvSpPr>
              <a:spLocks noChangeArrowheads="1"/>
            </p:cNvSpPr>
            <p:nvPr/>
          </p:nvSpPr>
          <p:spPr bwMode="auto">
            <a:xfrm>
              <a:off x="3099665" y="3812406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</p:grpSp>
      <p:sp>
        <p:nvSpPr>
          <p:cNvPr id="26652" name="Rectangle 85"/>
          <p:cNvSpPr>
            <a:spLocks noChangeArrowheads="1"/>
          </p:cNvSpPr>
          <p:nvPr/>
        </p:nvSpPr>
        <p:spPr bwMode="auto">
          <a:xfrm>
            <a:off x="5297406" y="6028705"/>
            <a:ext cx="535412" cy="147981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I-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6653" name="Rectangle 85"/>
          <p:cNvSpPr>
            <a:spLocks noChangeArrowheads="1"/>
          </p:cNvSpPr>
          <p:nvPr/>
        </p:nvSpPr>
        <p:spPr bwMode="auto">
          <a:xfrm>
            <a:off x="3911636" y="6208357"/>
            <a:ext cx="550233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sp>
        <p:nvSpPr>
          <p:cNvPr id="26654" name="Rectangle 46"/>
          <p:cNvSpPr>
            <a:spLocks noChangeArrowheads="1"/>
          </p:cNvSpPr>
          <p:nvPr/>
        </p:nvSpPr>
        <p:spPr bwMode="auto">
          <a:xfrm>
            <a:off x="5297407" y="61768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55" name="Rectangle 104"/>
          <p:cNvSpPr>
            <a:spLocks noChangeArrowheads="1"/>
          </p:cNvSpPr>
          <p:nvPr/>
        </p:nvSpPr>
        <p:spPr bwMode="auto">
          <a:xfrm>
            <a:off x="5297407" y="6476909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56" name="Rectangle 46"/>
          <p:cNvSpPr>
            <a:spLocks noChangeArrowheads="1"/>
          </p:cNvSpPr>
          <p:nvPr/>
        </p:nvSpPr>
        <p:spPr bwMode="auto">
          <a:xfrm>
            <a:off x="4317364" y="6208358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57" name="Rectangle 104"/>
          <p:cNvSpPr>
            <a:spLocks noChangeArrowheads="1"/>
          </p:cNvSpPr>
          <p:nvPr/>
        </p:nvSpPr>
        <p:spPr bwMode="auto">
          <a:xfrm>
            <a:off x="4317364" y="648802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58" name="Straight Connector 37"/>
          <p:cNvCxnSpPr>
            <a:cxnSpLocks noChangeShapeType="1"/>
            <a:endCxn id="26661" idx="6"/>
          </p:cNvCxnSpPr>
          <p:nvPr/>
        </p:nvCxnSpPr>
        <p:spPr bwMode="auto">
          <a:xfrm rot="10800000">
            <a:off x="4886122" y="6241695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59" name="Straight Connector 39"/>
          <p:cNvCxnSpPr>
            <a:cxnSpLocks noChangeShapeType="1"/>
            <a:stCxn id="26661" idx="2"/>
          </p:cNvCxnSpPr>
          <p:nvPr/>
        </p:nvCxnSpPr>
        <p:spPr bwMode="auto">
          <a:xfrm rot="10800000" flipH="1">
            <a:off x="4741616" y="6241695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60" name="Straight Connector 36"/>
          <p:cNvCxnSpPr>
            <a:cxnSpLocks noChangeShapeType="1"/>
            <a:stCxn id="26661" idx="2"/>
          </p:cNvCxnSpPr>
          <p:nvPr/>
        </p:nvCxnSpPr>
        <p:spPr bwMode="auto">
          <a:xfrm rot="10800000">
            <a:off x="4458164" y="6241695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61" name="Oval 38"/>
          <p:cNvSpPr>
            <a:spLocks noChangeArrowheads="1"/>
          </p:cNvSpPr>
          <p:nvPr/>
        </p:nvSpPr>
        <p:spPr bwMode="auto">
          <a:xfrm>
            <a:off x="4741617" y="6169463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62" name="TextBox 212"/>
          <p:cNvSpPr txBox="1">
            <a:spLocks noChangeArrowheads="1"/>
          </p:cNvSpPr>
          <p:nvPr/>
        </p:nvSpPr>
        <p:spPr bwMode="auto">
          <a:xfrm>
            <a:off x="5002838" y="6293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63" name="TextBox 212"/>
          <p:cNvSpPr txBox="1">
            <a:spLocks noChangeArrowheads="1"/>
          </p:cNvSpPr>
          <p:nvPr/>
        </p:nvSpPr>
        <p:spPr bwMode="auto">
          <a:xfrm>
            <a:off x="4498922" y="6293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664" name="Straight Connector 37"/>
          <p:cNvCxnSpPr>
            <a:cxnSpLocks noChangeShapeType="1"/>
            <a:endCxn id="26667" idx="6"/>
          </p:cNvCxnSpPr>
          <p:nvPr/>
        </p:nvCxnSpPr>
        <p:spPr bwMode="auto">
          <a:xfrm rot="10800000">
            <a:off x="4895385" y="6534324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65" name="Straight Connector 39"/>
          <p:cNvCxnSpPr>
            <a:cxnSpLocks noChangeShapeType="1"/>
            <a:stCxn id="26667" idx="2"/>
          </p:cNvCxnSpPr>
          <p:nvPr/>
        </p:nvCxnSpPr>
        <p:spPr bwMode="auto">
          <a:xfrm rot="10800000" flipH="1">
            <a:off x="4750880" y="6534324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66" name="Straight Connector 36"/>
          <p:cNvCxnSpPr>
            <a:cxnSpLocks noChangeShapeType="1"/>
            <a:stCxn id="26667" idx="2"/>
          </p:cNvCxnSpPr>
          <p:nvPr/>
        </p:nvCxnSpPr>
        <p:spPr bwMode="auto">
          <a:xfrm rot="10800000">
            <a:off x="4467426" y="653432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67" name="Oval 38"/>
          <p:cNvSpPr>
            <a:spLocks noChangeArrowheads="1"/>
          </p:cNvSpPr>
          <p:nvPr/>
        </p:nvSpPr>
        <p:spPr bwMode="auto">
          <a:xfrm>
            <a:off x="4750881" y="6462092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68" name="TextBox 212"/>
          <p:cNvSpPr txBox="1">
            <a:spLocks noChangeArrowheads="1"/>
          </p:cNvSpPr>
          <p:nvPr/>
        </p:nvSpPr>
        <p:spPr bwMode="auto">
          <a:xfrm>
            <a:off x="5012101" y="6584330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69" name="TextBox 212"/>
          <p:cNvSpPr txBox="1">
            <a:spLocks noChangeArrowheads="1"/>
          </p:cNvSpPr>
          <p:nvPr/>
        </p:nvSpPr>
        <p:spPr bwMode="auto">
          <a:xfrm>
            <a:off x="4508184" y="6584330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70" name="Rectangle 85"/>
          <p:cNvSpPr>
            <a:spLocks noChangeArrowheads="1"/>
          </p:cNvSpPr>
          <p:nvPr/>
        </p:nvSpPr>
        <p:spPr bwMode="auto">
          <a:xfrm>
            <a:off x="3911636" y="6847326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sp>
        <p:nvSpPr>
          <p:cNvPr id="26671" name="Rectangle 46"/>
          <p:cNvSpPr>
            <a:spLocks noChangeArrowheads="1"/>
          </p:cNvSpPr>
          <p:nvPr/>
        </p:nvSpPr>
        <p:spPr bwMode="auto">
          <a:xfrm>
            <a:off x="5297407" y="681584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72" name="Rectangle 104"/>
          <p:cNvSpPr>
            <a:spLocks noChangeArrowheads="1"/>
          </p:cNvSpPr>
          <p:nvPr/>
        </p:nvSpPr>
        <p:spPr bwMode="auto">
          <a:xfrm>
            <a:off x="5297407" y="7115879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73" name="Rectangle 46"/>
          <p:cNvSpPr>
            <a:spLocks noChangeArrowheads="1"/>
          </p:cNvSpPr>
          <p:nvPr/>
        </p:nvSpPr>
        <p:spPr bwMode="auto">
          <a:xfrm>
            <a:off x="4317364" y="6847325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74" name="Rectangle 104"/>
          <p:cNvSpPr>
            <a:spLocks noChangeArrowheads="1"/>
          </p:cNvSpPr>
          <p:nvPr/>
        </p:nvSpPr>
        <p:spPr bwMode="auto">
          <a:xfrm>
            <a:off x="4317364" y="712699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75" name="Straight Connector 37"/>
          <p:cNvCxnSpPr>
            <a:cxnSpLocks noChangeShapeType="1"/>
            <a:endCxn id="26678" idx="6"/>
          </p:cNvCxnSpPr>
          <p:nvPr/>
        </p:nvCxnSpPr>
        <p:spPr bwMode="auto">
          <a:xfrm rot="10800000">
            <a:off x="4886122" y="6880663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76" name="Straight Connector 39"/>
          <p:cNvCxnSpPr>
            <a:cxnSpLocks noChangeShapeType="1"/>
            <a:stCxn id="26678" idx="2"/>
          </p:cNvCxnSpPr>
          <p:nvPr/>
        </p:nvCxnSpPr>
        <p:spPr bwMode="auto">
          <a:xfrm rot="10800000" flipH="1">
            <a:off x="4741616" y="6880663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77" name="Straight Connector 36"/>
          <p:cNvCxnSpPr>
            <a:cxnSpLocks noChangeShapeType="1"/>
            <a:stCxn id="26678" idx="2"/>
          </p:cNvCxnSpPr>
          <p:nvPr/>
        </p:nvCxnSpPr>
        <p:spPr bwMode="auto">
          <a:xfrm rot="10800000">
            <a:off x="4458164" y="6880663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78" name="Oval 38"/>
          <p:cNvSpPr>
            <a:spLocks noChangeArrowheads="1"/>
          </p:cNvSpPr>
          <p:nvPr/>
        </p:nvSpPr>
        <p:spPr bwMode="auto">
          <a:xfrm>
            <a:off x="4741617" y="6808432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79" name="TextBox 212"/>
          <p:cNvSpPr txBox="1">
            <a:spLocks noChangeArrowheads="1"/>
          </p:cNvSpPr>
          <p:nvPr/>
        </p:nvSpPr>
        <p:spPr bwMode="auto">
          <a:xfrm>
            <a:off x="5002838" y="69325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80" name="TextBox 212"/>
          <p:cNvSpPr txBox="1">
            <a:spLocks noChangeArrowheads="1"/>
          </p:cNvSpPr>
          <p:nvPr/>
        </p:nvSpPr>
        <p:spPr bwMode="auto">
          <a:xfrm>
            <a:off x="4498922" y="69325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681" name="Straight Connector 37"/>
          <p:cNvCxnSpPr>
            <a:cxnSpLocks noChangeShapeType="1"/>
            <a:endCxn id="26684" idx="6"/>
          </p:cNvCxnSpPr>
          <p:nvPr/>
        </p:nvCxnSpPr>
        <p:spPr bwMode="auto">
          <a:xfrm rot="10800000">
            <a:off x="4895385" y="7171441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82" name="Straight Connector 39"/>
          <p:cNvCxnSpPr>
            <a:cxnSpLocks noChangeShapeType="1"/>
            <a:stCxn id="26684" idx="2"/>
          </p:cNvCxnSpPr>
          <p:nvPr/>
        </p:nvCxnSpPr>
        <p:spPr bwMode="auto">
          <a:xfrm rot="10800000" flipH="1">
            <a:off x="4750880" y="7171441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83" name="Straight Connector 36"/>
          <p:cNvCxnSpPr>
            <a:cxnSpLocks noChangeShapeType="1"/>
            <a:stCxn id="26684" idx="2"/>
          </p:cNvCxnSpPr>
          <p:nvPr/>
        </p:nvCxnSpPr>
        <p:spPr bwMode="auto">
          <a:xfrm rot="10800000">
            <a:off x="4467426" y="717144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84" name="Oval 38"/>
          <p:cNvSpPr>
            <a:spLocks noChangeArrowheads="1"/>
          </p:cNvSpPr>
          <p:nvPr/>
        </p:nvSpPr>
        <p:spPr bwMode="auto">
          <a:xfrm>
            <a:off x="4750881" y="7099209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85" name="TextBox 212"/>
          <p:cNvSpPr txBox="1">
            <a:spLocks noChangeArrowheads="1"/>
          </p:cNvSpPr>
          <p:nvPr/>
        </p:nvSpPr>
        <p:spPr bwMode="auto">
          <a:xfrm>
            <a:off x="5012101" y="722329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86" name="TextBox 212"/>
          <p:cNvSpPr txBox="1">
            <a:spLocks noChangeArrowheads="1"/>
          </p:cNvSpPr>
          <p:nvPr/>
        </p:nvSpPr>
        <p:spPr bwMode="auto">
          <a:xfrm>
            <a:off x="4508184" y="722329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687" name="Rectangle 85"/>
          <p:cNvSpPr>
            <a:spLocks noChangeArrowheads="1"/>
          </p:cNvSpPr>
          <p:nvPr/>
        </p:nvSpPr>
        <p:spPr bwMode="auto">
          <a:xfrm flipH="1">
            <a:off x="6668356" y="6208357"/>
            <a:ext cx="550233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6688" name="Straight Connector 37"/>
          <p:cNvCxnSpPr>
            <a:cxnSpLocks noChangeShapeType="1"/>
            <a:endCxn id="26692" idx="6"/>
          </p:cNvCxnSpPr>
          <p:nvPr/>
        </p:nvCxnSpPr>
        <p:spPr bwMode="auto">
          <a:xfrm rot="10800000" flipH="1">
            <a:off x="7374210" y="6417642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89" name="Straight Connector 39"/>
          <p:cNvCxnSpPr>
            <a:cxnSpLocks noChangeShapeType="1"/>
            <a:stCxn id="26692" idx="6"/>
            <a:endCxn id="26697" idx="1"/>
          </p:cNvCxnSpPr>
          <p:nvPr/>
        </p:nvCxnSpPr>
        <p:spPr bwMode="auto">
          <a:xfrm flipH="1">
            <a:off x="7218589" y="6415791"/>
            <a:ext cx="368674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90" name="TextBox 212"/>
          <p:cNvSpPr txBox="1">
            <a:spLocks noChangeArrowheads="1"/>
          </p:cNvSpPr>
          <p:nvPr/>
        </p:nvSpPr>
        <p:spPr bwMode="auto">
          <a:xfrm flipH="1">
            <a:off x="7268609" y="6428755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691" name="Straight Connector 36"/>
          <p:cNvCxnSpPr>
            <a:cxnSpLocks noChangeShapeType="1"/>
            <a:stCxn id="26692" idx="2"/>
          </p:cNvCxnSpPr>
          <p:nvPr/>
        </p:nvCxnSpPr>
        <p:spPr bwMode="auto">
          <a:xfrm rot="10800000" flipH="1">
            <a:off x="7731768" y="641764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692" name="Oval 38"/>
          <p:cNvSpPr>
            <a:spLocks noChangeArrowheads="1"/>
          </p:cNvSpPr>
          <p:nvPr/>
        </p:nvSpPr>
        <p:spPr bwMode="auto">
          <a:xfrm flipH="1">
            <a:off x="7587263" y="6345412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3" name="Rectangle 46"/>
          <p:cNvSpPr>
            <a:spLocks noChangeArrowheads="1"/>
          </p:cNvSpPr>
          <p:nvPr/>
        </p:nvSpPr>
        <p:spPr bwMode="auto">
          <a:xfrm flipH="1">
            <a:off x="5688314" y="61768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4" name="Rectangle 104"/>
          <p:cNvSpPr>
            <a:spLocks noChangeArrowheads="1"/>
          </p:cNvSpPr>
          <p:nvPr/>
        </p:nvSpPr>
        <p:spPr bwMode="auto">
          <a:xfrm flipH="1">
            <a:off x="5688314" y="6476909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5" name="Rectangle 46"/>
          <p:cNvSpPr>
            <a:spLocks noChangeArrowheads="1"/>
          </p:cNvSpPr>
          <p:nvPr/>
        </p:nvSpPr>
        <p:spPr bwMode="auto">
          <a:xfrm flipH="1">
            <a:off x="6668357" y="6208358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6" name="Rectangle 104"/>
          <p:cNvSpPr>
            <a:spLocks noChangeArrowheads="1"/>
          </p:cNvSpPr>
          <p:nvPr/>
        </p:nvSpPr>
        <p:spPr bwMode="auto">
          <a:xfrm flipH="1">
            <a:off x="6668357" y="648802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697" name="Rectangle 46"/>
          <p:cNvSpPr>
            <a:spLocks noChangeArrowheads="1"/>
          </p:cNvSpPr>
          <p:nvPr/>
        </p:nvSpPr>
        <p:spPr bwMode="auto">
          <a:xfrm flipH="1">
            <a:off x="7075936" y="6347263"/>
            <a:ext cx="142653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698" name="Straight Connector 37"/>
          <p:cNvCxnSpPr>
            <a:cxnSpLocks noChangeShapeType="1"/>
            <a:endCxn id="26701" idx="6"/>
          </p:cNvCxnSpPr>
          <p:nvPr/>
        </p:nvCxnSpPr>
        <p:spPr bwMode="auto">
          <a:xfrm rot="10800000" flipH="1">
            <a:off x="6031050" y="6241695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699" name="Straight Connector 39"/>
          <p:cNvCxnSpPr>
            <a:cxnSpLocks noChangeShapeType="1"/>
            <a:stCxn id="26701" idx="2"/>
          </p:cNvCxnSpPr>
          <p:nvPr/>
        </p:nvCxnSpPr>
        <p:spPr bwMode="auto">
          <a:xfrm rot="10800000">
            <a:off x="5838376" y="6241695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00" name="Straight Connector 36"/>
          <p:cNvCxnSpPr>
            <a:cxnSpLocks noChangeShapeType="1"/>
            <a:stCxn id="26701" idx="2"/>
          </p:cNvCxnSpPr>
          <p:nvPr/>
        </p:nvCxnSpPr>
        <p:spPr bwMode="auto">
          <a:xfrm rot="10800000" flipH="1">
            <a:off x="6388609" y="6241695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01" name="Oval 38"/>
          <p:cNvSpPr>
            <a:spLocks noChangeArrowheads="1"/>
          </p:cNvSpPr>
          <p:nvPr/>
        </p:nvSpPr>
        <p:spPr bwMode="auto">
          <a:xfrm flipH="1">
            <a:off x="6244104" y="6169463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02" name="TextBox 212"/>
          <p:cNvSpPr txBox="1">
            <a:spLocks noChangeArrowheads="1"/>
          </p:cNvSpPr>
          <p:nvPr/>
        </p:nvSpPr>
        <p:spPr bwMode="auto">
          <a:xfrm flipH="1">
            <a:off x="5840229" y="6293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03" name="TextBox 212"/>
          <p:cNvSpPr txBox="1">
            <a:spLocks noChangeArrowheads="1"/>
          </p:cNvSpPr>
          <p:nvPr/>
        </p:nvSpPr>
        <p:spPr bwMode="auto">
          <a:xfrm flipH="1">
            <a:off x="6353409" y="6293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704" name="Straight Connector 37"/>
          <p:cNvCxnSpPr>
            <a:cxnSpLocks noChangeShapeType="1"/>
            <a:endCxn id="26707" idx="6"/>
          </p:cNvCxnSpPr>
          <p:nvPr/>
        </p:nvCxnSpPr>
        <p:spPr bwMode="auto">
          <a:xfrm rot="10800000" flipH="1">
            <a:off x="6021787" y="6534324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05" name="Straight Connector 39"/>
          <p:cNvCxnSpPr>
            <a:cxnSpLocks noChangeShapeType="1"/>
            <a:stCxn id="26707" idx="2"/>
          </p:cNvCxnSpPr>
          <p:nvPr/>
        </p:nvCxnSpPr>
        <p:spPr bwMode="auto">
          <a:xfrm rot="10800000">
            <a:off x="5829114" y="6534324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06" name="Straight Connector 36"/>
          <p:cNvCxnSpPr>
            <a:cxnSpLocks noChangeShapeType="1"/>
            <a:stCxn id="26707" idx="2"/>
          </p:cNvCxnSpPr>
          <p:nvPr/>
        </p:nvCxnSpPr>
        <p:spPr bwMode="auto">
          <a:xfrm rot="10800000" flipH="1">
            <a:off x="6379345" y="653432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07" name="Oval 38"/>
          <p:cNvSpPr>
            <a:spLocks noChangeArrowheads="1"/>
          </p:cNvSpPr>
          <p:nvPr/>
        </p:nvSpPr>
        <p:spPr bwMode="auto">
          <a:xfrm flipH="1">
            <a:off x="6234840" y="6462092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08" name="TextBox 212"/>
          <p:cNvSpPr txBox="1">
            <a:spLocks noChangeArrowheads="1"/>
          </p:cNvSpPr>
          <p:nvPr/>
        </p:nvSpPr>
        <p:spPr bwMode="auto">
          <a:xfrm flipH="1">
            <a:off x="5832819" y="6584330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09" name="TextBox 212"/>
          <p:cNvSpPr txBox="1">
            <a:spLocks noChangeArrowheads="1"/>
          </p:cNvSpPr>
          <p:nvPr/>
        </p:nvSpPr>
        <p:spPr bwMode="auto">
          <a:xfrm flipH="1">
            <a:off x="6336735" y="6584330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10" name="Rectangle 85"/>
          <p:cNvSpPr>
            <a:spLocks noChangeArrowheads="1"/>
          </p:cNvSpPr>
          <p:nvPr/>
        </p:nvSpPr>
        <p:spPr bwMode="auto">
          <a:xfrm flipH="1">
            <a:off x="6668356" y="6847326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800" dirty="0" err="1">
                <a:cs typeface="Arial" pitchFamily="34" charset="0"/>
              </a:rPr>
              <a:t>ponent</a:t>
            </a:r>
            <a:endParaRPr lang="en-US" sz="800" dirty="0">
              <a:cs typeface="Arial" pitchFamily="34" charset="0"/>
            </a:endParaRPr>
          </a:p>
        </p:txBody>
      </p:sp>
      <p:cxnSp>
        <p:nvCxnSpPr>
          <p:cNvPr id="26711" name="Straight Connector 37"/>
          <p:cNvCxnSpPr>
            <a:cxnSpLocks noChangeShapeType="1"/>
            <a:endCxn id="26715" idx="6"/>
          </p:cNvCxnSpPr>
          <p:nvPr/>
        </p:nvCxnSpPr>
        <p:spPr bwMode="auto">
          <a:xfrm rot="10800000" flipH="1">
            <a:off x="7374210" y="7056611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12" name="Straight Connector 39"/>
          <p:cNvCxnSpPr>
            <a:cxnSpLocks noChangeShapeType="1"/>
            <a:stCxn id="26715" idx="6"/>
            <a:endCxn id="26720" idx="1"/>
          </p:cNvCxnSpPr>
          <p:nvPr/>
        </p:nvCxnSpPr>
        <p:spPr bwMode="auto">
          <a:xfrm flipH="1">
            <a:off x="7218589" y="7054759"/>
            <a:ext cx="368674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13" name="TextBox 212"/>
          <p:cNvSpPr txBox="1">
            <a:spLocks noChangeArrowheads="1"/>
          </p:cNvSpPr>
          <p:nvPr/>
        </p:nvSpPr>
        <p:spPr bwMode="auto">
          <a:xfrm flipH="1">
            <a:off x="7268609" y="7067724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714" name="Straight Connector 36"/>
          <p:cNvCxnSpPr>
            <a:cxnSpLocks noChangeShapeType="1"/>
            <a:stCxn id="26715" idx="2"/>
          </p:cNvCxnSpPr>
          <p:nvPr/>
        </p:nvCxnSpPr>
        <p:spPr bwMode="auto">
          <a:xfrm rot="10800000" flipH="1">
            <a:off x="7731768" y="705661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15" name="Oval 38"/>
          <p:cNvSpPr>
            <a:spLocks noChangeArrowheads="1"/>
          </p:cNvSpPr>
          <p:nvPr/>
        </p:nvSpPr>
        <p:spPr bwMode="auto">
          <a:xfrm flipH="1">
            <a:off x="7587263" y="698438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16" name="Rectangle 46"/>
          <p:cNvSpPr>
            <a:spLocks noChangeArrowheads="1"/>
          </p:cNvSpPr>
          <p:nvPr/>
        </p:nvSpPr>
        <p:spPr bwMode="auto">
          <a:xfrm flipH="1">
            <a:off x="5688314" y="681584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17" name="Rectangle 104"/>
          <p:cNvSpPr>
            <a:spLocks noChangeArrowheads="1"/>
          </p:cNvSpPr>
          <p:nvPr/>
        </p:nvSpPr>
        <p:spPr bwMode="auto">
          <a:xfrm flipH="1">
            <a:off x="5688314" y="7115879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18" name="Rectangle 46"/>
          <p:cNvSpPr>
            <a:spLocks noChangeArrowheads="1"/>
          </p:cNvSpPr>
          <p:nvPr/>
        </p:nvSpPr>
        <p:spPr bwMode="auto">
          <a:xfrm flipH="1">
            <a:off x="6668357" y="6847325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19" name="Rectangle 104"/>
          <p:cNvSpPr>
            <a:spLocks noChangeArrowheads="1"/>
          </p:cNvSpPr>
          <p:nvPr/>
        </p:nvSpPr>
        <p:spPr bwMode="auto">
          <a:xfrm flipH="1">
            <a:off x="6668357" y="7126991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20" name="Rectangle 46"/>
          <p:cNvSpPr>
            <a:spLocks noChangeArrowheads="1"/>
          </p:cNvSpPr>
          <p:nvPr/>
        </p:nvSpPr>
        <p:spPr bwMode="auto">
          <a:xfrm flipH="1">
            <a:off x="7075936" y="6986232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721" name="Straight Connector 37"/>
          <p:cNvCxnSpPr>
            <a:cxnSpLocks noChangeShapeType="1"/>
            <a:endCxn id="26724" idx="6"/>
          </p:cNvCxnSpPr>
          <p:nvPr/>
        </p:nvCxnSpPr>
        <p:spPr bwMode="auto">
          <a:xfrm rot="10800000" flipH="1">
            <a:off x="6031050" y="6880663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22" name="Straight Connector 39"/>
          <p:cNvCxnSpPr>
            <a:cxnSpLocks noChangeShapeType="1"/>
            <a:stCxn id="26724" idx="2"/>
          </p:cNvCxnSpPr>
          <p:nvPr/>
        </p:nvCxnSpPr>
        <p:spPr bwMode="auto">
          <a:xfrm rot="10800000">
            <a:off x="5838376" y="6880663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23" name="Straight Connector 36"/>
          <p:cNvCxnSpPr>
            <a:cxnSpLocks noChangeShapeType="1"/>
            <a:stCxn id="26724" idx="2"/>
          </p:cNvCxnSpPr>
          <p:nvPr/>
        </p:nvCxnSpPr>
        <p:spPr bwMode="auto">
          <a:xfrm rot="10800000" flipH="1">
            <a:off x="6388609" y="6880663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24" name="Oval 38"/>
          <p:cNvSpPr>
            <a:spLocks noChangeArrowheads="1"/>
          </p:cNvSpPr>
          <p:nvPr/>
        </p:nvSpPr>
        <p:spPr bwMode="auto">
          <a:xfrm flipH="1">
            <a:off x="6244104" y="6808432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25" name="TextBox 212"/>
          <p:cNvSpPr txBox="1">
            <a:spLocks noChangeArrowheads="1"/>
          </p:cNvSpPr>
          <p:nvPr/>
        </p:nvSpPr>
        <p:spPr bwMode="auto">
          <a:xfrm flipH="1">
            <a:off x="5840229" y="69325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26" name="TextBox 212"/>
          <p:cNvSpPr txBox="1">
            <a:spLocks noChangeArrowheads="1"/>
          </p:cNvSpPr>
          <p:nvPr/>
        </p:nvSpPr>
        <p:spPr bwMode="auto">
          <a:xfrm flipH="1">
            <a:off x="6353409" y="6932522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6727" name="Straight Connector 37"/>
          <p:cNvCxnSpPr>
            <a:cxnSpLocks noChangeShapeType="1"/>
            <a:endCxn id="26730" idx="6"/>
          </p:cNvCxnSpPr>
          <p:nvPr/>
        </p:nvCxnSpPr>
        <p:spPr bwMode="auto">
          <a:xfrm rot="10800000" flipH="1">
            <a:off x="6021787" y="7171441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28" name="Straight Connector 39"/>
          <p:cNvCxnSpPr>
            <a:cxnSpLocks noChangeShapeType="1"/>
            <a:stCxn id="26730" idx="2"/>
          </p:cNvCxnSpPr>
          <p:nvPr/>
        </p:nvCxnSpPr>
        <p:spPr bwMode="auto">
          <a:xfrm rot="10800000">
            <a:off x="5829114" y="7171441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29" name="Straight Connector 36"/>
          <p:cNvCxnSpPr>
            <a:cxnSpLocks noChangeShapeType="1"/>
            <a:stCxn id="26730" idx="2"/>
          </p:cNvCxnSpPr>
          <p:nvPr/>
        </p:nvCxnSpPr>
        <p:spPr bwMode="auto">
          <a:xfrm rot="10800000" flipH="1">
            <a:off x="6379345" y="717144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30" name="Oval 38"/>
          <p:cNvSpPr>
            <a:spLocks noChangeArrowheads="1"/>
          </p:cNvSpPr>
          <p:nvPr/>
        </p:nvSpPr>
        <p:spPr bwMode="auto">
          <a:xfrm flipH="1">
            <a:off x="6234840" y="7099209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31" name="TextBox 212"/>
          <p:cNvSpPr txBox="1">
            <a:spLocks noChangeArrowheads="1"/>
          </p:cNvSpPr>
          <p:nvPr/>
        </p:nvSpPr>
        <p:spPr bwMode="auto">
          <a:xfrm flipH="1">
            <a:off x="5832819" y="722329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32" name="TextBox 212"/>
          <p:cNvSpPr txBox="1">
            <a:spLocks noChangeArrowheads="1"/>
          </p:cNvSpPr>
          <p:nvPr/>
        </p:nvSpPr>
        <p:spPr bwMode="auto">
          <a:xfrm flipH="1">
            <a:off x="6336735" y="722329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6733" name="Rectangle 46"/>
          <p:cNvSpPr>
            <a:spLocks noChangeArrowheads="1"/>
          </p:cNvSpPr>
          <p:nvPr/>
        </p:nvSpPr>
        <p:spPr bwMode="auto">
          <a:xfrm>
            <a:off x="3079804" y="6980676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34" name="Rectangle 47"/>
          <p:cNvSpPr>
            <a:spLocks noChangeArrowheads="1"/>
          </p:cNvSpPr>
          <p:nvPr/>
        </p:nvSpPr>
        <p:spPr bwMode="auto">
          <a:xfrm>
            <a:off x="3079804" y="635282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35" name="Rectangle 86"/>
          <p:cNvSpPr>
            <a:spLocks noChangeArrowheads="1"/>
          </p:cNvSpPr>
          <p:nvPr/>
        </p:nvSpPr>
        <p:spPr bwMode="auto">
          <a:xfrm>
            <a:off x="3913490" y="635282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736" name="Rectangle 87"/>
          <p:cNvSpPr>
            <a:spLocks noChangeArrowheads="1"/>
          </p:cNvSpPr>
          <p:nvPr/>
        </p:nvSpPr>
        <p:spPr bwMode="auto">
          <a:xfrm>
            <a:off x="3913490" y="6980676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737" name="Straight Connector 90"/>
          <p:cNvCxnSpPr>
            <a:cxnSpLocks noChangeShapeType="1"/>
            <a:stCxn id="26736" idx="1"/>
            <a:endCxn id="26738" idx="6"/>
          </p:cNvCxnSpPr>
          <p:nvPr/>
        </p:nvCxnSpPr>
        <p:spPr bwMode="auto">
          <a:xfrm flipH="1">
            <a:off x="3650415" y="7052907"/>
            <a:ext cx="26307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38" name="Oval 91"/>
          <p:cNvSpPr>
            <a:spLocks noChangeArrowheads="1"/>
          </p:cNvSpPr>
          <p:nvPr/>
        </p:nvSpPr>
        <p:spPr bwMode="auto">
          <a:xfrm>
            <a:off x="3505910" y="6980676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739" name="Straight Connector 92"/>
          <p:cNvCxnSpPr>
            <a:cxnSpLocks noChangeShapeType="1"/>
            <a:stCxn id="26738" idx="2"/>
            <a:endCxn id="26733" idx="3"/>
          </p:cNvCxnSpPr>
          <p:nvPr/>
        </p:nvCxnSpPr>
        <p:spPr bwMode="auto">
          <a:xfrm flipH="1">
            <a:off x="3222455" y="7052907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740" name="Straight Connector 93"/>
          <p:cNvCxnSpPr>
            <a:cxnSpLocks noChangeShapeType="1"/>
            <a:stCxn id="26735" idx="1"/>
            <a:endCxn id="26741" idx="6"/>
          </p:cNvCxnSpPr>
          <p:nvPr/>
        </p:nvCxnSpPr>
        <p:spPr bwMode="auto">
          <a:xfrm flipH="1">
            <a:off x="3650415" y="6425050"/>
            <a:ext cx="26307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41" name="Oval 94"/>
          <p:cNvSpPr>
            <a:spLocks noChangeArrowheads="1"/>
          </p:cNvSpPr>
          <p:nvPr/>
        </p:nvSpPr>
        <p:spPr bwMode="auto">
          <a:xfrm>
            <a:off x="3505910" y="6352820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6742" name="Straight Connector 95"/>
          <p:cNvCxnSpPr>
            <a:cxnSpLocks noChangeShapeType="1"/>
            <a:stCxn id="26741" idx="2"/>
            <a:endCxn id="26734" idx="3"/>
          </p:cNvCxnSpPr>
          <p:nvPr/>
        </p:nvCxnSpPr>
        <p:spPr bwMode="auto">
          <a:xfrm flipH="1">
            <a:off x="3222455" y="642505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6743" name="TextBox 168"/>
          <p:cNvSpPr txBox="1">
            <a:spLocks noChangeArrowheads="1"/>
          </p:cNvSpPr>
          <p:nvPr/>
        </p:nvSpPr>
        <p:spPr bwMode="auto">
          <a:xfrm>
            <a:off x="3698583" y="6447275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744" name="TextBox 169"/>
          <p:cNvSpPr txBox="1">
            <a:spLocks noChangeArrowheads="1"/>
          </p:cNvSpPr>
          <p:nvPr/>
        </p:nvSpPr>
        <p:spPr bwMode="auto">
          <a:xfrm>
            <a:off x="3707847" y="7086245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745" name="TextBox 170"/>
          <p:cNvSpPr txBox="1">
            <a:spLocks noChangeArrowheads="1"/>
          </p:cNvSpPr>
          <p:nvPr/>
        </p:nvSpPr>
        <p:spPr bwMode="auto">
          <a:xfrm>
            <a:off x="3259509" y="707142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746" name="TextBox 171"/>
          <p:cNvSpPr txBox="1">
            <a:spLocks noChangeArrowheads="1"/>
          </p:cNvSpPr>
          <p:nvPr/>
        </p:nvSpPr>
        <p:spPr bwMode="auto">
          <a:xfrm>
            <a:off x="3239130" y="6430607"/>
            <a:ext cx="218611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6747" name="TextBox 143"/>
          <p:cNvSpPr txBox="1">
            <a:spLocks noChangeArrowheads="1"/>
          </p:cNvSpPr>
          <p:nvPr/>
        </p:nvSpPr>
        <p:spPr bwMode="auto">
          <a:xfrm>
            <a:off x="7744736" y="6219418"/>
            <a:ext cx="1960636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6748" name="TextBox 143"/>
          <p:cNvSpPr txBox="1">
            <a:spLocks noChangeArrowheads="1"/>
          </p:cNvSpPr>
          <p:nvPr/>
        </p:nvSpPr>
        <p:spPr bwMode="auto">
          <a:xfrm>
            <a:off x="7744736" y="6863995"/>
            <a:ext cx="1960636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32" name="Line Callout 2 231"/>
          <p:cNvSpPr/>
          <p:nvPr/>
        </p:nvSpPr>
        <p:spPr bwMode="auto">
          <a:xfrm>
            <a:off x="7711851" y="2763755"/>
            <a:ext cx="2880320" cy="1092729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3557"/>
              <a:gd name="adj6" fmla="val -73018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6692" tIns="53346" rIns="106692" bIns="53346" anchor="ctr"/>
          <a:lstStyle/>
          <a:p>
            <a:pPr eaLnBrk="0" hangingPunct="0">
              <a:defRPr/>
            </a:pPr>
            <a:r>
              <a:rPr lang="en-US" sz="1600" dirty="0"/>
              <a:t>EC Type 1 &amp; 2 signals must pass through I-Component</a:t>
            </a:r>
          </a:p>
          <a:p>
            <a:pPr marL="203752" indent="-203752">
              <a:defRPr/>
            </a:pPr>
            <a:r>
              <a:rPr lang="en-US" sz="1600" dirty="0"/>
              <a:t>-	ESP-MAC is not the same as B-MAC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"/>
          <p:cNvSpPr>
            <a:spLocks noChangeArrowheads="1"/>
          </p:cNvSpPr>
          <p:nvPr/>
        </p:nvSpPr>
        <p:spPr bwMode="auto">
          <a:xfrm flipH="1">
            <a:off x="2394386" y="3904490"/>
            <a:ext cx="4285751" cy="371713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900" dirty="0">
              <a:cs typeface="Arial" pitchFamily="34" charset="0"/>
            </a:endParaRPr>
          </a:p>
        </p:txBody>
      </p:sp>
      <p:sp>
        <p:nvSpPr>
          <p:cNvPr id="151" name="Title 150"/>
          <p:cNvSpPr>
            <a:spLocks noGrp="1"/>
          </p:cNvSpPr>
          <p:nvPr>
            <p:ph type="title"/>
          </p:nvPr>
        </p:nvSpPr>
        <p:spPr/>
        <p:txBody>
          <a:bodyPr lIns="106692" tIns="53346" rIns="106692" bIns="53346"/>
          <a:lstStyle/>
          <a:p>
            <a:r>
              <a:rPr lang="en-US" dirty="0" smtClean="0"/>
              <a:t>EC Type 1&amp;2 supporting </a:t>
            </a:r>
            <a:r>
              <a:rPr lang="en-US" dirty="0" smtClean="0"/>
              <a:t>PBB I </a:t>
            </a:r>
            <a:r>
              <a:rPr lang="en-US" dirty="0" smtClean="0"/>
              <a:t>IB-BEB</a:t>
            </a:r>
            <a:endParaRPr lang="en-GB" dirty="0"/>
          </a:p>
        </p:txBody>
      </p:sp>
      <p:sp>
        <p:nvSpPr>
          <p:cNvPr id="152" name="Content Placeholder 15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CNP </a:t>
            </a:r>
            <a:r>
              <a:rPr lang="en-US" dirty="0" smtClean="0"/>
              <a:t>ports </a:t>
            </a:r>
            <a:r>
              <a:rPr lang="en-US" dirty="0" smtClean="0"/>
              <a:t>in </a:t>
            </a:r>
            <a:r>
              <a:rPr lang="en-US" dirty="0" smtClean="0"/>
              <a:t>PBB I </a:t>
            </a:r>
            <a:r>
              <a:rPr lang="en-US" dirty="0" smtClean="0"/>
              <a:t>IB-BEB node are replaced by </a:t>
            </a:r>
            <a:r>
              <a:rPr lang="en-US" dirty="0" smtClean="0"/>
              <a:t>B-component </a:t>
            </a:r>
            <a:r>
              <a:rPr lang="en-US" dirty="0" smtClean="0"/>
              <a:t>complex to support EC Type </a:t>
            </a:r>
            <a:r>
              <a:rPr lang="en-US" dirty="0" smtClean="0"/>
              <a:t>2</a:t>
            </a:r>
            <a:endParaRPr lang="en-GB" dirty="0" smtClean="0"/>
          </a:p>
        </p:txBody>
      </p:sp>
      <p:sp>
        <p:nvSpPr>
          <p:cNvPr id="28676" name="TextBox 149"/>
          <p:cNvSpPr txBox="1">
            <a:spLocks noChangeArrowheads="1"/>
          </p:cNvSpPr>
          <p:nvPr/>
        </p:nvSpPr>
        <p:spPr bwMode="auto">
          <a:xfrm>
            <a:off x="1425457" y="4348989"/>
            <a:ext cx="1458244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B-Tagged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5" name="Rectangle 127"/>
          <p:cNvSpPr>
            <a:spLocks noChangeArrowheads="1"/>
          </p:cNvSpPr>
          <p:nvPr/>
        </p:nvSpPr>
        <p:spPr bwMode="auto">
          <a:xfrm>
            <a:off x="2860477" y="4341203"/>
            <a:ext cx="569492" cy="325171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>
                <a:cs typeface="Arial" pitchFamily="34" charset="0"/>
              </a:rPr>
              <a:t>B-VLAN 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8678" name="TextBox 103"/>
          <p:cNvSpPr txBox="1">
            <a:spLocks noChangeArrowheads="1"/>
          </p:cNvSpPr>
          <p:nvPr/>
        </p:nvSpPr>
        <p:spPr bwMode="auto">
          <a:xfrm>
            <a:off x="2394386" y="3308119"/>
            <a:ext cx="4285751" cy="5914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EC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Type 1 &amp; 2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supporting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PBB I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IB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Backbone Edge Bridge (IB-BEB2)</a:t>
            </a:r>
            <a:endParaRPr lang="en-GB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679" name="TextBox 437"/>
          <p:cNvSpPr txBox="1">
            <a:spLocks noChangeArrowheads="1"/>
          </p:cNvSpPr>
          <p:nvPr/>
        </p:nvSpPr>
        <p:spPr bwMode="auto">
          <a:xfrm>
            <a:off x="4338870" y="6936848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grpSp>
        <p:nvGrpSpPr>
          <p:cNvPr id="2" name="Group 616"/>
          <p:cNvGrpSpPr>
            <a:grpSpLocks/>
          </p:cNvGrpSpPr>
          <p:nvPr/>
        </p:nvGrpSpPr>
        <p:grpSpPr bwMode="auto">
          <a:xfrm>
            <a:off x="2049796" y="4652732"/>
            <a:ext cx="955959" cy="924911"/>
            <a:chOff x="2404616" y="3212976"/>
            <a:chExt cx="818874" cy="792706"/>
          </a:xfrm>
        </p:grpSpPr>
        <p:cxnSp>
          <p:nvCxnSpPr>
            <p:cNvPr id="28812" name="Straight Connector 37"/>
            <p:cNvCxnSpPr>
              <a:cxnSpLocks noChangeShapeType="1"/>
              <a:stCxn id="28816" idx="1"/>
              <a:endCxn id="28815" idx="6"/>
            </p:cNvCxnSpPr>
            <p:nvPr/>
          </p:nvCxnSpPr>
          <p:spPr bwMode="auto">
            <a:xfrm flipH="1" flipV="1">
              <a:off x="2771329" y="3273301"/>
              <a:ext cx="328336" cy="79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13" name="TextBox 212"/>
            <p:cNvSpPr txBox="1">
              <a:spLocks noChangeArrowheads="1"/>
            </p:cNvSpPr>
            <p:nvPr/>
          </p:nvSpPr>
          <p:spPr bwMode="auto">
            <a:xfrm>
              <a:off x="2844503" y="3284414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8814" name="Straight Connector 36"/>
            <p:cNvCxnSpPr>
              <a:cxnSpLocks noChangeShapeType="1"/>
              <a:stCxn id="28815" idx="2"/>
            </p:cNvCxnSpPr>
            <p:nvPr/>
          </p:nvCxnSpPr>
          <p:spPr bwMode="auto">
            <a:xfrm rot="10800000">
              <a:off x="2404616" y="3274889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15" name="Oval 38"/>
            <p:cNvSpPr>
              <a:spLocks noChangeArrowheads="1"/>
            </p:cNvSpPr>
            <p:nvPr/>
          </p:nvSpPr>
          <p:spPr bwMode="auto">
            <a:xfrm>
              <a:off x="2647504" y="321297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8816" name="Rectangle 46"/>
            <p:cNvSpPr>
              <a:spLocks noChangeArrowheads="1"/>
            </p:cNvSpPr>
            <p:nvPr/>
          </p:nvSpPr>
          <p:spPr bwMode="auto">
            <a:xfrm>
              <a:off x="3099665" y="3212976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8817" name="Straight Connector 37"/>
            <p:cNvCxnSpPr>
              <a:cxnSpLocks noChangeShapeType="1"/>
              <a:endCxn id="28821" idx="6"/>
            </p:cNvCxnSpPr>
            <p:nvPr/>
          </p:nvCxnSpPr>
          <p:spPr bwMode="auto">
            <a:xfrm rot="10800000">
              <a:off x="2771329" y="3874318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818" name="Straight Connector 39"/>
            <p:cNvCxnSpPr>
              <a:cxnSpLocks noChangeShapeType="1"/>
              <a:stCxn id="28821" idx="6"/>
              <a:endCxn id="28822" idx="1"/>
            </p:cNvCxnSpPr>
            <p:nvPr/>
          </p:nvCxnSpPr>
          <p:spPr bwMode="auto">
            <a:xfrm>
              <a:off x="2771329" y="3872731"/>
              <a:ext cx="32833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19" name="TextBox 212"/>
            <p:cNvSpPr txBox="1">
              <a:spLocks noChangeArrowheads="1"/>
            </p:cNvSpPr>
            <p:nvPr/>
          </p:nvSpPr>
          <p:spPr bwMode="auto">
            <a:xfrm>
              <a:off x="2844503" y="3860601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8820" name="Straight Connector 36"/>
            <p:cNvCxnSpPr>
              <a:cxnSpLocks noChangeShapeType="1"/>
              <a:stCxn id="28821" idx="2"/>
            </p:cNvCxnSpPr>
            <p:nvPr/>
          </p:nvCxnSpPr>
          <p:spPr bwMode="auto">
            <a:xfrm rot="10800000">
              <a:off x="2404616" y="3874318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21" name="Oval 38"/>
            <p:cNvSpPr>
              <a:spLocks noChangeArrowheads="1"/>
            </p:cNvSpPr>
            <p:nvPr/>
          </p:nvSpPr>
          <p:spPr bwMode="auto">
            <a:xfrm>
              <a:off x="2647504" y="381240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8822" name="Rectangle 46"/>
            <p:cNvSpPr>
              <a:spLocks noChangeArrowheads="1"/>
            </p:cNvSpPr>
            <p:nvPr/>
          </p:nvSpPr>
          <p:spPr bwMode="auto">
            <a:xfrm>
              <a:off x="3099665" y="3812406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</p:grpSp>
      <p:sp>
        <p:nvSpPr>
          <p:cNvPr id="28681" name="Rectangle 85"/>
          <p:cNvSpPr>
            <a:spLocks noChangeArrowheads="1"/>
          </p:cNvSpPr>
          <p:nvPr/>
        </p:nvSpPr>
        <p:spPr bwMode="auto">
          <a:xfrm>
            <a:off x="4158094" y="4736075"/>
            <a:ext cx="537264" cy="67230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I-</a:t>
            </a:r>
          </a:p>
          <a:p>
            <a:pPr algn="ctr"/>
            <a:r>
              <a:rPr lang="en-US" sz="900" dirty="0">
                <a:cs typeface="Arial" pitchFamily="34" charset="0"/>
              </a:rPr>
              <a:t>Component</a:t>
            </a:r>
          </a:p>
        </p:txBody>
      </p:sp>
      <p:sp>
        <p:nvSpPr>
          <p:cNvPr id="28682" name="Rectangle 104"/>
          <p:cNvSpPr>
            <a:spLocks noChangeArrowheads="1"/>
          </p:cNvSpPr>
          <p:nvPr/>
        </p:nvSpPr>
        <p:spPr bwMode="auto">
          <a:xfrm>
            <a:off x="4158095" y="4821272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83" name="Rectangle 46"/>
          <p:cNvSpPr>
            <a:spLocks noChangeArrowheads="1"/>
          </p:cNvSpPr>
          <p:nvPr/>
        </p:nvSpPr>
        <p:spPr bwMode="auto">
          <a:xfrm>
            <a:off x="4158095" y="5184280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84" name="Rectangle 85"/>
          <p:cNvSpPr>
            <a:spLocks noChangeArrowheads="1"/>
          </p:cNvSpPr>
          <p:nvPr/>
        </p:nvSpPr>
        <p:spPr bwMode="auto">
          <a:xfrm flipH="1">
            <a:off x="5529044" y="4484192"/>
            <a:ext cx="550232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900" dirty="0" err="1">
                <a:cs typeface="Arial" pitchFamily="34" charset="0"/>
              </a:rPr>
              <a:t>ponent</a:t>
            </a:r>
            <a:endParaRPr lang="en-US" sz="900" dirty="0">
              <a:cs typeface="Arial" pitchFamily="34" charset="0"/>
            </a:endParaRPr>
          </a:p>
        </p:txBody>
      </p:sp>
      <p:cxnSp>
        <p:nvCxnSpPr>
          <p:cNvPr id="28685" name="Straight Connector 37"/>
          <p:cNvCxnSpPr>
            <a:cxnSpLocks noChangeShapeType="1"/>
            <a:stCxn id="28684" idx="1"/>
            <a:endCxn id="28688" idx="6"/>
          </p:cNvCxnSpPr>
          <p:nvPr/>
        </p:nvCxnSpPr>
        <p:spPr bwMode="auto">
          <a:xfrm flipV="1">
            <a:off x="6079276" y="4691578"/>
            <a:ext cx="537206" cy="282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686" name="TextBox 212"/>
          <p:cNvSpPr txBox="1">
            <a:spLocks noChangeArrowheads="1"/>
          </p:cNvSpPr>
          <p:nvPr/>
        </p:nvSpPr>
        <p:spPr bwMode="auto">
          <a:xfrm flipH="1">
            <a:off x="6110771" y="4684217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687" name="Straight Connector 36"/>
          <p:cNvCxnSpPr>
            <a:cxnSpLocks noChangeShapeType="1"/>
            <a:stCxn id="28688" idx="2"/>
          </p:cNvCxnSpPr>
          <p:nvPr/>
        </p:nvCxnSpPr>
        <p:spPr bwMode="auto">
          <a:xfrm rot="10800000" flipH="1">
            <a:off x="6760986" y="4693431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688" name="Oval 38"/>
          <p:cNvSpPr>
            <a:spLocks noChangeArrowheads="1"/>
          </p:cNvSpPr>
          <p:nvPr/>
        </p:nvSpPr>
        <p:spPr bwMode="auto">
          <a:xfrm flipH="1">
            <a:off x="6616482" y="462119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89" name="Rectangle 104"/>
          <p:cNvSpPr>
            <a:spLocks noChangeArrowheads="1"/>
          </p:cNvSpPr>
          <p:nvPr/>
        </p:nvSpPr>
        <p:spPr bwMode="auto">
          <a:xfrm flipH="1">
            <a:off x="4549000" y="4799047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90" name="Rectangle 46"/>
          <p:cNvSpPr>
            <a:spLocks noChangeArrowheads="1"/>
          </p:cNvSpPr>
          <p:nvPr/>
        </p:nvSpPr>
        <p:spPr bwMode="auto">
          <a:xfrm flipH="1">
            <a:off x="5529044" y="4484193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91" name="Rectangle 104"/>
          <p:cNvSpPr>
            <a:spLocks noChangeArrowheads="1"/>
          </p:cNvSpPr>
          <p:nvPr/>
        </p:nvSpPr>
        <p:spPr bwMode="auto">
          <a:xfrm flipH="1">
            <a:off x="5529044" y="4763856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92" name="Rectangle 46"/>
          <p:cNvSpPr>
            <a:spLocks noChangeArrowheads="1"/>
          </p:cNvSpPr>
          <p:nvPr/>
        </p:nvSpPr>
        <p:spPr bwMode="auto">
          <a:xfrm flipH="1">
            <a:off x="5936624" y="4623098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693" name="Straight Connector 37"/>
          <p:cNvCxnSpPr>
            <a:cxnSpLocks noChangeShapeType="1"/>
            <a:stCxn id="28741" idx="3"/>
            <a:endCxn id="28695" idx="6"/>
          </p:cNvCxnSpPr>
          <p:nvPr/>
        </p:nvCxnSpPr>
        <p:spPr bwMode="auto">
          <a:xfrm flipV="1">
            <a:off x="3430008" y="4554572"/>
            <a:ext cx="1674782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94" name="Straight Connector 36"/>
          <p:cNvCxnSpPr>
            <a:cxnSpLocks noChangeShapeType="1"/>
            <a:stCxn id="28695" idx="2"/>
          </p:cNvCxnSpPr>
          <p:nvPr/>
        </p:nvCxnSpPr>
        <p:spPr bwMode="auto">
          <a:xfrm rot="10800000" flipH="1">
            <a:off x="5249295" y="455642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695" name="Oval 38"/>
          <p:cNvSpPr>
            <a:spLocks noChangeArrowheads="1"/>
          </p:cNvSpPr>
          <p:nvPr/>
        </p:nvSpPr>
        <p:spPr bwMode="auto">
          <a:xfrm flipH="1">
            <a:off x="5104790" y="4484192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696" name="TextBox 212"/>
          <p:cNvSpPr txBox="1">
            <a:spLocks noChangeArrowheads="1"/>
          </p:cNvSpPr>
          <p:nvPr/>
        </p:nvSpPr>
        <p:spPr bwMode="auto">
          <a:xfrm flipH="1">
            <a:off x="5214096" y="4569388"/>
            <a:ext cx="251958" cy="14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28697" name="Straight Connector 37"/>
          <p:cNvCxnSpPr>
            <a:cxnSpLocks noChangeShapeType="1"/>
            <a:endCxn id="28700" idx="6"/>
          </p:cNvCxnSpPr>
          <p:nvPr/>
        </p:nvCxnSpPr>
        <p:spPr bwMode="auto">
          <a:xfrm rot="10800000" flipH="1">
            <a:off x="4882474" y="4856460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98" name="Straight Connector 39"/>
          <p:cNvCxnSpPr>
            <a:cxnSpLocks noChangeShapeType="1"/>
            <a:stCxn id="28700" idx="2"/>
          </p:cNvCxnSpPr>
          <p:nvPr/>
        </p:nvCxnSpPr>
        <p:spPr bwMode="auto">
          <a:xfrm rot="10800000">
            <a:off x="4689799" y="4856460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699" name="Straight Connector 36"/>
          <p:cNvCxnSpPr>
            <a:cxnSpLocks noChangeShapeType="1"/>
            <a:stCxn id="28700" idx="2"/>
          </p:cNvCxnSpPr>
          <p:nvPr/>
        </p:nvCxnSpPr>
        <p:spPr bwMode="auto">
          <a:xfrm rot="10800000" flipH="1">
            <a:off x="5240033" y="4856460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00" name="Oval 38"/>
          <p:cNvSpPr>
            <a:spLocks noChangeArrowheads="1"/>
          </p:cNvSpPr>
          <p:nvPr/>
        </p:nvSpPr>
        <p:spPr bwMode="auto">
          <a:xfrm flipH="1">
            <a:off x="5095528" y="478423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01" name="TextBox 212"/>
          <p:cNvSpPr txBox="1">
            <a:spLocks noChangeArrowheads="1"/>
          </p:cNvSpPr>
          <p:nvPr/>
        </p:nvSpPr>
        <p:spPr bwMode="auto">
          <a:xfrm flipH="1">
            <a:off x="4693505" y="4860164"/>
            <a:ext cx="246401" cy="14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02" name="TextBox 212"/>
          <p:cNvSpPr txBox="1">
            <a:spLocks noChangeArrowheads="1"/>
          </p:cNvSpPr>
          <p:nvPr/>
        </p:nvSpPr>
        <p:spPr bwMode="auto">
          <a:xfrm flipH="1">
            <a:off x="5256706" y="4845348"/>
            <a:ext cx="246401" cy="14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03" name="Rectangle 85"/>
          <p:cNvSpPr>
            <a:spLocks noChangeArrowheads="1"/>
          </p:cNvSpPr>
          <p:nvPr/>
        </p:nvSpPr>
        <p:spPr bwMode="auto">
          <a:xfrm flipH="1">
            <a:off x="5529044" y="5164254"/>
            <a:ext cx="550232" cy="4204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900" dirty="0" err="1">
                <a:cs typeface="Arial" pitchFamily="34" charset="0"/>
              </a:rPr>
              <a:t>ponent</a:t>
            </a:r>
            <a:endParaRPr lang="en-US" sz="900" dirty="0">
              <a:cs typeface="Arial" pitchFamily="34" charset="0"/>
            </a:endParaRPr>
          </a:p>
        </p:txBody>
      </p:sp>
      <p:cxnSp>
        <p:nvCxnSpPr>
          <p:cNvPr id="28704" name="Straight Connector 37"/>
          <p:cNvCxnSpPr>
            <a:cxnSpLocks noChangeShapeType="1"/>
            <a:stCxn id="28711" idx="1"/>
            <a:endCxn id="28707" idx="6"/>
          </p:cNvCxnSpPr>
          <p:nvPr/>
        </p:nvCxnSpPr>
        <p:spPr bwMode="auto">
          <a:xfrm>
            <a:off x="6079276" y="5345758"/>
            <a:ext cx="5372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05" name="TextBox 212"/>
          <p:cNvSpPr txBox="1">
            <a:spLocks noChangeArrowheads="1"/>
          </p:cNvSpPr>
          <p:nvPr/>
        </p:nvSpPr>
        <p:spPr bwMode="auto">
          <a:xfrm flipH="1">
            <a:off x="6110771" y="5338349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06" name="Straight Connector 36"/>
          <p:cNvCxnSpPr>
            <a:cxnSpLocks noChangeShapeType="1"/>
            <a:stCxn id="28707" idx="2"/>
          </p:cNvCxnSpPr>
          <p:nvPr/>
        </p:nvCxnSpPr>
        <p:spPr bwMode="auto">
          <a:xfrm rot="10800000" flipH="1">
            <a:off x="6760986" y="534760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07" name="Oval 38"/>
          <p:cNvSpPr>
            <a:spLocks noChangeArrowheads="1"/>
          </p:cNvSpPr>
          <p:nvPr/>
        </p:nvSpPr>
        <p:spPr bwMode="auto">
          <a:xfrm flipH="1">
            <a:off x="6616482" y="527537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08" name="Rectangle 46"/>
          <p:cNvSpPr>
            <a:spLocks noChangeArrowheads="1"/>
          </p:cNvSpPr>
          <p:nvPr/>
        </p:nvSpPr>
        <p:spPr bwMode="auto">
          <a:xfrm flipH="1">
            <a:off x="4549000" y="5137977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09" name="Rectangle 46"/>
          <p:cNvSpPr>
            <a:spLocks noChangeArrowheads="1"/>
          </p:cNvSpPr>
          <p:nvPr/>
        </p:nvSpPr>
        <p:spPr bwMode="auto">
          <a:xfrm flipH="1">
            <a:off x="5529044" y="5164254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10" name="Rectangle 104"/>
          <p:cNvSpPr>
            <a:spLocks noChangeArrowheads="1"/>
          </p:cNvSpPr>
          <p:nvPr/>
        </p:nvSpPr>
        <p:spPr bwMode="auto">
          <a:xfrm flipH="1">
            <a:off x="5529044" y="5443918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11" name="Rectangle 46"/>
          <p:cNvSpPr>
            <a:spLocks noChangeArrowheads="1"/>
          </p:cNvSpPr>
          <p:nvPr/>
        </p:nvSpPr>
        <p:spPr bwMode="auto">
          <a:xfrm flipH="1">
            <a:off x="5936624" y="527537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12" name="Straight Connector 37"/>
          <p:cNvCxnSpPr>
            <a:cxnSpLocks noChangeShapeType="1"/>
            <a:endCxn id="28715" idx="6"/>
          </p:cNvCxnSpPr>
          <p:nvPr/>
        </p:nvCxnSpPr>
        <p:spPr bwMode="auto">
          <a:xfrm rot="10800000" flipH="1">
            <a:off x="4891737" y="5202800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13" name="Straight Connector 39"/>
          <p:cNvCxnSpPr>
            <a:cxnSpLocks noChangeShapeType="1"/>
            <a:stCxn id="28715" idx="2"/>
          </p:cNvCxnSpPr>
          <p:nvPr/>
        </p:nvCxnSpPr>
        <p:spPr bwMode="auto">
          <a:xfrm rot="10800000">
            <a:off x="4699064" y="5202800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14" name="Straight Connector 36"/>
          <p:cNvCxnSpPr>
            <a:cxnSpLocks noChangeShapeType="1"/>
            <a:stCxn id="28715" idx="2"/>
          </p:cNvCxnSpPr>
          <p:nvPr/>
        </p:nvCxnSpPr>
        <p:spPr bwMode="auto">
          <a:xfrm rot="10800000" flipH="1">
            <a:off x="5249295" y="5202800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15" name="Oval 38"/>
          <p:cNvSpPr>
            <a:spLocks noChangeArrowheads="1"/>
          </p:cNvSpPr>
          <p:nvPr/>
        </p:nvSpPr>
        <p:spPr bwMode="auto">
          <a:xfrm flipH="1">
            <a:off x="5104790" y="513056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16" name="TextBox 212"/>
          <p:cNvSpPr txBox="1">
            <a:spLocks noChangeArrowheads="1"/>
          </p:cNvSpPr>
          <p:nvPr/>
        </p:nvSpPr>
        <p:spPr bwMode="auto">
          <a:xfrm flipH="1">
            <a:off x="4700915" y="5206505"/>
            <a:ext cx="23724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17" name="TextBox 212"/>
          <p:cNvSpPr txBox="1">
            <a:spLocks noChangeArrowheads="1"/>
          </p:cNvSpPr>
          <p:nvPr/>
        </p:nvSpPr>
        <p:spPr bwMode="auto">
          <a:xfrm flipH="1">
            <a:off x="5225212" y="524725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18" name="Straight Connector 37"/>
          <p:cNvCxnSpPr>
            <a:cxnSpLocks noChangeShapeType="1"/>
            <a:stCxn id="28740" idx="3"/>
            <a:endCxn id="28720" idx="6"/>
          </p:cNvCxnSpPr>
          <p:nvPr/>
        </p:nvCxnSpPr>
        <p:spPr bwMode="auto">
          <a:xfrm flipV="1">
            <a:off x="3430008" y="5491725"/>
            <a:ext cx="1665519" cy="1296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19" name="Straight Connector 36"/>
          <p:cNvCxnSpPr>
            <a:cxnSpLocks noChangeShapeType="1"/>
            <a:stCxn id="28720" idx="2"/>
          </p:cNvCxnSpPr>
          <p:nvPr/>
        </p:nvCxnSpPr>
        <p:spPr bwMode="auto">
          <a:xfrm rot="10800000" flipH="1">
            <a:off x="5240033" y="549357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20" name="Oval 38"/>
          <p:cNvSpPr>
            <a:spLocks noChangeArrowheads="1"/>
          </p:cNvSpPr>
          <p:nvPr/>
        </p:nvSpPr>
        <p:spPr bwMode="auto">
          <a:xfrm flipH="1">
            <a:off x="5095528" y="5421347"/>
            <a:ext cx="144505" cy="14261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21" name="TextBox 212"/>
          <p:cNvSpPr txBox="1">
            <a:spLocks noChangeArrowheads="1"/>
          </p:cNvSpPr>
          <p:nvPr/>
        </p:nvSpPr>
        <p:spPr bwMode="auto">
          <a:xfrm flipH="1">
            <a:off x="3452239" y="5515802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22" name="TextBox 212"/>
          <p:cNvSpPr txBox="1">
            <a:spLocks noChangeArrowheads="1"/>
          </p:cNvSpPr>
          <p:nvPr/>
        </p:nvSpPr>
        <p:spPr bwMode="auto">
          <a:xfrm flipH="1">
            <a:off x="5217801" y="5528767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CBP</a:t>
            </a:r>
            <a:endParaRPr lang="en-GB" sz="1100" dirty="0">
              <a:cs typeface="Arial" pitchFamily="34" charset="0"/>
            </a:endParaRPr>
          </a:p>
        </p:txBody>
      </p:sp>
      <p:sp>
        <p:nvSpPr>
          <p:cNvPr id="28723" name="Rectangle 46"/>
          <p:cNvSpPr>
            <a:spLocks noChangeArrowheads="1"/>
          </p:cNvSpPr>
          <p:nvPr/>
        </p:nvSpPr>
        <p:spPr bwMode="auto">
          <a:xfrm>
            <a:off x="3287356" y="5180576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24" name="Rectangle 47"/>
          <p:cNvSpPr>
            <a:spLocks noChangeArrowheads="1"/>
          </p:cNvSpPr>
          <p:nvPr/>
        </p:nvSpPr>
        <p:spPr bwMode="auto">
          <a:xfrm>
            <a:off x="3287356" y="482127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25" name="Straight Connector 90"/>
          <p:cNvCxnSpPr>
            <a:cxnSpLocks noChangeShapeType="1"/>
            <a:stCxn id="28683" idx="1"/>
            <a:endCxn id="28726" idx="6"/>
          </p:cNvCxnSpPr>
          <p:nvPr/>
        </p:nvCxnSpPr>
        <p:spPr bwMode="auto">
          <a:xfrm flipH="1" flipV="1">
            <a:off x="3857968" y="5252806"/>
            <a:ext cx="300127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26" name="Oval 91"/>
          <p:cNvSpPr>
            <a:spLocks noChangeArrowheads="1"/>
          </p:cNvSpPr>
          <p:nvPr/>
        </p:nvSpPr>
        <p:spPr bwMode="auto">
          <a:xfrm>
            <a:off x="3713462" y="5180576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27" name="Straight Connector 92"/>
          <p:cNvCxnSpPr>
            <a:cxnSpLocks noChangeShapeType="1"/>
            <a:stCxn id="28726" idx="2"/>
            <a:endCxn id="28723" idx="3"/>
          </p:cNvCxnSpPr>
          <p:nvPr/>
        </p:nvCxnSpPr>
        <p:spPr bwMode="auto">
          <a:xfrm flipH="1">
            <a:off x="3430008" y="525280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28" name="Straight Connector 93"/>
          <p:cNvCxnSpPr>
            <a:cxnSpLocks noChangeShapeType="1"/>
            <a:stCxn id="28682" idx="1"/>
            <a:endCxn id="28729" idx="6"/>
          </p:cNvCxnSpPr>
          <p:nvPr/>
        </p:nvCxnSpPr>
        <p:spPr bwMode="auto">
          <a:xfrm flipH="1">
            <a:off x="3857968" y="4891651"/>
            <a:ext cx="300127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29" name="Oval 94"/>
          <p:cNvSpPr>
            <a:spLocks noChangeArrowheads="1"/>
          </p:cNvSpPr>
          <p:nvPr/>
        </p:nvSpPr>
        <p:spPr bwMode="auto">
          <a:xfrm>
            <a:off x="3713462" y="4821272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30" name="Straight Connector 95"/>
          <p:cNvCxnSpPr>
            <a:cxnSpLocks noChangeShapeType="1"/>
            <a:stCxn id="28729" idx="2"/>
            <a:endCxn id="28724" idx="3"/>
          </p:cNvCxnSpPr>
          <p:nvPr/>
        </p:nvCxnSpPr>
        <p:spPr bwMode="auto">
          <a:xfrm flipH="1">
            <a:off x="3430008" y="489350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31" name="TextBox 168"/>
          <p:cNvSpPr txBox="1">
            <a:spLocks noChangeArrowheads="1"/>
          </p:cNvSpPr>
          <p:nvPr/>
        </p:nvSpPr>
        <p:spPr bwMode="auto">
          <a:xfrm>
            <a:off x="3897456" y="4767561"/>
            <a:ext cx="18594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900" dirty="0">
                <a:cs typeface="Arial" pitchFamily="34" charset="0"/>
              </a:rPr>
              <a:t>PIP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32" name="TextBox 169"/>
          <p:cNvSpPr txBox="1">
            <a:spLocks noChangeArrowheads="1"/>
          </p:cNvSpPr>
          <p:nvPr/>
        </p:nvSpPr>
        <p:spPr bwMode="auto">
          <a:xfrm>
            <a:off x="3906720" y="5239842"/>
            <a:ext cx="18594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900" dirty="0">
                <a:cs typeface="Arial" pitchFamily="34" charset="0"/>
              </a:rPr>
              <a:t>PIP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33" name="TextBox 170"/>
          <p:cNvSpPr txBox="1">
            <a:spLocks noChangeArrowheads="1"/>
          </p:cNvSpPr>
          <p:nvPr/>
        </p:nvSpPr>
        <p:spPr bwMode="auto">
          <a:xfrm>
            <a:off x="3467061" y="5282440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34" name="TextBox 171"/>
          <p:cNvSpPr txBox="1">
            <a:spLocks noChangeArrowheads="1"/>
          </p:cNvSpPr>
          <p:nvPr/>
        </p:nvSpPr>
        <p:spPr bwMode="auto">
          <a:xfrm>
            <a:off x="3446682" y="4899059"/>
            <a:ext cx="251958" cy="14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35" name="TextBox 143"/>
          <p:cNvSpPr txBox="1">
            <a:spLocks noChangeArrowheads="1"/>
          </p:cNvSpPr>
          <p:nvPr/>
        </p:nvSpPr>
        <p:spPr bwMode="auto">
          <a:xfrm>
            <a:off x="6773955" y="4496206"/>
            <a:ext cx="1761855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8736" name="TextBox 143"/>
          <p:cNvSpPr txBox="1">
            <a:spLocks noChangeArrowheads="1"/>
          </p:cNvSpPr>
          <p:nvPr/>
        </p:nvSpPr>
        <p:spPr bwMode="auto">
          <a:xfrm>
            <a:off x="6773955" y="5164254"/>
            <a:ext cx="1761855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grpSp>
        <p:nvGrpSpPr>
          <p:cNvPr id="3" name="Group 617"/>
          <p:cNvGrpSpPr>
            <a:grpSpLocks/>
          </p:cNvGrpSpPr>
          <p:nvPr/>
        </p:nvGrpSpPr>
        <p:grpSpPr bwMode="auto">
          <a:xfrm>
            <a:off x="2047943" y="4987959"/>
            <a:ext cx="955959" cy="924910"/>
            <a:chOff x="2404616" y="3212976"/>
            <a:chExt cx="818874" cy="792706"/>
          </a:xfrm>
        </p:grpSpPr>
        <p:cxnSp>
          <p:nvCxnSpPr>
            <p:cNvPr id="28801" name="Straight Connector 37"/>
            <p:cNvCxnSpPr>
              <a:cxnSpLocks noChangeShapeType="1"/>
              <a:stCxn id="28805" idx="1"/>
              <a:endCxn id="28804" idx="6"/>
            </p:cNvCxnSpPr>
            <p:nvPr/>
          </p:nvCxnSpPr>
          <p:spPr bwMode="auto">
            <a:xfrm flipH="1" flipV="1">
              <a:off x="2771329" y="3273301"/>
              <a:ext cx="328336" cy="79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02" name="TextBox 212"/>
            <p:cNvSpPr txBox="1">
              <a:spLocks noChangeArrowheads="1"/>
            </p:cNvSpPr>
            <p:nvPr/>
          </p:nvSpPr>
          <p:spPr bwMode="auto">
            <a:xfrm>
              <a:off x="2844503" y="3284414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8803" name="Straight Connector 36"/>
            <p:cNvCxnSpPr>
              <a:cxnSpLocks noChangeShapeType="1"/>
              <a:stCxn id="28804" idx="2"/>
            </p:cNvCxnSpPr>
            <p:nvPr/>
          </p:nvCxnSpPr>
          <p:spPr bwMode="auto">
            <a:xfrm rot="10800000">
              <a:off x="2404616" y="3274889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04" name="Oval 38"/>
            <p:cNvSpPr>
              <a:spLocks noChangeArrowheads="1"/>
            </p:cNvSpPr>
            <p:nvPr/>
          </p:nvSpPr>
          <p:spPr bwMode="auto">
            <a:xfrm>
              <a:off x="2647504" y="321297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8805" name="Rectangle 46"/>
            <p:cNvSpPr>
              <a:spLocks noChangeArrowheads="1"/>
            </p:cNvSpPr>
            <p:nvPr/>
          </p:nvSpPr>
          <p:spPr bwMode="auto">
            <a:xfrm>
              <a:off x="3099665" y="3212976"/>
              <a:ext cx="123825" cy="12223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  <p:cxnSp>
          <p:nvCxnSpPr>
            <p:cNvPr id="28806" name="Straight Connector 37"/>
            <p:cNvCxnSpPr>
              <a:cxnSpLocks noChangeShapeType="1"/>
              <a:endCxn id="28810" idx="6"/>
            </p:cNvCxnSpPr>
            <p:nvPr/>
          </p:nvCxnSpPr>
          <p:spPr bwMode="auto">
            <a:xfrm rot="10800000">
              <a:off x="2771329" y="3874318"/>
              <a:ext cx="182562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807" name="Straight Connector 39"/>
            <p:cNvCxnSpPr>
              <a:cxnSpLocks noChangeShapeType="1"/>
              <a:stCxn id="28810" idx="6"/>
              <a:endCxn id="28811" idx="1"/>
            </p:cNvCxnSpPr>
            <p:nvPr/>
          </p:nvCxnSpPr>
          <p:spPr bwMode="auto">
            <a:xfrm>
              <a:off x="2771329" y="3872731"/>
              <a:ext cx="328336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08" name="TextBox 212"/>
            <p:cNvSpPr txBox="1">
              <a:spLocks noChangeArrowheads="1"/>
            </p:cNvSpPr>
            <p:nvPr/>
          </p:nvSpPr>
          <p:spPr bwMode="auto">
            <a:xfrm>
              <a:off x="2844503" y="3860601"/>
              <a:ext cx="249910" cy="145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cs typeface="Arial" pitchFamily="34" charset="0"/>
                </a:rPr>
                <a:t>PNP</a:t>
              </a:r>
              <a:endParaRPr lang="en-GB" sz="1100" dirty="0">
                <a:cs typeface="Arial" pitchFamily="34" charset="0"/>
              </a:endParaRPr>
            </a:p>
          </p:txBody>
        </p:sp>
        <p:cxnSp>
          <p:nvCxnSpPr>
            <p:cNvPr id="28809" name="Straight Connector 36"/>
            <p:cNvCxnSpPr>
              <a:cxnSpLocks noChangeShapeType="1"/>
              <a:stCxn id="28810" idx="2"/>
            </p:cNvCxnSpPr>
            <p:nvPr/>
          </p:nvCxnSpPr>
          <p:spPr bwMode="auto">
            <a:xfrm rot="10800000">
              <a:off x="2404616" y="3874318"/>
              <a:ext cx="242888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8810" name="Oval 38"/>
            <p:cNvSpPr>
              <a:spLocks noChangeArrowheads="1"/>
            </p:cNvSpPr>
            <p:nvPr/>
          </p:nvSpPr>
          <p:spPr bwMode="auto">
            <a:xfrm>
              <a:off x="2647504" y="3812406"/>
              <a:ext cx="123825" cy="120650"/>
            </a:xfrm>
            <a:prstGeom prst="ellipse">
              <a:avLst/>
            </a:prstGeom>
            <a:solidFill>
              <a:srgbClr val="0033C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 anchor="ctr"/>
            <a:lstStyle/>
            <a:p>
              <a:endParaRPr lang="en-GB" sz="2300" dirty="0">
                <a:cs typeface="Arial" pitchFamily="34" charset="0"/>
              </a:endParaRPr>
            </a:p>
          </p:txBody>
        </p:sp>
        <p:sp>
          <p:nvSpPr>
            <p:cNvPr id="28811" name="Rectangle 46"/>
            <p:cNvSpPr>
              <a:spLocks noChangeArrowheads="1"/>
            </p:cNvSpPr>
            <p:nvPr/>
          </p:nvSpPr>
          <p:spPr bwMode="auto">
            <a:xfrm>
              <a:off x="3099665" y="3812406"/>
              <a:ext cx="123825" cy="12065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42005" tIns="42005" rIns="42005" bIns="42005"/>
            <a:lstStyle/>
            <a:p>
              <a:endParaRPr lang="en-GB" sz="2300" dirty="0">
                <a:cs typeface="Arial" pitchFamily="34" charset="0"/>
              </a:endParaRPr>
            </a:p>
          </p:txBody>
        </p:sp>
      </p:grpSp>
      <p:sp>
        <p:nvSpPr>
          <p:cNvPr id="28738" name="TextBox 143"/>
          <p:cNvSpPr txBox="1">
            <a:spLocks noChangeArrowheads="1"/>
          </p:cNvSpPr>
          <p:nvPr/>
        </p:nvSpPr>
        <p:spPr bwMode="auto">
          <a:xfrm>
            <a:off x="6773955" y="6260386"/>
            <a:ext cx="1761855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8739" name="TextBox 143"/>
          <p:cNvSpPr txBox="1">
            <a:spLocks noChangeArrowheads="1"/>
          </p:cNvSpPr>
          <p:nvPr/>
        </p:nvSpPr>
        <p:spPr bwMode="auto">
          <a:xfrm>
            <a:off x="6773955" y="6935057"/>
            <a:ext cx="1761855" cy="26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1100" dirty="0">
                <a:cs typeface="Arial" pitchFamily="34" charset="0"/>
              </a:rPr>
              <a:t>S-Tagged </a:t>
            </a:r>
            <a:r>
              <a:rPr lang="en-US" sz="1100" dirty="0" smtClean="0">
                <a:cs typeface="Arial" pitchFamily="34" charset="0"/>
              </a:rPr>
              <a:t>LAN</a:t>
            </a:r>
            <a:endParaRPr lang="en-US" sz="1100" dirty="0">
              <a:cs typeface="Arial" pitchFamily="34" charset="0"/>
            </a:endParaRPr>
          </a:p>
        </p:txBody>
      </p:sp>
      <p:sp>
        <p:nvSpPr>
          <p:cNvPr id="28740" name="Rectangle 47"/>
          <p:cNvSpPr>
            <a:spLocks noChangeArrowheads="1"/>
          </p:cNvSpPr>
          <p:nvPr/>
        </p:nvSpPr>
        <p:spPr bwMode="auto">
          <a:xfrm>
            <a:off x="3287356" y="5432459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41" name="Rectangle 47"/>
          <p:cNvSpPr>
            <a:spLocks noChangeArrowheads="1"/>
          </p:cNvSpPr>
          <p:nvPr/>
        </p:nvSpPr>
        <p:spPr bwMode="auto">
          <a:xfrm>
            <a:off x="3287356" y="448419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42" name="TextBox 171"/>
          <p:cNvSpPr txBox="1">
            <a:spLocks noChangeArrowheads="1"/>
          </p:cNvSpPr>
          <p:nvPr/>
        </p:nvSpPr>
        <p:spPr bwMode="auto">
          <a:xfrm>
            <a:off x="3435567" y="4569388"/>
            <a:ext cx="251958" cy="142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43" name="Rectangle 85"/>
          <p:cNvSpPr>
            <a:spLocks noChangeArrowheads="1"/>
          </p:cNvSpPr>
          <p:nvPr/>
        </p:nvSpPr>
        <p:spPr bwMode="auto">
          <a:xfrm>
            <a:off x="4137715" y="6501111"/>
            <a:ext cx="537264" cy="67230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I-</a:t>
            </a:r>
          </a:p>
          <a:p>
            <a:pPr algn="ctr"/>
            <a:r>
              <a:rPr lang="en-US" sz="900" dirty="0">
                <a:cs typeface="Arial" pitchFamily="34" charset="0"/>
              </a:rPr>
              <a:t>Component</a:t>
            </a:r>
          </a:p>
        </p:txBody>
      </p:sp>
      <p:sp>
        <p:nvSpPr>
          <p:cNvPr id="28744" name="Rectangle 104"/>
          <p:cNvSpPr>
            <a:spLocks noChangeArrowheads="1"/>
          </p:cNvSpPr>
          <p:nvPr/>
        </p:nvSpPr>
        <p:spPr bwMode="auto">
          <a:xfrm>
            <a:off x="4137715" y="6586306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45" name="Rectangle 46"/>
          <p:cNvSpPr>
            <a:spLocks noChangeArrowheads="1"/>
          </p:cNvSpPr>
          <p:nvPr/>
        </p:nvSpPr>
        <p:spPr bwMode="auto">
          <a:xfrm>
            <a:off x="4137715" y="694931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46" name="Rectangle 85"/>
          <p:cNvSpPr>
            <a:spLocks noChangeArrowheads="1"/>
          </p:cNvSpPr>
          <p:nvPr/>
        </p:nvSpPr>
        <p:spPr bwMode="auto">
          <a:xfrm flipH="1">
            <a:off x="5508664" y="6249227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900" dirty="0" err="1">
                <a:cs typeface="Arial" pitchFamily="34" charset="0"/>
              </a:rPr>
              <a:t>ponent</a:t>
            </a:r>
            <a:endParaRPr lang="en-US" sz="900" dirty="0">
              <a:cs typeface="Arial" pitchFamily="34" charset="0"/>
            </a:endParaRPr>
          </a:p>
        </p:txBody>
      </p:sp>
      <p:cxnSp>
        <p:nvCxnSpPr>
          <p:cNvPr id="28747" name="Straight Connector 37"/>
          <p:cNvCxnSpPr>
            <a:cxnSpLocks noChangeShapeType="1"/>
            <a:stCxn id="28746" idx="1"/>
            <a:endCxn id="28750" idx="6"/>
          </p:cNvCxnSpPr>
          <p:nvPr/>
        </p:nvCxnSpPr>
        <p:spPr bwMode="auto">
          <a:xfrm>
            <a:off x="6058897" y="6459439"/>
            <a:ext cx="537206" cy="347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48" name="TextBox 212"/>
          <p:cNvSpPr txBox="1">
            <a:spLocks noChangeArrowheads="1"/>
          </p:cNvSpPr>
          <p:nvPr/>
        </p:nvSpPr>
        <p:spPr bwMode="auto">
          <a:xfrm flipH="1">
            <a:off x="6090392" y="6449252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49" name="Straight Connector 36"/>
          <p:cNvCxnSpPr>
            <a:cxnSpLocks noChangeShapeType="1"/>
            <a:stCxn id="28750" idx="2"/>
          </p:cNvCxnSpPr>
          <p:nvPr/>
        </p:nvCxnSpPr>
        <p:spPr bwMode="auto">
          <a:xfrm rot="10800000" flipH="1">
            <a:off x="6740608" y="6464761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50" name="Oval 38"/>
          <p:cNvSpPr>
            <a:spLocks noChangeArrowheads="1"/>
          </p:cNvSpPr>
          <p:nvPr/>
        </p:nvSpPr>
        <p:spPr bwMode="auto">
          <a:xfrm flipH="1">
            <a:off x="6596103" y="6392530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1" name="Rectangle 104"/>
          <p:cNvSpPr>
            <a:spLocks noChangeArrowheads="1"/>
          </p:cNvSpPr>
          <p:nvPr/>
        </p:nvSpPr>
        <p:spPr bwMode="auto">
          <a:xfrm flipH="1">
            <a:off x="4528622" y="656408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2" name="Rectangle 46"/>
          <p:cNvSpPr>
            <a:spLocks noChangeArrowheads="1"/>
          </p:cNvSpPr>
          <p:nvPr/>
        </p:nvSpPr>
        <p:spPr bwMode="auto">
          <a:xfrm flipH="1">
            <a:off x="5508665" y="6249227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3" name="Rectangle 104"/>
          <p:cNvSpPr>
            <a:spLocks noChangeArrowheads="1"/>
          </p:cNvSpPr>
          <p:nvPr/>
        </p:nvSpPr>
        <p:spPr bwMode="auto">
          <a:xfrm flipH="1">
            <a:off x="5508665" y="6528892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4" name="Rectangle 46"/>
          <p:cNvSpPr>
            <a:spLocks noChangeArrowheads="1"/>
          </p:cNvSpPr>
          <p:nvPr/>
        </p:nvSpPr>
        <p:spPr bwMode="auto">
          <a:xfrm flipH="1">
            <a:off x="5916244" y="6388134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55" name="Straight Connector 37"/>
          <p:cNvCxnSpPr>
            <a:cxnSpLocks noChangeShapeType="1"/>
            <a:stCxn id="28797" idx="3"/>
            <a:endCxn id="28757" idx="6"/>
          </p:cNvCxnSpPr>
          <p:nvPr/>
        </p:nvCxnSpPr>
        <p:spPr bwMode="auto">
          <a:xfrm flipV="1">
            <a:off x="3409629" y="6319606"/>
            <a:ext cx="1674782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56" name="Straight Connector 36"/>
          <p:cNvCxnSpPr>
            <a:cxnSpLocks noChangeShapeType="1"/>
            <a:stCxn id="28757" idx="2"/>
          </p:cNvCxnSpPr>
          <p:nvPr/>
        </p:nvCxnSpPr>
        <p:spPr bwMode="auto">
          <a:xfrm rot="10800000" flipH="1">
            <a:off x="5228917" y="632145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57" name="Oval 38"/>
          <p:cNvSpPr>
            <a:spLocks noChangeArrowheads="1"/>
          </p:cNvSpPr>
          <p:nvPr/>
        </p:nvSpPr>
        <p:spPr bwMode="auto">
          <a:xfrm flipH="1">
            <a:off x="5084412" y="6249227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58" name="TextBox 212"/>
          <p:cNvSpPr txBox="1">
            <a:spLocks noChangeArrowheads="1"/>
          </p:cNvSpPr>
          <p:nvPr/>
        </p:nvSpPr>
        <p:spPr bwMode="auto">
          <a:xfrm flipH="1">
            <a:off x="5193716" y="6332572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28759" name="Straight Connector 37"/>
          <p:cNvCxnSpPr>
            <a:cxnSpLocks noChangeShapeType="1"/>
            <a:endCxn id="28762" idx="6"/>
          </p:cNvCxnSpPr>
          <p:nvPr/>
        </p:nvCxnSpPr>
        <p:spPr bwMode="auto">
          <a:xfrm rot="10800000" flipH="1">
            <a:off x="4862095" y="6621496"/>
            <a:ext cx="2130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60" name="Straight Connector 39"/>
          <p:cNvCxnSpPr>
            <a:cxnSpLocks noChangeShapeType="1"/>
            <a:stCxn id="28762" idx="2"/>
          </p:cNvCxnSpPr>
          <p:nvPr/>
        </p:nvCxnSpPr>
        <p:spPr bwMode="auto">
          <a:xfrm rot="10800000">
            <a:off x="4669421" y="6621496"/>
            <a:ext cx="5502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61" name="Straight Connector 36"/>
          <p:cNvCxnSpPr>
            <a:cxnSpLocks noChangeShapeType="1"/>
            <a:stCxn id="28762" idx="2"/>
          </p:cNvCxnSpPr>
          <p:nvPr/>
        </p:nvCxnSpPr>
        <p:spPr bwMode="auto">
          <a:xfrm rot="10800000" flipH="1">
            <a:off x="5219653" y="662149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62" name="Oval 38"/>
          <p:cNvSpPr>
            <a:spLocks noChangeArrowheads="1"/>
          </p:cNvSpPr>
          <p:nvPr/>
        </p:nvSpPr>
        <p:spPr bwMode="auto">
          <a:xfrm flipH="1">
            <a:off x="5075148" y="6549265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63" name="TextBox 212"/>
          <p:cNvSpPr txBox="1">
            <a:spLocks noChangeArrowheads="1"/>
          </p:cNvSpPr>
          <p:nvPr/>
        </p:nvSpPr>
        <p:spPr bwMode="auto">
          <a:xfrm flipH="1">
            <a:off x="4673127" y="6623348"/>
            <a:ext cx="23724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64" name="TextBox 212"/>
          <p:cNvSpPr txBox="1">
            <a:spLocks noChangeArrowheads="1"/>
          </p:cNvSpPr>
          <p:nvPr/>
        </p:nvSpPr>
        <p:spPr bwMode="auto">
          <a:xfrm flipH="1">
            <a:off x="5177043" y="6671502"/>
            <a:ext cx="251958" cy="14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65" name="Rectangle 85"/>
          <p:cNvSpPr>
            <a:spLocks noChangeArrowheads="1"/>
          </p:cNvSpPr>
          <p:nvPr/>
        </p:nvSpPr>
        <p:spPr bwMode="auto">
          <a:xfrm flipH="1">
            <a:off x="5508664" y="6929780"/>
            <a:ext cx="550233" cy="4204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900" dirty="0">
                <a:cs typeface="Arial" pitchFamily="34" charset="0"/>
              </a:rPr>
              <a:t>B-Com-</a:t>
            </a:r>
          </a:p>
          <a:p>
            <a:pPr algn="ctr"/>
            <a:r>
              <a:rPr lang="en-US" sz="900" dirty="0" err="1">
                <a:cs typeface="Arial" pitchFamily="34" charset="0"/>
              </a:rPr>
              <a:t>ponent</a:t>
            </a:r>
            <a:endParaRPr lang="en-US" sz="900" dirty="0">
              <a:cs typeface="Arial" pitchFamily="34" charset="0"/>
            </a:endParaRPr>
          </a:p>
        </p:txBody>
      </p:sp>
      <p:cxnSp>
        <p:nvCxnSpPr>
          <p:cNvPr id="28766" name="Straight Connector 37"/>
          <p:cNvCxnSpPr>
            <a:cxnSpLocks noChangeShapeType="1"/>
            <a:stCxn id="28773" idx="1"/>
            <a:endCxn id="28769" idx="6"/>
          </p:cNvCxnSpPr>
          <p:nvPr/>
        </p:nvCxnSpPr>
        <p:spPr bwMode="auto">
          <a:xfrm>
            <a:off x="6058897" y="7111284"/>
            <a:ext cx="5372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67" name="TextBox 212"/>
          <p:cNvSpPr txBox="1">
            <a:spLocks noChangeArrowheads="1"/>
          </p:cNvSpPr>
          <p:nvPr/>
        </p:nvSpPr>
        <p:spPr bwMode="auto">
          <a:xfrm flipH="1">
            <a:off x="6090392" y="7102024"/>
            <a:ext cx="299762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CNP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68" name="Straight Connector 36"/>
          <p:cNvCxnSpPr>
            <a:cxnSpLocks noChangeShapeType="1"/>
            <a:stCxn id="28769" idx="2"/>
          </p:cNvCxnSpPr>
          <p:nvPr/>
        </p:nvCxnSpPr>
        <p:spPr bwMode="auto">
          <a:xfrm rot="10800000" flipH="1">
            <a:off x="6740608" y="711313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69" name="Oval 38"/>
          <p:cNvSpPr>
            <a:spLocks noChangeArrowheads="1"/>
          </p:cNvSpPr>
          <p:nvPr/>
        </p:nvSpPr>
        <p:spPr bwMode="auto">
          <a:xfrm flipH="1">
            <a:off x="6596103" y="7040905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0" name="Rectangle 46"/>
          <p:cNvSpPr>
            <a:spLocks noChangeArrowheads="1"/>
          </p:cNvSpPr>
          <p:nvPr/>
        </p:nvSpPr>
        <p:spPr bwMode="auto">
          <a:xfrm flipH="1">
            <a:off x="4528622" y="6903013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1" name="Rectangle 46"/>
          <p:cNvSpPr>
            <a:spLocks noChangeArrowheads="1"/>
          </p:cNvSpPr>
          <p:nvPr/>
        </p:nvSpPr>
        <p:spPr bwMode="auto">
          <a:xfrm flipH="1">
            <a:off x="5508665" y="6929780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2" name="Rectangle 104"/>
          <p:cNvSpPr>
            <a:spLocks noChangeArrowheads="1"/>
          </p:cNvSpPr>
          <p:nvPr/>
        </p:nvSpPr>
        <p:spPr bwMode="auto">
          <a:xfrm flipH="1">
            <a:off x="5508665" y="720944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3" name="Rectangle 46"/>
          <p:cNvSpPr>
            <a:spLocks noChangeArrowheads="1"/>
          </p:cNvSpPr>
          <p:nvPr/>
        </p:nvSpPr>
        <p:spPr bwMode="auto">
          <a:xfrm flipH="1">
            <a:off x="5916244" y="7040905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74" name="Straight Connector 37"/>
          <p:cNvCxnSpPr>
            <a:cxnSpLocks noChangeShapeType="1"/>
            <a:endCxn id="28777" idx="6"/>
          </p:cNvCxnSpPr>
          <p:nvPr/>
        </p:nvCxnSpPr>
        <p:spPr bwMode="auto">
          <a:xfrm rot="10800000" flipH="1">
            <a:off x="4871358" y="6967835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75" name="Straight Connector 39"/>
          <p:cNvCxnSpPr>
            <a:cxnSpLocks noChangeShapeType="1"/>
            <a:stCxn id="28777" idx="2"/>
          </p:cNvCxnSpPr>
          <p:nvPr/>
        </p:nvCxnSpPr>
        <p:spPr bwMode="auto">
          <a:xfrm rot="10800000">
            <a:off x="4678684" y="6967835"/>
            <a:ext cx="55023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76" name="Straight Connector 36"/>
          <p:cNvCxnSpPr>
            <a:cxnSpLocks noChangeShapeType="1"/>
            <a:stCxn id="28777" idx="2"/>
          </p:cNvCxnSpPr>
          <p:nvPr/>
        </p:nvCxnSpPr>
        <p:spPr bwMode="auto">
          <a:xfrm rot="10800000" flipH="1">
            <a:off x="5228917" y="6967835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77" name="Oval 38"/>
          <p:cNvSpPr>
            <a:spLocks noChangeArrowheads="1"/>
          </p:cNvSpPr>
          <p:nvPr/>
        </p:nvSpPr>
        <p:spPr bwMode="auto">
          <a:xfrm flipH="1">
            <a:off x="5084412" y="6895605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78" name="TextBox 212"/>
          <p:cNvSpPr txBox="1">
            <a:spLocks noChangeArrowheads="1"/>
          </p:cNvSpPr>
          <p:nvPr/>
        </p:nvSpPr>
        <p:spPr bwMode="auto">
          <a:xfrm flipH="1">
            <a:off x="4680537" y="6971540"/>
            <a:ext cx="23724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PNP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79" name="TextBox 212"/>
          <p:cNvSpPr txBox="1">
            <a:spLocks noChangeArrowheads="1"/>
          </p:cNvSpPr>
          <p:nvPr/>
        </p:nvSpPr>
        <p:spPr bwMode="auto">
          <a:xfrm flipH="1">
            <a:off x="5193717" y="7019694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8780" name="Straight Connector 37"/>
          <p:cNvCxnSpPr>
            <a:cxnSpLocks noChangeShapeType="1"/>
            <a:stCxn id="28796" idx="3"/>
            <a:endCxn id="28782" idx="6"/>
          </p:cNvCxnSpPr>
          <p:nvPr/>
        </p:nvCxnSpPr>
        <p:spPr bwMode="auto">
          <a:xfrm flipV="1">
            <a:off x="3409629" y="7256761"/>
            <a:ext cx="1665518" cy="1296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81" name="Straight Connector 36"/>
          <p:cNvCxnSpPr>
            <a:cxnSpLocks noChangeShapeType="1"/>
            <a:stCxn id="28782" idx="2"/>
          </p:cNvCxnSpPr>
          <p:nvPr/>
        </p:nvCxnSpPr>
        <p:spPr bwMode="auto">
          <a:xfrm rot="10800000" flipH="1">
            <a:off x="5219653" y="725861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82" name="Oval 38"/>
          <p:cNvSpPr>
            <a:spLocks noChangeArrowheads="1"/>
          </p:cNvSpPr>
          <p:nvPr/>
        </p:nvSpPr>
        <p:spPr bwMode="auto">
          <a:xfrm flipH="1">
            <a:off x="5075148" y="7186381"/>
            <a:ext cx="144505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83" name="TextBox 212"/>
          <p:cNvSpPr txBox="1">
            <a:spLocks noChangeArrowheads="1"/>
          </p:cNvSpPr>
          <p:nvPr/>
        </p:nvSpPr>
        <p:spPr bwMode="auto">
          <a:xfrm flipH="1">
            <a:off x="3433713" y="7290098"/>
            <a:ext cx="251958" cy="142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84" name="Rectangle 46"/>
          <p:cNvSpPr>
            <a:spLocks noChangeArrowheads="1"/>
          </p:cNvSpPr>
          <p:nvPr/>
        </p:nvSpPr>
        <p:spPr bwMode="auto">
          <a:xfrm>
            <a:off x="3266976" y="6945611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85" name="Rectangle 47"/>
          <p:cNvSpPr>
            <a:spLocks noChangeArrowheads="1"/>
          </p:cNvSpPr>
          <p:nvPr/>
        </p:nvSpPr>
        <p:spPr bwMode="auto">
          <a:xfrm>
            <a:off x="3266976" y="6586306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86" name="Straight Connector 90"/>
          <p:cNvCxnSpPr>
            <a:cxnSpLocks noChangeShapeType="1"/>
            <a:stCxn id="28745" idx="1"/>
            <a:endCxn id="28787" idx="6"/>
          </p:cNvCxnSpPr>
          <p:nvPr/>
        </p:nvCxnSpPr>
        <p:spPr bwMode="auto">
          <a:xfrm flipH="1" flipV="1">
            <a:off x="3837588" y="7017842"/>
            <a:ext cx="300127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87" name="Oval 91"/>
          <p:cNvSpPr>
            <a:spLocks noChangeArrowheads="1"/>
          </p:cNvSpPr>
          <p:nvPr/>
        </p:nvSpPr>
        <p:spPr bwMode="auto">
          <a:xfrm>
            <a:off x="3693083" y="694561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88" name="Straight Connector 92"/>
          <p:cNvCxnSpPr>
            <a:cxnSpLocks noChangeShapeType="1"/>
            <a:stCxn id="28787" idx="2"/>
            <a:endCxn id="28784" idx="3"/>
          </p:cNvCxnSpPr>
          <p:nvPr/>
        </p:nvCxnSpPr>
        <p:spPr bwMode="auto">
          <a:xfrm flipH="1">
            <a:off x="3409630" y="7017842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789" name="Straight Connector 93"/>
          <p:cNvCxnSpPr>
            <a:cxnSpLocks noChangeShapeType="1"/>
            <a:stCxn id="28744" idx="1"/>
            <a:endCxn id="28790" idx="6"/>
          </p:cNvCxnSpPr>
          <p:nvPr/>
        </p:nvCxnSpPr>
        <p:spPr bwMode="auto">
          <a:xfrm flipH="1">
            <a:off x="3837588" y="6656685"/>
            <a:ext cx="300127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90" name="Oval 94"/>
          <p:cNvSpPr>
            <a:spLocks noChangeArrowheads="1"/>
          </p:cNvSpPr>
          <p:nvPr/>
        </p:nvSpPr>
        <p:spPr bwMode="auto">
          <a:xfrm>
            <a:off x="3693083" y="6586306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8791" name="Straight Connector 95"/>
          <p:cNvCxnSpPr>
            <a:cxnSpLocks noChangeShapeType="1"/>
            <a:stCxn id="28790" idx="2"/>
            <a:endCxn id="28785" idx="3"/>
          </p:cNvCxnSpPr>
          <p:nvPr/>
        </p:nvCxnSpPr>
        <p:spPr bwMode="auto">
          <a:xfrm flipH="1">
            <a:off x="3409630" y="6658538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792" name="TextBox 168"/>
          <p:cNvSpPr txBox="1">
            <a:spLocks noChangeArrowheads="1"/>
          </p:cNvSpPr>
          <p:nvPr/>
        </p:nvSpPr>
        <p:spPr bwMode="auto">
          <a:xfrm>
            <a:off x="3877078" y="6532597"/>
            <a:ext cx="18594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900" dirty="0">
                <a:cs typeface="Arial" pitchFamily="34" charset="0"/>
              </a:rPr>
              <a:t>PIP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3" name="TextBox 169"/>
          <p:cNvSpPr txBox="1">
            <a:spLocks noChangeArrowheads="1"/>
          </p:cNvSpPr>
          <p:nvPr/>
        </p:nvSpPr>
        <p:spPr bwMode="auto">
          <a:xfrm>
            <a:off x="3886340" y="7004877"/>
            <a:ext cx="18594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900" dirty="0">
                <a:cs typeface="Arial" pitchFamily="34" charset="0"/>
              </a:rPr>
              <a:t>PIP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4" name="TextBox 170"/>
          <p:cNvSpPr txBox="1">
            <a:spLocks noChangeArrowheads="1"/>
          </p:cNvSpPr>
          <p:nvPr/>
        </p:nvSpPr>
        <p:spPr bwMode="auto">
          <a:xfrm>
            <a:off x="3446682" y="7047476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5" name="TextBox 171"/>
          <p:cNvSpPr txBox="1">
            <a:spLocks noChangeArrowheads="1"/>
          </p:cNvSpPr>
          <p:nvPr/>
        </p:nvSpPr>
        <p:spPr bwMode="auto">
          <a:xfrm>
            <a:off x="3426302" y="6664094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6" name="Rectangle 47"/>
          <p:cNvSpPr>
            <a:spLocks noChangeArrowheads="1"/>
          </p:cNvSpPr>
          <p:nvPr/>
        </p:nvSpPr>
        <p:spPr bwMode="auto">
          <a:xfrm>
            <a:off x="3266976" y="7197494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97" name="Rectangle 47"/>
          <p:cNvSpPr>
            <a:spLocks noChangeArrowheads="1"/>
          </p:cNvSpPr>
          <p:nvPr/>
        </p:nvSpPr>
        <p:spPr bwMode="auto">
          <a:xfrm>
            <a:off x="3266976" y="6249227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798" name="TextBox 171"/>
          <p:cNvSpPr txBox="1">
            <a:spLocks noChangeArrowheads="1"/>
          </p:cNvSpPr>
          <p:nvPr/>
        </p:nvSpPr>
        <p:spPr bwMode="auto">
          <a:xfrm>
            <a:off x="3415187" y="6332572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799" name="TextBox 212"/>
          <p:cNvSpPr txBox="1">
            <a:spLocks noChangeArrowheads="1"/>
          </p:cNvSpPr>
          <p:nvPr/>
        </p:nvSpPr>
        <p:spPr bwMode="auto">
          <a:xfrm flipH="1">
            <a:off x="5240033" y="7280838"/>
            <a:ext cx="24365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 dirty="0">
                <a:cs typeface="Arial" pitchFamily="34" charset="0"/>
              </a:rPr>
              <a:t>CBP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8800" name="Line Callout 2 305"/>
          <p:cNvSpPr>
            <a:spLocks/>
          </p:cNvSpPr>
          <p:nvPr/>
        </p:nvSpPr>
        <p:spPr bwMode="auto">
          <a:xfrm>
            <a:off x="7567836" y="3280420"/>
            <a:ext cx="2376264" cy="75565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62728"/>
              <a:gd name="adj6" fmla="val -12731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106692" tIns="53346" rIns="106692" bIns="53346" anchor="ctr"/>
          <a:lstStyle/>
          <a:p>
            <a:pPr eaLnBrk="0" hangingPunct="0"/>
            <a:r>
              <a:rPr lang="en-US" sz="1600"/>
              <a:t>EC Type 2 signals can bypass I-Component</a:t>
            </a:r>
            <a:endParaRPr lang="en-GB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I+S-Tagged EC Type 2 OAM is not acceptable</a:t>
            </a:r>
          </a:p>
          <a:p>
            <a:pPr marL="0" indent="0"/>
            <a:r>
              <a:rPr lang="en-US" dirty="0" smtClean="0"/>
              <a:t>EC Type 2 OAM should be S-Tagged like EC Type 1 OAM</a:t>
            </a:r>
          </a:p>
          <a:p>
            <a:pPr marL="0" indent="0"/>
            <a:r>
              <a:rPr lang="en-US" dirty="0" smtClean="0"/>
              <a:t>Use of S-Tagged EC Type 2 OAM will allow reuse of existing EC Type 1 NNI ports in packet and packet-optical transport networks</a:t>
            </a:r>
          </a:p>
          <a:p>
            <a:pPr marL="0" indent="0"/>
            <a:r>
              <a:rPr lang="en-US" dirty="0" smtClean="0"/>
              <a:t>Considerations</a:t>
            </a:r>
          </a:p>
          <a:p>
            <a:pPr marL="898525" lvl="1" indent="-366713"/>
            <a:r>
              <a:rPr lang="en-US" dirty="0" smtClean="0"/>
              <a:t>I-Tagged LANs are not in the network/do not exist</a:t>
            </a:r>
          </a:p>
          <a:p>
            <a:pPr marL="898525" lvl="1" indent="-366713"/>
            <a:r>
              <a:rPr lang="en-US" dirty="0" smtClean="0"/>
              <a:t>I-Tagged Ethernet OAM (BSI OAM) is not in the network/does not exist</a:t>
            </a:r>
          </a:p>
          <a:p>
            <a:pPr marL="898525" lvl="1" indent="-366713"/>
            <a:r>
              <a:rPr lang="en-US" dirty="0" smtClean="0"/>
              <a:t>PBB network deployments are single domain PBB networks with S-Tagged LAN ingress/egress interfaces</a:t>
            </a:r>
          </a:p>
          <a:p>
            <a:pPr marL="898525" lvl="1" indent="-366713"/>
            <a:r>
              <a:rPr lang="en-US" dirty="0" smtClean="0"/>
              <a:t>No </a:t>
            </a:r>
            <a:r>
              <a:rPr lang="en-US" smtClean="0"/>
              <a:t>need for </a:t>
            </a:r>
            <a:r>
              <a:rPr lang="en-US" dirty="0" smtClean="0"/>
              <a:t>EC Type 2 to interwork with PIP in IB-BEB</a:t>
            </a:r>
          </a:p>
          <a:p>
            <a:pPr marL="0" indent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uawei-template-mv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19237</TotalTime>
  <Words>2578</Words>
  <Application>Microsoft Office PowerPoint</Application>
  <PresentationFormat>Custom</PresentationFormat>
  <Paragraphs>1083</Paragraphs>
  <Slides>23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huawei-template-mv</vt:lpstr>
      <vt:lpstr>Generalized EC Type 2 support  EC Type 1&amp;2 supporting bridges  </vt:lpstr>
      <vt:lpstr>Introduction</vt:lpstr>
      <vt:lpstr>EC Type 2 support beyond PBB and EOTN</vt:lpstr>
      <vt:lpstr>EC frame tagging in PB, PBB, PBB-TE, EOTN </vt:lpstr>
      <vt:lpstr>EC Type 1&amp;2 supporting PEB</vt:lpstr>
      <vt:lpstr>EC Type 1&amp;2 supporting PB</vt:lpstr>
      <vt:lpstr>EC Type 1&amp;2 supporting PBB-TE IB-BEB</vt:lpstr>
      <vt:lpstr>EC Type 1&amp;2 supporting PBB I IB-BEB</vt:lpstr>
      <vt:lpstr>Initial feedback</vt:lpstr>
      <vt:lpstr>How to continue?</vt:lpstr>
      <vt:lpstr>Backup</vt:lpstr>
      <vt:lpstr>1. PBB I and PBB-TE network EVC(C-VLAN) via EC Type 1</vt:lpstr>
      <vt:lpstr>2. PBB I and PBB-TE network EVC(S-VLAN) via EC Type 2</vt:lpstr>
      <vt:lpstr>Layer stack PB + PBB-TE for EVC(C-VLAN) via EC Type 1</vt:lpstr>
      <vt:lpstr>Layer stack PB + PBB-TE for EVC(S-VLAN) via EC Type 2</vt:lpstr>
      <vt:lpstr>Layer stack PB + PBB I for EVC(C-VLAN) via EC Type 1</vt:lpstr>
      <vt:lpstr>Layer stack PB + PBB I for EVC(S-VLAN) via EC Type 2</vt:lpstr>
      <vt:lpstr>3. PBB II network EVC(C-VLAN) via EC Type 1</vt:lpstr>
      <vt:lpstr>4. PBB II network EVC(S-VLAN) via EC Type 2</vt:lpstr>
      <vt:lpstr>Layer stack PB + PBB II for  EVC(C-VLAN) via EC Type 1</vt:lpstr>
      <vt:lpstr>Layer stack PB + PBB II for  EVC(S-VLAN) via EC Type 2</vt:lpstr>
      <vt:lpstr>EC Type 1 Tag</vt:lpstr>
      <vt:lpstr>EC Type 2 Tag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Generalized EC Type 2 support  EC Type 1&amp;2 supporting bridges  </dc:title>
  <dc:creator>Vissers</dc:creator>
  <cp:lastModifiedBy>Maarten Vissers</cp:lastModifiedBy>
  <cp:revision>792</cp:revision>
  <dcterms:created xsi:type="dcterms:W3CDTF">2008-06-13T12:10:18Z</dcterms:created>
  <dcterms:modified xsi:type="dcterms:W3CDTF">2011-07-19T19:10:00Z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1311092013</vt:lpwstr>
  </property>
</Properties>
</file>