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2"/>
  </p:notesMasterIdLst>
  <p:handoutMasterIdLst>
    <p:handoutMasterId r:id="rId13"/>
  </p:handoutMasterIdLst>
  <p:sldIdLst>
    <p:sldId id="423" r:id="rId2"/>
    <p:sldId id="459" r:id="rId3"/>
    <p:sldId id="472" r:id="rId4"/>
    <p:sldId id="491" r:id="rId5"/>
    <p:sldId id="481" r:id="rId6"/>
    <p:sldId id="480" r:id="rId7"/>
    <p:sldId id="485" r:id="rId8"/>
    <p:sldId id="492" r:id="rId9"/>
    <p:sldId id="493" r:id="rId10"/>
    <p:sldId id="494" r:id="rId11"/>
  </p:sldIdLst>
  <p:sldSz cx="10671175" cy="8001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33"/>
    <a:srgbClr val="3399FF"/>
    <a:srgbClr val="FF99FF"/>
    <a:srgbClr val="FF9900"/>
    <a:srgbClr val="FFCC00"/>
    <a:srgbClr val="66FF66"/>
    <a:srgbClr val="0066FF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1" autoAdjust="0"/>
    <p:restoredTop sz="93897" autoAdjust="0"/>
  </p:normalViewPr>
  <p:slideViewPr>
    <p:cSldViewPr>
      <p:cViewPr varScale="1">
        <p:scale>
          <a:sx n="58" d="100"/>
          <a:sy n="58" d="100"/>
        </p:scale>
        <p:origin x="-1350" y="-78"/>
      </p:cViewPr>
      <p:guideLst>
        <p:guide orient="horz" pos="2520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486025"/>
            <a:ext cx="9070975" cy="1714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3900"/>
            <a:ext cx="7470775" cy="2044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9604375" cy="5280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081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725988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1866900"/>
            <a:ext cx="4725987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90700"/>
            <a:ext cx="4714875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36825"/>
            <a:ext cx="4714875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1313" y="1790700"/>
            <a:ext cx="4716462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1313" y="2536825"/>
            <a:ext cx="4716462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61505" y="76729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D72198B-5C37-4316-AF1B-174FD6C2182E}" type="slidenum">
              <a:rPr lang="en-GB" sz="1400" smtClean="0"/>
              <a:pPr/>
              <a:t>‹#›</a:t>
            </a:fld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874713" indent="-417513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200">
          <a:solidFill>
            <a:schemeClr val="tx1"/>
          </a:solidFill>
          <a:latin typeface="+mn-lt"/>
          <a:ea typeface="+mn-ea"/>
        </a:defRPr>
      </a:lvl2pPr>
      <a:lvl3pPr marL="1366838" indent="-3238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3pPr>
      <a:lvl4pPr marL="1911350" indent="-3651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455863" indent="-3651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9130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02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8274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2846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1/new-vissers-generalized-ec-type-2-support-0711-v01.pptx" TargetMode="External"/><Relationship Id="rId2" Type="http://schemas.openxmlformats.org/officeDocument/2006/relationships/hyperlink" Target="http://www.ieee802.org/1/files/public/docs2011/liaison-haddock-proposed-response-q10-15-277-eotn-0511-v01.doc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800100" y="2486025"/>
            <a:ext cx="9288015" cy="1714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sz="3600" dirty="0" smtClean="0"/>
              <a:t>Alternative </a:t>
            </a:r>
            <a:r>
              <a:rPr lang="en-GB" sz="3600" smtClean="0"/>
              <a:t>solution for EC </a:t>
            </a:r>
            <a:r>
              <a:rPr lang="en-GB" sz="3600" dirty="0" smtClean="0"/>
              <a:t>Type II support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GB" sz="2800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xfrm>
            <a:off x="1600200" y="4764112"/>
            <a:ext cx="7470775" cy="20447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2011-09-20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sz="2800" dirty="0" smtClean="0"/>
              <a:t>A </a:t>
            </a:r>
            <a:r>
              <a:rPr lang="en-GB" sz="2800" dirty="0" smtClean="0">
                <a:solidFill>
                  <a:srgbClr val="FF0000"/>
                </a:solidFill>
              </a:rPr>
              <a:t>backward compatible </a:t>
            </a:r>
            <a:r>
              <a:rPr lang="en-GB" sz="2800" dirty="0" smtClean="0"/>
              <a:t>and </a:t>
            </a:r>
            <a:r>
              <a:rPr lang="en-GB" sz="2800" dirty="0" smtClean="0">
                <a:solidFill>
                  <a:srgbClr val="FF0000"/>
                </a:solidFill>
              </a:rPr>
              <a:t>client agnostic </a:t>
            </a:r>
            <a:r>
              <a:rPr lang="en-GB" sz="2800" dirty="0" smtClean="0"/>
              <a:t>NNI port solution supporting EC Type II is available using existing 802.1Q ports and components</a:t>
            </a:r>
          </a:p>
          <a:p>
            <a:pPr marL="0" indent="0"/>
            <a:r>
              <a:rPr lang="en-GB" sz="2800" dirty="0" smtClean="0"/>
              <a:t>It is proposed to select this alternative solution and liaise this to ITU-T Q.10/15 (IEEE 802 November meeting)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/>
            <a:r>
              <a:rPr lang="en-US" sz="2200" dirty="0" smtClean="0">
                <a:hlinkClick r:id="rId2"/>
              </a:rPr>
              <a:t>liaison-haddock-proposed-response-q10-15-277-eotn-0511-v01</a:t>
            </a:r>
            <a:r>
              <a:rPr lang="en-US" sz="2200" dirty="0" smtClean="0"/>
              <a:t> presents the model of a Transport Bridge supporting EC Type I and II signals</a:t>
            </a:r>
          </a:p>
          <a:p>
            <a:pPr marL="0" indent="0"/>
            <a:r>
              <a:rPr lang="en-GB" sz="2200" dirty="0" smtClean="0">
                <a:hlinkClick r:id="rId3"/>
              </a:rPr>
              <a:t>new-vissers-generalized-ec-type-2-support-0711-v01</a:t>
            </a:r>
            <a:r>
              <a:rPr lang="en-GB" sz="2200" dirty="0" smtClean="0"/>
              <a:t> reports negative feedback from the operator community on </a:t>
            </a:r>
            <a:r>
              <a:rPr lang="en-US" sz="2200" dirty="0" smtClean="0"/>
              <a:t>the I+S-Tagging of EC Type II signals</a:t>
            </a:r>
          </a:p>
          <a:p>
            <a:pPr marL="0" indent="0"/>
            <a:r>
              <a:rPr lang="en-GB" sz="2200" dirty="0" smtClean="0"/>
              <a:t>This tagging is</a:t>
            </a:r>
          </a:p>
          <a:p>
            <a:pPr marL="538163" lvl="1" indent="-365125"/>
            <a:r>
              <a:rPr lang="en-GB" sz="1900" dirty="0" smtClean="0">
                <a:solidFill>
                  <a:srgbClr val="FF0000"/>
                </a:solidFill>
              </a:rPr>
              <a:t>Not backwards compatible </a:t>
            </a:r>
            <a:r>
              <a:rPr lang="en-GB" sz="1900" dirty="0" smtClean="0"/>
              <a:t>with existing S-Tagging on NNI ports</a:t>
            </a:r>
          </a:p>
          <a:p>
            <a:pPr marL="538163" lvl="1" indent="-365125"/>
            <a:r>
              <a:rPr lang="en-GB" sz="1900" dirty="0" smtClean="0">
                <a:solidFill>
                  <a:srgbClr val="FF0000"/>
                </a:solidFill>
              </a:rPr>
              <a:t>Not client agnostic </a:t>
            </a:r>
            <a:r>
              <a:rPr lang="en-GB" sz="1900" dirty="0" smtClean="0"/>
              <a:t>on NNI ports</a:t>
            </a:r>
            <a:endParaRPr lang="en-GB" sz="19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411788" y="5656684"/>
            <a:ext cx="4725987" cy="1490241"/>
          </a:xfrm>
        </p:spPr>
        <p:txBody>
          <a:bodyPr/>
          <a:lstStyle/>
          <a:p>
            <a:pPr marL="0" indent="0"/>
            <a:r>
              <a:rPr lang="en-GB" sz="2200" dirty="0" smtClean="0"/>
              <a:t>An </a:t>
            </a:r>
            <a:r>
              <a:rPr lang="en-GB" sz="2200" dirty="0" smtClean="0">
                <a:solidFill>
                  <a:srgbClr val="FF0000"/>
                </a:solidFill>
              </a:rPr>
              <a:t>alternative solution </a:t>
            </a:r>
            <a:r>
              <a:rPr lang="en-GB" sz="2200" dirty="0" smtClean="0"/>
              <a:t>is required which is backwards compatible with S-Tagging on NNI ports and is client agnostic on NNI ports</a:t>
            </a:r>
            <a:endParaRPr lang="en-US" sz="2200" dirty="0"/>
          </a:p>
        </p:txBody>
      </p:sp>
      <p:pic>
        <p:nvPicPr>
          <p:cNvPr id="1026" name="Object 1"/>
          <p:cNvPicPr>
            <a:picLocks noChangeArrowheads="1"/>
          </p:cNvPicPr>
          <p:nvPr/>
        </p:nvPicPr>
        <p:blipFill>
          <a:blip r:embed="rId4" cstate="print"/>
          <a:srcRect b="-1920"/>
          <a:stretch>
            <a:fillRect/>
          </a:stretch>
        </p:blipFill>
        <p:spPr bwMode="auto">
          <a:xfrm>
            <a:off x="5191571" y="1840261"/>
            <a:ext cx="547260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36204"/>
            <a:ext cx="5594275" cy="5666705"/>
          </a:xfrm>
        </p:spPr>
        <p:txBody>
          <a:bodyPr/>
          <a:lstStyle/>
          <a:p>
            <a:pPr marL="0" indent="0"/>
            <a:r>
              <a:rPr lang="en-GB" sz="2400" dirty="0" smtClean="0"/>
              <a:t>Transport Bridge (TB) is supported by a S-Component with Provider, OTN and/or SDH Network Ports providing S-Tagging of the all types of EC signals</a:t>
            </a:r>
          </a:p>
          <a:p>
            <a:pPr marL="719138" lvl="1" indent="-358775"/>
            <a:r>
              <a:rPr lang="en-GB" sz="2000" dirty="0" smtClean="0"/>
              <a:t>Backwards compatible tagging </a:t>
            </a:r>
            <a:r>
              <a:rPr lang="en-GB" sz="2000" dirty="0" smtClean="0">
                <a:sym typeface="Wingdings" pitchFamily="2" charset="2"/>
              </a:rPr>
              <a:t></a:t>
            </a:r>
            <a:endParaRPr lang="en-GB" sz="2000" dirty="0" smtClean="0"/>
          </a:p>
          <a:p>
            <a:pPr marL="719138" lvl="1" indent="-358775"/>
            <a:r>
              <a:rPr lang="en-GB" sz="2000" dirty="0" smtClean="0"/>
              <a:t>Client agnostic tagging </a:t>
            </a:r>
            <a:r>
              <a:rPr lang="en-GB" sz="2000" dirty="0" smtClean="0">
                <a:sym typeface="Wingdings" pitchFamily="2" charset="2"/>
              </a:rPr>
              <a:t></a:t>
            </a:r>
            <a:endParaRPr lang="en-GB" sz="2000" dirty="0" smtClean="0"/>
          </a:p>
          <a:p>
            <a:pPr marL="6350" indent="-538163"/>
            <a:endParaRPr lang="en-GB" sz="2400" dirty="0" smtClean="0"/>
          </a:p>
          <a:p>
            <a:pPr marL="6350" indent="-538163"/>
            <a:r>
              <a:rPr lang="en-GB" sz="2400" dirty="0" smtClean="0"/>
              <a:t>EC Type II service primitive is a B-VLAN service primitive</a:t>
            </a:r>
          </a:p>
          <a:p>
            <a:pPr marL="6350" indent="-538163"/>
            <a:r>
              <a:rPr lang="en-GB" sz="2400" dirty="0" smtClean="0"/>
              <a:t>S-Tagged Service Interface and Transparent Service Interface UNI-N port functions comprise an I-/T-Component and a CBP</a:t>
            </a:r>
            <a:endParaRPr lang="en-GB" sz="2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567835" y="976164"/>
            <a:ext cx="1728192" cy="2808312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S-Component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11254" y="1573714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611254" y="1861746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7587209" y="2149778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7587209" y="2437810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7587209" y="2725842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8672000" y="1552228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8672000" y="1840260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8647955" y="2128292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8647955" y="2416324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8647955" y="2704356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ONP</a:t>
            </a:r>
            <a:endParaRPr lang="en-US" sz="1600" dirty="0"/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7063779" y="16962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7063779" y="1984276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7063779" y="2272308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7063779" y="2560340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7063779" y="284837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9296027" y="16962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9296027" y="1984276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9296027" y="2272308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9296027" y="2560340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9296027" y="284837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7279803" y="544116"/>
            <a:ext cx="2232248" cy="345638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567835" y="3085882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SNP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7567835" y="3373914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SNP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8652626" y="3064396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SNP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8652626" y="3352428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SNP</a:t>
            </a:r>
            <a:endParaRPr lang="en-US" sz="1600" dirty="0"/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7044405" y="320841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7044405" y="34964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9276653" y="320841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9276653" y="34964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249639" y="4000500"/>
            <a:ext cx="240642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/>
              <a:t>ONP: OTN Network Port</a:t>
            </a:r>
          </a:p>
          <a:p>
            <a:r>
              <a:rPr lang="en-GB" sz="1400" b="0" dirty="0" smtClean="0"/>
              <a:t>PNP: Provider Network Port</a:t>
            </a:r>
          </a:p>
          <a:p>
            <a:r>
              <a:rPr lang="en-GB" sz="1400" b="0" dirty="0" smtClean="0"/>
              <a:t>SNP: SDH Network Port</a:t>
            </a:r>
            <a:endParaRPr lang="en-US" sz="1400" b="0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783859" y="5728692"/>
            <a:ext cx="1440160" cy="72008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9224019" y="608873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Rectangle 38"/>
          <p:cNvSpPr/>
          <p:nvPr/>
        </p:nvSpPr>
        <p:spPr bwMode="auto">
          <a:xfrm>
            <a:off x="6919763" y="5336704"/>
            <a:ext cx="576064" cy="248022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r>
              <a:rPr kumimoji="0" lang="en-GB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7495827" y="6088732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Rectangle 42"/>
          <p:cNvSpPr/>
          <p:nvPr/>
        </p:nvSpPr>
        <p:spPr bwMode="auto">
          <a:xfrm>
            <a:off x="7783859" y="6736804"/>
            <a:ext cx="1440160" cy="72008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9224019" y="70968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7495827" y="7096844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9224019" y="5545767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Transparent Service Interface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9224019" y="6553879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S-Tagged Service Interface</a:t>
            </a:r>
            <a:endParaRPr lang="en-US" sz="16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7783859" y="5728692"/>
            <a:ext cx="360040" cy="7200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8143899" y="5728692"/>
            <a:ext cx="1080120" cy="7200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Arial" charset="0"/>
              </a:rPr>
              <a:t>T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-Comp.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783859" y="6736804"/>
            <a:ext cx="360040" cy="7200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8143899" y="6736804"/>
            <a:ext cx="1080120" cy="7200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Arial" charset="0"/>
              </a:rPr>
              <a:t>I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-Comp.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Line Callout 2 56"/>
          <p:cNvSpPr/>
          <p:nvPr/>
        </p:nvSpPr>
        <p:spPr bwMode="auto">
          <a:xfrm>
            <a:off x="7927875" y="5152628"/>
            <a:ext cx="1512168" cy="36004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25880"/>
              <a:gd name="adj6" fmla="val -22911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MS PGothic" pitchFamily="34" charset="-128"/>
              </a:rPr>
              <a:t>EC Signals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 flipH="1">
            <a:off x="7634456" y="5224636"/>
            <a:ext cx="47060" cy="18129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5234235" cy="5280025"/>
          </a:xfrm>
        </p:spPr>
        <p:txBody>
          <a:bodyPr/>
          <a:lstStyle/>
          <a:p>
            <a:pPr marL="0" indent="0"/>
            <a:r>
              <a:rPr lang="en-GB" dirty="0" smtClean="0"/>
              <a:t>Use the B-VLAN MEP as EC MEP</a:t>
            </a:r>
          </a:p>
          <a:p>
            <a:pPr marL="0" indent="0"/>
            <a:r>
              <a:rPr lang="en-GB" dirty="0" smtClean="0"/>
              <a:t>Do not use BSI MEP/</a:t>
            </a:r>
            <a:r>
              <a:rPr lang="en-GB" dirty="0" err="1" smtClean="0"/>
              <a:t>MIPs</a:t>
            </a:r>
            <a:endParaRPr lang="en-GB" dirty="0" smtClean="0"/>
          </a:p>
          <a:p>
            <a:pPr marL="0" indent="0"/>
            <a:r>
              <a:rPr lang="en-GB" dirty="0" smtClean="0"/>
              <a:t>B-VLAN is deployed as EC and carries one EVC</a:t>
            </a:r>
          </a:p>
          <a:p>
            <a:pPr marL="0" indent="0"/>
            <a:r>
              <a:rPr lang="en-GB" u="sng" dirty="0" smtClean="0"/>
              <a:t>Question</a:t>
            </a:r>
            <a:r>
              <a:rPr lang="en-GB" dirty="0" smtClean="0"/>
              <a:t>: How to set the I-SID and B-SID values without need for complex negotiation between UNI-N ports?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6775747" y="2056284"/>
            <a:ext cx="2448272" cy="1008112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9224019" y="2560340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Rectangle 38"/>
          <p:cNvSpPr/>
          <p:nvPr/>
        </p:nvSpPr>
        <p:spPr bwMode="auto">
          <a:xfrm>
            <a:off x="5911651" y="1664296"/>
            <a:ext cx="576064" cy="320030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r>
              <a:rPr kumimoji="0" lang="en-GB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6487715" y="2560340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Rectangle 42"/>
          <p:cNvSpPr/>
          <p:nvPr/>
        </p:nvSpPr>
        <p:spPr bwMode="auto">
          <a:xfrm>
            <a:off x="6775747" y="3352428"/>
            <a:ext cx="2448272" cy="1008112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9224019" y="385648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487715" y="3856484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9224019" y="2017375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Transparent Service Interface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9224019" y="3313519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S-Tagged Service Interface</a:t>
            </a:r>
            <a:endParaRPr lang="en-US" sz="16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6775747" y="2056284"/>
            <a:ext cx="1152128" cy="100811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927875" y="2056284"/>
            <a:ext cx="1296144" cy="100811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Arial" charset="0"/>
              </a:rPr>
              <a:t>T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-Comp.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775747" y="3352428"/>
            <a:ext cx="1152128" cy="100811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927875" y="3352428"/>
            <a:ext cx="1296144" cy="100811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Arial" charset="0"/>
              </a:rPr>
              <a:t>I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-Comp.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Line Callout 2 56"/>
          <p:cNvSpPr/>
          <p:nvPr/>
        </p:nvSpPr>
        <p:spPr bwMode="auto">
          <a:xfrm>
            <a:off x="6919763" y="5656684"/>
            <a:ext cx="1512168" cy="36004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82764"/>
              <a:gd name="adj6" fmla="val -2191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Signals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Isosceles Triangle 50"/>
          <p:cNvSpPr/>
          <p:nvPr/>
        </p:nvSpPr>
        <p:spPr bwMode="auto">
          <a:xfrm rot="16200000">
            <a:off x="6883759" y="2344316"/>
            <a:ext cx="324036" cy="252028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Isosceles Triangle 51"/>
          <p:cNvSpPr/>
          <p:nvPr/>
        </p:nvSpPr>
        <p:spPr bwMode="auto">
          <a:xfrm rot="16200000">
            <a:off x="6883759" y="2704356"/>
            <a:ext cx="324036" cy="252028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Isosceles Triangle 52"/>
          <p:cNvSpPr/>
          <p:nvPr/>
        </p:nvSpPr>
        <p:spPr bwMode="auto">
          <a:xfrm rot="16200000">
            <a:off x="6883759" y="3640460"/>
            <a:ext cx="324036" cy="252028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Isosceles Triangle 53"/>
          <p:cNvSpPr/>
          <p:nvPr/>
        </p:nvSpPr>
        <p:spPr bwMode="auto">
          <a:xfrm rot="16200000">
            <a:off x="6883759" y="4000500"/>
            <a:ext cx="324036" cy="252028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Line Callout 2 60"/>
          <p:cNvSpPr/>
          <p:nvPr/>
        </p:nvSpPr>
        <p:spPr bwMode="auto">
          <a:xfrm>
            <a:off x="7639843" y="5152628"/>
            <a:ext cx="2664296" cy="36004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91134"/>
              <a:gd name="adj6" fmla="val -22591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MEP = B-VLAN MEP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Line Callout 2 61"/>
          <p:cNvSpPr/>
          <p:nvPr/>
        </p:nvSpPr>
        <p:spPr bwMode="auto">
          <a:xfrm>
            <a:off x="8215907" y="4648572"/>
            <a:ext cx="2088232" cy="36004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41246"/>
              <a:gd name="adj6" fmla="val -2388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No BSI MEP/</a:t>
            </a:r>
            <a:r>
              <a:rPr kumimoji="0" lang="en-GB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MIPs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4" name="Straight Connector 63"/>
          <p:cNvCxnSpPr/>
          <p:nvPr/>
        </p:nvCxnSpPr>
        <p:spPr bwMode="auto">
          <a:xfrm flipV="1">
            <a:off x="7872064" y="3777652"/>
            <a:ext cx="216024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Right Brace 65"/>
          <p:cNvSpPr/>
          <p:nvPr/>
        </p:nvSpPr>
        <p:spPr bwMode="auto">
          <a:xfrm rot="16200000">
            <a:off x="7855867" y="544115"/>
            <a:ext cx="288033" cy="2448273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825733" y="1254904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dirty="0" smtClean="0"/>
              <a:t>UNI-N Port function</a:t>
            </a:r>
            <a:endParaRPr lang="en-US" sz="1800" dirty="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077155" y="2429700"/>
            <a:ext cx="6735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/>
              <a:t>B-SID</a:t>
            </a:r>
            <a:endParaRPr lang="en-US" sz="1400" b="0" dirty="0"/>
          </a:p>
        </p:txBody>
      </p:sp>
      <p:sp>
        <p:nvSpPr>
          <p:cNvPr id="69" name="TextBox 68"/>
          <p:cNvSpPr txBox="1"/>
          <p:nvPr/>
        </p:nvSpPr>
        <p:spPr>
          <a:xfrm rot="16200000">
            <a:off x="7425008" y="2469775"/>
            <a:ext cx="5934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/>
              <a:t>I-SID</a:t>
            </a:r>
            <a:endParaRPr lang="en-US" sz="1400" b="0" dirty="0"/>
          </a:p>
        </p:txBody>
      </p:sp>
      <p:sp>
        <p:nvSpPr>
          <p:cNvPr id="70" name="TextBox 69"/>
          <p:cNvSpPr txBox="1"/>
          <p:nvPr/>
        </p:nvSpPr>
        <p:spPr>
          <a:xfrm rot="16200000">
            <a:off x="8125342" y="2469775"/>
            <a:ext cx="5934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/>
              <a:t>I-SID</a:t>
            </a:r>
            <a:endParaRPr lang="en-US" sz="1400" b="0" dirty="0"/>
          </a:p>
        </p:txBody>
      </p:sp>
      <p:sp>
        <p:nvSpPr>
          <p:cNvPr id="77" name="Cloud 76"/>
          <p:cNvSpPr/>
          <p:nvPr/>
        </p:nvSpPr>
        <p:spPr bwMode="auto">
          <a:xfrm>
            <a:off x="1807195" y="5894194"/>
            <a:ext cx="2808312" cy="1800200"/>
          </a:xfrm>
          <a:prstGeom prst="cloud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183459" y="6614274"/>
            <a:ext cx="792088" cy="28803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UNI-N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0" name="Straight Connector 79"/>
          <p:cNvCxnSpPr>
            <a:stCxn id="78" idx="1"/>
          </p:cNvCxnSpPr>
          <p:nvPr/>
        </p:nvCxnSpPr>
        <p:spPr bwMode="auto">
          <a:xfrm flipH="1">
            <a:off x="3175347" y="6758290"/>
            <a:ext cx="100811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>
            <a:off x="4975547" y="6758290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8" name="TextBox 87"/>
          <p:cNvSpPr txBox="1"/>
          <p:nvPr/>
        </p:nvSpPr>
        <p:spPr>
          <a:xfrm>
            <a:off x="4975547" y="6461547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Service Interface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 bwMode="auto">
          <a:xfrm flipH="1">
            <a:off x="1735187" y="6326242"/>
            <a:ext cx="792088" cy="28803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UNI-N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4" name="Straight Connector 93"/>
          <p:cNvCxnSpPr>
            <a:stCxn id="93" idx="1"/>
          </p:cNvCxnSpPr>
          <p:nvPr/>
        </p:nvCxnSpPr>
        <p:spPr bwMode="auto">
          <a:xfrm>
            <a:off x="2527275" y="6470258"/>
            <a:ext cx="64807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94"/>
          <p:cNvCxnSpPr/>
          <p:nvPr/>
        </p:nvCxnSpPr>
        <p:spPr bwMode="auto">
          <a:xfrm flipH="1">
            <a:off x="1231131" y="6470258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6" name="TextBox 95"/>
          <p:cNvSpPr txBox="1"/>
          <p:nvPr/>
        </p:nvSpPr>
        <p:spPr>
          <a:xfrm flipH="1">
            <a:off x="655067" y="6173515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 smtClean="0"/>
              <a:t>Service Interface</a:t>
            </a:r>
            <a:endParaRPr lang="en-US" sz="1600" dirty="0"/>
          </a:p>
        </p:txBody>
      </p:sp>
      <p:sp>
        <p:nvSpPr>
          <p:cNvPr id="104" name="Rectangle 103"/>
          <p:cNvSpPr/>
          <p:nvPr/>
        </p:nvSpPr>
        <p:spPr bwMode="auto">
          <a:xfrm flipH="1">
            <a:off x="1807195" y="6983025"/>
            <a:ext cx="792088" cy="28803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UNI-N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4" idx="1"/>
          </p:cNvCxnSpPr>
          <p:nvPr/>
        </p:nvCxnSpPr>
        <p:spPr bwMode="auto">
          <a:xfrm>
            <a:off x="2599283" y="7127041"/>
            <a:ext cx="57606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flipH="1">
            <a:off x="1303139" y="7127041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extBox 106"/>
          <p:cNvSpPr txBox="1"/>
          <p:nvPr/>
        </p:nvSpPr>
        <p:spPr>
          <a:xfrm flipH="1">
            <a:off x="727075" y="6830298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 smtClean="0"/>
              <a:t>Service Interface</a:t>
            </a:r>
            <a:endParaRPr lang="en-US" sz="1600" dirty="0"/>
          </a:p>
        </p:txBody>
      </p:sp>
      <p:sp>
        <p:nvSpPr>
          <p:cNvPr id="108" name="Isosceles Triangle 107"/>
          <p:cNvSpPr/>
          <p:nvPr/>
        </p:nvSpPr>
        <p:spPr bwMode="auto">
          <a:xfrm rot="16200000">
            <a:off x="4183459" y="661427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Isosceles Triangle 109"/>
          <p:cNvSpPr/>
          <p:nvPr/>
        </p:nvSpPr>
        <p:spPr bwMode="auto">
          <a:xfrm rot="5400000" flipH="1">
            <a:off x="2383259" y="6983025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Isosceles Triangle 111"/>
          <p:cNvSpPr/>
          <p:nvPr/>
        </p:nvSpPr>
        <p:spPr bwMode="auto">
          <a:xfrm rot="5400000" flipH="1">
            <a:off x="2319635" y="632624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8" name="Straight Connector 117"/>
          <p:cNvCxnSpPr/>
          <p:nvPr/>
        </p:nvCxnSpPr>
        <p:spPr bwMode="auto">
          <a:xfrm>
            <a:off x="3175347" y="6190610"/>
            <a:ext cx="0" cy="114374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0" name="TextBox 119"/>
          <p:cNvSpPr txBox="1"/>
          <p:nvPr/>
        </p:nvSpPr>
        <p:spPr>
          <a:xfrm>
            <a:off x="3103339" y="638895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dirty="0" smtClean="0"/>
              <a:t>EC</a:t>
            </a:r>
            <a:endParaRPr lang="en-US" sz="1800" dirty="0"/>
          </a:p>
        </p:txBody>
      </p:sp>
      <p:cxnSp>
        <p:nvCxnSpPr>
          <p:cNvPr id="122" name="Straight Arrow Connector 121"/>
          <p:cNvCxnSpPr/>
          <p:nvPr/>
        </p:nvCxnSpPr>
        <p:spPr bwMode="auto">
          <a:xfrm>
            <a:off x="4543499" y="7046322"/>
            <a:ext cx="28803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24" name="TextBox 123"/>
          <p:cNvSpPr txBox="1"/>
          <p:nvPr/>
        </p:nvSpPr>
        <p:spPr>
          <a:xfrm>
            <a:off x="4363308" y="7046322"/>
            <a:ext cx="766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FF0000"/>
                </a:solidFill>
              </a:rPr>
              <a:t>I-SID A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27" name="Straight Arrow Connector 126"/>
          <p:cNvCxnSpPr/>
          <p:nvPr/>
        </p:nvCxnSpPr>
        <p:spPr bwMode="auto">
          <a:xfrm>
            <a:off x="1771362" y="6182226"/>
            <a:ext cx="28803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1538282" y="5822186"/>
            <a:ext cx="7729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FF0000"/>
                </a:solidFill>
              </a:rPr>
              <a:t>I-SID C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1627004" y="7458625"/>
            <a:ext cx="7729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FF0000"/>
                </a:solidFill>
              </a:rPr>
              <a:t>I-SID B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30" name="Straight Arrow Connector 129"/>
          <p:cNvCxnSpPr/>
          <p:nvPr/>
        </p:nvCxnSpPr>
        <p:spPr bwMode="auto">
          <a:xfrm>
            <a:off x="1879203" y="7415073"/>
            <a:ext cx="28803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33" name="Straight Arrow Connector 132"/>
          <p:cNvCxnSpPr/>
          <p:nvPr/>
        </p:nvCxnSpPr>
        <p:spPr bwMode="auto">
          <a:xfrm>
            <a:off x="2239243" y="7406362"/>
            <a:ext cx="23042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2906434" y="7478370"/>
            <a:ext cx="742511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B-SID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5983660" y="7312868"/>
            <a:ext cx="4104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2 to 8192 UNI-N ports in EC; determined by 13-bit MEPID field in CCM PDU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I-SID value Option I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55067" y="4461460"/>
          <a:ext cx="3960440" cy="2865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0220"/>
                <a:gridCol w="198022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</a:t>
                      </a:r>
                    </a:p>
                    <a:p>
                      <a:pPr algn="ctr"/>
                      <a:r>
                        <a:rPr lang="en-US" dirty="0" smtClean="0"/>
                        <a:t>(c6.11 CBP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Backbone-VID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Backbone-SID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DEF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GHI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JKL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55067" y="904156"/>
          <a:ext cx="7848870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(c6.10 PIP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 Backbone Destination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adminPointToPointMAC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enableConnectionIdentifier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31531" y="4432548"/>
            <a:ext cx="52565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VIP-ISID/Backbone-SID values must be </a:t>
            </a:r>
            <a:r>
              <a:rPr lang="en-US" sz="1800" dirty="0" smtClean="0">
                <a:solidFill>
                  <a:srgbClr val="FF0000"/>
                </a:solidFill>
              </a:rPr>
              <a:t>negotiated</a:t>
            </a:r>
            <a:r>
              <a:rPr lang="en-US" sz="1800" dirty="0" smtClean="0"/>
              <a:t> amongst the EC UNI-N ports</a:t>
            </a:r>
          </a:p>
          <a:p>
            <a:endParaRPr lang="en-US" sz="1800" dirty="0" smtClean="0"/>
          </a:p>
          <a:p>
            <a:r>
              <a:rPr lang="en-US" sz="1800" dirty="0" smtClean="0"/>
              <a:t>High probability that the M UNI-N ports (2≤M≤8192) in an EC have at least one B/I-SID value available; </a:t>
            </a:r>
            <a:r>
              <a:rPr lang="en-US" sz="1800" dirty="0" smtClean="0">
                <a:solidFill>
                  <a:srgbClr val="FF0000"/>
                </a:solidFill>
              </a:rPr>
              <a:t>not guaranteed however</a:t>
            </a:r>
            <a:endParaRPr lang="en-US" sz="1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831531" y="6448772"/>
            <a:ext cx="56956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C00000"/>
                </a:solidFill>
              </a:rPr>
              <a:t>Request to set up 8192 port EC. Those 8192 ports support already other ECs. E.g. port 1 supports 2048 ECs using B-SID 256 – 2303, port  2 supports 2048 ECs using B-SID 2304 – 4351, port 3 using B-SIDs 4352 – 6399, etc. These 8192 ports do not have a common B-SID value available.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I-SID value Option II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3019" y="4461460"/>
          <a:ext cx="6610060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52515"/>
                <a:gridCol w="1652515"/>
                <a:gridCol w="1652515"/>
                <a:gridCol w="1652515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(c6.11 CBP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Backbone-VID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Local-SID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 Backbone Destination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3019" y="904156"/>
          <a:ext cx="7848870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(c6.10 PIP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 Backbone Destination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adminPointToPointMAC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enableConnectionIdentifier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991771" y="3979589"/>
            <a:ext cx="36794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VIP-ISID and Local-SID parameters have local significance only</a:t>
            </a:r>
          </a:p>
          <a:p>
            <a:endParaRPr lang="en-US" sz="1800" dirty="0" smtClean="0"/>
          </a:p>
          <a:p>
            <a:r>
              <a:rPr lang="en-US" sz="1800" dirty="0" smtClean="0"/>
              <a:t>No need to coordinate B-SID value with other EC UNI-N ports</a:t>
            </a:r>
          </a:p>
          <a:p>
            <a:endParaRPr lang="en-US" sz="1800" dirty="0" smtClean="0"/>
          </a:p>
          <a:p>
            <a:r>
              <a:rPr lang="en-US" sz="1800" dirty="0" smtClean="0">
                <a:solidFill>
                  <a:srgbClr val="C00000"/>
                </a:solidFill>
              </a:rPr>
              <a:t>Text in c6.11.1 supports this approach. Text in c6.11.2 does not support this approach; B-SIDs must be unique as B-VID is not used in row selection process. Correct?</a:t>
            </a:r>
          </a:p>
        </p:txBody>
      </p:sp>
      <p:sp>
        <p:nvSpPr>
          <p:cNvPr id="8" name="TextBox 7"/>
          <p:cNvSpPr txBox="1"/>
          <p:nvPr/>
        </p:nvSpPr>
        <p:spPr>
          <a:xfrm rot="19505766">
            <a:off x="2923343" y="2996107"/>
            <a:ext cx="4041351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c6.11.2 does not support “per B-VID” B-SID values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I-SID value Option III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55067" y="4461460"/>
          <a:ext cx="3960440" cy="2865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0220"/>
                <a:gridCol w="198022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</a:t>
                      </a:r>
                    </a:p>
                    <a:p>
                      <a:pPr algn="ctr"/>
                      <a:r>
                        <a:rPr lang="en-US" dirty="0" smtClean="0"/>
                        <a:t>(c6.11 CBP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Backbone-VID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Backbone-SID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55067" y="904156"/>
          <a:ext cx="7848870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(c6.10 PIP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 Backbone Destination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adminPointToPointMAC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enableConnectionIdentifier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903539" y="4256588"/>
            <a:ext cx="54726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VIP-ISID and Backbone-SID parameter values are locked to the S-VID of the carried S-VLAN. </a:t>
            </a:r>
          </a:p>
          <a:p>
            <a:r>
              <a:rPr lang="en-GB" sz="1800" dirty="0" smtClean="0"/>
              <a:t>If a bundle of S-</a:t>
            </a:r>
            <a:r>
              <a:rPr lang="en-GB" sz="1800" dirty="0" err="1" smtClean="0"/>
              <a:t>VLANs</a:t>
            </a:r>
            <a:r>
              <a:rPr lang="en-GB" sz="1800" dirty="0" smtClean="0"/>
              <a:t> is carried, or if an individual S-VLAN is carried which has multiple S-VID values (e.g. to indicate root, leaf, leaf group), then the lowest S-VID value is used.</a:t>
            </a:r>
          </a:p>
          <a:p>
            <a:endParaRPr lang="en-GB" sz="1800" dirty="0" smtClean="0"/>
          </a:p>
          <a:p>
            <a:r>
              <a:rPr lang="en-GB" sz="1800" dirty="0" smtClean="0"/>
              <a:t>If a transparent service is supported, assume S-VID=0 and set VIP-ISID and Backbone-SID to </a:t>
            </a:r>
            <a:br>
              <a:rPr lang="en-GB" sz="1800" dirty="0" smtClean="0"/>
            </a:br>
            <a:r>
              <a:rPr lang="en-GB" sz="1800" dirty="0" smtClean="0"/>
              <a:t>0 + 4096 = </a:t>
            </a:r>
            <a:r>
              <a:rPr lang="en-GB" sz="1800" dirty="0" err="1" smtClean="0"/>
              <a:t>4096</a:t>
            </a:r>
            <a:r>
              <a:rPr lang="en-GB" sz="1800" dirty="0" smtClean="0"/>
              <a:t>.</a:t>
            </a:r>
          </a:p>
          <a:p>
            <a:endParaRPr lang="en-GB" sz="1800" dirty="0" smtClean="0"/>
          </a:p>
          <a:p>
            <a:r>
              <a:rPr lang="en-GB" sz="1800" dirty="0" smtClean="0"/>
              <a:t>No need to coordinate Backbone-SID with other EC UNI-N ports.</a:t>
            </a:r>
            <a:endParaRPr lang="en-US" sz="1800" dirty="0" smtClean="0"/>
          </a:p>
        </p:txBody>
      </p:sp>
      <p:sp>
        <p:nvSpPr>
          <p:cNvPr id="9" name="TextBox 8"/>
          <p:cNvSpPr txBox="1"/>
          <p:nvPr/>
        </p:nvSpPr>
        <p:spPr>
          <a:xfrm rot="19505766">
            <a:off x="2478171" y="2519865"/>
            <a:ext cx="6112085" cy="12464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requires coordination of S-VID values between UNI-N ports of multiple </a:t>
            </a:r>
            <a:r>
              <a:rPr lang="en-GB" dirty="0" err="1" smtClean="0">
                <a:solidFill>
                  <a:srgbClr val="C00000"/>
                </a:solidFill>
              </a:rPr>
              <a:t>ECs</a:t>
            </a:r>
            <a:r>
              <a:rPr lang="en-GB" dirty="0" smtClean="0">
                <a:solidFill>
                  <a:srgbClr val="C00000"/>
                </a:solidFill>
              </a:rPr>
              <a:t>; S-VID range is not large enough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I-SID value Option IV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GB" sz="5400" dirty="0" smtClean="0"/>
              <a:t>Other?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 other </a:t>
            </a:r>
            <a:r>
              <a:rPr lang="en-US" dirty="0" smtClean="0"/>
              <a:t>I-SID value </a:t>
            </a:r>
            <a:r>
              <a:rPr lang="en-GB" dirty="0" smtClean="0"/>
              <a:t>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GB" sz="3600" dirty="0" smtClean="0"/>
              <a:t>Select Option I</a:t>
            </a:r>
          </a:p>
          <a:p>
            <a:pPr algn="ctr"/>
            <a:endParaRPr lang="en-GB" sz="3600" dirty="0" smtClean="0"/>
          </a:p>
          <a:p>
            <a:pPr marL="0" indent="0" algn="ctr"/>
            <a:r>
              <a:rPr lang="en-GB" sz="2400" dirty="0" smtClean="0"/>
              <a:t>Future enhancement would be support of </a:t>
            </a:r>
            <a:br>
              <a:rPr lang="en-GB" sz="2400" dirty="0" smtClean="0"/>
            </a:br>
            <a:r>
              <a:rPr lang="en-GB" sz="2400" dirty="0" smtClean="0"/>
              <a:t>“per B-VID” B-SID in c6.11.2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20256</TotalTime>
  <Words>794</Words>
  <Application>Microsoft Office PowerPoint</Application>
  <PresentationFormat>Custom</PresentationFormat>
  <Paragraphs>201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huawei-template-mv</vt:lpstr>
      <vt:lpstr>Alternative solution for EC Type II support  </vt:lpstr>
      <vt:lpstr>Introduction</vt:lpstr>
      <vt:lpstr>Alternative Solution</vt:lpstr>
      <vt:lpstr>Alternative Solution</vt:lpstr>
      <vt:lpstr>I-SID value Option I</vt:lpstr>
      <vt:lpstr>I-SID value Option II</vt:lpstr>
      <vt:lpstr>I-SID value Option III</vt:lpstr>
      <vt:lpstr>I-SID value Option IV</vt:lpstr>
      <vt:lpstr>No other I-SID value option</vt:lpstr>
      <vt:lpstr>Conclusion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Alternative solution for EC Type II support</dc:title>
  <dc:creator>Vissers</dc:creator>
  <cp:lastModifiedBy>Maarten vissers</cp:lastModifiedBy>
  <cp:revision>913</cp:revision>
  <dcterms:created xsi:type="dcterms:W3CDTF">2008-06-13T12:10:18Z</dcterms:created>
  <dcterms:modified xsi:type="dcterms:W3CDTF">2011-09-21T00:43:56Z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(3)+9fPTKvzkqit399WzZCAeimPAAte+fCcMP9fENcaymEspJ77QINxsmWfns91F780eDOBFeRr
60GPlRrx2fp3L3w8RYdSgT4KB9zJJiUOKhzeIJLVL+ppu9+4wSdQQVDdqwUXlyF9SsE3j2nT
ZyWiDS+0gqPsqy+r26iuGzZotawgjyVupzqxy4kYHOnGHzbahEbwp7cmIog+T+Eeqy548sBo
fQ9wsRRQ7E2s9C/S4Bo9s</vt:lpwstr>
  </property>
  <property fmtid="{D5CDD505-2E9C-101B-9397-08002B2CF9AE}" pid="3" name="_ms_pID_7253431">
    <vt:lpwstr>J4TTG4Khi8VxbnjKfO1znDaQKNNdnH2+iscEMmGKe8IY+Tu6Cj2
/YBubhaEwF1yUc3Vr23P4uOkoHLxuybkcC4OeQtuOG94JxIcnU+bN768UXPfQncDm3+XHoZk
+oMd+FyoP9fgXNBySeOl5OqeFQwzn10fcWWkYnQ7Dfa2bq0rujsJ0PKSXiDaLXkH5dVITIlf
bKxvT1k7eaRg3I+2Un7+NlW41KTy6hZlmj3CVR7Qfk</vt:lpwstr>
  </property>
  <property fmtid="{D5CDD505-2E9C-101B-9397-08002B2CF9AE}" pid="4" name="_ms_pID_7253432">
    <vt:lpwstr>k7isHFnrw/tFr25pXlaEz0AsaFXU+3
c5vkptNNc0K0/KCSISlZuliEzXpyEi7kQrsBsElqRaZB7iNaYz9SIUpE4e7980YyX4QRCK6k
m3sil2EpeWu5tVHi/G4wrw==</vt:lpwstr>
  </property>
  <property fmtid="{D5CDD505-2E9C-101B-9397-08002B2CF9AE}" pid="5" name="sflag">
    <vt:lpwstr>1316565695</vt:lpwstr>
  </property>
</Properties>
</file>