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colors4.xml" ContentType="application/vnd.openxmlformats-officedocument.drawingml.diagramColors+xml"/>
  <Override PartName="/ppt/diagrams/drawing5.xml" ContentType="application/vnd.ms-office.drawingml.diagramDrawing+xml"/>
  <Override PartName="/ppt/diagrams/quickStyle7.xml" ContentType="application/vnd.openxmlformats-officedocument.drawingml.diagramStyl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data3.xml" ContentType="application/vnd.openxmlformats-officedocument.drawingml.diagramData+xml"/>
  <Override PartName="/ppt/notesSlides/notesSlide6.xml" ContentType="application/vnd.openxmlformats-officedocument.presentationml.notesSlide+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slides/slide8.xml" ContentType="application/vnd.openxmlformats-officedocument.presentationml.slide+xml"/>
  <Override PartName="/ppt/diagrams/data1.xml" ContentType="application/vnd.openxmlformats-officedocument.drawingml.diagramData+xml"/>
  <Override PartName="/ppt/notesSlides/notesSlide4.xml" ContentType="application/vnd.openxmlformats-officedocument.presentationml.notesSlide+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61" r:id="rId3"/>
    <p:sldId id="287" r:id="rId4"/>
    <p:sldId id="275" r:id="rId5"/>
    <p:sldId id="263" r:id="rId6"/>
    <p:sldId id="283" r:id="rId7"/>
    <p:sldId id="284" r:id="rId8"/>
    <p:sldId id="288" r:id="rId9"/>
    <p:sldId id="258" r:id="rId10"/>
    <p:sldId id="266" r:id="rId11"/>
    <p:sldId id="276" r:id="rId12"/>
    <p:sldId id="277" r:id="rId13"/>
    <p:sldId id="282" r:id="rId14"/>
    <p:sldId id="278" r:id="rId15"/>
    <p:sldId id="281" r:id="rId16"/>
    <p:sldId id="267" r:id="rId17"/>
    <p:sldId id="279" r:id="rId18"/>
    <p:sldId id="280" r:id="rId19"/>
    <p:sldId id="285" r:id="rId20"/>
    <p:sldId id="269" r:id="rId21"/>
    <p:sldId id="270" r:id="rId22"/>
    <p:sldId id="286" r:id="rId23"/>
    <p:sldId id="291" r:id="rId24"/>
    <p:sldId id="271" r:id="rId25"/>
    <p:sldId id="272" r:id="rId26"/>
    <p:sldId id="273" r:id="rId27"/>
    <p:sldId id="274" r:id="rId28"/>
    <p:sldId id="292" r:id="rId29"/>
    <p:sldId id="265"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3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598FFF-FA13-450A-BC7F-B1F8754689D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6BF31EC2-405B-4867-8844-831B04DB9BCC}">
      <dgm:prSet/>
      <dgm:spPr/>
      <dgm:t>
        <a:bodyPr/>
        <a:lstStyle/>
        <a:p>
          <a:pPr rtl="0"/>
          <a:r>
            <a:rPr lang="en-US" dirty="0" smtClean="0"/>
            <a:t>Types of Technology</a:t>
          </a:r>
          <a:endParaRPr lang="en-US" dirty="0"/>
        </a:p>
      </dgm:t>
    </dgm:pt>
    <dgm:pt modelId="{E5734F37-467E-421D-933D-3E1CD780E0AA}" type="parTrans" cxnId="{6A8E84C9-8AB0-4453-8071-7DC2FAE9CF4E}">
      <dgm:prSet/>
      <dgm:spPr/>
      <dgm:t>
        <a:bodyPr/>
        <a:lstStyle/>
        <a:p>
          <a:endParaRPr lang="en-US"/>
        </a:p>
      </dgm:t>
    </dgm:pt>
    <dgm:pt modelId="{8DD7174D-A94D-43C3-A3BE-980BD09FC401}" type="sibTrans" cxnId="{6A8E84C9-8AB0-4453-8071-7DC2FAE9CF4E}">
      <dgm:prSet/>
      <dgm:spPr/>
      <dgm:t>
        <a:bodyPr/>
        <a:lstStyle/>
        <a:p>
          <a:endParaRPr lang="en-US"/>
        </a:p>
      </dgm:t>
    </dgm:pt>
    <dgm:pt modelId="{535389C1-2826-43C0-91AF-35A05927DBE0}">
      <dgm:prSet/>
      <dgm:spPr/>
      <dgm:t>
        <a:bodyPr/>
        <a:lstStyle/>
        <a:p>
          <a:pPr rtl="0"/>
          <a:r>
            <a:rPr lang="en-US" dirty="0" smtClean="0"/>
            <a:t>Connection-oriented </a:t>
          </a:r>
          <a:endParaRPr lang="en-US" dirty="0"/>
        </a:p>
      </dgm:t>
    </dgm:pt>
    <dgm:pt modelId="{B58A095E-36A9-4292-A2E3-642E22AFC920}" type="parTrans" cxnId="{F73F8A03-0CE1-434E-9F55-7457B7E4AEE6}">
      <dgm:prSet/>
      <dgm:spPr/>
      <dgm:t>
        <a:bodyPr/>
        <a:lstStyle/>
        <a:p>
          <a:endParaRPr lang="en-US"/>
        </a:p>
      </dgm:t>
    </dgm:pt>
    <dgm:pt modelId="{F087B767-7A59-4073-9D9A-0362B93B3BA4}" type="sibTrans" cxnId="{F73F8A03-0CE1-434E-9F55-7457B7E4AEE6}">
      <dgm:prSet/>
      <dgm:spPr/>
      <dgm:t>
        <a:bodyPr/>
        <a:lstStyle/>
        <a:p>
          <a:endParaRPr lang="en-US"/>
        </a:p>
      </dgm:t>
    </dgm:pt>
    <dgm:pt modelId="{9ED4C389-663D-4EB8-B73E-7476653998E0}">
      <dgm:prSet/>
      <dgm:spPr/>
      <dgm:t>
        <a:bodyPr/>
        <a:lstStyle/>
        <a:p>
          <a:pPr rtl="0"/>
          <a:r>
            <a:rPr lang="en-US" dirty="0" smtClean="0"/>
            <a:t>Connection-less</a:t>
          </a:r>
          <a:endParaRPr lang="en-US" dirty="0"/>
        </a:p>
      </dgm:t>
    </dgm:pt>
    <dgm:pt modelId="{3693C134-B2E0-413D-8F80-E5E7B66007FC}" type="parTrans" cxnId="{5E5E2FF7-A14D-49CE-8223-14E09577E535}">
      <dgm:prSet/>
      <dgm:spPr/>
      <dgm:t>
        <a:bodyPr/>
        <a:lstStyle/>
        <a:p>
          <a:endParaRPr lang="en-US"/>
        </a:p>
      </dgm:t>
    </dgm:pt>
    <dgm:pt modelId="{1F5AB1ED-04EB-4844-9EAD-0E64920BEDA3}" type="sibTrans" cxnId="{5E5E2FF7-A14D-49CE-8223-14E09577E535}">
      <dgm:prSet/>
      <dgm:spPr/>
      <dgm:t>
        <a:bodyPr/>
        <a:lstStyle/>
        <a:p>
          <a:endParaRPr lang="en-US"/>
        </a:p>
      </dgm:t>
    </dgm:pt>
    <dgm:pt modelId="{1431B872-CA0D-4574-B404-ABAB1928C317}">
      <dgm:prSet/>
      <dgm:spPr/>
      <dgm:t>
        <a:bodyPr/>
        <a:lstStyle/>
        <a:p>
          <a:pPr rtl="0"/>
          <a:r>
            <a:rPr lang="en-US" dirty="0" smtClean="0"/>
            <a:t>We need to specify how the definition and working of PBB-TE is unaltered</a:t>
          </a:r>
          <a:endParaRPr lang="en-US" dirty="0"/>
        </a:p>
      </dgm:t>
    </dgm:pt>
    <dgm:pt modelId="{62C85EC1-C00E-4307-A183-518EDFD5A4EB}" type="parTrans" cxnId="{5ED0E377-FA83-4AD7-AADB-31C451A49062}">
      <dgm:prSet/>
      <dgm:spPr/>
      <dgm:t>
        <a:bodyPr/>
        <a:lstStyle/>
        <a:p>
          <a:endParaRPr lang="en-US"/>
        </a:p>
      </dgm:t>
    </dgm:pt>
    <dgm:pt modelId="{7A7A858A-CD2F-42C3-A08A-37CD48E24590}" type="sibTrans" cxnId="{5ED0E377-FA83-4AD7-AADB-31C451A49062}">
      <dgm:prSet/>
      <dgm:spPr/>
      <dgm:t>
        <a:bodyPr/>
        <a:lstStyle/>
        <a:p>
          <a:endParaRPr lang="en-US"/>
        </a:p>
      </dgm:t>
    </dgm:pt>
    <dgm:pt modelId="{19D4218C-5144-40C9-AD46-54F2B1DADAAF}" type="pres">
      <dgm:prSet presAssocID="{57598FFF-FA13-450A-BC7F-B1F8754689DC}" presName="linear" presStyleCnt="0">
        <dgm:presLayoutVars>
          <dgm:animLvl val="lvl"/>
          <dgm:resizeHandles val="exact"/>
        </dgm:presLayoutVars>
      </dgm:prSet>
      <dgm:spPr/>
    </dgm:pt>
    <dgm:pt modelId="{2D0E1111-C7AB-414C-BD32-79FC4C0D3262}" type="pres">
      <dgm:prSet presAssocID="{6BF31EC2-405B-4867-8844-831B04DB9BCC}" presName="parentText" presStyleLbl="node1" presStyleIdx="0" presStyleCnt="2">
        <dgm:presLayoutVars>
          <dgm:chMax val="0"/>
          <dgm:bulletEnabled val="1"/>
        </dgm:presLayoutVars>
      </dgm:prSet>
      <dgm:spPr/>
    </dgm:pt>
    <dgm:pt modelId="{135D2ECF-7456-415D-B63B-B8DCEB2802C2}" type="pres">
      <dgm:prSet presAssocID="{6BF31EC2-405B-4867-8844-831B04DB9BCC}" presName="childText" presStyleLbl="revTx" presStyleIdx="0" presStyleCnt="1">
        <dgm:presLayoutVars>
          <dgm:bulletEnabled val="1"/>
        </dgm:presLayoutVars>
      </dgm:prSet>
      <dgm:spPr/>
    </dgm:pt>
    <dgm:pt modelId="{6EDA6338-8E58-450D-8B33-991452C3033F}" type="pres">
      <dgm:prSet presAssocID="{1431B872-CA0D-4574-B404-ABAB1928C317}" presName="parentText" presStyleLbl="node1" presStyleIdx="1" presStyleCnt="2">
        <dgm:presLayoutVars>
          <dgm:chMax val="0"/>
          <dgm:bulletEnabled val="1"/>
        </dgm:presLayoutVars>
      </dgm:prSet>
      <dgm:spPr/>
    </dgm:pt>
  </dgm:ptLst>
  <dgm:cxnLst>
    <dgm:cxn modelId="{5E5E2FF7-A14D-49CE-8223-14E09577E535}" srcId="{6BF31EC2-405B-4867-8844-831B04DB9BCC}" destId="{9ED4C389-663D-4EB8-B73E-7476653998E0}" srcOrd="1" destOrd="0" parTransId="{3693C134-B2E0-413D-8F80-E5E7B66007FC}" sibTransId="{1F5AB1ED-04EB-4844-9EAD-0E64920BEDA3}"/>
    <dgm:cxn modelId="{2AC261D2-614C-47B0-AE0B-0FDBD61CA802}" type="presOf" srcId="{57598FFF-FA13-450A-BC7F-B1F8754689DC}" destId="{19D4218C-5144-40C9-AD46-54F2B1DADAAF}" srcOrd="0" destOrd="0" presId="urn:microsoft.com/office/officeart/2005/8/layout/vList2"/>
    <dgm:cxn modelId="{BAC10553-5208-4191-A964-C00424E290DB}" type="presOf" srcId="{9ED4C389-663D-4EB8-B73E-7476653998E0}" destId="{135D2ECF-7456-415D-B63B-B8DCEB2802C2}" srcOrd="0" destOrd="1" presId="urn:microsoft.com/office/officeart/2005/8/layout/vList2"/>
    <dgm:cxn modelId="{5ED0E377-FA83-4AD7-AADB-31C451A49062}" srcId="{57598FFF-FA13-450A-BC7F-B1F8754689DC}" destId="{1431B872-CA0D-4574-B404-ABAB1928C317}" srcOrd="1" destOrd="0" parTransId="{62C85EC1-C00E-4307-A183-518EDFD5A4EB}" sibTransId="{7A7A858A-CD2F-42C3-A08A-37CD48E24590}"/>
    <dgm:cxn modelId="{2B5CD324-6E50-432F-85C6-3238EA470AF3}" type="presOf" srcId="{1431B872-CA0D-4574-B404-ABAB1928C317}" destId="{6EDA6338-8E58-450D-8B33-991452C3033F}" srcOrd="0" destOrd="0" presId="urn:microsoft.com/office/officeart/2005/8/layout/vList2"/>
    <dgm:cxn modelId="{BE48CA1B-4C8D-4667-92F7-C85DB3DD5478}" type="presOf" srcId="{535389C1-2826-43C0-91AF-35A05927DBE0}" destId="{135D2ECF-7456-415D-B63B-B8DCEB2802C2}" srcOrd="0" destOrd="0" presId="urn:microsoft.com/office/officeart/2005/8/layout/vList2"/>
    <dgm:cxn modelId="{F73F8A03-0CE1-434E-9F55-7457B7E4AEE6}" srcId="{6BF31EC2-405B-4867-8844-831B04DB9BCC}" destId="{535389C1-2826-43C0-91AF-35A05927DBE0}" srcOrd="0" destOrd="0" parTransId="{B58A095E-36A9-4292-A2E3-642E22AFC920}" sibTransId="{F087B767-7A59-4073-9D9A-0362B93B3BA4}"/>
    <dgm:cxn modelId="{182F8C5E-E3EF-4BEE-A3C4-4B29F0689BB3}" type="presOf" srcId="{6BF31EC2-405B-4867-8844-831B04DB9BCC}" destId="{2D0E1111-C7AB-414C-BD32-79FC4C0D3262}" srcOrd="0" destOrd="0" presId="urn:microsoft.com/office/officeart/2005/8/layout/vList2"/>
    <dgm:cxn modelId="{6A8E84C9-8AB0-4453-8071-7DC2FAE9CF4E}" srcId="{57598FFF-FA13-450A-BC7F-B1F8754689DC}" destId="{6BF31EC2-405B-4867-8844-831B04DB9BCC}" srcOrd="0" destOrd="0" parTransId="{E5734F37-467E-421D-933D-3E1CD780E0AA}" sibTransId="{8DD7174D-A94D-43C3-A3BE-980BD09FC401}"/>
    <dgm:cxn modelId="{53267221-D835-4EC1-8E40-381815B03F58}" type="presParOf" srcId="{19D4218C-5144-40C9-AD46-54F2B1DADAAF}" destId="{2D0E1111-C7AB-414C-BD32-79FC4C0D3262}" srcOrd="0" destOrd="0" presId="urn:microsoft.com/office/officeart/2005/8/layout/vList2"/>
    <dgm:cxn modelId="{2387DC76-59C7-4F05-806F-D081C99EBFE6}" type="presParOf" srcId="{19D4218C-5144-40C9-AD46-54F2B1DADAAF}" destId="{135D2ECF-7456-415D-B63B-B8DCEB2802C2}" srcOrd="1" destOrd="0" presId="urn:microsoft.com/office/officeart/2005/8/layout/vList2"/>
    <dgm:cxn modelId="{88255A2A-EEFA-4DFF-A0DC-67D69607BA51}" type="presParOf" srcId="{19D4218C-5144-40C9-AD46-54F2B1DADAAF}" destId="{6EDA6338-8E58-450D-8B33-991452C3033F}" srcOrd="2"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6EEA073-766C-4DDA-A262-0C84AB9A957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7A86529C-EB80-4553-9DE2-DCCFEF9854C0}">
      <dgm:prSet/>
      <dgm:spPr/>
      <dgm:t>
        <a:bodyPr/>
        <a:lstStyle/>
        <a:p>
          <a:pPr rtl="0"/>
          <a:r>
            <a:rPr lang="en-US" dirty="0" smtClean="0"/>
            <a:t>Avoid MAC-in-MAC-in-MAC encapsulation at RNI</a:t>
          </a:r>
          <a:endParaRPr lang="en-US" dirty="0"/>
        </a:p>
      </dgm:t>
    </dgm:pt>
    <dgm:pt modelId="{43629058-FF6F-4E01-8F4B-1CD4569B55B4}" type="parTrans" cxnId="{EC949B6D-E350-4264-8631-4330553DC365}">
      <dgm:prSet/>
      <dgm:spPr/>
      <dgm:t>
        <a:bodyPr/>
        <a:lstStyle/>
        <a:p>
          <a:endParaRPr lang="en-US"/>
        </a:p>
      </dgm:t>
    </dgm:pt>
    <dgm:pt modelId="{E75101C6-4EF0-417F-9B24-D0EED51EAAA0}" type="sibTrans" cxnId="{EC949B6D-E350-4264-8631-4330553DC365}">
      <dgm:prSet/>
      <dgm:spPr/>
      <dgm:t>
        <a:bodyPr/>
        <a:lstStyle/>
        <a:p>
          <a:endParaRPr lang="en-US"/>
        </a:p>
      </dgm:t>
    </dgm:pt>
    <dgm:pt modelId="{BAA33CDD-CECA-4DAE-B55D-60F6F67B8C53}">
      <dgm:prSet/>
      <dgm:spPr/>
      <dgm:t>
        <a:bodyPr/>
        <a:lstStyle/>
        <a:p>
          <a:pPr rtl="0"/>
          <a:r>
            <a:rPr lang="en-US" dirty="0" smtClean="0"/>
            <a:t>Because for PBB-TE and PBB it doesn’t make sense; it would lead to loss in throughput due to third MAC header.</a:t>
          </a:r>
          <a:endParaRPr lang="en-US" dirty="0"/>
        </a:p>
      </dgm:t>
    </dgm:pt>
    <dgm:pt modelId="{922220C3-47D3-4B86-90C1-8FC96FB7178A}" type="parTrans" cxnId="{38D45890-E4D1-4C78-8607-BD1BF6C46B15}">
      <dgm:prSet/>
      <dgm:spPr/>
      <dgm:t>
        <a:bodyPr/>
        <a:lstStyle/>
        <a:p>
          <a:endParaRPr lang="en-US"/>
        </a:p>
      </dgm:t>
    </dgm:pt>
    <dgm:pt modelId="{9C7AB161-4885-4889-942F-C9040ECEB94B}" type="sibTrans" cxnId="{38D45890-E4D1-4C78-8607-BD1BF6C46B15}">
      <dgm:prSet/>
      <dgm:spPr/>
      <dgm:t>
        <a:bodyPr/>
        <a:lstStyle/>
        <a:p>
          <a:endParaRPr lang="en-US"/>
        </a:p>
      </dgm:t>
    </dgm:pt>
    <dgm:pt modelId="{21629B68-857C-4505-A48D-C66BFA06A054}">
      <dgm:prSet/>
      <dgm:spPr/>
      <dgm:t>
        <a:bodyPr/>
        <a:lstStyle/>
        <a:p>
          <a:pPr rtl="0"/>
          <a:r>
            <a:rPr lang="en-US" dirty="0" smtClean="0"/>
            <a:t>Expensive equipment as it will be IB-BEB</a:t>
          </a:r>
          <a:endParaRPr lang="en-US" dirty="0"/>
        </a:p>
      </dgm:t>
    </dgm:pt>
    <dgm:pt modelId="{813AE809-367F-4431-B1E2-1C537DB2A483}" type="parTrans" cxnId="{585475DA-3867-46A1-BF25-5479E534EA78}">
      <dgm:prSet/>
      <dgm:spPr/>
      <dgm:t>
        <a:bodyPr/>
        <a:lstStyle/>
        <a:p>
          <a:endParaRPr lang="en-US"/>
        </a:p>
      </dgm:t>
    </dgm:pt>
    <dgm:pt modelId="{0632C313-001F-44C9-A06D-9136F29F8690}" type="sibTrans" cxnId="{585475DA-3867-46A1-BF25-5479E534EA78}">
      <dgm:prSet/>
      <dgm:spPr/>
      <dgm:t>
        <a:bodyPr/>
        <a:lstStyle/>
        <a:p>
          <a:endParaRPr lang="en-US"/>
        </a:p>
      </dgm:t>
    </dgm:pt>
    <dgm:pt modelId="{DEF7BE64-8A12-43FE-AA10-FD60A65D822A}">
      <dgm:prSet/>
      <dgm:spPr/>
      <dgm:t>
        <a:bodyPr/>
        <a:lstStyle/>
        <a:p>
          <a:pPr rtl="0"/>
          <a:r>
            <a:rPr lang="en-US" dirty="0" smtClean="0"/>
            <a:t>Cant re-use existing Bridges with software upgrades</a:t>
          </a:r>
          <a:endParaRPr lang="en-US" dirty="0"/>
        </a:p>
      </dgm:t>
    </dgm:pt>
    <dgm:pt modelId="{F0A42257-D370-4358-B5FF-3E33A5FD7CC3}" type="parTrans" cxnId="{ABAC0227-D588-4052-8C52-4275C8B0C5A8}">
      <dgm:prSet/>
      <dgm:spPr/>
      <dgm:t>
        <a:bodyPr/>
        <a:lstStyle/>
        <a:p>
          <a:endParaRPr lang="en-US"/>
        </a:p>
      </dgm:t>
    </dgm:pt>
    <dgm:pt modelId="{D523C8CB-8022-4433-9CA4-8C9D26BAF292}" type="sibTrans" cxnId="{ABAC0227-D588-4052-8C52-4275C8B0C5A8}">
      <dgm:prSet/>
      <dgm:spPr/>
      <dgm:t>
        <a:bodyPr/>
        <a:lstStyle/>
        <a:p>
          <a:endParaRPr lang="en-US"/>
        </a:p>
      </dgm:t>
    </dgm:pt>
    <dgm:pt modelId="{7F3CB81A-EF70-4E16-8584-B32968EC1FFC}">
      <dgm:prSet/>
      <dgm:spPr/>
      <dgm:t>
        <a:bodyPr/>
        <a:lstStyle/>
        <a:p>
          <a:pPr rtl="0"/>
          <a:r>
            <a:rPr lang="en-US" dirty="0" smtClean="0"/>
            <a:t>However, can use B-BEBs at RNI</a:t>
          </a:r>
          <a:endParaRPr lang="en-US" dirty="0"/>
        </a:p>
      </dgm:t>
    </dgm:pt>
    <dgm:pt modelId="{D838D4A4-9065-4C8A-BAD1-C732F0FDF59F}" type="parTrans" cxnId="{78494875-0C2E-4FC9-99E4-159D98A62098}">
      <dgm:prSet/>
      <dgm:spPr/>
      <dgm:t>
        <a:bodyPr/>
        <a:lstStyle/>
        <a:p>
          <a:endParaRPr lang="en-US"/>
        </a:p>
      </dgm:t>
    </dgm:pt>
    <dgm:pt modelId="{F9590DD2-8BE2-4012-B722-9BE457CBB7B2}" type="sibTrans" cxnId="{78494875-0C2E-4FC9-99E4-159D98A62098}">
      <dgm:prSet/>
      <dgm:spPr/>
      <dgm:t>
        <a:bodyPr/>
        <a:lstStyle/>
        <a:p>
          <a:endParaRPr lang="en-US"/>
        </a:p>
      </dgm:t>
    </dgm:pt>
    <dgm:pt modelId="{6FEC1BF3-108C-476E-A286-6B76009DAA28}" type="pres">
      <dgm:prSet presAssocID="{B6EEA073-766C-4DDA-A262-0C84AB9A957F}" presName="linear" presStyleCnt="0">
        <dgm:presLayoutVars>
          <dgm:animLvl val="lvl"/>
          <dgm:resizeHandles val="exact"/>
        </dgm:presLayoutVars>
      </dgm:prSet>
      <dgm:spPr/>
    </dgm:pt>
    <dgm:pt modelId="{F19DB52D-018F-4199-AC22-59B003BB56BC}" type="pres">
      <dgm:prSet presAssocID="{7A86529C-EB80-4553-9DE2-DCCFEF9854C0}" presName="parentText" presStyleLbl="node1" presStyleIdx="0" presStyleCnt="2">
        <dgm:presLayoutVars>
          <dgm:chMax val="0"/>
          <dgm:bulletEnabled val="1"/>
        </dgm:presLayoutVars>
      </dgm:prSet>
      <dgm:spPr/>
    </dgm:pt>
    <dgm:pt modelId="{4E97E4EA-B5EF-4FF8-A436-25C4A3CD5A5D}" type="pres">
      <dgm:prSet presAssocID="{7A86529C-EB80-4553-9DE2-DCCFEF9854C0}" presName="childText" presStyleLbl="revTx" presStyleIdx="0" presStyleCnt="1">
        <dgm:presLayoutVars>
          <dgm:bulletEnabled val="1"/>
        </dgm:presLayoutVars>
      </dgm:prSet>
      <dgm:spPr/>
    </dgm:pt>
    <dgm:pt modelId="{1238AA3E-36C8-4804-8CC5-009E4763D398}" type="pres">
      <dgm:prSet presAssocID="{7F3CB81A-EF70-4E16-8584-B32968EC1FFC}" presName="parentText" presStyleLbl="node1" presStyleIdx="1" presStyleCnt="2">
        <dgm:presLayoutVars>
          <dgm:chMax val="0"/>
          <dgm:bulletEnabled val="1"/>
        </dgm:presLayoutVars>
      </dgm:prSet>
      <dgm:spPr/>
    </dgm:pt>
  </dgm:ptLst>
  <dgm:cxnLst>
    <dgm:cxn modelId="{ABAC0227-D588-4052-8C52-4275C8B0C5A8}" srcId="{7A86529C-EB80-4553-9DE2-DCCFEF9854C0}" destId="{DEF7BE64-8A12-43FE-AA10-FD60A65D822A}" srcOrd="2" destOrd="0" parTransId="{F0A42257-D370-4358-B5FF-3E33A5FD7CC3}" sibTransId="{D523C8CB-8022-4433-9CA4-8C9D26BAF292}"/>
    <dgm:cxn modelId="{763889CD-6F77-4EEB-8175-D67CA218A3CA}" type="presOf" srcId="{B6EEA073-766C-4DDA-A262-0C84AB9A957F}" destId="{6FEC1BF3-108C-476E-A286-6B76009DAA28}" srcOrd="0" destOrd="0" presId="urn:microsoft.com/office/officeart/2005/8/layout/vList2"/>
    <dgm:cxn modelId="{38D45890-E4D1-4C78-8607-BD1BF6C46B15}" srcId="{7A86529C-EB80-4553-9DE2-DCCFEF9854C0}" destId="{BAA33CDD-CECA-4DAE-B55D-60F6F67B8C53}" srcOrd="0" destOrd="0" parTransId="{922220C3-47D3-4B86-90C1-8FC96FB7178A}" sibTransId="{9C7AB161-4885-4889-942F-C9040ECEB94B}"/>
    <dgm:cxn modelId="{8C198F28-EB35-4A00-98EC-DC976A022944}" type="presOf" srcId="{7F3CB81A-EF70-4E16-8584-B32968EC1FFC}" destId="{1238AA3E-36C8-4804-8CC5-009E4763D398}" srcOrd="0" destOrd="0" presId="urn:microsoft.com/office/officeart/2005/8/layout/vList2"/>
    <dgm:cxn modelId="{0ED18577-9833-4248-8737-219CA8DC5FD5}" type="presOf" srcId="{7A86529C-EB80-4553-9DE2-DCCFEF9854C0}" destId="{F19DB52D-018F-4199-AC22-59B003BB56BC}" srcOrd="0" destOrd="0" presId="urn:microsoft.com/office/officeart/2005/8/layout/vList2"/>
    <dgm:cxn modelId="{C3888C0A-42FF-4042-B8CA-74217B7436CF}" type="presOf" srcId="{21629B68-857C-4505-A48D-C66BFA06A054}" destId="{4E97E4EA-B5EF-4FF8-A436-25C4A3CD5A5D}" srcOrd="0" destOrd="1" presId="urn:microsoft.com/office/officeart/2005/8/layout/vList2"/>
    <dgm:cxn modelId="{EC949B6D-E350-4264-8631-4330553DC365}" srcId="{B6EEA073-766C-4DDA-A262-0C84AB9A957F}" destId="{7A86529C-EB80-4553-9DE2-DCCFEF9854C0}" srcOrd="0" destOrd="0" parTransId="{43629058-FF6F-4E01-8F4B-1CD4569B55B4}" sibTransId="{E75101C6-4EF0-417F-9B24-D0EED51EAAA0}"/>
    <dgm:cxn modelId="{78494875-0C2E-4FC9-99E4-159D98A62098}" srcId="{B6EEA073-766C-4DDA-A262-0C84AB9A957F}" destId="{7F3CB81A-EF70-4E16-8584-B32968EC1FFC}" srcOrd="1" destOrd="0" parTransId="{D838D4A4-9065-4C8A-BAD1-C732F0FDF59F}" sibTransId="{F9590DD2-8BE2-4012-B722-9BE457CBB7B2}"/>
    <dgm:cxn modelId="{DB658264-8404-4F2D-94C5-E6738C37E5E0}" type="presOf" srcId="{BAA33CDD-CECA-4DAE-B55D-60F6F67B8C53}" destId="{4E97E4EA-B5EF-4FF8-A436-25C4A3CD5A5D}" srcOrd="0" destOrd="0" presId="urn:microsoft.com/office/officeart/2005/8/layout/vList2"/>
    <dgm:cxn modelId="{585475DA-3867-46A1-BF25-5479E534EA78}" srcId="{7A86529C-EB80-4553-9DE2-DCCFEF9854C0}" destId="{21629B68-857C-4505-A48D-C66BFA06A054}" srcOrd="1" destOrd="0" parTransId="{813AE809-367F-4431-B1E2-1C537DB2A483}" sibTransId="{0632C313-001F-44C9-A06D-9136F29F8690}"/>
    <dgm:cxn modelId="{D42E3F59-0D3D-44BF-9348-D5C37114FCBF}" type="presOf" srcId="{DEF7BE64-8A12-43FE-AA10-FD60A65D822A}" destId="{4E97E4EA-B5EF-4FF8-A436-25C4A3CD5A5D}" srcOrd="0" destOrd="2" presId="urn:microsoft.com/office/officeart/2005/8/layout/vList2"/>
    <dgm:cxn modelId="{3C048E91-BF76-4736-B8C3-F1B455CFCD64}" type="presParOf" srcId="{6FEC1BF3-108C-476E-A286-6B76009DAA28}" destId="{F19DB52D-018F-4199-AC22-59B003BB56BC}" srcOrd="0" destOrd="0" presId="urn:microsoft.com/office/officeart/2005/8/layout/vList2"/>
    <dgm:cxn modelId="{0A74BF40-5E77-471D-B15A-AD5BD999ED9B}" type="presParOf" srcId="{6FEC1BF3-108C-476E-A286-6B76009DAA28}" destId="{4E97E4EA-B5EF-4FF8-A436-25C4A3CD5A5D}" srcOrd="1" destOrd="0" presId="urn:microsoft.com/office/officeart/2005/8/layout/vList2"/>
    <dgm:cxn modelId="{B8DC452A-F2FB-4720-94C2-2935E36AFDA2}" type="presParOf" srcId="{6FEC1BF3-108C-476E-A286-6B76009DAA28}" destId="{1238AA3E-36C8-4804-8CC5-009E4763D398}" srcOrd="2"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040C3CC-2817-479A-9ECE-0DA4B11105D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BBF0CFBB-710F-4797-9FFB-1F6BC42AD398}">
      <dgm:prSet/>
      <dgm:spPr/>
      <dgm:t>
        <a:bodyPr/>
        <a:lstStyle/>
        <a:p>
          <a:pPr rtl="0"/>
          <a:r>
            <a:rPr lang="en-US" dirty="0" smtClean="0"/>
            <a:t>Bundling and unbundling of I-SIDs from multiple B-VIDs over the RNI. </a:t>
          </a:r>
          <a:endParaRPr lang="en-US" dirty="0"/>
        </a:p>
      </dgm:t>
    </dgm:pt>
    <dgm:pt modelId="{7B7E3658-B096-456E-B137-04B33D30BE36}" type="parTrans" cxnId="{973005CA-69ED-4A16-BF99-1F418CBDA91B}">
      <dgm:prSet/>
      <dgm:spPr/>
      <dgm:t>
        <a:bodyPr/>
        <a:lstStyle/>
        <a:p>
          <a:endParaRPr lang="en-US"/>
        </a:p>
      </dgm:t>
    </dgm:pt>
    <dgm:pt modelId="{05437C0A-671C-45C7-8343-38BA9A703481}" type="sibTrans" cxnId="{973005CA-69ED-4A16-BF99-1F418CBDA91B}">
      <dgm:prSet/>
      <dgm:spPr/>
      <dgm:t>
        <a:bodyPr/>
        <a:lstStyle/>
        <a:p>
          <a:endParaRPr lang="en-US"/>
        </a:p>
      </dgm:t>
    </dgm:pt>
    <dgm:pt modelId="{9A8C9CEF-E7EC-4BD9-96BF-4ADC1A34F3A5}">
      <dgm:prSet/>
      <dgm:spPr/>
      <dgm:t>
        <a:bodyPr/>
        <a:lstStyle/>
        <a:p>
          <a:pPr rtl="0"/>
          <a:r>
            <a:rPr lang="en-US" dirty="0" smtClean="0"/>
            <a:t>If B-BEB is allowed at the RNI then bundling is possible</a:t>
          </a:r>
          <a:endParaRPr lang="en-US" dirty="0"/>
        </a:p>
      </dgm:t>
    </dgm:pt>
    <dgm:pt modelId="{36CE7243-9F15-459E-985B-00FCAEF3FE7D}" type="parTrans" cxnId="{03E90BAF-BE4C-460F-BACF-AD14FF848E4A}">
      <dgm:prSet/>
      <dgm:spPr/>
      <dgm:t>
        <a:bodyPr/>
        <a:lstStyle/>
        <a:p>
          <a:endParaRPr lang="en-US"/>
        </a:p>
      </dgm:t>
    </dgm:pt>
    <dgm:pt modelId="{C00304D7-B9EB-4C13-BE0D-2833DAA89606}" type="sibTrans" cxnId="{03E90BAF-BE4C-460F-BACF-AD14FF848E4A}">
      <dgm:prSet/>
      <dgm:spPr/>
      <dgm:t>
        <a:bodyPr/>
        <a:lstStyle/>
        <a:p>
          <a:endParaRPr lang="en-US"/>
        </a:p>
      </dgm:t>
    </dgm:pt>
    <dgm:pt modelId="{59A826CD-888E-425B-BD1A-9CA610864B01}">
      <dgm:prSet/>
      <dgm:spPr/>
      <dgm:t>
        <a:bodyPr/>
        <a:lstStyle/>
        <a:p>
          <a:pPr rtl="0"/>
          <a:r>
            <a:rPr lang="en-US" dirty="0" smtClean="0"/>
            <a:t>Expensive equipment as it is B-BEB</a:t>
          </a:r>
          <a:endParaRPr lang="en-US" dirty="0"/>
        </a:p>
      </dgm:t>
    </dgm:pt>
    <dgm:pt modelId="{81CFF6D1-D316-4288-B8BD-79FC5425B0B0}" type="parTrans" cxnId="{B85173D9-41B0-475E-82C3-522D51B47480}">
      <dgm:prSet/>
      <dgm:spPr/>
      <dgm:t>
        <a:bodyPr/>
        <a:lstStyle/>
        <a:p>
          <a:endParaRPr lang="en-US"/>
        </a:p>
      </dgm:t>
    </dgm:pt>
    <dgm:pt modelId="{6A57DBFF-EA01-4806-B892-88ED710031C3}" type="sibTrans" cxnId="{B85173D9-41B0-475E-82C3-522D51B47480}">
      <dgm:prSet/>
      <dgm:spPr/>
      <dgm:t>
        <a:bodyPr/>
        <a:lstStyle/>
        <a:p>
          <a:endParaRPr lang="en-US"/>
        </a:p>
      </dgm:t>
    </dgm:pt>
    <dgm:pt modelId="{EFD9F871-19AB-49EE-B8AC-3432ADFFA7C5}">
      <dgm:prSet/>
      <dgm:spPr/>
      <dgm:t>
        <a:bodyPr/>
        <a:lstStyle/>
        <a:p>
          <a:pPr rtl="0"/>
          <a:r>
            <a:rPr lang="en-US" dirty="0" smtClean="0"/>
            <a:t>Cant re-use existing Bridges with software upgrades</a:t>
          </a:r>
          <a:endParaRPr lang="en-US" dirty="0"/>
        </a:p>
      </dgm:t>
    </dgm:pt>
    <dgm:pt modelId="{ED505F8C-27D1-4270-8277-959CE7F6A7DB}" type="parTrans" cxnId="{C06EE357-8AB8-4E4A-802D-FB8FCE177A63}">
      <dgm:prSet/>
      <dgm:spPr/>
      <dgm:t>
        <a:bodyPr/>
        <a:lstStyle/>
        <a:p>
          <a:endParaRPr lang="en-US"/>
        </a:p>
      </dgm:t>
    </dgm:pt>
    <dgm:pt modelId="{9473826D-2164-4840-8894-F7DAE41228AA}" type="sibTrans" cxnId="{C06EE357-8AB8-4E4A-802D-FB8FCE177A63}">
      <dgm:prSet/>
      <dgm:spPr/>
      <dgm:t>
        <a:bodyPr/>
        <a:lstStyle/>
        <a:p>
          <a:endParaRPr lang="en-US"/>
        </a:p>
      </dgm:t>
    </dgm:pt>
    <dgm:pt modelId="{5E01821B-46BD-4337-864E-3EBD2DA974A6}">
      <dgm:prSet/>
      <dgm:spPr/>
      <dgm:t>
        <a:bodyPr/>
        <a:lstStyle/>
        <a:p>
          <a:pPr rtl="0"/>
          <a:r>
            <a:rPr lang="en-US" dirty="0" smtClean="0"/>
            <a:t>Should not change </a:t>
          </a:r>
          <a:r>
            <a:rPr lang="en-US" dirty="0" err="1" smtClean="0"/>
            <a:t>QoS</a:t>
          </a:r>
          <a:r>
            <a:rPr lang="en-US" dirty="0" smtClean="0"/>
            <a:t> of PBB-TE. For PBB, it is ok</a:t>
          </a:r>
          <a:endParaRPr lang="en-US" dirty="0"/>
        </a:p>
      </dgm:t>
    </dgm:pt>
    <dgm:pt modelId="{281E045D-BF73-480C-8D61-4392530D134A}" type="parTrans" cxnId="{048531A8-A63A-4B8B-BFD1-8C3E06B5E250}">
      <dgm:prSet/>
      <dgm:spPr/>
      <dgm:t>
        <a:bodyPr/>
        <a:lstStyle/>
        <a:p>
          <a:endParaRPr lang="en-US"/>
        </a:p>
      </dgm:t>
    </dgm:pt>
    <dgm:pt modelId="{451521F2-B388-4B58-97AD-39112A4C7B22}" type="sibTrans" cxnId="{048531A8-A63A-4B8B-BFD1-8C3E06B5E250}">
      <dgm:prSet/>
      <dgm:spPr/>
      <dgm:t>
        <a:bodyPr/>
        <a:lstStyle/>
        <a:p>
          <a:endParaRPr lang="en-US"/>
        </a:p>
      </dgm:t>
    </dgm:pt>
    <dgm:pt modelId="{978E7678-BAB4-4CE1-B28B-46E2BCC9B516}" type="pres">
      <dgm:prSet presAssocID="{6040C3CC-2817-479A-9ECE-0DA4B11105D4}" presName="linear" presStyleCnt="0">
        <dgm:presLayoutVars>
          <dgm:animLvl val="lvl"/>
          <dgm:resizeHandles val="exact"/>
        </dgm:presLayoutVars>
      </dgm:prSet>
      <dgm:spPr/>
    </dgm:pt>
    <dgm:pt modelId="{D42B6DF2-555B-47FC-BCCD-276313232DFA}" type="pres">
      <dgm:prSet presAssocID="{BBF0CFBB-710F-4797-9FFB-1F6BC42AD398}" presName="parentText" presStyleLbl="node1" presStyleIdx="0" presStyleCnt="2">
        <dgm:presLayoutVars>
          <dgm:chMax val="0"/>
          <dgm:bulletEnabled val="1"/>
        </dgm:presLayoutVars>
      </dgm:prSet>
      <dgm:spPr/>
    </dgm:pt>
    <dgm:pt modelId="{FA0F9B29-6AB3-429C-8FBB-535BF20CA556}" type="pres">
      <dgm:prSet presAssocID="{05437C0A-671C-45C7-8343-38BA9A703481}" presName="spacer" presStyleCnt="0"/>
      <dgm:spPr/>
    </dgm:pt>
    <dgm:pt modelId="{DF7B2E43-7ED7-488C-8E1A-A0277DD4394D}" type="pres">
      <dgm:prSet presAssocID="{9A8C9CEF-E7EC-4BD9-96BF-4ADC1A34F3A5}" presName="parentText" presStyleLbl="node1" presStyleIdx="1" presStyleCnt="2">
        <dgm:presLayoutVars>
          <dgm:chMax val="0"/>
          <dgm:bulletEnabled val="1"/>
        </dgm:presLayoutVars>
      </dgm:prSet>
      <dgm:spPr/>
    </dgm:pt>
    <dgm:pt modelId="{B2715B13-E925-450D-9592-F969D5742F92}" type="pres">
      <dgm:prSet presAssocID="{9A8C9CEF-E7EC-4BD9-96BF-4ADC1A34F3A5}" presName="childText" presStyleLbl="revTx" presStyleIdx="0" presStyleCnt="1">
        <dgm:presLayoutVars>
          <dgm:bulletEnabled val="1"/>
        </dgm:presLayoutVars>
      </dgm:prSet>
      <dgm:spPr/>
    </dgm:pt>
  </dgm:ptLst>
  <dgm:cxnLst>
    <dgm:cxn modelId="{B85173D9-41B0-475E-82C3-522D51B47480}" srcId="{9A8C9CEF-E7EC-4BD9-96BF-4ADC1A34F3A5}" destId="{59A826CD-888E-425B-BD1A-9CA610864B01}" srcOrd="0" destOrd="0" parTransId="{81CFF6D1-D316-4288-B8BD-79FC5425B0B0}" sibTransId="{6A57DBFF-EA01-4806-B892-88ED710031C3}"/>
    <dgm:cxn modelId="{758E56E6-632C-4C50-BFB4-56AEB95FA95B}" type="presOf" srcId="{BBF0CFBB-710F-4797-9FFB-1F6BC42AD398}" destId="{D42B6DF2-555B-47FC-BCCD-276313232DFA}" srcOrd="0" destOrd="0" presId="urn:microsoft.com/office/officeart/2005/8/layout/vList2"/>
    <dgm:cxn modelId="{97992FCF-5CF9-455C-A7AE-C3853B61A09A}" type="presOf" srcId="{9A8C9CEF-E7EC-4BD9-96BF-4ADC1A34F3A5}" destId="{DF7B2E43-7ED7-488C-8E1A-A0277DD4394D}" srcOrd="0" destOrd="0" presId="urn:microsoft.com/office/officeart/2005/8/layout/vList2"/>
    <dgm:cxn modelId="{5ED39A65-9185-4FD8-BC10-720E0352AE73}" type="presOf" srcId="{59A826CD-888E-425B-BD1A-9CA610864B01}" destId="{B2715B13-E925-450D-9592-F969D5742F92}" srcOrd="0" destOrd="0" presId="urn:microsoft.com/office/officeart/2005/8/layout/vList2"/>
    <dgm:cxn modelId="{FA021A6D-D2B3-4C59-B6D3-8F1F1D598E9B}" type="presOf" srcId="{EFD9F871-19AB-49EE-B8AC-3432ADFFA7C5}" destId="{B2715B13-E925-450D-9592-F969D5742F92}" srcOrd="0" destOrd="1" presId="urn:microsoft.com/office/officeart/2005/8/layout/vList2"/>
    <dgm:cxn modelId="{048531A8-A63A-4B8B-BFD1-8C3E06B5E250}" srcId="{9A8C9CEF-E7EC-4BD9-96BF-4ADC1A34F3A5}" destId="{5E01821B-46BD-4337-864E-3EBD2DA974A6}" srcOrd="2" destOrd="0" parTransId="{281E045D-BF73-480C-8D61-4392530D134A}" sibTransId="{451521F2-B388-4B58-97AD-39112A4C7B22}"/>
    <dgm:cxn modelId="{973005CA-69ED-4A16-BF99-1F418CBDA91B}" srcId="{6040C3CC-2817-479A-9ECE-0DA4B11105D4}" destId="{BBF0CFBB-710F-4797-9FFB-1F6BC42AD398}" srcOrd="0" destOrd="0" parTransId="{7B7E3658-B096-456E-B137-04B33D30BE36}" sibTransId="{05437C0A-671C-45C7-8343-38BA9A703481}"/>
    <dgm:cxn modelId="{CE1A937F-44EB-4F94-954E-2EBFB1C69080}" type="presOf" srcId="{6040C3CC-2817-479A-9ECE-0DA4B11105D4}" destId="{978E7678-BAB4-4CE1-B28B-46E2BCC9B516}" srcOrd="0" destOrd="0" presId="urn:microsoft.com/office/officeart/2005/8/layout/vList2"/>
    <dgm:cxn modelId="{03E90BAF-BE4C-460F-BACF-AD14FF848E4A}" srcId="{6040C3CC-2817-479A-9ECE-0DA4B11105D4}" destId="{9A8C9CEF-E7EC-4BD9-96BF-4ADC1A34F3A5}" srcOrd="1" destOrd="0" parTransId="{36CE7243-9F15-459E-985B-00FCAEF3FE7D}" sibTransId="{C00304D7-B9EB-4C13-BE0D-2833DAA89606}"/>
    <dgm:cxn modelId="{C06EE357-8AB8-4E4A-802D-FB8FCE177A63}" srcId="{9A8C9CEF-E7EC-4BD9-96BF-4ADC1A34F3A5}" destId="{EFD9F871-19AB-49EE-B8AC-3432ADFFA7C5}" srcOrd="1" destOrd="0" parTransId="{ED505F8C-27D1-4270-8277-959CE7F6A7DB}" sibTransId="{9473826D-2164-4840-8894-F7DAE41228AA}"/>
    <dgm:cxn modelId="{4A80390D-3557-4250-8F78-CEA865E16D1D}" type="presOf" srcId="{5E01821B-46BD-4337-864E-3EBD2DA974A6}" destId="{B2715B13-E925-450D-9592-F969D5742F92}" srcOrd="0" destOrd="2" presId="urn:microsoft.com/office/officeart/2005/8/layout/vList2"/>
    <dgm:cxn modelId="{5CAB6D30-BAB3-46D9-B376-44C1F12D1DC8}" type="presParOf" srcId="{978E7678-BAB4-4CE1-B28B-46E2BCC9B516}" destId="{D42B6DF2-555B-47FC-BCCD-276313232DFA}" srcOrd="0" destOrd="0" presId="urn:microsoft.com/office/officeart/2005/8/layout/vList2"/>
    <dgm:cxn modelId="{F89B7581-0A68-463F-AB0C-7A4D4C254317}" type="presParOf" srcId="{978E7678-BAB4-4CE1-B28B-46E2BCC9B516}" destId="{FA0F9B29-6AB3-429C-8FBB-535BF20CA556}" srcOrd="1" destOrd="0" presId="urn:microsoft.com/office/officeart/2005/8/layout/vList2"/>
    <dgm:cxn modelId="{03421A98-7D59-4F8C-98F7-5FC74FB49B44}" type="presParOf" srcId="{978E7678-BAB4-4CE1-B28B-46E2BCC9B516}" destId="{DF7B2E43-7ED7-488C-8E1A-A0277DD4394D}" srcOrd="2" destOrd="0" presId="urn:microsoft.com/office/officeart/2005/8/layout/vList2"/>
    <dgm:cxn modelId="{1B44F325-C523-4E61-8F5F-8C7759E47D08}" type="presParOf" srcId="{978E7678-BAB4-4CE1-B28B-46E2BCC9B516}" destId="{B2715B13-E925-450D-9592-F969D5742F92}" srcOrd="3"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B1E7382-3606-4FAF-B4BA-0E5A4B5EC02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04DD349A-DC95-4076-A053-05A6738A3DF2}">
      <dgm:prSet/>
      <dgm:spPr/>
      <dgm:t>
        <a:bodyPr/>
        <a:lstStyle/>
        <a:p>
          <a:pPr rtl="0"/>
          <a:r>
            <a:rPr lang="en-US" dirty="0" smtClean="0"/>
            <a:t>Traffic should never be lost when alternate path is available</a:t>
          </a:r>
          <a:endParaRPr lang="en-US" dirty="0"/>
        </a:p>
      </dgm:t>
    </dgm:pt>
    <dgm:pt modelId="{60C57202-5BF7-49CF-BE5B-3EE1343D63D7}" type="parTrans" cxnId="{A2011CC4-DC13-425A-BFA8-199BEB2C2E29}">
      <dgm:prSet/>
      <dgm:spPr/>
      <dgm:t>
        <a:bodyPr/>
        <a:lstStyle/>
        <a:p>
          <a:endParaRPr lang="en-US"/>
        </a:p>
      </dgm:t>
    </dgm:pt>
    <dgm:pt modelId="{807A3D9E-E7C6-464E-A60D-267272687320}" type="sibTrans" cxnId="{A2011CC4-DC13-425A-BFA8-199BEB2C2E29}">
      <dgm:prSet/>
      <dgm:spPr/>
      <dgm:t>
        <a:bodyPr/>
        <a:lstStyle/>
        <a:p>
          <a:endParaRPr lang="en-US"/>
        </a:p>
      </dgm:t>
    </dgm:pt>
    <dgm:pt modelId="{A4ED6D38-9C21-4EBE-9952-E1B9FC93D684}">
      <dgm:prSet/>
      <dgm:spPr/>
      <dgm:t>
        <a:bodyPr/>
        <a:lstStyle/>
        <a:p>
          <a:pPr rtl="0"/>
          <a:r>
            <a:rPr lang="en-US" dirty="0" smtClean="0"/>
            <a:t>What this means for PBB-TE? : choose as many </a:t>
          </a:r>
          <a:r>
            <a:rPr lang="en-US" b="1" dirty="0" smtClean="0"/>
            <a:t>better TESI segments </a:t>
          </a:r>
          <a:r>
            <a:rPr lang="en-US" dirty="0" smtClean="0"/>
            <a:t>to provide service continuity. That is, if w1 and p1 are the work and protect TESIs on operator 1, and w2 and p2 are on operator 2, if w1 fails then end-to-end path could be p1-ENNI-w2 as this might be better than p1-ENNI-p2.</a:t>
          </a:r>
          <a:endParaRPr lang="en-US" dirty="0"/>
        </a:p>
      </dgm:t>
    </dgm:pt>
    <dgm:pt modelId="{5DCA62C0-C438-42C8-A53D-602129B78A57}" type="parTrans" cxnId="{FF99A3D4-5B61-4AC4-A450-1C0F92285104}">
      <dgm:prSet/>
      <dgm:spPr/>
      <dgm:t>
        <a:bodyPr/>
        <a:lstStyle/>
        <a:p>
          <a:endParaRPr lang="en-US"/>
        </a:p>
      </dgm:t>
    </dgm:pt>
    <dgm:pt modelId="{9D913623-3741-4206-BFD3-4D2501D3B1CF}" type="sibTrans" cxnId="{FF99A3D4-5B61-4AC4-A450-1C0F92285104}">
      <dgm:prSet/>
      <dgm:spPr/>
      <dgm:t>
        <a:bodyPr/>
        <a:lstStyle/>
        <a:p>
          <a:endParaRPr lang="en-US"/>
        </a:p>
      </dgm:t>
    </dgm:pt>
    <dgm:pt modelId="{24AD2EF1-7391-445D-9B68-B04AD485FD93}">
      <dgm:prSet/>
      <dgm:spPr/>
      <dgm:t>
        <a:bodyPr/>
        <a:lstStyle/>
        <a:p>
          <a:pPr rtl="0"/>
          <a:r>
            <a:rPr lang="en-US" dirty="0" smtClean="0"/>
            <a:t>However, don’t allow arbitrary switching within ENNI.</a:t>
          </a:r>
          <a:endParaRPr lang="en-US" dirty="0"/>
        </a:p>
      </dgm:t>
    </dgm:pt>
    <dgm:pt modelId="{067E23F2-8976-4306-A4C8-5B91F929240B}" type="parTrans" cxnId="{7F0ABB3E-B9F8-4E98-9EB2-F1908B00D650}">
      <dgm:prSet/>
      <dgm:spPr/>
      <dgm:t>
        <a:bodyPr/>
        <a:lstStyle/>
        <a:p>
          <a:endParaRPr lang="en-US"/>
        </a:p>
      </dgm:t>
    </dgm:pt>
    <dgm:pt modelId="{5728EBAF-F469-41AA-BC27-337C64E3D440}" type="sibTrans" cxnId="{7F0ABB3E-B9F8-4E98-9EB2-F1908B00D650}">
      <dgm:prSet/>
      <dgm:spPr/>
      <dgm:t>
        <a:bodyPr/>
        <a:lstStyle/>
        <a:p>
          <a:endParaRPr lang="en-US"/>
        </a:p>
      </dgm:t>
    </dgm:pt>
    <dgm:pt modelId="{B947B7F5-C9CB-4851-8EA4-05CA157EF8D5}">
      <dgm:prSet/>
      <dgm:spPr/>
      <dgm:t>
        <a:bodyPr/>
        <a:lstStyle/>
        <a:p>
          <a:pPr rtl="0"/>
          <a:r>
            <a:rPr lang="en-US" dirty="0" smtClean="0"/>
            <a:t>Should handle forwarding ambiguity for above. For PBB-TE, node B will have two paths at node B. One towards C and another towards D (See next slide for figure)</a:t>
          </a:r>
          <a:endParaRPr lang="en-US" dirty="0"/>
        </a:p>
      </dgm:t>
    </dgm:pt>
    <dgm:pt modelId="{4DA7FC35-CCBA-4FD3-AD4B-486FB439E468}" type="parTrans" cxnId="{F86B1FA3-CD32-4703-8E6B-B26FEFFA9995}">
      <dgm:prSet/>
      <dgm:spPr/>
      <dgm:t>
        <a:bodyPr/>
        <a:lstStyle/>
        <a:p>
          <a:endParaRPr lang="en-US"/>
        </a:p>
      </dgm:t>
    </dgm:pt>
    <dgm:pt modelId="{72177211-33CB-413B-B634-F7C3BB11AF31}" type="sibTrans" cxnId="{F86B1FA3-CD32-4703-8E6B-B26FEFFA9995}">
      <dgm:prSet/>
      <dgm:spPr/>
      <dgm:t>
        <a:bodyPr/>
        <a:lstStyle/>
        <a:p>
          <a:endParaRPr lang="en-US"/>
        </a:p>
      </dgm:t>
    </dgm:pt>
    <dgm:pt modelId="{E442AAB8-F1F6-4797-9F5F-C79123C14E2D}" type="pres">
      <dgm:prSet presAssocID="{FB1E7382-3606-4FAF-B4BA-0E5A4B5EC022}" presName="linear" presStyleCnt="0">
        <dgm:presLayoutVars>
          <dgm:animLvl val="lvl"/>
          <dgm:resizeHandles val="exact"/>
        </dgm:presLayoutVars>
      </dgm:prSet>
      <dgm:spPr/>
    </dgm:pt>
    <dgm:pt modelId="{B2DC4513-94F2-4C2E-A3AB-4FA34A9A78A0}" type="pres">
      <dgm:prSet presAssocID="{04DD349A-DC95-4076-A053-05A6738A3DF2}" presName="parentText" presStyleLbl="node1" presStyleIdx="0" presStyleCnt="1">
        <dgm:presLayoutVars>
          <dgm:chMax val="0"/>
          <dgm:bulletEnabled val="1"/>
        </dgm:presLayoutVars>
      </dgm:prSet>
      <dgm:spPr/>
    </dgm:pt>
    <dgm:pt modelId="{D8E1EAB8-FECA-4544-AAC4-4A4D91CA428D}" type="pres">
      <dgm:prSet presAssocID="{04DD349A-DC95-4076-A053-05A6738A3DF2}" presName="childText" presStyleLbl="revTx" presStyleIdx="0" presStyleCnt="1">
        <dgm:presLayoutVars>
          <dgm:bulletEnabled val="1"/>
        </dgm:presLayoutVars>
      </dgm:prSet>
      <dgm:spPr/>
      <dgm:t>
        <a:bodyPr/>
        <a:lstStyle/>
        <a:p>
          <a:endParaRPr lang="en-US"/>
        </a:p>
      </dgm:t>
    </dgm:pt>
  </dgm:ptLst>
  <dgm:cxnLst>
    <dgm:cxn modelId="{89ED29E9-01C3-495C-9E19-8F8B946D8A36}" type="presOf" srcId="{04DD349A-DC95-4076-A053-05A6738A3DF2}" destId="{B2DC4513-94F2-4C2E-A3AB-4FA34A9A78A0}" srcOrd="0" destOrd="0" presId="urn:microsoft.com/office/officeart/2005/8/layout/vList2"/>
    <dgm:cxn modelId="{7F0ABB3E-B9F8-4E98-9EB2-F1908B00D650}" srcId="{04DD349A-DC95-4076-A053-05A6738A3DF2}" destId="{24AD2EF1-7391-445D-9B68-B04AD485FD93}" srcOrd="1" destOrd="0" parTransId="{067E23F2-8976-4306-A4C8-5B91F929240B}" sibTransId="{5728EBAF-F469-41AA-BC27-337C64E3D440}"/>
    <dgm:cxn modelId="{F86B1FA3-CD32-4703-8E6B-B26FEFFA9995}" srcId="{04DD349A-DC95-4076-A053-05A6738A3DF2}" destId="{B947B7F5-C9CB-4851-8EA4-05CA157EF8D5}" srcOrd="2" destOrd="0" parTransId="{4DA7FC35-CCBA-4FD3-AD4B-486FB439E468}" sibTransId="{72177211-33CB-413B-B634-F7C3BB11AF31}"/>
    <dgm:cxn modelId="{F412E62B-1925-4954-AE0B-A001682ADD5F}" type="presOf" srcId="{24AD2EF1-7391-445D-9B68-B04AD485FD93}" destId="{D8E1EAB8-FECA-4544-AAC4-4A4D91CA428D}" srcOrd="0" destOrd="1" presId="urn:microsoft.com/office/officeart/2005/8/layout/vList2"/>
    <dgm:cxn modelId="{BB43B73F-94C8-47D9-BFD7-8D40BAA04BAD}" type="presOf" srcId="{FB1E7382-3606-4FAF-B4BA-0E5A4B5EC022}" destId="{E442AAB8-F1F6-4797-9F5F-C79123C14E2D}" srcOrd="0" destOrd="0" presId="urn:microsoft.com/office/officeart/2005/8/layout/vList2"/>
    <dgm:cxn modelId="{FF99A3D4-5B61-4AC4-A450-1C0F92285104}" srcId="{04DD349A-DC95-4076-A053-05A6738A3DF2}" destId="{A4ED6D38-9C21-4EBE-9952-E1B9FC93D684}" srcOrd="0" destOrd="0" parTransId="{5DCA62C0-C438-42C8-A53D-602129B78A57}" sibTransId="{9D913623-3741-4206-BFD3-4D2501D3B1CF}"/>
    <dgm:cxn modelId="{A2011CC4-DC13-425A-BFA8-199BEB2C2E29}" srcId="{FB1E7382-3606-4FAF-B4BA-0E5A4B5EC022}" destId="{04DD349A-DC95-4076-A053-05A6738A3DF2}" srcOrd="0" destOrd="0" parTransId="{60C57202-5BF7-49CF-BE5B-3EE1343D63D7}" sibTransId="{807A3D9E-E7C6-464E-A60D-267272687320}"/>
    <dgm:cxn modelId="{B4B7EBD6-43B8-475E-9E20-D24D458086D5}" type="presOf" srcId="{B947B7F5-C9CB-4851-8EA4-05CA157EF8D5}" destId="{D8E1EAB8-FECA-4544-AAC4-4A4D91CA428D}" srcOrd="0" destOrd="2" presId="urn:microsoft.com/office/officeart/2005/8/layout/vList2"/>
    <dgm:cxn modelId="{3609AE91-E794-4B21-9136-FFB03C7C1E1D}" type="presOf" srcId="{A4ED6D38-9C21-4EBE-9952-E1B9FC93D684}" destId="{D8E1EAB8-FECA-4544-AAC4-4A4D91CA428D}" srcOrd="0" destOrd="0" presId="urn:microsoft.com/office/officeart/2005/8/layout/vList2"/>
    <dgm:cxn modelId="{A3E64685-49F9-433F-8315-074DB960596B}" type="presParOf" srcId="{E442AAB8-F1F6-4797-9F5F-C79123C14E2D}" destId="{B2DC4513-94F2-4C2E-A3AB-4FA34A9A78A0}" srcOrd="0" destOrd="0" presId="urn:microsoft.com/office/officeart/2005/8/layout/vList2"/>
    <dgm:cxn modelId="{BB750D6D-8D93-437B-9255-494CC08C4758}" type="presParOf" srcId="{E442AAB8-F1F6-4797-9F5F-C79123C14E2D}" destId="{D8E1EAB8-FECA-4544-AAC4-4A4D91CA428D}" srcOrd="1"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B1E7382-3606-4FAF-B4BA-0E5A4B5EC02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04DD349A-DC95-4076-A053-05A6738A3DF2}">
      <dgm:prSet/>
      <dgm:spPr/>
      <dgm:t>
        <a:bodyPr/>
        <a:lstStyle/>
        <a:p>
          <a:pPr rtl="0"/>
          <a:r>
            <a:rPr lang="en-US" dirty="0" smtClean="0"/>
            <a:t>Traffic should never be lost when alternate path is available</a:t>
          </a:r>
          <a:endParaRPr lang="en-US" dirty="0"/>
        </a:p>
      </dgm:t>
    </dgm:pt>
    <dgm:pt modelId="{60C57202-5BF7-49CF-BE5B-3EE1343D63D7}" type="parTrans" cxnId="{A2011CC4-DC13-425A-BFA8-199BEB2C2E29}">
      <dgm:prSet/>
      <dgm:spPr/>
      <dgm:t>
        <a:bodyPr/>
        <a:lstStyle/>
        <a:p>
          <a:endParaRPr lang="en-US"/>
        </a:p>
      </dgm:t>
    </dgm:pt>
    <dgm:pt modelId="{807A3D9E-E7C6-464E-A60D-267272687320}" type="sibTrans" cxnId="{A2011CC4-DC13-425A-BFA8-199BEB2C2E29}">
      <dgm:prSet/>
      <dgm:spPr/>
      <dgm:t>
        <a:bodyPr/>
        <a:lstStyle/>
        <a:p>
          <a:endParaRPr lang="en-US"/>
        </a:p>
      </dgm:t>
    </dgm:pt>
    <dgm:pt modelId="{A4ED6D38-9C21-4EBE-9952-E1B9FC93D684}">
      <dgm:prSet/>
      <dgm:spPr/>
      <dgm:t>
        <a:bodyPr/>
        <a:lstStyle/>
        <a:p>
          <a:pPr rtl="0"/>
          <a:r>
            <a:rPr lang="en-US" dirty="0" smtClean="0"/>
            <a:t>What this means for PBB-TE? : choose as many </a:t>
          </a:r>
          <a:r>
            <a:rPr lang="en-US" b="1" dirty="0" smtClean="0"/>
            <a:t>better TESI segments </a:t>
          </a:r>
          <a:r>
            <a:rPr lang="en-US" dirty="0" smtClean="0"/>
            <a:t>to provide service continuity. That is, if w1 and p1 are the work and protect TESIs on operator 1, and w2 and p2 are on operator 2, if w1 fails then end-to-end path could be p1-ENNI-w2 as this might be better than p1-ENNI-p2.</a:t>
          </a:r>
          <a:endParaRPr lang="en-US" dirty="0"/>
        </a:p>
      </dgm:t>
    </dgm:pt>
    <dgm:pt modelId="{5DCA62C0-C438-42C8-A53D-602129B78A57}" type="parTrans" cxnId="{FF99A3D4-5B61-4AC4-A450-1C0F92285104}">
      <dgm:prSet/>
      <dgm:spPr/>
      <dgm:t>
        <a:bodyPr/>
        <a:lstStyle/>
        <a:p>
          <a:endParaRPr lang="en-US"/>
        </a:p>
      </dgm:t>
    </dgm:pt>
    <dgm:pt modelId="{9D913623-3741-4206-BFD3-4D2501D3B1CF}" type="sibTrans" cxnId="{FF99A3D4-5B61-4AC4-A450-1C0F92285104}">
      <dgm:prSet/>
      <dgm:spPr/>
      <dgm:t>
        <a:bodyPr/>
        <a:lstStyle/>
        <a:p>
          <a:endParaRPr lang="en-US"/>
        </a:p>
      </dgm:t>
    </dgm:pt>
    <dgm:pt modelId="{24AD2EF1-7391-445D-9B68-B04AD485FD93}">
      <dgm:prSet/>
      <dgm:spPr/>
      <dgm:t>
        <a:bodyPr/>
        <a:lstStyle/>
        <a:p>
          <a:pPr rtl="0"/>
          <a:r>
            <a:rPr lang="en-US" dirty="0" smtClean="0"/>
            <a:t>However, don’t allow arbitrary switching within ENNI.</a:t>
          </a:r>
          <a:endParaRPr lang="en-US" dirty="0"/>
        </a:p>
      </dgm:t>
    </dgm:pt>
    <dgm:pt modelId="{067E23F2-8976-4306-A4C8-5B91F929240B}" type="parTrans" cxnId="{7F0ABB3E-B9F8-4E98-9EB2-F1908B00D650}">
      <dgm:prSet/>
      <dgm:spPr/>
      <dgm:t>
        <a:bodyPr/>
        <a:lstStyle/>
        <a:p>
          <a:endParaRPr lang="en-US"/>
        </a:p>
      </dgm:t>
    </dgm:pt>
    <dgm:pt modelId="{5728EBAF-F469-41AA-BC27-337C64E3D440}" type="sibTrans" cxnId="{7F0ABB3E-B9F8-4E98-9EB2-F1908B00D650}">
      <dgm:prSet/>
      <dgm:spPr/>
      <dgm:t>
        <a:bodyPr/>
        <a:lstStyle/>
        <a:p>
          <a:endParaRPr lang="en-US"/>
        </a:p>
      </dgm:t>
    </dgm:pt>
    <dgm:pt modelId="{B947B7F5-C9CB-4851-8EA4-05CA157EF8D5}">
      <dgm:prSet/>
      <dgm:spPr/>
      <dgm:t>
        <a:bodyPr/>
        <a:lstStyle/>
        <a:p>
          <a:pPr rtl="0"/>
          <a:r>
            <a:rPr lang="en-US" dirty="0" smtClean="0"/>
            <a:t>Should handle forwarding ambiguity for above. For PBB-TE, node B will have two paths at node B. One towards C and another towards D</a:t>
          </a:r>
          <a:endParaRPr lang="en-US" dirty="0"/>
        </a:p>
      </dgm:t>
    </dgm:pt>
    <dgm:pt modelId="{4DA7FC35-CCBA-4FD3-AD4B-486FB439E468}" type="parTrans" cxnId="{F86B1FA3-CD32-4703-8E6B-B26FEFFA9995}">
      <dgm:prSet/>
      <dgm:spPr/>
      <dgm:t>
        <a:bodyPr/>
        <a:lstStyle/>
        <a:p>
          <a:endParaRPr lang="en-US"/>
        </a:p>
      </dgm:t>
    </dgm:pt>
    <dgm:pt modelId="{72177211-33CB-413B-B634-F7C3BB11AF31}" type="sibTrans" cxnId="{F86B1FA3-CD32-4703-8E6B-B26FEFFA9995}">
      <dgm:prSet/>
      <dgm:spPr/>
      <dgm:t>
        <a:bodyPr/>
        <a:lstStyle/>
        <a:p>
          <a:endParaRPr lang="en-US"/>
        </a:p>
      </dgm:t>
    </dgm:pt>
    <dgm:pt modelId="{E442AAB8-F1F6-4797-9F5F-C79123C14E2D}" type="pres">
      <dgm:prSet presAssocID="{FB1E7382-3606-4FAF-B4BA-0E5A4B5EC022}" presName="linear" presStyleCnt="0">
        <dgm:presLayoutVars>
          <dgm:animLvl val="lvl"/>
          <dgm:resizeHandles val="exact"/>
        </dgm:presLayoutVars>
      </dgm:prSet>
      <dgm:spPr/>
    </dgm:pt>
    <dgm:pt modelId="{B2DC4513-94F2-4C2E-A3AB-4FA34A9A78A0}" type="pres">
      <dgm:prSet presAssocID="{04DD349A-DC95-4076-A053-05A6738A3DF2}" presName="parentText" presStyleLbl="node1" presStyleIdx="0" presStyleCnt="1">
        <dgm:presLayoutVars>
          <dgm:chMax val="0"/>
          <dgm:bulletEnabled val="1"/>
        </dgm:presLayoutVars>
      </dgm:prSet>
      <dgm:spPr/>
    </dgm:pt>
    <dgm:pt modelId="{D8E1EAB8-FECA-4544-AAC4-4A4D91CA428D}" type="pres">
      <dgm:prSet presAssocID="{04DD349A-DC95-4076-A053-05A6738A3DF2}" presName="childText" presStyleLbl="revTx" presStyleIdx="0" presStyleCnt="1">
        <dgm:presLayoutVars>
          <dgm:bulletEnabled val="1"/>
        </dgm:presLayoutVars>
      </dgm:prSet>
      <dgm:spPr/>
      <dgm:t>
        <a:bodyPr/>
        <a:lstStyle/>
        <a:p>
          <a:endParaRPr lang="en-US"/>
        </a:p>
      </dgm:t>
    </dgm:pt>
  </dgm:ptLst>
  <dgm:cxnLst>
    <dgm:cxn modelId="{7F0ABB3E-B9F8-4E98-9EB2-F1908B00D650}" srcId="{04DD349A-DC95-4076-A053-05A6738A3DF2}" destId="{24AD2EF1-7391-445D-9B68-B04AD485FD93}" srcOrd="1" destOrd="0" parTransId="{067E23F2-8976-4306-A4C8-5B91F929240B}" sibTransId="{5728EBAF-F469-41AA-BC27-337C64E3D440}"/>
    <dgm:cxn modelId="{F86B1FA3-CD32-4703-8E6B-B26FEFFA9995}" srcId="{04DD349A-DC95-4076-A053-05A6738A3DF2}" destId="{B947B7F5-C9CB-4851-8EA4-05CA157EF8D5}" srcOrd="2" destOrd="0" parTransId="{4DA7FC35-CCBA-4FD3-AD4B-486FB439E468}" sibTransId="{72177211-33CB-413B-B634-F7C3BB11AF31}"/>
    <dgm:cxn modelId="{01830368-C95B-4BF0-9DA8-9D631CFD49A0}" type="presOf" srcId="{FB1E7382-3606-4FAF-B4BA-0E5A4B5EC022}" destId="{E442AAB8-F1F6-4797-9F5F-C79123C14E2D}" srcOrd="0" destOrd="0" presId="urn:microsoft.com/office/officeart/2005/8/layout/vList2"/>
    <dgm:cxn modelId="{BA77422B-529D-4990-8EF6-59D26D24482C}" type="presOf" srcId="{24AD2EF1-7391-445D-9B68-B04AD485FD93}" destId="{D8E1EAB8-FECA-4544-AAC4-4A4D91CA428D}" srcOrd="0" destOrd="1" presId="urn:microsoft.com/office/officeart/2005/8/layout/vList2"/>
    <dgm:cxn modelId="{F8839EC1-47FD-4278-BE81-698C446C213F}" type="presOf" srcId="{B947B7F5-C9CB-4851-8EA4-05CA157EF8D5}" destId="{D8E1EAB8-FECA-4544-AAC4-4A4D91CA428D}" srcOrd="0" destOrd="2" presId="urn:microsoft.com/office/officeart/2005/8/layout/vList2"/>
    <dgm:cxn modelId="{482C1197-472C-4550-9A91-B07ECE84CEC1}" type="presOf" srcId="{04DD349A-DC95-4076-A053-05A6738A3DF2}" destId="{B2DC4513-94F2-4C2E-A3AB-4FA34A9A78A0}" srcOrd="0" destOrd="0" presId="urn:microsoft.com/office/officeart/2005/8/layout/vList2"/>
    <dgm:cxn modelId="{FF99A3D4-5B61-4AC4-A450-1C0F92285104}" srcId="{04DD349A-DC95-4076-A053-05A6738A3DF2}" destId="{A4ED6D38-9C21-4EBE-9952-E1B9FC93D684}" srcOrd="0" destOrd="0" parTransId="{5DCA62C0-C438-42C8-A53D-602129B78A57}" sibTransId="{9D913623-3741-4206-BFD3-4D2501D3B1CF}"/>
    <dgm:cxn modelId="{A8775A49-E71D-42A3-A287-1236A094EB83}" type="presOf" srcId="{A4ED6D38-9C21-4EBE-9952-E1B9FC93D684}" destId="{D8E1EAB8-FECA-4544-AAC4-4A4D91CA428D}" srcOrd="0" destOrd="0" presId="urn:microsoft.com/office/officeart/2005/8/layout/vList2"/>
    <dgm:cxn modelId="{A2011CC4-DC13-425A-BFA8-199BEB2C2E29}" srcId="{FB1E7382-3606-4FAF-B4BA-0E5A4B5EC022}" destId="{04DD349A-DC95-4076-A053-05A6738A3DF2}" srcOrd="0" destOrd="0" parTransId="{60C57202-5BF7-49CF-BE5B-3EE1343D63D7}" sibTransId="{807A3D9E-E7C6-464E-A60D-267272687320}"/>
    <dgm:cxn modelId="{68C93CD1-C6D0-4DD1-BBE2-64E9326EC73F}" type="presParOf" srcId="{E442AAB8-F1F6-4797-9F5F-C79123C14E2D}" destId="{B2DC4513-94F2-4C2E-A3AB-4FA34A9A78A0}" srcOrd="0" destOrd="0" presId="urn:microsoft.com/office/officeart/2005/8/layout/vList2"/>
    <dgm:cxn modelId="{E730662F-84AB-4CC9-BDCC-FC7E9E51FEDE}" type="presParOf" srcId="{E442AAB8-F1F6-4797-9F5F-C79123C14E2D}" destId="{D8E1EAB8-FECA-4544-AAC4-4A4D91CA428D}" srcOrd="1"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D9A9F9D-B1A5-4717-A9BF-04164334DC3A}"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582CECA4-0A4A-423C-A942-163749D0A11D}">
      <dgm:prSet/>
      <dgm:spPr/>
      <dgm:t>
        <a:bodyPr/>
        <a:lstStyle/>
        <a:p>
          <a:pPr rtl="0"/>
          <a:r>
            <a:rPr lang="en-US" dirty="0" smtClean="0"/>
            <a:t>Don’t send traffic if RNI is always failed.</a:t>
          </a:r>
          <a:endParaRPr lang="en-US" dirty="0"/>
        </a:p>
      </dgm:t>
    </dgm:pt>
    <dgm:pt modelId="{FBFE23D8-3E42-41DA-BB68-1E132EB92321}" type="parTrans" cxnId="{4F85BB08-A52C-4AC3-A9D8-6409753B459F}">
      <dgm:prSet/>
      <dgm:spPr/>
      <dgm:t>
        <a:bodyPr/>
        <a:lstStyle/>
        <a:p>
          <a:endParaRPr lang="en-US"/>
        </a:p>
      </dgm:t>
    </dgm:pt>
    <dgm:pt modelId="{66ADA848-8E6F-4BF5-B373-B0BF7F9CE235}" type="sibTrans" cxnId="{4F85BB08-A52C-4AC3-A9D8-6409753B459F}">
      <dgm:prSet/>
      <dgm:spPr/>
      <dgm:t>
        <a:bodyPr/>
        <a:lstStyle/>
        <a:p>
          <a:endParaRPr lang="en-US"/>
        </a:p>
      </dgm:t>
    </dgm:pt>
    <dgm:pt modelId="{A921FB0F-E750-41DA-B5E1-884D799D90CB}">
      <dgm:prSet/>
      <dgm:spPr/>
      <dgm:t>
        <a:bodyPr/>
        <a:lstStyle/>
        <a:p>
          <a:pPr rtl="0"/>
          <a:r>
            <a:rPr lang="en-US" dirty="0" smtClean="0"/>
            <a:t>Instead use this feature to free up bandwidth on operator 1 and operator 2 network for other internal services.</a:t>
          </a:r>
          <a:endParaRPr lang="en-US" dirty="0"/>
        </a:p>
      </dgm:t>
    </dgm:pt>
    <dgm:pt modelId="{4A257F97-E18A-42D5-AE4D-5ACF329F036D}" type="parTrans" cxnId="{02903E33-3740-4649-AC93-FEC32A490135}">
      <dgm:prSet/>
      <dgm:spPr/>
      <dgm:t>
        <a:bodyPr/>
        <a:lstStyle/>
        <a:p>
          <a:endParaRPr lang="en-US"/>
        </a:p>
      </dgm:t>
    </dgm:pt>
    <dgm:pt modelId="{3979741A-C006-4180-B9C0-90B4E6CB663D}" type="sibTrans" cxnId="{02903E33-3740-4649-AC93-FEC32A490135}">
      <dgm:prSet/>
      <dgm:spPr/>
      <dgm:t>
        <a:bodyPr/>
        <a:lstStyle/>
        <a:p>
          <a:endParaRPr lang="en-US"/>
        </a:p>
      </dgm:t>
    </dgm:pt>
    <dgm:pt modelId="{58052A0A-47EF-4957-945B-DB2CDDEC4221}" type="pres">
      <dgm:prSet presAssocID="{5D9A9F9D-B1A5-4717-A9BF-04164334DC3A}" presName="linear" presStyleCnt="0">
        <dgm:presLayoutVars>
          <dgm:animLvl val="lvl"/>
          <dgm:resizeHandles val="exact"/>
        </dgm:presLayoutVars>
      </dgm:prSet>
      <dgm:spPr/>
    </dgm:pt>
    <dgm:pt modelId="{07B65535-685F-4AB6-A4CE-B6E0091902D5}" type="pres">
      <dgm:prSet presAssocID="{582CECA4-0A4A-423C-A942-163749D0A11D}" presName="parentText" presStyleLbl="node1" presStyleIdx="0" presStyleCnt="1">
        <dgm:presLayoutVars>
          <dgm:chMax val="0"/>
          <dgm:bulletEnabled val="1"/>
        </dgm:presLayoutVars>
      </dgm:prSet>
      <dgm:spPr/>
    </dgm:pt>
    <dgm:pt modelId="{0F73881B-19A0-4B90-8AE8-3290AE9C6A33}" type="pres">
      <dgm:prSet presAssocID="{582CECA4-0A4A-423C-A942-163749D0A11D}" presName="childText" presStyleLbl="revTx" presStyleIdx="0" presStyleCnt="1">
        <dgm:presLayoutVars>
          <dgm:bulletEnabled val="1"/>
        </dgm:presLayoutVars>
      </dgm:prSet>
      <dgm:spPr/>
    </dgm:pt>
  </dgm:ptLst>
  <dgm:cxnLst>
    <dgm:cxn modelId="{1D081CA5-4D0E-46AB-BBDF-0562B4BFE2A4}" type="presOf" srcId="{A921FB0F-E750-41DA-B5E1-884D799D90CB}" destId="{0F73881B-19A0-4B90-8AE8-3290AE9C6A33}" srcOrd="0" destOrd="0" presId="urn:microsoft.com/office/officeart/2005/8/layout/vList2"/>
    <dgm:cxn modelId="{02903E33-3740-4649-AC93-FEC32A490135}" srcId="{582CECA4-0A4A-423C-A942-163749D0A11D}" destId="{A921FB0F-E750-41DA-B5E1-884D799D90CB}" srcOrd="0" destOrd="0" parTransId="{4A257F97-E18A-42D5-AE4D-5ACF329F036D}" sibTransId="{3979741A-C006-4180-B9C0-90B4E6CB663D}"/>
    <dgm:cxn modelId="{1232C0C1-491A-4427-A3E4-30B819E0C180}" type="presOf" srcId="{5D9A9F9D-B1A5-4717-A9BF-04164334DC3A}" destId="{58052A0A-47EF-4957-945B-DB2CDDEC4221}" srcOrd="0" destOrd="0" presId="urn:microsoft.com/office/officeart/2005/8/layout/vList2"/>
    <dgm:cxn modelId="{4F85BB08-A52C-4AC3-A9D8-6409753B459F}" srcId="{5D9A9F9D-B1A5-4717-A9BF-04164334DC3A}" destId="{582CECA4-0A4A-423C-A942-163749D0A11D}" srcOrd="0" destOrd="0" parTransId="{FBFE23D8-3E42-41DA-BB68-1E132EB92321}" sibTransId="{66ADA848-8E6F-4BF5-B373-B0BF7F9CE235}"/>
    <dgm:cxn modelId="{61F1A69F-71A7-4D2F-9607-BF4525CB748A}" type="presOf" srcId="{582CECA4-0A4A-423C-A942-163749D0A11D}" destId="{07B65535-685F-4AB6-A4CE-B6E0091902D5}" srcOrd="0" destOrd="0" presId="urn:microsoft.com/office/officeart/2005/8/layout/vList2"/>
    <dgm:cxn modelId="{E1884EB0-A6EF-4A41-B682-B9E6458E6175}" type="presParOf" srcId="{58052A0A-47EF-4957-945B-DB2CDDEC4221}" destId="{07B65535-685F-4AB6-A4CE-B6E0091902D5}" srcOrd="0" destOrd="0" presId="urn:microsoft.com/office/officeart/2005/8/layout/vList2"/>
    <dgm:cxn modelId="{B4221A08-D9BA-4767-884D-970A5BBAFC0F}" type="presParOf" srcId="{58052A0A-47EF-4957-945B-DB2CDDEC4221}" destId="{0F73881B-19A0-4B90-8AE8-3290AE9C6A33}" srcOrd="1"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85587E6-0127-4911-8605-571EDBDB0BC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E8252DA8-FEC2-42DC-82BA-0AFCE76CF213}">
      <dgm:prSet/>
      <dgm:spPr/>
      <dgm:t>
        <a:bodyPr/>
        <a:lstStyle/>
        <a:p>
          <a:pPr rtl="0"/>
          <a:r>
            <a:rPr lang="en-US" dirty="0" smtClean="0"/>
            <a:t>Deterministic </a:t>
          </a:r>
          <a:r>
            <a:rPr lang="en-US" dirty="0" err="1" smtClean="0"/>
            <a:t>QoS</a:t>
          </a:r>
          <a:r>
            <a:rPr lang="en-US" dirty="0" smtClean="0"/>
            <a:t> for PBB-TE means we cannot use Routing/Switching at RNI. We must use </a:t>
          </a:r>
          <a:r>
            <a:rPr lang="en-US" dirty="0" smtClean="0">
              <a:solidFill>
                <a:srgbClr val="FF0000"/>
              </a:solidFill>
            </a:rPr>
            <a:t>Congruent Protection mechanisms</a:t>
          </a:r>
          <a:r>
            <a:rPr lang="en-US" dirty="0" smtClean="0"/>
            <a:t> at the RNI for PBB-TE.</a:t>
          </a:r>
          <a:endParaRPr lang="en-US" dirty="0"/>
        </a:p>
      </dgm:t>
    </dgm:pt>
    <dgm:pt modelId="{DA59C4DE-2764-4196-821F-78BB02846402}" type="parTrans" cxnId="{AF399BD4-4858-4A5E-80D6-77B1A7D8D441}">
      <dgm:prSet/>
      <dgm:spPr/>
      <dgm:t>
        <a:bodyPr/>
        <a:lstStyle/>
        <a:p>
          <a:endParaRPr lang="en-US"/>
        </a:p>
      </dgm:t>
    </dgm:pt>
    <dgm:pt modelId="{86ED0131-6D24-4EEE-B98C-C484506C76B0}" type="sibTrans" cxnId="{AF399BD4-4858-4A5E-80D6-77B1A7D8D441}">
      <dgm:prSet/>
      <dgm:spPr/>
      <dgm:t>
        <a:bodyPr/>
        <a:lstStyle/>
        <a:p>
          <a:endParaRPr lang="en-US"/>
        </a:p>
      </dgm:t>
    </dgm:pt>
    <dgm:pt modelId="{E87D1E8C-B8C2-4C2A-B84B-06A001778BF1}" type="pres">
      <dgm:prSet presAssocID="{B85587E6-0127-4911-8605-571EDBDB0BC4}" presName="linear" presStyleCnt="0">
        <dgm:presLayoutVars>
          <dgm:animLvl val="lvl"/>
          <dgm:resizeHandles val="exact"/>
        </dgm:presLayoutVars>
      </dgm:prSet>
      <dgm:spPr/>
    </dgm:pt>
    <dgm:pt modelId="{8DA8097A-5C0A-4DEF-92EF-992A1B01BB02}" type="pres">
      <dgm:prSet presAssocID="{E8252DA8-FEC2-42DC-82BA-0AFCE76CF213}" presName="parentText" presStyleLbl="node1" presStyleIdx="0" presStyleCnt="1">
        <dgm:presLayoutVars>
          <dgm:chMax val="0"/>
          <dgm:bulletEnabled val="1"/>
        </dgm:presLayoutVars>
      </dgm:prSet>
      <dgm:spPr/>
    </dgm:pt>
  </dgm:ptLst>
  <dgm:cxnLst>
    <dgm:cxn modelId="{810363E8-DC3B-4664-B5AE-6AAE2865D82F}" type="presOf" srcId="{B85587E6-0127-4911-8605-571EDBDB0BC4}" destId="{E87D1E8C-B8C2-4C2A-B84B-06A001778BF1}" srcOrd="0" destOrd="0" presId="urn:microsoft.com/office/officeart/2005/8/layout/vList2"/>
    <dgm:cxn modelId="{AF399BD4-4858-4A5E-80D6-77B1A7D8D441}" srcId="{B85587E6-0127-4911-8605-571EDBDB0BC4}" destId="{E8252DA8-FEC2-42DC-82BA-0AFCE76CF213}" srcOrd="0" destOrd="0" parTransId="{DA59C4DE-2764-4196-821F-78BB02846402}" sibTransId="{86ED0131-6D24-4EEE-B98C-C484506C76B0}"/>
    <dgm:cxn modelId="{08A330FD-23A6-465A-B124-C9F032B900AA}" type="presOf" srcId="{E8252DA8-FEC2-42DC-82BA-0AFCE76CF213}" destId="{8DA8097A-5C0A-4DEF-92EF-992A1B01BB02}" srcOrd="0" destOrd="0" presId="urn:microsoft.com/office/officeart/2005/8/layout/vList2"/>
    <dgm:cxn modelId="{217689F5-4120-4A8F-8857-D48929D6141B}" type="presParOf" srcId="{E87D1E8C-B8C2-4C2A-B84B-06A001778BF1}" destId="{8DA8097A-5C0A-4DEF-92EF-992A1B01BB02}" srcOrd="0"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14F0E43-E0DD-4B0F-8651-21099D3CB23D}"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US"/>
        </a:p>
      </dgm:t>
    </dgm:pt>
    <dgm:pt modelId="{2CD3266D-8331-496C-A227-2758B61EE468}">
      <dgm:prSet/>
      <dgm:spPr/>
      <dgm:t>
        <a:bodyPr/>
        <a:lstStyle/>
        <a:p>
          <a:pPr rtl="0"/>
          <a:r>
            <a:rPr lang="en-US" dirty="0" smtClean="0"/>
            <a:t>Carrier-grade services demand 50 ms resiliency</a:t>
          </a:r>
          <a:endParaRPr lang="en-US" dirty="0"/>
        </a:p>
      </dgm:t>
    </dgm:pt>
    <dgm:pt modelId="{AE6B71FF-C97E-4F0E-9A04-F2E232520EE6}" type="parTrans" cxnId="{73F68ED1-56B3-4D85-9428-999927AE5055}">
      <dgm:prSet/>
      <dgm:spPr/>
      <dgm:t>
        <a:bodyPr/>
        <a:lstStyle/>
        <a:p>
          <a:endParaRPr lang="en-US"/>
        </a:p>
      </dgm:t>
    </dgm:pt>
    <dgm:pt modelId="{65E9EEEA-853A-44DE-AE43-DFF87974BDBD}" type="sibTrans" cxnId="{73F68ED1-56B3-4D85-9428-999927AE5055}">
      <dgm:prSet/>
      <dgm:spPr/>
      <dgm:t>
        <a:bodyPr/>
        <a:lstStyle/>
        <a:p>
          <a:endParaRPr lang="en-US"/>
        </a:p>
      </dgm:t>
    </dgm:pt>
    <dgm:pt modelId="{80A66E04-A2AB-4F96-AA7E-83726CB9E914}">
      <dgm:prSet/>
      <dgm:spPr/>
      <dgm:t>
        <a:bodyPr/>
        <a:lstStyle/>
        <a:p>
          <a:pPr rtl="0"/>
          <a:r>
            <a:rPr lang="en-US" dirty="0" smtClean="0"/>
            <a:t>Introducing many encapsulation and components on the path between RNI nodes, whether adjacent or peer, may need to be avoided</a:t>
          </a:r>
          <a:endParaRPr lang="en-US" dirty="0"/>
        </a:p>
      </dgm:t>
    </dgm:pt>
    <dgm:pt modelId="{881C5644-9B71-44CF-846E-D5A147C8702F}" type="parTrans" cxnId="{2C552047-6B08-426A-8720-FC9D1E1AA691}">
      <dgm:prSet/>
      <dgm:spPr/>
      <dgm:t>
        <a:bodyPr/>
        <a:lstStyle/>
        <a:p>
          <a:endParaRPr lang="en-US"/>
        </a:p>
      </dgm:t>
    </dgm:pt>
    <dgm:pt modelId="{78D60E1E-EECB-4BEB-B9E4-8DA93992D972}" type="sibTrans" cxnId="{2C552047-6B08-426A-8720-FC9D1E1AA691}">
      <dgm:prSet/>
      <dgm:spPr/>
      <dgm:t>
        <a:bodyPr/>
        <a:lstStyle/>
        <a:p>
          <a:endParaRPr lang="en-US"/>
        </a:p>
      </dgm:t>
    </dgm:pt>
    <dgm:pt modelId="{BBCD35A2-BA3F-4E95-A8FA-5CB7FF2859BB}">
      <dgm:prSet/>
      <dgm:spPr/>
      <dgm:t>
        <a:bodyPr/>
        <a:lstStyle/>
        <a:p>
          <a:pPr rtl="0"/>
          <a:r>
            <a:rPr lang="en-US" dirty="0" smtClean="0"/>
            <a:t>Bundling might have to be avoided at the RNI as detecting I-SIDs-to-VID mapping in a bundled service and triggering fault notifications towards the source will be processor intensive and 50 ms might not be guaranteed for all services</a:t>
          </a:r>
          <a:endParaRPr lang="en-US" dirty="0"/>
        </a:p>
      </dgm:t>
    </dgm:pt>
    <dgm:pt modelId="{8B357C27-040F-43BE-8B62-E72CE28CA2E2}" type="parTrans" cxnId="{885F60A3-9814-4902-BB39-C4201531B9EA}">
      <dgm:prSet/>
      <dgm:spPr/>
      <dgm:t>
        <a:bodyPr/>
        <a:lstStyle/>
        <a:p>
          <a:endParaRPr lang="en-US"/>
        </a:p>
      </dgm:t>
    </dgm:pt>
    <dgm:pt modelId="{78DE38BB-FB21-46F7-A791-95BFEADD83E1}" type="sibTrans" cxnId="{885F60A3-9814-4902-BB39-C4201531B9EA}">
      <dgm:prSet/>
      <dgm:spPr/>
      <dgm:t>
        <a:bodyPr/>
        <a:lstStyle/>
        <a:p>
          <a:endParaRPr lang="en-US"/>
        </a:p>
      </dgm:t>
    </dgm:pt>
    <dgm:pt modelId="{8234C235-B9F8-4C3D-A3BC-90460209C0CA}" type="pres">
      <dgm:prSet presAssocID="{314F0E43-E0DD-4B0F-8651-21099D3CB23D}" presName="linear" presStyleCnt="0">
        <dgm:presLayoutVars>
          <dgm:animLvl val="lvl"/>
          <dgm:resizeHandles val="exact"/>
        </dgm:presLayoutVars>
      </dgm:prSet>
      <dgm:spPr/>
    </dgm:pt>
    <dgm:pt modelId="{78D8D156-B28A-4B11-9955-6372196E204E}" type="pres">
      <dgm:prSet presAssocID="{2CD3266D-8331-496C-A227-2758B61EE468}" presName="parentText" presStyleLbl="node1" presStyleIdx="0" presStyleCnt="3">
        <dgm:presLayoutVars>
          <dgm:chMax val="0"/>
          <dgm:bulletEnabled val="1"/>
        </dgm:presLayoutVars>
      </dgm:prSet>
      <dgm:spPr/>
    </dgm:pt>
    <dgm:pt modelId="{BA42A255-914C-4A66-9C70-EEED538F12B9}" type="pres">
      <dgm:prSet presAssocID="{65E9EEEA-853A-44DE-AE43-DFF87974BDBD}" presName="spacer" presStyleCnt="0"/>
      <dgm:spPr/>
    </dgm:pt>
    <dgm:pt modelId="{725E71FD-93E0-4F6D-B215-89544097C7F6}" type="pres">
      <dgm:prSet presAssocID="{80A66E04-A2AB-4F96-AA7E-83726CB9E914}" presName="parentText" presStyleLbl="node1" presStyleIdx="1" presStyleCnt="3">
        <dgm:presLayoutVars>
          <dgm:chMax val="0"/>
          <dgm:bulletEnabled val="1"/>
        </dgm:presLayoutVars>
      </dgm:prSet>
      <dgm:spPr/>
    </dgm:pt>
    <dgm:pt modelId="{BA5D2BAB-9FCF-4752-91A9-650FA388B24F}" type="pres">
      <dgm:prSet presAssocID="{78D60E1E-EECB-4BEB-B9E4-8DA93992D972}" presName="spacer" presStyleCnt="0"/>
      <dgm:spPr/>
    </dgm:pt>
    <dgm:pt modelId="{E70F288F-639F-4829-A19F-0023B58CCAAD}" type="pres">
      <dgm:prSet presAssocID="{BBCD35A2-BA3F-4E95-A8FA-5CB7FF2859BB}" presName="parentText" presStyleLbl="node1" presStyleIdx="2" presStyleCnt="3">
        <dgm:presLayoutVars>
          <dgm:chMax val="0"/>
          <dgm:bulletEnabled val="1"/>
        </dgm:presLayoutVars>
      </dgm:prSet>
      <dgm:spPr/>
    </dgm:pt>
  </dgm:ptLst>
  <dgm:cxnLst>
    <dgm:cxn modelId="{42B74DFA-EA43-44B4-87AF-47AEBB61833D}" type="presOf" srcId="{80A66E04-A2AB-4F96-AA7E-83726CB9E914}" destId="{725E71FD-93E0-4F6D-B215-89544097C7F6}" srcOrd="0" destOrd="0" presId="urn:microsoft.com/office/officeart/2005/8/layout/vList2"/>
    <dgm:cxn modelId="{28F5368D-A433-4FF5-AE47-B4C1FE116843}" type="presOf" srcId="{314F0E43-E0DD-4B0F-8651-21099D3CB23D}" destId="{8234C235-B9F8-4C3D-A3BC-90460209C0CA}" srcOrd="0" destOrd="0" presId="urn:microsoft.com/office/officeart/2005/8/layout/vList2"/>
    <dgm:cxn modelId="{A45308E8-1572-49DE-928B-211CDED8DB3A}" type="presOf" srcId="{2CD3266D-8331-496C-A227-2758B61EE468}" destId="{78D8D156-B28A-4B11-9955-6372196E204E}" srcOrd="0" destOrd="0" presId="urn:microsoft.com/office/officeart/2005/8/layout/vList2"/>
    <dgm:cxn modelId="{2C552047-6B08-426A-8720-FC9D1E1AA691}" srcId="{314F0E43-E0DD-4B0F-8651-21099D3CB23D}" destId="{80A66E04-A2AB-4F96-AA7E-83726CB9E914}" srcOrd="1" destOrd="0" parTransId="{881C5644-9B71-44CF-846E-D5A147C8702F}" sibTransId="{78D60E1E-EECB-4BEB-B9E4-8DA93992D972}"/>
    <dgm:cxn modelId="{885F60A3-9814-4902-BB39-C4201531B9EA}" srcId="{314F0E43-E0DD-4B0F-8651-21099D3CB23D}" destId="{BBCD35A2-BA3F-4E95-A8FA-5CB7FF2859BB}" srcOrd="2" destOrd="0" parTransId="{8B357C27-040F-43BE-8B62-E72CE28CA2E2}" sibTransId="{78DE38BB-FB21-46F7-A791-95BFEADD83E1}"/>
    <dgm:cxn modelId="{608B366C-09FC-4FBD-B6B9-FDB2BE073FD8}" type="presOf" srcId="{BBCD35A2-BA3F-4E95-A8FA-5CB7FF2859BB}" destId="{E70F288F-639F-4829-A19F-0023B58CCAAD}" srcOrd="0" destOrd="0" presId="urn:microsoft.com/office/officeart/2005/8/layout/vList2"/>
    <dgm:cxn modelId="{73F68ED1-56B3-4D85-9428-999927AE5055}" srcId="{314F0E43-E0DD-4B0F-8651-21099D3CB23D}" destId="{2CD3266D-8331-496C-A227-2758B61EE468}" srcOrd="0" destOrd="0" parTransId="{AE6B71FF-C97E-4F0E-9A04-F2E232520EE6}" sibTransId="{65E9EEEA-853A-44DE-AE43-DFF87974BDBD}"/>
    <dgm:cxn modelId="{22E1D988-26E3-479F-B342-F64476CBF3BB}" type="presParOf" srcId="{8234C235-B9F8-4C3D-A3BC-90460209C0CA}" destId="{78D8D156-B28A-4B11-9955-6372196E204E}" srcOrd="0" destOrd="0" presId="urn:microsoft.com/office/officeart/2005/8/layout/vList2"/>
    <dgm:cxn modelId="{16660F29-07A5-4DE1-80EB-6E5167B4F4ED}" type="presParOf" srcId="{8234C235-B9F8-4C3D-A3BC-90460209C0CA}" destId="{BA42A255-914C-4A66-9C70-EEED538F12B9}" srcOrd="1" destOrd="0" presId="urn:microsoft.com/office/officeart/2005/8/layout/vList2"/>
    <dgm:cxn modelId="{64FEE9AF-7242-4AF2-B999-F6ED93B8FB93}" type="presParOf" srcId="{8234C235-B9F8-4C3D-A3BC-90460209C0CA}" destId="{725E71FD-93E0-4F6D-B215-89544097C7F6}" srcOrd="2" destOrd="0" presId="urn:microsoft.com/office/officeart/2005/8/layout/vList2"/>
    <dgm:cxn modelId="{4C40B88E-5486-4E81-93BA-C189B17DC99F}" type="presParOf" srcId="{8234C235-B9F8-4C3D-A3BC-90460209C0CA}" destId="{BA5D2BAB-9FCF-4752-91A9-650FA388B24F}" srcOrd="3" destOrd="0" presId="urn:microsoft.com/office/officeart/2005/8/layout/vList2"/>
    <dgm:cxn modelId="{BECFBAAE-0932-4300-B3A9-28F880E58236}" type="presParOf" srcId="{8234C235-B9F8-4C3D-A3BC-90460209C0CA}" destId="{E70F288F-639F-4829-A19F-0023B58CCAAD}" srcOrd="4"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D0E1111-C7AB-414C-BD32-79FC4C0D3262}">
      <dsp:nvSpPr>
        <dsp:cNvPr id="0" name=""/>
        <dsp:cNvSpPr/>
      </dsp:nvSpPr>
      <dsp:spPr>
        <a:xfrm>
          <a:off x="0" y="199046"/>
          <a:ext cx="8229600" cy="154928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rtl="0">
            <a:lnSpc>
              <a:spcPct val="90000"/>
            </a:lnSpc>
            <a:spcBef>
              <a:spcPct val="0"/>
            </a:spcBef>
            <a:spcAft>
              <a:spcPct val="35000"/>
            </a:spcAft>
          </a:pPr>
          <a:r>
            <a:rPr lang="en-US" sz="3900" kern="1200" dirty="0" smtClean="0"/>
            <a:t>Types of Technology</a:t>
          </a:r>
          <a:endParaRPr lang="en-US" sz="3900" kern="1200" dirty="0"/>
        </a:p>
      </dsp:txBody>
      <dsp:txXfrm>
        <a:off x="0" y="199046"/>
        <a:ext cx="8229600" cy="1549281"/>
      </dsp:txXfrm>
    </dsp:sp>
    <dsp:sp modelId="{135D2ECF-7456-415D-B63B-B8DCEB2802C2}">
      <dsp:nvSpPr>
        <dsp:cNvPr id="0" name=""/>
        <dsp:cNvSpPr/>
      </dsp:nvSpPr>
      <dsp:spPr>
        <a:xfrm>
          <a:off x="0" y="1748327"/>
          <a:ext cx="8229600" cy="10293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49530" rIns="277368" bIns="49530" numCol="1" spcCol="1270" anchor="t" anchorCtr="0">
          <a:noAutofit/>
        </a:bodyPr>
        <a:lstStyle/>
        <a:p>
          <a:pPr marL="285750" lvl="1" indent="-285750" algn="l" defTabSz="1333500" rtl="0">
            <a:lnSpc>
              <a:spcPct val="90000"/>
            </a:lnSpc>
            <a:spcBef>
              <a:spcPct val="0"/>
            </a:spcBef>
            <a:spcAft>
              <a:spcPct val="20000"/>
            </a:spcAft>
            <a:buChar char="••"/>
          </a:pPr>
          <a:r>
            <a:rPr lang="en-US" sz="3000" kern="1200" dirty="0" smtClean="0"/>
            <a:t>Connection-oriented </a:t>
          </a:r>
          <a:endParaRPr lang="en-US" sz="3000" kern="1200" dirty="0"/>
        </a:p>
        <a:p>
          <a:pPr marL="285750" lvl="1" indent="-285750" algn="l" defTabSz="1333500" rtl="0">
            <a:lnSpc>
              <a:spcPct val="90000"/>
            </a:lnSpc>
            <a:spcBef>
              <a:spcPct val="0"/>
            </a:spcBef>
            <a:spcAft>
              <a:spcPct val="20000"/>
            </a:spcAft>
            <a:buChar char="••"/>
          </a:pPr>
          <a:r>
            <a:rPr lang="en-US" sz="3000" kern="1200" dirty="0" smtClean="0"/>
            <a:t>Connection-less</a:t>
          </a:r>
          <a:endParaRPr lang="en-US" sz="3000" kern="1200" dirty="0"/>
        </a:p>
      </dsp:txBody>
      <dsp:txXfrm>
        <a:off x="0" y="1748327"/>
        <a:ext cx="8229600" cy="1029307"/>
      </dsp:txXfrm>
    </dsp:sp>
    <dsp:sp modelId="{6EDA6338-8E58-450D-8B33-991452C3033F}">
      <dsp:nvSpPr>
        <dsp:cNvPr id="0" name=""/>
        <dsp:cNvSpPr/>
      </dsp:nvSpPr>
      <dsp:spPr>
        <a:xfrm>
          <a:off x="0" y="2777635"/>
          <a:ext cx="8229600" cy="154928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rtl="0">
            <a:lnSpc>
              <a:spcPct val="90000"/>
            </a:lnSpc>
            <a:spcBef>
              <a:spcPct val="0"/>
            </a:spcBef>
            <a:spcAft>
              <a:spcPct val="35000"/>
            </a:spcAft>
          </a:pPr>
          <a:r>
            <a:rPr lang="en-US" sz="3900" kern="1200" dirty="0" smtClean="0"/>
            <a:t>We need to specify how the definition and working of PBB-TE is unaltered</a:t>
          </a:r>
          <a:endParaRPr lang="en-US" sz="3900" kern="1200" dirty="0"/>
        </a:p>
      </dsp:txBody>
      <dsp:txXfrm>
        <a:off x="0" y="2777635"/>
        <a:ext cx="8229600" cy="154928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19DB52D-018F-4199-AC22-59B003BB56BC}">
      <dsp:nvSpPr>
        <dsp:cNvPr id="0" name=""/>
        <dsp:cNvSpPr/>
      </dsp:nvSpPr>
      <dsp:spPr>
        <a:xfrm>
          <a:off x="0" y="162021"/>
          <a:ext cx="8229600" cy="12729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rtl="0">
            <a:lnSpc>
              <a:spcPct val="90000"/>
            </a:lnSpc>
            <a:spcBef>
              <a:spcPct val="0"/>
            </a:spcBef>
            <a:spcAft>
              <a:spcPct val="35000"/>
            </a:spcAft>
          </a:pPr>
          <a:r>
            <a:rPr lang="en-US" sz="3200" kern="1200" dirty="0" smtClean="0"/>
            <a:t>Avoid MAC-in-MAC-in-MAC encapsulation at RNI</a:t>
          </a:r>
          <a:endParaRPr lang="en-US" sz="3200" kern="1200" dirty="0"/>
        </a:p>
      </dsp:txBody>
      <dsp:txXfrm>
        <a:off x="0" y="162021"/>
        <a:ext cx="8229600" cy="1272960"/>
      </dsp:txXfrm>
    </dsp:sp>
    <dsp:sp modelId="{4E97E4EA-B5EF-4FF8-A436-25C4A3CD5A5D}">
      <dsp:nvSpPr>
        <dsp:cNvPr id="0" name=""/>
        <dsp:cNvSpPr/>
      </dsp:nvSpPr>
      <dsp:spPr>
        <a:xfrm>
          <a:off x="0" y="1434981"/>
          <a:ext cx="8229600" cy="1656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40640" rIns="227584" bIns="40640" numCol="1" spcCol="1270" anchor="t" anchorCtr="0">
          <a:noAutofit/>
        </a:bodyPr>
        <a:lstStyle/>
        <a:p>
          <a:pPr marL="228600" lvl="1" indent="-228600" algn="l" defTabSz="1111250" rtl="0">
            <a:lnSpc>
              <a:spcPct val="90000"/>
            </a:lnSpc>
            <a:spcBef>
              <a:spcPct val="0"/>
            </a:spcBef>
            <a:spcAft>
              <a:spcPct val="20000"/>
            </a:spcAft>
            <a:buChar char="••"/>
          </a:pPr>
          <a:r>
            <a:rPr lang="en-US" sz="2500" kern="1200" dirty="0" smtClean="0"/>
            <a:t>Because for PBB-TE and PBB it doesn’t make sense; it would lead to loss in throughput due to third MAC header.</a:t>
          </a:r>
          <a:endParaRPr lang="en-US" sz="2500" kern="1200" dirty="0"/>
        </a:p>
        <a:p>
          <a:pPr marL="228600" lvl="1" indent="-228600" algn="l" defTabSz="1111250" rtl="0">
            <a:lnSpc>
              <a:spcPct val="90000"/>
            </a:lnSpc>
            <a:spcBef>
              <a:spcPct val="0"/>
            </a:spcBef>
            <a:spcAft>
              <a:spcPct val="20000"/>
            </a:spcAft>
            <a:buChar char="••"/>
          </a:pPr>
          <a:r>
            <a:rPr lang="en-US" sz="2500" kern="1200" dirty="0" smtClean="0"/>
            <a:t>Expensive equipment as it will be IB-BEB</a:t>
          </a:r>
          <a:endParaRPr lang="en-US" sz="2500" kern="1200" dirty="0"/>
        </a:p>
        <a:p>
          <a:pPr marL="228600" lvl="1" indent="-228600" algn="l" defTabSz="1111250" rtl="0">
            <a:lnSpc>
              <a:spcPct val="90000"/>
            </a:lnSpc>
            <a:spcBef>
              <a:spcPct val="0"/>
            </a:spcBef>
            <a:spcAft>
              <a:spcPct val="20000"/>
            </a:spcAft>
            <a:buChar char="••"/>
          </a:pPr>
          <a:r>
            <a:rPr lang="en-US" sz="2500" kern="1200" dirty="0" smtClean="0"/>
            <a:t>Cant re-use existing Bridges with software upgrades</a:t>
          </a:r>
          <a:endParaRPr lang="en-US" sz="2500" kern="1200" dirty="0"/>
        </a:p>
      </dsp:txBody>
      <dsp:txXfrm>
        <a:off x="0" y="1434981"/>
        <a:ext cx="8229600" cy="1656000"/>
      </dsp:txXfrm>
    </dsp:sp>
    <dsp:sp modelId="{1238AA3E-36C8-4804-8CC5-009E4763D398}">
      <dsp:nvSpPr>
        <dsp:cNvPr id="0" name=""/>
        <dsp:cNvSpPr/>
      </dsp:nvSpPr>
      <dsp:spPr>
        <a:xfrm>
          <a:off x="0" y="3090981"/>
          <a:ext cx="8229600" cy="12729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rtl="0">
            <a:lnSpc>
              <a:spcPct val="90000"/>
            </a:lnSpc>
            <a:spcBef>
              <a:spcPct val="0"/>
            </a:spcBef>
            <a:spcAft>
              <a:spcPct val="35000"/>
            </a:spcAft>
          </a:pPr>
          <a:r>
            <a:rPr lang="en-US" sz="3200" kern="1200" dirty="0" smtClean="0"/>
            <a:t>However, can use B-BEBs at RNI</a:t>
          </a:r>
          <a:endParaRPr lang="en-US" sz="3200" kern="1200" dirty="0"/>
        </a:p>
      </dsp:txBody>
      <dsp:txXfrm>
        <a:off x="0" y="3090981"/>
        <a:ext cx="8229600" cy="127296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42B6DF2-555B-47FC-BCCD-276313232DFA}">
      <dsp:nvSpPr>
        <dsp:cNvPr id="0" name=""/>
        <dsp:cNvSpPr/>
      </dsp:nvSpPr>
      <dsp:spPr>
        <a:xfrm>
          <a:off x="0" y="113894"/>
          <a:ext cx="8229600" cy="13922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rtl="0">
            <a:lnSpc>
              <a:spcPct val="90000"/>
            </a:lnSpc>
            <a:spcBef>
              <a:spcPct val="0"/>
            </a:spcBef>
            <a:spcAft>
              <a:spcPct val="35000"/>
            </a:spcAft>
          </a:pPr>
          <a:r>
            <a:rPr lang="en-US" sz="3500" kern="1200" dirty="0" smtClean="0"/>
            <a:t>Bundling and unbundling of I-SIDs from multiple B-VIDs over the RNI. </a:t>
          </a:r>
          <a:endParaRPr lang="en-US" sz="3500" kern="1200" dirty="0"/>
        </a:p>
      </dsp:txBody>
      <dsp:txXfrm>
        <a:off x="0" y="113894"/>
        <a:ext cx="8229600" cy="1392299"/>
      </dsp:txXfrm>
    </dsp:sp>
    <dsp:sp modelId="{DF7B2E43-7ED7-488C-8E1A-A0277DD4394D}">
      <dsp:nvSpPr>
        <dsp:cNvPr id="0" name=""/>
        <dsp:cNvSpPr/>
      </dsp:nvSpPr>
      <dsp:spPr>
        <a:xfrm>
          <a:off x="0" y="1606994"/>
          <a:ext cx="8229600" cy="13922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rtl="0">
            <a:lnSpc>
              <a:spcPct val="90000"/>
            </a:lnSpc>
            <a:spcBef>
              <a:spcPct val="0"/>
            </a:spcBef>
            <a:spcAft>
              <a:spcPct val="35000"/>
            </a:spcAft>
          </a:pPr>
          <a:r>
            <a:rPr lang="en-US" sz="3500" kern="1200" dirty="0" smtClean="0"/>
            <a:t>If B-BEB is allowed at the RNI then bundling is possible</a:t>
          </a:r>
          <a:endParaRPr lang="en-US" sz="3500" kern="1200" dirty="0"/>
        </a:p>
      </dsp:txBody>
      <dsp:txXfrm>
        <a:off x="0" y="1606994"/>
        <a:ext cx="8229600" cy="1392299"/>
      </dsp:txXfrm>
    </dsp:sp>
    <dsp:sp modelId="{B2715B13-E925-450D-9592-F969D5742F92}">
      <dsp:nvSpPr>
        <dsp:cNvPr id="0" name=""/>
        <dsp:cNvSpPr/>
      </dsp:nvSpPr>
      <dsp:spPr>
        <a:xfrm>
          <a:off x="0" y="2999294"/>
          <a:ext cx="8229600" cy="14127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44450" rIns="248920" bIns="44450" numCol="1" spcCol="1270" anchor="t" anchorCtr="0">
          <a:noAutofit/>
        </a:bodyPr>
        <a:lstStyle/>
        <a:p>
          <a:pPr marL="228600" lvl="1" indent="-228600" algn="l" defTabSz="1200150" rtl="0">
            <a:lnSpc>
              <a:spcPct val="90000"/>
            </a:lnSpc>
            <a:spcBef>
              <a:spcPct val="0"/>
            </a:spcBef>
            <a:spcAft>
              <a:spcPct val="20000"/>
            </a:spcAft>
            <a:buChar char="••"/>
          </a:pPr>
          <a:r>
            <a:rPr lang="en-US" sz="2700" kern="1200" dirty="0" smtClean="0"/>
            <a:t>Expensive equipment as it is B-BEB</a:t>
          </a:r>
          <a:endParaRPr lang="en-US" sz="2700" kern="1200" dirty="0"/>
        </a:p>
        <a:p>
          <a:pPr marL="228600" lvl="1" indent="-228600" algn="l" defTabSz="1200150" rtl="0">
            <a:lnSpc>
              <a:spcPct val="90000"/>
            </a:lnSpc>
            <a:spcBef>
              <a:spcPct val="0"/>
            </a:spcBef>
            <a:spcAft>
              <a:spcPct val="20000"/>
            </a:spcAft>
            <a:buChar char="••"/>
          </a:pPr>
          <a:r>
            <a:rPr lang="en-US" sz="2700" kern="1200" dirty="0" smtClean="0"/>
            <a:t>Cant re-use existing Bridges with software upgrades</a:t>
          </a:r>
          <a:endParaRPr lang="en-US" sz="2700" kern="1200" dirty="0"/>
        </a:p>
        <a:p>
          <a:pPr marL="228600" lvl="1" indent="-228600" algn="l" defTabSz="1200150" rtl="0">
            <a:lnSpc>
              <a:spcPct val="90000"/>
            </a:lnSpc>
            <a:spcBef>
              <a:spcPct val="0"/>
            </a:spcBef>
            <a:spcAft>
              <a:spcPct val="20000"/>
            </a:spcAft>
            <a:buChar char="••"/>
          </a:pPr>
          <a:r>
            <a:rPr lang="en-US" sz="2700" kern="1200" dirty="0" smtClean="0"/>
            <a:t>Should not change </a:t>
          </a:r>
          <a:r>
            <a:rPr lang="en-US" sz="2700" kern="1200" dirty="0" err="1" smtClean="0"/>
            <a:t>QoS</a:t>
          </a:r>
          <a:r>
            <a:rPr lang="en-US" sz="2700" kern="1200" dirty="0" smtClean="0"/>
            <a:t> of PBB-TE. For PBB, it is ok</a:t>
          </a:r>
          <a:endParaRPr lang="en-US" sz="2700" kern="1200" dirty="0"/>
        </a:p>
      </dsp:txBody>
      <dsp:txXfrm>
        <a:off x="0" y="2999294"/>
        <a:ext cx="8229600" cy="1412775"/>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2DC4513-94F2-4C2E-A3AB-4FA34A9A78A0}">
      <dsp:nvSpPr>
        <dsp:cNvPr id="0" name=""/>
        <dsp:cNvSpPr/>
      </dsp:nvSpPr>
      <dsp:spPr>
        <a:xfrm>
          <a:off x="0" y="10056"/>
          <a:ext cx="8229600" cy="123317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rtl="0">
            <a:lnSpc>
              <a:spcPct val="90000"/>
            </a:lnSpc>
            <a:spcBef>
              <a:spcPct val="0"/>
            </a:spcBef>
            <a:spcAft>
              <a:spcPct val="35000"/>
            </a:spcAft>
          </a:pPr>
          <a:r>
            <a:rPr lang="en-US" sz="3100" kern="1200" dirty="0" smtClean="0"/>
            <a:t>Traffic should never be lost when alternate path is available</a:t>
          </a:r>
          <a:endParaRPr lang="en-US" sz="3100" kern="1200" dirty="0"/>
        </a:p>
      </dsp:txBody>
      <dsp:txXfrm>
        <a:off x="0" y="10056"/>
        <a:ext cx="8229600" cy="1233179"/>
      </dsp:txXfrm>
    </dsp:sp>
    <dsp:sp modelId="{D8E1EAB8-FECA-4544-AAC4-4A4D91CA428D}">
      <dsp:nvSpPr>
        <dsp:cNvPr id="0" name=""/>
        <dsp:cNvSpPr/>
      </dsp:nvSpPr>
      <dsp:spPr>
        <a:xfrm>
          <a:off x="0" y="1243236"/>
          <a:ext cx="8229600" cy="32726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9370" rIns="220472" bIns="39370" numCol="1" spcCol="1270" anchor="t" anchorCtr="0">
          <a:noAutofit/>
        </a:bodyPr>
        <a:lstStyle/>
        <a:p>
          <a:pPr marL="228600" lvl="1" indent="-228600" algn="l" defTabSz="1066800" rtl="0">
            <a:lnSpc>
              <a:spcPct val="90000"/>
            </a:lnSpc>
            <a:spcBef>
              <a:spcPct val="0"/>
            </a:spcBef>
            <a:spcAft>
              <a:spcPct val="20000"/>
            </a:spcAft>
            <a:buChar char="••"/>
          </a:pPr>
          <a:r>
            <a:rPr lang="en-US" sz="2400" kern="1200" dirty="0" smtClean="0"/>
            <a:t>What this means for PBB-TE? : choose as many </a:t>
          </a:r>
          <a:r>
            <a:rPr lang="en-US" sz="2400" b="1" kern="1200" dirty="0" smtClean="0"/>
            <a:t>better TESI segments </a:t>
          </a:r>
          <a:r>
            <a:rPr lang="en-US" sz="2400" kern="1200" dirty="0" smtClean="0"/>
            <a:t>to provide service continuity. That is, if w1 and p1 are the work and protect TESIs on operator 1, and w2 and p2 are on operator 2, if w1 fails then end-to-end path could be p1-ENNI-w2 as this might be better than p1-ENNI-p2.</a:t>
          </a:r>
          <a:endParaRPr lang="en-US" sz="2400" kern="1200" dirty="0"/>
        </a:p>
        <a:p>
          <a:pPr marL="228600" lvl="1" indent="-228600" algn="l" defTabSz="1066800" rtl="0">
            <a:lnSpc>
              <a:spcPct val="90000"/>
            </a:lnSpc>
            <a:spcBef>
              <a:spcPct val="0"/>
            </a:spcBef>
            <a:spcAft>
              <a:spcPct val="20000"/>
            </a:spcAft>
            <a:buChar char="••"/>
          </a:pPr>
          <a:r>
            <a:rPr lang="en-US" sz="2400" kern="1200" dirty="0" smtClean="0"/>
            <a:t>However, don’t allow arbitrary switching within ENNI.</a:t>
          </a:r>
          <a:endParaRPr lang="en-US" sz="2400" kern="1200" dirty="0"/>
        </a:p>
        <a:p>
          <a:pPr marL="228600" lvl="1" indent="-228600" algn="l" defTabSz="1066800" rtl="0">
            <a:lnSpc>
              <a:spcPct val="90000"/>
            </a:lnSpc>
            <a:spcBef>
              <a:spcPct val="0"/>
            </a:spcBef>
            <a:spcAft>
              <a:spcPct val="20000"/>
            </a:spcAft>
            <a:buChar char="••"/>
          </a:pPr>
          <a:r>
            <a:rPr lang="en-US" sz="2400" kern="1200" dirty="0" smtClean="0"/>
            <a:t>Should handle forwarding ambiguity for above. For PBB-TE, node B will have two paths at node B. One towards C and another towards D (See next slide for figure)</a:t>
          </a:r>
          <a:endParaRPr lang="en-US" sz="2400" kern="1200" dirty="0"/>
        </a:p>
      </dsp:txBody>
      <dsp:txXfrm>
        <a:off x="0" y="1243236"/>
        <a:ext cx="8229600" cy="3272670"/>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2DC4513-94F2-4C2E-A3AB-4FA34A9A78A0}">
      <dsp:nvSpPr>
        <dsp:cNvPr id="0" name=""/>
        <dsp:cNvSpPr/>
      </dsp:nvSpPr>
      <dsp:spPr>
        <a:xfrm>
          <a:off x="0" y="10056"/>
          <a:ext cx="8229600" cy="123317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rtl="0">
            <a:lnSpc>
              <a:spcPct val="90000"/>
            </a:lnSpc>
            <a:spcBef>
              <a:spcPct val="0"/>
            </a:spcBef>
            <a:spcAft>
              <a:spcPct val="35000"/>
            </a:spcAft>
          </a:pPr>
          <a:r>
            <a:rPr lang="en-US" sz="3100" kern="1200" dirty="0" smtClean="0"/>
            <a:t>Traffic should never be lost when alternate path is available</a:t>
          </a:r>
          <a:endParaRPr lang="en-US" sz="3100" kern="1200" dirty="0"/>
        </a:p>
      </dsp:txBody>
      <dsp:txXfrm>
        <a:off x="0" y="10056"/>
        <a:ext cx="8229600" cy="1233179"/>
      </dsp:txXfrm>
    </dsp:sp>
    <dsp:sp modelId="{D8E1EAB8-FECA-4544-AAC4-4A4D91CA428D}">
      <dsp:nvSpPr>
        <dsp:cNvPr id="0" name=""/>
        <dsp:cNvSpPr/>
      </dsp:nvSpPr>
      <dsp:spPr>
        <a:xfrm>
          <a:off x="0" y="1243236"/>
          <a:ext cx="8229600" cy="32726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9370" rIns="220472" bIns="39370" numCol="1" spcCol="1270" anchor="t" anchorCtr="0">
          <a:noAutofit/>
        </a:bodyPr>
        <a:lstStyle/>
        <a:p>
          <a:pPr marL="228600" lvl="1" indent="-228600" algn="l" defTabSz="1066800" rtl="0">
            <a:lnSpc>
              <a:spcPct val="90000"/>
            </a:lnSpc>
            <a:spcBef>
              <a:spcPct val="0"/>
            </a:spcBef>
            <a:spcAft>
              <a:spcPct val="20000"/>
            </a:spcAft>
            <a:buChar char="••"/>
          </a:pPr>
          <a:r>
            <a:rPr lang="en-US" sz="2400" kern="1200" dirty="0" smtClean="0"/>
            <a:t>What this means for PBB-TE? : choose as many </a:t>
          </a:r>
          <a:r>
            <a:rPr lang="en-US" sz="2400" b="1" kern="1200" dirty="0" smtClean="0"/>
            <a:t>better TESI segments </a:t>
          </a:r>
          <a:r>
            <a:rPr lang="en-US" sz="2400" kern="1200" dirty="0" smtClean="0"/>
            <a:t>to provide service continuity. That is, if w1 and p1 are the work and protect TESIs on operator 1, and w2 and p2 are on operator 2, if w1 fails then end-to-end path could be p1-ENNI-w2 as this might be better than p1-ENNI-p2.</a:t>
          </a:r>
          <a:endParaRPr lang="en-US" sz="2400" kern="1200" dirty="0"/>
        </a:p>
        <a:p>
          <a:pPr marL="228600" lvl="1" indent="-228600" algn="l" defTabSz="1066800" rtl="0">
            <a:lnSpc>
              <a:spcPct val="90000"/>
            </a:lnSpc>
            <a:spcBef>
              <a:spcPct val="0"/>
            </a:spcBef>
            <a:spcAft>
              <a:spcPct val="20000"/>
            </a:spcAft>
            <a:buChar char="••"/>
          </a:pPr>
          <a:r>
            <a:rPr lang="en-US" sz="2400" kern="1200" dirty="0" smtClean="0"/>
            <a:t>However, don’t allow arbitrary switching within ENNI.</a:t>
          </a:r>
          <a:endParaRPr lang="en-US" sz="2400" kern="1200" dirty="0"/>
        </a:p>
        <a:p>
          <a:pPr marL="228600" lvl="1" indent="-228600" algn="l" defTabSz="1066800" rtl="0">
            <a:lnSpc>
              <a:spcPct val="90000"/>
            </a:lnSpc>
            <a:spcBef>
              <a:spcPct val="0"/>
            </a:spcBef>
            <a:spcAft>
              <a:spcPct val="20000"/>
            </a:spcAft>
            <a:buChar char="••"/>
          </a:pPr>
          <a:r>
            <a:rPr lang="en-US" sz="2400" kern="1200" dirty="0" smtClean="0"/>
            <a:t>Should handle forwarding ambiguity for above. For PBB-TE, node B will have two paths at node B. One towards C and another towards D</a:t>
          </a:r>
          <a:endParaRPr lang="en-US" sz="2400" kern="1200" dirty="0"/>
        </a:p>
      </dsp:txBody>
      <dsp:txXfrm>
        <a:off x="0" y="1243236"/>
        <a:ext cx="8229600" cy="3272670"/>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7B65535-685F-4AB6-A4CE-B6E0091902D5}">
      <dsp:nvSpPr>
        <dsp:cNvPr id="0" name=""/>
        <dsp:cNvSpPr/>
      </dsp:nvSpPr>
      <dsp:spPr>
        <a:xfrm>
          <a:off x="0" y="17751"/>
          <a:ext cx="8229600" cy="20685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8120" tIns="198120" rIns="198120" bIns="198120" numCol="1" spcCol="1270" anchor="ctr" anchorCtr="0">
          <a:noAutofit/>
        </a:bodyPr>
        <a:lstStyle/>
        <a:p>
          <a:pPr lvl="0" algn="l" defTabSz="2311400" rtl="0">
            <a:lnSpc>
              <a:spcPct val="90000"/>
            </a:lnSpc>
            <a:spcBef>
              <a:spcPct val="0"/>
            </a:spcBef>
            <a:spcAft>
              <a:spcPct val="35000"/>
            </a:spcAft>
          </a:pPr>
          <a:r>
            <a:rPr lang="en-US" sz="5200" kern="1200" dirty="0" smtClean="0"/>
            <a:t>Don’t send traffic if RNI is always failed.</a:t>
          </a:r>
          <a:endParaRPr lang="en-US" sz="5200" kern="1200" dirty="0"/>
        </a:p>
      </dsp:txBody>
      <dsp:txXfrm>
        <a:off x="0" y="17751"/>
        <a:ext cx="8229600" cy="2068560"/>
      </dsp:txXfrm>
    </dsp:sp>
    <dsp:sp modelId="{0F73881B-19A0-4B90-8AE8-3290AE9C6A33}">
      <dsp:nvSpPr>
        <dsp:cNvPr id="0" name=""/>
        <dsp:cNvSpPr/>
      </dsp:nvSpPr>
      <dsp:spPr>
        <a:xfrm>
          <a:off x="0" y="2086311"/>
          <a:ext cx="8229600" cy="24218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66040" rIns="369824" bIns="66040" numCol="1" spcCol="1270" anchor="t" anchorCtr="0">
          <a:noAutofit/>
        </a:bodyPr>
        <a:lstStyle/>
        <a:p>
          <a:pPr marL="285750" lvl="1" indent="-285750" algn="l" defTabSz="1822450" rtl="0">
            <a:lnSpc>
              <a:spcPct val="90000"/>
            </a:lnSpc>
            <a:spcBef>
              <a:spcPct val="0"/>
            </a:spcBef>
            <a:spcAft>
              <a:spcPct val="20000"/>
            </a:spcAft>
            <a:buChar char="••"/>
          </a:pPr>
          <a:r>
            <a:rPr lang="en-US" sz="4100" kern="1200" dirty="0" smtClean="0"/>
            <a:t>Instead use this feature to free up bandwidth on operator 1 and operator 2 network for other internal services.</a:t>
          </a:r>
          <a:endParaRPr lang="en-US" sz="4100" kern="1200" dirty="0"/>
        </a:p>
      </dsp:txBody>
      <dsp:txXfrm>
        <a:off x="0" y="2086311"/>
        <a:ext cx="8229600" cy="2421899"/>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DA8097A-5C0A-4DEF-92EF-992A1B01BB02}">
      <dsp:nvSpPr>
        <dsp:cNvPr id="0" name=""/>
        <dsp:cNvSpPr/>
      </dsp:nvSpPr>
      <dsp:spPr>
        <a:xfrm>
          <a:off x="0" y="49341"/>
          <a:ext cx="8229600" cy="44272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lvl="0" algn="l" defTabSz="1911350" rtl="0">
            <a:lnSpc>
              <a:spcPct val="90000"/>
            </a:lnSpc>
            <a:spcBef>
              <a:spcPct val="0"/>
            </a:spcBef>
            <a:spcAft>
              <a:spcPct val="35000"/>
            </a:spcAft>
          </a:pPr>
          <a:r>
            <a:rPr lang="en-US" sz="4300" kern="1200" dirty="0" smtClean="0"/>
            <a:t>Deterministic </a:t>
          </a:r>
          <a:r>
            <a:rPr lang="en-US" sz="4300" kern="1200" dirty="0" err="1" smtClean="0"/>
            <a:t>QoS</a:t>
          </a:r>
          <a:r>
            <a:rPr lang="en-US" sz="4300" kern="1200" dirty="0" smtClean="0"/>
            <a:t> for PBB-TE means we cannot use Routing/Switching at RNI. We must use </a:t>
          </a:r>
          <a:r>
            <a:rPr lang="en-US" sz="4300" kern="1200" dirty="0" smtClean="0">
              <a:solidFill>
                <a:srgbClr val="FF0000"/>
              </a:solidFill>
            </a:rPr>
            <a:t>Congruent Protection mechanisms</a:t>
          </a:r>
          <a:r>
            <a:rPr lang="en-US" sz="4300" kern="1200" dirty="0" smtClean="0"/>
            <a:t> at the RNI for PBB-TE.</a:t>
          </a:r>
          <a:endParaRPr lang="en-US" sz="4300" kern="1200" dirty="0"/>
        </a:p>
      </dsp:txBody>
      <dsp:txXfrm>
        <a:off x="0" y="49341"/>
        <a:ext cx="8229600" cy="4427280"/>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8D8D156-B28A-4B11-9955-6372196E204E}">
      <dsp:nvSpPr>
        <dsp:cNvPr id="0" name=""/>
        <dsp:cNvSpPr/>
      </dsp:nvSpPr>
      <dsp:spPr>
        <a:xfrm>
          <a:off x="0" y="82568"/>
          <a:ext cx="8229600" cy="1415208"/>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Carrier-grade services demand 50 ms resiliency</a:t>
          </a:r>
          <a:endParaRPr lang="en-US" sz="2000" kern="1200" dirty="0"/>
        </a:p>
      </dsp:txBody>
      <dsp:txXfrm>
        <a:off x="0" y="82568"/>
        <a:ext cx="8229600" cy="1415208"/>
      </dsp:txXfrm>
    </dsp:sp>
    <dsp:sp modelId="{725E71FD-93E0-4F6D-B215-89544097C7F6}">
      <dsp:nvSpPr>
        <dsp:cNvPr id="0" name=""/>
        <dsp:cNvSpPr/>
      </dsp:nvSpPr>
      <dsp:spPr>
        <a:xfrm>
          <a:off x="0" y="1555377"/>
          <a:ext cx="8229600" cy="1415208"/>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Introducing many encapsulation and components on the path between RNI nodes, whether adjacent or peer, may need to be avoided</a:t>
          </a:r>
          <a:endParaRPr lang="en-US" sz="2000" kern="1200" dirty="0"/>
        </a:p>
      </dsp:txBody>
      <dsp:txXfrm>
        <a:off x="0" y="1555377"/>
        <a:ext cx="8229600" cy="1415208"/>
      </dsp:txXfrm>
    </dsp:sp>
    <dsp:sp modelId="{E70F288F-639F-4829-A19F-0023B58CCAAD}">
      <dsp:nvSpPr>
        <dsp:cNvPr id="0" name=""/>
        <dsp:cNvSpPr/>
      </dsp:nvSpPr>
      <dsp:spPr>
        <a:xfrm>
          <a:off x="0" y="3028185"/>
          <a:ext cx="8229600" cy="1415208"/>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Bundling might have to be avoided at the RNI as detecting I-SIDs-to-VID mapping in a bundled service and triggering fault notifications towards the source will be processor intensive and 50 ms might not be guaranteed for all services</a:t>
          </a:r>
          <a:endParaRPr lang="en-US" sz="2000" kern="1200" dirty="0"/>
        </a:p>
      </dsp:txBody>
      <dsp:txXfrm>
        <a:off x="0" y="3028185"/>
        <a:ext cx="8229600" cy="141520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9646CA-37C9-4287-883F-87E6E7381EBE}" type="datetimeFigureOut">
              <a:rPr lang="en-US" smtClean="0"/>
              <a:t>1/11/2011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53682B-2E14-4031-BEE2-CDAE471650D8}"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5D74236-2B07-48D3-8E85-743F4E5FF80B}" type="datetime1">
              <a:rPr lang="en-US" smtClean="0"/>
              <a:t>1/12/2011</a:t>
            </a:fld>
            <a:endParaRPr lang="en-US"/>
          </a:p>
        </p:txBody>
      </p:sp>
      <p:sp>
        <p:nvSpPr>
          <p:cNvPr id="5" name="Footer Placeholder 4"/>
          <p:cNvSpPr>
            <a:spLocks noGrp="1"/>
          </p:cNvSpPr>
          <p:nvPr>
            <p:ph type="ftr" sz="quarter" idx="11"/>
          </p:nvPr>
        </p:nvSpPr>
        <p:spPr/>
        <p:txBody>
          <a:bodyPr/>
          <a:lstStyle/>
          <a:p>
            <a:r>
              <a:rPr lang="en-US" smtClean="0"/>
              <a:t>IEEE Interim Jan 2011, Kauai, Hawaii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pic>
        <p:nvPicPr>
          <p:cNvPr id="7" name="Picture 12"/>
          <p:cNvPicPr>
            <a:picLocks noChangeAspect="1" noChangeArrowheads="1"/>
          </p:cNvPicPr>
          <p:nvPr userDrawn="1"/>
        </p:nvPicPr>
        <p:blipFill>
          <a:blip r:embed="rId2" cstate="print"/>
          <a:srcRect/>
          <a:stretch>
            <a:fillRect/>
          </a:stretch>
        </p:blipFill>
        <p:spPr bwMode="auto">
          <a:xfrm>
            <a:off x="2895600" y="5029200"/>
            <a:ext cx="3248025" cy="1414463"/>
          </a:xfrm>
          <a:prstGeom prst="rect">
            <a:avLst/>
          </a:prstGeom>
          <a:noFill/>
          <a:ln w="9525">
            <a:noFill/>
            <a:miter lim="800000"/>
            <a:headEnd/>
            <a:tailEnd/>
          </a:ln>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512548-272B-4993-9D52-1C88F5BD17A3}" type="datetime1">
              <a:rPr lang="en-US" smtClean="0"/>
              <a:t>1/12/2011</a:t>
            </a:fld>
            <a:endParaRPr lang="en-US"/>
          </a:p>
        </p:txBody>
      </p:sp>
      <p:sp>
        <p:nvSpPr>
          <p:cNvPr id="5" name="Footer Placeholder 4"/>
          <p:cNvSpPr>
            <a:spLocks noGrp="1"/>
          </p:cNvSpPr>
          <p:nvPr>
            <p:ph type="ftr" sz="quarter" idx="11"/>
          </p:nvPr>
        </p:nvSpPr>
        <p:spPr/>
        <p:txBody>
          <a:bodyPr/>
          <a:lstStyle/>
          <a:p>
            <a:r>
              <a:rPr lang="en-US" smtClean="0"/>
              <a:t>IEEE Interim Jan 2011, Kauai, Hawaii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D98A9D-9FE4-4CF4-B46E-3925489F8742}" type="datetime1">
              <a:rPr lang="en-US" smtClean="0"/>
              <a:t>1/12/2011</a:t>
            </a:fld>
            <a:endParaRPr lang="en-US"/>
          </a:p>
        </p:txBody>
      </p:sp>
      <p:sp>
        <p:nvSpPr>
          <p:cNvPr id="5" name="Footer Placeholder 4"/>
          <p:cNvSpPr>
            <a:spLocks noGrp="1"/>
          </p:cNvSpPr>
          <p:nvPr>
            <p:ph type="ftr" sz="quarter" idx="11"/>
          </p:nvPr>
        </p:nvSpPr>
        <p:spPr/>
        <p:txBody>
          <a:bodyPr/>
          <a:lstStyle/>
          <a:p>
            <a:r>
              <a:rPr lang="en-US" smtClean="0"/>
              <a:t>IEEE Interim Jan 2011, Kauai, Hawaii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594344"/>
            <a:ext cx="2133600" cy="365125"/>
          </a:xfrm>
        </p:spPr>
        <p:txBody>
          <a:bodyPr/>
          <a:lstStyle/>
          <a:p>
            <a:fld id="{303E9E9F-4557-49E0-9F1D-446ADBB0FA1F}" type="datetime1">
              <a:rPr lang="en-US" smtClean="0"/>
              <a:t>1/12/2011</a:t>
            </a:fld>
            <a:endParaRPr lang="en-US"/>
          </a:p>
        </p:txBody>
      </p:sp>
      <p:sp>
        <p:nvSpPr>
          <p:cNvPr id="5" name="Footer Placeholder 4"/>
          <p:cNvSpPr>
            <a:spLocks noGrp="1"/>
          </p:cNvSpPr>
          <p:nvPr>
            <p:ph type="ftr" sz="quarter" idx="11"/>
          </p:nvPr>
        </p:nvSpPr>
        <p:spPr>
          <a:xfrm>
            <a:off x="3124200" y="6595171"/>
            <a:ext cx="2895600" cy="365125"/>
          </a:xfrm>
        </p:spPr>
        <p:txBody>
          <a:bodyPr/>
          <a:lstStyle/>
          <a:p>
            <a:r>
              <a:rPr lang="en-US" smtClean="0"/>
              <a:t>IEEE Interim Jan 2011, Kauai, Hawaii</a:t>
            </a:r>
            <a:endParaRPr lang="en-US"/>
          </a:p>
        </p:txBody>
      </p:sp>
      <p:sp>
        <p:nvSpPr>
          <p:cNvPr id="6" name="Slide Number Placeholder 5"/>
          <p:cNvSpPr>
            <a:spLocks noGrp="1"/>
          </p:cNvSpPr>
          <p:nvPr>
            <p:ph type="sldNum" sz="quarter" idx="12"/>
          </p:nvPr>
        </p:nvSpPr>
        <p:spPr>
          <a:xfrm>
            <a:off x="6553200" y="6581818"/>
            <a:ext cx="2133600" cy="365125"/>
          </a:xfrm>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8637A2-62EA-45CB-A047-AC1A3EF7A26B}" type="datetime1">
              <a:rPr lang="en-US" smtClean="0"/>
              <a:t>1/12/2011</a:t>
            </a:fld>
            <a:endParaRPr lang="en-US"/>
          </a:p>
        </p:txBody>
      </p:sp>
      <p:sp>
        <p:nvSpPr>
          <p:cNvPr id="5" name="Footer Placeholder 4"/>
          <p:cNvSpPr>
            <a:spLocks noGrp="1"/>
          </p:cNvSpPr>
          <p:nvPr>
            <p:ph type="ftr" sz="quarter" idx="11"/>
          </p:nvPr>
        </p:nvSpPr>
        <p:spPr/>
        <p:txBody>
          <a:bodyPr/>
          <a:lstStyle/>
          <a:p>
            <a:r>
              <a:rPr lang="en-US" smtClean="0"/>
              <a:t>IEEE Interim Jan 2011, Kauai, Hawaii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EC37B5-FEDC-4808-BA9D-C6E614D7E5B7}" type="datetime1">
              <a:rPr lang="en-US" smtClean="0"/>
              <a:t>1/12/2011</a:t>
            </a:fld>
            <a:endParaRPr lang="en-US"/>
          </a:p>
        </p:txBody>
      </p:sp>
      <p:sp>
        <p:nvSpPr>
          <p:cNvPr id="6" name="Footer Placeholder 5"/>
          <p:cNvSpPr>
            <a:spLocks noGrp="1"/>
          </p:cNvSpPr>
          <p:nvPr>
            <p:ph type="ftr" sz="quarter" idx="11"/>
          </p:nvPr>
        </p:nvSpPr>
        <p:spPr/>
        <p:txBody>
          <a:bodyPr/>
          <a:lstStyle/>
          <a:p>
            <a:r>
              <a:rPr lang="en-US" smtClean="0"/>
              <a:t>IEEE Interim Jan 2011, Kauai, Hawaii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B26007-CAD9-4B32-8A15-C170E66D1F14}" type="datetime1">
              <a:rPr lang="en-US" smtClean="0"/>
              <a:t>1/12/2011</a:t>
            </a:fld>
            <a:endParaRPr lang="en-US"/>
          </a:p>
        </p:txBody>
      </p:sp>
      <p:sp>
        <p:nvSpPr>
          <p:cNvPr id="8" name="Footer Placeholder 7"/>
          <p:cNvSpPr>
            <a:spLocks noGrp="1"/>
          </p:cNvSpPr>
          <p:nvPr>
            <p:ph type="ftr" sz="quarter" idx="11"/>
          </p:nvPr>
        </p:nvSpPr>
        <p:spPr/>
        <p:txBody>
          <a:bodyPr/>
          <a:lstStyle/>
          <a:p>
            <a:r>
              <a:rPr lang="en-US" smtClean="0"/>
              <a:t>IEEE Interim Jan 2011, Kauai, Hawaii</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CEFAD6F-3022-4576-8D1D-ECD6B14A1026}" type="datetime1">
              <a:rPr lang="en-US" smtClean="0"/>
              <a:t>1/12/2011</a:t>
            </a:fld>
            <a:endParaRPr lang="en-US"/>
          </a:p>
        </p:txBody>
      </p:sp>
      <p:sp>
        <p:nvSpPr>
          <p:cNvPr id="4" name="Footer Placeholder 3"/>
          <p:cNvSpPr>
            <a:spLocks noGrp="1"/>
          </p:cNvSpPr>
          <p:nvPr>
            <p:ph type="ftr" sz="quarter" idx="11"/>
          </p:nvPr>
        </p:nvSpPr>
        <p:spPr/>
        <p:txBody>
          <a:bodyPr/>
          <a:lstStyle/>
          <a:p>
            <a:r>
              <a:rPr lang="en-US" smtClean="0"/>
              <a:t>IEEE Interim Jan 2011, Kauai, Hawaii</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6C3C37-8FEE-4AB4-A59F-001FA8758245}" type="datetime1">
              <a:rPr lang="en-US" smtClean="0"/>
              <a:t>1/12/2011</a:t>
            </a:fld>
            <a:endParaRPr lang="en-US"/>
          </a:p>
        </p:txBody>
      </p:sp>
      <p:sp>
        <p:nvSpPr>
          <p:cNvPr id="3" name="Footer Placeholder 2"/>
          <p:cNvSpPr>
            <a:spLocks noGrp="1"/>
          </p:cNvSpPr>
          <p:nvPr>
            <p:ph type="ftr" sz="quarter" idx="11"/>
          </p:nvPr>
        </p:nvSpPr>
        <p:spPr/>
        <p:txBody>
          <a:bodyPr/>
          <a:lstStyle/>
          <a:p>
            <a:r>
              <a:rPr lang="en-US" smtClean="0"/>
              <a:t>IEEE Interim Jan 2011, Kauai, Hawaii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64670D-089C-49B3-B1B4-80A93EC6CC2C}" type="datetime1">
              <a:rPr lang="en-US" smtClean="0"/>
              <a:t>1/12/2011</a:t>
            </a:fld>
            <a:endParaRPr lang="en-US"/>
          </a:p>
        </p:txBody>
      </p:sp>
      <p:sp>
        <p:nvSpPr>
          <p:cNvPr id="6" name="Footer Placeholder 5"/>
          <p:cNvSpPr>
            <a:spLocks noGrp="1"/>
          </p:cNvSpPr>
          <p:nvPr>
            <p:ph type="ftr" sz="quarter" idx="11"/>
          </p:nvPr>
        </p:nvSpPr>
        <p:spPr/>
        <p:txBody>
          <a:bodyPr/>
          <a:lstStyle/>
          <a:p>
            <a:r>
              <a:rPr lang="en-US" smtClean="0"/>
              <a:t>IEEE Interim Jan 2011, Kauai, Hawaii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CB97E2-A30C-4B44-AF74-CAC2D2D8458E}" type="datetime1">
              <a:rPr lang="en-US" smtClean="0"/>
              <a:t>1/12/2011</a:t>
            </a:fld>
            <a:endParaRPr lang="en-US"/>
          </a:p>
        </p:txBody>
      </p:sp>
      <p:sp>
        <p:nvSpPr>
          <p:cNvPr id="6" name="Footer Placeholder 5"/>
          <p:cNvSpPr>
            <a:spLocks noGrp="1"/>
          </p:cNvSpPr>
          <p:nvPr>
            <p:ph type="ftr" sz="quarter" idx="11"/>
          </p:nvPr>
        </p:nvSpPr>
        <p:spPr/>
        <p:txBody>
          <a:bodyPr/>
          <a:lstStyle/>
          <a:p>
            <a:r>
              <a:rPr lang="en-US" smtClean="0"/>
              <a:t>IEEE Interim Jan 2011, Kauai, Hawaii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AE2C79-F621-4E95-B48F-4FD80290C114}" type="datetime1">
              <a:rPr lang="en-US" smtClean="0"/>
              <a:t>1/12/2011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IEEE Interim Jan 2011, Kauai, Hawaii</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google.co.in/imgres?imgurl=http://3.bp.blogspot.com/_AcBUSVxs82w/Sv1A1nUtBxI/AAAAAAAAWUk/brQ-eBmGopg/s400/BSNL+Logo.jpg&amp;imgrefurl=http://symbolphotos.blogspot.com/2009/11/bsnl-logo-photos.html&amp;h=317&amp;w=373&amp;sz=15&amp;tbnid=-DP2mbqX34hqtM:&amp;tbnh=104&amp;tbnw=122&amp;prev=/images?q=BSNL+logo&amp;hl=en&amp;usg=__hmGp0Vagx2dhK24UqdYKS4pfuhI=&amp;ei=7Eo4S8H7GIjYtgP9z53XAw&amp;sa=X&amp;oi=image_result&amp;resnum=5&amp;ct=image&amp;ved=0CBEQ9QEwBA"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hyperlink" Target="http://www.google.co.in/imgres?imgurl=http://3.bp.blogspot.com/_AcBUSVxs82w/Sv1A1nUtBxI/AAAAAAAAWUk/brQ-eBmGopg/s400/BSNL+Logo.jpg&amp;imgrefurl=http://symbolphotos.blogspot.com/2009/11/bsnl-logo-photos.html&amp;h=317&amp;w=373&amp;sz=15&amp;tbnid=-DP2mbqX34hqtM:&amp;tbnh=104&amp;tbnw=122&amp;prev=/images?q=BSNL+logo&amp;hl=en&amp;usg=__hmGp0Vagx2dhK24UqdYKS4pfuhI=&amp;ei=7Eo4S8H7GIjYtgP9z53XAw&amp;sa=X&amp;oi=image_result&amp;resnum=5&amp;ct=image&amp;ved=0CBEQ9QEwBA"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google.co.in/imgres?imgurl=http://3.bp.blogspot.com/_AcBUSVxs82w/Sv1A1nUtBxI/AAAAAAAAWUk/brQ-eBmGopg/s400/BSNL+Logo.jpg&amp;imgrefurl=http://symbolphotos.blogspot.com/2009/11/bsnl-logo-photos.html&amp;h=317&amp;w=373&amp;sz=15&amp;tbnid=-DP2mbqX34hqtM:&amp;tbnh=104&amp;tbnw=122&amp;prev=/images?q=BSNL+logo&amp;hl=en&amp;usg=__hmGp0Vagx2dhK24UqdYKS4pfuhI=&amp;ei=7Eo4S8H7GIjYtgP9z53XAw&amp;sa=X&amp;oi=image_result&amp;resnum=5&amp;ct=image&amp;ved=0CBEQ9QEwBA"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3" Type="http://schemas.openxmlformats.org/officeDocument/2006/relationships/hyperlink" Target="http://www.google.co.in/imgres?imgurl=http://3.bp.blogspot.com/_AcBUSVxs82w/Sv1A1nUtBxI/AAAAAAAAWUk/brQ-eBmGopg/s400/BSNL+Logo.jpg&amp;imgrefurl=http://symbolphotos.blogspot.com/2009/11/bsnl-logo-photos.html&amp;h=317&amp;w=373&amp;sz=15&amp;tbnid=-DP2mbqX34hqtM:&amp;tbnh=104&amp;tbnw=122&amp;prev=/images?q=BSNL+logo&amp;hl=en&amp;usg=__hmGp0Vagx2dhK24UqdYKS4pfuhI=&amp;ei=7Eo4S8H7GIjYtgP9z53XAw&amp;sa=X&amp;oi=image_result&amp;resnum=5&amp;ct=image&amp;ved=0CBEQ9QEwBA"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hyperlink" Target="http://www.google.co.in/imgres?imgurl=http://3.bp.blogspot.com/_AcBUSVxs82w/Sv1A1nUtBxI/AAAAAAAAWUk/brQ-eBmGopg/s400/BSNL+Logo.jpg&amp;imgrefurl=http://symbolphotos.blogspot.com/2009/11/bsnl-logo-photos.html&amp;h=317&amp;w=373&amp;sz=15&amp;tbnid=-DP2mbqX34hqtM:&amp;tbnh=104&amp;tbnw=122&amp;prev=/images?q=BSNL+logo&amp;hl=en&amp;usg=__hmGp0Vagx2dhK24UqdYKS4pfuhI=&amp;ei=7Eo4S8H7GIjYtgP9z53XAw&amp;sa=X&amp;oi=image_result&amp;resnum=5&amp;ct=image&amp;ved=0CBEQ9QEwBA"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3" Type="http://schemas.openxmlformats.org/officeDocument/2006/relationships/hyperlink" Target="http://www.ieee802.org/1/files/public/docs2010/new-haddock-resilient-network-interconnect-LAG-0910-v3b.pdf" TargetMode="External"/><Relationship Id="rId2" Type="http://schemas.openxmlformats.org/officeDocument/2006/relationships/hyperlink" Target="http://www.ieee802.org/1/files/public/docs2010/new-alon-INSP-NNI-protection-11-10-v01.pdf" TargetMode="External"/><Relationship Id="rId1" Type="http://schemas.openxmlformats.org/officeDocument/2006/relationships/slideLayout" Target="../slideLayouts/slideLayout2.xml"/><Relationship Id="rId6" Type="http://schemas.openxmlformats.org/officeDocument/2006/relationships/hyperlink" Target="http://www.ieee802.org/1/files/public/docs2010/new-farkas-network-interconnect-resiliency-requirements-0710-v02.pdf" TargetMode="External"/><Relationship Id="rId5" Type="http://schemas.openxmlformats.org/officeDocument/2006/relationships/hyperlink" Target="http://www.ieee802.org/1/files/public/docs2010/new-vinod-ENNI-Protection-0310-v03.pptx" TargetMode="External"/><Relationship Id="rId4" Type="http://schemas.openxmlformats.org/officeDocument/2006/relationships/hyperlink" Target="http://www.ieee802.org/1/files/public/docs2010/new-nfinn-LACP-vs-buffer-networks-1110-v1.pdf" TargetMode="Externa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2.xml.rels><?xml version="1.0" encoding="UTF-8" standalone="yes"?>
<Relationships xmlns="http://schemas.openxmlformats.org/package/2006/relationships"><Relationship Id="rId3" Type="http://schemas.openxmlformats.org/officeDocument/2006/relationships/hyperlink" Target="http://www.google.co.in/imgres?imgurl=http://3.bp.blogspot.com/_AcBUSVxs82w/Sv1A1nUtBxI/AAAAAAAAWUk/brQ-eBmGopg/s400/BSNL+Logo.jpg&amp;imgrefurl=http://symbolphotos.blogspot.com/2009/11/bsnl-logo-photos.html&amp;h=317&amp;w=373&amp;sz=15&amp;tbnid=-DP2mbqX34hqtM:&amp;tbnh=104&amp;tbnw=122&amp;prev=/images?q=BSNL+logo&amp;hl=en&amp;usg=__hmGp0Vagx2dhK24UqdYKS4pfuhI=&amp;ei=7Eo4S8H7GIjYtgP9z53XAw&amp;sa=X&amp;oi=image_result&amp;resnum=5&amp;ct=image&amp;ved=0CBEQ9QEwBA"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RNI Requirements Imposed </a:t>
            </a:r>
            <a:r>
              <a:rPr lang="en-US" dirty="0" smtClean="0"/>
              <a:t>by PBB-TE</a:t>
            </a:r>
            <a:endParaRPr lang="en-US" dirty="0"/>
          </a:p>
        </p:txBody>
      </p:sp>
      <p:sp>
        <p:nvSpPr>
          <p:cNvPr id="3" name="Subtitle 2"/>
          <p:cNvSpPr>
            <a:spLocks noGrp="1"/>
          </p:cNvSpPr>
          <p:nvPr>
            <p:ph type="subTitle" idx="1"/>
          </p:nvPr>
        </p:nvSpPr>
        <p:spPr/>
        <p:txBody>
          <a:bodyPr/>
          <a:lstStyle/>
          <a:p>
            <a:r>
              <a:rPr lang="en-US" b="1" dirty="0" smtClean="0"/>
              <a:t>M Vinod Kumar</a:t>
            </a:r>
          </a:p>
        </p:txBody>
      </p:sp>
      <p:sp>
        <p:nvSpPr>
          <p:cNvPr id="4" name="Date Placeholder 3"/>
          <p:cNvSpPr>
            <a:spLocks noGrp="1"/>
          </p:cNvSpPr>
          <p:nvPr>
            <p:ph type="dt" sz="half" idx="10"/>
          </p:nvPr>
        </p:nvSpPr>
        <p:spPr/>
        <p:txBody>
          <a:bodyPr/>
          <a:lstStyle/>
          <a:p>
            <a:fld id="{D7001B9E-953F-4152-8CF0-7652EEEE7325}" type="datetime1">
              <a:rPr lang="en-US" smtClean="0"/>
              <a:t>1/12/2011</a:t>
            </a:fld>
            <a:endParaRPr lang="en-US"/>
          </a:p>
        </p:txBody>
      </p:sp>
      <p:sp>
        <p:nvSpPr>
          <p:cNvPr id="5" name="Footer Placeholder 4"/>
          <p:cNvSpPr>
            <a:spLocks noGrp="1"/>
          </p:cNvSpPr>
          <p:nvPr>
            <p:ph type="ftr" sz="quarter" idx="11"/>
          </p:nvPr>
        </p:nvSpPr>
        <p:spPr/>
        <p:txBody>
          <a:bodyPr/>
          <a:lstStyle/>
          <a:p>
            <a:r>
              <a:rPr lang="en-US" smtClean="0"/>
              <a:t>IEEE Interim Jan 2011, Kauai, Hawaii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t>Protection </a:t>
            </a:r>
            <a:r>
              <a:rPr lang="en-US" dirty="0" smtClean="0"/>
              <a:t>Scopes</a:t>
            </a:r>
            <a:endParaRPr lang="en-US" dirty="0"/>
          </a:p>
        </p:txBody>
      </p:sp>
      <p:sp>
        <p:nvSpPr>
          <p:cNvPr id="3" name="Content Placeholder 2"/>
          <p:cNvSpPr>
            <a:spLocks noGrp="1"/>
          </p:cNvSpPr>
          <p:nvPr>
            <p:ph idx="1"/>
          </p:nvPr>
        </p:nvSpPr>
        <p:spPr/>
        <p:txBody>
          <a:bodyPr/>
          <a:lstStyle/>
          <a:p>
            <a:r>
              <a:rPr lang="en-US" dirty="0" smtClean="0"/>
              <a:t>Three types of protection</a:t>
            </a:r>
          </a:p>
          <a:p>
            <a:pPr lvl="1"/>
            <a:r>
              <a:rPr lang="en-US" dirty="0" smtClean="0"/>
              <a:t>Node</a:t>
            </a:r>
          </a:p>
          <a:p>
            <a:pPr lvl="1"/>
            <a:r>
              <a:rPr lang="en-US" dirty="0" smtClean="0"/>
              <a:t>Link </a:t>
            </a:r>
          </a:p>
          <a:p>
            <a:pPr lvl="1"/>
            <a:r>
              <a:rPr lang="en-US" dirty="0" smtClean="0"/>
              <a:t>Infrastructure Segment or Service path within operator</a:t>
            </a:r>
          </a:p>
        </p:txBody>
      </p:sp>
      <p:sp>
        <p:nvSpPr>
          <p:cNvPr id="4" name="Date Placeholder 3"/>
          <p:cNvSpPr>
            <a:spLocks noGrp="1"/>
          </p:cNvSpPr>
          <p:nvPr>
            <p:ph type="dt" sz="half" idx="10"/>
          </p:nvPr>
        </p:nvSpPr>
        <p:spPr/>
        <p:txBody>
          <a:bodyPr/>
          <a:lstStyle/>
          <a:p>
            <a:fld id="{28ACD82B-EC8A-4DB0-9A9F-D05C44B9CB78}" type="datetime1">
              <a:rPr lang="en-US" smtClean="0"/>
              <a:t>1/12/2011</a:t>
            </a:fld>
            <a:endParaRPr lang="en-US"/>
          </a:p>
        </p:txBody>
      </p:sp>
      <p:sp>
        <p:nvSpPr>
          <p:cNvPr id="5" name="Footer Placeholder 4"/>
          <p:cNvSpPr>
            <a:spLocks noGrp="1"/>
          </p:cNvSpPr>
          <p:nvPr>
            <p:ph type="ftr" sz="quarter" idx="11"/>
          </p:nvPr>
        </p:nvSpPr>
        <p:spPr/>
        <p:txBody>
          <a:bodyPr/>
          <a:lstStyle/>
          <a:p>
            <a:r>
              <a:rPr lang="en-US" smtClean="0"/>
              <a:t>IEEE Interim Jan 2011, Kauai, Hawaii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24"/>
          <p:cNvCxnSpPr/>
          <p:nvPr/>
        </p:nvCxnSpPr>
        <p:spPr>
          <a:xfrm rot="5400000">
            <a:off x="3695700" y="3695700"/>
            <a:ext cx="175260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076" name="Title 1"/>
          <p:cNvSpPr>
            <a:spLocks noGrp="1"/>
          </p:cNvSpPr>
          <p:nvPr>
            <p:ph type="title"/>
          </p:nvPr>
        </p:nvSpPr>
        <p:spPr/>
        <p:txBody>
          <a:bodyPr/>
          <a:lstStyle/>
          <a:p>
            <a:pPr eaLnBrk="1" hangingPunct="1"/>
            <a:r>
              <a:rPr lang="en-US" dirty="0" smtClean="0"/>
              <a:t>RNI Link Failure</a:t>
            </a:r>
            <a:endParaRPr lang="en-US" dirty="0" smtClean="0"/>
          </a:p>
        </p:txBody>
      </p:sp>
      <p:sp>
        <p:nvSpPr>
          <p:cNvPr id="4" name="Cloud 3"/>
          <p:cNvSpPr/>
          <p:nvPr/>
        </p:nvSpPr>
        <p:spPr>
          <a:xfrm>
            <a:off x="2133600" y="2819400"/>
            <a:ext cx="1905000" cy="1219200"/>
          </a:xfrm>
          <a:prstGeom prst="cloud">
            <a:avLst/>
          </a:prstGeom>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r>
              <a:rPr lang="en-US" b="1" dirty="0" smtClean="0"/>
              <a:t>Op1</a:t>
            </a:r>
            <a:endParaRPr lang="en-US" b="1" dirty="0"/>
          </a:p>
          <a:p>
            <a:pPr algn="ctr" fontAlgn="auto">
              <a:spcBef>
                <a:spcPts val="0"/>
              </a:spcBef>
              <a:spcAft>
                <a:spcPts val="0"/>
              </a:spcAft>
              <a:defRPr/>
            </a:pPr>
            <a:r>
              <a:rPr lang="en-US" sz="1600" b="1" dirty="0" smtClean="0"/>
              <a:t>L2 Network</a:t>
            </a:r>
            <a:endParaRPr lang="en-US" b="1" dirty="0"/>
          </a:p>
        </p:txBody>
      </p:sp>
      <p:sp>
        <p:nvSpPr>
          <p:cNvPr id="5" name="Cloud 4"/>
          <p:cNvSpPr/>
          <p:nvPr/>
        </p:nvSpPr>
        <p:spPr>
          <a:xfrm>
            <a:off x="5105400" y="2819400"/>
            <a:ext cx="1905000" cy="1219200"/>
          </a:xfrm>
          <a:prstGeom prst="cloud">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dirty="0" smtClean="0"/>
              <a:t>Op2</a:t>
            </a:r>
            <a:endParaRPr lang="en-US" dirty="0"/>
          </a:p>
          <a:p>
            <a:pPr algn="ctr" fontAlgn="auto">
              <a:spcBef>
                <a:spcPts val="0"/>
              </a:spcBef>
              <a:spcAft>
                <a:spcPts val="0"/>
              </a:spcAft>
              <a:defRPr/>
            </a:pPr>
            <a:r>
              <a:rPr lang="en-US" sz="1600" dirty="0" smtClean="0"/>
              <a:t>L2 Leased Line</a:t>
            </a:r>
            <a:endParaRPr lang="en-US" dirty="0"/>
          </a:p>
        </p:txBody>
      </p:sp>
      <p:sp>
        <p:nvSpPr>
          <p:cNvPr id="6" name="Cube 5"/>
          <p:cNvSpPr/>
          <p:nvPr/>
        </p:nvSpPr>
        <p:spPr>
          <a:xfrm>
            <a:off x="152400" y="2971800"/>
            <a:ext cx="762000" cy="762000"/>
          </a:xfrm>
          <a:prstGeom prst="cube">
            <a:avLst/>
          </a:prstGeom>
        </p:spPr>
        <p:style>
          <a:lnRef idx="3">
            <a:schemeClr val="lt1"/>
          </a:lnRef>
          <a:fillRef idx="1">
            <a:schemeClr val="accent5"/>
          </a:fillRef>
          <a:effectRef idx="1">
            <a:schemeClr val="accent5"/>
          </a:effectRef>
          <a:fontRef idx="minor">
            <a:schemeClr val="lt1"/>
          </a:fontRef>
        </p:style>
        <p:txBody>
          <a:bodyPr anchor="ctr"/>
          <a:lstStyle/>
          <a:p>
            <a:pPr algn="ctr" fontAlgn="auto">
              <a:spcBef>
                <a:spcPts val="0"/>
              </a:spcBef>
              <a:spcAft>
                <a:spcPts val="0"/>
              </a:spcAft>
              <a:defRPr/>
            </a:pPr>
            <a:r>
              <a:rPr lang="en-US" dirty="0"/>
              <a:t>C1</a:t>
            </a:r>
          </a:p>
        </p:txBody>
      </p:sp>
      <p:sp>
        <p:nvSpPr>
          <p:cNvPr id="7" name="Cube 6"/>
          <p:cNvSpPr/>
          <p:nvPr/>
        </p:nvSpPr>
        <p:spPr>
          <a:xfrm>
            <a:off x="8229600" y="2971800"/>
            <a:ext cx="762000" cy="762000"/>
          </a:xfrm>
          <a:prstGeom prst="cube">
            <a:avLst/>
          </a:prstGeom>
        </p:spPr>
        <p:style>
          <a:lnRef idx="3">
            <a:schemeClr val="lt1"/>
          </a:lnRef>
          <a:fillRef idx="1">
            <a:schemeClr val="accent5"/>
          </a:fillRef>
          <a:effectRef idx="1">
            <a:schemeClr val="accent5"/>
          </a:effectRef>
          <a:fontRef idx="minor">
            <a:schemeClr val="lt1"/>
          </a:fontRef>
        </p:style>
        <p:txBody>
          <a:bodyPr anchor="ctr"/>
          <a:lstStyle/>
          <a:p>
            <a:pPr algn="ctr" fontAlgn="auto">
              <a:spcBef>
                <a:spcPts val="0"/>
              </a:spcBef>
              <a:spcAft>
                <a:spcPts val="0"/>
              </a:spcAft>
              <a:defRPr/>
            </a:pPr>
            <a:r>
              <a:rPr lang="en-US" dirty="0"/>
              <a:t>C2</a:t>
            </a:r>
          </a:p>
        </p:txBody>
      </p:sp>
      <p:sp>
        <p:nvSpPr>
          <p:cNvPr id="3084" name="AutoShape 6" descr="data:image/jpg;base64,/9j/4AAQSkZJRgABAQAAAQABAAD/2wBDAAkGBwgHBgkIBwgKCgkLDRYPDQwMDRsUFRAWIB0iIiAdHx8kKDQsJCYxJx8fLT0tMTU3Ojo6Iys/RD84QzQ5Ojf/2wBDAQoKCg0MDRoPDxo3JR8lNzc3Nzc3Nzc3Nzc3Nzc3Nzc3Nzc3Nzc3Nzc3Nzc3Nzc3Nzc3Nzc3Nzc3Nzc3Nzc3Nzf/wAARCABeAG4DASIAAhEBAxEB/8QAGwABAAIDAQEAAAAAAAAAAAAAAAUGAQMEAgf/xAA4EAABAwMBBgQDBgUFAAAAAAABAAIDBAURMQYSIUFRcRMyYYEUIpEHFUKhsfAzQ2LB0SNScoLh/8QAGQEBAAMBAQAAAAAAAAAAAAAAAAIDBAUB/8QAIREAAwACAgIDAQEAAAAAAAAAAAECAxEEEiExEyJBUcH/2gAMAwEAAhEDEQA/APuCIiAIETRACiEhapqmGAEzSsZ3KA2oNVHuvNED/Ec71a0rZFdKOUgNnaCeTuCA7EWA5rgC0gg8wVlAFjK562upKGAzVtTFBEPxSPACqtz+0Sz0ga6njqKxhOPEijwwf9nYBUpi7epRGqmfbLmgUJsxtJR7R00k1I2SN0TsSRyAZaTxGnAjVTa8qXL1Xs9mlS2giIvD0LDjgZKyoW/1pY0U0bsFwy8jXHRAarjeXEujozgDgZOZ7KtPutG6VwkqQJAfmEmc/muv96Kt7SNpjUB8cg8c8JGjj791HLTxraNXDwRmvrWyeZV00nkqIj2eFtBDxluCOo4qhEBWzZ1pZa4ycDLnOB/fZQw53kemjTzeBPHjsq2TdJWz0hBied3m0+U+ynoKp1xhHw8rYXjhIC3ec3tnh9VWFupah9NUMljPEHiOo6LQ0cwn4bHQsn+InjNTUYx41SfEcB0GeAHoAFG7dXCktWzdV4jGF0zDFDHgcXEcuwyfZS1ddqOhtbrhVSiOnDQ7J5k8gOZ9F86tcVVt9tN8dWRllqo3/LETw6hnqTwLj7dFbght96epRRlrX1Xtlm+zOzOtezzZZmbs9WfFdnUNxhg+nH3Kt68sbujGAANML0qslvJTt/pbE9ZUhERQJAqmVkxnqpZD+Jxx2VxlOI3divl16u/g71PSn/UPmeD5e3qvHahbZdgwVnvpKPV5u4pw6CmIM2jn/wCz/wBVcZHJNJuMa58jjwGMkldlutc9e7f8kOf4jufYKz0dFBRR7lOzd6nPE+6zdLzvs/COy8+HhR0jzRWa60z0UDZnua5p8wb+BWKzs3bXTjOcsz9St8j4XvNNIWlzmbxjI1bnH6r1BEyCJkMYwxgwB0WiMCx1tHO5HNrPiU372e1x3S5UtrpXVFW75dGsHmeegH7Cir/tRTW3fgpt2erHAj8MZ9T19FSQbhtDc2tc50879M+Vjf7D0XSw8V1978I5d5UvE+yapZbrtteI6NrnCFji5rc5bAzQu9T36+y+0We201ot8NFRs3YYm4HVx5k9SdVXfs+s0Npp5o48PkIYZZeb3cfyVwwqeTmVPpHiV6GLH1+z9hERZS4IdFjKh9o7wLTQF4w6eTLYmnmcansvG9LbJY4rJSmV5ZwbXX/4KI0dJJipkHzOH8tp/uqdbrE8yeLcGua3ORG4YLuhPdWXZWxuqpvvW5jxHPO9G1/He/qI/RTN+ot5oqYxksGH41x1VUx8j7V6OhkzLjR8OF+f1/4QDQGtDWgAAaDks8kKcitX4c5vb2yjbb11RSX+klpn+G+CEFjh6kk59Fx3ba6trYBBTj4Vm5iQsPFx9DyC17cvL9opRvAhkTAAOXBQGOZHD6Lt4MEPHNNeTBeSuzR2Wy3VV1qhBSM3nauc7Rg6k/vK+l2Sz09npvChy6R3GSUji8/4XnZ2K3stkbrW3EMgySTlxOh3j1BUxSwSVM7IYxxdqeQC5/J5NZH19I0YsaS2yd2ehLKZ0p/mO/IcP1z9FLrXBE2GJkTB8rGgBbFgLgiLBQHnhxHqvnzZBtFtUxtS4eA0kNYTjLW6DuSvoWOByqpPsVA+qdLHVyRsc4uDN3JbnocqrKm9aNvDy48bru9Nrw/4WV8scEe/I5kTANXOAAHutEdfHVHdpGunboXgfJ9Tr7Lio9mbdTua+SN1Q9ujp3F+PbRTTQAMAYA0AVk7MtKE/q9kDcbK5pdLRjLdTF07KHc0tcWuBBHIjCvC0z08M4xNEx//ACblS2QKHUW+iqSXVFJBK52rnxgk++FxybN2aQfNb4Wj+jLf0IV/+56InPgkdnu/yvcVso4jlsDSRzcSf1Viy0vTIuU/wptj2djp3PFshfHHJguBe4sB0zx59lcrfQR0UeG/M8+Z55+i6wAAABgDksqFU6e2SQRFlRBhEQIAiIgMLKIEARCiAINUQaoAiIgCIiAIiBAf/9k=">
            <a:hlinkClick r:id="rId3"/>
          </p:cNvPr>
          <p:cNvSpPr>
            <a:spLocks noChangeAspect="1" noChangeArrowheads="1"/>
          </p:cNvSpPr>
          <p:nvPr/>
        </p:nvSpPr>
        <p:spPr bwMode="auto">
          <a:xfrm>
            <a:off x="155575" y="-427038"/>
            <a:ext cx="1047750" cy="895351"/>
          </a:xfrm>
          <a:prstGeom prst="rect">
            <a:avLst/>
          </a:prstGeom>
          <a:noFill/>
          <a:ln w="9525">
            <a:noFill/>
            <a:miter lim="800000"/>
            <a:headEnd/>
            <a:tailEnd/>
          </a:ln>
        </p:spPr>
        <p:txBody>
          <a:bodyPr/>
          <a:lstStyle/>
          <a:p>
            <a:endParaRPr lang="en-US">
              <a:latin typeface="Calibri" pitchFamily="34" charset="0"/>
            </a:endParaRPr>
          </a:p>
        </p:txBody>
      </p:sp>
      <p:sp>
        <p:nvSpPr>
          <p:cNvPr id="3085" name="TextBox 16"/>
          <p:cNvSpPr txBox="1">
            <a:spLocks noChangeArrowheads="1"/>
          </p:cNvSpPr>
          <p:nvPr/>
        </p:nvSpPr>
        <p:spPr bwMode="auto">
          <a:xfrm>
            <a:off x="971550" y="3352800"/>
            <a:ext cx="1085850" cy="915988"/>
          </a:xfrm>
          <a:prstGeom prst="rect">
            <a:avLst/>
          </a:prstGeom>
          <a:noFill/>
          <a:ln w="9525">
            <a:noFill/>
            <a:miter lim="800000"/>
            <a:headEnd/>
            <a:tailEnd/>
          </a:ln>
        </p:spPr>
        <p:txBody>
          <a:bodyPr wrap="none">
            <a:spAutoFit/>
          </a:bodyPr>
          <a:lstStyle/>
          <a:p>
            <a:pPr algn="ctr"/>
            <a:r>
              <a:rPr lang="en-US">
                <a:latin typeface="Calibri" pitchFamily="34" charset="0"/>
              </a:rPr>
              <a:t>Carrier </a:t>
            </a:r>
          </a:p>
          <a:p>
            <a:pPr algn="ctr"/>
            <a:r>
              <a:rPr lang="en-US">
                <a:latin typeface="Calibri" pitchFamily="34" charset="0"/>
              </a:rPr>
              <a:t>Ethernet/</a:t>
            </a:r>
          </a:p>
          <a:p>
            <a:pPr algn="ctr"/>
            <a:r>
              <a:rPr lang="en-US">
                <a:latin typeface="Calibri" pitchFamily="34" charset="0"/>
              </a:rPr>
              <a:t>EoSDH</a:t>
            </a:r>
          </a:p>
        </p:txBody>
      </p:sp>
      <p:sp>
        <p:nvSpPr>
          <p:cNvPr id="3086" name="TextBox 17"/>
          <p:cNvSpPr txBox="1">
            <a:spLocks noChangeArrowheads="1"/>
          </p:cNvSpPr>
          <p:nvPr/>
        </p:nvSpPr>
        <p:spPr bwMode="auto">
          <a:xfrm>
            <a:off x="7010400" y="3352800"/>
            <a:ext cx="1085850" cy="915988"/>
          </a:xfrm>
          <a:prstGeom prst="rect">
            <a:avLst/>
          </a:prstGeom>
          <a:noFill/>
          <a:ln w="9525">
            <a:noFill/>
            <a:miter lim="800000"/>
            <a:headEnd/>
            <a:tailEnd/>
          </a:ln>
        </p:spPr>
        <p:txBody>
          <a:bodyPr wrap="none">
            <a:spAutoFit/>
          </a:bodyPr>
          <a:lstStyle/>
          <a:p>
            <a:pPr algn="ctr"/>
            <a:r>
              <a:rPr lang="en-US">
                <a:latin typeface="Calibri" pitchFamily="34" charset="0"/>
              </a:rPr>
              <a:t>Carrier </a:t>
            </a:r>
          </a:p>
          <a:p>
            <a:pPr algn="ctr"/>
            <a:r>
              <a:rPr lang="en-US">
                <a:latin typeface="Calibri" pitchFamily="34" charset="0"/>
              </a:rPr>
              <a:t>Ethernet/</a:t>
            </a:r>
          </a:p>
          <a:p>
            <a:pPr algn="ctr"/>
            <a:r>
              <a:rPr lang="en-US">
                <a:latin typeface="Calibri" pitchFamily="34" charset="0"/>
              </a:rPr>
              <a:t>EoSDH</a:t>
            </a:r>
          </a:p>
        </p:txBody>
      </p:sp>
      <p:sp>
        <p:nvSpPr>
          <p:cNvPr id="3087" name="TextBox 18"/>
          <p:cNvSpPr txBox="1">
            <a:spLocks noChangeArrowheads="1"/>
          </p:cNvSpPr>
          <p:nvPr/>
        </p:nvSpPr>
        <p:spPr bwMode="auto">
          <a:xfrm>
            <a:off x="60023" y="2047875"/>
            <a:ext cx="1126142" cy="923330"/>
          </a:xfrm>
          <a:prstGeom prst="rect">
            <a:avLst/>
          </a:prstGeom>
          <a:noFill/>
          <a:ln w="9525">
            <a:noFill/>
            <a:miter lim="800000"/>
            <a:headEnd/>
            <a:tailEnd/>
          </a:ln>
        </p:spPr>
        <p:txBody>
          <a:bodyPr wrap="none">
            <a:spAutoFit/>
          </a:bodyPr>
          <a:lstStyle/>
          <a:p>
            <a:pPr algn="ctr"/>
            <a:r>
              <a:rPr lang="en-US" dirty="0" smtClean="0">
                <a:latin typeface="Calibri" pitchFamily="34" charset="0"/>
              </a:rPr>
              <a:t>Op1</a:t>
            </a:r>
            <a:endParaRPr lang="en-US" dirty="0">
              <a:latin typeface="Calibri" pitchFamily="34" charset="0"/>
            </a:endParaRPr>
          </a:p>
          <a:p>
            <a:pPr algn="ctr"/>
            <a:r>
              <a:rPr lang="en-US" dirty="0" smtClean="0">
                <a:latin typeface="Calibri" pitchFamily="34" charset="0"/>
              </a:rPr>
              <a:t>L2 Service</a:t>
            </a:r>
            <a:endParaRPr lang="en-US" dirty="0">
              <a:latin typeface="Calibri" pitchFamily="34" charset="0"/>
            </a:endParaRPr>
          </a:p>
          <a:p>
            <a:pPr algn="ctr"/>
            <a:r>
              <a:rPr lang="en-US" dirty="0">
                <a:latin typeface="Calibri" pitchFamily="34" charset="0"/>
              </a:rPr>
              <a:t>Customer</a:t>
            </a:r>
          </a:p>
        </p:txBody>
      </p:sp>
      <p:sp>
        <p:nvSpPr>
          <p:cNvPr id="3088" name="TextBox 19"/>
          <p:cNvSpPr txBox="1">
            <a:spLocks noChangeArrowheads="1"/>
          </p:cNvSpPr>
          <p:nvPr/>
        </p:nvSpPr>
        <p:spPr bwMode="auto">
          <a:xfrm>
            <a:off x="8034036" y="2057400"/>
            <a:ext cx="1126142" cy="923330"/>
          </a:xfrm>
          <a:prstGeom prst="rect">
            <a:avLst/>
          </a:prstGeom>
          <a:noFill/>
          <a:ln w="9525">
            <a:noFill/>
            <a:miter lim="800000"/>
            <a:headEnd/>
            <a:tailEnd/>
          </a:ln>
        </p:spPr>
        <p:txBody>
          <a:bodyPr wrap="none">
            <a:spAutoFit/>
          </a:bodyPr>
          <a:lstStyle/>
          <a:p>
            <a:pPr algn="ctr"/>
            <a:r>
              <a:rPr lang="en-US" dirty="0" smtClean="0">
                <a:latin typeface="Calibri" pitchFamily="34" charset="0"/>
              </a:rPr>
              <a:t>Op1</a:t>
            </a:r>
            <a:endParaRPr lang="en-US" dirty="0">
              <a:latin typeface="Calibri" pitchFamily="34" charset="0"/>
            </a:endParaRPr>
          </a:p>
          <a:p>
            <a:pPr algn="ctr"/>
            <a:r>
              <a:rPr lang="en-US" dirty="0" smtClean="0">
                <a:latin typeface="Calibri" pitchFamily="34" charset="0"/>
              </a:rPr>
              <a:t>L2 Service</a:t>
            </a:r>
            <a:endParaRPr lang="en-US" dirty="0">
              <a:latin typeface="Calibri" pitchFamily="34" charset="0"/>
            </a:endParaRPr>
          </a:p>
          <a:p>
            <a:pPr algn="ctr"/>
            <a:r>
              <a:rPr lang="en-US" dirty="0">
                <a:latin typeface="Calibri" pitchFamily="34" charset="0"/>
              </a:rPr>
              <a:t>Customer</a:t>
            </a:r>
          </a:p>
        </p:txBody>
      </p:sp>
      <p:sp>
        <p:nvSpPr>
          <p:cNvPr id="21" name="Rectangle 20"/>
          <p:cNvSpPr/>
          <p:nvPr/>
        </p:nvSpPr>
        <p:spPr>
          <a:xfrm>
            <a:off x="2286000" y="5105400"/>
            <a:ext cx="4648200" cy="121920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marL="342900" indent="-342900" fontAlgn="auto">
              <a:spcBef>
                <a:spcPts val="0"/>
              </a:spcBef>
              <a:spcAft>
                <a:spcPts val="0"/>
              </a:spcAft>
              <a:buFont typeface="+mj-lt"/>
              <a:buAutoNum type="arabicPeriod"/>
              <a:defRPr/>
            </a:pPr>
            <a:r>
              <a:rPr lang="en-US" sz="2000" dirty="0" smtClean="0"/>
              <a:t>Working-ENNI fails </a:t>
            </a:r>
            <a:r>
              <a:rPr lang="en-US" sz="2000" dirty="0" smtClean="0">
                <a:sym typeface="Wingdings" pitchFamily="2" charset="2"/>
              </a:rPr>
              <a:t> traffic switches to protection-ENNI</a:t>
            </a:r>
          </a:p>
          <a:p>
            <a:pPr marL="800100" lvl="1" indent="-342900">
              <a:buFont typeface="Arial" pitchFamily="34" charset="0"/>
              <a:buChar char="•"/>
              <a:defRPr/>
            </a:pPr>
            <a:r>
              <a:rPr lang="en-US" sz="2000" dirty="0" smtClean="0">
                <a:sym typeface="Wingdings" pitchFamily="2" charset="2"/>
              </a:rPr>
              <a:t>Protection-ENNI could be defined over the </a:t>
            </a:r>
            <a:r>
              <a:rPr lang="en-US" sz="2000" dirty="0" smtClean="0">
                <a:sym typeface="Wingdings" pitchFamily="2" charset="2"/>
              </a:rPr>
              <a:t>topologies </a:t>
            </a:r>
            <a:r>
              <a:rPr lang="en-US" sz="2000" dirty="0" smtClean="0">
                <a:sym typeface="Wingdings" pitchFamily="2" charset="2"/>
              </a:rPr>
              <a:t>mentioned</a:t>
            </a:r>
            <a:endParaRPr lang="en-US" sz="2000" dirty="0"/>
          </a:p>
        </p:txBody>
      </p:sp>
      <p:sp>
        <p:nvSpPr>
          <p:cNvPr id="3092" name="TextBox 25"/>
          <p:cNvSpPr txBox="1">
            <a:spLocks noChangeArrowheads="1"/>
          </p:cNvSpPr>
          <p:nvPr/>
        </p:nvSpPr>
        <p:spPr bwMode="auto">
          <a:xfrm>
            <a:off x="4224337" y="2373312"/>
            <a:ext cx="652463" cy="369888"/>
          </a:xfrm>
          <a:prstGeom prst="rect">
            <a:avLst/>
          </a:prstGeom>
          <a:noFill/>
          <a:ln w="9525">
            <a:noFill/>
            <a:miter lim="800000"/>
            <a:headEnd/>
            <a:tailEnd/>
          </a:ln>
        </p:spPr>
        <p:txBody>
          <a:bodyPr wrap="none">
            <a:spAutoFit/>
          </a:bodyPr>
          <a:lstStyle/>
          <a:p>
            <a:r>
              <a:rPr lang="en-US" dirty="0">
                <a:latin typeface="Calibri" pitchFamily="34" charset="0"/>
              </a:rPr>
              <a:t>ENNI</a:t>
            </a:r>
          </a:p>
        </p:txBody>
      </p:sp>
      <p:sp>
        <p:nvSpPr>
          <p:cNvPr id="3093" name="Line 24"/>
          <p:cNvSpPr>
            <a:spLocks noChangeShapeType="1"/>
          </p:cNvSpPr>
          <p:nvPr/>
        </p:nvSpPr>
        <p:spPr bwMode="auto">
          <a:xfrm>
            <a:off x="914400" y="3352800"/>
            <a:ext cx="1219200" cy="0"/>
          </a:xfrm>
          <a:prstGeom prst="line">
            <a:avLst/>
          </a:prstGeom>
          <a:noFill/>
          <a:ln w="9525">
            <a:solidFill>
              <a:schemeClr val="tx1"/>
            </a:solidFill>
            <a:round/>
            <a:headEnd/>
            <a:tailEnd/>
          </a:ln>
        </p:spPr>
        <p:txBody>
          <a:bodyPr/>
          <a:lstStyle/>
          <a:p>
            <a:endParaRPr lang="en-US"/>
          </a:p>
        </p:txBody>
      </p:sp>
      <p:sp>
        <p:nvSpPr>
          <p:cNvPr id="3094" name="Line 25"/>
          <p:cNvSpPr>
            <a:spLocks noChangeShapeType="1"/>
          </p:cNvSpPr>
          <p:nvPr/>
        </p:nvSpPr>
        <p:spPr bwMode="auto">
          <a:xfrm>
            <a:off x="6934200" y="3352800"/>
            <a:ext cx="1295400" cy="0"/>
          </a:xfrm>
          <a:prstGeom prst="line">
            <a:avLst/>
          </a:prstGeom>
          <a:noFill/>
          <a:ln w="9525">
            <a:solidFill>
              <a:schemeClr val="tx1"/>
            </a:solidFill>
            <a:round/>
            <a:headEnd/>
            <a:tailEnd/>
          </a:ln>
        </p:spPr>
        <p:txBody>
          <a:bodyPr/>
          <a:lstStyle/>
          <a:p>
            <a:endParaRPr lang="en-US"/>
          </a:p>
        </p:txBody>
      </p:sp>
      <p:sp>
        <p:nvSpPr>
          <p:cNvPr id="3095" name="Line 26"/>
          <p:cNvSpPr>
            <a:spLocks noChangeShapeType="1"/>
          </p:cNvSpPr>
          <p:nvPr/>
        </p:nvSpPr>
        <p:spPr bwMode="auto">
          <a:xfrm>
            <a:off x="3962400" y="3276600"/>
            <a:ext cx="1143000" cy="0"/>
          </a:xfrm>
          <a:prstGeom prst="line">
            <a:avLst/>
          </a:prstGeom>
          <a:noFill/>
          <a:ln w="9525">
            <a:solidFill>
              <a:schemeClr val="tx1"/>
            </a:solidFill>
            <a:round/>
            <a:headEnd/>
            <a:tailEnd/>
          </a:ln>
        </p:spPr>
        <p:txBody>
          <a:bodyPr/>
          <a:lstStyle/>
          <a:p>
            <a:endParaRPr lang="en-US"/>
          </a:p>
        </p:txBody>
      </p:sp>
      <p:sp>
        <p:nvSpPr>
          <p:cNvPr id="22" name="Freeform 21"/>
          <p:cNvSpPr/>
          <p:nvPr/>
        </p:nvSpPr>
        <p:spPr>
          <a:xfrm>
            <a:off x="3657600" y="3837904"/>
            <a:ext cx="1700011" cy="530181"/>
          </a:xfrm>
          <a:custGeom>
            <a:avLst/>
            <a:gdLst>
              <a:gd name="connsiteX0" fmla="*/ 0 w 1700011"/>
              <a:gd name="connsiteY0" fmla="*/ 0 h 530181"/>
              <a:gd name="connsiteX1" fmla="*/ 888642 w 1700011"/>
              <a:gd name="connsiteY1" fmla="*/ 528034 h 530181"/>
              <a:gd name="connsiteX2" fmla="*/ 1700011 w 1700011"/>
              <a:gd name="connsiteY2" fmla="*/ 12879 h 530181"/>
            </a:gdLst>
            <a:ahLst/>
            <a:cxnLst>
              <a:cxn ang="0">
                <a:pos x="connsiteX0" y="connsiteY0"/>
              </a:cxn>
              <a:cxn ang="0">
                <a:pos x="connsiteX1" y="connsiteY1"/>
              </a:cxn>
              <a:cxn ang="0">
                <a:pos x="connsiteX2" y="connsiteY2"/>
              </a:cxn>
            </a:cxnLst>
            <a:rect l="l" t="t" r="r" b="b"/>
            <a:pathLst>
              <a:path w="1700011" h="530181">
                <a:moveTo>
                  <a:pt x="0" y="0"/>
                </a:moveTo>
                <a:cubicBezTo>
                  <a:pt x="302653" y="262944"/>
                  <a:pt x="605307" y="525888"/>
                  <a:pt x="888642" y="528034"/>
                </a:cubicBezTo>
                <a:cubicBezTo>
                  <a:pt x="1171977" y="530181"/>
                  <a:pt x="1435994" y="271530"/>
                  <a:pt x="1700011" y="12879"/>
                </a:cubicBezTo>
              </a:path>
            </a:pathLst>
          </a:custGeom>
          <a:ln>
            <a:solidFill>
              <a:schemeClr val="tx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TextBox 22"/>
          <p:cNvSpPr txBox="1"/>
          <p:nvPr/>
        </p:nvSpPr>
        <p:spPr>
          <a:xfrm>
            <a:off x="4191000" y="2895600"/>
            <a:ext cx="686342" cy="369332"/>
          </a:xfrm>
          <a:prstGeom prst="rect">
            <a:avLst/>
          </a:prstGeom>
          <a:noFill/>
        </p:spPr>
        <p:txBody>
          <a:bodyPr wrap="none" rtlCol="0">
            <a:spAutoFit/>
          </a:bodyPr>
          <a:lstStyle/>
          <a:p>
            <a:r>
              <a:rPr lang="en-US" dirty="0" smtClean="0"/>
              <a:t>Work</a:t>
            </a:r>
            <a:endParaRPr lang="en-US" dirty="0"/>
          </a:p>
        </p:txBody>
      </p:sp>
      <p:sp>
        <p:nvSpPr>
          <p:cNvPr id="24" name="TextBox 23"/>
          <p:cNvSpPr txBox="1"/>
          <p:nvPr/>
        </p:nvSpPr>
        <p:spPr>
          <a:xfrm>
            <a:off x="4086865" y="3897868"/>
            <a:ext cx="866135" cy="369332"/>
          </a:xfrm>
          <a:prstGeom prst="rect">
            <a:avLst/>
          </a:prstGeom>
          <a:noFill/>
        </p:spPr>
        <p:txBody>
          <a:bodyPr wrap="none" rtlCol="0">
            <a:spAutoFit/>
          </a:bodyPr>
          <a:lstStyle/>
          <a:p>
            <a:r>
              <a:rPr lang="en-US" dirty="0" smtClean="0"/>
              <a:t>Protect</a:t>
            </a:r>
            <a:endParaRPr lang="en-US" dirty="0"/>
          </a:p>
        </p:txBody>
      </p:sp>
      <p:cxnSp>
        <p:nvCxnSpPr>
          <p:cNvPr id="33" name="Straight Connector 32"/>
          <p:cNvCxnSpPr/>
          <p:nvPr/>
        </p:nvCxnSpPr>
        <p:spPr>
          <a:xfrm>
            <a:off x="1981200" y="3200400"/>
            <a:ext cx="5181600" cy="0"/>
          </a:xfrm>
          <a:prstGeom prst="line">
            <a:avLst/>
          </a:prstGeom>
          <a:ln w="57150">
            <a:solidFill>
              <a:srgbClr val="00B0F0"/>
            </a:solidFill>
          </a:ln>
        </p:spPr>
        <p:style>
          <a:lnRef idx="1">
            <a:schemeClr val="accent1"/>
          </a:lnRef>
          <a:fillRef idx="0">
            <a:schemeClr val="accent1"/>
          </a:fillRef>
          <a:effectRef idx="0">
            <a:schemeClr val="accent1"/>
          </a:effectRef>
          <a:fontRef idx="minor">
            <a:schemeClr val="tx1"/>
          </a:fontRef>
        </p:style>
      </p:cxnSp>
      <p:sp>
        <p:nvSpPr>
          <p:cNvPr id="35" name="Freeform 34"/>
          <p:cNvSpPr/>
          <p:nvPr/>
        </p:nvSpPr>
        <p:spPr>
          <a:xfrm>
            <a:off x="1983346" y="3193962"/>
            <a:ext cx="5138671" cy="1140137"/>
          </a:xfrm>
          <a:custGeom>
            <a:avLst/>
            <a:gdLst>
              <a:gd name="connsiteX0" fmla="*/ 0 w 5138671"/>
              <a:gd name="connsiteY0" fmla="*/ 109470 h 1221346"/>
              <a:gd name="connsiteX1" fmla="*/ 695460 w 5138671"/>
              <a:gd name="connsiteY1" fmla="*/ 109470 h 1221346"/>
              <a:gd name="connsiteX2" fmla="*/ 1313646 w 5138671"/>
              <a:gd name="connsiteY2" fmla="*/ 109470 h 1221346"/>
              <a:gd name="connsiteX3" fmla="*/ 1803043 w 5138671"/>
              <a:gd name="connsiteY3" fmla="*/ 766293 h 1221346"/>
              <a:gd name="connsiteX4" fmla="*/ 2575775 w 5138671"/>
              <a:gd name="connsiteY4" fmla="*/ 1217053 h 1221346"/>
              <a:gd name="connsiteX5" fmla="*/ 3309871 w 5138671"/>
              <a:gd name="connsiteY5" fmla="*/ 740535 h 1221346"/>
              <a:gd name="connsiteX6" fmla="*/ 3683358 w 5138671"/>
              <a:gd name="connsiteY6" fmla="*/ 109470 h 1221346"/>
              <a:gd name="connsiteX7" fmla="*/ 4172755 w 5138671"/>
              <a:gd name="connsiteY7" fmla="*/ 109470 h 1221346"/>
              <a:gd name="connsiteX8" fmla="*/ 5138671 w 5138671"/>
              <a:gd name="connsiteY8" fmla="*/ 83713 h 1221346"/>
              <a:gd name="connsiteX0" fmla="*/ 0 w 5138671"/>
              <a:gd name="connsiteY0" fmla="*/ 105177 h 1217053"/>
              <a:gd name="connsiteX1" fmla="*/ 607454 w 5138671"/>
              <a:gd name="connsiteY1" fmla="*/ 390659 h 1217053"/>
              <a:gd name="connsiteX2" fmla="*/ 1313646 w 5138671"/>
              <a:gd name="connsiteY2" fmla="*/ 105177 h 1217053"/>
              <a:gd name="connsiteX3" fmla="*/ 1803043 w 5138671"/>
              <a:gd name="connsiteY3" fmla="*/ 762000 h 1217053"/>
              <a:gd name="connsiteX4" fmla="*/ 2575775 w 5138671"/>
              <a:gd name="connsiteY4" fmla="*/ 1212760 h 1217053"/>
              <a:gd name="connsiteX5" fmla="*/ 3309871 w 5138671"/>
              <a:gd name="connsiteY5" fmla="*/ 736242 h 1217053"/>
              <a:gd name="connsiteX6" fmla="*/ 3683358 w 5138671"/>
              <a:gd name="connsiteY6" fmla="*/ 105177 h 1217053"/>
              <a:gd name="connsiteX7" fmla="*/ 4172755 w 5138671"/>
              <a:gd name="connsiteY7" fmla="*/ 105177 h 1217053"/>
              <a:gd name="connsiteX8" fmla="*/ 5138671 w 5138671"/>
              <a:gd name="connsiteY8" fmla="*/ 79420 h 1217053"/>
              <a:gd name="connsiteX0" fmla="*/ 0 w 5138671"/>
              <a:gd name="connsiteY0" fmla="*/ 105177 h 1219557"/>
              <a:gd name="connsiteX1" fmla="*/ 607454 w 5138671"/>
              <a:gd name="connsiteY1" fmla="*/ 390659 h 1219557"/>
              <a:gd name="connsiteX2" fmla="*/ 1313646 w 5138671"/>
              <a:gd name="connsiteY2" fmla="*/ 105177 h 1219557"/>
              <a:gd name="connsiteX3" fmla="*/ 1750454 w 5138671"/>
              <a:gd name="connsiteY3" fmla="*/ 695459 h 1219557"/>
              <a:gd name="connsiteX4" fmla="*/ 2575775 w 5138671"/>
              <a:gd name="connsiteY4" fmla="*/ 1212760 h 1219557"/>
              <a:gd name="connsiteX5" fmla="*/ 3309871 w 5138671"/>
              <a:gd name="connsiteY5" fmla="*/ 736242 h 1219557"/>
              <a:gd name="connsiteX6" fmla="*/ 3683358 w 5138671"/>
              <a:gd name="connsiteY6" fmla="*/ 105177 h 1219557"/>
              <a:gd name="connsiteX7" fmla="*/ 4172755 w 5138671"/>
              <a:gd name="connsiteY7" fmla="*/ 105177 h 1219557"/>
              <a:gd name="connsiteX8" fmla="*/ 5138671 w 5138671"/>
              <a:gd name="connsiteY8" fmla="*/ 79420 h 1219557"/>
              <a:gd name="connsiteX0" fmla="*/ 0 w 5138671"/>
              <a:gd name="connsiteY0" fmla="*/ 50800 h 1165180"/>
              <a:gd name="connsiteX1" fmla="*/ 607454 w 5138671"/>
              <a:gd name="connsiteY1" fmla="*/ 336282 h 1165180"/>
              <a:gd name="connsiteX2" fmla="*/ 1313646 w 5138671"/>
              <a:gd name="connsiteY2" fmla="*/ 50800 h 1165180"/>
              <a:gd name="connsiteX3" fmla="*/ 1750454 w 5138671"/>
              <a:gd name="connsiteY3" fmla="*/ 641082 h 1165180"/>
              <a:gd name="connsiteX4" fmla="*/ 2575775 w 5138671"/>
              <a:gd name="connsiteY4" fmla="*/ 1158383 h 1165180"/>
              <a:gd name="connsiteX5" fmla="*/ 3309871 w 5138671"/>
              <a:gd name="connsiteY5" fmla="*/ 681865 h 1165180"/>
              <a:gd name="connsiteX6" fmla="*/ 3807854 w 5138671"/>
              <a:gd name="connsiteY6" fmla="*/ 336282 h 1165180"/>
              <a:gd name="connsiteX7" fmla="*/ 4172755 w 5138671"/>
              <a:gd name="connsiteY7" fmla="*/ 50800 h 1165180"/>
              <a:gd name="connsiteX8" fmla="*/ 5138671 w 5138671"/>
              <a:gd name="connsiteY8" fmla="*/ 25043 h 1165180"/>
              <a:gd name="connsiteX0" fmla="*/ 0 w 5138671"/>
              <a:gd name="connsiteY0" fmla="*/ 50800 h 1165180"/>
              <a:gd name="connsiteX1" fmla="*/ 607454 w 5138671"/>
              <a:gd name="connsiteY1" fmla="*/ 336282 h 1165180"/>
              <a:gd name="connsiteX2" fmla="*/ 1313646 w 5138671"/>
              <a:gd name="connsiteY2" fmla="*/ 50800 h 1165180"/>
              <a:gd name="connsiteX3" fmla="*/ 1750454 w 5138671"/>
              <a:gd name="connsiteY3" fmla="*/ 641082 h 1165180"/>
              <a:gd name="connsiteX4" fmla="*/ 2575775 w 5138671"/>
              <a:gd name="connsiteY4" fmla="*/ 1158383 h 1165180"/>
              <a:gd name="connsiteX5" fmla="*/ 3309871 w 5138671"/>
              <a:gd name="connsiteY5" fmla="*/ 681865 h 1165180"/>
              <a:gd name="connsiteX6" fmla="*/ 3807854 w 5138671"/>
              <a:gd name="connsiteY6" fmla="*/ 336282 h 1165180"/>
              <a:gd name="connsiteX7" fmla="*/ 4341254 w 5138671"/>
              <a:gd name="connsiteY7" fmla="*/ 260081 h 1165180"/>
              <a:gd name="connsiteX8" fmla="*/ 5138671 w 5138671"/>
              <a:gd name="connsiteY8" fmla="*/ 25043 h 1165180"/>
              <a:gd name="connsiteX0" fmla="*/ 0 w 5138671"/>
              <a:gd name="connsiteY0" fmla="*/ 25757 h 1140137"/>
              <a:gd name="connsiteX1" fmla="*/ 607454 w 5138671"/>
              <a:gd name="connsiteY1" fmla="*/ 311239 h 1140137"/>
              <a:gd name="connsiteX2" fmla="*/ 1293254 w 5138671"/>
              <a:gd name="connsiteY2" fmla="*/ 311238 h 1140137"/>
              <a:gd name="connsiteX3" fmla="*/ 1750454 w 5138671"/>
              <a:gd name="connsiteY3" fmla="*/ 616039 h 1140137"/>
              <a:gd name="connsiteX4" fmla="*/ 2575775 w 5138671"/>
              <a:gd name="connsiteY4" fmla="*/ 1133340 h 1140137"/>
              <a:gd name="connsiteX5" fmla="*/ 3309871 w 5138671"/>
              <a:gd name="connsiteY5" fmla="*/ 656822 h 1140137"/>
              <a:gd name="connsiteX6" fmla="*/ 3807854 w 5138671"/>
              <a:gd name="connsiteY6" fmla="*/ 311239 h 1140137"/>
              <a:gd name="connsiteX7" fmla="*/ 4341254 w 5138671"/>
              <a:gd name="connsiteY7" fmla="*/ 235038 h 1140137"/>
              <a:gd name="connsiteX8" fmla="*/ 5138671 w 5138671"/>
              <a:gd name="connsiteY8" fmla="*/ 0 h 1140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38671" h="1140137">
                <a:moveTo>
                  <a:pt x="0" y="25757"/>
                </a:moveTo>
                <a:lnTo>
                  <a:pt x="607454" y="311239"/>
                </a:lnTo>
                <a:cubicBezTo>
                  <a:pt x="826395" y="311239"/>
                  <a:pt x="1102754" y="260438"/>
                  <a:pt x="1293254" y="311238"/>
                </a:cubicBezTo>
                <a:cubicBezTo>
                  <a:pt x="1483754" y="362038"/>
                  <a:pt x="1536701" y="479022"/>
                  <a:pt x="1750454" y="616039"/>
                </a:cubicBezTo>
                <a:cubicBezTo>
                  <a:pt x="1964208" y="753056"/>
                  <a:pt x="2315872" y="1126543"/>
                  <a:pt x="2575775" y="1133340"/>
                </a:cubicBezTo>
                <a:cubicBezTo>
                  <a:pt x="2835678" y="1140137"/>
                  <a:pt x="3104525" y="793839"/>
                  <a:pt x="3309871" y="656822"/>
                </a:cubicBezTo>
                <a:cubicBezTo>
                  <a:pt x="3515217" y="519805"/>
                  <a:pt x="3635957" y="381536"/>
                  <a:pt x="3807854" y="311239"/>
                </a:cubicBezTo>
                <a:cubicBezTo>
                  <a:pt x="3979751" y="240942"/>
                  <a:pt x="4341254" y="235038"/>
                  <a:pt x="4341254" y="235038"/>
                </a:cubicBezTo>
                <a:lnTo>
                  <a:pt x="5138671" y="0"/>
                </a:lnTo>
              </a:path>
            </a:pathLst>
          </a:custGeom>
          <a:ln w="571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37" name="Straight Arrow Connector 36"/>
          <p:cNvCxnSpPr/>
          <p:nvPr/>
        </p:nvCxnSpPr>
        <p:spPr>
          <a:xfrm>
            <a:off x="5181600" y="3048000"/>
            <a:ext cx="457200" cy="1588"/>
          </a:xfrm>
          <a:prstGeom prst="straightConnector1">
            <a:avLst/>
          </a:prstGeom>
          <a:ln w="5715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rot="10800000">
            <a:off x="3581400" y="3048000"/>
            <a:ext cx="457200" cy="1588"/>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7315201" y="5180012"/>
            <a:ext cx="457200" cy="1588"/>
          </a:xfrm>
          <a:prstGeom prst="straightConnector1">
            <a:avLst/>
          </a:prstGeom>
          <a:ln w="5715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rot="10800000">
            <a:off x="7239001" y="4951412"/>
            <a:ext cx="457200" cy="1588"/>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7772400" y="4724400"/>
            <a:ext cx="1321196" cy="646331"/>
          </a:xfrm>
          <a:prstGeom prst="rect">
            <a:avLst/>
          </a:prstGeom>
          <a:noFill/>
        </p:spPr>
        <p:txBody>
          <a:bodyPr wrap="none" rtlCol="0">
            <a:spAutoFit/>
          </a:bodyPr>
          <a:lstStyle/>
          <a:p>
            <a:r>
              <a:rPr lang="en-US" dirty="0" smtClean="0"/>
              <a:t>Fault</a:t>
            </a:r>
          </a:p>
          <a:p>
            <a:r>
              <a:rPr lang="en-US" dirty="0" smtClean="0"/>
              <a:t>Notification</a:t>
            </a:r>
            <a:endParaRPr lang="en-US" dirty="0"/>
          </a:p>
        </p:txBody>
      </p:sp>
      <p:sp>
        <p:nvSpPr>
          <p:cNvPr id="28" name="&quot;No&quot; Symbol 27"/>
          <p:cNvSpPr/>
          <p:nvPr/>
        </p:nvSpPr>
        <p:spPr>
          <a:xfrm>
            <a:off x="4648200" y="3200400"/>
            <a:ext cx="381000" cy="381000"/>
          </a:xfrm>
          <a:prstGeom prst="noSmoking">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1" name="Date Placeholder 30"/>
          <p:cNvSpPr>
            <a:spLocks noGrp="1"/>
          </p:cNvSpPr>
          <p:nvPr>
            <p:ph type="dt" sz="half" idx="10"/>
          </p:nvPr>
        </p:nvSpPr>
        <p:spPr/>
        <p:txBody>
          <a:bodyPr/>
          <a:lstStyle/>
          <a:p>
            <a:fld id="{DB608EE9-F39F-4842-A8B7-076829940E51}" type="datetime1">
              <a:rPr lang="en-US" smtClean="0"/>
              <a:t>1/12/2011</a:t>
            </a:fld>
            <a:endParaRPr lang="en-US"/>
          </a:p>
        </p:txBody>
      </p:sp>
      <p:sp>
        <p:nvSpPr>
          <p:cNvPr id="32" name="Footer Placeholder 31"/>
          <p:cNvSpPr>
            <a:spLocks noGrp="1"/>
          </p:cNvSpPr>
          <p:nvPr>
            <p:ph type="ftr" sz="quarter" idx="11"/>
          </p:nvPr>
        </p:nvSpPr>
        <p:spPr/>
        <p:txBody>
          <a:bodyPr/>
          <a:lstStyle/>
          <a:p>
            <a:r>
              <a:rPr lang="en-US" smtClean="0"/>
              <a:t>IEEE Interim Jan 2011, Kauai, Hawaii</a:t>
            </a:r>
            <a:endParaRPr lang="en-US"/>
          </a:p>
        </p:txBody>
      </p:sp>
      <p:sp>
        <p:nvSpPr>
          <p:cNvPr id="34" name="Slide Number Placeholder 33"/>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5"/>
                                        </p:tgtEl>
                                        <p:attrNameLst>
                                          <p:attrName>style.visibility</p:attrName>
                                        </p:attrNameLst>
                                      </p:cBhvr>
                                      <p:to>
                                        <p:strVal val="visible"/>
                                      </p:to>
                                    </p:set>
                                  </p:childTnLst>
                                </p:cTn>
                              </p:par>
                              <p:par>
                                <p:cTn id="21" presetID="1" presetClass="exit" presetSubtype="0" fill="hold" nodeType="withEffect">
                                  <p:stCondLst>
                                    <p:cond delay="0"/>
                                  </p:stCondLst>
                                  <p:childTnLst>
                                    <p:set>
                                      <p:cBhvr>
                                        <p:cTn id="22" dur="1" fill="hold">
                                          <p:stCondLst>
                                            <p:cond delay="0"/>
                                          </p:stCondLst>
                                        </p:cTn>
                                        <p:tgtEl>
                                          <p:spTgt spid="3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2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24"/>
          <p:cNvCxnSpPr/>
          <p:nvPr/>
        </p:nvCxnSpPr>
        <p:spPr>
          <a:xfrm rot="5400000">
            <a:off x="3695700" y="3695700"/>
            <a:ext cx="175260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076" name="Title 1"/>
          <p:cNvSpPr>
            <a:spLocks noGrp="1"/>
          </p:cNvSpPr>
          <p:nvPr>
            <p:ph type="title"/>
          </p:nvPr>
        </p:nvSpPr>
        <p:spPr/>
        <p:txBody>
          <a:bodyPr/>
          <a:lstStyle/>
          <a:p>
            <a:pPr eaLnBrk="1" hangingPunct="1"/>
            <a:r>
              <a:rPr lang="en-US" dirty="0" smtClean="0"/>
              <a:t>RNI Node Failure</a:t>
            </a:r>
            <a:endParaRPr lang="en-US" dirty="0" smtClean="0"/>
          </a:p>
        </p:txBody>
      </p:sp>
      <p:sp>
        <p:nvSpPr>
          <p:cNvPr id="4" name="Cloud 3"/>
          <p:cNvSpPr/>
          <p:nvPr/>
        </p:nvSpPr>
        <p:spPr>
          <a:xfrm>
            <a:off x="2133600" y="2819400"/>
            <a:ext cx="1905000" cy="1219200"/>
          </a:xfrm>
          <a:prstGeom prst="cloud">
            <a:avLst/>
          </a:prstGeom>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r>
              <a:rPr lang="en-US" b="1" dirty="0" smtClean="0"/>
              <a:t>Op1</a:t>
            </a:r>
            <a:endParaRPr lang="en-US" b="1" dirty="0"/>
          </a:p>
          <a:p>
            <a:pPr algn="ctr" fontAlgn="auto">
              <a:spcBef>
                <a:spcPts val="0"/>
              </a:spcBef>
              <a:spcAft>
                <a:spcPts val="0"/>
              </a:spcAft>
              <a:defRPr/>
            </a:pPr>
            <a:r>
              <a:rPr lang="en-US" sz="1600" b="1" dirty="0" smtClean="0"/>
              <a:t>L2 Network</a:t>
            </a:r>
            <a:endParaRPr lang="en-US" b="1" dirty="0"/>
          </a:p>
        </p:txBody>
      </p:sp>
      <p:sp>
        <p:nvSpPr>
          <p:cNvPr id="5" name="Cloud 4"/>
          <p:cNvSpPr/>
          <p:nvPr/>
        </p:nvSpPr>
        <p:spPr>
          <a:xfrm>
            <a:off x="5105400" y="2819400"/>
            <a:ext cx="1905000" cy="1219200"/>
          </a:xfrm>
          <a:prstGeom prst="cloud">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dirty="0" smtClean="0"/>
              <a:t>Op2</a:t>
            </a:r>
            <a:endParaRPr lang="en-US" dirty="0"/>
          </a:p>
          <a:p>
            <a:pPr algn="ctr" fontAlgn="auto">
              <a:spcBef>
                <a:spcPts val="0"/>
              </a:spcBef>
              <a:spcAft>
                <a:spcPts val="0"/>
              </a:spcAft>
              <a:defRPr/>
            </a:pPr>
            <a:r>
              <a:rPr lang="en-US" sz="1600" dirty="0" smtClean="0"/>
              <a:t>L2 Leased Line</a:t>
            </a:r>
            <a:endParaRPr lang="en-US" dirty="0"/>
          </a:p>
        </p:txBody>
      </p:sp>
      <p:sp>
        <p:nvSpPr>
          <p:cNvPr id="6" name="Cube 5"/>
          <p:cNvSpPr/>
          <p:nvPr/>
        </p:nvSpPr>
        <p:spPr>
          <a:xfrm>
            <a:off x="152400" y="2971800"/>
            <a:ext cx="762000" cy="762000"/>
          </a:xfrm>
          <a:prstGeom prst="cube">
            <a:avLst/>
          </a:prstGeom>
        </p:spPr>
        <p:style>
          <a:lnRef idx="3">
            <a:schemeClr val="lt1"/>
          </a:lnRef>
          <a:fillRef idx="1">
            <a:schemeClr val="accent5"/>
          </a:fillRef>
          <a:effectRef idx="1">
            <a:schemeClr val="accent5"/>
          </a:effectRef>
          <a:fontRef idx="minor">
            <a:schemeClr val="lt1"/>
          </a:fontRef>
        </p:style>
        <p:txBody>
          <a:bodyPr anchor="ctr"/>
          <a:lstStyle/>
          <a:p>
            <a:pPr algn="ctr" fontAlgn="auto">
              <a:spcBef>
                <a:spcPts val="0"/>
              </a:spcBef>
              <a:spcAft>
                <a:spcPts val="0"/>
              </a:spcAft>
              <a:defRPr/>
            </a:pPr>
            <a:r>
              <a:rPr lang="en-US" dirty="0"/>
              <a:t>C1</a:t>
            </a:r>
          </a:p>
        </p:txBody>
      </p:sp>
      <p:sp>
        <p:nvSpPr>
          <p:cNvPr id="7" name="Cube 6"/>
          <p:cNvSpPr/>
          <p:nvPr/>
        </p:nvSpPr>
        <p:spPr>
          <a:xfrm>
            <a:off x="8229600" y="2971800"/>
            <a:ext cx="762000" cy="762000"/>
          </a:xfrm>
          <a:prstGeom prst="cube">
            <a:avLst/>
          </a:prstGeom>
        </p:spPr>
        <p:style>
          <a:lnRef idx="3">
            <a:schemeClr val="lt1"/>
          </a:lnRef>
          <a:fillRef idx="1">
            <a:schemeClr val="accent5"/>
          </a:fillRef>
          <a:effectRef idx="1">
            <a:schemeClr val="accent5"/>
          </a:effectRef>
          <a:fontRef idx="minor">
            <a:schemeClr val="lt1"/>
          </a:fontRef>
        </p:style>
        <p:txBody>
          <a:bodyPr anchor="ctr"/>
          <a:lstStyle/>
          <a:p>
            <a:pPr algn="ctr" fontAlgn="auto">
              <a:spcBef>
                <a:spcPts val="0"/>
              </a:spcBef>
              <a:spcAft>
                <a:spcPts val="0"/>
              </a:spcAft>
              <a:defRPr/>
            </a:pPr>
            <a:r>
              <a:rPr lang="en-US" dirty="0"/>
              <a:t>C2</a:t>
            </a:r>
          </a:p>
        </p:txBody>
      </p:sp>
      <p:sp>
        <p:nvSpPr>
          <p:cNvPr id="3084" name="AutoShape 6" descr="data:image/jpg;base64,/9j/4AAQSkZJRgABAQAAAQABAAD/2wBDAAkGBwgHBgkIBwgKCgkLDRYPDQwMDRsUFRAWIB0iIiAdHx8kKDQsJCYxJx8fLT0tMTU3Ojo6Iys/RD84QzQ5Ojf/2wBDAQoKCg0MDRoPDxo3JR8lNzc3Nzc3Nzc3Nzc3Nzc3Nzc3Nzc3Nzc3Nzc3Nzc3Nzc3Nzc3Nzc3Nzc3Nzc3Nzc3Nzf/wAARCABeAG4DASIAAhEBAxEB/8QAGwABAAIDAQEAAAAAAAAAAAAAAAUGAQMEAgf/xAA4EAABAwMBBgQDBgUFAAAAAAABAAIDBAURMQYSIUFRcRMyYYEUIpEHFUKhsfAzQ2LB0SNScoLh/8QAGQEBAAMBAQAAAAAAAAAAAAAAAAIDBAUB/8QAIREAAwACAgIDAQEAAAAAAAAAAAECAxEEEiExEyJBUcH/2gAMAwEAAhEDEQA/APuCIiAIETRACiEhapqmGAEzSsZ3KA2oNVHuvNED/Ec71a0rZFdKOUgNnaCeTuCA7EWA5rgC0gg8wVlAFjK562upKGAzVtTFBEPxSPACqtz+0Sz0ga6njqKxhOPEijwwf9nYBUpi7epRGqmfbLmgUJsxtJR7R00k1I2SN0TsSRyAZaTxGnAjVTa8qXL1Xs9mlS2giIvD0LDjgZKyoW/1pY0U0bsFwy8jXHRAarjeXEujozgDgZOZ7KtPutG6VwkqQJAfmEmc/muv96Kt7SNpjUB8cg8c8JGjj791HLTxraNXDwRmvrWyeZV00nkqIj2eFtBDxluCOo4qhEBWzZ1pZa4ycDLnOB/fZQw53kemjTzeBPHjsq2TdJWz0hBied3m0+U+ynoKp1xhHw8rYXjhIC3ec3tnh9VWFupah9NUMljPEHiOo6LQ0cwn4bHQsn+InjNTUYx41SfEcB0GeAHoAFG7dXCktWzdV4jGF0zDFDHgcXEcuwyfZS1ddqOhtbrhVSiOnDQ7J5k8gOZ9F86tcVVt9tN8dWRllqo3/LETw6hnqTwLj7dFbght96epRRlrX1Xtlm+zOzOtezzZZmbs9WfFdnUNxhg+nH3Kt68sbujGAANML0qslvJTt/pbE9ZUhERQJAqmVkxnqpZD+Jxx2VxlOI3divl16u/g71PSn/UPmeD5e3qvHahbZdgwVnvpKPV5u4pw6CmIM2jn/wCz/wBVcZHJNJuMa58jjwGMkldlutc9e7f8kOf4jufYKz0dFBRR7lOzd6nPE+6zdLzvs/COy8+HhR0jzRWa60z0UDZnua5p8wb+BWKzs3bXTjOcsz9St8j4XvNNIWlzmbxjI1bnH6r1BEyCJkMYwxgwB0WiMCx1tHO5HNrPiU372e1x3S5UtrpXVFW75dGsHmeegH7Cir/tRTW3fgpt2erHAj8MZ9T19FSQbhtDc2tc50879M+Vjf7D0XSw8V1978I5d5UvE+yapZbrtteI6NrnCFji5rc5bAzQu9T36+y+0We201ot8NFRs3YYm4HVx5k9SdVXfs+s0Npp5o48PkIYZZeb3cfyVwwqeTmVPpHiV6GLH1+z9hERZS4IdFjKh9o7wLTQF4w6eTLYmnmcansvG9LbJY4rJSmV5ZwbXX/4KI0dJJipkHzOH8tp/uqdbrE8yeLcGua3ORG4YLuhPdWXZWxuqpvvW5jxHPO9G1/He/qI/RTN+ot5oqYxksGH41x1VUx8j7V6OhkzLjR8OF+f1/4QDQGtDWgAAaDks8kKcitX4c5vb2yjbb11RSX+klpn+G+CEFjh6kk59Fx3ba6trYBBTj4Vm5iQsPFx9DyC17cvL9opRvAhkTAAOXBQGOZHD6Lt4MEPHNNeTBeSuzR2Wy3VV1qhBSM3nauc7Rg6k/vK+l2Sz09npvChy6R3GSUji8/4XnZ2K3stkbrW3EMgySTlxOh3j1BUxSwSVM7IYxxdqeQC5/J5NZH19I0YsaS2yd2ehLKZ0p/mO/IcP1z9FLrXBE2GJkTB8rGgBbFgLgiLBQHnhxHqvnzZBtFtUxtS4eA0kNYTjLW6DuSvoWOByqpPsVA+qdLHVyRsc4uDN3JbnocqrKm9aNvDy48bru9Nrw/4WV8scEe/I5kTANXOAAHutEdfHVHdpGunboXgfJ9Tr7Lio9mbdTua+SN1Q9ujp3F+PbRTTQAMAYA0AVk7MtKE/q9kDcbK5pdLRjLdTF07KHc0tcWuBBHIjCvC0z08M4xNEx//ACblS2QKHUW+iqSXVFJBK52rnxgk++FxybN2aQfNb4Wj+jLf0IV/+56InPgkdnu/yvcVso4jlsDSRzcSf1Viy0vTIuU/wptj2djp3PFshfHHJguBe4sB0zx59lcrfQR0UeG/M8+Z55+i6wAAABgDksqFU6e2SQRFlRBhEQIAiIgMLKIEARCiAINUQaoAiIgCIiAIiBAf/9k=">
            <a:hlinkClick r:id="rId3"/>
          </p:cNvPr>
          <p:cNvSpPr>
            <a:spLocks noChangeAspect="1" noChangeArrowheads="1"/>
          </p:cNvSpPr>
          <p:nvPr/>
        </p:nvSpPr>
        <p:spPr bwMode="auto">
          <a:xfrm>
            <a:off x="155575" y="-427038"/>
            <a:ext cx="1047750" cy="895351"/>
          </a:xfrm>
          <a:prstGeom prst="rect">
            <a:avLst/>
          </a:prstGeom>
          <a:noFill/>
          <a:ln w="9525">
            <a:noFill/>
            <a:miter lim="800000"/>
            <a:headEnd/>
            <a:tailEnd/>
          </a:ln>
        </p:spPr>
        <p:txBody>
          <a:bodyPr/>
          <a:lstStyle/>
          <a:p>
            <a:endParaRPr lang="en-US">
              <a:latin typeface="Calibri" pitchFamily="34" charset="0"/>
            </a:endParaRPr>
          </a:p>
        </p:txBody>
      </p:sp>
      <p:sp>
        <p:nvSpPr>
          <p:cNvPr id="3085" name="TextBox 16"/>
          <p:cNvSpPr txBox="1">
            <a:spLocks noChangeArrowheads="1"/>
          </p:cNvSpPr>
          <p:nvPr/>
        </p:nvSpPr>
        <p:spPr bwMode="auto">
          <a:xfrm>
            <a:off x="971550" y="3352800"/>
            <a:ext cx="1085850" cy="915988"/>
          </a:xfrm>
          <a:prstGeom prst="rect">
            <a:avLst/>
          </a:prstGeom>
          <a:noFill/>
          <a:ln w="9525">
            <a:noFill/>
            <a:miter lim="800000"/>
            <a:headEnd/>
            <a:tailEnd/>
          </a:ln>
        </p:spPr>
        <p:txBody>
          <a:bodyPr wrap="none">
            <a:spAutoFit/>
          </a:bodyPr>
          <a:lstStyle/>
          <a:p>
            <a:pPr algn="ctr"/>
            <a:r>
              <a:rPr lang="en-US">
                <a:latin typeface="Calibri" pitchFamily="34" charset="0"/>
              </a:rPr>
              <a:t>Carrier </a:t>
            </a:r>
          </a:p>
          <a:p>
            <a:pPr algn="ctr"/>
            <a:r>
              <a:rPr lang="en-US">
                <a:latin typeface="Calibri" pitchFamily="34" charset="0"/>
              </a:rPr>
              <a:t>Ethernet/</a:t>
            </a:r>
          </a:p>
          <a:p>
            <a:pPr algn="ctr"/>
            <a:r>
              <a:rPr lang="en-US">
                <a:latin typeface="Calibri" pitchFamily="34" charset="0"/>
              </a:rPr>
              <a:t>EoSDH</a:t>
            </a:r>
          </a:p>
        </p:txBody>
      </p:sp>
      <p:sp>
        <p:nvSpPr>
          <p:cNvPr id="3086" name="TextBox 17"/>
          <p:cNvSpPr txBox="1">
            <a:spLocks noChangeArrowheads="1"/>
          </p:cNvSpPr>
          <p:nvPr/>
        </p:nvSpPr>
        <p:spPr bwMode="auto">
          <a:xfrm>
            <a:off x="7010400" y="3352800"/>
            <a:ext cx="1085850" cy="915988"/>
          </a:xfrm>
          <a:prstGeom prst="rect">
            <a:avLst/>
          </a:prstGeom>
          <a:noFill/>
          <a:ln w="9525">
            <a:noFill/>
            <a:miter lim="800000"/>
            <a:headEnd/>
            <a:tailEnd/>
          </a:ln>
        </p:spPr>
        <p:txBody>
          <a:bodyPr wrap="none">
            <a:spAutoFit/>
          </a:bodyPr>
          <a:lstStyle/>
          <a:p>
            <a:pPr algn="ctr"/>
            <a:r>
              <a:rPr lang="en-US">
                <a:latin typeface="Calibri" pitchFamily="34" charset="0"/>
              </a:rPr>
              <a:t>Carrier </a:t>
            </a:r>
          </a:p>
          <a:p>
            <a:pPr algn="ctr"/>
            <a:r>
              <a:rPr lang="en-US">
                <a:latin typeface="Calibri" pitchFamily="34" charset="0"/>
              </a:rPr>
              <a:t>Ethernet/</a:t>
            </a:r>
          </a:p>
          <a:p>
            <a:pPr algn="ctr"/>
            <a:r>
              <a:rPr lang="en-US">
                <a:latin typeface="Calibri" pitchFamily="34" charset="0"/>
              </a:rPr>
              <a:t>EoSDH</a:t>
            </a:r>
          </a:p>
        </p:txBody>
      </p:sp>
      <p:sp>
        <p:nvSpPr>
          <p:cNvPr id="21" name="Rectangle 20"/>
          <p:cNvSpPr/>
          <p:nvPr/>
        </p:nvSpPr>
        <p:spPr>
          <a:xfrm>
            <a:off x="2286000" y="5334000"/>
            <a:ext cx="4648200" cy="76200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marL="457200" indent="-457200"/>
            <a:r>
              <a:rPr lang="en-US" sz="2000" dirty="0" smtClean="0"/>
              <a:t>	</a:t>
            </a:r>
            <a:r>
              <a:rPr lang="en-US" sz="2000" dirty="0" smtClean="0"/>
              <a:t>RNI Node fault may </a:t>
            </a:r>
            <a:r>
              <a:rPr lang="en-US" sz="2000" dirty="0" smtClean="0"/>
              <a:t>lead to  ENNI protection</a:t>
            </a:r>
          </a:p>
        </p:txBody>
      </p:sp>
      <p:sp>
        <p:nvSpPr>
          <p:cNvPr id="3092" name="TextBox 25"/>
          <p:cNvSpPr txBox="1">
            <a:spLocks noChangeArrowheads="1"/>
          </p:cNvSpPr>
          <p:nvPr/>
        </p:nvSpPr>
        <p:spPr bwMode="auto">
          <a:xfrm>
            <a:off x="4224337" y="2373312"/>
            <a:ext cx="652463" cy="369888"/>
          </a:xfrm>
          <a:prstGeom prst="rect">
            <a:avLst/>
          </a:prstGeom>
          <a:noFill/>
          <a:ln w="9525">
            <a:noFill/>
            <a:miter lim="800000"/>
            <a:headEnd/>
            <a:tailEnd/>
          </a:ln>
        </p:spPr>
        <p:txBody>
          <a:bodyPr wrap="none">
            <a:spAutoFit/>
          </a:bodyPr>
          <a:lstStyle/>
          <a:p>
            <a:r>
              <a:rPr lang="en-US" dirty="0">
                <a:latin typeface="Calibri" pitchFamily="34" charset="0"/>
              </a:rPr>
              <a:t>ENNI</a:t>
            </a:r>
          </a:p>
        </p:txBody>
      </p:sp>
      <p:sp>
        <p:nvSpPr>
          <p:cNvPr id="3093" name="Line 24"/>
          <p:cNvSpPr>
            <a:spLocks noChangeShapeType="1"/>
          </p:cNvSpPr>
          <p:nvPr/>
        </p:nvSpPr>
        <p:spPr bwMode="auto">
          <a:xfrm>
            <a:off x="914400" y="3352800"/>
            <a:ext cx="1219200" cy="0"/>
          </a:xfrm>
          <a:prstGeom prst="line">
            <a:avLst/>
          </a:prstGeom>
          <a:noFill/>
          <a:ln w="9525">
            <a:solidFill>
              <a:schemeClr val="tx1"/>
            </a:solidFill>
            <a:round/>
            <a:headEnd/>
            <a:tailEnd/>
          </a:ln>
        </p:spPr>
        <p:txBody>
          <a:bodyPr/>
          <a:lstStyle/>
          <a:p>
            <a:endParaRPr lang="en-US"/>
          </a:p>
        </p:txBody>
      </p:sp>
      <p:sp>
        <p:nvSpPr>
          <p:cNvPr id="3094" name="Line 25"/>
          <p:cNvSpPr>
            <a:spLocks noChangeShapeType="1"/>
          </p:cNvSpPr>
          <p:nvPr/>
        </p:nvSpPr>
        <p:spPr bwMode="auto">
          <a:xfrm>
            <a:off x="6934200" y="3352800"/>
            <a:ext cx="1295400" cy="0"/>
          </a:xfrm>
          <a:prstGeom prst="line">
            <a:avLst/>
          </a:prstGeom>
          <a:noFill/>
          <a:ln w="9525">
            <a:solidFill>
              <a:schemeClr val="tx1"/>
            </a:solidFill>
            <a:round/>
            <a:headEnd/>
            <a:tailEnd/>
          </a:ln>
        </p:spPr>
        <p:txBody>
          <a:bodyPr/>
          <a:lstStyle/>
          <a:p>
            <a:endParaRPr lang="en-US"/>
          </a:p>
        </p:txBody>
      </p:sp>
      <p:sp>
        <p:nvSpPr>
          <p:cNvPr id="3095" name="Line 26"/>
          <p:cNvSpPr>
            <a:spLocks noChangeShapeType="1"/>
          </p:cNvSpPr>
          <p:nvPr/>
        </p:nvSpPr>
        <p:spPr bwMode="auto">
          <a:xfrm>
            <a:off x="3962400" y="3276600"/>
            <a:ext cx="1143000" cy="0"/>
          </a:xfrm>
          <a:prstGeom prst="line">
            <a:avLst/>
          </a:prstGeom>
          <a:noFill/>
          <a:ln w="9525">
            <a:solidFill>
              <a:schemeClr val="tx1"/>
            </a:solidFill>
            <a:round/>
            <a:headEnd/>
            <a:tailEnd/>
          </a:ln>
        </p:spPr>
        <p:txBody>
          <a:bodyPr/>
          <a:lstStyle/>
          <a:p>
            <a:endParaRPr lang="en-US"/>
          </a:p>
        </p:txBody>
      </p:sp>
      <p:sp>
        <p:nvSpPr>
          <p:cNvPr id="22" name="Freeform 21"/>
          <p:cNvSpPr/>
          <p:nvPr/>
        </p:nvSpPr>
        <p:spPr>
          <a:xfrm>
            <a:off x="3657600" y="3837904"/>
            <a:ext cx="1700011" cy="530181"/>
          </a:xfrm>
          <a:custGeom>
            <a:avLst/>
            <a:gdLst>
              <a:gd name="connsiteX0" fmla="*/ 0 w 1700011"/>
              <a:gd name="connsiteY0" fmla="*/ 0 h 530181"/>
              <a:gd name="connsiteX1" fmla="*/ 888642 w 1700011"/>
              <a:gd name="connsiteY1" fmla="*/ 528034 h 530181"/>
              <a:gd name="connsiteX2" fmla="*/ 1700011 w 1700011"/>
              <a:gd name="connsiteY2" fmla="*/ 12879 h 530181"/>
            </a:gdLst>
            <a:ahLst/>
            <a:cxnLst>
              <a:cxn ang="0">
                <a:pos x="connsiteX0" y="connsiteY0"/>
              </a:cxn>
              <a:cxn ang="0">
                <a:pos x="connsiteX1" y="connsiteY1"/>
              </a:cxn>
              <a:cxn ang="0">
                <a:pos x="connsiteX2" y="connsiteY2"/>
              </a:cxn>
            </a:cxnLst>
            <a:rect l="l" t="t" r="r" b="b"/>
            <a:pathLst>
              <a:path w="1700011" h="530181">
                <a:moveTo>
                  <a:pt x="0" y="0"/>
                </a:moveTo>
                <a:cubicBezTo>
                  <a:pt x="302653" y="262944"/>
                  <a:pt x="605307" y="525888"/>
                  <a:pt x="888642" y="528034"/>
                </a:cubicBezTo>
                <a:cubicBezTo>
                  <a:pt x="1171977" y="530181"/>
                  <a:pt x="1435994" y="271530"/>
                  <a:pt x="1700011" y="12879"/>
                </a:cubicBezTo>
              </a:path>
            </a:pathLst>
          </a:custGeom>
          <a:ln>
            <a:solidFill>
              <a:schemeClr val="tx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TextBox 22"/>
          <p:cNvSpPr txBox="1"/>
          <p:nvPr/>
        </p:nvSpPr>
        <p:spPr>
          <a:xfrm>
            <a:off x="4191000" y="2895600"/>
            <a:ext cx="686342" cy="369332"/>
          </a:xfrm>
          <a:prstGeom prst="rect">
            <a:avLst/>
          </a:prstGeom>
          <a:noFill/>
        </p:spPr>
        <p:txBody>
          <a:bodyPr wrap="none" rtlCol="0">
            <a:spAutoFit/>
          </a:bodyPr>
          <a:lstStyle/>
          <a:p>
            <a:r>
              <a:rPr lang="en-US" dirty="0" smtClean="0"/>
              <a:t>Work</a:t>
            </a:r>
            <a:endParaRPr lang="en-US" dirty="0"/>
          </a:p>
        </p:txBody>
      </p:sp>
      <p:sp>
        <p:nvSpPr>
          <p:cNvPr id="24" name="TextBox 23"/>
          <p:cNvSpPr txBox="1"/>
          <p:nvPr/>
        </p:nvSpPr>
        <p:spPr>
          <a:xfrm>
            <a:off x="4086865" y="3897868"/>
            <a:ext cx="866135" cy="369332"/>
          </a:xfrm>
          <a:prstGeom prst="rect">
            <a:avLst/>
          </a:prstGeom>
          <a:noFill/>
        </p:spPr>
        <p:txBody>
          <a:bodyPr wrap="none" rtlCol="0">
            <a:spAutoFit/>
          </a:bodyPr>
          <a:lstStyle/>
          <a:p>
            <a:r>
              <a:rPr lang="en-US" dirty="0" smtClean="0"/>
              <a:t>Protect</a:t>
            </a:r>
            <a:endParaRPr lang="en-US" dirty="0"/>
          </a:p>
        </p:txBody>
      </p:sp>
      <p:cxnSp>
        <p:nvCxnSpPr>
          <p:cNvPr id="33" name="Straight Connector 32"/>
          <p:cNvCxnSpPr/>
          <p:nvPr/>
        </p:nvCxnSpPr>
        <p:spPr>
          <a:xfrm>
            <a:off x="1981200" y="3200400"/>
            <a:ext cx="5181600" cy="0"/>
          </a:xfrm>
          <a:prstGeom prst="line">
            <a:avLst/>
          </a:prstGeom>
          <a:ln w="57150">
            <a:solidFill>
              <a:srgbClr val="00B0F0"/>
            </a:solidFill>
          </a:ln>
        </p:spPr>
        <p:style>
          <a:lnRef idx="1">
            <a:schemeClr val="accent1"/>
          </a:lnRef>
          <a:fillRef idx="0">
            <a:schemeClr val="accent1"/>
          </a:fillRef>
          <a:effectRef idx="0">
            <a:schemeClr val="accent1"/>
          </a:effectRef>
          <a:fontRef idx="minor">
            <a:schemeClr val="tx1"/>
          </a:fontRef>
        </p:style>
      </p:cxnSp>
      <p:sp>
        <p:nvSpPr>
          <p:cNvPr id="35" name="Freeform 34"/>
          <p:cNvSpPr/>
          <p:nvPr/>
        </p:nvSpPr>
        <p:spPr>
          <a:xfrm>
            <a:off x="1983346" y="3193961"/>
            <a:ext cx="5138671" cy="1137633"/>
          </a:xfrm>
          <a:custGeom>
            <a:avLst/>
            <a:gdLst>
              <a:gd name="connsiteX0" fmla="*/ 0 w 5138671"/>
              <a:gd name="connsiteY0" fmla="*/ 109470 h 1221346"/>
              <a:gd name="connsiteX1" fmla="*/ 695460 w 5138671"/>
              <a:gd name="connsiteY1" fmla="*/ 109470 h 1221346"/>
              <a:gd name="connsiteX2" fmla="*/ 1313646 w 5138671"/>
              <a:gd name="connsiteY2" fmla="*/ 109470 h 1221346"/>
              <a:gd name="connsiteX3" fmla="*/ 1803043 w 5138671"/>
              <a:gd name="connsiteY3" fmla="*/ 766293 h 1221346"/>
              <a:gd name="connsiteX4" fmla="*/ 2575775 w 5138671"/>
              <a:gd name="connsiteY4" fmla="*/ 1217053 h 1221346"/>
              <a:gd name="connsiteX5" fmla="*/ 3309871 w 5138671"/>
              <a:gd name="connsiteY5" fmla="*/ 740535 h 1221346"/>
              <a:gd name="connsiteX6" fmla="*/ 3683358 w 5138671"/>
              <a:gd name="connsiteY6" fmla="*/ 109470 h 1221346"/>
              <a:gd name="connsiteX7" fmla="*/ 4172755 w 5138671"/>
              <a:gd name="connsiteY7" fmla="*/ 109470 h 1221346"/>
              <a:gd name="connsiteX8" fmla="*/ 5138671 w 5138671"/>
              <a:gd name="connsiteY8" fmla="*/ 83713 h 1221346"/>
              <a:gd name="connsiteX0" fmla="*/ 0 w 5138671"/>
              <a:gd name="connsiteY0" fmla="*/ 105177 h 1217053"/>
              <a:gd name="connsiteX1" fmla="*/ 695460 w 5138671"/>
              <a:gd name="connsiteY1" fmla="*/ 105177 h 1217053"/>
              <a:gd name="connsiteX2" fmla="*/ 1217054 w 5138671"/>
              <a:gd name="connsiteY2" fmla="*/ 466859 h 1217053"/>
              <a:gd name="connsiteX3" fmla="*/ 1803043 w 5138671"/>
              <a:gd name="connsiteY3" fmla="*/ 762000 h 1217053"/>
              <a:gd name="connsiteX4" fmla="*/ 2575775 w 5138671"/>
              <a:gd name="connsiteY4" fmla="*/ 1212760 h 1217053"/>
              <a:gd name="connsiteX5" fmla="*/ 3309871 w 5138671"/>
              <a:gd name="connsiteY5" fmla="*/ 736242 h 1217053"/>
              <a:gd name="connsiteX6" fmla="*/ 3683358 w 5138671"/>
              <a:gd name="connsiteY6" fmla="*/ 105177 h 1217053"/>
              <a:gd name="connsiteX7" fmla="*/ 4172755 w 5138671"/>
              <a:gd name="connsiteY7" fmla="*/ 105177 h 1217053"/>
              <a:gd name="connsiteX8" fmla="*/ 5138671 w 5138671"/>
              <a:gd name="connsiteY8" fmla="*/ 79420 h 1217053"/>
              <a:gd name="connsiteX0" fmla="*/ 0 w 5138671"/>
              <a:gd name="connsiteY0" fmla="*/ 105177 h 1217053"/>
              <a:gd name="connsiteX1" fmla="*/ 607454 w 5138671"/>
              <a:gd name="connsiteY1" fmla="*/ 314459 h 1217053"/>
              <a:gd name="connsiteX2" fmla="*/ 1217054 w 5138671"/>
              <a:gd name="connsiteY2" fmla="*/ 466859 h 1217053"/>
              <a:gd name="connsiteX3" fmla="*/ 1803043 w 5138671"/>
              <a:gd name="connsiteY3" fmla="*/ 762000 h 1217053"/>
              <a:gd name="connsiteX4" fmla="*/ 2575775 w 5138671"/>
              <a:gd name="connsiteY4" fmla="*/ 1212760 h 1217053"/>
              <a:gd name="connsiteX5" fmla="*/ 3309871 w 5138671"/>
              <a:gd name="connsiteY5" fmla="*/ 736242 h 1217053"/>
              <a:gd name="connsiteX6" fmla="*/ 3683358 w 5138671"/>
              <a:gd name="connsiteY6" fmla="*/ 105177 h 1217053"/>
              <a:gd name="connsiteX7" fmla="*/ 4172755 w 5138671"/>
              <a:gd name="connsiteY7" fmla="*/ 105177 h 1217053"/>
              <a:gd name="connsiteX8" fmla="*/ 5138671 w 5138671"/>
              <a:gd name="connsiteY8" fmla="*/ 79420 h 1217053"/>
              <a:gd name="connsiteX0" fmla="*/ 0 w 5138671"/>
              <a:gd name="connsiteY0" fmla="*/ 25757 h 1137633"/>
              <a:gd name="connsiteX1" fmla="*/ 607454 w 5138671"/>
              <a:gd name="connsiteY1" fmla="*/ 235039 h 1137633"/>
              <a:gd name="connsiteX2" fmla="*/ 1217054 w 5138671"/>
              <a:gd name="connsiteY2" fmla="*/ 387439 h 1137633"/>
              <a:gd name="connsiteX3" fmla="*/ 1803043 w 5138671"/>
              <a:gd name="connsiteY3" fmla="*/ 682580 h 1137633"/>
              <a:gd name="connsiteX4" fmla="*/ 2575775 w 5138671"/>
              <a:gd name="connsiteY4" fmla="*/ 1133340 h 1137633"/>
              <a:gd name="connsiteX5" fmla="*/ 3309871 w 5138671"/>
              <a:gd name="connsiteY5" fmla="*/ 656822 h 1137633"/>
              <a:gd name="connsiteX6" fmla="*/ 3731654 w 5138671"/>
              <a:gd name="connsiteY6" fmla="*/ 311239 h 1137633"/>
              <a:gd name="connsiteX7" fmla="*/ 4172755 w 5138671"/>
              <a:gd name="connsiteY7" fmla="*/ 25757 h 1137633"/>
              <a:gd name="connsiteX8" fmla="*/ 5138671 w 5138671"/>
              <a:gd name="connsiteY8" fmla="*/ 0 h 1137633"/>
              <a:gd name="connsiteX0" fmla="*/ 0 w 5138671"/>
              <a:gd name="connsiteY0" fmla="*/ 25757 h 1137633"/>
              <a:gd name="connsiteX1" fmla="*/ 607454 w 5138671"/>
              <a:gd name="connsiteY1" fmla="*/ 235039 h 1137633"/>
              <a:gd name="connsiteX2" fmla="*/ 1217054 w 5138671"/>
              <a:gd name="connsiteY2" fmla="*/ 387439 h 1137633"/>
              <a:gd name="connsiteX3" fmla="*/ 1803043 w 5138671"/>
              <a:gd name="connsiteY3" fmla="*/ 682580 h 1137633"/>
              <a:gd name="connsiteX4" fmla="*/ 2575775 w 5138671"/>
              <a:gd name="connsiteY4" fmla="*/ 1133340 h 1137633"/>
              <a:gd name="connsiteX5" fmla="*/ 3309871 w 5138671"/>
              <a:gd name="connsiteY5" fmla="*/ 656822 h 1137633"/>
              <a:gd name="connsiteX6" fmla="*/ 3731654 w 5138671"/>
              <a:gd name="connsiteY6" fmla="*/ 311239 h 1137633"/>
              <a:gd name="connsiteX7" fmla="*/ 4341254 w 5138671"/>
              <a:gd name="connsiteY7" fmla="*/ 311239 h 1137633"/>
              <a:gd name="connsiteX8" fmla="*/ 5138671 w 5138671"/>
              <a:gd name="connsiteY8" fmla="*/ 0 h 1137633"/>
              <a:gd name="connsiteX0" fmla="*/ 0 w 5138671"/>
              <a:gd name="connsiteY0" fmla="*/ 25757 h 1137633"/>
              <a:gd name="connsiteX1" fmla="*/ 607454 w 5138671"/>
              <a:gd name="connsiteY1" fmla="*/ 235039 h 1137633"/>
              <a:gd name="connsiteX2" fmla="*/ 1217054 w 5138671"/>
              <a:gd name="connsiteY2" fmla="*/ 387439 h 1137633"/>
              <a:gd name="connsiteX3" fmla="*/ 1803043 w 5138671"/>
              <a:gd name="connsiteY3" fmla="*/ 682580 h 1137633"/>
              <a:gd name="connsiteX4" fmla="*/ 2575775 w 5138671"/>
              <a:gd name="connsiteY4" fmla="*/ 1133340 h 1137633"/>
              <a:gd name="connsiteX5" fmla="*/ 3309871 w 5138671"/>
              <a:gd name="connsiteY5" fmla="*/ 656822 h 1137633"/>
              <a:gd name="connsiteX6" fmla="*/ 3731654 w 5138671"/>
              <a:gd name="connsiteY6" fmla="*/ 387439 h 1137633"/>
              <a:gd name="connsiteX7" fmla="*/ 4341254 w 5138671"/>
              <a:gd name="connsiteY7" fmla="*/ 311239 h 1137633"/>
              <a:gd name="connsiteX8" fmla="*/ 5138671 w 5138671"/>
              <a:gd name="connsiteY8" fmla="*/ 0 h 1137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38671" h="1137633">
                <a:moveTo>
                  <a:pt x="0" y="25757"/>
                </a:moveTo>
                <a:lnTo>
                  <a:pt x="607454" y="235039"/>
                </a:lnTo>
                <a:cubicBezTo>
                  <a:pt x="826395" y="235039"/>
                  <a:pt x="1017789" y="312849"/>
                  <a:pt x="1217054" y="387439"/>
                </a:cubicBezTo>
                <a:cubicBezTo>
                  <a:pt x="1416319" y="462029"/>
                  <a:pt x="1576590" y="558263"/>
                  <a:pt x="1803043" y="682580"/>
                </a:cubicBezTo>
                <a:cubicBezTo>
                  <a:pt x="2029496" y="806897"/>
                  <a:pt x="2324637" y="1137633"/>
                  <a:pt x="2575775" y="1133340"/>
                </a:cubicBezTo>
                <a:cubicBezTo>
                  <a:pt x="2826913" y="1129047"/>
                  <a:pt x="3117225" y="781139"/>
                  <a:pt x="3309871" y="656822"/>
                </a:cubicBezTo>
                <a:cubicBezTo>
                  <a:pt x="3502517" y="532505"/>
                  <a:pt x="3559757" y="445036"/>
                  <a:pt x="3731654" y="387439"/>
                </a:cubicBezTo>
                <a:cubicBezTo>
                  <a:pt x="3903551" y="329842"/>
                  <a:pt x="4341254" y="311239"/>
                  <a:pt x="4341254" y="311239"/>
                </a:cubicBezTo>
                <a:lnTo>
                  <a:pt x="5138671" y="0"/>
                </a:lnTo>
              </a:path>
            </a:pathLst>
          </a:custGeom>
          <a:ln w="571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37" name="Straight Arrow Connector 36"/>
          <p:cNvCxnSpPr/>
          <p:nvPr/>
        </p:nvCxnSpPr>
        <p:spPr>
          <a:xfrm>
            <a:off x="5181600" y="3048000"/>
            <a:ext cx="457200" cy="1588"/>
          </a:xfrm>
          <a:prstGeom prst="straightConnector1">
            <a:avLst/>
          </a:prstGeom>
          <a:ln w="5715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rot="10800000">
            <a:off x="3276601" y="3048000"/>
            <a:ext cx="457200" cy="1588"/>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7315201" y="5180012"/>
            <a:ext cx="457200" cy="1588"/>
          </a:xfrm>
          <a:prstGeom prst="straightConnector1">
            <a:avLst/>
          </a:prstGeom>
          <a:ln w="5715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rot="10800000">
            <a:off x="7239001" y="4951412"/>
            <a:ext cx="457200" cy="1588"/>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7772400" y="4724400"/>
            <a:ext cx="1321196" cy="646331"/>
          </a:xfrm>
          <a:prstGeom prst="rect">
            <a:avLst/>
          </a:prstGeom>
          <a:noFill/>
        </p:spPr>
        <p:txBody>
          <a:bodyPr wrap="none" rtlCol="0">
            <a:spAutoFit/>
          </a:bodyPr>
          <a:lstStyle/>
          <a:p>
            <a:r>
              <a:rPr lang="en-US" dirty="0" smtClean="0"/>
              <a:t>Fault</a:t>
            </a:r>
          </a:p>
          <a:p>
            <a:r>
              <a:rPr lang="en-US" dirty="0" smtClean="0"/>
              <a:t>Notification</a:t>
            </a:r>
            <a:endParaRPr lang="en-US" dirty="0"/>
          </a:p>
        </p:txBody>
      </p:sp>
      <p:sp>
        <p:nvSpPr>
          <p:cNvPr id="28" name="&quot;No&quot; Symbol 27"/>
          <p:cNvSpPr/>
          <p:nvPr/>
        </p:nvSpPr>
        <p:spPr>
          <a:xfrm>
            <a:off x="3810000" y="3124200"/>
            <a:ext cx="381000" cy="381000"/>
          </a:xfrm>
          <a:prstGeom prst="noSmoking">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1" name="TextBox 18"/>
          <p:cNvSpPr txBox="1">
            <a:spLocks noChangeArrowheads="1"/>
          </p:cNvSpPr>
          <p:nvPr/>
        </p:nvSpPr>
        <p:spPr bwMode="auto">
          <a:xfrm>
            <a:off x="60023" y="2047875"/>
            <a:ext cx="1126142" cy="923330"/>
          </a:xfrm>
          <a:prstGeom prst="rect">
            <a:avLst/>
          </a:prstGeom>
          <a:noFill/>
          <a:ln w="9525">
            <a:noFill/>
            <a:miter lim="800000"/>
            <a:headEnd/>
            <a:tailEnd/>
          </a:ln>
        </p:spPr>
        <p:txBody>
          <a:bodyPr wrap="none">
            <a:spAutoFit/>
          </a:bodyPr>
          <a:lstStyle/>
          <a:p>
            <a:pPr algn="ctr"/>
            <a:r>
              <a:rPr lang="en-US" dirty="0" smtClean="0">
                <a:latin typeface="Calibri" pitchFamily="34" charset="0"/>
              </a:rPr>
              <a:t>Op1</a:t>
            </a:r>
            <a:endParaRPr lang="en-US" dirty="0">
              <a:latin typeface="Calibri" pitchFamily="34" charset="0"/>
            </a:endParaRPr>
          </a:p>
          <a:p>
            <a:pPr algn="ctr"/>
            <a:r>
              <a:rPr lang="en-US" dirty="0" smtClean="0">
                <a:latin typeface="Calibri" pitchFamily="34" charset="0"/>
              </a:rPr>
              <a:t>L2 Service</a:t>
            </a:r>
            <a:endParaRPr lang="en-US" dirty="0">
              <a:latin typeface="Calibri" pitchFamily="34" charset="0"/>
            </a:endParaRPr>
          </a:p>
          <a:p>
            <a:pPr algn="ctr"/>
            <a:r>
              <a:rPr lang="en-US" dirty="0">
                <a:latin typeface="Calibri" pitchFamily="34" charset="0"/>
              </a:rPr>
              <a:t>Customer</a:t>
            </a:r>
          </a:p>
        </p:txBody>
      </p:sp>
      <p:sp>
        <p:nvSpPr>
          <p:cNvPr id="32" name="TextBox 19"/>
          <p:cNvSpPr txBox="1">
            <a:spLocks noChangeArrowheads="1"/>
          </p:cNvSpPr>
          <p:nvPr/>
        </p:nvSpPr>
        <p:spPr bwMode="auto">
          <a:xfrm>
            <a:off x="8034036" y="2057400"/>
            <a:ext cx="1126142" cy="923330"/>
          </a:xfrm>
          <a:prstGeom prst="rect">
            <a:avLst/>
          </a:prstGeom>
          <a:noFill/>
          <a:ln w="9525">
            <a:noFill/>
            <a:miter lim="800000"/>
            <a:headEnd/>
            <a:tailEnd/>
          </a:ln>
        </p:spPr>
        <p:txBody>
          <a:bodyPr wrap="none">
            <a:spAutoFit/>
          </a:bodyPr>
          <a:lstStyle/>
          <a:p>
            <a:pPr algn="ctr"/>
            <a:r>
              <a:rPr lang="en-US" dirty="0" smtClean="0">
                <a:latin typeface="Calibri" pitchFamily="34" charset="0"/>
              </a:rPr>
              <a:t>Op1</a:t>
            </a:r>
            <a:endParaRPr lang="en-US" dirty="0">
              <a:latin typeface="Calibri" pitchFamily="34" charset="0"/>
            </a:endParaRPr>
          </a:p>
          <a:p>
            <a:pPr algn="ctr"/>
            <a:r>
              <a:rPr lang="en-US" dirty="0" smtClean="0">
                <a:latin typeface="Calibri" pitchFamily="34" charset="0"/>
              </a:rPr>
              <a:t>L2 Service</a:t>
            </a:r>
            <a:endParaRPr lang="en-US" dirty="0">
              <a:latin typeface="Calibri" pitchFamily="34" charset="0"/>
            </a:endParaRPr>
          </a:p>
          <a:p>
            <a:pPr algn="ctr"/>
            <a:r>
              <a:rPr lang="en-US" dirty="0">
                <a:latin typeface="Calibri" pitchFamily="34" charset="0"/>
              </a:rPr>
              <a:t>Customer</a:t>
            </a:r>
          </a:p>
        </p:txBody>
      </p:sp>
      <p:sp>
        <p:nvSpPr>
          <p:cNvPr id="34" name="Date Placeholder 33"/>
          <p:cNvSpPr>
            <a:spLocks noGrp="1"/>
          </p:cNvSpPr>
          <p:nvPr>
            <p:ph type="dt" sz="half" idx="10"/>
          </p:nvPr>
        </p:nvSpPr>
        <p:spPr/>
        <p:txBody>
          <a:bodyPr/>
          <a:lstStyle/>
          <a:p>
            <a:fld id="{A71F94B4-0119-4727-BD76-360CECED54B1}" type="datetime1">
              <a:rPr lang="en-US" smtClean="0"/>
              <a:t>1/12/2011</a:t>
            </a:fld>
            <a:endParaRPr lang="en-US"/>
          </a:p>
        </p:txBody>
      </p:sp>
      <p:sp>
        <p:nvSpPr>
          <p:cNvPr id="36" name="Footer Placeholder 35"/>
          <p:cNvSpPr>
            <a:spLocks noGrp="1"/>
          </p:cNvSpPr>
          <p:nvPr>
            <p:ph type="ftr" sz="quarter" idx="11"/>
          </p:nvPr>
        </p:nvSpPr>
        <p:spPr/>
        <p:txBody>
          <a:bodyPr/>
          <a:lstStyle/>
          <a:p>
            <a:r>
              <a:rPr lang="en-US" smtClean="0"/>
              <a:t>IEEE Interim Jan 2011, Kauai, Hawaii</a:t>
            </a:r>
            <a:endParaRPr lang="en-US"/>
          </a:p>
        </p:txBody>
      </p:sp>
      <p:sp>
        <p:nvSpPr>
          <p:cNvPr id="38" name="Slide Number Placeholder 37"/>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5"/>
                                        </p:tgtEl>
                                        <p:attrNameLst>
                                          <p:attrName>style.visibility</p:attrName>
                                        </p:attrNameLst>
                                      </p:cBhvr>
                                      <p:to>
                                        <p:strVal val="visible"/>
                                      </p:to>
                                    </p:set>
                                  </p:childTnLst>
                                </p:cTn>
                              </p:par>
                              <p:par>
                                <p:cTn id="21" presetID="1" presetClass="exit" presetSubtype="0" fill="hold" nodeType="withEffect">
                                  <p:stCondLst>
                                    <p:cond delay="0"/>
                                  </p:stCondLst>
                                  <p:childTnLst>
                                    <p:set>
                                      <p:cBhvr>
                                        <p:cTn id="22" dur="1" fill="hold">
                                          <p:stCondLst>
                                            <p:cond delay="0"/>
                                          </p:stCondLst>
                                        </p:cTn>
                                        <p:tgtEl>
                                          <p:spTgt spid="3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2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sp>
        <p:nvSpPr>
          <p:cNvPr id="4" name="Content Placeholder 3"/>
          <p:cNvSpPr>
            <a:spLocks noGrp="1"/>
          </p:cNvSpPr>
          <p:nvPr>
            <p:ph idx="1"/>
          </p:nvPr>
        </p:nvSpPr>
        <p:spPr/>
        <p:txBody>
          <a:bodyPr/>
          <a:lstStyle/>
          <a:p>
            <a:endParaRPr lang="en-US" dirty="0" smtClean="0"/>
          </a:p>
          <a:p>
            <a:r>
              <a:rPr lang="en-US" dirty="0" smtClean="0"/>
              <a:t>In </a:t>
            </a:r>
            <a:r>
              <a:rPr lang="en-US" dirty="0" smtClean="0"/>
              <a:t>case of ‘=’ topology failure of link/node triggers action in both the operators. </a:t>
            </a:r>
            <a:endParaRPr lang="en-US" dirty="0" smtClean="0"/>
          </a:p>
          <a:p>
            <a:pPr lvl="1"/>
            <a:r>
              <a:rPr lang="en-US" dirty="0" smtClean="0"/>
              <a:t>This </a:t>
            </a:r>
            <a:r>
              <a:rPr lang="en-US" dirty="0" err="1" smtClean="0"/>
              <a:t>behaviour</a:t>
            </a:r>
            <a:r>
              <a:rPr lang="en-US" dirty="0" smtClean="0"/>
              <a:t> should </a:t>
            </a:r>
            <a:r>
              <a:rPr lang="en-US" dirty="0" smtClean="0"/>
              <a:t>be </a:t>
            </a:r>
            <a:r>
              <a:rPr lang="en-US" dirty="0" smtClean="0"/>
              <a:t>allowed</a:t>
            </a:r>
          </a:p>
          <a:p>
            <a:pPr lvl="1"/>
            <a:r>
              <a:rPr lang="en-US" dirty="0" smtClean="0"/>
              <a:t>Similar </a:t>
            </a:r>
            <a:r>
              <a:rPr lang="en-US" dirty="0" err="1" smtClean="0"/>
              <a:t>behaviour</a:t>
            </a:r>
            <a:r>
              <a:rPr lang="en-US" dirty="0" smtClean="0"/>
              <a:t> is valid for any RNI node failure as it triggers action in adjoining operator network</a:t>
            </a:r>
            <a:endParaRPr lang="en-US" dirty="0" smtClean="0"/>
          </a:p>
          <a:p>
            <a:pPr>
              <a:buNone/>
            </a:pPr>
            <a:endParaRPr lang="en-US" dirty="0"/>
          </a:p>
        </p:txBody>
      </p:sp>
      <p:sp>
        <p:nvSpPr>
          <p:cNvPr id="5" name="Date Placeholder 4"/>
          <p:cNvSpPr>
            <a:spLocks noGrp="1"/>
          </p:cNvSpPr>
          <p:nvPr>
            <p:ph type="dt" sz="half" idx="10"/>
          </p:nvPr>
        </p:nvSpPr>
        <p:spPr/>
        <p:txBody>
          <a:bodyPr/>
          <a:lstStyle/>
          <a:p>
            <a:fld id="{AD159CCE-E8C1-4030-A441-2F3E9DF35A74}" type="datetime1">
              <a:rPr lang="en-US" smtClean="0"/>
              <a:t>1/12/2011</a:t>
            </a:fld>
            <a:endParaRPr lang="en-US"/>
          </a:p>
        </p:txBody>
      </p:sp>
      <p:sp>
        <p:nvSpPr>
          <p:cNvPr id="6" name="Footer Placeholder 5"/>
          <p:cNvSpPr>
            <a:spLocks noGrp="1"/>
          </p:cNvSpPr>
          <p:nvPr>
            <p:ph type="ftr" sz="quarter" idx="11"/>
          </p:nvPr>
        </p:nvSpPr>
        <p:spPr/>
        <p:txBody>
          <a:bodyPr/>
          <a:lstStyle/>
          <a:p>
            <a:r>
              <a:rPr lang="en-US" smtClean="0"/>
              <a:t>IEEE Interim Jan 2011, Kauai, Hawaii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24"/>
          <p:cNvCxnSpPr/>
          <p:nvPr/>
        </p:nvCxnSpPr>
        <p:spPr>
          <a:xfrm rot="5400000">
            <a:off x="3695700" y="3695700"/>
            <a:ext cx="175260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076" name="Title 1"/>
          <p:cNvSpPr>
            <a:spLocks noGrp="1"/>
          </p:cNvSpPr>
          <p:nvPr>
            <p:ph type="title"/>
          </p:nvPr>
        </p:nvSpPr>
        <p:spPr/>
        <p:txBody>
          <a:bodyPr/>
          <a:lstStyle/>
          <a:p>
            <a:pPr eaLnBrk="1" hangingPunct="1"/>
            <a:r>
              <a:rPr lang="en-US" dirty="0" smtClean="0"/>
              <a:t>Failure within Operator Network</a:t>
            </a:r>
            <a:endParaRPr lang="en-US" dirty="0" smtClean="0"/>
          </a:p>
        </p:txBody>
      </p:sp>
      <p:sp>
        <p:nvSpPr>
          <p:cNvPr id="4" name="Cloud 3"/>
          <p:cNvSpPr/>
          <p:nvPr/>
        </p:nvSpPr>
        <p:spPr>
          <a:xfrm>
            <a:off x="2133600" y="2819400"/>
            <a:ext cx="1905000" cy="1219200"/>
          </a:xfrm>
          <a:prstGeom prst="cloud">
            <a:avLst/>
          </a:prstGeom>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r>
              <a:rPr lang="en-US" b="1" dirty="0" smtClean="0"/>
              <a:t>Op1</a:t>
            </a:r>
            <a:endParaRPr lang="en-US" b="1" dirty="0"/>
          </a:p>
          <a:p>
            <a:pPr algn="ctr" fontAlgn="auto">
              <a:spcBef>
                <a:spcPts val="0"/>
              </a:spcBef>
              <a:spcAft>
                <a:spcPts val="0"/>
              </a:spcAft>
              <a:defRPr/>
            </a:pPr>
            <a:r>
              <a:rPr lang="en-US" sz="1600" b="1" dirty="0" smtClean="0"/>
              <a:t>L2 Network</a:t>
            </a:r>
            <a:endParaRPr lang="en-US" b="1" dirty="0"/>
          </a:p>
        </p:txBody>
      </p:sp>
      <p:sp>
        <p:nvSpPr>
          <p:cNvPr id="5" name="Cloud 4"/>
          <p:cNvSpPr/>
          <p:nvPr/>
        </p:nvSpPr>
        <p:spPr>
          <a:xfrm>
            <a:off x="5105400" y="2819400"/>
            <a:ext cx="1905000" cy="1219200"/>
          </a:xfrm>
          <a:prstGeom prst="cloud">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dirty="0" smtClean="0"/>
              <a:t>Op2</a:t>
            </a:r>
            <a:endParaRPr lang="en-US" dirty="0"/>
          </a:p>
          <a:p>
            <a:pPr algn="ctr" fontAlgn="auto">
              <a:spcBef>
                <a:spcPts val="0"/>
              </a:spcBef>
              <a:spcAft>
                <a:spcPts val="0"/>
              </a:spcAft>
              <a:defRPr/>
            </a:pPr>
            <a:r>
              <a:rPr lang="en-US" sz="1600" dirty="0" smtClean="0"/>
              <a:t>L2 Leased Line</a:t>
            </a:r>
            <a:endParaRPr lang="en-US" dirty="0"/>
          </a:p>
        </p:txBody>
      </p:sp>
      <p:sp>
        <p:nvSpPr>
          <p:cNvPr id="6" name="Cube 5"/>
          <p:cNvSpPr/>
          <p:nvPr/>
        </p:nvSpPr>
        <p:spPr>
          <a:xfrm>
            <a:off x="152400" y="2971800"/>
            <a:ext cx="762000" cy="762000"/>
          </a:xfrm>
          <a:prstGeom prst="cube">
            <a:avLst/>
          </a:prstGeom>
        </p:spPr>
        <p:style>
          <a:lnRef idx="3">
            <a:schemeClr val="lt1"/>
          </a:lnRef>
          <a:fillRef idx="1">
            <a:schemeClr val="accent5"/>
          </a:fillRef>
          <a:effectRef idx="1">
            <a:schemeClr val="accent5"/>
          </a:effectRef>
          <a:fontRef idx="minor">
            <a:schemeClr val="lt1"/>
          </a:fontRef>
        </p:style>
        <p:txBody>
          <a:bodyPr anchor="ctr"/>
          <a:lstStyle/>
          <a:p>
            <a:pPr algn="ctr" fontAlgn="auto">
              <a:spcBef>
                <a:spcPts val="0"/>
              </a:spcBef>
              <a:spcAft>
                <a:spcPts val="0"/>
              </a:spcAft>
              <a:defRPr/>
            </a:pPr>
            <a:r>
              <a:rPr lang="en-US" dirty="0"/>
              <a:t>C1</a:t>
            </a:r>
          </a:p>
        </p:txBody>
      </p:sp>
      <p:sp>
        <p:nvSpPr>
          <p:cNvPr id="7" name="Cube 6"/>
          <p:cNvSpPr/>
          <p:nvPr/>
        </p:nvSpPr>
        <p:spPr>
          <a:xfrm>
            <a:off x="8229600" y="2971800"/>
            <a:ext cx="762000" cy="762000"/>
          </a:xfrm>
          <a:prstGeom prst="cube">
            <a:avLst/>
          </a:prstGeom>
        </p:spPr>
        <p:style>
          <a:lnRef idx="3">
            <a:schemeClr val="lt1"/>
          </a:lnRef>
          <a:fillRef idx="1">
            <a:schemeClr val="accent5"/>
          </a:fillRef>
          <a:effectRef idx="1">
            <a:schemeClr val="accent5"/>
          </a:effectRef>
          <a:fontRef idx="minor">
            <a:schemeClr val="lt1"/>
          </a:fontRef>
        </p:style>
        <p:txBody>
          <a:bodyPr anchor="ctr"/>
          <a:lstStyle/>
          <a:p>
            <a:pPr algn="ctr" fontAlgn="auto">
              <a:spcBef>
                <a:spcPts val="0"/>
              </a:spcBef>
              <a:spcAft>
                <a:spcPts val="0"/>
              </a:spcAft>
              <a:defRPr/>
            </a:pPr>
            <a:r>
              <a:rPr lang="en-US" dirty="0"/>
              <a:t>C2</a:t>
            </a:r>
          </a:p>
        </p:txBody>
      </p:sp>
      <p:sp>
        <p:nvSpPr>
          <p:cNvPr id="3084" name="AutoShape 6" descr="data:image/jpg;base64,/9j/4AAQSkZJRgABAQAAAQABAAD/2wBDAAkGBwgHBgkIBwgKCgkLDRYPDQwMDRsUFRAWIB0iIiAdHx8kKDQsJCYxJx8fLT0tMTU3Ojo6Iys/RD84QzQ5Ojf/2wBDAQoKCg0MDRoPDxo3JR8lNzc3Nzc3Nzc3Nzc3Nzc3Nzc3Nzc3Nzc3Nzc3Nzc3Nzc3Nzc3Nzc3Nzc3Nzc3Nzc3Nzf/wAARCABeAG4DASIAAhEBAxEB/8QAGwABAAIDAQEAAAAAAAAAAAAAAAUGAQMEAgf/xAA4EAABAwMBBgQDBgUFAAAAAAABAAIDBAURMQYSIUFRcRMyYYEUIpEHFUKhsfAzQ2LB0SNScoLh/8QAGQEBAAMBAQAAAAAAAAAAAAAAAAIDBAUB/8QAIREAAwACAgIDAQEAAAAAAAAAAAECAxEEEiExEyJBUcH/2gAMAwEAAhEDEQA/APuCIiAIETRACiEhapqmGAEzSsZ3KA2oNVHuvNED/Ec71a0rZFdKOUgNnaCeTuCA7EWA5rgC0gg8wVlAFjK562upKGAzVtTFBEPxSPACqtz+0Sz0ga6njqKxhOPEijwwf9nYBUpi7epRGqmfbLmgUJsxtJR7R00k1I2SN0TsSRyAZaTxGnAjVTa8qXL1Xs9mlS2giIvD0LDjgZKyoW/1pY0U0bsFwy8jXHRAarjeXEujozgDgZOZ7KtPutG6VwkqQJAfmEmc/muv96Kt7SNpjUB8cg8c8JGjj791HLTxraNXDwRmvrWyeZV00nkqIj2eFtBDxluCOo4qhEBWzZ1pZa4ycDLnOB/fZQw53kemjTzeBPHjsq2TdJWz0hBied3m0+U+ynoKp1xhHw8rYXjhIC3ec3tnh9VWFupah9NUMljPEHiOo6LQ0cwn4bHQsn+InjNTUYx41SfEcB0GeAHoAFG7dXCktWzdV4jGF0zDFDHgcXEcuwyfZS1ddqOhtbrhVSiOnDQ7J5k8gOZ9F86tcVVt9tN8dWRllqo3/LETw6hnqTwLj7dFbght96epRRlrX1Xtlm+zOzOtezzZZmbs9WfFdnUNxhg+nH3Kt68sbujGAANML0qslvJTt/pbE9ZUhERQJAqmVkxnqpZD+Jxx2VxlOI3divl16u/g71PSn/UPmeD5e3qvHahbZdgwVnvpKPV5u4pw6CmIM2jn/wCz/wBVcZHJNJuMa58jjwGMkldlutc9e7f8kOf4jufYKz0dFBRR7lOzd6nPE+6zdLzvs/COy8+HhR0jzRWa60z0UDZnua5p8wb+BWKzs3bXTjOcsz9St8j4XvNNIWlzmbxjI1bnH6r1BEyCJkMYwxgwB0WiMCx1tHO5HNrPiU372e1x3S5UtrpXVFW75dGsHmeegH7Cir/tRTW3fgpt2erHAj8MZ9T19FSQbhtDc2tc50879M+Vjf7D0XSw8V1978I5d5UvE+yapZbrtteI6NrnCFji5rc5bAzQu9T36+y+0We201ot8NFRs3YYm4HVx5k9SdVXfs+s0Npp5o48PkIYZZeb3cfyVwwqeTmVPpHiV6GLH1+z9hERZS4IdFjKh9o7wLTQF4w6eTLYmnmcansvG9LbJY4rJSmV5ZwbXX/4KI0dJJipkHzOH8tp/uqdbrE8yeLcGua3ORG4YLuhPdWXZWxuqpvvW5jxHPO9G1/He/qI/RTN+ot5oqYxksGH41x1VUx8j7V6OhkzLjR8OF+f1/4QDQGtDWgAAaDks8kKcitX4c5vb2yjbb11RSX+klpn+G+CEFjh6kk59Fx3ba6trYBBTj4Vm5iQsPFx9DyC17cvL9opRvAhkTAAOXBQGOZHD6Lt4MEPHNNeTBeSuzR2Wy3VV1qhBSM3nauc7Rg6k/vK+l2Sz09npvChy6R3GSUji8/4XnZ2K3stkbrW3EMgySTlxOh3j1BUxSwSVM7IYxxdqeQC5/J5NZH19I0YsaS2yd2ehLKZ0p/mO/IcP1z9FLrXBE2GJkTB8rGgBbFgLgiLBQHnhxHqvnzZBtFtUxtS4eA0kNYTjLW6DuSvoWOByqpPsVA+qdLHVyRsc4uDN3JbnocqrKm9aNvDy48bru9Nrw/4WV8scEe/I5kTANXOAAHutEdfHVHdpGunboXgfJ9Tr7Lio9mbdTua+SN1Q9ujp3F+PbRTTQAMAYA0AVk7MtKE/q9kDcbK5pdLRjLdTF07KHc0tcWuBBHIjCvC0z08M4xNEx//ACblS2QKHUW+iqSXVFJBK52rnxgk++FxybN2aQfNb4Wj+jLf0IV/+56InPgkdnu/yvcVso4jlsDSRzcSf1Viy0vTIuU/wptj2djp3PFshfHHJguBe4sB0zx59lcrfQR0UeG/M8+Z55+i6wAAABgDksqFU6e2SQRFlRBhEQIAiIgMLKIEARCiAINUQaoAiIgCIiAIiBAf/9k=">
            <a:hlinkClick r:id="rId3"/>
          </p:cNvPr>
          <p:cNvSpPr>
            <a:spLocks noChangeAspect="1" noChangeArrowheads="1"/>
          </p:cNvSpPr>
          <p:nvPr/>
        </p:nvSpPr>
        <p:spPr bwMode="auto">
          <a:xfrm>
            <a:off x="155575" y="-427038"/>
            <a:ext cx="1047750" cy="895351"/>
          </a:xfrm>
          <a:prstGeom prst="rect">
            <a:avLst/>
          </a:prstGeom>
          <a:noFill/>
          <a:ln w="9525">
            <a:noFill/>
            <a:miter lim="800000"/>
            <a:headEnd/>
            <a:tailEnd/>
          </a:ln>
        </p:spPr>
        <p:txBody>
          <a:bodyPr/>
          <a:lstStyle/>
          <a:p>
            <a:endParaRPr lang="en-US">
              <a:latin typeface="Calibri" pitchFamily="34" charset="0"/>
            </a:endParaRPr>
          </a:p>
        </p:txBody>
      </p:sp>
      <p:sp>
        <p:nvSpPr>
          <p:cNvPr id="3085" name="TextBox 16"/>
          <p:cNvSpPr txBox="1">
            <a:spLocks noChangeArrowheads="1"/>
          </p:cNvSpPr>
          <p:nvPr/>
        </p:nvSpPr>
        <p:spPr bwMode="auto">
          <a:xfrm>
            <a:off x="971550" y="3352800"/>
            <a:ext cx="1085850" cy="915988"/>
          </a:xfrm>
          <a:prstGeom prst="rect">
            <a:avLst/>
          </a:prstGeom>
          <a:noFill/>
          <a:ln w="9525">
            <a:noFill/>
            <a:miter lim="800000"/>
            <a:headEnd/>
            <a:tailEnd/>
          </a:ln>
        </p:spPr>
        <p:txBody>
          <a:bodyPr wrap="none">
            <a:spAutoFit/>
          </a:bodyPr>
          <a:lstStyle/>
          <a:p>
            <a:pPr algn="ctr"/>
            <a:r>
              <a:rPr lang="en-US">
                <a:latin typeface="Calibri" pitchFamily="34" charset="0"/>
              </a:rPr>
              <a:t>Carrier </a:t>
            </a:r>
          </a:p>
          <a:p>
            <a:pPr algn="ctr"/>
            <a:r>
              <a:rPr lang="en-US">
                <a:latin typeface="Calibri" pitchFamily="34" charset="0"/>
              </a:rPr>
              <a:t>Ethernet/</a:t>
            </a:r>
          </a:p>
          <a:p>
            <a:pPr algn="ctr"/>
            <a:r>
              <a:rPr lang="en-US">
                <a:latin typeface="Calibri" pitchFamily="34" charset="0"/>
              </a:rPr>
              <a:t>EoSDH</a:t>
            </a:r>
          </a:p>
        </p:txBody>
      </p:sp>
      <p:sp>
        <p:nvSpPr>
          <p:cNvPr id="3086" name="TextBox 17"/>
          <p:cNvSpPr txBox="1">
            <a:spLocks noChangeArrowheads="1"/>
          </p:cNvSpPr>
          <p:nvPr/>
        </p:nvSpPr>
        <p:spPr bwMode="auto">
          <a:xfrm>
            <a:off x="7010400" y="3352800"/>
            <a:ext cx="1085850" cy="915988"/>
          </a:xfrm>
          <a:prstGeom prst="rect">
            <a:avLst/>
          </a:prstGeom>
          <a:noFill/>
          <a:ln w="9525">
            <a:noFill/>
            <a:miter lim="800000"/>
            <a:headEnd/>
            <a:tailEnd/>
          </a:ln>
        </p:spPr>
        <p:txBody>
          <a:bodyPr wrap="none">
            <a:spAutoFit/>
          </a:bodyPr>
          <a:lstStyle/>
          <a:p>
            <a:pPr algn="ctr"/>
            <a:r>
              <a:rPr lang="en-US">
                <a:latin typeface="Calibri" pitchFamily="34" charset="0"/>
              </a:rPr>
              <a:t>Carrier </a:t>
            </a:r>
          </a:p>
          <a:p>
            <a:pPr algn="ctr"/>
            <a:r>
              <a:rPr lang="en-US">
                <a:latin typeface="Calibri" pitchFamily="34" charset="0"/>
              </a:rPr>
              <a:t>Ethernet/</a:t>
            </a:r>
          </a:p>
          <a:p>
            <a:pPr algn="ctr"/>
            <a:r>
              <a:rPr lang="en-US">
                <a:latin typeface="Calibri" pitchFamily="34" charset="0"/>
              </a:rPr>
              <a:t>EoSDH</a:t>
            </a:r>
          </a:p>
        </p:txBody>
      </p:sp>
      <p:sp>
        <p:nvSpPr>
          <p:cNvPr id="21" name="Rectangle 20"/>
          <p:cNvSpPr/>
          <p:nvPr/>
        </p:nvSpPr>
        <p:spPr>
          <a:xfrm>
            <a:off x="2286000" y="5334000"/>
            <a:ext cx="4648200" cy="76200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marL="457200" indent="-457200"/>
            <a:r>
              <a:rPr lang="en-US" sz="2000" dirty="0" smtClean="0"/>
              <a:t>	Fault within the operator may lead to  </a:t>
            </a:r>
            <a:r>
              <a:rPr lang="en-US" sz="2000" dirty="0" smtClean="0"/>
              <a:t>triggering actions in other operator</a:t>
            </a:r>
            <a:endParaRPr lang="en-US" sz="2000" dirty="0" smtClean="0"/>
          </a:p>
        </p:txBody>
      </p:sp>
      <p:sp>
        <p:nvSpPr>
          <p:cNvPr id="3092" name="TextBox 25"/>
          <p:cNvSpPr txBox="1">
            <a:spLocks noChangeArrowheads="1"/>
          </p:cNvSpPr>
          <p:nvPr/>
        </p:nvSpPr>
        <p:spPr bwMode="auto">
          <a:xfrm>
            <a:off x="4224337" y="2373312"/>
            <a:ext cx="652463" cy="369888"/>
          </a:xfrm>
          <a:prstGeom prst="rect">
            <a:avLst/>
          </a:prstGeom>
          <a:noFill/>
          <a:ln w="9525">
            <a:noFill/>
            <a:miter lim="800000"/>
            <a:headEnd/>
            <a:tailEnd/>
          </a:ln>
        </p:spPr>
        <p:txBody>
          <a:bodyPr wrap="none">
            <a:spAutoFit/>
          </a:bodyPr>
          <a:lstStyle/>
          <a:p>
            <a:r>
              <a:rPr lang="en-US" dirty="0">
                <a:latin typeface="Calibri" pitchFamily="34" charset="0"/>
              </a:rPr>
              <a:t>ENNI</a:t>
            </a:r>
          </a:p>
        </p:txBody>
      </p:sp>
      <p:sp>
        <p:nvSpPr>
          <p:cNvPr id="3093" name="Line 24"/>
          <p:cNvSpPr>
            <a:spLocks noChangeShapeType="1"/>
          </p:cNvSpPr>
          <p:nvPr/>
        </p:nvSpPr>
        <p:spPr bwMode="auto">
          <a:xfrm>
            <a:off x="914400" y="3352800"/>
            <a:ext cx="1219200" cy="0"/>
          </a:xfrm>
          <a:prstGeom prst="line">
            <a:avLst/>
          </a:prstGeom>
          <a:noFill/>
          <a:ln w="9525">
            <a:solidFill>
              <a:schemeClr val="tx1"/>
            </a:solidFill>
            <a:round/>
            <a:headEnd/>
            <a:tailEnd/>
          </a:ln>
        </p:spPr>
        <p:txBody>
          <a:bodyPr/>
          <a:lstStyle/>
          <a:p>
            <a:endParaRPr lang="en-US"/>
          </a:p>
        </p:txBody>
      </p:sp>
      <p:sp>
        <p:nvSpPr>
          <p:cNvPr id="3094" name="Line 25"/>
          <p:cNvSpPr>
            <a:spLocks noChangeShapeType="1"/>
          </p:cNvSpPr>
          <p:nvPr/>
        </p:nvSpPr>
        <p:spPr bwMode="auto">
          <a:xfrm>
            <a:off x="6934200" y="3352800"/>
            <a:ext cx="1295400" cy="0"/>
          </a:xfrm>
          <a:prstGeom prst="line">
            <a:avLst/>
          </a:prstGeom>
          <a:noFill/>
          <a:ln w="9525">
            <a:solidFill>
              <a:schemeClr val="tx1"/>
            </a:solidFill>
            <a:round/>
            <a:headEnd/>
            <a:tailEnd/>
          </a:ln>
        </p:spPr>
        <p:txBody>
          <a:bodyPr/>
          <a:lstStyle/>
          <a:p>
            <a:endParaRPr lang="en-US"/>
          </a:p>
        </p:txBody>
      </p:sp>
      <p:sp>
        <p:nvSpPr>
          <p:cNvPr id="3095" name="Line 26"/>
          <p:cNvSpPr>
            <a:spLocks noChangeShapeType="1"/>
          </p:cNvSpPr>
          <p:nvPr/>
        </p:nvSpPr>
        <p:spPr bwMode="auto">
          <a:xfrm>
            <a:off x="3962400" y="3276600"/>
            <a:ext cx="1143000" cy="0"/>
          </a:xfrm>
          <a:prstGeom prst="line">
            <a:avLst/>
          </a:prstGeom>
          <a:noFill/>
          <a:ln w="9525">
            <a:solidFill>
              <a:schemeClr val="tx1"/>
            </a:solidFill>
            <a:round/>
            <a:headEnd/>
            <a:tailEnd/>
          </a:ln>
        </p:spPr>
        <p:txBody>
          <a:bodyPr/>
          <a:lstStyle/>
          <a:p>
            <a:endParaRPr lang="en-US"/>
          </a:p>
        </p:txBody>
      </p:sp>
      <p:sp>
        <p:nvSpPr>
          <p:cNvPr id="22" name="Freeform 21"/>
          <p:cNvSpPr/>
          <p:nvPr/>
        </p:nvSpPr>
        <p:spPr>
          <a:xfrm>
            <a:off x="3657600" y="3837904"/>
            <a:ext cx="1700011" cy="530181"/>
          </a:xfrm>
          <a:custGeom>
            <a:avLst/>
            <a:gdLst>
              <a:gd name="connsiteX0" fmla="*/ 0 w 1700011"/>
              <a:gd name="connsiteY0" fmla="*/ 0 h 530181"/>
              <a:gd name="connsiteX1" fmla="*/ 888642 w 1700011"/>
              <a:gd name="connsiteY1" fmla="*/ 528034 h 530181"/>
              <a:gd name="connsiteX2" fmla="*/ 1700011 w 1700011"/>
              <a:gd name="connsiteY2" fmla="*/ 12879 h 530181"/>
            </a:gdLst>
            <a:ahLst/>
            <a:cxnLst>
              <a:cxn ang="0">
                <a:pos x="connsiteX0" y="connsiteY0"/>
              </a:cxn>
              <a:cxn ang="0">
                <a:pos x="connsiteX1" y="connsiteY1"/>
              </a:cxn>
              <a:cxn ang="0">
                <a:pos x="connsiteX2" y="connsiteY2"/>
              </a:cxn>
            </a:cxnLst>
            <a:rect l="l" t="t" r="r" b="b"/>
            <a:pathLst>
              <a:path w="1700011" h="530181">
                <a:moveTo>
                  <a:pt x="0" y="0"/>
                </a:moveTo>
                <a:cubicBezTo>
                  <a:pt x="302653" y="262944"/>
                  <a:pt x="605307" y="525888"/>
                  <a:pt x="888642" y="528034"/>
                </a:cubicBezTo>
                <a:cubicBezTo>
                  <a:pt x="1171977" y="530181"/>
                  <a:pt x="1435994" y="271530"/>
                  <a:pt x="1700011" y="12879"/>
                </a:cubicBezTo>
              </a:path>
            </a:pathLst>
          </a:custGeom>
          <a:ln>
            <a:solidFill>
              <a:schemeClr val="tx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TextBox 22"/>
          <p:cNvSpPr txBox="1"/>
          <p:nvPr/>
        </p:nvSpPr>
        <p:spPr>
          <a:xfrm>
            <a:off x="4191000" y="2895600"/>
            <a:ext cx="686342" cy="369332"/>
          </a:xfrm>
          <a:prstGeom prst="rect">
            <a:avLst/>
          </a:prstGeom>
          <a:noFill/>
        </p:spPr>
        <p:txBody>
          <a:bodyPr wrap="none" rtlCol="0">
            <a:spAutoFit/>
          </a:bodyPr>
          <a:lstStyle/>
          <a:p>
            <a:r>
              <a:rPr lang="en-US" dirty="0" smtClean="0"/>
              <a:t>Work</a:t>
            </a:r>
            <a:endParaRPr lang="en-US" dirty="0"/>
          </a:p>
        </p:txBody>
      </p:sp>
      <p:sp>
        <p:nvSpPr>
          <p:cNvPr id="24" name="TextBox 23"/>
          <p:cNvSpPr txBox="1"/>
          <p:nvPr/>
        </p:nvSpPr>
        <p:spPr>
          <a:xfrm>
            <a:off x="4086865" y="3897868"/>
            <a:ext cx="866135" cy="369332"/>
          </a:xfrm>
          <a:prstGeom prst="rect">
            <a:avLst/>
          </a:prstGeom>
          <a:noFill/>
        </p:spPr>
        <p:txBody>
          <a:bodyPr wrap="none" rtlCol="0">
            <a:spAutoFit/>
          </a:bodyPr>
          <a:lstStyle/>
          <a:p>
            <a:r>
              <a:rPr lang="en-US" dirty="0" smtClean="0"/>
              <a:t>Protect</a:t>
            </a:r>
            <a:endParaRPr lang="en-US" dirty="0"/>
          </a:p>
        </p:txBody>
      </p:sp>
      <p:cxnSp>
        <p:nvCxnSpPr>
          <p:cNvPr id="33" name="Straight Connector 32"/>
          <p:cNvCxnSpPr/>
          <p:nvPr/>
        </p:nvCxnSpPr>
        <p:spPr>
          <a:xfrm>
            <a:off x="1981200" y="3200400"/>
            <a:ext cx="5181600" cy="0"/>
          </a:xfrm>
          <a:prstGeom prst="line">
            <a:avLst/>
          </a:prstGeom>
          <a:ln w="57150">
            <a:solidFill>
              <a:srgbClr val="00B0F0"/>
            </a:solidFill>
          </a:ln>
        </p:spPr>
        <p:style>
          <a:lnRef idx="1">
            <a:schemeClr val="accent1"/>
          </a:lnRef>
          <a:fillRef idx="0">
            <a:schemeClr val="accent1"/>
          </a:fillRef>
          <a:effectRef idx="0">
            <a:schemeClr val="accent1"/>
          </a:effectRef>
          <a:fontRef idx="minor">
            <a:schemeClr val="tx1"/>
          </a:fontRef>
        </p:style>
      </p:cxnSp>
      <p:sp>
        <p:nvSpPr>
          <p:cNvPr id="35" name="Freeform 34"/>
          <p:cNvSpPr/>
          <p:nvPr/>
        </p:nvSpPr>
        <p:spPr>
          <a:xfrm>
            <a:off x="1983346" y="3193961"/>
            <a:ext cx="5138671" cy="1137633"/>
          </a:xfrm>
          <a:custGeom>
            <a:avLst/>
            <a:gdLst>
              <a:gd name="connsiteX0" fmla="*/ 0 w 5138671"/>
              <a:gd name="connsiteY0" fmla="*/ 109470 h 1221346"/>
              <a:gd name="connsiteX1" fmla="*/ 695460 w 5138671"/>
              <a:gd name="connsiteY1" fmla="*/ 109470 h 1221346"/>
              <a:gd name="connsiteX2" fmla="*/ 1313646 w 5138671"/>
              <a:gd name="connsiteY2" fmla="*/ 109470 h 1221346"/>
              <a:gd name="connsiteX3" fmla="*/ 1803043 w 5138671"/>
              <a:gd name="connsiteY3" fmla="*/ 766293 h 1221346"/>
              <a:gd name="connsiteX4" fmla="*/ 2575775 w 5138671"/>
              <a:gd name="connsiteY4" fmla="*/ 1217053 h 1221346"/>
              <a:gd name="connsiteX5" fmla="*/ 3309871 w 5138671"/>
              <a:gd name="connsiteY5" fmla="*/ 740535 h 1221346"/>
              <a:gd name="connsiteX6" fmla="*/ 3683358 w 5138671"/>
              <a:gd name="connsiteY6" fmla="*/ 109470 h 1221346"/>
              <a:gd name="connsiteX7" fmla="*/ 4172755 w 5138671"/>
              <a:gd name="connsiteY7" fmla="*/ 109470 h 1221346"/>
              <a:gd name="connsiteX8" fmla="*/ 5138671 w 5138671"/>
              <a:gd name="connsiteY8" fmla="*/ 83713 h 1221346"/>
              <a:gd name="connsiteX0" fmla="*/ 0 w 5138671"/>
              <a:gd name="connsiteY0" fmla="*/ 109470 h 1221346"/>
              <a:gd name="connsiteX1" fmla="*/ 695460 w 5138671"/>
              <a:gd name="connsiteY1" fmla="*/ 109470 h 1221346"/>
              <a:gd name="connsiteX2" fmla="*/ 1313646 w 5138671"/>
              <a:gd name="connsiteY2" fmla="*/ 109470 h 1221346"/>
              <a:gd name="connsiteX3" fmla="*/ 1803043 w 5138671"/>
              <a:gd name="connsiteY3" fmla="*/ 766293 h 1221346"/>
              <a:gd name="connsiteX4" fmla="*/ 2575775 w 5138671"/>
              <a:gd name="connsiteY4" fmla="*/ 1217053 h 1221346"/>
              <a:gd name="connsiteX5" fmla="*/ 3309871 w 5138671"/>
              <a:gd name="connsiteY5" fmla="*/ 740535 h 1221346"/>
              <a:gd name="connsiteX6" fmla="*/ 3807854 w 5138671"/>
              <a:gd name="connsiteY6" fmla="*/ 318752 h 1221346"/>
              <a:gd name="connsiteX7" fmla="*/ 4172755 w 5138671"/>
              <a:gd name="connsiteY7" fmla="*/ 109470 h 1221346"/>
              <a:gd name="connsiteX8" fmla="*/ 5138671 w 5138671"/>
              <a:gd name="connsiteY8" fmla="*/ 83713 h 1221346"/>
              <a:gd name="connsiteX0" fmla="*/ 0 w 5138671"/>
              <a:gd name="connsiteY0" fmla="*/ 109470 h 1221346"/>
              <a:gd name="connsiteX1" fmla="*/ 695460 w 5138671"/>
              <a:gd name="connsiteY1" fmla="*/ 109470 h 1221346"/>
              <a:gd name="connsiteX2" fmla="*/ 1313646 w 5138671"/>
              <a:gd name="connsiteY2" fmla="*/ 109470 h 1221346"/>
              <a:gd name="connsiteX3" fmla="*/ 1803043 w 5138671"/>
              <a:gd name="connsiteY3" fmla="*/ 766293 h 1221346"/>
              <a:gd name="connsiteX4" fmla="*/ 2575775 w 5138671"/>
              <a:gd name="connsiteY4" fmla="*/ 1217053 h 1221346"/>
              <a:gd name="connsiteX5" fmla="*/ 3309871 w 5138671"/>
              <a:gd name="connsiteY5" fmla="*/ 740535 h 1221346"/>
              <a:gd name="connsiteX6" fmla="*/ 3807854 w 5138671"/>
              <a:gd name="connsiteY6" fmla="*/ 318752 h 1221346"/>
              <a:gd name="connsiteX7" fmla="*/ 4341254 w 5138671"/>
              <a:gd name="connsiteY7" fmla="*/ 242552 h 1221346"/>
              <a:gd name="connsiteX8" fmla="*/ 5138671 w 5138671"/>
              <a:gd name="connsiteY8" fmla="*/ 83713 h 1221346"/>
              <a:gd name="connsiteX0" fmla="*/ 0 w 5138671"/>
              <a:gd name="connsiteY0" fmla="*/ 109470 h 1221346"/>
              <a:gd name="connsiteX1" fmla="*/ 695460 w 5138671"/>
              <a:gd name="connsiteY1" fmla="*/ 109470 h 1221346"/>
              <a:gd name="connsiteX2" fmla="*/ 1313646 w 5138671"/>
              <a:gd name="connsiteY2" fmla="*/ 109470 h 1221346"/>
              <a:gd name="connsiteX3" fmla="*/ 1803043 w 5138671"/>
              <a:gd name="connsiteY3" fmla="*/ 766293 h 1221346"/>
              <a:gd name="connsiteX4" fmla="*/ 2575775 w 5138671"/>
              <a:gd name="connsiteY4" fmla="*/ 1217053 h 1221346"/>
              <a:gd name="connsiteX5" fmla="*/ 3309871 w 5138671"/>
              <a:gd name="connsiteY5" fmla="*/ 740535 h 1221346"/>
              <a:gd name="connsiteX6" fmla="*/ 3807854 w 5138671"/>
              <a:gd name="connsiteY6" fmla="*/ 471152 h 1221346"/>
              <a:gd name="connsiteX7" fmla="*/ 4341254 w 5138671"/>
              <a:gd name="connsiteY7" fmla="*/ 242552 h 1221346"/>
              <a:gd name="connsiteX8" fmla="*/ 5138671 w 5138671"/>
              <a:gd name="connsiteY8" fmla="*/ 83713 h 1221346"/>
              <a:gd name="connsiteX0" fmla="*/ 0 w 5138671"/>
              <a:gd name="connsiteY0" fmla="*/ 25757 h 1137633"/>
              <a:gd name="connsiteX1" fmla="*/ 695460 w 5138671"/>
              <a:gd name="connsiteY1" fmla="*/ 25757 h 1137633"/>
              <a:gd name="connsiteX2" fmla="*/ 1217054 w 5138671"/>
              <a:gd name="connsiteY2" fmla="*/ 311239 h 1137633"/>
              <a:gd name="connsiteX3" fmla="*/ 1803043 w 5138671"/>
              <a:gd name="connsiteY3" fmla="*/ 682580 h 1137633"/>
              <a:gd name="connsiteX4" fmla="*/ 2575775 w 5138671"/>
              <a:gd name="connsiteY4" fmla="*/ 1133340 h 1137633"/>
              <a:gd name="connsiteX5" fmla="*/ 3309871 w 5138671"/>
              <a:gd name="connsiteY5" fmla="*/ 656822 h 1137633"/>
              <a:gd name="connsiteX6" fmla="*/ 3807854 w 5138671"/>
              <a:gd name="connsiteY6" fmla="*/ 387439 h 1137633"/>
              <a:gd name="connsiteX7" fmla="*/ 4341254 w 5138671"/>
              <a:gd name="connsiteY7" fmla="*/ 158839 h 1137633"/>
              <a:gd name="connsiteX8" fmla="*/ 5138671 w 5138671"/>
              <a:gd name="connsiteY8" fmla="*/ 0 h 1137633"/>
              <a:gd name="connsiteX0" fmla="*/ 0 w 5138671"/>
              <a:gd name="connsiteY0" fmla="*/ 25757 h 1137633"/>
              <a:gd name="connsiteX1" fmla="*/ 683654 w 5138671"/>
              <a:gd name="connsiteY1" fmla="*/ 158839 h 1137633"/>
              <a:gd name="connsiteX2" fmla="*/ 1217054 w 5138671"/>
              <a:gd name="connsiteY2" fmla="*/ 311239 h 1137633"/>
              <a:gd name="connsiteX3" fmla="*/ 1803043 w 5138671"/>
              <a:gd name="connsiteY3" fmla="*/ 682580 h 1137633"/>
              <a:gd name="connsiteX4" fmla="*/ 2575775 w 5138671"/>
              <a:gd name="connsiteY4" fmla="*/ 1133340 h 1137633"/>
              <a:gd name="connsiteX5" fmla="*/ 3309871 w 5138671"/>
              <a:gd name="connsiteY5" fmla="*/ 656822 h 1137633"/>
              <a:gd name="connsiteX6" fmla="*/ 3807854 w 5138671"/>
              <a:gd name="connsiteY6" fmla="*/ 387439 h 1137633"/>
              <a:gd name="connsiteX7" fmla="*/ 4341254 w 5138671"/>
              <a:gd name="connsiteY7" fmla="*/ 158839 h 1137633"/>
              <a:gd name="connsiteX8" fmla="*/ 5138671 w 5138671"/>
              <a:gd name="connsiteY8" fmla="*/ 0 h 1137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38671" h="1137633">
                <a:moveTo>
                  <a:pt x="0" y="25757"/>
                </a:moveTo>
                <a:lnTo>
                  <a:pt x="683654" y="158839"/>
                </a:lnTo>
                <a:cubicBezTo>
                  <a:pt x="902595" y="158839"/>
                  <a:pt x="1030489" y="223949"/>
                  <a:pt x="1217054" y="311239"/>
                </a:cubicBezTo>
                <a:cubicBezTo>
                  <a:pt x="1403619" y="398529"/>
                  <a:pt x="1576590" y="545563"/>
                  <a:pt x="1803043" y="682580"/>
                </a:cubicBezTo>
                <a:cubicBezTo>
                  <a:pt x="2029496" y="819597"/>
                  <a:pt x="2324637" y="1137633"/>
                  <a:pt x="2575775" y="1133340"/>
                </a:cubicBezTo>
                <a:cubicBezTo>
                  <a:pt x="2826913" y="1129047"/>
                  <a:pt x="3104525" y="781139"/>
                  <a:pt x="3309871" y="656822"/>
                </a:cubicBezTo>
                <a:cubicBezTo>
                  <a:pt x="3515217" y="532505"/>
                  <a:pt x="3635957" y="470436"/>
                  <a:pt x="3807854" y="387439"/>
                </a:cubicBezTo>
                <a:cubicBezTo>
                  <a:pt x="3979751" y="304442"/>
                  <a:pt x="4341254" y="158839"/>
                  <a:pt x="4341254" y="158839"/>
                </a:cubicBezTo>
                <a:lnTo>
                  <a:pt x="5138671" y="0"/>
                </a:lnTo>
              </a:path>
            </a:pathLst>
          </a:custGeom>
          <a:ln w="571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37" name="Straight Arrow Connector 36"/>
          <p:cNvCxnSpPr/>
          <p:nvPr/>
        </p:nvCxnSpPr>
        <p:spPr>
          <a:xfrm>
            <a:off x="5181600" y="3048000"/>
            <a:ext cx="457200" cy="1588"/>
          </a:xfrm>
          <a:prstGeom prst="straightConnector1">
            <a:avLst/>
          </a:prstGeom>
          <a:ln w="5715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rot="10800000">
            <a:off x="3276601" y="3048000"/>
            <a:ext cx="457200" cy="1588"/>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7315201" y="5180012"/>
            <a:ext cx="457200" cy="1588"/>
          </a:xfrm>
          <a:prstGeom prst="straightConnector1">
            <a:avLst/>
          </a:prstGeom>
          <a:ln w="5715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rot="10800000">
            <a:off x="7239001" y="4951412"/>
            <a:ext cx="457200" cy="1588"/>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7772400" y="4724400"/>
            <a:ext cx="1321196" cy="646331"/>
          </a:xfrm>
          <a:prstGeom prst="rect">
            <a:avLst/>
          </a:prstGeom>
          <a:noFill/>
        </p:spPr>
        <p:txBody>
          <a:bodyPr wrap="none" rtlCol="0">
            <a:spAutoFit/>
          </a:bodyPr>
          <a:lstStyle/>
          <a:p>
            <a:r>
              <a:rPr lang="en-US" dirty="0" smtClean="0"/>
              <a:t>Fault</a:t>
            </a:r>
          </a:p>
          <a:p>
            <a:r>
              <a:rPr lang="en-US" dirty="0" smtClean="0"/>
              <a:t>Notification</a:t>
            </a:r>
            <a:endParaRPr lang="en-US" dirty="0"/>
          </a:p>
        </p:txBody>
      </p:sp>
      <p:sp>
        <p:nvSpPr>
          <p:cNvPr id="28" name="&quot;No&quot; Symbol 27"/>
          <p:cNvSpPr/>
          <p:nvPr/>
        </p:nvSpPr>
        <p:spPr>
          <a:xfrm>
            <a:off x="3429000" y="3048000"/>
            <a:ext cx="381000" cy="381000"/>
          </a:xfrm>
          <a:prstGeom prst="noSmoking">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1" name="TextBox 18"/>
          <p:cNvSpPr txBox="1">
            <a:spLocks noChangeArrowheads="1"/>
          </p:cNvSpPr>
          <p:nvPr/>
        </p:nvSpPr>
        <p:spPr bwMode="auto">
          <a:xfrm>
            <a:off x="76200" y="1981200"/>
            <a:ext cx="1126142" cy="923330"/>
          </a:xfrm>
          <a:prstGeom prst="rect">
            <a:avLst/>
          </a:prstGeom>
          <a:noFill/>
          <a:ln w="9525">
            <a:noFill/>
            <a:miter lim="800000"/>
            <a:headEnd/>
            <a:tailEnd/>
          </a:ln>
        </p:spPr>
        <p:txBody>
          <a:bodyPr wrap="none">
            <a:spAutoFit/>
          </a:bodyPr>
          <a:lstStyle/>
          <a:p>
            <a:pPr algn="ctr"/>
            <a:r>
              <a:rPr lang="en-US" dirty="0" smtClean="0">
                <a:latin typeface="Calibri" pitchFamily="34" charset="0"/>
              </a:rPr>
              <a:t>Op1</a:t>
            </a:r>
            <a:endParaRPr lang="en-US" dirty="0">
              <a:latin typeface="Calibri" pitchFamily="34" charset="0"/>
            </a:endParaRPr>
          </a:p>
          <a:p>
            <a:pPr algn="ctr"/>
            <a:r>
              <a:rPr lang="en-US" dirty="0" smtClean="0">
                <a:latin typeface="Calibri" pitchFamily="34" charset="0"/>
              </a:rPr>
              <a:t>L2 Service</a:t>
            </a:r>
            <a:endParaRPr lang="en-US" dirty="0">
              <a:latin typeface="Calibri" pitchFamily="34" charset="0"/>
            </a:endParaRPr>
          </a:p>
          <a:p>
            <a:pPr algn="ctr"/>
            <a:r>
              <a:rPr lang="en-US" dirty="0">
                <a:latin typeface="Calibri" pitchFamily="34" charset="0"/>
              </a:rPr>
              <a:t>Customer</a:t>
            </a:r>
          </a:p>
        </p:txBody>
      </p:sp>
      <p:sp>
        <p:nvSpPr>
          <p:cNvPr id="32" name="TextBox 19"/>
          <p:cNvSpPr txBox="1">
            <a:spLocks noChangeArrowheads="1"/>
          </p:cNvSpPr>
          <p:nvPr/>
        </p:nvSpPr>
        <p:spPr bwMode="auto">
          <a:xfrm>
            <a:off x="8050213" y="1990725"/>
            <a:ext cx="1126142" cy="923330"/>
          </a:xfrm>
          <a:prstGeom prst="rect">
            <a:avLst/>
          </a:prstGeom>
          <a:noFill/>
          <a:ln w="9525">
            <a:noFill/>
            <a:miter lim="800000"/>
            <a:headEnd/>
            <a:tailEnd/>
          </a:ln>
        </p:spPr>
        <p:txBody>
          <a:bodyPr wrap="none">
            <a:spAutoFit/>
          </a:bodyPr>
          <a:lstStyle/>
          <a:p>
            <a:pPr algn="ctr"/>
            <a:r>
              <a:rPr lang="en-US" dirty="0" smtClean="0">
                <a:latin typeface="Calibri" pitchFamily="34" charset="0"/>
              </a:rPr>
              <a:t>Op1</a:t>
            </a:r>
            <a:endParaRPr lang="en-US" dirty="0">
              <a:latin typeface="Calibri" pitchFamily="34" charset="0"/>
            </a:endParaRPr>
          </a:p>
          <a:p>
            <a:pPr algn="ctr"/>
            <a:r>
              <a:rPr lang="en-US" dirty="0" smtClean="0">
                <a:latin typeface="Calibri" pitchFamily="34" charset="0"/>
              </a:rPr>
              <a:t>L2 Service</a:t>
            </a:r>
            <a:endParaRPr lang="en-US" dirty="0">
              <a:latin typeface="Calibri" pitchFamily="34" charset="0"/>
            </a:endParaRPr>
          </a:p>
          <a:p>
            <a:pPr algn="ctr"/>
            <a:r>
              <a:rPr lang="en-US" dirty="0">
                <a:latin typeface="Calibri" pitchFamily="34" charset="0"/>
              </a:rPr>
              <a:t>Customer</a:t>
            </a:r>
          </a:p>
        </p:txBody>
      </p:sp>
      <p:sp>
        <p:nvSpPr>
          <p:cNvPr id="34" name="Date Placeholder 33"/>
          <p:cNvSpPr>
            <a:spLocks noGrp="1"/>
          </p:cNvSpPr>
          <p:nvPr>
            <p:ph type="dt" sz="half" idx="10"/>
          </p:nvPr>
        </p:nvSpPr>
        <p:spPr/>
        <p:txBody>
          <a:bodyPr/>
          <a:lstStyle/>
          <a:p>
            <a:fld id="{A4B538C6-E9AF-413B-98D6-BB9A982CFED8}" type="datetime1">
              <a:rPr lang="en-US" smtClean="0"/>
              <a:t>1/12/2011</a:t>
            </a:fld>
            <a:endParaRPr lang="en-US"/>
          </a:p>
        </p:txBody>
      </p:sp>
      <p:sp>
        <p:nvSpPr>
          <p:cNvPr id="36" name="Footer Placeholder 35"/>
          <p:cNvSpPr>
            <a:spLocks noGrp="1"/>
          </p:cNvSpPr>
          <p:nvPr>
            <p:ph type="ftr" sz="quarter" idx="11"/>
          </p:nvPr>
        </p:nvSpPr>
        <p:spPr/>
        <p:txBody>
          <a:bodyPr/>
          <a:lstStyle/>
          <a:p>
            <a:r>
              <a:rPr lang="en-US" smtClean="0"/>
              <a:t>IEEE Interim Jan 2011, Kauai, Hawaii</a:t>
            </a:r>
            <a:endParaRPr lang="en-US"/>
          </a:p>
        </p:txBody>
      </p:sp>
      <p:sp>
        <p:nvSpPr>
          <p:cNvPr id="38" name="Slide Number Placeholder 37"/>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5"/>
                                        </p:tgtEl>
                                        <p:attrNameLst>
                                          <p:attrName>style.visibility</p:attrName>
                                        </p:attrNameLst>
                                      </p:cBhvr>
                                      <p:to>
                                        <p:strVal val="visible"/>
                                      </p:to>
                                    </p:set>
                                  </p:childTnLst>
                                </p:cTn>
                              </p:par>
                              <p:par>
                                <p:cTn id="21" presetID="1" presetClass="exit" presetSubtype="0" fill="hold" nodeType="withEffect">
                                  <p:stCondLst>
                                    <p:cond delay="0"/>
                                  </p:stCondLst>
                                  <p:childTnLst>
                                    <p:set>
                                      <p:cBhvr>
                                        <p:cTn id="22" dur="1" fill="hold">
                                          <p:stCondLst>
                                            <p:cond delay="0"/>
                                          </p:stCondLst>
                                        </p:cTn>
                                        <p:tgtEl>
                                          <p:spTgt spid="3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2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we doing?</a:t>
            </a:r>
            <a:endParaRPr lang="en-US" dirty="0"/>
          </a:p>
        </p:txBody>
      </p:sp>
      <p:sp>
        <p:nvSpPr>
          <p:cNvPr id="3" name="Content Placeholder 2"/>
          <p:cNvSpPr>
            <a:spLocks noGrp="1"/>
          </p:cNvSpPr>
          <p:nvPr>
            <p:ph idx="1"/>
          </p:nvPr>
        </p:nvSpPr>
        <p:spPr/>
        <p:txBody>
          <a:bodyPr/>
          <a:lstStyle/>
          <a:p>
            <a:r>
              <a:rPr lang="en-US" dirty="0" smtClean="0"/>
              <a:t>Protection of the interconnects?</a:t>
            </a:r>
          </a:p>
          <a:p>
            <a:endParaRPr lang="en-US" dirty="0" smtClean="0"/>
          </a:p>
          <a:p>
            <a:pPr>
              <a:buNone/>
            </a:pPr>
            <a:r>
              <a:rPr lang="en-US" dirty="0" smtClean="0"/>
              <a:t>                        OR</a:t>
            </a:r>
          </a:p>
          <a:p>
            <a:pPr>
              <a:buNone/>
            </a:pPr>
            <a:r>
              <a:rPr lang="en-US" dirty="0" smtClean="0"/>
              <a:t> </a:t>
            </a:r>
            <a:r>
              <a:rPr lang="en-US" dirty="0" smtClean="0"/>
              <a:t>   </a:t>
            </a:r>
          </a:p>
          <a:p>
            <a:pPr>
              <a:buNone/>
            </a:pPr>
            <a:r>
              <a:rPr lang="en-US" dirty="0" smtClean="0"/>
              <a:t>    Protection of end-to-end services flowing over the interconnect by doing something nice at the interconnect nodes?</a:t>
            </a:r>
            <a:endParaRPr lang="en-US" dirty="0"/>
          </a:p>
        </p:txBody>
      </p:sp>
      <p:sp>
        <p:nvSpPr>
          <p:cNvPr id="4" name="Date Placeholder 3"/>
          <p:cNvSpPr>
            <a:spLocks noGrp="1"/>
          </p:cNvSpPr>
          <p:nvPr>
            <p:ph type="dt" sz="half" idx="10"/>
          </p:nvPr>
        </p:nvSpPr>
        <p:spPr/>
        <p:txBody>
          <a:bodyPr/>
          <a:lstStyle/>
          <a:p>
            <a:fld id="{599EE657-4F46-4FC3-B352-D35C067B1612}" type="datetime1">
              <a:rPr lang="en-US" smtClean="0"/>
              <a:t>1/12/2011</a:t>
            </a:fld>
            <a:endParaRPr lang="en-US"/>
          </a:p>
        </p:txBody>
      </p:sp>
      <p:sp>
        <p:nvSpPr>
          <p:cNvPr id="5" name="Footer Placeholder 4"/>
          <p:cNvSpPr>
            <a:spLocks noGrp="1"/>
          </p:cNvSpPr>
          <p:nvPr>
            <p:ph type="ftr" sz="quarter" idx="11"/>
          </p:nvPr>
        </p:nvSpPr>
        <p:spPr/>
        <p:txBody>
          <a:bodyPr/>
          <a:lstStyle/>
          <a:p>
            <a:r>
              <a:rPr lang="en-US" smtClean="0"/>
              <a:t>IEEE Interim Jan 2011, Kauai, Hawaii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Technology Independent</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ate Placeholder 4"/>
          <p:cNvSpPr>
            <a:spLocks noGrp="1"/>
          </p:cNvSpPr>
          <p:nvPr>
            <p:ph type="dt" sz="half" idx="10"/>
          </p:nvPr>
        </p:nvSpPr>
        <p:spPr/>
        <p:txBody>
          <a:bodyPr/>
          <a:lstStyle/>
          <a:p>
            <a:fld id="{DFA107A8-BBCB-460F-B18F-4621F46898A7}" type="datetime1">
              <a:rPr lang="en-US" smtClean="0"/>
              <a:t>1/12/2011</a:t>
            </a:fld>
            <a:endParaRPr lang="en-US"/>
          </a:p>
        </p:txBody>
      </p:sp>
      <p:sp>
        <p:nvSpPr>
          <p:cNvPr id="6" name="Footer Placeholder 5"/>
          <p:cNvSpPr>
            <a:spLocks noGrp="1"/>
          </p:cNvSpPr>
          <p:nvPr>
            <p:ph type="ftr" sz="quarter" idx="11"/>
          </p:nvPr>
        </p:nvSpPr>
        <p:spPr/>
        <p:txBody>
          <a:bodyPr/>
          <a:lstStyle/>
          <a:p>
            <a:r>
              <a:rPr lang="en-US" smtClean="0"/>
              <a:t>IEEE Interim Jan 2011, Kauai, Hawaii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24"/>
          <p:cNvCxnSpPr/>
          <p:nvPr/>
        </p:nvCxnSpPr>
        <p:spPr>
          <a:xfrm rot="5400000">
            <a:off x="3695700" y="3695700"/>
            <a:ext cx="175260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076" name="Title 1"/>
          <p:cNvSpPr>
            <a:spLocks noGrp="1"/>
          </p:cNvSpPr>
          <p:nvPr>
            <p:ph type="title"/>
          </p:nvPr>
        </p:nvSpPr>
        <p:spPr/>
        <p:txBody>
          <a:bodyPr>
            <a:normAutofit fontScale="90000"/>
          </a:bodyPr>
          <a:lstStyle/>
          <a:p>
            <a:r>
              <a:rPr lang="en-US" dirty="0" smtClean="0"/>
              <a:t>Avoid Further Encapsulation of Data</a:t>
            </a:r>
            <a:endParaRPr lang="en-US" dirty="0" smtClean="0"/>
          </a:p>
        </p:txBody>
      </p:sp>
      <p:sp>
        <p:nvSpPr>
          <p:cNvPr id="4" name="Cloud 3"/>
          <p:cNvSpPr/>
          <p:nvPr/>
        </p:nvSpPr>
        <p:spPr>
          <a:xfrm>
            <a:off x="2133600" y="2819400"/>
            <a:ext cx="1905000" cy="1219200"/>
          </a:xfrm>
          <a:prstGeom prst="cloud">
            <a:avLst/>
          </a:prstGeom>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r>
              <a:rPr lang="en-US" b="1" dirty="0" smtClean="0"/>
              <a:t>Op1</a:t>
            </a:r>
            <a:endParaRPr lang="en-US" b="1" dirty="0"/>
          </a:p>
          <a:p>
            <a:pPr algn="ctr" fontAlgn="auto">
              <a:spcBef>
                <a:spcPts val="0"/>
              </a:spcBef>
              <a:spcAft>
                <a:spcPts val="0"/>
              </a:spcAft>
              <a:defRPr/>
            </a:pPr>
            <a:r>
              <a:rPr lang="en-US" sz="1600" b="1" dirty="0" smtClean="0"/>
              <a:t>L2 Network</a:t>
            </a:r>
            <a:endParaRPr lang="en-US" b="1" dirty="0"/>
          </a:p>
        </p:txBody>
      </p:sp>
      <p:sp>
        <p:nvSpPr>
          <p:cNvPr id="5" name="Cloud 4"/>
          <p:cNvSpPr/>
          <p:nvPr/>
        </p:nvSpPr>
        <p:spPr>
          <a:xfrm>
            <a:off x="5105400" y="2819400"/>
            <a:ext cx="1905000" cy="1219200"/>
          </a:xfrm>
          <a:prstGeom prst="cloud">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dirty="0" smtClean="0"/>
              <a:t>Op2</a:t>
            </a:r>
            <a:endParaRPr lang="en-US" dirty="0"/>
          </a:p>
          <a:p>
            <a:pPr algn="ctr" fontAlgn="auto">
              <a:spcBef>
                <a:spcPts val="0"/>
              </a:spcBef>
              <a:spcAft>
                <a:spcPts val="0"/>
              </a:spcAft>
              <a:defRPr/>
            </a:pPr>
            <a:r>
              <a:rPr lang="en-US" sz="1600" dirty="0" smtClean="0"/>
              <a:t>L2 Leased Line</a:t>
            </a:r>
            <a:endParaRPr lang="en-US" dirty="0"/>
          </a:p>
        </p:txBody>
      </p:sp>
      <p:sp>
        <p:nvSpPr>
          <p:cNvPr id="6" name="Cube 5"/>
          <p:cNvSpPr/>
          <p:nvPr/>
        </p:nvSpPr>
        <p:spPr>
          <a:xfrm>
            <a:off x="152400" y="2971800"/>
            <a:ext cx="762000" cy="762000"/>
          </a:xfrm>
          <a:prstGeom prst="cube">
            <a:avLst/>
          </a:prstGeom>
        </p:spPr>
        <p:style>
          <a:lnRef idx="3">
            <a:schemeClr val="lt1"/>
          </a:lnRef>
          <a:fillRef idx="1">
            <a:schemeClr val="accent5"/>
          </a:fillRef>
          <a:effectRef idx="1">
            <a:schemeClr val="accent5"/>
          </a:effectRef>
          <a:fontRef idx="minor">
            <a:schemeClr val="lt1"/>
          </a:fontRef>
        </p:style>
        <p:txBody>
          <a:bodyPr anchor="ctr"/>
          <a:lstStyle/>
          <a:p>
            <a:pPr algn="ctr" fontAlgn="auto">
              <a:spcBef>
                <a:spcPts val="0"/>
              </a:spcBef>
              <a:spcAft>
                <a:spcPts val="0"/>
              </a:spcAft>
              <a:defRPr/>
            </a:pPr>
            <a:r>
              <a:rPr lang="en-US" dirty="0"/>
              <a:t>C1</a:t>
            </a:r>
          </a:p>
        </p:txBody>
      </p:sp>
      <p:sp>
        <p:nvSpPr>
          <p:cNvPr id="7" name="Cube 6"/>
          <p:cNvSpPr/>
          <p:nvPr/>
        </p:nvSpPr>
        <p:spPr>
          <a:xfrm>
            <a:off x="8229600" y="2971800"/>
            <a:ext cx="762000" cy="762000"/>
          </a:xfrm>
          <a:prstGeom prst="cube">
            <a:avLst/>
          </a:prstGeom>
        </p:spPr>
        <p:style>
          <a:lnRef idx="3">
            <a:schemeClr val="lt1"/>
          </a:lnRef>
          <a:fillRef idx="1">
            <a:schemeClr val="accent5"/>
          </a:fillRef>
          <a:effectRef idx="1">
            <a:schemeClr val="accent5"/>
          </a:effectRef>
          <a:fontRef idx="minor">
            <a:schemeClr val="lt1"/>
          </a:fontRef>
        </p:style>
        <p:txBody>
          <a:bodyPr anchor="ctr"/>
          <a:lstStyle/>
          <a:p>
            <a:pPr algn="ctr" fontAlgn="auto">
              <a:spcBef>
                <a:spcPts val="0"/>
              </a:spcBef>
              <a:spcAft>
                <a:spcPts val="0"/>
              </a:spcAft>
              <a:defRPr/>
            </a:pPr>
            <a:r>
              <a:rPr lang="en-US" dirty="0"/>
              <a:t>C2</a:t>
            </a:r>
          </a:p>
        </p:txBody>
      </p:sp>
      <p:sp>
        <p:nvSpPr>
          <p:cNvPr id="3084" name="AutoShape 6" descr="data:image/jpg;base64,/9j/4AAQSkZJRgABAQAAAQABAAD/2wBDAAkGBwgHBgkIBwgKCgkLDRYPDQwMDRsUFRAWIB0iIiAdHx8kKDQsJCYxJx8fLT0tMTU3Ojo6Iys/RD84QzQ5Ojf/2wBDAQoKCg0MDRoPDxo3JR8lNzc3Nzc3Nzc3Nzc3Nzc3Nzc3Nzc3Nzc3Nzc3Nzc3Nzc3Nzc3Nzc3Nzc3Nzc3Nzc3Nzf/wAARCABeAG4DASIAAhEBAxEB/8QAGwABAAIDAQEAAAAAAAAAAAAAAAUGAQMEAgf/xAA4EAABAwMBBgQDBgUFAAAAAAABAAIDBAURMQYSIUFRcRMyYYEUIpEHFUKhsfAzQ2LB0SNScoLh/8QAGQEBAAMBAQAAAAAAAAAAAAAAAAIDBAUB/8QAIREAAwACAgIDAQEAAAAAAAAAAAECAxEEEiExEyJBUcH/2gAMAwEAAhEDEQA/APuCIiAIETRACiEhapqmGAEzSsZ3KA2oNVHuvNED/Ec71a0rZFdKOUgNnaCeTuCA7EWA5rgC0gg8wVlAFjK562upKGAzVtTFBEPxSPACqtz+0Sz0ga6njqKxhOPEijwwf9nYBUpi7epRGqmfbLmgUJsxtJR7R00k1I2SN0TsSRyAZaTxGnAjVTa8qXL1Xs9mlS2giIvD0LDjgZKyoW/1pY0U0bsFwy8jXHRAarjeXEujozgDgZOZ7KtPutG6VwkqQJAfmEmc/muv96Kt7SNpjUB8cg8c8JGjj791HLTxraNXDwRmvrWyeZV00nkqIj2eFtBDxluCOo4qhEBWzZ1pZa4ycDLnOB/fZQw53kemjTzeBPHjsq2TdJWz0hBied3m0+U+ynoKp1xhHw8rYXjhIC3ec3tnh9VWFupah9NUMljPEHiOo6LQ0cwn4bHQsn+InjNTUYx41SfEcB0GeAHoAFG7dXCktWzdV4jGF0zDFDHgcXEcuwyfZS1ddqOhtbrhVSiOnDQ7J5k8gOZ9F86tcVVt9tN8dWRllqo3/LETw6hnqTwLj7dFbght96epRRlrX1Xtlm+zOzOtezzZZmbs9WfFdnUNxhg+nH3Kt68sbujGAANML0qslvJTt/pbE9ZUhERQJAqmVkxnqpZD+Jxx2VxlOI3divl16u/g71PSn/UPmeD5e3qvHahbZdgwVnvpKPV5u4pw6CmIM2jn/wCz/wBVcZHJNJuMa58jjwGMkldlutc9e7f8kOf4jufYKz0dFBRR7lOzd6nPE+6zdLzvs/COy8+HhR0jzRWa60z0UDZnua5p8wb+BWKzs3bXTjOcsz9St8j4XvNNIWlzmbxjI1bnH6r1BEyCJkMYwxgwB0WiMCx1tHO5HNrPiU372e1x3S5UtrpXVFW75dGsHmeegH7Cir/tRTW3fgpt2erHAj8MZ9T19FSQbhtDc2tc50879M+Vjf7D0XSw8V1978I5d5UvE+yapZbrtteI6NrnCFji5rc5bAzQu9T36+y+0We201ot8NFRs3YYm4HVx5k9SdVXfs+s0Npp5o48PkIYZZeb3cfyVwwqeTmVPpHiV6GLH1+z9hERZS4IdFjKh9o7wLTQF4w6eTLYmnmcansvG9LbJY4rJSmV5ZwbXX/4KI0dJJipkHzOH8tp/uqdbrE8yeLcGua3ORG4YLuhPdWXZWxuqpvvW5jxHPO9G1/He/qI/RTN+ot5oqYxksGH41x1VUx8j7V6OhkzLjR8OF+f1/4QDQGtDWgAAaDks8kKcitX4c5vb2yjbb11RSX+klpn+G+CEFjh6kk59Fx3ba6trYBBTj4Vm5iQsPFx9DyC17cvL9opRvAhkTAAOXBQGOZHD6Lt4MEPHNNeTBeSuzR2Wy3VV1qhBSM3nauc7Rg6k/vK+l2Sz09npvChy6R3GSUji8/4XnZ2K3stkbrW3EMgySTlxOh3j1BUxSwSVM7IYxxdqeQC5/J5NZH19I0YsaS2yd2ehLKZ0p/mO/IcP1z9FLrXBE2GJkTB8rGgBbFgLgiLBQHnhxHqvnzZBtFtUxtS4eA0kNYTjLW6DuSvoWOByqpPsVA+qdLHVyRsc4uDN3JbnocqrKm9aNvDy48bru9Nrw/4WV8scEe/I5kTANXOAAHutEdfHVHdpGunboXgfJ9Tr7Lio9mbdTua+SN1Q9ujp3F+PbRTTQAMAYA0AVk7MtKE/q9kDcbK5pdLRjLdTF07KHc0tcWuBBHIjCvC0z08M4xNEx//ACblS2QKHUW+iqSXVFJBK52rnxgk++FxybN2aQfNb4Wj+jLf0IV/+56InPgkdnu/yvcVso4jlsDSRzcSf1Viy0vTIuU/wptj2djp3PFshfHHJguBe4sB0zx59lcrfQR0UeG/M8+Z55+i6wAAABgDksqFU6e2SQRFlRBhEQIAiIgMLKIEARCiAINUQaoAiIgCIiAIiBAf/9k=">
            <a:hlinkClick r:id="rId3"/>
          </p:cNvPr>
          <p:cNvSpPr>
            <a:spLocks noChangeAspect="1" noChangeArrowheads="1"/>
          </p:cNvSpPr>
          <p:nvPr/>
        </p:nvSpPr>
        <p:spPr bwMode="auto">
          <a:xfrm>
            <a:off x="155575" y="-427038"/>
            <a:ext cx="1047750" cy="895351"/>
          </a:xfrm>
          <a:prstGeom prst="rect">
            <a:avLst/>
          </a:prstGeom>
          <a:noFill/>
          <a:ln w="9525">
            <a:noFill/>
            <a:miter lim="800000"/>
            <a:headEnd/>
            <a:tailEnd/>
          </a:ln>
        </p:spPr>
        <p:txBody>
          <a:bodyPr/>
          <a:lstStyle/>
          <a:p>
            <a:endParaRPr lang="en-US">
              <a:latin typeface="Calibri" pitchFamily="34" charset="0"/>
            </a:endParaRPr>
          </a:p>
        </p:txBody>
      </p:sp>
      <p:sp>
        <p:nvSpPr>
          <p:cNvPr id="3085" name="TextBox 16"/>
          <p:cNvSpPr txBox="1">
            <a:spLocks noChangeArrowheads="1"/>
          </p:cNvSpPr>
          <p:nvPr/>
        </p:nvSpPr>
        <p:spPr bwMode="auto">
          <a:xfrm>
            <a:off x="971550" y="3352800"/>
            <a:ext cx="1085850" cy="915988"/>
          </a:xfrm>
          <a:prstGeom prst="rect">
            <a:avLst/>
          </a:prstGeom>
          <a:noFill/>
          <a:ln w="9525">
            <a:noFill/>
            <a:miter lim="800000"/>
            <a:headEnd/>
            <a:tailEnd/>
          </a:ln>
        </p:spPr>
        <p:txBody>
          <a:bodyPr wrap="none">
            <a:spAutoFit/>
          </a:bodyPr>
          <a:lstStyle/>
          <a:p>
            <a:pPr algn="ctr"/>
            <a:r>
              <a:rPr lang="en-US">
                <a:latin typeface="Calibri" pitchFamily="34" charset="0"/>
              </a:rPr>
              <a:t>Carrier </a:t>
            </a:r>
          </a:p>
          <a:p>
            <a:pPr algn="ctr"/>
            <a:r>
              <a:rPr lang="en-US">
                <a:latin typeface="Calibri" pitchFamily="34" charset="0"/>
              </a:rPr>
              <a:t>Ethernet/</a:t>
            </a:r>
          </a:p>
          <a:p>
            <a:pPr algn="ctr"/>
            <a:r>
              <a:rPr lang="en-US">
                <a:latin typeface="Calibri" pitchFamily="34" charset="0"/>
              </a:rPr>
              <a:t>EoSDH</a:t>
            </a:r>
          </a:p>
        </p:txBody>
      </p:sp>
      <p:sp>
        <p:nvSpPr>
          <p:cNvPr id="3086" name="TextBox 17"/>
          <p:cNvSpPr txBox="1">
            <a:spLocks noChangeArrowheads="1"/>
          </p:cNvSpPr>
          <p:nvPr/>
        </p:nvSpPr>
        <p:spPr bwMode="auto">
          <a:xfrm>
            <a:off x="7010400" y="3352800"/>
            <a:ext cx="1085850" cy="915988"/>
          </a:xfrm>
          <a:prstGeom prst="rect">
            <a:avLst/>
          </a:prstGeom>
          <a:noFill/>
          <a:ln w="9525">
            <a:noFill/>
            <a:miter lim="800000"/>
            <a:headEnd/>
            <a:tailEnd/>
          </a:ln>
        </p:spPr>
        <p:txBody>
          <a:bodyPr wrap="none">
            <a:spAutoFit/>
          </a:bodyPr>
          <a:lstStyle/>
          <a:p>
            <a:pPr algn="ctr"/>
            <a:r>
              <a:rPr lang="en-US">
                <a:latin typeface="Calibri" pitchFamily="34" charset="0"/>
              </a:rPr>
              <a:t>Carrier </a:t>
            </a:r>
          </a:p>
          <a:p>
            <a:pPr algn="ctr"/>
            <a:r>
              <a:rPr lang="en-US">
                <a:latin typeface="Calibri" pitchFamily="34" charset="0"/>
              </a:rPr>
              <a:t>Ethernet/</a:t>
            </a:r>
          </a:p>
          <a:p>
            <a:pPr algn="ctr"/>
            <a:r>
              <a:rPr lang="en-US">
                <a:latin typeface="Calibri" pitchFamily="34" charset="0"/>
              </a:rPr>
              <a:t>EoSDH</a:t>
            </a:r>
          </a:p>
        </p:txBody>
      </p:sp>
      <p:sp>
        <p:nvSpPr>
          <p:cNvPr id="21" name="Rectangle 20"/>
          <p:cNvSpPr/>
          <p:nvPr/>
        </p:nvSpPr>
        <p:spPr>
          <a:xfrm>
            <a:off x="2286000" y="5334000"/>
            <a:ext cx="4648200" cy="68580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r>
              <a:rPr lang="en-US" sz="2000" dirty="0" smtClean="0"/>
              <a:t>No </a:t>
            </a:r>
            <a:r>
              <a:rPr lang="en-US" sz="2000" dirty="0" smtClean="0"/>
              <a:t>additional encapsulation at RNI nodes</a:t>
            </a:r>
            <a:endParaRPr lang="en-US" sz="2000" dirty="0" smtClean="0"/>
          </a:p>
        </p:txBody>
      </p:sp>
      <p:sp>
        <p:nvSpPr>
          <p:cNvPr id="3092" name="TextBox 25"/>
          <p:cNvSpPr txBox="1">
            <a:spLocks noChangeArrowheads="1"/>
          </p:cNvSpPr>
          <p:nvPr/>
        </p:nvSpPr>
        <p:spPr bwMode="auto">
          <a:xfrm>
            <a:off x="4224337" y="2373312"/>
            <a:ext cx="652463" cy="369888"/>
          </a:xfrm>
          <a:prstGeom prst="rect">
            <a:avLst/>
          </a:prstGeom>
          <a:noFill/>
          <a:ln w="9525">
            <a:noFill/>
            <a:miter lim="800000"/>
            <a:headEnd/>
            <a:tailEnd/>
          </a:ln>
        </p:spPr>
        <p:txBody>
          <a:bodyPr wrap="none">
            <a:spAutoFit/>
          </a:bodyPr>
          <a:lstStyle/>
          <a:p>
            <a:r>
              <a:rPr lang="en-US" dirty="0">
                <a:latin typeface="Calibri" pitchFamily="34" charset="0"/>
              </a:rPr>
              <a:t>ENNI</a:t>
            </a:r>
          </a:p>
        </p:txBody>
      </p:sp>
      <p:sp>
        <p:nvSpPr>
          <p:cNvPr id="3093" name="Line 24"/>
          <p:cNvSpPr>
            <a:spLocks noChangeShapeType="1"/>
          </p:cNvSpPr>
          <p:nvPr/>
        </p:nvSpPr>
        <p:spPr bwMode="auto">
          <a:xfrm>
            <a:off x="914400" y="3352800"/>
            <a:ext cx="1219200" cy="0"/>
          </a:xfrm>
          <a:prstGeom prst="line">
            <a:avLst/>
          </a:prstGeom>
          <a:noFill/>
          <a:ln w="9525">
            <a:solidFill>
              <a:schemeClr val="tx1"/>
            </a:solidFill>
            <a:round/>
            <a:headEnd/>
            <a:tailEnd/>
          </a:ln>
        </p:spPr>
        <p:txBody>
          <a:bodyPr/>
          <a:lstStyle/>
          <a:p>
            <a:endParaRPr lang="en-US"/>
          </a:p>
        </p:txBody>
      </p:sp>
      <p:sp>
        <p:nvSpPr>
          <p:cNvPr id="3094" name="Line 25"/>
          <p:cNvSpPr>
            <a:spLocks noChangeShapeType="1"/>
          </p:cNvSpPr>
          <p:nvPr/>
        </p:nvSpPr>
        <p:spPr bwMode="auto">
          <a:xfrm>
            <a:off x="6934200" y="3352800"/>
            <a:ext cx="1295400" cy="0"/>
          </a:xfrm>
          <a:prstGeom prst="line">
            <a:avLst/>
          </a:prstGeom>
          <a:noFill/>
          <a:ln w="9525">
            <a:solidFill>
              <a:schemeClr val="tx1"/>
            </a:solidFill>
            <a:round/>
            <a:headEnd/>
            <a:tailEnd/>
          </a:ln>
        </p:spPr>
        <p:txBody>
          <a:bodyPr/>
          <a:lstStyle/>
          <a:p>
            <a:endParaRPr lang="en-US"/>
          </a:p>
        </p:txBody>
      </p:sp>
      <p:sp>
        <p:nvSpPr>
          <p:cNvPr id="3095" name="Line 26"/>
          <p:cNvSpPr>
            <a:spLocks noChangeShapeType="1"/>
          </p:cNvSpPr>
          <p:nvPr/>
        </p:nvSpPr>
        <p:spPr bwMode="auto">
          <a:xfrm>
            <a:off x="3962400" y="3276600"/>
            <a:ext cx="1143000" cy="0"/>
          </a:xfrm>
          <a:prstGeom prst="line">
            <a:avLst/>
          </a:prstGeom>
          <a:noFill/>
          <a:ln w="9525">
            <a:solidFill>
              <a:schemeClr val="tx1"/>
            </a:solidFill>
            <a:round/>
            <a:headEnd/>
            <a:tailEnd/>
          </a:ln>
        </p:spPr>
        <p:txBody>
          <a:bodyPr/>
          <a:lstStyle/>
          <a:p>
            <a:endParaRPr lang="en-US"/>
          </a:p>
        </p:txBody>
      </p:sp>
      <p:sp>
        <p:nvSpPr>
          <p:cNvPr id="22" name="Freeform 21"/>
          <p:cNvSpPr/>
          <p:nvPr/>
        </p:nvSpPr>
        <p:spPr>
          <a:xfrm>
            <a:off x="3657600" y="3837904"/>
            <a:ext cx="1700011" cy="530181"/>
          </a:xfrm>
          <a:custGeom>
            <a:avLst/>
            <a:gdLst>
              <a:gd name="connsiteX0" fmla="*/ 0 w 1700011"/>
              <a:gd name="connsiteY0" fmla="*/ 0 h 530181"/>
              <a:gd name="connsiteX1" fmla="*/ 888642 w 1700011"/>
              <a:gd name="connsiteY1" fmla="*/ 528034 h 530181"/>
              <a:gd name="connsiteX2" fmla="*/ 1700011 w 1700011"/>
              <a:gd name="connsiteY2" fmla="*/ 12879 h 530181"/>
            </a:gdLst>
            <a:ahLst/>
            <a:cxnLst>
              <a:cxn ang="0">
                <a:pos x="connsiteX0" y="connsiteY0"/>
              </a:cxn>
              <a:cxn ang="0">
                <a:pos x="connsiteX1" y="connsiteY1"/>
              </a:cxn>
              <a:cxn ang="0">
                <a:pos x="connsiteX2" y="connsiteY2"/>
              </a:cxn>
            </a:cxnLst>
            <a:rect l="l" t="t" r="r" b="b"/>
            <a:pathLst>
              <a:path w="1700011" h="530181">
                <a:moveTo>
                  <a:pt x="0" y="0"/>
                </a:moveTo>
                <a:cubicBezTo>
                  <a:pt x="302653" y="262944"/>
                  <a:pt x="605307" y="525888"/>
                  <a:pt x="888642" y="528034"/>
                </a:cubicBezTo>
                <a:cubicBezTo>
                  <a:pt x="1171977" y="530181"/>
                  <a:pt x="1435994" y="271530"/>
                  <a:pt x="1700011" y="12879"/>
                </a:cubicBezTo>
              </a:path>
            </a:pathLst>
          </a:custGeom>
          <a:ln>
            <a:solidFill>
              <a:schemeClr val="tx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TextBox 22"/>
          <p:cNvSpPr txBox="1"/>
          <p:nvPr/>
        </p:nvSpPr>
        <p:spPr>
          <a:xfrm>
            <a:off x="4267200" y="3288268"/>
            <a:ext cx="686342" cy="369332"/>
          </a:xfrm>
          <a:prstGeom prst="rect">
            <a:avLst/>
          </a:prstGeom>
          <a:noFill/>
        </p:spPr>
        <p:txBody>
          <a:bodyPr wrap="none" rtlCol="0">
            <a:spAutoFit/>
          </a:bodyPr>
          <a:lstStyle/>
          <a:p>
            <a:r>
              <a:rPr lang="en-US" dirty="0" smtClean="0"/>
              <a:t>Work</a:t>
            </a:r>
            <a:endParaRPr lang="en-US" dirty="0"/>
          </a:p>
        </p:txBody>
      </p:sp>
      <p:sp>
        <p:nvSpPr>
          <p:cNvPr id="24" name="TextBox 23"/>
          <p:cNvSpPr txBox="1"/>
          <p:nvPr/>
        </p:nvSpPr>
        <p:spPr>
          <a:xfrm>
            <a:off x="4086865" y="3897868"/>
            <a:ext cx="866135" cy="369332"/>
          </a:xfrm>
          <a:prstGeom prst="rect">
            <a:avLst/>
          </a:prstGeom>
          <a:noFill/>
        </p:spPr>
        <p:txBody>
          <a:bodyPr wrap="none" rtlCol="0">
            <a:spAutoFit/>
          </a:bodyPr>
          <a:lstStyle/>
          <a:p>
            <a:r>
              <a:rPr lang="en-US" dirty="0" smtClean="0"/>
              <a:t>Protect</a:t>
            </a:r>
            <a:endParaRPr lang="en-US" dirty="0"/>
          </a:p>
        </p:txBody>
      </p:sp>
      <p:cxnSp>
        <p:nvCxnSpPr>
          <p:cNvPr id="33" name="Straight Connector 32"/>
          <p:cNvCxnSpPr/>
          <p:nvPr/>
        </p:nvCxnSpPr>
        <p:spPr>
          <a:xfrm>
            <a:off x="4191000" y="3200400"/>
            <a:ext cx="2971800" cy="0"/>
          </a:xfrm>
          <a:prstGeom prst="line">
            <a:avLst/>
          </a:prstGeom>
          <a:ln w="57150">
            <a:solidFill>
              <a:srgbClr val="00B05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7315201" y="5180012"/>
            <a:ext cx="457200" cy="1588"/>
          </a:xfrm>
          <a:prstGeom prst="straightConnector1">
            <a:avLst/>
          </a:prstGeom>
          <a:ln w="57150">
            <a:solidFill>
              <a:srgbClr val="00B05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rot="10800000" flipH="1">
            <a:off x="7315200" y="4951412"/>
            <a:ext cx="457200" cy="1588"/>
          </a:xfrm>
          <a:prstGeom prst="straightConnector1">
            <a:avLst/>
          </a:prstGeom>
          <a:ln w="57150">
            <a:solidFill>
              <a:srgbClr val="00B0F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7772400" y="4495800"/>
            <a:ext cx="1122167" cy="923330"/>
          </a:xfrm>
          <a:prstGeom prst="rect">
            <a:avLst/>
          </a:prstGeom>
          <a:noFill/>
        </p:spPr>
        <p:txBody>
          <a:bodyPr wrap="none" rtlCol="0">
            <a:spAutoFit/>
          </a:bodyPr>
          <a:lstStyle/>
          <a:p>
            <a:r>
              <a:rPr lang="en-US" dirty="0" err="1" smtClean="0"/>
              <a:t>Tunnelled</a:t>
            </a:r>
            <a:endParaRPr lang="en-US" dirty="0" smtClean="0"/>
          </a:p>
          <a:p>
            <a:r>
              <a:rPr lang="en-US" dirty="0" smtClean="0"/>
              <a:t>Carrier</a:t>
            </a:r>
          </a:p>
          <a:p>
            <a:r>
              <a:rPr lang="en-US" dirty="0" smtClean="0"/>
              <a:t>Frames</a:t>
            </a:r>
            <a:endParaRPr lang="en-US" dirty="0"/>
          </a:p>
        </p:txBody>
      </p:sp>
      <p:cxnSp>
        <p:nvCxnSpPr>
          <p:cNvPr id="31" name="Straight Connector 30"/>
          <p:cNvCxnSpPr/>
          <p:nvPr/>
        </p:nvCxnSpPr>
        <p:spPr>
          <a:xfrm flipV="1">
            <a:off x="2057400" y="3179996"/>
            <a:ext cx="1925404" cy="20404"/>
          </a:xfrm>
          <a:prstGeom prst="line">
            <a:avLst/>
          </a:prstGeom>
          <a:ln w="57150">
            <a:solidFill>
              <a:srgbClr val="00B0F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6" name="Curved Down Arrow 35"/>
          <p:cNvSpPr/>
          <p:nvPr/>
        </p:nvSpPr>
        <p:spPr>
          <a:xfrm>
            <a:off x="3962400" y="3048000"/>
            <a:ext cx="609600" cy="274320"/>
          </a:xfrm>
          <a:prstGeom prst="curvedDown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8" name="Curved Down Arrow 37"/>
          <p:cNvSpPr/>
          <p:nvPr/>
        </p:nvSpPr>
        <p:spPr>
          <a:xfrm flipH="1" flipV="1">
            <a:off x="3733800" y="3230880"/>
            <a:ext cx="609600" cy="274320"/>
          </a:xfrm>
          <a:prstGeom prst="curvedDown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45" name="Straight Connector 44"/>
          <p:cNvCxnSpPr/>
          <p:nvPr/>
        </p:nvCxnSpPr>
        <p:spPr>
          <a:xfrm>
            <a:off x="990600" y="3200400"/>
            <a:ext cx="990600" cy="0"/>
          </a:xfrm>
          <a:prstGeom prst="line">
            <a:avLst/>
          </a:prstGeom>
          <a:ln>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7086600" y="3200400"/>
            <a:ext cx="1066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7315200" y="5637212"/>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7772400" y="5449669"/>
            <a:ext cx="1120820" cy="646331"/>
          </a:xfrm>
          <a:prstGeom prst="rect">
            <a:avLst/>
          </a:prstGeom>
          <a:noFill/>
        </p:spPr>
        <p:txBody>
          <a:bodyPr wrap="none" rtlCol="0">
            <a:spAutoFit/>
          </a:bodyPr>
          <a:lstStyle/>
          <a:p>
            <a:r>
              <a:rPr lang="en-US" dirty="0" smtClean="0"/>
              <a:t>Customer</a:t>
            </a:r>
          </a:p>
          <a:p>
            <a:r>
              <a:rPr lang="en-US" dirty="0" smtClean="0"/>
              <a:t>Frames</a:t>
            </a:r>
            <a:endParaRPr lang="en-US" dirty="0"/>
          </a:p>
        </p:txBody>
      </p:sp>
      <p:sp>
        <p:nvSpPr>
          <p:cNvPr id="34" name="Curved Down Arrow 33"/>
          <p:cNvSpPr/>
          <p:nvPr/>
        </p:nvSpPr>
        <p:spPr>
          <a:xfrm>
            <a:off x="7239000" y="6172200"/>
            <a:ext cx="609600" cy="274320"/>
          </a:xfrm>
          <a:prstGeom prst="curvedDown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5" name="Curved Down Arrow 34"/>
          <p:cNvSpPr/>
          <p:nvPr/>
        </p:nvSpPr>
        <p:spPr>
          <a:xfrm flipH="1" flipV="1">
            <a:off x="7010400" y="6355080"/>
            <a:ext cx="609600" cy="274320"/>
          </a:xfrm>
          <a:prstGeom prst="curvedDown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7" name="TextBox 36"/>
          <p:cNvSpPr txBox="1"/>
          <p:nvPr/>
        </p:nvSpPr>
        <p:spPr>
          <a:xfrm>
            <a:off x="7772400" y="6096000"/>
            <a:ext cx="1295291" cy="646331"/>
          </a:xfrm>
          <a:prstGeom prst="rect">
            <a:avLst/>
          </a:prstGeom>
          <a:noFill/>
        </p:spPr>
        <p:txBody>
          <a:bodyPr wrap="none" rtlCol="0">
            <a:spAutoFit/>
          </a:bodyPr>
          <a:lstStyle/>
          <a:p>
            <a:r>
              <a:rPr lang="en-US" dirty="0" smtClean="0"/>
              <a:t>Translation </a:t>
            </a:r>
          </a:p>
          <a:p>
            <a:r>
              <a:rPr lang="en-US" dirty="0" smtClean="0"/>
              <a:t>of Frames</a:t>
            </a:r>
            <a:endParaRPr lang="en-US" dirty="0"/>
          </a:p>
        </p:txBody>
      </p:sp>
      <p:sp>
        <p:nvSpPr>
          <p:cNvPr id="39" name="TextBox 18"/>
          <p:cNvSpPr txBox="1">
            <a:spLocks noChangeArrowheads="1"/>
          </p:cNvSpPr>
          <p:nvPr/>
        </p:nvSpPr>
        <p:spPr bwMode="auto">
          <a:xfrm>
            <a:off x="76200" y="1981200"/>
            <a:ext cx="1126142" cy="923330"/>
          </a:xfrm>
          <a:prstGeom prst="rect">
            <a:avLst/>
          </a:prstGeom>
          <a:noFill/>
          <a:ln w="9525">
            <a:noFill/>
            <a:miter lim="800000"/>
            <a:headEnd/>
            <a:tailEnd/>
          </a:ln>
        </p:spPr>
        <p:txBody>
          <a:bodyPr wrap="none">
            <a:spAutoFit/>
          </a:bodyPr>
          <a:lstStyle/>
          <a:p>
            <a:pPr algn="ctr"/>
            <a:r>
              <a:rPr lang="en-US" dirty="0" smtClean="0">
                <a:latin typeface="Calibri" pitchFamily="34" charset="0"/>
              </a:rPr>
              <a:t>Op1</a:t>
            </a:r>
            <a:endParaRPr lang="en-US" dirty="0">
              <a:latin typeface="Calibri" pitchFamily="34" charset="0"/>
            </a:endParaRPr>
          </a:p>
          <a:p>
            <a:pPr algn="ctr"/>
            <a:r>
              <a:rPr lang="en-US" dirty="0" smtClean="0">
                <a:latin typeface="Calibri" pitchFamily="34" charset="0"/>
              </a:rPr>
              <a:t>L2 Service</a:t>
            </a:r>
            <a:endParaRPr lang="en-US" dirty="0">
              <a:latin typeface="Calibri" pitchFamily="34" charset="0"/>
            </a:endParaRPr>
          </a:p>
          <a:p>
            <a:pPr algn="ctr"/>
            <a:r>
              <a:rPr lang="en-US" dirty="0">
                <a:latin typeface="Calibri" pitchFamily="34" charset="0"/>
              </a:rPr>
              <a:t>Customer</a:t>
            </a:r>
          </a:p>
        </p:txBody>
      </p:sp>
      <p:sp>
        <p:nvSpPr>
          <p:cNvPr id="43" name="TextBox 19"/>
          <p:cNvSpPr txBox="1">
            <a:spLocks noChangeArrowheads="1"/>
          </p:cNvSpPr>
          <p:nvPr/>
        </p:nvSpPr>
        <p:spPr bwMode="auto">
          <a:xfrm>
            <a:off x="8050213" y="1990725"/>
            <a:ext cx="1126142" cy="923330"/>
          </a:xfrm>
          <a:prstGeom prst="rect">
            <a:avLst/>
          </a:prstGeom>
          <a:noFill/>
          <a:ln w="9525">
            <a:noFill/>
            <a:miter lim="800000"/>
            <a:headEnd/>
            <a:tailEnd/>
          </a:ln>
        </p:spPr>
        <p:txBody>
          <a:bodyPr wrap="none">
            <a:spAutoFit/>
          </a:bodyPr>
          <a:lstStyle/>
          <a:p>
            <a:pPr algn="ctr"/>
            <a:r>
              <a:rPr lang="en-US" dirty="0" smtClean="0">
                <a:latin typeface="Calibri" pitchFamily="34" charset="0"/>
              </a:rPr>
              <a:t>Op1</a:t>
            </a:r>
            <a:endParaRPr lang="en-US" dirty="0">
              <a:latin typeface="Calibri" pitchFamily="34" charset="0"/>
            </a:endParaRPr>
          </a:p>
          <a:p>
            <a:pPr algn="ctr"/>
            <a:r>
              <a:rPr lang="en-US" dirty="0" smtClean="0">
                <a:latin typeface="Calibri" pitchFamily="34" charset="0"/>
              </a:rPr>
              <a:t>L2 Service</a:t>
            </a:r>
            <a:endParaRPr lang="en-US" dirty="0">
              <a:latin typeface="Calibri" pitchFamily="34" charset="0"/>
            </a:endParaRPr>
          </a:p>
          <a:p>
            <a:pPr algn="ctr"/>
            <a:r>
              <a:rPr lang="en-US" dirty="0">
                <a:latin typeface="Calibri" pitchFamily="34" charset="0"/>
              </a:rPr>
              <a:t>Customer</a:t>
            </a:r>
          </a:p>
        </p:txBody>
      </p:sp>
      <p:sp>
        <p:nvSpPr>
          <p:cNvPr id="44" name="Date Placeholder 43"/>
          <p:cNvSpPr>
            <a:spLocks noGrp="1"/>
          </p:cNvSpPr>
          <p:nvPr>
            <p:ph type="dt" sz="half" idx="10"/>
          </p:nvPr>
        </p:nvSpPr>
        <p:spPr/>
        <p:txBody>
          <a:bodyPr/>
          <a:lstStyle/>
          <a:p>
            <a:fld id="{96DC1782-F077-402C-97F0-21A27C872D44}" type="datetime1">
              <a:rPr lang="en-US" smtClean="0"/>
              <a:t>1/12/2011</a:t>
            </a:fld>
            <a:endParaRPr lang="en-US"/>
          </a:p>
        </p:txBody>
      </p:sp>
      <p:sp>
        <p:nvSpPr>
          <p:cNvPr id="46" name="Footer Placeholder 45"/>
          <p:cNvSpPr>
            <a:spLocks noGrp="1"/>
          </p:cNvSpPr>
          <p:nvPr>
            <p:ph type="ftr" sz="quarter" idx="11"/>
          </p:nvPr>
        </p:nvSpPr>
        <p:spPr/>
        <p:txBody>
          <a:bodyPr/>
          <a:lstStyle/>
          <a:p>
            <a:r>
              <a:rPr lang="en-US" smtClean="0"/>
              <a:t>IEEE Interim Jan 2011, Kauai, Hawaii</a:t>
            </a:r>
            <a:endParaRPr lang="en-US"/>
          </a:p>
        </p:txBody>
      </p:sp>
      <p:sp>
        <p:nvSpPr>
          <p:cNvPr id="48" name="Slide Number Placeholder 47"/>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38" grpId="0" animBg="1"/>
      <p:bldP spid="34" grpId="0" animBg="1"/>
      <p:bldP spid="3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24"/>
          <p:cNvCxnSpPr/>
          <p:nvPr/>
        </p:nvCxnSpPr>
        <p:spPr>
          <a:xfrm rot="5400000">
            <a:off x="3695700" y="3695700"/>
            <a:ext cx="175260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076" name="Title 1"/>
          <p:cNvSpPr>
            <a:spLocks noGrp="1"/>
          </p:cNvSpPr>
          <p:nvPr>
            <p:ph type="title"/>
          </p:nvPr>
        </p:nvSpPr>
        <p:spPr/>
        <p:txBody>
          <a:bodyPr/>
          <a:lstStyle/>
          <a:p>
            <a:pPr eaLnBrk="1" hangingPunct="1"/>
            <a:r>
              <a:rPr lang="en-US" dirty="0" smtClean="0"/>
              <a:t>No Change to Customer Frames</a:t>
            </a:r>
            <a:endParaRPr lang="en-US" dirty="0" smtClean="0"/>
          </a:p>
        </p:txBody>
      </p:sp>
      <p:sp>
        <p:nvSpPr>
          <p:cNvPr id="4" name="Cloud 3"/>
          <p:cNvSpPr/>
          <p:nvPr/>
        </p:nvSpPr>
        <p:spPr>
          <a:xfrm>
            <a:off x="2133600" y="2819400"/>
            <a:ext cx="1905000" cy="1219200"/>
          </a:xfrm>
          <a:prstGeom prst="cloud">
            <a:avLst/>
          </a:prstGeom>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r>
              <a:rPr lang="en-US" b="1" dirty="0" smtClean="0"/>
              <a:t>Op1</a:t>
            </a:r>
            <a:endParaRPr lang="en-US" b="1" dirty="0"/>
          </a:p>
          <a:p>
            <a:pPr algn="ctr" fontAlgn="auto">
              <a:spcBef>
                <a:spcPts val="0"/>
              </a:spcBef>
              <a:spcAft>
                <a:spcPts val="0"/>
              </a:spcAft>
              <a:defRPr/>
            </a:pPr>
            <a:r>
              <a:rPr lang="en-US" sz="1600" b="1" dirty="0" smtClean="0"/>
              <a:t>L2 Network</a:t>
            </a:r>
            <a:endParaRPr lang="en-US" b="1" dirty="0"/>
          </a:p>
        </p:txBody>
      </p:sp>
      <p:sp>
        <p:nvSpPr>
          <p:cNvPr id="5" name="Cloud 4"/>
          <p:cNvSpPr/>
          <p:nvPr/>
        </p:nvSpPr>
        <p:spPr>
          <a:xfrm>
            <a:off x="5105400" y="2819400"/>
            <a:ext cx="1905000" cy="1219200"/>
          </a:xfrm>
          <a:prstGeom prst="cloud">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dirty="0" smtClean="0"/>
              <a:t>Op2</a:t>
            </a:r>
            <a:endParaRPr lang="en-US" dirty="0"/>
          </a:p>
          <a:p>
            <a:pPr algn="ctr" fontAlgn="auto">
              <a:spcBef>
                <a:spcPts val="0"/>
              </a:spcBef>
              <a:spcAft>
                <a:spcPts val="0"/>
              </a:spcAft>
              <a:defRPr/>
            </a:pPr>
            <a:r>
              <a:rPr lang="en-US" sz="1600" dirty="0" smtClean="0"/>
              <a:t>L2 Leased Line</a:t>
            </a:r>
            <a:endParaRPr lang="en-US" dirty="0"/>
          </a:p>
        </p:txBody>
      </p:sp>
      <p:sp>
        <p:nvSpPr>
          <p:cNvPr id="6" name="Cube 5"/>
          <p:cNvSpPr/>
          <p:nvPr/>
        </p:nvSpPr>
        <p:spPr>
          <a:xfrm>
            <a:off x="152400" y="2971800"/>
            <a:ext cx="762000" cy="762000"/>
          </a:xfrm>
          <a:prstGeom prst="cube">
            <a:avLst/>
          </a:prstGeom>
        </p:spPr>
        <p:style>
          <a:lnRef idx="3">
            <a:schemeClr val="lt1"/>
          </a:lnRef>
          <a:fillRef idx="1">
            <a:schemeClr val="accent5"/>
          </a:fillRef>
          <a:effectRef idx="1">
            <a:schemeClr val="accent5"/>
          </a:effectRef>
          <a:fontRef idx="minor">
            <a:schemeClr val="lt1"/>
          </a:fontRef>
        </p:style>
        <p:txBody>
          <a:bodyPr anchor="ctr"/>
          <a:lstStyle/>
          <a:p>
            <a:pPr algn="ctr" fontAlgn="auto">
              <a:spcBef>
                <a:spcPts val="0"/>
              </a:spcBef>
              <a:spcAft>
                <a:spcPts val="0"/>
              </a:spcAft>
              <a:defRPr/>
            </a:pPr>
            <a:r>
              <a:rPr lang="en-US" dirty="0"/>
              <a:t>C1</a:t>
            </a:r>
          </a:p>
        </p:txBody>
      </p:sp>
      <p:sp>
        <p:nvSpPr>
          <p:cNvPr id="7" name="Cube 6"/>
          <p:cNvSpPr/>
          <p:nvPr/>
        </p:nvSpPr>
        <p:spPr>
          <a:xfrm>
            <a:off x="8229600" y="2971800"/>
            <a:ext cx="762000" cy="762000"/>
          </a:xfrm>
          <a:prstGeom prst="cube">
            <a:avLst/>
          </a:prstGeom>
        </p:spPr>
        <p:style>
          <a:lnRef idx="3">
            <a:schemeClr val="lt1"/>
          </a:lnRef>
          <a:fillRef idx="1">
            <a:schemeClr val="accent5"/>
          </a:fillRef>
          <a:effectRef idx="1">
            <a:schemeClr val="accent5"/>
          </a:effectRef>
          <a:fontRef idx="minor">
            <a:schemeClr val="lt1"/>
          </a:fontRef>
        </p:style>
        <p:txBody>
          <a:bodyPr anchor="ctr"/>
          <a:lstStyle/>
          <a:p>
            <a:pPr algn="ctr" fontAlgn="auto">
              <a:spcBef>
                <a:spcPts val="0"/>
              </a:spcBef>
              <a:spcAft>
                <a:spcPts val="0"/>
              </a:spcAft>
              <a:defRPr/>
            </a:pPr>
            <a:r>
              <a:rPr lang="en-US" dirty="0"/>
              <a:t>C2</a:t>
            </a:r>
          </a:p>
        </p:txBody>
      </p:sp>
      <p:sp>
        <p:nvSpPr>
          <p:cNvPr id="3084" name="AutoShape 6" descr="data:image/jpg;base64,/9j/4AAQSkZJRgABAQAAAQABAAD/2wBDAAkGBwgHBgkIBwgKCgkLDRYPDQwMDRsUFRAWIB0iIiAdHx8kKDQsJCYxJx8fLT0tMTU3Ojo6Iys/RD84QzQ5Ojf/2wBDAQoKCg0MDRoPDxo3JR8lNzc3Nzc3Nzc3Nzc3Nzc3Nzc3Nzc3Nzc3Nzc3Nzc3Nzc3Nzc3Nzc3Nzc3Nzc3Nzc3Nzf/wAARCABeAG4DASIAAhEBAxEB/8QAGwABAAIDAQEAAAAAAAAAAAAAAAUGAQMEAgf/xAA4EAABAwMBBgQDBgUFAAAAAAABAAIDBAURMQYSIUFRcRMyYYEUIpEHFUKhsfAzQ2LB0SNScoLh/8QAGQEBAAMBAQAAAAAAAAAAAAAAAAIDBAUB/8QAIREAAwACAgIDAQEAAAAAAAAAAAECAxEEEiExEyJBUcH/2gAMAwEAAhEDEQA/APuCIiAIETRACiEhapqmGAEzSsZ3KA2oNVHuvNED/Ec71a0rZFdKOUgNnaCeTuCA7EWA5rgC0gg8wVlAFjK562upKGAzVtTFBEPxSPACqtz+0Sz0ga6njqKxhOPEijwwf9nYBUpi7epRGqmfbLmgUJsxtJR7R00k1I2SN0TsSRyAZaTxGnAjVTa8qXL1Xs9mlS2giIvD0LDjgZKyoW/1pY0U0bsFwy8jXHRAarjeXEujozgDgZOZ7KtPutG6VwkqQJAfmEmc/muv96Kt7SNpjUB8cg8c8JGjj791HLTxraNXDwRmvrWyeZV00nkqIj2eFtBDxluCOo4qhEBWzZ1pZa4ycDLnOB/fZQw53kemjTzeBPHjsq2TdJWz0hBied3m0+U+ynoKp1xhHw8rYXjhIC3ec3tnh9VWFupah9NUMljPEHiOo6LQ0cwn4bHQsn+InjNTUYx41SfEcB0GeAHoAFG7dXCktWzdV4jGF0zDFDHgcXEcuwyfZS1ddqOhtbrhVSiOnDQ7J5k8gOZ9F86tcVVt9tN8dWRllqo3/LETw6hnqTwLj7dFbght96epRRlrX1Xtlm+zOzOtezzZZmbs9WfFdnUNxhg+nH3Kt68sbujGAANML0qslvJTt/pbE9ZUhERQJAqmVkxnqpZD+Jxx2VxlOI3divl16u/g71PSn/UPmeD5e3qvHahbZdgwVnvpKPV5u4pw6CmIM2jn/wCz/wBVcZHJNJuMa58jjwGMkldlutc9e7f8kOf4jufYKz0dFBRR7lOzd6nPE+6zdLzvs/COy8+HhR0jzRWa60z0UDZnua5p8wb+BWKzs3bXTjOcsz9St8j4XvNNIWlzmbxjI1bnH6r1BEyCJkMYwxgwB0WiMCx1tHO5HNrPiU372e1x3S5UtrpXVFW75dGsHmeegH7Cir/tRTW3fgpt2erHAj8MZ9T19FSQbhtDc2tc50879M+Vjf7D0XSw8V1978I5d5UvE+yapZbrtteI6NrnCFji5rc5bAzQu9T36+y+0We201ot8NFRs3YYm4HVx5k9SdVXfs+s0Npp5o48PkIYZZeb3cfyVwwqeTmVPpHiV6GLH1+z9hERZS4IdFjKh9o7wLTQF4w6eTLYmnmcansvG9LbJY4rJSmV5ZwbXX/4KI0dJJipkHzOH8tp/uqdbrE8yeLcGua3ORG4YLuhPdWXZWxuqpvvW5jxHPO9G1/He/qI/RTN+ot5oqYxksGH41x1VUx8j7V6OhkzLjR8OF+f1/4QDQGtDWgAAaDks8kKcitX4c5vb2yjbb11RSX+klpn+G+CEFjh6kk59Fx3ba6trYBBTj4Vm5iQsPFx9DyC17cvL9opRvAhkTAAOXBQGOZHD6Lt4MEPHNNeTBeSuzR2Wy3VV1qhBSM3nauc7Rg6k/vK+l2Sz09npvChy6R3GSUji8/4XnZ2K3stkbrW3EMgySTlxOh3j1BUxSwSVM7IYxxdqeQC5/J5NZH19I0YsaS2yd2ehLKZ0p/mO/IcP1z9FLrXBE2GJkTB8rGgBbFgLgiLBQHnhxHqvnzZBtFtUxtS4eA0kNYTjLW6DuSvoWOByqpPsVA+qdLHVyRsc4uDN3JbnocqrKm9aNvDy48bru9Nrw/4WV8scEe/I5kTANXOAAHutEdfHVHdpGunboXgfJ9Tr7Lio9mbdTua+SN1Q9ujp3F+PbRTTQAMAYA0AVk7MtKE/q9kDcbK5pdLRjLdTF07KHc0tcWuBBHIjCvC0z08M4xNEx//ACblS2QKHUW+iqSXVFJBK52rnxgk++FxybN2aQfNb4Wj+jLf0IV/+56InPgkdnu/yvcVso4jlsDSRzcSf1Viy0vTIuU/wptj2djp3PFshfHHJguBe4sB0zx59lcrfQR0UeG/M8+Z55+i6wAAABgDksqFU6e2SQRFlRBhEQIAiIgMLKIEARCiAINUQaoAiIgCIiAIiBAf/9k=">
            <a:hlinkClick r:id="rId3"/>
          </p:cNvPr>
          <p:cNvSpPr>
            <a:spLocks noChangeAspect="1" noChangeArrowheads="1"/>
          </p:cNvSpPr>
          <p:nvPr/>
        </p:nvSpPr>
        <p:spPr bwMode="auto">
          <a:xfrm>
            <a:off x="155575" y="-427038"/>
            <a:ext cx="1047750" cy="895351"/>
          </a:xfrm>
          <a:prstGeom prst="rect">
            <a:avLst/>
          </a:prstGeom>
          <a:noFill/>
          <a:ln w="9525">
            <a:noFill/>
            <a:miter lim="800000"/>
            <a:headEnd/>
            <a:tailEnd/>
          </a:ln>
        </p:spPr>
        <p:txBody>
          <a:bodyPr/>
          <a:lstStyle/>
          <a:p>
            <a:endParaRPr lang="en-US">
              <a:latin typeface="Calibri" pitchFamily="34" charset="0"/>
            </a:endParaRPr>
          </a:p>
        </p:txBody>
      </p:sp>
      <p:sp>
        <p:nvSpPr>
          <p:cNvPr id="3085" name="TextBox 16"/>
          <p:cNvSpPr txBox="1">
            <a:spLocks noChangeArrowheads="1"/>
          </p:cNvSpPr>
          <p:nvPr/>
        </p:nvSpPr>
        <p:spPr bwMode="auto">
          <a:xfrm>
            <a:off x="971550" y="3352800"/>
            <a:ext cx="1085850" cy="915988"/>
          </a:xfrm>
          <a:prstGeom prst="rect">
            <a:avLst/>
          </a:prstGeom>
          <a:noFill/>
          <a:ln w="9525">
            <a:noFill/>
            <a:miter lim="800000"/>
            <a:headEnd/>
            <a:tailEnd/>
          </a:ln>
        </p:spPr>
        <p:txBody>
          <a:bodyPr wrap="none">
            <a:spAutoFit/>
          </a:bodyPr>
          <a:lstStyle/>
          <a:p>
            <a:pPr algn="ctr"/>
            <a:r>
              <a:rPr lang="en-US">
                <a:latin typeface="Calibri" pitchFamily="34" charset="0"/>
              </a:rPr>
              <a:t>Carrier </a:t>
            </a:r>
          </a:p>
          <a:p>
            <a:pPr algn="ctr"/>
            <a:r>
              <a:rPr lang="en-US">
                <a:latin typeface="Calibri" pitchFamily="34" charset="0"/>
              </a:rPr>
              <a:t>Ethernet/</a:t>
            </a:r>
          </a:p>
          <a:p>
            <a:pPr algn="ctr"/>
            <a:r>
              <a:rPr lang="en-US">
                <a:latin typeface="Calibri" pitchFamily="34" charset="0"/>
              </a:rPr>
              <a:t>EoSDH</a:t>
            </a:r>
          </a:p>
        </p:txBody>
      </p:sp>
      <p:sp>
        <p:nvSpPr>
          <p:cNvPr id="3086" name="TextBox 17"/>
          <p:cNvSpPr txBox="1">
            <a:spLocks noChangeArrowheads="1"/>
          </p:cNvSpPr>
          <p:nvPr/>
        </p:nvSpPr>
        <p:spPr bwMode="auto">
          <a:xfrm>
            <a:off x="7010400" y="3352800"/>
            <a:ext cx="1085850" cy="915988"/>
          </a:xfrm>
          <a:prstGeom prst="rect">
            <a:avLst/>
          </a:prstGeom>
          <a:noFill/>
          <a:ln w="9525">
            <a:noFill/>
            <a:miter lim="800000"/>
            <a:headEnd/>
            <a:tailEnd/>
          </a:ln>
        </p:spPr>
        <p:txBody>
          <a:bodyPr wrap="none">
            <a:spAutoFit/>
          </a:bodyPr>
          <a:lstStyle/>
          <a:p>
            <a:pPr algn="ctr"/>
            <a:r>
              <a:rPr lang="en-US">
                <a:latin typeface="Calibri" pitchFamily="34" charset="0"/>
              </a:rPr>
              <a:t>Carrier </a:t>
            </a:r>
          </a:p>
          <a:p>
            <a:pPr algn="ctr"/>
            <a:r>
              <a:rPr lang="en-US">
                <a:latin typeface="Calibri" pitchFamily="34" charset="0"/>
              </a:rPr>
              <a:t>Ethernet/</a:t>
            </a:r>
          </a:p>
          <a:p>
            <a:pPr algn="ctr"/>
            <a:r>
              <a:rPr lang="en-US">
                <a:latin typeface="Calibri" pitchFamily="34" charset="0"/>
              </a:rPr>
              <a:t>EoSDH</a:t>
            </a:r>
          </a:p>
        </p:txBody>
      </p:sp>
      <p:sp>
        <p:nvSpPr>
          <p:cNvPr id="21" name="Rectangle 20"/>
          <p:cNvSpPr/>
          <p:nvPr/>
        </p:nvSpPr>
        <p:spPr>
          <a:xfrm>
            <a:off x="2286000" y="5334000"/>
            <a:ext cx="4648200" cy="68580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r>
              <a:rPr lang="en-US" sz="2000" dirty="0" smtClean="0"/>
              <a:t>No change to the customer frames</a:t>
            </a:r>
          </a:p>
        </p:txBody>
      </p:sp>
      <p:sp>
        <p:nvSpPr>
          <p:cNvPr id="3092" name="TextBox 25"/>
          <p:cNvSpPr txBox="1">
            <a:spLocks noChangeArrowheads="1"/>
          </p:cNvSpPr>
          <p:nvPr/>
        </p:nvSpPr>
        <p:spPr bwMode="auto">
          <a:xfrm>
            <a:off x="4224337" y="2373312"/>
            <a:ext cx="652463" cy="369888"/>
          </a:xfrm>
          <a:prstGeom prst="rect">
            <a:avLst/>
          </a:prstGeom>
          <a:noFill/>
          <a:ln w="9525">
            <a:noFill/>
            <a:miter lim="800000"/>
            <a:headEnd/>
            <a:tailEnd/>
          </a:ln>
        </p:spPr>
        <p:txBody>
          <a:bodyPr wrap="none">
            <a:spAutoFit/>
          </a:bodyPr>
          <a:lstStyle/>
          <a:p>
            <a:r>
              <a:rPr lang="en-US" dirty="0">
                <a:latin typeface="Calibri" pitchFamily="34" charset="0"/>
              </a:rPr>
              <a:t>ENNI</a:t>
            </a:r>
          </a:p>
        </p:txBody>
      </p:sp>
      <p:sp>
        <p:nvSpPr>
          <p:cNvPr id="3093" name="Line 24"/>
          <p:cNvSpPr>
            <a:spLocks noChangeShapeType="1"/>
          </p:cNvSpPr>
          <p:nvPr/>
        </p:nvSpPr>
        <p:spPr bwMode="auto">
          <a:xfrm>
            <a:off x="914400" y="3352800"/>
            <a:ext cx="1219200" cy="0"/>
          </a:xfrm>
          <a:prstGeom prst="line">
            <a:avLst/>
          </a:prstGeom>
          <a:noFill/>
          <a:ln w="9525">
            <a:solidFill>
              <a:schemeClr val="tx1"/>
            </a:solidFill>
            <a:round/>
            <a:headEnd/>
            <a:tailEnd/>
          </a:ln>
        </p:spPr>
        <p:txBody>
          <a:bodyPr/>
          <a:lstStyle/>
          <a:p>
            <a:endParaRPr lang="en-US"/>
          </a:p>
        </p:txBody>
      </p:sp>
      <p:sp>
        <p:nvSpPr>
          <p:cNvPr id="3094" name="Line 25"/>
          <p:cNvSpPr>
            <a:spLocks noChangeShapeType="1"/>
          </p:cNvSpPr>
          <p:nvPr/>
        </p:nvSpPr>
        <p:spPr bwMode="auto">
          <a:xfrm>
            <a:off x="6934200" y="3352800"/>
            <a:ext cx="1295400" cy="0"/>
          </a:xfrm>
          <a:prstGeom prst="line">
            <a:avLst/>
          </a:prstGeom>
          <a:noFill/>
          <a:ln w="9525">
            <a:solidFill>
              <a:schemeClr val="tx1"/>
            </a:solidFill>
            <a:round/>
            <a:headEnd/>
            <a:tailEnd/>
          </a:ln>
        </p:spPr>
        <p:txBody>
          <a:bodyPr/>
          <a:lstStyle/>
          <a:p>
            <a:endParaRPr lang="en-US"/>
          </a:p>
        </p:txBody>
      </p:sp>
      <p:sp>
        <p:nvSpPr>
          <p:cNvPr id="3095" name="Line 26"/>
          <p:cNvSpPr>
            <a:spLocks noChangeShapeType="1"/>
          </p:cNvSpPr>
          <p:nvPr/>
        </p:nvSpPr>
        <p:spPr bwMode="auto">
          <a:xfrm>
            <a:off x="3962400" y="3276600"/>
            <a:ext cx="1143000" cy="0"/>
          </a:xfrm>
          <a:prstGeom prst="line">
            <a:avLst/>
          </a:prstGeom>
          <a:noFill/>
          <a:ln w="9525">
            <a:solidFill>
              <a:schemeClr val="tx1"/>
            </a:solidFill>
            <a:round/>
            <a:headEnd/>
            <a:tailEnd/>
          </a:ln>
        </p:spPr>
        <p:txBody>
          <a:bodyPr/>
          <a:lstStyle/>
          <a:p>
            <a:endParaRPr lang="en-US"/>
          </a:p>
        </p:txBody>
      </p:sp>
      <p:sp>
        <p:nvSpPr>
          <p:cNvPr id="22" name="Freeform 21"/>
          <p:cNvSpPr/>
          <p:nvPr/>
        </p:nvSpPr>
        <p:spPr>
          <a:xfrm>
            <a:off x="3657600" y="3837904"/>
            <a:ext cx="1700011" cy="530181"/>
          </a:xfrm>
          <a:custGeom>
            <a:avLst/>
            <a:gdLst>
              <a:gd name="connsiteX0" fmla="*/ 0 w 1700011"/>
              <a:gd name="connsiteY0" fmla="*/ 0 h 530181"/>
              <a:gd name="connsiteX1" fmla="*/ 888642 w 1700011"/>
              <a:gd name="connsiteY1" fmla="*/ 528034 h 530181"/>
              <a:gd name="connsiteX2" fmla="*/ 1700011 w 1700011"/>
              <a:gd name="connsiteY2" fmla="*/ 12879 h 530181"/>
            </a:gdLst>
            <a:ahLst/>
            <a:cxnLst>
              <a:cxn ang="0">
                <a:pos x="connsiteX0" y="connsiteY0"/>
              </a:cxn>
              <a:cxn ang="0">
                <a:pos x="connsiteX1" y="connsiteY1"/>
              </a:cxn>
              <a:cxn ang="0">
                <a:pos x="connsiteX2" y="connsiteY2"/>
              </a:cxn>
            </a:cxnLst>
            <a:rect l="l" t="t" r="r" b="b"/>
            <a:pathLst>
              <a:path w="1700011" h="530181">
                <a:moveTo>
                  <a:pt x="0" y="0"/>
                </a:moveTo>
                <a:cubicBezTo>
                  <a:pt x="302653" y="262944"/>
                  <a:pt x="605307" y="525888"/>
                  <a:pt x="888642" y="528034"/>
                </a:cubicBezTo>
                <a:cubicBezTo>
                  <a:pt x="1171977" y="530181"/>
                  <a:pt x="1435994" y="271530"/>
                  <a:pt x="1700011" y="12879"/>
                </a:cubicBezTo>
              </a:path>
            </a:pathLst>
          </a:custGeom>
          <a:ln>
            <a:solidFill>
              <a:schemeClr val="tx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TextBox 22"/>
          <p:cNvSpPr txBox="1"/>
          <p:nvPr/>
        </p:nvSpPr>
        <p:spPr>
          <a:xfrm>
            <a:off x="4267200" y="3288268"/>
            <a:ext cx="686342" cy="369332"/>
          </a:xfrm>
          <a:prstGeom prst="rect">
            <a:avLst/>
          </a:prstGeom>
          <a:noFill/>
        </p:spPr>
        <p:txBody>
          <a:bodyPr wrap="none" rtlCol="0">
            <a:spAutoFit/>
          </a:bodyPr>
          <a:lstStyle/>
          <a:p>
            <a:r>
              <a:rPr lang="en-US" dirty="0" smtClean="0"/>
              <a:t>Work</a:t>
            </a:r>
            <a:endParaRPr lang="en-US" dirty="0"/>
          </a:p>
        </p:txBody>
      </p:sp>
      <p:sp>
        <p:nvSpPr>
          <p:cNvPr id="24" name="TextBox 23"/>
          <p:cNvSpPr txBox="1"/>
          <p:nvPr/>
        </p:nvSpPr>
        <p:spPr>
          <a:xfrm>
            <a:off x="4086865" y="3897868"/>
            <a:ext cx="866135" cy="369332"/>
          </a:xfrm>
          <a:prstGeom prst="rect">
            <a:avLst/>
          </a:prstGeom>
          <a:noFill/>
        </p:spPr>
        <p:txBody>
          <a:bodyPr wrap="none" rtlCol="0">
            <a:spAutoFit/>
          </a:bodyPr>
          <a:lstStyle/>
          <a:p>
            <a:r>
              <a:rPr lang="en-US" dirty="0" smtClean="0"/>
              <a:t>Protect</a:t>
            </a:r>
            <a:endParaRPr lang="en-US" dirty="0"/>
          </a:p>
        </p:txBody>
      </p:sp>
      <p:cxnSp>
        <p:nvCxnSpPr>
          <p:cNvPr id="33" name="Straight Connector 32"/>
          <p:cNvCxnSpPr/>
          <p:nvPr/>
        </p:nvCxnSpPr>
        <p:spPr>
          <a:xfrm>
            <a:off x="4191000" y="3200400"/>
            <a:ext cx="2971800" cy="0"/>
          </a:xfrm>
          <a:prstGeom prst="line">
            <a:avLst/>
          </a:prstGeom>
          <a:ln w="57150">
            <a:solidFill>
              <a:srgbClr val="00B05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7315201" y="5180012"/>
            <a:ext cx="457200" cy="1588"/>
          </a:xfrm>
          <a:prstGeom prst="straightConnector1">
            <a:avLst/>
          </a:prstGeom>
          <a:ln w="57150">
            <a:solidFill>
              <a:srgbClr val="00B05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rot="10800000" flipH="1">
            <a:off x="7315200" y="4951412"/>
            <a:ext cx="457200" cy="1588"/>
          </a:xfrm>
          <a:prstGeom prst="straightConnector1">
            <a:avLst/>
          </a:prstGeom>
          <a:ln w="57150">
            <a:solidFill>
              <a:srgbClr val="00B0F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7772400" y="4495800"/>
            <a:ext cx="1122167" cy="923330"/>
          </a:xfrm>
          <a:prstGeom prst="rect">
            <a:avLst/>
          </a:prstGeom>
          <a:noFill/>
        </p:spPr>
        <p:txBody>
          <a:bodyPr wrap="none" rtlCol="0">
            <a:spAutoFit/>
          </a:bodyPr>
          <a:lstStyle/>
          <a:p>
            <a:r>
              <a:rPr lang="en-US" dirty="0" err="1" smtClean="0"/>
              <a:t>Tunnelled</a:t>
            </a:r>
            <a:endParaRPr lang="en-US" dirty="0" smtClean="0"/>
          </a:p>
          <a:p>
            <a:r>
              <a:rPr lang="en-US" dirty="0" smtClean="0"/>
              <a:t>Carrier</a:t>
            </a:r>
          </a:p>
          <a:p>
            <a:r>
              <a:rPr lang="en-US" dirty="0" smtClean="0"/>
              <a:t>Frames</a:t>
            </a:r>
            <a:endParaRPr lang="en-US" dirty="0"/>
          </a:p>
        </p:txBody>
      </p:sp>
      <p:cxnSp>
        <p:nvCxnSpPr>
          <p:cNvPr id="31" name="Straight Connector 30"/>
          <p:cNvCxnSpPr/>
          <p:nvPr/>
        </p:nvCxnSpPr>
        <p:spPr>
          <a:xfrm flipV="1">
            <a:off x="2057400" y="3179996"/>
            <a:ext cx="1925404" cy="20404"/>
          </a:xfrm>
          <a:prstGeom prst="line">
            <a:avLst/>
          </a:prstGeom>
          <a:ln w="57150">
            <a:solidFill>
              <a:srgbClr val="00B0F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6" name="Curved Down Arrow 35"/>
          <p:cNvSpPr/>
          <p:nvPr/>
        </p:nvSpPr>
        <p:spPr>
          <a:xfrm>
            <a:off x="3962400" y="3048000"/>
            <a:ext cx="609600" cy="274320"/>
          </a:xfrm>
          <a:prstGeom prst="curvedDown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8" name="Curved Down Arrow 37"/>
          <p:cNvSpPr/>
          <p:nvPr/>
        </p:nvSpPr>
        <p:spPr>
          <a:xfrm flipH="1" flipV="1">
            <a:off x="3733800" y="3230880"/>
            <a:ext cx="609600" cy="274320"/>
          </a:xfrm>
          <a:prstGeom prst="curvedDown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45" name="Straight Connector 44"/>
          <p:cNvCxnSpPr/>
          <p:nvPr/>
        </p:nvCxnSpPr>
        <p:spPr>
          <a:xfrm>
            <a:off x="990600" y="3200400"/>
            <a:ext cx="990600" cy="0"/>
          </a:xfrm>
          <a:prstGeom prst="line">
            <a:avLst/>
          </a:prstGeom>
          <a:ln>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7086600" y="3200400"/>
            <a:ext cx="1066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7315200" y="5637212"/>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7772400" y="5449669"/>
            <a:ext cx="1120820" cy="646331"/>
          </a:xfrm>
          <a:prstGeom prst="rect">
            <a:avLst/>
          </a:prstGeom>
          <a:noFill/>
        </p:spPr>
        <p:txBody>
          <a:bodyPr wrap="none" rtlCol="0">
            <a:spAutoFit/>
          </a:bodyPr>
          <a:lstStyle/>
          <a:p>
            <a:r>
              <a:rPr lang="en-US" dirty="0" smtClean="0"/>
              <a:t>Customer</a:t>
            </a:r>
          </a:p>
          <a:p>
            <a:r>
              <a:rPr lang="en-US" dirty="0" smtClean="0"/>
              <a:t>Frames</a:t>
            </a:r>
            <a:endParaRPr lang="en-US" dirty="0"/>
          </a:p>
        </p:txBody>
      </p:sp>
      <p:sp>
        <p:nvSpPr>
          <p:cNvPr id="34" name="Curved Down Arrow 33"/>
          <p:cNvSpPr/>
          <p:nvPr/>
        </p:nvSpPr>
        <p:spPr>
          <a:xfrm>
            <a:off x="7239000" y="6172200"/>
            <a:ext cx="609600" cy="274320"/>
          </a:xfrm>
          <a:prstGeom prst="curvedDown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5" name="Curved Down Arrow 34"/>
          <p:cNvSpPr/>
          <p:nvPr/>
        </p:nvSpPr>
        <p:spPr>
          <a:xfrm flipH="1" flipV="1">
            <a:off x="7010400" y="6355080"/>
            <a:ext cx="609600" cy="274320"/>
          </a:xfrm>
          <a:prstGeom prst="curvedDown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7" name="TextBox 36"/>
          <p:cNvSpPr txBox="1"/>
          <p:nvPr/>
        </p:nvSpPr>
        <p:spPr>
          <a:xfrm>
            <a:off x="7772400" y="6096000"/>
            <a:ext cx="1295291" cy="646331"/>
          </a:xfrm>
          <a:prstGeom prst="rect">
            <a:avLst/>
          </a:prstGeom>
          <a:noFill/>
        </p:spPr>
        <p:txBody>
          <a:bodyPr wrap="none" rtlCol="0">
            <a:spAutoFit/>
          </a:bodyPr>
          <a:lstStyle/>
          <a:p>
            <a:r>
              <a:rPr lang="en-US" dirty="0" smtClean="0"/>
              <a:t>Translation </a:t>
            </a:r>
          </a:p>
          <a:p>
            <a:r>
              <a:rPr lang="en-US" dirty="0" smtClean="0"/>
              <a:t>of Frames</a:t>
            </a:r>
            <a:endParaRPr lang="en-US" dirty="0"/>
          </a:p>
        </p:txBody>
      </p:sp>
      <p:sp>
        <p:nvSpPr>
          <p:cNvPr id="39" name="TextBox 18"/>
          <p:cNvSpPr txBox="1">
            <a:spLocks noChangeArrowheads="1"/>
          </p:cNvSpPr>
          <p:nvPr/>
        </p:nvSpPr>
        <p:spPr bwMode="auto">
          <a:xfrm>
            <a:off x="76200" y="1981200"/>
            <a:ext cx="1126142" cy="923330"/>
          </a:xfrm>
          <a:prstGeom prst="rect">
            <a:avLst/>
          </a:prstGeom>
          <a:noFill/>
          <a:ln w="9525">
            <a:noFill/>
            <a:miter lim="800000"/>
            <a:headEnd/>
            <a:tailEnd/>
          </a:ln>
        </p:spPr>
        <p:txBody>
          <a:bodyPr wrap="none">
            <a:spAutoFit/>
          </a:bodyPr>
          <a:lstStyle/>
          <a:p>
            <a:pPr algn="ctr"/>
            <a:r>
              <a:rPr lang="en-US" dirty="0" smtClean="0">
                <a:latin typeface="Calibri" pitchFamily="34" charset="0"/>
              </a:rPr>
              <a:t>Op1</a:t>
            </a:r>
            <a:endParaRPr lang="en-US" dirty="0">
              <a:latin typeface="Calibri" pitchFamily="34" charset="0"/>
            </a:endParaRPr>
          </a:p>
          <a:p>
            <a:pPr algn="ctr"/>
            <a:r>
              <a:rPr lang="en-US" dirty="0" smtClean="0">
                <a:latin typeface="Calibri" pitchFamily="34" charset="0"/>
              </a:rPr>
              <a:t>L2 Service</a:t>
            </a:r>
            <a:endParaRPr lang="en-US" dirty="0">
              <a:latin typeface="Calibri" pitchFamily="34" charset="0"/>
            </a:endParaRPr>
          </a:p>
          <a:p>
            <a:pPr algn="ctr"/>
            <a:r>
              <a:rPr lang="en-US" dirty="0">
                <a:latin typeface="Calibri" pitchFamily="34" charset="0"/>
              </a:rPr>
              <a:t>Customer</a:t>
            </a:r>
          </a:p>
        </p:txBody>
      </p:sp>
      <p:sp>
        <p:nvSpPr>
          <p:cNvPr id="43" name="TextBox 19"/>
          <p:cNvSpPr txBox="1">
            <a:spLocks noChangeArrowheads="1"/>
          </p:cNvSpPr>
          <p:nvPr/>
        </p:nvSpPr>
        <p:spPr bwMode="auto">
          <a:xfrm>
            <a:off x="8050213" y="1972270"/>
            <a:ext cx="1126142" cy="923330"/>
          </a:xfrm>
          <a:prstGeom prst="rect">
            <a:avLst/>
          </a:prstGeom>
          <a:noFill/>
          <a:ln w="9525">
            <a:noFill/>
            <a:miter lim="800000"/>
            <a:headEnd/>
            <a:tailEnd/>
          </a:ln>
        </p:spPr>
        <p:txBody>
          <a:bodyPr wrap="none">
            <a:spAutoFit/>
          </a:bodyPr>
          <a:lstStyle/>
          <a:p>
            <a:pPr algn="ctr"/>
            <a:r>
              <a:rPr lang="en-US" dirty="0" smtClean="0">
                <a:latin typeface="Calibri" pitchFamily="34" charset="0"/>
              </a:rPr>
              <a:t>Op1</a:t>
            </a:r>
            <a:endParaRPr lang="en-US" dirty="0">
              <a:latin typeface="Calibri" pitchFamily="34" charset="0"/>
            </a:endParaRPr>
          </a:p>
          <a:p>
            <a:pPr algn="ctr"/>
            <a:r>
              <a:rPr lang="en-US" dirty="0" smtClean="0">
                <a:latin typeface="Calibri" pitchFamily="34" charset="0"/>
              </a:rPr>
              <a:t>L2 Service</a:t>
            </a:r>
            <a:endParaRPr lang="en-US" dirty="0">
              <a:latin typeface="Calibri" pitchFamily="34" charset="0"/>
            </a:endParaRPr>
          </a:p>
          <a:p>
            <a:pPr algn="ctr"/>
            <a:r>
              <a:rPr lang="en-US" dirty="0">
                <a:latin typeface="Calibri" pitchFamily="34" charset="0"/>
              </a:rPr>
              <a:t>Customer</a:t>
            </a:r>
          </a:p>
        </p:txBody>
      </p:sp>
      <p:sp>
        <p:nvSpPr>
          <p:cNvPr id="44" name="Date Placeholder 43"/>
          <p:cNvSpPr>
            <a:spLocks noGrp="1"/>
          </p:cNvSpPr>
          <p:nvPr>
            <p:ph type="dt" sz="half" idx="10"/>
          </p:nvPr>
        </p:nvSpPr>
        <p:spPr/>
        <p:txBody>
          <a:bodyPr/>
          <a:lstStyle/>
          <a:p>
            <a:fld id="{09AB1BA8-E128-4E5C-AE5F-51A5BCCBA209}" type="datetime1">
              <a:rPr lang="en-US" smtClean="0"/>
              <a:t>1/12/2011</a:t>
            </a:fld>
            <a:endParaRPr lang="en-US"/>
          </a:p>
        </p:txBody>
      </p:sp>
      <p:sp>
        <p:nvSpPr>
          <p:cNvPr id="46" name="Footer Placeholder 45"/>
          <p:cNvSpPr>
            <a:spLocks noGrp="1"/>
          </p:cNvSpPr>
          <p:nvPr>
            <p:ph type="ftr" sz="quarter" idx="11"/>
          </p:nvPr>
        </p:nvSpPr>
        <p:spPr/>
        <p:txBody>
          <a:bodyPr/>
          <a:lstStyle/>
          <a:p>
            <a:r>
              <a:rPr lang="en-US" smtClean="0"/>
              <a:t>IEEE Interim Jan 2011, Kauai, Hawaii</a:t>
            </a:r>
            <a:endParaRPr lang="en-US"/>
          </a:p>
        </p:txBody>
      </p:sp>
      <p:sp>
        <p:nvSpPr>
          <p:cNvPr id="48" name="Slide Number Placeholder 47"/>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38" grpId="0" animBg="1"/>
      <p:bldP spid="34" grpId="0" animBg="1"/>
      <p:bldP spid="3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graphicFrame>
        <p:nvGraphicFramePr>
          <p:cNvPr id="5" name="Content Placeholder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Date Placeholder 5"/>
          <p:cNvSpPr>
            <a:spLocks noGrp="1"/>
          </p:cNvSpPr>
          <p:nvPr>
            <p:ph type="dt" sz="half" idx="10"/>
          </p:nvPr>
        </p:nvSpPr>
        <p:spPr/>
        <p:txBody>
          <a:bodyPr/>
          <a:lstStyle/>
          <a:p>
            <a:fld id="{2446ABB1-0D41-484C-87F0-F466F8524CD9}" type="datetime1">
              <a:rPr lang="en-US" smtClean="0"/>
              <a:t>1/12/2011</a:t>
            </a:fld>
            <a:endParaRPr lang="en-US"/>
          </a:p>
        </p:txBody>
      </p:sp>
      <p:sp>
        <p:nvSpPr>
          <p:cNvPr id="7" name="Footer Placeholder 6"/>
          <p:cNvSpPr>
            <a:spLocks noGrp="1"/>
          </p:cNvSpPr>
          <p:nvPr>
            <p:ph type="ftr" sz="quarter" idx="11"/>
          </p:nvPr>
        </p:nvSpPr>
        <p:spPr/>
        <p:txBody>
          <a:bodyPr/>
          <a:lstStyle/>
          <a:p>
            <a:r>
              <a:rPr lang="en-US" smtClean="0"/>
              <a:t>IEEE Interim Jan 2011, Kauai, Hawaii</a:t>
            </a:r>
            <a:endParaRPr lang="en-US"/>
          </a:p>
        </p:txBody>
      </p:sp>
      <p:sp>
        <p:nvSpPr>
          <p:cNvPr id="8" name="Slide Number Placeholder 7"/>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 of Major Ideas</a:t>
            </a:r>
            <a:endParaRPr lang="en-US"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en-US" dirty="0" smtClean="0">
                <a:hlinkClick r:id="rId2"/>
              </a:rPr>
              <a:t>new-alon-INSP-NNI-protection-11-10-v01.pdf</a:t>
            </a:r>
            <a:endParaRPr lang="en-US" dirty="0" smtClean="0"/>
          </a:p>
          <a:p>
            <a:pPr marL="514350" indent="-514350">
              <a:buFont typeface="+mj-lt"/>
              <a:buAutoNum type="arabicPeriod"/>
            </a:pPr>
            <a:r>
              <a:rPr lang="en-US" dirty="0" smtClean="0">
                <a:hlinkClick r:id="rId3"/>
              </a:rPr>
              <a:t>new-haddock-resilient-network-interconnect-LAG-0910-v3b.pdf</a:t>
            </a:r>
            <a:endParaRPr lang="en-US" dirty="0" smtClean="0"/>
          </a:p>
          <a:p>
            <a:pPr marL="514350" indent="-514350">
              <a:buFont typeface="+mj-lt"/>
              <a:buAutoNum type="arabicPeriod"/>
            </a:pPr>
            <a:r>
              <a:rPr lang="en-US" dirty="0" smtClean="0">
                <a:hlinkClick r:id="rId4"/>
              </a:rPr>
              <a:t>new-nfinn-LACP-vs-buffer-networks-1110-v1.pdf</a:t>
            </a:r>
            <a:endParaRPr lang="en-US" dirty="0" smtClean="0"/>
          </a:p>
          <a:p>
            <a:pPr marL="514350" indent="-514350">
              <a:buFont typeface="+mj-lt"/>
              <a:buAutoNum type="arabicPeriod"/>
            </a:pPr>
            <a:r>
              <a:rPr lang="en-US" dirty="0" smtClean="0">
                <a:hlinkClick r:id="rId5"/>
              </a:rPr>
              <a:t>new-vinod-ENNI-Protection-0310-v03.pptx</a:t>
            </a:r>
            <a:endParaRPr lang="en-US" dirty="0" smtClean="0"/>
          </a:p>
          <a:p>
            <a:pPr marL="514350" indent="-514350">
              <a:buFont typeface="+mj-lt"/>
              <a:buAutoNum type="arabicPeriod"/>
            </a:pPr>
            <a:r>
              <a:rPr lang="en-US" dirty="0" smtClean="0">
                <a:hlinkClick r:id="rId6"/>
              </a:rPr>
              <a:t>new-farkas-network-interconnect-resiliency-requirements-0710-v02.pdf</a:t>
            </a:r>
            <a:endParaRPr lang="en-US" dirty="0" smtClean="0"/>
          </a:p>
          <a:p>
            <a:pPr marL="514350" indent="-514350">
              <a:buFont typeface="+mj-lt"/>
              <a:buAutoNum type="arabicPeriod"/>
            </a:pPr>
            <a:r>
              <a:rPr lang="en-US" dirty="0" smtClean="0">
                <a:hlinkClick r:id="rId6"/>
              </a:rPr>
              <a:t>new-farkas-network-interconnect-resiliency-requirements-0710-v02.pdf</a:t>
            </a:r>
            <a:endParaRPr lang="en-US" dirty="0"/>
          </a:p>
        </p:txBody>
      </p:sp>
      <p:sp>
        <p:nvSpPr>
          <p:cNvPr id="4" name="Date Placeholder 3"/>
          <p:cNvSpPr>
            <a:spLocks noGrp="1"/>
          </p:cNvSpPr>
          <p:nvPr>
            <p:ph type="dt" sz="half" idx="10"/>
          </p:nvPr>
        </p:nvSpPr>
        <p:spPr/>
        <p:txBody>
          <a:bodyPr/>
          <a:lstStyle/>
          <a:p>
            <a:fld id="{60F77564-EFD2-4074-B392-497F550203AC}" type="datetime1">
              <a:rPr lang="en-US" smtClean="0"/>
              <a:t>1/12/2011</a:t>
            </a:fld>
            <a:endParaRPr lang="en-US"/>
          </a:p>
        </p:txBody>
      </p:sp>
      <p:sp>
        <p:nvSpPr>
          <p:cNvPr id="5" name="Footer Placeholder 4"/>
          <p:cNvSpPr>
            <a:spLocks noGrp="1"/>
          </p:cNvSpPr>
          <p:nvPr>
            <p:ph type="ftr" sz="quarter" idx="11"/>
          </p:nvPr>
        </p:nvSpPr>
        <p:spPr/>
        <p:txBody>
          <a:bodyPr/>
          <a:lstStyle/>
          <a:p>
            <a:r>
              <a:rPr lang="en-US" smtClean="0"/>
              <a:t>IEEE Interim Jan 2011, Kauai, Hawaii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Bundling</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ate Placeholder 4"/>
          <p:cNvSpPr>
            <a:spLocks noGrp="1"/>
          </p:cNvSpPr>
          <p:nvPr>
            <p:ph type="dt" sz="half" idx="10"/>
          </p:nvPr>
        </p:nvSpPr>
        <p:spPr/>
        <p:txBody>
          <a:bodyPr/>
          <a:lstStyle/>
          <a:p>
            <a:fld id="{88C2CD3D-D9FF-4913-9EB8-BB13636A69D2}" type="datetime1">
              <a:rPr lang="en-US" smtClean="0"/>
              <a:t>1/12/2011</a:t>
            </a:fld>
            <a:endParaRPr lang="en-US"/>
          </a:p>
        </p:txBody>
      </p:sp>
      <p:sp>
        <p:nvSpPr>
          <p:cNvPr id="6" name="Footer Placeholder 5"/>
          <p:cNvSpPr>
            <a:spLocks noGrp="1"/>
          </p:cNvSpPr>
          <p:nvPr>
            <p:ph type="ftr" sz="quarter" idx="11"/>
          </p:nvPr>
        </p:nvSpPr>
        <p:spPr/>
        <p:txBody>
          <a:bodyPr/>
          <a:lstStyle/>
          <a:p>
            <a:r>
              <a:rPr lang="en-US" smtClean="0"/>
              <a:t>IEEE Interim Jan 2011, Kauai, Hawaii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Avoid Traffic Loss</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ate Placeholder 4"/>
          <p:cNvSpPr>
            <a:spLocks noGrp="1"/>
          </p:cNvSpPr>
          <p:nvPr>
            <p:ph type="dt" sz="half" idx="10"/>
          </p:nvPr>
        </p:nvSpPr>
        <p:spPr/>
        <p:txBody>
          <a:bodyPr/>
          <a:lstStyle/>
          <a:p>
            <a:fld id="{B6E3053E-4140-4D78-ABA4-85B16C1947E6}" type="datetime1">
              <a:rPr lang="en-US" smtClean="0"/>
              <a:t>1/12/2011</a:t>
            </a:fld>
            <a:endParaRPr lang="en-US"/>
          </a:p>
        </p:txBody>
      </p:sp>
      <p:sp>
        <p:nvSpPr>
          <p:cNvPr id="6" name="Footer Placeholder 5"/>
          <p:cNvSpPr>
            <a:spLocks noGrp="1"/>
          </p:cNvSpPr>
          <p:nvPr>
            <p:ph type="ftr" sz="quarter" idx="11"/>
          </p:nvPr>
        </p:nvSpPr>
        <p:spPr/>
        <p:txBody>
          <a:bodyPr/>
          <a:lstStyle/>
          <a:p>
            <a:r>
              <a:rPr lang="en-US" smtClean="0"/>
              <a:t>IEEE Interim Jan 2011, Kauai, Hawaii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Oval 45"/>
          <p:cNvSpPr/>
          <p:nvPr/>
        </p:nvSpPr>
        <p:spPr>
          <a:xfrm>
            <a:off x="3581400" y="36576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a:t>
            </a:r>
            <a:endParaRPr lang="en-US" dirty="0"/>
          </a:p>
        </p:txBody>
      </p:sp>
      <p:cxnSp>
        <p:nvCxnSpPr>
          <p:cNvPr id="25" name="Straight Connector 24"/>
          <p:cNvCxnSpPr/>
          <p:nvPr/>
        </p:nvCxnSpPr>
        <p:spPr>
          <a:xfrm rot="5400000">
            <a:off x="3695700" y="3695700"/>
            <a:ext cx="175260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076" name="Title 1"/>
          <p:cNvSpPr>
            <a:spLocks noGrp="1"/>
          </p:cNvSpPr>
          <p:nvPr>
            <p:ph type="title"/>
          </p:nvPr>
        </p:nvSpPr>
        <p:spPr/>
        <p:txBody>
          <a:bodyPr>
            <a:normAutofit/>
          </a:bodyPr>
          <a:lstStyle/>
          <a:p>
            <a:pPr eaLnBrk="1" hangingPunct="1"/>
            <a:r>
              <a:rPr lang="en-US" dirty="0" smtClean="0"/>
              <a:t>Forwarding Ambiguity</a:t>
            </a:r>
            <a:endParaRPr lang="en-US" dirty="0" smtClean="0"/>
          </a:p>
        </p:txBody>
      </p:sp>
      <p:sp>
        <p:nvSpPr>
          <p:cNvPr id="4" name="Cloud 3"/>
          <p:cNvSpPr/>
          <p:nvPr/>
        </p:nvSpPr>
        <p:spPr>
          <a:xfrm>
            <a:off x="2133600" y="2819400"/>
            <a:ext cx="1905000" cy="1219200"/>
          </a:xfrm>
          <a:prstGeom prst="cloud">
            <a:avLst/>
          </a:prstGeom>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r>
              <a:rPr lang="en-US" b="1" dirty="0" smtClean="0"/>
              <a:t>Op1</a:t>
            </a:r>
            <a:endParaRPr lang="en-US" b="1" dirty="0"/>
          </a:p>
          <a:p>
            <a:pPr algn="ctr" fontAlgn="auto">
              <a:spcBef>
                <a:spcPts val="0"/>
              </a:spcBef>
              <a:spcAft>
                <a:spcPts val="0"/>
              </a:spcAft>
              <a:defRPr/>
            </a:pPr>
            <a:r>
              <a:rPr lang="en-US" sz="1600" b="1" dirty="0" smtClean="0"/>
              <a:t>L2 Network</a:t>
            </a:r>
            <a:endParaRPr lang="en-US" b="1" dirty="0"/>
          </a:p>
        </p:txBody>
      </p:sp>
      <p:sp>
        <p:nvSpPr>
          <p:cNvPr id="5" name="Cloud 4"/>
          <p:cNvSpPr/>
          <p:nvPr/>
        </p:nvSpPr>
        <p:spPr>
          <a:xfrm>
            <a:off x="5105400" y="2819400"/>
            <a:ext cx="1905000" cy="1219200"/>
          </a:xfrm>
          <a:prstGeom prst="cloud">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dirty="0" smtClean="0"/>
              <a:t>Op2</a:t>
            </a:r>
            <a:endParaRPr lang="en-US" dirty="0"/>
          </a:p>
          <a:p>
            <a:pPr algn="ctr" fontAlgn="auto">
              <a:spcBef>
                <a:spcPts val="0"/>
              </a:spcBef>
              <a:spcAft>
                <a:spcPts val="0"/>
              </a:spcAft>
              <a:defRPr/>
            </a:pPr>
            <a:r>
              <a:rPr lang="en-US" sz="1600" dirty="0" smtClean="0"/>
              <a:t>L2 Leased Line</a:t>
            </a:r>
            <a:endParaRPr lang="en-US" dirty="0"/>
          </a:p>
        </p:txBody>
      </p:sp>
      <p:sp>
        <p:nvSpPr>
          <p:cNvPr id="6" name="Cube 5"/>
          <p:cNvSpPr/>
          <p:nvPr/>
        </p:nvSpPr>
        <p:spPr>
          <a:xfrm>
            <a:off x="152400" y="2971800"/>
            <a:ext cx="762000" cy="762000"/>
          </a:xfrm>
          <a:prstGeom prst="cube">
            <a:avLst/>
          </a:prstGeom>
        </p:spPr>
        <p:style>
          <a:lnRef idx="3">
            <a:schemeClr val="lt1"/>
          </a:lnRef>
          <a:fillRef idx="1">
            <a:schemeClr val="accent5"/>
          </a:fillRef>
          <a:effectRef idx="1">
            <a:schemeClr val="accent5"/>
          </a:effectRef>
          <a:fontRef idx="minor">
            <a:schemeClr val="lt1"/>
          </a:fontRef>
        </p:style>
        <p:txBody>
          <a:bodyPr anchor="ctr"/>
          <a:lstStyle/>
          <a:p>
            <a:pPr algn="ctr" fontAlgn="auto">
              <a:spcBef>
                <a:spcPts val="0"/>
              </a:spcBef>
              <a:spcAft>
                <a:spcPts val="0"/>
              </a:spcAft>
              <a:defRPr/>
            </a:pPr>
            <a:r>
              <a:rPr lang="en-US" dirty="0"/>
              <a:t>C1</a:t>
            </a:r>
          </a:p>
        </p:txBody>
      </p:sp>
      <p:sp>
        <p:nvSpPr>
          <p:cNvPr id="7" name="Cube 6"/>
          <p:cNvSpPr/>
          <p:nvPr/>
        </p:nvSpPr>
        <p:spPr>
          <a:xfrm>
            <a:off x="8229600" y="2971800"/>
            <a:ext cx="762000" cy="762000"/>
          </a:xfrm>
          <a:prstGeom prst="cube">
            <a:avLst/>
          </a:prstGeom>
        </p:spPr>
        <p:style>
          <a:lnRef idx="3">
            <a:schemeClr val="lt1"/>
          </a:lnRef>
          <a:fillRef idx="1">
            <a:schemeClr val="accent5"/>
          </a:fillRef>
          <a:effectRef idx="1">
            <a:schemeClr val="accent5"/>
          </a:effectRef>
          <a:fontRef idx="minor">
            <a:schemeClr val="lt1"/>
          </a:fontRef>
        </p:style>
        <p:txBody>
          <a:bodyPr anchor="ctr"/>
          <a:lstStyle/>
          <a:p>
            <a:pPr algn="ctr" fontAlgn="auto">
              <a:spcBef>
                <a:spcPts val="0"/>
              </a:spcBef>
              <a:spcAft>
                <a:spcPts val="0"/>
              </a:spcAft>
              <a:defRPr/>
            </a:pPr>
            <a:r>
              <a:rPr lang="en-US" dirty="0"/>
              <a:t>C2</a:t>
            </a:r>
          </a:p>
        </p:txBody>
      </p:sp>
      <p:sp>
        <p:nvSpPr>
          <p:cNvPr id="3084" name="AutoShape 6" descr="data:image/jpg;base64,/9j/4AAQSkZJRgABAQAAAQABAAD/2wBDAAkGBwgHBgkIBwgKCgkLDRYPDQwMDRsUFRAWIB0iIiAdHx8kKDQsJCYxJx8fLT0tMTU3Ojo6Iys/RD84QzQ5Ojf/2wBDAQoKCg0MDRoPDxo3JR8lNzc3Nzc3Nzc3Nzc3Nzc3Nzc3Nzc3Nzc3Nzc3Nzc3Nzc3Nzc3Nzc3Nzc3Nzc3Nzc3Nzf/wAARCABeAG4DASIAAhEBAxEB/8QAGwABAAIDAQEAAAAAAAAAAAAAAAUGAQMEAgf/xAA4EAABAwMBBgQDBgUFAAAAAAABAAIDBAURMQYSIUFRcRMyYYEUIpEHFUKhsfAzQ2LB0SNScoLh/8QAGQEBAAMBAQAAAAAAAAAAAAAAAAIDBAUB/8QAIREAAwACAgIDAQEAAAAAAAAAAAECAxEEEiExEyJBUcH/2gAMAwEAAhEDEQA/APuCIiAIETRACiEhapqmGAEzSsZ3KA2oNVHuvNED/Ec71a0rZFdKOUgNnaCeTuCA7EWA5rgC0gg8wVlAFjK562upKGAzVtTFBEPxSPACqtz+0Sz0ga6njqKxhOPEijwwf9nYBUpi7epRGqmfbLmgUJsxtJR7R00k1I2SN0TsSRyAZaTxGnAjVTa8qXL1Xs9mlS2giIvD0LDjgZKyoW/1pY0U0bsFwy8jXHRAarjeXEujozgDgZOZ7KtPutG6VwkqQJAfmEmc/muv96Kt7SNpjUB8cg8c8JGjj791HLTxraNXDwRmvrWyeZV00nkqIj2eFtBDxluCOo4qhEBWzZ1pZa4ycDLnOB/fZQw53kemjTzeBPHjsq2TdJWz0hBied3m0+U+ynoKp1xhHw8rYXjhIC3ec3tnh9VWFupah9NUMljPEHiOo6LQ0cwn4bHQsn+InjNTUYx41SfEcB0GeAHoAFG7dXCktWzdV4jGF0zDFDHgcXEcuwyfZS1ddqOhtbrhVSiOnDQ7J5k8gOZ9F86tcVVt9tN8dWRllqo3/LETw6hnqTwLj7dFbght96epRRlrX1Xtlm+zOzOtezzZZmbs9WfFdnUNxhg+nH3Kt68sbujGAANML0qslvJTt/pbE9ZUhERQJAqmVkxnqpZD+Jxx2VxlOI3divl16u/g71PSn/UPmeD5e3qvHahbZdgwVnvpKPV5u4pw6CmIM2jn/wCz/wBVcZHJNJuMa58jjwGMkldlutc9e7f8kOf4jufYKz0dFBRR7lOzd6nPE+6zdLzvs/COy8+HhR0jzRWa60z0UDZnua5p8wb+BWKzs3bXTjOcsz9St8j4XvNNIWlzmbxjI1bnH6r1BEyCJkMYwxgwB0WiMCx1tHO5HNrPiU372e1x3S5UtrpXVFW75dGsHmeegH7Cir/tRTW3fgpt2erHAj8MZ9T19FSQbhtDc2tc50879M+Vjf7D0XSw8V1978I5d5UvE+yapZbrtteI6NrnCFji5rc5bAzQu9T36+y+0We201ot8NFRs3YYm4HVx5k9SdVXfs+s0Npp5o48PkIYZZeb3cfyVwwqeTmVPpHiV6GLH1+z9hERZS4IdFjKh9o7wLTQF4w6eTLYmnmcansvG9LbJY4rJSmV5ZwbXX/4KI0dJJipkHzOH8tp/uqdbrE8yeLcGua3ORG4YLuhPdWXZWxuqpvvW5jxHPO9G1/He/qI/RTN+ot5oqYxksGH41x1VUx8j7V6OhkzLjR8OF+f1/4QDQGtDWgAAaDks8kKcitX4c5vb2yjbb11RSX+klpn+G+CEFjh6kk59Fx3ba6trYBBTj4Vm5iQsPFx9DyC17cvL9opRvAhkTAAOXBQGOZHD6Lt4MEPHNNeTBeSuzR2Wy3VV1qhBSM3nauc7Rg6k/vK+l2Sz09npvChy6R3GSUji8/4XnZ2K3stkbrW3EMgySTlxOh3j1BUxSwSVM7IYxxdqeQC5/J5NZH19I0YsaS2yd2ehLKZ0p/mO/IcP1z9FLrXBE2GJkTB8rGgBbFgLgiLBQHnhxHqvnzZBtFtUxtS4eA0kNYTjLW6DuSvoWOByqpPsVA+qdLHVyRsc4uDN3JbnocqrKm9aNvDy48bru9Nrw/4WV8scEe/I5kTANXOAAHutEdfHVHdpGunboXgfJ9Tr7Lio9mbdTua+SN1Q9ujp3F+PbRTTQAMAYA0AVk7MtKE/q9kDcbK5pdLRjLdTF07KHc0tcWuBBHIjCvC0z08M4xNEx//ACblS2QKHUW+iqSXVFJBK52rnxgk++FxybN2aQfNb4Wj+jLf0IV/+56InPgkdnu/yvcVso4jlsDSRzcSf1Viy0vTIuU/wptj2djp3PFshfHHJguBe4sB0zx59lcrfQR0UeG/M8+Z55+i6wAAABgDksqFU6e2SQRFlRBhEQIAiIgMLKIEARCiAINUQaoAiIgCIiAIiBAf/9k=">
            <a:hlinkClick r:id="rId3"/>
          </p:cNvPr>
          <p:cNvSpPr>
            <a:spLocks noChangeAspect="1" noChangeArrowheads="1"/>
          </p:cNvSpPr>
          <p:nvPr/>
        </p:nvSpPr>
        <p:spPr bwMode="auto">
          <a:xfrm>
            <a:off x="155575" y="-427038"/>
            <a:ext cx="1047750" cy="895351"/>
          </a:xfrm>
          <a:prstGeom prst="rect">
            <a:avLst/>
          </a:prstGeom>
          <a:noFill/>
          <a:ln w="9525">
            <a:noFill/>
            <a:miter lim="800000"/>
            <a:headEnd/>
            <a:tailEnd/>
          </a:ln>
        </p:spPr>
        <p:txBody>
          <a:bodyPr/>
          <a:lstStyle/>
          <a:p>
            <a:endParaRPr lang="en-US">
              <a:latin typeface="Calibri" pitchFamily="34" charset="0"/>
            </a:endParaRPr>
          </a:p>
        </p:txBody>
      </p:sp>
      <p:sp>
        <p:nvSpPr>
          <p:cNvPr id="3085" name="TextBox 16"/>
          <p:cNvSpPr txBox="1">
            <a:spLocks noChangeArrowheads="1"/>
          </p:cNvSpPr>
          <p:nvPr/>
        </p:nvSpPr>
        <p:spPr bwMode="auto">
          <a:xfrm>
            <a:off x="971550" y="3352800"/>
            <a:ext cx="1085850" cy="915988"/>
          </a:xfrm>
          <a:prstGeom prst="rect">
            <a:avLst/>
          </a:prstGeom>
          <a:noFill/>
          <a:ln w="9525">
            <a:noFill/>
            <a:miter lim="800000"/>
            <a:headEnd/>
            <a:tailEnd/>
          </a:ln>
        </p:spPr>
        <p:txBody>
          <a:bodyPr wrap="none">
            <a:spAutoFit/>
          </a:bodyPr>
          <a:lstStyle/>
          <a:p>
            <a:pPr algn="ctr"/>
            <a:r>
              <a:rPr lang="en-US">
                <a:latin typeface="Calibri" pitchFamily="34" charset="0"/>
              </a:rPr>
              <a:t>Carrier </a:t>
            </a:r>
          </a:p>
          <a:p>
            <a:pPr algn="ctr"/>
            <a:r>
              <a:rPr lang="en-US">
                <a:latin typeface="Calibri" pitchFamily="34" charset="0"/>
              </a:rPr>
              <a:t>Ethernet/</a:t>
            </a:r>
          </a:p>
          <a:p>
            <a:pPr algn="ctr"/>
            <a:r>
              <a:rPr lang="en-US">
                <a:latin typeface="Calibri" pitchFamily="34" charset="0"/>
              </a:rPr>
              <a:t>EoSDH</a:t>
            </a:r>
          </a:p>
        </p:txBody>
      </p:sp>
      <p:sp>
        <p:nvSpPr>
          <p:cNvPr id="3086" name="TextBox 17"/>
          <p:cNvSpPr txBox="1">
            <a:spLocks noChangeArrowheads="1"/>
          </p:cNvSpPr>
          <p:nvPr/>
        </p:nvSpPr>
        <p:spPr bwMode="auto">
          <a:xfrm>
            <a:off x="7010400" y="3352800"/>
            <a:ext cx="1085850" cy="915988"/>
          </a:xfrm>
          <a:prstGeom prst="rect">
            <a:avLst/>
          </a:prstGeom>
          <a:noFill/>
          <a:ln w="9525">
            <a:noFill/>
            <a:miter lim="800000"/>
            <a:headEnd/>
            <a:tailEnd/>
          </a:ln>
        </p:spPr>
        <p:txBody>
          <a:bodyPr wrap="none">
            <a:spAutoFit/>
          </a:bodyPr>
          <a:lstStyle/>
          <a:p>
            <a:pPr algn="ctr"/>
            <a:r>
              <a:rPr lang="en-US">
                <a:latin typeface="Calibri" pitchFamily="34" charset="0"/>
              </a:rPr>
              <a:t>Carrier </a:t>
            </a:r>
          </a:p>
          <a:p>
            <a:pPr algn="ctr"/>
            <a:r>
              <a:rPr lang="en-US">
                <a:latin typeface="Calibri" pitchFamily="34" charset="0"/>
              </a:rPr>
              <a:t>Ethernet/</a:t>
            </a:r>
          </a:p>
          <a:p>
            <a:pPr algn="ctr"/>
            <a:r>
              <a:rPr lang="en-US">
                <a:latin typeface="Calibri" pitchFamily="34" charset="0"/>
              </a:rPr>
              <a:t>EoSDH</a:t>
            </a:r>
          </a:p>
        </p:txBody>
      </p:sp>
      <p:sp>
        <p:nvSpPr>
          <p:cNvPr id="21" name="Rectangle 20"/>
          <p:cNvSpPr/>
          <p:nvPr/>
        </p:nvSpPr>
        <p:spPr>
          <a:xfrm>
            <a:off x="2286000" y="5334000"/>
            <a:ext cx="4648200" cy="76200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marL="457200" indent="-457200"/>
            <a:r>
              <a:rPr lang="en-US" sz="2000" dirty="0" smtClean="0"/>
              <a:t>	</a:t>
            </a:r>
            <a:r>
              <a:rPr lang="en-US" sz="2000" dirty="0" smtClean="0"/>
              <a:t>TESI stitch</a:t>
            </a:r>
            <a:r>
              <a:rPr lang="en-US" sz="2000" dirty="0" smtClean="0"/>
              <a:t>ing at the RNI nodes</a:t>
            </a:r>
            <a:endParaRPr lang="en-US" sz="2000" dirty="0" smtClean="0"/>
          </a:p>
        </p:txBody>
      </p:sp>
      <p:sp>
        <p:nvSpPr>
          <p:cNvPr id="3092" name="TextBox 25"/>
          <p:cNvSpPr txBox="1">
            <a:spLocks noChangeArrowheads="1"/>
          </p:cNvSpPr>
          <p:nvPr/>
        </p:nvSpPr>
        <p:spPr bwMode="auto">
          <a:xfrm>
            <a:off x="4224337" y="2373312"/>
            <a:ext cx="652463" cy="369888"/>
          </a:xfrm>
          <a:prstGeom prst="rect">
            <a:avLst/>
          </a:prstGeom>
          <a:noFill/>
          <a:ln w="9525">
            <a:noFill/>
            <a:miter lim="800000"/>
            <a:headEnd/>
            <a:tailEnd/>
          </a:ln>
        </p:spPr>
        <p:txBody>
          <a:bodyPr wrap="none">
            <a:spAutoFit/>
          </a:bodyPr>
          <a:lstStyle/>
          <a:p>
            <a:r>
              <a:rPr lang="en-US" dirty="0">
                <a:latin typeface="Calibri" pitchFamily="34" charset="0"/>
              </a:rPr>
              <a:t>ENNI</a:t>
            </a:r>
          </a:p>
        </p:txBody>
      </p:sp>
      <p:sp>
        <p:nvSpPr>
          <p:cNvPr id="3093" name="Line 24"/>
          <p:cNvSpPr>
            <a:spLocks noChangeShapeType="1"/>
          </p:cNvSpPr>
          <p:nvPr/>
        </p:nvSpPr>
        <p:spPr bwMode="auto">
          <a:xfrm>
            <a:off x="914400" y="3352800"/>
            <a:ext cx="1219200" cy="0"/>
          </a:xfrm>
          <a:prstGeom prst="line">
            <a:avLst/>
          </a:prstGeom>
          <a:noFill/>
          <a:ln w="9525">
            <a:solidFill>
              <a:schemeClr val="tx1"/>
            </a:solidFill>
            <a:round/>
            <a:headEnd/>
            <a:tailEnd/>
          </a:ln>
        </p:spPr>
        <p:txBody>
          <a:bodyPr/>
          <a:lstStyle/>
          <a:p>
            <a:endParaRPr lang="en-US"/>
          </a:p>
        </p:txBody>
      </p:sp>
      <p:sp>
        <p:nvSpPr>
          <p:cNvPr id="3094" name="Line 25"/>
          <p:cNvSpPr>
            <a:spLocks noChangeShapeType="1"/>
          </p:cNvSpPr>
          <p:nvPr/>
        </p:nvSpPr>
        <p:spPr bwMode="auto">
          <a:xfrm>
            <a:off x="6934200" y="3352800"/>
            <a:ext cx="1295400" cy="0"/>
          </a:xfrm>
          <a:prstGeom prst="line">
            <a:avLst/>
          </a:prstGeom>
          <a:noFill/>
          <a:ln w="9525">
            <a:solidFill>
              <a:schemeClr val="tx1"/>
            </a:solidFill>
            <a:round/>
            <a:headEnd/>
            <a:tailEnd/>
          </a:ln>
        </p:spPr>
        <p:txBody>
          <a:bodyPr/>
          <a:lstStyle/>
          <a:p>
            <a:endParaRPr lang="en-US"/>
          </a:p>
        </p:txBody>
      </p:sp>
      <p:sp>
        <p:nvSpPr>
          <p:cNvPr id="3095" name="Line 26"/>
          <p:cNvSpPr>
            <a:spLocks noChangeShapeType="1"/>
          </p:cNvSpPr>
          <p:nvPr/>
        </p:nvSpPr>
        <p:spPr bwMode="auto">
          <a:xfrm>
            <a:off x="3962400" y="3276600"/>
            <a:ext cx="1143000" cy="0"/>
          </a:xfrm>
          <a:prstGeom prst="line">
            <a:avLst/>
          </a:prstGeom>
          <a:noFill/>
          <a:ln w="9525">
            <a:solidFill>
              <a:schemeClr val="tx1"/>
            </a:solidFill>
            <a:round/>
            <a:headEnd/>
            <a:tailEnd/>
          </a:ln>
        </p:spPr>
        <p:txBody>
          <a:bodyPr/>
          <a:lstStyle/>
          <a:p>
            <a:endParaRPr lang="en-US"/>
          </a:p>
        </p:txBody>
      </p:sp>
      <p:sp>
        <p:nvSpPr>
          <p:cNvPr id="22" name="Freeform 21"/>
          <p:cNvSpPr/>
          <p:nvPr/>
        </p:nvSpPr>
        <p:spPr>
          <a:xfrm>
            <a:off x="3657600" y="3837904"/>
            <a:ext cx="1700011" cy="530181"/>
          </a:xfrm>
          <a:custGeom>
            <a:avLst/>
            <a:gdLst>
              <a:gd name="connsiteX0" fmla="*/ 0 w 1700011"/>
              <a:gd name="connsiteY0" fmla="*/ 0 h 530181"/>
              <a:gd name="connsiteX1" fmla="*/ 888642 w 1700011"/>
              <a:gd name="connsiteY1" fmla="*/ 528034 h 530181"/>
              <a:gd name="connsiteX2" fmla="*/ 1700011 w 1700011"/>
              <a:gd name="connsiteY2" fmla="*/ 12879 h 530181"/>
            </a:gdLst>
            <a:ahLst/>
            <a:cxnLst>
              <a:cxn ang="0">
                <a:pos x="connsiteX0" y="connsiteY0"/>
              </a:cxn>
              <a:cxn ang="0">
                <a:pos x="connsiteX1" y="connsiteY1"/>
              </a:cxn>
              <a:cxn ang="0">
                <a:pos x="connsiteX2" y="connsiteY2"/>
              </a:cxn>
            </a:cxnLst>
            <a:rect l="l" t="t" r="r" b="b"/>
            <a:pathLst>
              <a:path w="1700011" h="530181">
                <a:moveTo>
                  <a:pt x="0" y="0"/>
                </a:moveTo>
                <a:cubicBezTo>
                  <a:pt x="302653" y="262944"/>
                  <a:pt x="605307" y="525888"/>
                  <a:pt x="888642" y="528034"/>
                </a:cubicBezTo>
                <a:cubicBezTo>
                  <a:pt x="1171977" y="530181"/>
                  <a:pt x="1435994" y="271530"/>
                  <a:pt x="1700011" y="12879"/>
                </a:cubicBezTo>
              </a:path>
            </a:pathLst>
          </a:custGeom>
          <a:ln>
            <a:solidFill>
              <a:schemeClr val="tx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TextBox 22"/>
          <p:cNvSpPr txBox="1"/>
          <p:nvPr/>
        </p:nvSpPr>
        <p:spPr>
          <a:xfrm>
            <a:off x="4191000" y="2895600"/>
            <a:ext cx="686342" cy="369332"/>
          </a:xfrm>
          <a:prstGeom prst="rect">
            <a:avLst/>
          </a:prstGeom>
          <a:noFill/>
        </p:spPr>
        <p:txBody>
          <a:bodyPr wrap="none" rtlCol="0">
            <a:spAutoFit/>
          </a:bodyPr>
          <a:lstStyle/>
          <a:p>
            <a:r>
              <a:rPr lang="en-US" dirty="0" smtClean="0"/>
              <a:t>Work</a:t>
            </a:r>
            <a:endParaRPr lang="en-US" dirty="0"/>
          </a:p>
        </p:txBody>
      </p:sp>
      <p:sp>
        <p:nvSpPr>
          <p:cNvPr id="24" name="TextBox 23"/>
          <p:cNvSpPr txBox="1"/>
          <p:nvPr/>
        </p:nvSpPr>
        <p:spPr>
          <a:xfrm>
            <a:off x="4086865" y="3897868"/>
            <a:ext cx="866135" cy="369332"/>
          </a:xfrm>
          <a:prstGeom prst="rect">
            <a:avLst/>
          </a:prstGeom>
          <a:noFill/>
        </p:spPr>
        <p:txBody>
          <a:bodyPr wrap="none" rtlCol="0">
            <a:spAutoFit/>
          </a:bodyPr>
          <a:lstStyle/>
          <a:p>
            <a:r>
              <a:rPr lang="en-US" dirty="0" smtClean="0"/>
              <a:t>Protect</a:t>
            </a:r>
            <a:endParaRPr lang="en-US" dirty="0"/>
          </a:p>
        </p:txBody>
      </p:sp>
      <p:cxnSp>
        <p:nvCxnSpPr>
          <p:cNvPr id="33" name="Straight Connector 32"/>
          <p:cNvCxnSpPr/>
          <p:nvPr/>
        </p:nvCxnSpPr>
        <p:spPr>
          <a:xfrm>
            <a:off x="1981200" y="3200400"/>
            <a:ext cx="5181600" cy="0"/>
          </a:xfrm>
          <a:prstGeom prst="line">
            <a:avLst/>
          </a:prstGeom>
          <a:ln w="57150">
            <a:solidFill>
              <a:srgbClr val="00B0F0"/>
            </a:solidFill>
          </a:ln>
        </p:spPr>
        <p:style>
          <a:lnRef idx="1">
            <a:schemeClr val="accent1"/>
          </a:lnRef>
          <a:fillRef idx="0">
            <a:schemeClr val="accent1"/>
          </a:fillRef>
          <a:effectRef idx="0">
            <a:schemeClr val="accent1"/>
          </a:effectRef>
          <a:fontRef idx="minor">
            <a:schemeClr val="tx1"/>
          </a:fontRef>
        </p:style>
      </p:cxnSp>
      <p:sp>
        <p:nvSpPr>
          <p:cNvPr id="35" name="Freeform 34"/>
          <p:cNvSpPr/>
          <p:nvPr/>
        </p:nvSpPr>
        <p:spPr>
          <a:xfrm>
            <a:off x="1983346" y="3193961"/>
            <a:ext cx="5138671" cy="1137633"/>
          </a:xfrm>
          <a:custGeom>
            <a:avLst/>
            <a:gdLst>
              <a:gd name="connsiteX0" fmla="*/ 0 w 5138671"/>
              <a:gd name="connsiteY0" fmla="*/ 109470 h 1221346"/>
              <a:gd name="connsiteX1" fmla="*/ 695460 w 5138671"/>
              <a:gd name="connsiteY1" fmla="*/ 109470 h 1221346"/>
              <a:gd name="connsiteX2" fmla="*/ 1313646 w 5138671"/>
              <a:gd name="connsiteY2" fmla="*/ 109470 h 1221346"/>
              <a:gd name="connsiteX3" fmla="*/ 1803043 w 5138671"/>
              <a:gd name="connsiteY3" fmla="*/ 766293 h 1221346"/>
              <a:gd name="connsiteX4" fmla="*/ 2575775 w 5138671"/>
              <a:gd name="connsiteY4" fmla="*/ 1217053 h 1221346"/>
              <a:gd name="connsiteX5" fmla="*/ 3309871 w 5138671"/>
              <a:gd name="connsiteY5" fmla="*/ 740535 h 1221346"/>
              <a:gd name="connsiteX6" fmla="*/ 3683358 w 5138671"/>
              <a:gd name="connsiteY6" fmla="*/ 109470 h 1221346"/>
              <a:gd name="connsiteX7" fmla="*/ 4172755 w 5138671"/>
              <a:gd name="connsiteY7" fmla="*/ 109470 h 1221346"/>
              <a:gd name="connsiteX8" fmla="*/ 5138671 w 5138671"/>
              <a:gd name="connsiteY8" fmla="*/ 83713 h 1221346"/>
              <a:gd name="connsiteX0" fmla="*/ 0 w 5138671"/>
              <a:gd name="connsiteY0" fmla="*/ 109470 h 1221346"/>
              <a:gd name="connsiteX1" fmla="*/ 695460 w 5138671"/>
              <a:gd name="connsiteY1" fmla="*/ 109470 h 1221346"/>
              <a:gd name="connsiteX2" fmla="*/ 1313646 w 5138671"/>
              <a:gd name="connsiteY2" fmla="*/ 109470 h 1221346"/>
              <a:gd name="connsiteX3" fmla="*/ 1803043 w 5138671"/>
              <a:gd name="connsiteY3" fmla="*/ 766293 h 1221346"/>
              <a:gd name="connsiteX4" fmla="*/ 2575775 w 5138671"/>
              <a:gd name="connsiteY4" fmla="*/ 1217053 h 1221346"/>
              <a:gd name="connsiteX5" fmla="*/ 3309871 w 5138671"/>
              <a:gd name="connsiteY5" fmla="*/ 740535 h 1221346"/>
              <a:gd name="connsiteX6" fmla="*/ 3807854 w 5138671"/>
              <a:gd name="connsiteY6" fmla="*/ 318752 h 1221346"/>
              <a:gd name="connsiteX7" fmla="*/ 4172755 w 5138671"/>
              <a:gd name="connsiteY7" fmla="*/ 109470 h 1221346"/>
              <a:gd name="connsiteX8" fmla="*/ 5138671 w 5138671"/>
              <a:gd name="connsiteY8" fmla="*/ 83713 h 1221346"/>
              <a:gd name="connsiteX0" fmla="*/ 0 w 5138671"/>
              <a:gd name="connsiteY0" fmla="*/ 109470 h 1221346"/>
              <a:gd name="connsiteX1" fmla="*/ 695460 w 5138671"/>
              <a:gd name="connsiteY1" fmla="*/ 109470 h 1221346"/>
              <a:gd name="connsiteX2" fmla="*/ 1313646 w 5138671"/>
              <a:gd name="connsiteY2" fmla="*/ 109470 h 1221346"/>
              <a:gd name="connsiteX3" fmla="*/ 1803043 w 5138671"/>
              <a:gd name="connsiteY3" fmla="*/ 766293 h 1221346"/>
              <a:gd name="connsiteX4" fmla="*/ 2575775 w 5138671"/>
              <a:gd name="connsiteY4" fmla="*/ 1217053 h 1221346"/>
              <a:gd name="connsiteX5" fmla="*/ 3309871 w 5138671"/>
              <a:gd name="connsiteY5" fmla="*/ 740535 h 1221346"/>
              <a:gd name="connsiteX6" fmla="*/ 3807854 w 5138671"/>
              <a:gd name="connsiteY6" fmla="*/ 318752 h 1221346"/>
              <a:gd name="connsiteX7" fmla="*/ 4341254 w 5138671"/>
              <a:gd name="connsiteY7" fmla="*/ 242552 h 1221346"/>
              <a:gd name="connsiteX8" fmla="*/ 5138671 w 5138671"/>
              <a:gd name="connsiteY8" fmla="*/ 83713 h 1221346"/>
              <a:gd name="connsiteX0" fmla="*/ 0 w 5138671"/>
              <a:gd name="connsiteY0" fmla="*/ 109470 h 1221346"/>
              <a:gd name="connsiteX1" fmla="*/ 695460 w 5138671"/>
              <a:gd name="connsiteY1" fmla="*/ 109470 h 1221346"/>
              <a:gd name="connsiteX2" fmla="*/ 1313646 w 5138671"/>
              <a:gd name="connsiteY2" fmla="*/ 109470 h 1221346"/>
              <a:gd name="connsiteX3" fmla="*/ 1803043 w 5138671"/>
              <a:gd name="connsiteY3" fmla="*/ 766293 h 1221346"/>
              <a:gd name="connsiteX4" fmla="*/ 2575775 w 5138671"/>
              <a:gd name="connsiteY4" fmla="*/ 1217053 h 1221346"/>
              <a:gd name="connsiteX5" fmla="*/ 3309871 w 5138671"/>
              <a:gd name="connsiteY5" fmla="*/ 740535 h 1221346"/>
              <a:gd name="connsiteX6" fmla="*/ 3807854 w 5138671"/>
              <a:gd name="connsiteY6" fmla="*/ 471152 h 1221346"/>
              <a:gd name="connsiteX7" fmla="*/ 4341254 w 5138671"/>
              <a:gd name="connsiteY7" fmla="*/ 242552 h 1221346"/>
              <a:gd name="connsiteX8" fmla="*/ 5138671 w 5138671"/>
              <a:gd name="connsiteY8" fmla="*/ 83713 h 1221346"/>
              <a:gd name="connsiteX0" fmla="*/ 0 w 5138671"/>
              <a:gd name="connsiteY0" fmla="*/ 25757 h 1137633"/>
              <a:gd name="connsiteX1" fmla="*/ 695460 w 5138671"/>
              <a:gd name="connsiteY1" fmla="*/ 25757 h 1137633"/>
              <a:gd name="connsiteX2" fmla="*/ 1217054 w 5138671"/>
              <a:gd name="connsiteY2" fmla="*/ 311239 h 1137633"/>
              <a:gd name="connsiteX3" fmla="*/ 1803043 w 5138671"/>
              <a:gd name="connsiteY3" fmla="*/ 682580 h 1137633"/>
              <a:gd name="connsiteX4" fmla="*/ 2575775 w 5138671"/>
              <a:gd name="connsiteY4" fmla="*/ 1133340 h 1137633"/>
              <a:gd name="connsiteX5" fmla="*/ 3309871 w 5138671"/>
              <a:gd name="connsiteY5" fmla="*/ 656822 h 1137633"/>
              <a:gd name="connsiteX6" fmla="*/ 3807854 w 5138671"/>
              <a:gd name="connsiteY6" fmla="*/ 387439 h 1137633"/>
              <a:gd name="connsiteX7" fmla="*/ 4341254 w 5138671"/>
              <a:gd name="connsiteY7" fmla="*/ 158839 h 1137633"/>
              <a:gd name="connsiteX8" fmla="*/ 5138671 w 5138671"/>
              <a:gd name="connsiteY8" fmla="*/ 0 h 1137633"/>
              <a:gd name="connsiteX0" fmla="*/ 0 w 5138671"/>
              <a:gd name="connsiteY0" fmla="*/ 25757 h 1137633"/>
              <a:gd name="connsiteX1" fmla="*/ 683654 w 5138671"/>
              <a:gd name="connsiteY1" fmla="*/ 158839 h 1137633"/>
              <a:gd name="connsiteX2" fmla="*/ 1217054 w 5138671"/>
              <a:gd name="connsiteY2" fmla="*/ 311239 h 1137633"/>
              <a:gd name="connsiteX3" fmla="*/ 1803043 w 5138671"/>
              <a:gd name="connsiteY3" fmla="*/ 682580 h 1137633"/>
              <a:gd name="connsiteX4" fmla="*/ 2575775 w 5138671"/>
              <a:gd name="connsiteY4" fmla="*/ 1133340 h 1137633"/>
              <a:gd name="connsiteX5" fmla="*/ 3309871 w 5138671"/>
              <a:gd name="connsiteY5" fmla="*/ 656822 h 1137633"/>
              <a:gd name="connsiteX6" fmla="*/ 3807854 w 5138671"/>
              <a:gd name="connsiteY6" fmla="*/ 387439 h 1137633"/>
              <a:gd name="connsiteX7" fmla="*/ 4341254 w 5138671"/>
              <a:gd name="connsiteY7" fmla="*/ 158839 h 1137633"/>
              <a:gd name="connsiteX8" fmla="*/ 5138671 w 5138671"/>
              <a:gd name="connsiteY8" fmla="*/ 0 h 1137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38671" h="1137633">
                <a:moveTo>
                  <a:pt x="0" y="25757"/>
                </a:moveTo>
                <a:lnTo>
                  <a:pt x="683654" y="158839"/>
                </a:lnTo>
                <a:cubicBezTo>
                  <a:pt x="902595" y="158839"/>
                  <a:pt x="1030489" y="223949"/>
                  <a:pt x="1217054" y="311239"/>
                </a:cubicBezTo>
                <a:cubicBezTo>
                  <a:pt x="1403619" y="398529"/>
                  <a:pt x="1576590" y="545563"/>
                  <a:pt x="1803043" y="682580"/>
                </a:cubicBezTo>
                <a:cubicBezTo>
                  <a:pt x="2029496" y="819597"/>
                  <a:pt x="2324637" y="1137633"/>
                  <a:pt x="2575775" y="1133340"/>
                </a:cubicBezTo>
                <a:cubicBezTo>
                  <a:pt x="2826913" y="1129047"/>
                  <a:pt x="3104525" y="781139"/>
                  <a:pt x="3309871" y="656822"/>
                </a:cubicBezTo>
                <a:cubicBezTo>
                  <a:pt x="3515217" y="532505"/>
                  <a:pt x="3635957" y="470436"/>
                  <a:pt x="3807854" y="387439"/>
                </a:cubicBezTo>
                <a:cubicBezTo>
                  <a:pt x="3979751" y="304442"/>
                  <a:pt x="4341254" y="158839"/>
                  <a:pt x="4341254" y="158839"/>
                </a:cubicBezTo>
                <a:lnTo>
                  <a:pt x="5138671" y="0"/>
                </a:lnTo>
              </a:path>
            </a:pathLst>
          </a:custGeom>
          <a:ln w="571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37" name="Straight Arrow Connector 36"/>
          <p:cNvCxnSpPr/>
          <p:nvPr/>
        </p:nvCxnSpPr>
        <p:spPr>
          <a:xfrm>
            <a:off x="5181600" y="3048000"/>
            <a:ext cx="457200" cy="1588"/>
          </a:xfrm>
          <a:prstGeom prst="straightConnector1">
            <a:avLst/>
          </a:prstGeom>
          <a:ln w="5715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rot="10800000">
            <a:off x="3276601" y="3048000"/>
            <a:ext cx="457200" cy="1588"/>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7315201" y="5180012"/>
            <a:ext cx="457200" cy="1588"/>
          </a:xfrm>
          <a:prstGeom prst="straightConnector1">
            <a:avLst/>
          </a:prstGeom>
          <a:ln w="5715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rot="10800000">
            <a:off x="7239001" y="4951412"/>
            <a:ext cx="457200" cy="1588"/>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7772400" y="4724400"/>
            <a:ext cx="1321196" cy="646331"/>
          </a:xfrm>
          <a:prstGeom prst="rect">
            <a:avLst/>
          </a:prstGeom>
          <a:noFill/>
        </p:spPr>
        <p:txBody>
          <a:bodyPr wrap="none" rtlCol="0">
            <a:spAutoFit/>
          </a:bodyPr>
          <a:lstStyle/>
          <a:p>
            <a:r>
              <a:rPr lang="en-US" dirty="0" smtClean="0"/>
              <a:t>Fault</a:t>
            </a:r>
          </a:p>
          <a:p>
            <a:r>
              <a:rPr lang="en-US" dirty="0" smtClean="0"/>
              <a:t>Notification</a:t>
            </a:r>
            <a:endParaRPr lang="en-US" dirty="0"/>
          </a:p>
        </p:txBody>
      </p:sp>
      <p:sp>
        <p:nvSpPr>
          <p:cNvPr id="28" name="&quot;No&quot; Symbol 27"/>
          <p:cNvSpPr/>
          <p:nvPr/>
        </p:nvSpPr>
        <p:spPr>
          <a:xfrm>
            <a:off x="3429000" y="3048000"/>
            <a:ext cx="381000" cy="381000"/>
          </a:xfrm>
          <a:prstGeom prst="noSmoking">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32" name="Straight Connector 31"/>
          <p:cNvCxnSpPr/>
          <p:nvPr/>
        </p:nvCxnSpPr>
        <p:spPr>
          <a:xfrm flipV="1">
            <a:off x="3657600" y="3276600"/>
            <a:ext cx="1524000" cy="533400"/>
          </a:xfrm>
          <a:prstGeom prst="line">
            <a:avLst/>
          </a:prstGeom>
        </p:spPr>
        <p:style>
          <a:lnRef idx="1">
            <a:schemeClr val="accent1"/>
          </a:lnRef>
          <a:fillRef idx="0">
            <a:schemeClr val="accent1"/>
          </a:fillRef>
          <a:effectRef idx="0">
            <a:schemeClr val="accent1"/>
          </a:effectRef>
          <a:fontRef idx="minor">
            <a:schemeClr val="tx1"/>
          </a:fontRef>
        </p:style>
      </p:cxnSp>
      <p:sp>
        <p:nvSpPr>
          <p:cNvPr id="34" name="Freeform 33"/>
          <p:cNvSpPr/>
          <p:nvPr/>
        </p:nvSpPr>
        <p:spPr>
          <a:xfrm>
            <a:off x="2024129" y="3176967"/>
            <a:ext cx="5138671" cy="656465"/>
          </a:xfrm>
          <a:custGeom>
            <a:avLst/>
            <a:gdLst>
              <a:gd name="connsiteX0" fmla="*/ 0 w 5138671"/>
              <a:gd name="connsiteY0" fmla="*/ 109470 h 1221346"/>
              <a:gd name="connsiteX1" fmla="*/ 695460 w 5138671"/>
              <a:gd name="connsiteY1" fmla="*/ 109470 h 1221346"/>
              <a:gd name="connsiteX2" fmla="*/ 1313646 w 5138671"/>
              <a:gd name="connsiteY2" fmla="*/ 109470 h 1221346"/>
              <a:gd name="connsiteX3" fmla="*/ 1803043 w 5138671"/>
              <a:gd name="connsiteY3" fmla="*/ 766293 h 1221346"/>
              <a:gd name="connsiteX4" fmla="*/ 2575775 w 5138671"/>
              <a:gd name="connsiteY4" fmla="*/ 1217053 h 1221346"/>
              <a:gd name="connsiteX5" fmla="*/ 3309871 w 5138671"/>
              <a:gd name="connsiteY5" fmla="*/ 740535 h 1221346"/>
              <a:gd name="connsiteX6" fmla="*/ 3683358 w 5138671"/>
              <a:gd name="connsiteY6" fmla="*/ 109470 h 1221346"/>
              <a:gd name="connsiteX7" fmla="*/ 4172755 w 5138671"/>
              <a:gd name="connsiteY7" fmla="*/ 109470 h 1221346"/>
              <a:gd name="connsiteX8" fmla="*/ 5138671 w 5138671"/>
              <a:gd name="connsiteY8" fmla="*/ 83713 h 1221346"/>
              <a:gd name="connsiteX0" fmla="*/ 0 w 5138671"/>
              <a:gd name="connsiteY0" fmla="*/ 109470 h 1221346"/>
              <a:gd name="connsiteX1" fmla="*/ 695460 w 5138671"/>
              <a:gd name="connsiteY1" fmla="*/ 109470 h 1221346"/>
              <a:gd name="connsiteX2" fmla="*/ 1313646 w 5138671"/>
              <a:gd name="connsiteY2" fmla="*/ 109470 h 1221346"/>
              <a:gd name="connsiteX3" fmla="*/ 1803043 w 5138671"/>
              <a:gd name="connsiteY3" fmla="*/ 766293 h 1221346"/>
              <a:gd name="connsiteX4" fmla="*/ 2575775 w 5138671"/>
              <a:gd name="connsiteY4" fmla="*/ 1217053 h 1221346"/>
              <a:gd name="connsiteX5" fmla="*/ 3309871 w 5138671"/>
              <a:gd name="connsiteY5" fmla="*/ 740535 h 1221346"/>
              <a:gd name="connsiteX6" fmla="*/ 3807854 w 5138671"/>
              <a:gd name="connsiteY6" fmla="*/ 318752 h 1221346"/>
              <a:gd name="connsiteX7" fmla="*/ 4172755 w 5138671"/>
              <a:gd name="connsiteY7" fmla="*/ 109470 h 1221346"/>
              <a:gd name="connsiteX8" fmla="*/ 5138671 w 5138671"/>
              <a:gd name="connsiteY8" fmla="*/ 83713 h 1221346"/>
              <a:gd name="connsiteX0" fmla="*/ 0 w 5138671"/>
              <a:gd name="connsiteY0" fmla="*/ 109470 h 1221346"/>
              <a:gd name="connsiteX1" fmla="*/ 695460 w 5138671"/>
              <a:gd name="connsiteY1" fmla="*/ 109470 h 1221346"/>
              <a:gd name="connsiteX2" fmla="*/ 1313646 w 5138671"/>
              <a:gd name="connsiteY2" fmla="*/ 109470 h 1221346"/>
              <a:gd name="connsiteX3" fmla="*/ 1803043 w 5138671"/>
              <a:gd name="connsiteY3" fmla="*/ 766293 h 1221346"/>
              <a:gd name="connsiteX4" fmla="*/ 2575775 w 5138671"/>
              <a:gd name="connsiteY4" fmla="*/ 1217053 h 1221346"/>
              <a:gd name="connsiteX5" fmla="*/ 3309871 w 5138671"/>
              <a:gd name="connsiteY5" fmla="*/ 740535 h 1221346"/>
              <a:gd name="connsiteX6" fmla="*/ 3807854 w 5138671"/>
              <a:gd name="connsiteY6" fmla="*/ 318752 h 1221346"/>
              <a:gd name="connsiteX7" fmla="*/ 4341254 w 5138671"/>
              <a:gd name="connsiteY7" fmla="*/ 242552 h 1221346"/>
              <a:gd name="connsiteX8" fmla="*/ 5138671 w 5138671"/>
              <a:gd name="connsiteY8" fmla="*/ 83713 h 1221346"/>
              <a:gd name="connsiteX0" fmla="*/ 0 w 5138671"/>
              <a:gd name="connsiteY0" fmla="*/ 109470 h 1221346"/>
              <a:gd name="connsiteX1" fmla="*/ 695460 w 5138671"/>
              <a:gd name="connsiteY1" fmla="*/ 109470 h 1221346"/>
              <a:gd name="connsiteX2" fmla="*/ 1313646 w 5138671"/>
              <a:gd name="connsiteY2" fmla="*/ 109470 h 1221346"/>
              <a:gd name="connsiteX3" fmla="*/ 1803043 w 5138671"/>
              <a:gd name="connsiteY3" fmla="*/ 766293 h 1221346"/>
              <a:gd name="connsiteX4" fmla="*/ 2575775 w 5138671"/>
              <a:gd name="connsiteY4" fmla="*/ 1217053 h 1221346"/>
              <a:gd name="connsiteX5" fmla="*/ 3309871 w 5138671"/>
              <a:gd name="connsiteY5" fmla="*/ 740535 h 1221346"/>
              <a:gd name="connsiteX6" fmla="*/ 3807854 w 5138671"/>
              <a:gd name="connsiteY6" fmla="*/ 471152 h 1221346"/>
              <a:gd name="connsiteX7" fmla="*/ 4341254 w 5138671"/>
              <a:gd name="connsiteY7" fmla="*/ 242552 h 1221346"/>
              <a:gd name="connsiteX8" fmla="*/ 5138671 w 5138671"/>
              <a:gd name="connsiteY8" fmla="*/ 83713 h 1221346"/>
              <a:gd name="connsiteX0" fmla="*/ 0 w 5138671"/>
              <a:gd name="connsiteY0" fmla="*/ 25757 h 1137633"/>
              <a:gd name="connsiteX1" fmla="*/ 695460 w 5138671"/>
              <a:gd name="connsiteY1" fmla="*/ 25757 h 1137633"/>
              <a:gd name="connsiteX2" fmla="*/ 1217054 w 5138671"/>
              <a:gd name="connsiteY2" fmla="*/ 311239 h 1137633"/>
              <a:gd name="connsiteX3" fmla="*/ 1803043 w 5138671"/>
              <a:gd name="connsiteY3" fmla="*/ 682580 h 1137633"/>
              <a:gd name="connsiteX4" fmla="*/ 2575775 w 5138671"/>
              <a:gd name="connsiteY4" fmla="*/ 1133340 h 1137633"/>
              <a:gd name="connsiteX5" fmla="*/ 3309871 w 5138671"/>
              <a:gd name="connsiteY5" fmla="*/ 656822 h 1137633"/>
              <a:gd name="connsiteX6" fmla="*/ 3807854 w 5138671"/>
              <a:gd name="connsiteY6" fmla="*/ 387439 h 1137633"/>
              <a:gd name="connsiteX7" fmla="*/ 4341254 w 5138671"/>
              <a:gd name="connsiteY7" fmla="*/ 158839 h 1137633"/>
              <a:gd name="connsiteX8" fmla="*/ 5138671 w 5138671"/>
              <a:gd name="connsiteY8" fmla="*/ 0 h 1137633"/>
              <a:gd name="connsiteX0" fmla="*/ 0 w 5138671"/>
              <a:gd name="connsiteY0" fmla="*/ 25757 h 1137633"/>
              <a:gd name="connsiteX1" fmla="*/ 683654 w 5138671"/>
              <a:gd name="connsiteY1" fmla="*/ 158839 h 1137633"/>
              <a:gd name="connsiteX2" fmla="*/ 1217054 w 5138671"/>
              <a:gd name="connsiteY2" fmla="*/ 311239 h 1137633"/>
              <a:gd name="connsiteX3" fmla="*/ 1803043 w 5138671"/>
              <a:gd name="connsiteY3" fmla="*/ 682580 h 1137633"/>
              <a:gd name="connsiteX4" fmla="*/ 2575775 w 5138671"/>
              <a:gd name="connsiteY4" fmla="*/ 1133340 h 1137633"/>
              <a:gd name="connsiteX5" fmla="*/ 3309871 w 5138671"/>
              <a:gd name="connsiteY5" fmla="*/ 656822 h 1137633"/>
              <a:gd name="connsiteX6" fmla="*/ 3807854 w 5138671"/>
              <a:gd name="connsiteY6" fmla="*/ 387439 h 1137633"/>
              <a:gd name="connsiteX7" fmla="*/ 4341254 w 5138671"/>
              <a:gd name="connsiteY7" fmla="*/ 158839 h 1137633"/>
              <a:gd name="connsiteX8" fmla="*/ 5138671 w 5138671"/>
              <a:gd name="connsiteY8" fmla="*/ 0 h 1137633"/>
              <a:gd name="connsiteX0" fmla="*/ 0 w 5138671"/>
              <a:gd name="connsiteY0" fmla="*/ 25757 h 1137633"/>
              <a:gd name="connsiteX1" fmla="*/ 683654 w 5138671"/>
              <a:gd name="connsiteY1" fmla="*/ 158839 h 1137633"/>
              <a:gd name="connsiteX2" fmla="*/ 1217054 w 5138671"/>
              <a:gd name="connsiteY2" fmla="*/ 311239 h 1137633"/>
              <a:gd name="connsiteX3" fmla="*/ 1803043 w 5138671"/>
              <a:gd name="connsiteY3" fmla="*/ 682580 h 1137633"/>
              <a:gd name="connsiteX4" fmla="*/ 2575775 w 5138671"/>
              <a:gd name="connsiteY4" fmla="*/ 1133340 h 1137633"/>
              <a:gd name="connsiteX5" fmla="*/ 3309871 w 5138671"/>
              <a:gd name="connsiteY5" fmla="*/ 656822 h 1137633"/>
              <a:gd name="connsiteX6" fmla="*/ 3807854 w 5138671"/>
              <a:gd name="connsiteY6" fmla="*/ 387439 h 1137633"/>
              <a:gd name="connsiteX7" fmla="*/ 4341254 w 5138671"/>
              <a:gd name="connsiteY7" fmla="*/ 6439 h 1137633"/>
              <a:gd name="connsiteX8" fmla="*/ 5138671 w 5138671"/>
              <a:gd name="connsiteY8" fmla="*/ 0 h 1137633"/>
              <a:gd name="connsiteX0" fmla="*/ 0 w 5138671"/>
              <a:gd name="connsiteY0" fmla="*/ 51515 h 1163391"/>
              <a:gd name="connsiteX1" fmla="*/ 683654 w 5138671"/>
              <a:gd name="connsiteY1" fmla="*/ 184597 h 1163391"/>
              <a:gd name="connsiteX2" fmla="*/ 1217054 w 5138671"/>
              <a:gd name="connsiteY2" fmla="*/ 336997 h 1163391"/>
              <a:gd name="connsiteX3" fmla="*/ 1803043 w 5138671"/>
              <a:gd name="connsiteY3" fmla="*/ 708338 h 1163391"/>
              <a:gd name="connsiteX4" fmla="*/ 2575775 w 5138671"/>
              <a:gd name="connsiteY4" fmla="*/ 1159098 h 1163391"/>
              <a:gd name="connsiteX5" fmla="*/ 3309871 w 5138671"/>
              <a:gd name="connsiteY5" fmla="*/ 682580 h 1163391"/>
              <a:gd name="connsiteX6" fmla="*/ 3426854 w 5138671"/>
              <a:gd name="connsiteY6" fmla="*/ 108397 h 1163391"/>
              <a:gd name="connsiteX7" fmla="*/ 4341254 w 5138671"/>
              <a:gd name="connsiteY7" fmla="*/ 32197 h 1163391"/>
              <a:gd name="connsiteX8" fmla="*/ 5138671 w 5138671"/>
              <a:gd name="connsiteY8" fmla="*/ 25758 h 1163391"/>
              <a:gd name="connsiteX0" fmla="*/ 0 w 5138671"/>
              <a:gd name="connsiteY0" fmla="*/ 51515 h 731412"/>
              <a:gd name="connsiteX1" fmla="*/ 683654 w 5138671"/>
              <a:gd name="connsiteY1" fmla="*/ 184597 h 731412"/>
              <a:gd name="connsiteX2" fmla="*/ 1217054 w 5138671"/>
              <a:gd name="connsiteY2" fmla="*/ 336997 h 731412"/>
              <a:gd name="connsiteX3" fmla="*/ 1803043 w 5138671"/>
              <a:gd name="connsiteY3" fmla="*/ 708338 h 731412"/>
              <a:gd name="connsiteX4" fmla="*/ 2471671 w 5138671"/>
              <a:gd name="connsiteY4" fmla="*/ 401391 h 731412"/>
              <a:gd name="connsiteX5" fmla="*/ 3309871 w 5138671"/>
              <a:gd name="connsiteY5" fmla="*/ 682580 h 731412"/>
              <a:gd name="connsiteX6" fmla="*/ 3426854 w 5138671"/>
              <a:gd name="connsiteY6" fmla="*/ 108397 h 731412"/>
              <a:gd name="connsiteX7" fmla="*/ 4341254 w 5138671"/>
              <a:gd name="connsiteY7" fmla="*/ 32197 h 731412"/>
              <a:gd name="connsiteX8" fmla="*/ 5138671 w 5138671"/>
              <a:gd name="connsiteY8" fmla="*/ 25758 h 731412"/>
              <a:gd name="connsiteX0" fmla="*/ 0 w 5138671"/>
              <a:gd name="connsiteY0" fmla="*/ 25757 h 693312"/>
              <a:gd name="connsiteX1" fmla="*/ 683654 w 5138671"/>
              <a:gd name="connsiteY1" fmla="*/ 158839 h 693312"/>
              <a:gd name="connsiteX2" fmla="*/ 1217054 w 5138671"/>
              <a:gd name="connsiteY2" fmla="*/ 311239 h 693312"/>
              <a:gd name="connsiteX3" fmla="*/ 1803043 w 5138671"/>
              <a:gd name="connsiteY3" fmla="*/ 682580 h 693312"/>
              <a:gd name="connsiteX4" fmla="*/ 2471671 w 5138671"/>
              <a:gd name="connsiteY4" fmla="*/ 375633 h 693312"/>
              <a:gd name="connsiteX5" fmla="*/ 3081271 w 5138671"/>
              <a:gd name="connsiteY5" fmla="*/ 223233 h 693312"/>
              <a:gd name="connsiteX6" fmla="*/ 3426854 w 5138671"/>
              <a:gd name="connsiteY6" fmla="*/ 82639 h 693312"/>
              <a:gd name="connsiteX7" fmla="*/ 4341254 w 5138671"/>
              <a:gd name="connsiteY7" fmla="*/ 6439 h 693312"/>
              <a:gd name="connsiteX8" fmla="*/ 5138671 w 5138671"/>
              <a:gd name="connsiteY8" fmla="*/ 0 h 693312"/>
              <a:gd name="connsiteX0" fmla="*/ 0 w 5138671"/>
              <a:gd name="connsiteY0" fmla="*/ 25757 h 693312"/>
              <a:gd name="connsiteX1" fmla="*/ 683654 w 5138671"/>
              <a:gd name="connsiteY1" fmla="*/ 158839 h 693312"/>
              <a:gd name="connsiteX2" fmla="*/ 1217054 w 5138671"/>
              <a:gd name="connsiteY2" fmla="*/ 311239 h 693312"/>
              <a:gd name="connsiteX3" fmla="*/ 1803043 w 5138671"/>
              <a:gd name="connsiteY3" fmla="*/ 682580 h 693312"/>
              <a:gd name="connsiteX4" fmla="*/ 2471671 w 5138671"/>
              <a:gd name="connsiteY4" fmla="*/ 375633 h 693312"/>
              <a:gd name="connsiteX5" fmla="*/ 3081271 w 5138671"/>
              <a:gd name="connsiteY5" fmla="*/ 147033 h 693312"/>
              <a:gd name="connsiteX6" fmla="*/ 3426854 w 5138671"/>
              <a:gd name="connsiteY6" fmla="*/ 82639 h 693312"/>
              <a:gd name="connsiteX7" fmla="*/ 4341254 w 5138671"/>
              <a:gd name="connsiteY7" fmla="*/ 6439 h 693312"/>
              <a:gd name="connsiteX8" fmla="*/ 5138671 w 5138671"/>
              <a:gd name="connsiteY8" fmla="*/ 0 h 693312"/>
              <a:gd name="connsiteX0" fmla="*/ 0 w 5138671"/>
              <a:gd name="connsiteY0" fmla="*/ 54556 h 722111"/>
              <a:gd name="connsiteX1" fmla="*/ 683654 w 5138671"/>
              <a:gd name="connsiteY1" fmla="*/ 187638 h 722111"/>
              <a:gd name="connsiteX2" fmla="*/ 1217054 w 5138671"/>
              <a:gd name="connsiteY2" fmla="*/ 340038 h 722111"/>
              <a:gd name="connsiteX3" fmla="*/ 1803043 w 5138671"/>
              <a:gd name="connsiteY3" fmla="*/ 711379 h 722111"/>
              <a:gd name="connsiteX4" fmla="*/ 2471671 w 5138671"/>
              <a:gd name="connsiteY4" fmla="*/ 404432 h 722111"/>
              <a:gd name="connsiteX5" fmla="*/ 3081271 w 5138671"/>
              <a:gd name="connsiteY5" fmla="*/ 175832 h 722111"/>
              <a:gd name="connsiteX6" fmla="*/ 3462271 w 5138671"/>
              <a:gd name="connsiteY6" fmla="*/ 23432 h 722111"/>
              <a:gd name="connsiteX7" fmla="*/ 4341254 w 5138671"/>
              <a:gd name="connsiteY7" fmla="*/ 35238 h 722111"/>
              <a:gd name="connsiteX8" fmla="*/ 5138671 w 5138671"/>
              <a:gd name="connsiteY8" fmla="*/ 28799 h 722111"/>
              <a:gd name="connsiteX0" fmla="*/ 0 w 5138671"/>
              <a:gd name="connsiteY0" fmla="*/ 54556 h 734811"/>
              <a:gd name="connsiteX1" fmla="*/ 683654 w 5138671"/>
              <a:gd name="connsiteY1" fmla="*/ 187638 h 734811"/>
              <a:gd name="connsiteX2" fmla="*/ 1217054 w 5138671"/>
              <a:gd name="connsiteY2" fmla="*/ 340038 h 734811"/>
              <a:gd name="connsiteX3" fmla="*/ 1803043 w 5138671"/>
              <a:gd name="connsiteY3" fmla="*/ 711379 h 734811"/>
              <a:gd name="connsiteX4" fmla="*/ 2319271 w 5138671"/>
              <a:gd name="connsiteY4" fmla="*/ 480633 h 734811"/>
              <a:gd name="connsiteX5" fmla="*/ 3081271 w 5138671"/>
              <a:gd name="connsiteY5" fmla="*/ 175832 h 734811"/>
              <a:gd name="connsiteX6" fmla="*/ 3462271 w 5138671"/>
              <a:gd name="connsiteY6" fmla="*/ 23432 h 734811"/>
              <a:gd name="connsiteX7" fmla="*/ 4341254 w 5138671"/>
              <a:gd name="connsiteY7" fmla="*/ 35238 h 734811"/>
              <a:gd name="connsiteX8" fmla="*/ 5138671 w 5138671"/>
              <a:gd name="connsiteY8" fmla="*/ 28799 h 734811"/>
              <a:gd name="connsiteX0" fmla="*/ 0 w 5138671"/>
              <a:gd name="connsiteY0" fmla="*/ 54556 h 656465"/>
              <a:gd name="connsiteX1" fmla="*/ 683654 w 5138671"/>
              <a:gd name="connsiteY1" fmla="*/ 187638 h 656465"/>
              <a:gd name="connsiteX2" fmla="*/ 1217054 w 5138671"/>
              <a:gd name="connsiteY2" fmla="*/ 340038 h 656465"/>
              <a:gd name="connsiteX3" fmla="*/ 1785871 w 5138671"/>
              <a:gd name="connsiteY3" fmla="*/ 633033 h 656465"/>
              <a:gd name="connsiteX4" fmla="*/ 2319271 w 5138671"/>
              <a:gd name="connsiteY4" fmla="*/ 480633 h 656465"/>
              <a:gd name="connsiteX5" fmla="*/ 3081271 w 5138671"/>
              <a:gd name="connsiteY5" fmla="*/ 175832 h 656465"/>
              <a:gd name="connsiteX6" fmla="*/ 3462271 w 5138671"/>
              <a:gd name="connsiteY6" fmla="*/ 23432 h 656465"/>
              <a:gd name="connsiteX7" fmla="*/ 4341254 w 5138671"/>
              <a:gd name="connsiteY7" fmla="*/ 35238 h 656465"/>
              <a:gd name="connsiteX8" fmla="*/ 5138671 w 5138671"/>
              <a:gd name="connsiteY8" fmla="*/ 28799 h 6564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38671" h="656465">
                <a:moveTo>
                  <a:pt x="0" y="54556"/>
                </a:moveTo>
                <a:lnTo>
                  <a:pt x="683654" y="187638"/>
                </a:lnTo>
                <a:cubicBezTo>
                  <a:pt x="902595" y="187638"/>
                  <a:pt x="1033351" y="265806"/>
                  <a:pt x="1217054" y="340038"/>
                </a:cubicBezTo>
                <a:cubicBezTo>
                  <a:pt x="1400757" y="414271"/>
                  <a:pt x="1602168" y="609601"/>
                  <a:pt x="1785871" y="633033"/>
                </a:cubicBezTo>
                <a:cubicBezTo>
                  <a:pt x="1969574" y="656465"/>
                  <a:pt x="2103371" y="556833"/>
                  <a:pt x="2319271" y="480633"/>
                </a:cubicBezTo>
                <a:cubicBezTo>
                  <a:pt x="2535171" y="404433"/>
                  <a:pt x="2890771" y="252032"/>
                  <a:pt x="3081271" y="175832"/>
                </a:cubicBezTo>
                <a:cubicBezTo>
                  <a:pt x="3271771" y="99632"/>
                  <a:pt x="3252274" y="46864"/>
                  <a:pt x="3462271" y="23432"/>
                </a:cubicBezTo>
                <a:cubicBezTo>
                  <a:pt x="3672268" y="0"/>
                  <a:pt x="4341254" y="35238"/>
                  <a:pt x="4341254" y="35238"/>
                </a:cubicBezTo>
                <a:lnTo>
                  <a:pt x="5138671" y="28799"/>
                </a:lnTo>
              </a:path>
            </a:pathLst>
          </a:custGeom>
          <a:ln w="571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38" name="Straight Connector 37"/>
          <p:cNvCxnSpPr>
            <a:endCxn id="34" idx="8"/>
          </p:cNvCxnSpPr>
          <p:nvPr/>
        </p:nvCxnSpPr>
        <p:spPr>
          <a:xfrm>
            <a:off x="5334000" y="3200400"/>
            <a:ext cx="1828800" cy="5366"/>
          </a:xfrm>
          <a:prstGeom prst="line">
            <a:avLst/>
          </a:prstGeom>
          <a:ln w="57150">
            <a:solidFill>
              <a:srgbClr val="00B0F0"/>
            </a:solidFill>
          </a:ln>
        </p:spPr>
        <p:style>
          <a:lnRef idx="1">
            <a:schemeClr val="accent1"/>
          </a:lnRef>
          <a:fillRef idx="0">
            <a:schemeClr val="accent1"/>
          </a:fillRef>
          <a:effectRef idx="0">
            <a:schemeClr val="accent1"/>
          </a:effectRef>
          <a:fontRef idx="minor">
            <a:schemeClr val="tx1"/>
          </a:fontRef>
        </p:style>
      </p:cxnSp>
      <p:sp>
        <p:nvSpPr>
          <p:cNvPr id="43" name="Oval 42"/>
          <p:cNvSpPr/>
          <p:nvPr/>
        </p:nvSpPr>
        <p:spPr>
          <a:xfrm>
            <a:off x="3581400" y="3581400"/>
            <a:ext cx="381000" cy="609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p:cNvSpPr txBox="1"/>
          <p:nvPr/>
        </p:nvSpPr>
        <p:spPr>
          <a:xfrm>
            <a:off x="2895600" y="4191000"/>
            <a:ext cx="1299138" cy="646331"/>
          </a:xfrm>
          <a:prstGeom prst="rect">
            <a:avLst/>
          </a:prstGeom>
          <a:noFill/>
        </p:spPr>
        <p:txBody>
          <a:bodyPr wrap="none" rtlCol="0">
            <a:spAutoFit/>
          </a:bodyPr>
          <a:lstStyle/>
          <a:p>
            <a:r>
              <a:rPr lang="en-US" dirty="0" smtClean="0">
                <a:solidFill>
                  <a:srgbClr val="FF0000"/>
                </a:solidFill>
              </a:rPr>
              <a:t>Forwarding </a:t>
            </a:r>
          </a:p>
          <a:p>
            <a:r>
              <a:rPr lang="en-US" dirty="0" smtClean="0">
                <a:solidFill>
                  <a:srgbClr val="FF0000"/>
                </a:solidFill>
              </a:rPr>
              <a:t>Ambiguity</a:t>
            </a:r>
            <a:endParaRPr lang="en-US" dirty="0">
              <a:solidFill>
                <a:srgbClr val="FF0000"/>
              </a:solidFill>
            </a:endParaRPr>
          </a:p>
        </p:txBody>
      </p:sp>
      <p:sp>
        <p:nvSpPr>
          <p:cNvPr id="45" name="Oval 44"/>
          <p:cNvSpPr/>
          <p:nvPr/>
        </p:nvSpPr>
        <p:spPr>
          <a:xfrm>
            <a:off x="3810000" y="28956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a:t>
            </a:r>
            <a:endParaRPr lang="en-US" dirty="0"/>
          </a:p>
        </p:txBody>
      </p:sp>
      <p:sp>
        <p:nvSpPr>
          <p:cNvPr id="47" name="Oval 46"/>
          <p:cNvSpPr/>
          <p:nvPr/>
        </p:nvSpPr>
        <p:spPr>
          <a:xfrm>
            <a:off x="4953000" y="28956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t>
            </a:r>
            <a:endParaRPr lang="en-US" dirty="0"/>
          </a:p>
        </p:txBody>
      </p:sp>
      <p:sp>
        <p:nvSpPr>
          <p:cNvPr id="48" name="Oval 47"/>
          <p:cNvSpPr/>
          <p:nvPr/>
        </p:nvSpPr>
        <p:spPr>
          <a:xfrm>
            <a:off x="5105400" y="37338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a:t>
            </a:r>
            <a:endParaRPr lang="en-US" dirty="0"/>
          </a:p>
        </p:txBody>
      </p:sp>
      <p:sp>
        <p:nvSpPr>
          <p:cNvPr id="49" name="TextBox 18"/>
          <p:cNvSpPr txBox="1">
            <a:spLocks noChangeArrowheads="1"/>
          </p:cNvSpPr>
          <p:nvPr/>
        </p:nvSpPr>
        <p:spPr bwMode="auto">
          <a:xfrm>
            <a:off x="76200" y="1981200"/>
            <a:ext cx="1126142" cy="923330"/>
          </a:xfrm>
          <a:prstGeom prst="rect">
            <a:avLst/>
          </a:prstGeom>
          <a:noFill/>
          <a:ln w="9525">
            <a:noFill/>
            <a:miter lim="800000"/>
            <a:headEnd/>
            <a:tailEnd/>
          </a:ln>
        </p:spPr>
        <p:txBody>
          <a:bodyPr wrap="none">
            <a:spAutoFit/>
          </a:bodyPr>
          <a:lstStyle/>
          <a:p>
            <a:pPr algn="ctr"/>
            <a:r>
              <a:rPr lang="en-US" dirty="0" smtClean="0">
                <a:latin typeface="Calibri" pitchFamily="34" charset="0"/>
              </a:rPr>
              <a:t>Op1</a:t>
            </a:r>
            <a:endParaRPr lang="en-US" dirty="0">
              <a:latin typeface="Calibri" pitchFamily="34" charset="0"/>
            </a:endParaRPr>
          </a:p>
          <a:p>
            <a:pPr algn="ctr"/>
            <a:r>
              <a:rPr lang="en-US" dirty="0" smtClean="0">
                <a:latin typeface="Calibri" pitchFamily="34" charset="0"/>
              </a:rPr>
              <a:t>L2 Service</a:t>
            </a:r>
            <a:endParaRPr lang="en-US" dirty="0">
              <a:latin typeface="Calibri" pitchFamily="34" charset="0"/>
            </a:endParaRPr>
          </a:p>
          <a:p>
            <a:pPr algn="ctr"/>
            <a:r>
              <a:rPr lang="en-US" dirty="0">
                <a:latin typeface="Calibri" pitchFamily="34" charset="0"/>
              </a:rPr>
              <a:t>Customer</a:t>
            </a:r>
          </a:p>
        </p:txBody>
      </p:sp>
      <p:sp>
        <p:nvSpPr>
          <p:cNvPr id="50" name="TextBox 19"/>
          <p:cNvSpPr txBox="1">
            <a:spLocks noChangeArrowheads="1"/>
          </p:cNvSpPr>
          <p:nvPr/>
        </p:nvSpPr>
        <p:spPr bwMode="auto">
          <a:xfrm>
            <a:off x="8050213" y="1972270"/>
            <a:ext cx="1126142" cy="923330"/>
          </a:xfrm>
          <a:prstGeom prst="rect">
            <a:avLst/>
          </a:prstGeom>
          <a:noFill/>
          <a:ln w="9525">
            <a:noFill/>
            <a:miter lim="800000"/>
            <a:headEnd/>
            <a:tailEnd/>
          </a:ln>
        </p:spPr>
        <p:txBody>
          <a:bodyPr wrap="none">
            <a:spAutoFit/>
          </a:bodyPr>
          <a:lstStyle/>
          <a:p>
            <a:pPr algn="ctr"/>
            <a:r>
              <a:rPr lang="en-US" dirty="0" smtClean="0">
                <a:latin typeface="Calibri" pitchFamily="34" charset="0"/>
              </a:rPr>
              <a:t>Op1</a:t>
            </a:r>
            <a:endParaRPr lang="en-US" dirty="0">
              <a:latin typeface="Calibri" pitchFamily="34" charset="0"/>
            </a:endParaRPr>
          </a:p>
          <a:p>
            <a:pPr algn="ctr"/>
            <a:r>
              <a:rPr lang="en-US" dirty="0" smtClean="0">
                <a:latin typeface="Calibri" pitchFamily="34" charset="0"/>
              </a:rPr>
              <a:t>L2 Service</a:t>
            </a:r>
            <a:endParaRPr lang="en-US" dirty="0">
              <a:latin typeface="Calibri" pitchFamily="34" charset="0"/>
            </a:endParaRPr>
          </a:p>
          <a:p>
            <a:pPr algn="ctr"/>
            <a:r>
              <a:rPr lang="en-US" dirty="0">
                <a:latin typeface="Calibri" pitchFamily="34" charset="0"/>
              </a:rPr>
              <a:t>Customer</a:t>
            </a:r>
          </a:p>
        </p:txBody>
      </p:sp>
      <p:sp>
        <p:nvSpPr>
          <p:cNvPr id="51" name="Date Placeholder 50"/>
          <p:cNvSpPr>
            <a:spLocks noGrp="1"/>
          </p:cNvSpPr>
          <p:nvPr>
            <p:ph type="dt" sz="half" idx="10"/>
          </p:nvPr>
        </p:nvSpPr>
        <p:spPr/>
        <p:txBody>
          <a:bodyPr/>
          <a:lstStyle/>
          <a:p>
            <a:fld id="{F351543D-1D17-4B48-8EB0-40C1D894D7CB}" type="datetime1">
              <a:rPr lang="en-US" smtClean="0"/>
              <a:t>1/12/2011</a:t>
            </a:fld>
            <a:endParaRPr lang="en-US"/>
          </a:p>
        </p:txBody>
      </p:sp>
      <p:sp>
        <p:nvSpPr>
          <p:cNvPr id="52" name="Footer Placeholder 51"/>
          <p:cNvSpPr>
            <a:spLocks noGrp="1"/>
          </p:cNvSpPr>
          <p:nvPr>
            <p:ph type="ftr" sz="quarter" idx="11"/>
          </p:nvPr>
        </p:nvSpPr>
        <p:spPr/>
        <p:txBody>
          <a:bodyPr/>
          <a:lstStyle/>
          <a:p>
            <a:r>
              <a:rPr lang="en-US" smtClean="0"/>
              <a:t>IEEE Interim Jan 2011, Kauai, Hawaii</a:t>
            </a:r>
            <a:endParaRPr lang="en-US"/>
          </a:p>
        </p:txBody>
      </p:sp>
      <p:sp>
        <p:nvSpPr>
          <p:cNvPr id="53" name="Slide Number Placeholder 52"/>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5"/>
                                        </p:tgtEl>
                                        <p:attrNameLst>
                                          <p:attrName>style.visibility</p:attrName>
                                        </p:attrNameLst>
                                      </p:cBhvr>
                                      <p:to>
                                        <p:strVal val="visible"/>
                                      </p:to>
                                    </p:set>
                                  </p:childTnLst>
                                </p:cTn>
                              </p:par>
                              <p:par>
                                <p:cTn id="21" presetID="1" presetClass="exit" presetSubtype="0" fill="hold" nodeType="withEffect">
                                  <p:stCondLst>
                                    <p:cond delay="0"/>
                                  </p:stCondLst>
                                  <p:childTnLst>
                                    <p:set>
                                      <p:cBhvr>
                                        <p:cTn id="22" dur="1" fill="hold">
                                          <p:stCondLst>
                                            <p:cond delay="0"/>
                                          </p:stCondLst>
                                        </p:cTn>
                                        <p:tgtEl>
                                          <p:spTgt spid="33"/>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8"/>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3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28" grpId="0" animBg="1"/>
      <p:bldP spid="34" grpId="1" animBg="1"/>
      <p:bldP spid="43" grpId="0" animBg="1"/>
      <p:bldP spid="4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Avoid Traffic Loss</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ate Placeholder 4"/>
          <p:cNvSpPr>
            <a:spLocks noGrp="1"/>
          </p:cNvSpPr>
          <p:nvPr>
            <p:ph type="dt" sz="half" idx="10"/>
          </p:nvPr>
        </p:nvSpPr>
        <p:spPr/>
        <p:txBody>
          <a:bodyPr/>
          <a:lstStyle/>
          <a:p>
            <a:fld id="{EA6B6ADE-E4E8-422A-B650-970EFF0E9FCA}" type="datetime1">
              <a:rPr lang="en-US" smtClean="0"/>
              <a:t>1/12/2011</a:t>
            </a:fld>
            <a:endParaRPr lang="en-US"/>
          </a:p>
        </p:txBody>
      </p:sp>
      <p:sp>
        <p:nvSpPr>
          <p:cNvPr id="6" name="Footer Placeholder 5"/>
          <p:cNvSpPr>
            <a:spLocks noGrp="1"/>
          </p:cNvSpPr>
          <p:nvPr>
            <p:ph type="ftr" sz="quarter" idx="11"/>
          </p:nvPr>
        </p:nvSpPr>
        <p:spPr/>
        <p:txBody>
          <a:bodyPr/>
          <a:lstStyle/>
          <a:p>
            <a:r>
              <a:rPr lang="en-US" smtClean="0"/>
              <a:t>IEEE Interim Jan 2011, Kauai, Hawaii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Block Traffic Towards Interconnect when Complete Interconnect Failure</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ate Placeholder 4"/>
          <p:cNvSpPr>
            <a:spLocks noGrp="1"/>
          </p:cNvSpPr>
          <p:nvPr>
            <p:ph type="dt" sz="half" idx="10"/>
          </p:nvPr>
        </p:nvSpPr>
        <p:spPr/>
        <p:txBody>
          <a:bodyPr/>
          <a:lstStyle/>
          <a:p>
            <a:fld id="{785030FD-640A-4B38-8DB5-B2B17CFDFC68}" type="datetime1">
              <a:rPr lang="en-US" smtClean="0"/>
              <a:t>1/12/2011</a:t>
            </a:fld>
            <a:endParaRPr lang="en-US"/>
          </a:p>
        </p:txBody>
      </p:sp>
      <p:sp>
        <p:nvSpPr>
          <p:cNvPr id="6" name="Footer Placeholder 5"/>
          <p:cNvSpPr>
            <a:spLocks noGrp="1"/>
          </p:cNvSpPr>
          <p:nvPr>
            <p:ph type="ftr" sz="quarter" idx="11"/>
          </p:nvPr>
        </p:nvSpPr>
        <p:spPr/>
        <p:txBody>
          <a:bodyPr/>
          <a:lstStyle/>
          <a:p>
            <a:r>
              <a:rPr lang="en-US" smtClean="0"/>
              <a:t>IEEE Interim Jan 2011, Kauai, Hawaii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Deterministic </a:t>
            </a:r>
            <a:r>
              <a:rPr lang="en-US" dirty="0" err="1" smtClean="0"/>
              <a:t>QoS</a:t>
            </a:r>
            <a:r>
              <a:rPr lang="en-US" dirty="0" smtClean="0"/>
              <a:t> for PBB-TE</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ate Placeholder 4"/>
          <p:cNvSpPr>
            <a:spLocks noGrp="1"/>
          </p:cNvSpPr>
          <p:nvPr>
            <p:ph type="dt" sz="half" idx="10"/>
          </p:nvPr>
        </p:nvSpPr>
        <p:spPr/>
        <p:txBody>
          <a:bodyPr/>
          <a:lstStyle/>
          <a:p>
            <a:fld id="{8627DFEA-2403-4A2B-AC06-A152930EC9C2}" type="datetime1">
              <a:rPr lang="en-US" smtClean="0"/>
              <a:t>1/12/2011</a:t>
            </a:fld>
            <a:endParaRPr lang="en-US"/>
          </a:p>
        </p:txBody>
      </p:sp>
      <p:sp>
        <p:nvSpPr>
          <p:cNvPr id="6" name="Footer Placeholder 5"/>
          <p:cNvSpPr>
            <a:spLocks noGrp="1"/>
          </p:cNvSpPr>
          <p:nvPr>
            <p:ph type="ftr" sz="quarter" idx="11"/>
          </p:nvPr>
        </p:nvSpPr>
        <p:spPr/>
        <p:txBody>
          <a:bodyPr/>
          <a:lstStyle/>
          <a:p>
            <a:r>
              <a:rPr lang="en-US" smtClean="0"/>
              <a:t>IEEE Interim Jan 2011, Kauai, Hawaii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 Address </a:t>
            </a:r>
            <a:r>
              <a:rPr lang="en-US" dirty="0" smtClean="0"/>
              <a:t>Translation</a:t>
            </a:r>
            <a:endParaRPr lang="en-US" dirty="0"/>
          </a:p>
        </p:txBody>
      </p:sp>
      <p:sp>
        <p:nvSpPr>
          <p:cNvPr id="3" name="Content Placeholder 2"/>
          <p:cNvSpPr>
            <a:spLocks noGrp="1"/>
          </p:cNvSpPr>
          <p:nvPr>
            <p:ph idx="1"/>
          </p:nvPr>
        </p:nvSpPr>
        <p:spPr/>
        <p:txBody>
          <a:bodyPr/>
          <a:lstStyle/>
          <a:p>
            <a:pPr lvl="0"/>
            <a:r>
              <a:rPr lang="en-US" dirty="0" smtClean="0"/>
              <a:t>Source Address translation at RNI </a:t>
            </a:r>
            <a:r>
              <a:rPr lang="en-US" dirty="0" smtClean="0"/>
              <a:t>nodes</a:t>
            </a:r>
            <a:endParaRPr lang="en-US" dirty="0" smtClean="0"/>
          </a:p>
          <a:p>
            <a:endParaRPr lang="en-US" dirty="0"/>
          </a:p>
        </p:txBody>
      </p:sp>
      <p:sp>
        <p:nvSpPr>
          <p:cNvPr id="4" name="Rectangle 3"/>
          <p:cNvSpPr/>
          <p:nvPr/>
        </p:nvSpPr>
        <p:spPr>
          <a:xfrm>
            <a:off x="2133600" y="3505200"/>
            <a:ext cx="1219200" cy="152400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5" name="Rounded Rectangle 4"/>
          <p:cNvSpPr/>
          <p:nvPr/>
        </p:nvSpPr>
        <p:spPr>
          <a:xfrm>
            <a:off x="2438400" y="4114800"/>
            <a:ext cx="609600" cy="3048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Ex</a:t>
            </a:r>
            <a:endParaRPr lang="en-US" dirty="0"/>
          </a:p>
        </p:txBody>
      </p:sp>
      <p:cxnSp>
        <p:nvCxnSpPr>
          <p:cNvPr id="7" name="Straight Arrow Connector 6"/>
          <p:cNvCxnSpPr>
            <a:endCxn id="5" idx="0"/>
          </p:cNvCxnSpPr>
          <p:nvPr/>
        </p:nvCxnSpPr>
        <p:spPr>
          <a:xfrm rot="5400000">
            <a:off x="2209800" y="3581400"/>
            <a:ext cx="1066800" cy="1588"/>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endCxn id="5" idx="1"/>
          </p:cNvCxnSpPr>
          <p:nvPr/>
        </p:nvCxnSpPr>
        <p:spPr>
          <a:xfrm>
            <a:off x="1219200" y="4267200"/>
            <a:ext cx="1219200" cy="1588"/>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endCxn id="5" idx="2"/>
          </p:cNvCxnSpPr>
          <p:nvPr/>
        </p:nvCxnSpPr>
        <p:spPr>
          <a:xfrm rot="5400000" flipH="1" flipV="1">
            <a:off x="2247900" y="4914900"/>
            <a:ext cx="990600" cy="1588"/>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5" idx="3"/>
            <a:endCxn id="27" idx="2"/>
          </p:cNvCxnSpPr>
          <p:nvPr/>
        </p:nvCxnSpPr>
        <p:spPr>
          <a:xfrm>
            <a:off x="3048000" y="4267200"/>
            <a:ext cx="993436" cy="1588"/>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14" name="Cloud 13"/>
          <p:cNvSpPr/>
          <p:nvPr/>
        </p:nvSpPr>
        <p:spPr>
          <a:xfrm>
            <a:off x="2286000" y="2438400"/>
            <a:ext cx="914400" cy="762000"/>
          </a:xfrm>
          <a:prstGeom prst="cloud">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600" dirty="0" smtClean="0"/>
              <a:t>1000 B-MAC</a:t>
            </a:r>
            <a:endParaRPr lang="en-US" sz="1600" dirty="0"/>
          </a:p>
        </p:txBody>
      </p:sp>
      <p:sp>
        <p:nvSpPr>
          <p:cNvPr id="15" name="Cloud 14"/>
          <p:cNvSpPr/>
          <p:nvPr/>
        </p:nvSpPr>
        <p:spPr>
          <a:xfrm>
            <a:off x="457200" y="3962400"/>
            <a:ext cx="914400" cy="762000"/>
          </a:xfrm>
          <a:prstGeom prst="cloud">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600" dirty="0" smtClean="0"/>
              <a:t>1000 B-MAC</a:t>
            </a:r>
            <a:endParaRPr lang="en-US" sz="1600" dirty="0"/>
          </a:p>
        </p:txBody>
      </p:sp>
      <p:sp>
        <p:nvSpPr>
          <p:cNvPr id="16" name="Cloud 15"/>
          <p:cNvSpPr/>
          <p:nvPr/>
        </p:nvSpPr>
        <p:spPr>
          <a:xfrm>
            <a:off x="2286000" y="5334000"/>
            <a:ext cx="914400" cy="762000"/>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600" dirty="0" smtClean="0"/>
              <a:t>1000 B-MAC</a:t>
            </a:r>
            <a:endParaRPr lang="en-US" sz="1600" dirty="0"/>
          </a:p>
        </p:txBody>
      </p:sp>
      <p:sp>
        <p:nvSpPr>
          <p:cNvPr id="17" name="TextBox 16"/>
          <p:cNvSpPr txBox="1"/>
          <p:nvPr/>
        </p:nvSpPr>
        <p:spPr>
          <a:xfrm>
            <a:off x="3352800" y="3405426"/>
            <a:ext cx="832216" cy="861774"/>
          </a:xfrm>
          <a:prstGeom prst="rect">
            <a:avLst/>
          </a:prstGeom>
          <a:noFill/>
        </p:spPr>
        <p:txBody>
          <a:bodyPr wrap="none" rtlCol="0">
            <a:spAutoFit/>
          </a:bodyPr>
          <a:lstStyle/>
          <a:p>
            <a:r>
              <a:rPr lang="en-US" sz="1600" dirty="0" smtClean="0"/>
              <a:t>3000 </a:t>
            </a:r>
          </a:p>
          <a:p>
            <a:r>
              <a:rPr lang="en-US" sz="1600" dirty="0" smtClean="0"/>
              <a:t>Source </a:t>
            </a:r>
          </a:p>
          <a:p>
            <a:r>
              <a:rPr lang="en-US" sz="1600" dirty="0" smtClean="0"/>
              <a:t>B-MAC</a:t>
            </a:r>
            <a:endParaRPr lang="en-US" sz="1600" dirty="0"/>
          </a:p>
        </p:txBody>
      </p:sp>
      <p:sp>
        <p:nvSpPr>
          <p:cNvPr id="18" name="Cloud 17"/>
          <p:cNvSpPr/>
          <p:nvPr/>
        </p:nvSpPr>
        <p:spPr>
          <a:xfrm>
            <a:off x="6858000" y="3886200"/>
            <a:ext cx="914400" cy="762000"/>
          </a:xfrm>
          <a:prstGeom prst="cloud">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1600" dirty="0" smtClean="0"/>
              <a:t>4</a:t>
            </a:r>
            <a:r>
              <a:rPr lang="en-US" sz="1600" dirty="0" smtClean="0"/>
              <a:t>000 B-MAC</a:t>
            </a:r>
            <a:endParaRPr lang="en-US" sz="1600" dirty="0"/>
          </a:p>
        </p:txBody>
      </p:sp>
      <p:cxnSp>
        <p:nvCxnSpPr>
          <p:cNvPr id="19" name="Straight Arrow Connector 18"/>
          <p:cNvCxnSpPr/>
          <p:nvPr/>
        </p:nvCxnSpPr>
        <p:spPr>
          <a:xfrm rot="5400000">
            <a:off x="6781800" y="3352006"/>
            <a:ext cx="1066800" cy="1588"/>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5638800" y="4267200"/>
            <a:ext cx="1219200" cy="1588"/>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5400000" flipH="1" flipV="1">
            <a:off x="6819900" y="5142706"/>
            <a:ext cx="990600" cy="1588"/>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22" name="Cloud 21"/>
          <p:cNvSpPr/>
          <p:nvPr/>
        </p:nvSpPr>
        <p:spPr>
          <a:xfrm>
            <a:off x="6858000" y="2438400"/>
            <a:ext cx="914400" cy="762000"/>
          </a:xfrm>
          <a:prstGeom prst="cloud">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600" dirty="0" smtClean="0"/>
              <a:t>1000 B-MAC</a:t>
            </a:r>
            <a:endParaRPr lang="en-US" sz="1600" dirty="0"/>
          </a:p>
        </p:txBody>
      </p:sp>
      <p:sp>
        <p:nvSpPr>
          <p:cNvPr id="23" name="Cloud 22"/>
          <p:cNvSpPr/>
          <p:nvPr/>
        </p:nvSpPr>
        <p:spPr>
          <a:xfrm>
            <a:off x="5334000" y="3962400"/>
            <a:ext cx="914400" cy="762000"/>
          </a:xfrm>
          <a:prstGeom prst="cloud">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600" dirty="0" smtClean="0"/>
              <a:t>1000 B-MAC</a:t>
            </a:r>
            <a:endParaRPr lang="en-US" sz="1600" dirty="0"/>
          </a:p>
        </p:txBody>
      </p:sp>
      <p:sp>
        <p:nvSpPr>
          <p:cNvPr id="24" name="Cloud 23"/>
          <p:cNvSpPr/>
          <p:nvPr/>
        </p:nvSpPr>
        <p:spPr>
          <a:xfrm>
            <a:off x="6858000" y="5334000"/>
            <a:ext cx="914400" cy="762000"/>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600" dirty="0" smtClean="0"/>
              <a:t>1000 B-MAC</a:t>
            </a:r>
            <a:endParaRPr lang="en-US" sz="1600" dirty="0"/>
          </a:p>
        </p:txBody>
      </p:sp>
      <p:cxnSp>
        <p:nvCxnSpPr>
          <p:cNvPr id="26" name="Straight Arrow Connector 25"/>
          <p:cNvCxnSpPr>
            <a:endCxn id="18" idx="0"/>
          </p:cNvCxnSpPr>
          <p:nvPr/>
        </p:nvCxnSpPr>
        <p:spPr>
          <a:xfrm rot="10800000">
            <a:off x="7771638" y="4267200"/>
            <a:ext cx="915162" cy="1588"/>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27" name="Cloud 26"/>
          <p:cNvSpPr/>
          <p:nvPr/>
        </p:nvSpPr>
        <p:spPr>
          <a:xfrm>
            <a:off x="4038600" y="3886200"/>
            <a:ext cx="914400" cy="762000"/>
          </a:xfrm>
          <a:prstGeom prst="cloud">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1600" dirty="0" smtClean="0"/>
              <a:t>3</a:t>
            </a:r>
            <a:r>
              <a:rPr lang="en-US" sz="1600" dirty="0" smtClean="0"/>
              <a:t>000 B-MAC</a:t>
            </a:r>
            <a:endParaRPr lang="en-US" sz="1600" dirty="0"/>
          </a:p>
        </p:txBody>
      </p:sp>
      <p:sp>
        <p:nvSpPr>
          <p:cNvPr id="29" name="Cloud 28"/>
          <p:cNvSpPr/>
          <p:nvPr/>
        </p:nvSpPr>
        <p:spPr>
          <a:xfrm>
            <a:off x="8153400" y="3962400"/>
            <a:ext cx="914400" cy="7620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600" dirty="0" smtClean="0"/>
              <a:t>1000 B-MAC</a:t>
            </a:r>
            <a:endParaRPr lang="en-US" sz="1600" dirty="0"/>
          </a:p>
        </p:txBody>
      </p:sp>
      <p:sp>
        <p:nvSpPr>
          <p:cNvPr id="30" name="TextBox 29"/>
          <p:cNvSpPr txBox="1"/>
          <p:nvPr/>
        </p:nvSpPr>
        <p:spPr>
          <a:xfrm>
            <a:off x="3657600" y="5562600"/>
            <a:ext cx="2679388" cy="923330"/>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dirty="0" smtClean="0"/>
              <a:t>Network B ends up </a:t>
            </a:r>
          </a:p>
          <a:p>
            <a:r>
              <a:rPr lang="en-US" dirty="0" smtClean="0"/>
              <a:t>learning many B-MAC and </a:t>
            </a:r>
          </a:p>
          <a:p>
            <a:r>
              <a:rPr lang="en-US" dirty="0" smtClean="0"/>
              <a:t>this can be avoided</a:t>
            </a:r>
            <a:endParaRPr lang="en-US" dirty="0"/>
          </a:p>
        </p:txBody>
      </p:sp>
      <p:sp>
        <p:nvSpPr>
          <p:cNvPr id="31" name="Date Placeholder 30"/>
          <p:cNvSpPr>
            <a:spLocks noGrp="1"/>
          </p:cNvSpPr>
          <p:nvPr>
            <p:ph type="dt" sz="half" idx="10"/>
          </p:nvPr>
        </p:nvSpPr>
        <p:spPr/>
        <p:txBody>
          <a:bodyPr/>
          <a:lstStyle/>
          <a:p>
            <a:fld id="{13258416-2098-4068-9D57-23A8C5891190}" type="datetime1">
              <a:rPr lang="en-US" smtClean="0"/>
              <a:t>1/12/2011</a:t>
            </a:fld>
            <a:endParaRPr lang="en-US"/>
          </a:p>
        </p:txBody>
      </p:sp>
      <p:sp>
        <p:nvSpPr>
          <p:cNvPr id="32" name="Footer Placeholder 31"/>
          <p:cNvSpPr>
            <a:spLocks noGrp="1"/>
          </p:cNvSpPr>
          <p:nvPr>
            <p:ph type="ftr" sz="quarter" idx="11"/>
          </p:nvPr>
        </p:nvSpPr>
        <p:spPr/>
        <p:txBody>
          <a:bodyPr/>
          <a:lstStyle/>
          <a:p>
            <a:r>
              <a:rPr lang="en-US" smtClean="0"/>
              <a:t>IEEE Interim Jan 2011, Kauai, Hawaii</a:t>
            </a:r>
            <a:endParaRPr lang="en-US"/>
          </a:p>
        </p:txBody>
      </p:sp>
      <p:sp>
        <p:nvSpPr>
          <p:cNvPr id="33" name="Slide Number Placeholder 32"/>
          <p:cNvSpPr>
            <a:spLocks noGrp="1"/>
          </p:cNvSpPr>
          <p:nvPr>
            <p:ph type="sldNum" sz="quarter" idx="12"/>
          </p:nvPr>
        </p:nvSpPr>
        <p:spPr/>
        <p:txBody>
          <a:bodyPr/>
          <a:lstStyle/>
          <a:p>
            <a:fld id="{B6F15528-21DE-4FAA-801E-634DDDAF4B2B}"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50 ms</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ate Placeholder 4"/>
          <p:cNvSpPr>
            <a:spLocks noGrp="1"/>
          </p:cNvSpPr>
          <p:nvPr>
            <p:ph type="dt" sz="half" idx="10"/>
          </p:nvPr>
        </p:nvSpPr>
        <p:spPr/>
        <p:txBody>
          <a:bodyPr/>
          <a:lstStyle/>
          <a:p>
            <a:fld id="{5ED278A2-4810-4883-9FD1-DF04F253D8FE}" type="datetime1">
              <a:rPr lang="en-US" smtClean="0"/>
              <a:t>1/12/2011</a:t>
            </a:fld>
            <a:endParaRPr lang="en-US"/>
          </a:p>
        </p:txBody>
      </p:sp>
      <p:sp>
        <p:nvSpPr>
          <p:cNvPr id="6" name="Footer Placeholder 5"/>
          <p:cNvSpPr>
            <a:spLocks noGrp="1"/>
          </p:cNvSpPr>
          <p:nvPr>
            <p:ph type="ftr" sz="quarter" idx="11"/>
          </p:nvPr>
        </p:nvSpPr>
        <p:spPr/>
        <p:txBody>
          <a:bodyPr/>
          <a:lstStyle/>
          <a:p>
            <a:r>
              <a:rPr lang="en-US" smtClean="0"/>
              <a:t>IEEE Interim Jan 2011, Kauai, Hawaii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 Requirements</a:t>
            </a:r>
            <a:endParaRPr lang="en-US" dirty="0"/>
          </a:p>
        </p:txBody>
      </p:sp>
      <p:sp>
        <p:nvSpPr>
          <p:cNvPr id="3" name="Content Placeholder 2"/>
          <p:cNvSpPr>
            <a:spLocks noGrp="1"/>
          </p:cNvSpPr>
          <p:nvPr>
            <p:ph idx="1"/>
          </p:nvPr>
        </p:nvSpPr>
        <p:spPr>
          <a:xfrm>
            <a:off x="457200" y="1447800"/>
            <a:ext cx="8229600" cy="4525963"/>
          </a:xfrm>
        </p:spPr>
        <p:txBody>
          <a:bodyPr vert="horz" lIns="91440" tIns="45720" rIns="91440" bIns="45720" rtlCol="0">
            <a:noAutofit/>
          </a:bodyPr>
          <a:lstStyle/>
          <a:p>
            <a:pPr lvl="0">
              <a:buFont typeface="+mj-lt"/>
              <a:buAutoNum type="arabicPeriod"/>
            </a:pPr>
            <a:r>
              <a:rPr lang="en-US" sz="1800" b="1" dirty="0" smtClean="0"/>
              <a:t>Should </a:t>
            </a:r>
            <a:r>
              <a:rPr lang="en-US" sz="1800" b="1" dirty="0" smtClean="0"/>
              <a:t>work for both Connection-Oriented as well as connection-less technology. </a:t>
            </a:r>
            <a:r>
              <a:rPr lang="en-US" sz="1800" b="1" dirty="0" smtClean="0"/>
              <a:t>Every </a:t>
            </a:r>
            <a:r>
              <a:rPr lang="en-US" sz="1800" b="1" dirty="0" err="1" smtClean="0"/>
              <a:t>prez</a:t>
            </a:r>
            <a:r>
              <a:rPr lang="en-US" sz="1800" b="1" dirty="0" smtClean="0"/>
              <a:t> is pretty much focused on connection-less</a:t>
            </a:r>
          </a:p>
          <a:p>
            <a:pPr lvl="0">
              <a:buFont typeface="+mj-lt"/>
              <a:buAutoNum type="arabicPeriod"/>
            </a:pPr>
            <a:r>
              <a:rPr lang="en-US" sz="1800" b="1" dirty="0" smtClean="0"/>
              <a:t>Protection from node and link failure of R</a:t>
            </a:r>
            <a:r>
              <a:rPr lang="en-US" sz="1800" b="1" dirty="0" smtClean="0"/>
              <a:t>NI, </a:t>
            </a:r>
            <a:r>
              <a:rPr lang="en-US" sz="1800" b="1" dirty="0" smtClean="0"/>
              <a:t>and infrastructure segment failure </a:t>
            </a:r>
            <a:r>
              <a:rPr lang="en-US" sz="1800" b="1" dirty="0" smtClean="0"/>
              <a:t>in the operator network be </a:t>
            </a:r>
            <a:r>
              <a:rPr lang="en-US" sz="1800" b="1" dirty="0" smtClean="0"/>
              <a:t>supported</a:t>
            </a:r>
          </a:p>
          <a:p>
            <a:pPr lvl="0">
              <a:buFont typeface="+mj-lt"/>
              <a:buAutoNum type="arabicPeriod"/>
            </a:pPr>
            <a:r>
              <a:rPr lang="en-US" sz="1800" b="1" dirty="0" smtClean="0"/>
              <a:t>Avoid MAC-in-MAC-in-MAC encapsulation at RNI. However, can use B-BEBs at RNI</a:t>
            </a:r>
          </a:p>
          <a:p>
            <a:pPr lvl="0">
              <a:buFont typeface="+mj-lt"/>
              <a:buAutoNum type="arabicPeriod"/>
            </a:pPr>
            <a:r>
              <a:rPr lang="en-US" sz="1800" b="1" dirty="0" smtClean="0"/>
              <a:t>Bundling and unbundling of I-SIDs from multiple B-VIDs over the </a:t>
            </a:r>
            <a:r>
              <a:rPr lang="en-US" sz="1800" b="1" dirty="0" smtClean="0"/>
              <a:t>RNI</a:t>
            </a:r>
            <a:r>
              <a:rPr lang="en-US" sz="1800" b="1" dirty="0" smtClean="0"/>
              <a:t>. If B-BEB is allowed then bundling is allowed.</a:t>
            </a:r>
          </a:p>
          <a:p>
            <a:pPr>
              <a:buFont typeface="+mj-lt"/>
              <a:buAutoNum type="arabicPeriod"/>
            </a:pPr>
            <a:r>
              <a:rPr lang="en-US" sz="1800" b="1" dirty="0" smtClean="0"/>
              <a:t>No </a:t>
            </a:r>
            <a:r>
              <a:rPr lang="en-US" sz="1800" b="1" dirty="0" smtClean="0"/>
              <a:t>change to Customer Frames</a:t>
            </a:r>
          </a:p>
          <a:p>
            <a:pPr lvl="0">
              <a:buFont typeface="+mj-lt"/>
              <a:buAutoNum type="arabicPeriod"/>
            </a:pPr>
            <a:r>
              <a:rPr lang="en-US" sz="1800" b="1" dirty="0" smtClean="0"/>
              <a:t>Traffic </a:t>
            </a:r>
            <a:r>
              <a:rPr lang="en-US" sz="1800" b="1" dirty="0" smtClean="0"/>
              <a:t>should never be lost when alternate path is available</a:t>
            </a:r>
          </a:p>
          <a:p>
            <a:pPr lvl="0">
              <a:buFont typeface="+mj-lt"/>
              <a:buAutoNum type="arabicPeriod"/>
            </a:pPr>
            <a:r>
              <a:rPr lang="en-US" sz="1800" b="1" dirty="0" smtClean="0"/>
              <a:t>Don’t send traffic if RNI is always failed. Instead use this feature to free up BW on operator 1 and operator 2 network for other internal services.</a:t>
            </a:r>
          </a:p>
          <a:p>
            <a:pPr lvl="0">
              <a:buFont typeface="+mj-lt"/>
              <a:buAutoNum type="arabicPeriod"/>
            </a:pPr>
            <a:r>
              <a:rPr lang="en-US" sz="1800" b="1" dirty="0" smtClean="0"/>
              <a:t>Deterministic </a:t>
            </a:r>
            <a:r>
              <a:rPr lang="en-US" sz="1800" b="1" dirty="0" err="1" smtClean="0"/>
              <a:t>QoS</a:t>
            </a:r>
            <a:r>
              <a:rPr lang="en-US" sz="1800" b="1" dirty="0" smtClean="0"/>
              <a:t> for PBB-TE means we cannot use Routing/Switching at RNI. We must use Protection mechanisms at the RNI for PBB-TE.</a:t>
            </a:r>
          </a:p>
          <a:p>
            <a:pPr lvl="0">
              <a:buFont typeface="+mj-lt"/>
              <a:buAutoNum type="arabicPeriod"/>
            </a:pPr>
            <a:r>
              <a:rPr lang="en-US" sz="1800" b="1" dirty="0" smtClean="0"/>
              <a:t>Source Address translation at RNI nodes. This would require modification to B-BEBs for RNI</a:t>
            </a:r>
          </a:p>
          <a:p>
            <a:pPr lvl="0">
              <a:buFont typeface="+mj-lt"/>
              <a:buAutoNum type="arabicPeriod"/>
            </a:pPr>
            <a:r>
              <a:rPr lang="en-US" sz="1800" b="1" dirty="0" smtClean="0"/>
              <a:t>Sub-50 </a:t>
            </a:r>
            <a:r>
              <a:rPr lang="en-US" sz="1800" b="1" dirty="0" err="1" smtClean="0"/>
              <a:t>msec</a:t>
            </a:r>
            <a:r>
              <a:rPr lang="en-US" sz="1800" b="1" dirty="0" smtClean="0"/>
              <a:t> </a:t>
            </a:r>
          </a:p>
        </p:txBody>
      </p:sp>
      <p:sp>
        <p:nvSpPr>
          <p:cNvPr id="4" name="Date Placeholder 3"/>
          <p:cNvSpPr>
            <a:spLocks noGrp="1"/>
          </p:cNvSpPr>
          <p:nvPr>
            <p:ph type="dt" sz="half" idx="10"/>
          </p:nvPr>
        </p:nvSpPr>
        <p:spPr/>
        <p:txBody>
          <a:bodyPr/>
          <a:lstStyle/>
          <a:p>
            <a:fld id="{06C8A6D2-4886-4A77-A3AF-527CEA351EE6}" type="datetime1">
              <a:rPr lang="en-US" smtClean="0"/>
              <a:t>1/12/2011</a:t>
            </a:fld>
            <a:endParaRPr lang="en-US"/>
          </a:p>
        </p:txBody>
      </p:sp>
      <p:sp>
        <p:nvSpPr>
          <p:cNvPr id="5" name="Footer Placeholder 4"/>
          <p:cNvSpPr>
            <a:spLocks noGrp="1"/>
          </p:cNvSpPr>
          <p:nvPr>
            <p:ph type="ftr" sz="quarter" idx="11"/>
          </p:nvPr>
        </p:nvSpPr>
        <p:spPr/>
        <p:txBody>
          <a:bodyPr/>
          <a:lstStyle/>
          <a:p>
            <a:r>
              <a:rPr lang="en-US" smtClean="0"/>
              <a:t>IEEE Interim Jan 2011, Kauai, Hawaii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Thanks</a:t>
            </a:r>
            <a:endParaRPr lang="en-US" dirty="0"/>
          </a:p>
        </p:txBody>
      </p:sp>
      <p:sp>
        <p:nvSpPr>
          <p:cNvPr id="4" name="Text Placeholder 3"/>
          <p:cNvSpPr>
            <a:spLocks noGrp="1"/>
          </p:cNvSpPr>
          <p:nvPr>
            <p:ph type="body" idx="1"/>
          </p:nvPr>
        </p:nvSpPr>
        <p:spPr/>
        <p:txBody>
          <a:bodyPr/>
          <a:lstStyle/>
          <a:p>
            <a:endParaRPr lang="en-US"/>
          </a:p>
        </p:txBody>
      </p:sp>
      <p:sp>
        <p:nvSpPr>
          <p:cNvPr id="5" name="Date Placeholder 4"/>
          <p:cNvSpPr>
            <a:spLocks noGrp="1"/>
          </p:cNvSpPr>
          <p:nvPr>
            <p:ph type="dt" sz="half" idx="10"/>
          </p:nvPr>
        </p:nvSpPr>
        <p:spPr/>
        <p:txBody>
          <a:bodyPr/>
          <a:lstStyle/>
          <a:p>
            <a:fld id="{7DB59BFC-9DA3-49B5-98F3-EDA039BA89AA}" type="datetime1">
              <a:rPr lang="en-US" smtClean="0"/>
              <a:t>1/12/2011</a:t>
            </a:fld>
            <a:endParaRPr lang="en-US"/>
          </a:p>
        </p:txBody>
      </p:sp>
      <p:sp>
        <p:nvSpPr>
          <p:cNvPr id="6" name="Footer Placeholder 5"/>
          <p:cNvSpPr>
            <a:spLocks noGrp="1"/>
          </p:cNvSpPr>
          <p:nvPr>
            <p:ph type="ftr" sz="quarter" idx="11"/>
          </p:nvPr>
        </p:nvSpPr>
        <p:spPr/>
        <p:txBody>
          <a:bodyPr/>
          <a:lstStyle/>
          <a:p>
            <a:r>
              <a:rPr lang="en-US" smtClean="0"/>
              <a:t>IEEE Interim Jan 2011, Kauai, Hawaii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Here we consider the requirements that RNI has to satisfy when PBB-TE services flow over them</a:t>
            </a:r>
          </a:p>
          <a:p>
            <a:r>
              <a:rPr lang="en-US" dirty="0" smtClean="0"/>
              <a:t>Note: PBB-TE multi-domain standard does not exist</a:t>
            </a:r>
          </a:p>
          <a:p>
            <a:pPr lvl="1"/>
            <a:r>
              <a:rPr lang="en-US" dirty="0" smtClean="0"/>
              <a:t>If we want RNI to protect connection-oriented service then this presentation brings forth the challenges to be addressed</a:t>
            </a:r>
          </a:p>
          <a:p>
            <a:pPr lvl="1"/>
            <a:r>
              <a:rPr lang="en-US" dirty="0" smtClean="0"/>
              <a:t>Else, we can keep PBB-TE explicitly out of scope</a:t>
            </a:r>
          </a:p>
          <a:p>
            <a:pPr lvl="1"/>
            <a:r>
              <a:rPr lang="en-US" dirty="0" smtClean="0"/>
              <a:t>Nevertheless, this presentation will enable writing clear PAR statements and 5Cs</a:t>
            </a:r>
            <a:endParaRPr lang="en-US" dirty="0"/>
          </a:p>
        </p:txBody>
      </p:sp>
      <p:sp>
        <p:nvSpPr>
          <p:cNvPr id="4" name="Date Placeholder 3"/>
          <p:cNvSpPr>
            <a:spLocks noGrp="1"/>
          </p:cNvSpPr>
          <p:nvPr>
            <p:ph type="dt" sz="half" idx="10"/>
          </p:nvPr>
        </p:nvSpPr>
        <p:spPr/>
        <p:txBody>
          <a:bodyPr/>
          <a:lstStyle/>
          <a:p>
            <a:fld id="{D3E133C1-A234-4275-BF15-5E474F4A890F}" type="datetime1">
              <a:rPr lang="en-US" smtClean="0"/>
              <a:t>1/12/2011</a:t>
            </a:fld>
            <a:endParaRPr lang="en-US"/>
          </a:p>
        </p:txBody>
      </p:sp>
      <p:sp>
        <p:nvSpPr>
          <p:cNvPr id="5" name="Footer Placeholder 4"/>
          <p:cNvSpPr>
            <a:spLocks noGrp="1"/>
          </p:cNvSpPr>
          <p:nvPr>
            <p:ph type="ftr" sz="quarter" idx="11"/>
          </p:nvPr>
        </p:nvSpPr>
        <p:spPr/>
        <p:txBody>
          <a:bodyPr/>
          <a:lstStyle/>
          <a:p>
            <a:r>
              <a:rPr lang="en-US" smtClean="0"/>
              <a:t>IEEE Interim Jan 2011, Kauai, Hawaii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Topology</a:t>
            </a:r>
            <a:endParaRPr lang="en-US" dirty="0"/>
          </a:p>
        </p:txBody>
      </p:sp>
      <p:grpSp>
        <p:nvGrpSpPr>
          <p:cNvPr id="3" name="Group 59"/>
          <p:cNvGrpSpPr/>
          <p:nvPr/>
        </p:nvGrpSpPr>
        <p:grpSpPr>
          <a:xfrm>
            <a:off x="6324600" y="1752600"/>
            <a:ext cx="2438400" cy="2133600"/>
            <a:chOff x="1143000" y="4343400"/>
            <a:chExt cx="2438400" cy="2133600"/>
          </a:xfrm>
        </p:grpSpPr>
        <p:sp>
          <p:nvSpPr>
            <p:cNvPr id="4" name="Cloud 3"/>
            <p:cNvSpPr/>
            <p:nvPr/>
          </p:nvSpPr>
          <p:spPr>
            <a:xfrm>
              <a:off x="1143000" y="4343400"/>
              <a:ext cx="838200" cy="2133600"/>
            </a:xfrm>
            <a:prstGeom prst="cloud">
              <a:avLst/>
            </a:prstGeom>
            <a:solidFill>
              <a:schemeClr val="bg1">
                <a:lumMod val="85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Cloud 4"/>
            <p:cNvSpPr/>
            <p:nvPr/>
          </p:nvSpPr>
          <p:spPr>
            <a:xfrm>
              <a:off x="2743200" y="4343400"/>
              <a:ext cx="838200" cy="2133600"/>
            </a:xfrm>
            <a:prstGeom prst="cloud">
              <a:avLst/>
            </a:prstGeom>
            <a:solidFill>
              <a:schemeClr val="bg1">
                <a:lumMod val="85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Oval 5"/>
            <p:cNvSpPr/>
            <p:nvPr/>
          </p:nvSpPr>
          <p:spPr>
            <a:xfrm>
              <a:off x="1752600" y="48006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667000" y="48006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2667000" y="58674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1752600" y="58674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a:stCxn id="6" idx="6"/>
              <a:endCxn id="7" idx="2"/>
            </p:cNvCxnSpPr>
            <p:nvPr/>
          </p:nvCxnSpPr>
          <p:spPr>
            <a:xfrm>
              <a:off x="2057400" y="4953000"/>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6" idx="5"/>
              <a:endCxn id="8" idx="1"/>
            </p:cNvCxnSpPr>
            <p:nvPr/>
          </p:nvCxnSpPr>
          <p:spPr>
            <a:xfrm rot="16200000" flipH="1">
              <a:off x="1936563" y="5136963"/>
              <a:ext cx="851274" cy="6988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a:stCxn id="7" idx="3"/>
              <a:endCxn id="9" idx="7"/>
            </p:cNvCxnSpPr>
            <p:nvPr/>
          </p:nvCxnSpPr>
          <p:spPr>
            <a:xfrm rot="5400000">
              <a:off x="1936563" y="5136963"/>
              <a:ext cx="851274" cy="6988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a:stCxn id="9" idx="6"/>
              <a:endCxn id="8" idx="2"/>
            </p:cNvCxnSpPr>
            <p:nvPr/>
          </p:nvCxnSpPr>
          <p:spPr>
            <a:xfrm>
              <a:off x="2057400" y="6019800"/>
              <a:ext cx="6096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0" name="Group 60"/>
          <p:cNvGrpSpPr/>
          <p:nvPr/>
        </p:nvGrpSpPr>
        <p:grpSpPr>
          <a:xfrm>
            <a:off x="152400" y="4419600"/>
            <a:ext cx="2438400" cy="2133600"/>
            <a:chOff x="5105400" y="4343400"/>
            <a:chExt cx="2438400" cy="2133600"/>
          </a:xfrm>
        </p:grpSpPr>
        <p:sp>
          <p:nvSpPr>
            <p:cNvPr id="18" name="Cloud 17"/>
            <p:cNvSpPr/>
            <p:nvPr/>
          </p:nvSpPr>
          <p:spPr>
            <a:xfrm>
              <a:off x="5105400" y="4343400"/>
              <a:ext cx="838200" cy="2133600"/>
            </a:xfrm>
            <a:prstGeom prst="cloud">
              <a:avLst/>
            </a:prstGeom>
            <a:solidFill>
              <a:schemeClr val="bg1">
                <a:lumMod val="85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Cloud 18"/>
            <p:cNvSpPr/>
            <p:nvPr/>
          </p:nvSpPr>
          <p:spPr>
            <a:xfrm>
              <a:off x="6705600" y="4343400"/>
              <a:ext cx="838200" cy="2133600"/>
            </a:xfrm>
            <a:prstGeom prst="cloud">
              <a:avLst/>
            </a:prstGeom>
            <a:solidFill>
              <a:schemeClr val="bg1">
                <a:lumMod val="85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Oval 19"/>
            <p:cNvSpPr/>
            <p:nvPr/>
          </p:nvSpPr>
          <p:spPr>
            <a:xfrm>
              <a:off x="5715000" y="48006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6629400" y="48006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6629400" y="58674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5715000" y="58674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p:cNvCxnSpPr>
              <a:stCxn id="20" idx="6"/>
              <a:endCxn id="21" idx="2"/>
            </p:cNvCxnSpPr>
            <p:nvPr/>
          </p:nvCxnSpPr>
          <p:spPr>
            <a:xfrm>
              <a:off x="6019800" y="4953000"/>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20" idx="5"/>
              <a:endCxn id="22" idx="1"/>
            </p:cNvCxnSpPr>
            <p:nvPr/>
          </p:nvCxnSpPr>
          <p:spPr>
            <a:xfrm rot="16200000" flipH="1">
              <a:off x="5898963" y="5136963"/>
              <a:ext cx="851274" cy="6988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21" idx="3"/>
              <a:endCxn id="23" idx="7"/>
            </p:cNvCxnSpPr>
            <p:nvPr/>
          </p:nvCxnSpPr>
          <p:spPr>
            <a:xfrm rot="5400000">
              <a:off x="5898963" y="5136963"/>
              <a:ext cx="851274" cy="6988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a:stCxn id="23" idx="6"/>
              <a:endCxn id="22" idx="2"/>
            </p:cNvCxnSpPr>
            <p:nvPr/>
          </p:nvCxnSpPr>
          <p:spPr>
            <a:xfrm>
              <a:off x="6019800" y="6019800"/>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a:stCxn id="20" idx="4"/>
              <a:endCxn id="23" idx="0"/>
            </p:cNvCxnSpPr>
            <p:nvPr/>
          </p:nvCxnSpPr>
          <p:spPr>
            <a:xfrm rot="5400000">
              <a:off x="5486400" y="5486400"/>
              <a:ext cx="76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a:stCxn id="21" idx="4"/>
              <a:endCxn id="22" idx="0"/>
            </p:cNvCxnSpPr>
            <p:nvPr/>
          </p:nvCxnSpPr>
          <p:spPr>
            <a:xfrm rot="5400000">
              <a:off x="6400800" y="5486400"/>
              <a:ext cx="762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 name="Group 57"/>
          <p:cNvGrpSpPr/>
          <p:nvPr/>
        </p:nvGrpSpPr>
        <p:grpSpPr>
          <a:xfrm>
            <a:off x="76200" y="1676400"/>
            <a:ext cx="2438400" cy="2133600"/>
            <a:chOff x="1143000" y="1828800"/>
            <a:chExt cx="2438400" cy="2133600"/>
          </a:xfrm>
        </p:grpSpPr>
        <p:sp>
          <p:nvSpPr>
            <p:cNvPr id="32" name="Cloud 31"/>
            <p:cNvSpPr/>
            <p:nvPr/>
          </p:nvSpPr>
          <p:spPr>
            <a:xfrm>
              <a:off x="1143000" y="1828800"/>
              <a:ext cx="838200" cy="2133600"/>
            </a:xfrm>
            <a:prstGeom prst="cloud">
              <a:avLst/>
            </a:prstGeom>
            <a:solidFill>
              <a:schemeClr val="bg1">
                <a:lumMod val="85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3" name="Cloud 32"/>
            <p:cNvSpPr/>
            <p:nvPr/>
          </p:nvSpPr>
          <p:spPr>
            <a:xfrm>
              <a:off x="2743200" y="1828800"/>
              <a:ext cx="838200" cy="2133600"/>
            </a:xfrm>
            <a:prstGeom prst="cloud">
              <a:avLst/>
            </a:prstGeom>
            <a:solidFill>
              <a:schemeClr val="bg1">
                <a:lumMod val="85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Oval 33"/>
            <p:cNvSpPr/>
            <p:nvPr/>
          </p:nvSpPr>
          <p:spPr>
            <a:xfrm>
              <a:off x="1752600" y="22860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2667000" y="22860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2667000" y="33528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1752600" y="33528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p:cNvCxnSpPr>
              <a:stCxn id="34" idx="6"/>
              <a:endCxn id="35" idx="2"/>
            </p:cNvCxnSpPr>
            <p:nvPr/>
          </p:nvCxnSpPr>
          <p:spPr>
            <a:xfrm>
              <a:off x="2057400" y="2438400"/>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37" idx="6"/>
              <a:endCxn id="36" idx="2"/>
            </p:cNvCxnSpPr>
            <p:nvPr/>
          </p:nvCxnSpPr>
          <p:spPr>
            <a:xfrm>
              <a:off x="2057400" y="3505200"/>
              <a:ext cx="6096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4" name="Group 58"/>
          <p:cNvGrpSpPr/>
          <p:nvPr/>
        </p:nvGrpSpPr>
        <p:grpSpPr>
          <a:xfrm>
            <a:off x="3276600" y="1752600"/>
            <a:ext cx="2438400" cy="2133600"/>
            <a:chOff x="5105400" y="1752600"/>
            <a:chExt cx="2438400" cy="2133600"/>
          </a:xfrm>
        </p:grpSpPr>
        <p:sp>
          <p:nvSpPr>
            <p:cNvPr id="42" name="Cloud 41"/>
            <p:cNvSpPr/>
            <p:nvPr/>
          </p:nvSpPr>
          <p:spPr>
            <a:xfrm>
              <a:off x="5105400" y="1752600"/>
              <a:ext cx="838200" cy="2133600"/>
            </a:xfrm>
            <a:prstGeom prst="cloud">
              <a:avLst/>
            </a:prstGeom>
            <a:solidFill>
              <a:schemeClr val="bg1">
                <a:lumMod val="85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3" name="Cloud 42"/>
            <p:cNvSpPr/>
            <p:nvPr/>
          </p:nvSpPr>
          <p:spPr>
            <a:xfrm>
              <a:off x="6705600" y="1752600"/>
              <a:ext cx="838200" cy="2133600"/>
            </a:xfrm>
            <a:prstGeom prst="cloud">
              <a:avLst/>
            </a:prstGeom>
            <a:solidFill>
              <a:schemeClr val="bg1">
                <a:lumMod val="85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4" name="Oval 43"/>
            <p:cNvSpPr/>
            <p:nvPr/>
          </p:nvSpPr>
          <p:spPr>
            <a:xfrm>
              <a:off x="5715000" y="22098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6629400" y="22098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6629400" y="32766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5715000" y="32766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p:cNvCxnSpPr>
              <a:stCxn id="44" idx="6"/>
              <a:endCxn id="45" idx="2"/>
            </p:cNvCxnSpPr>
            <p:nvPr/>
          </p:nvCxnSpPr>
          <p:spPr>
            <a:xfrm>
              <a:off x="6019800" y="2362200"/>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p:cNvCxnSpPr>
              <a:stCxn id="47" idx="6"/>
              <a:endCxn id="46" idx="2"/>
            </p:cNvCxnSpPr>
            <p:nvPr/>
          </p:nvCxnSpPr>
          <p:spPr>
            <a:xfrm>
              <a:off x="6019800" y="3429000"/>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a:stCxn id="44" idx="4"/>
              <a:endCxn id="47" idx="0"/>
            </p:cNvCxnSpPr>
            <p:nvPr/>
          </p:nvCxnSpPr>
          <p:spPr>
            <a:xfrm rot="5400000">
              <a:off x="5486400" y="2895600"/>
              <a:ext cx="76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a:stCxn id="45" idx="4"/>
              <a:endCxn id="46" idx="0"/>
            </p:cNvCxnSpPr>
            <p:nvPr/>
          </p:nvCxnSpPr>
          <p:spPr>
            <a:xfrm rot="5400000">
              <a:off x="6400800" y="2895600"/>
              <a:ext cx="7620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54" name="TextBox 53"/>
          <p:cNvSpPr txBox="1"/>
          <p:nvPr/>
        </p:nvSpPr>
        <p:spPr>
          <a:xfrm>
            <a:off x="1066800" y="1371600"/>
            <a:ext cx="538930" cy="923330"/>
          </a:xfrm>
          <a:prstGeom prst="rect">
            <a:avLst/>
          </a:prstGeom>
          <a:noFill/>
        </p:spPr>
        <p:txBody>
          <a:bodyPr wrap="none" rtlCol="0">
            <a:spAutoFit/>
          </a:bodyPr>
          <a:lstStyle/>
          <a:p>
            <a:r>
              <a:rPr lang="en-US" sz="5400" dirty="0" smtClean="0">
                <a:solidFill>
                  <a:srgbClr val="FF0000"/>
                </a:solidFill>
              </a:rPr>
              <a:t>=</a:t>
            </a:r>
            <a:endParaRPr lang="en-US" sz="5400" dirty="0">
              <a:solidFill>
                <a:srgbClr val="FF0000"/>
              </a:solidFill>
            </a:endParaRPr>
          </a:p>
        </p:txBody>
      </p:sp>
      <p:sp>
        <p:nvSpPr>
          <p:cNvPr id="55" name="TextBox 54"/>
          <p:cNvSpPr txBox="1"/>
          <p:nvPr/>
        </p:nvSpPr>
        <p:spPr>
          <a:xfrm>
            <a:off x="4191000" y="1447800"/>
            <a:ext cx="691215" cy="923330"/>
          </a:xfrm>
          <a:prstGeom prst="rect">
            <a:avLst/>
          </a:prstGeom>
          <a:noFill/>
        </p:spPr>
        <p:txBody>
          <a:bodyPr wrap="none" rtlCol="0">
            <a:spAutoFit/>
          </a:bodyPr>
          <a:lstStyle/>
          <a:p>
            <a:r>
              <a:rPr lang="en-US" sz="5400" dirty="0" smtClean="0">
                <a:solidFill>
                  <a:srgbClr val="FF0000"/>
                </a:solidFill>
              </a:rPr>
              <a:t>O</a:t>
            </a:r>
            <a:endParaRPr lang="en-US" sz="5400" dirty="0">
              <a:solidFill>
                <a:srgbClr val="FF0000"/>
              </a:solidFill>
            </a:endParaRPr>
          </a:p>
        </p:txBody>
      </p:sp>
      <p:sp>
        <p:nvSpPr>
          <p:cNvPr id="56" name="TextBox 55"/>
          <p:cNvSpPr txBox="1"/>
          <p:nvPr/>
        </p:nvSpPr>
        <p:spPr>
          <a:xfrm>
            <a:off x="990600" y="3724870"/>
            <a:ext cx="854721" cy="923330"/>
          </a:xfrm>
          <a:prstGeom prst="rect">
            <a:avLst/>
          </a:prstGeom>
          <a:noFill/>
        </p:spPr>
        <p:txBody>
          <a:bodyPr wrap="none" rtlCol="0">
            <a:spAutoFit/>
          </a:bodyPr>
          <a:lstStyle/>
          <a:p>
            <a:r>
              <a:rPr lang="en-US" sz="5400" dirty="0" smtClean="0">
                <a:solidFill>
                  <a:srgbClr val="FF0000"/>
                </a:solidFill>
              </a:rPr>
              <a:t>|8|</a:t>
            </a:r>
            <a:endParaRPr lang="en-US" sz="5400" dirty="0">
              <a:solidFill>
                <a:srgbClr val="FF0000"/>
              </a:solidFill>
            </a:endParaRPr>
          </a:p>
        </p:txBody>
      </p:sp>
      <p:sp>
        <p:nvSpPr>
          <p:cNvPr id="57" name="TextBox 56"/>
          <p:cNvSpPr txBox="1"/>
          <p:nvPr/>
        </p:nvSpPr>
        <p:spPr>
          <a:xfrm>
            <a:off x="7308067" y="1438870"/>
            <a:ext cx="540533" cy="923330"/>
          </a:xfrm>
          <a:prstGeom prst="rect">
            <a:avLst/>
          </a:prstGeom>
          <a:noFill/>
        </p:spPr>
        <p:txBody>
          <a:bodyPr wrap="none" rtlCol="0">
            <a:spAutoFit/>
          </a:bodyPr>
          <a:lstStyle/>
          <a:p>
            <a:r>
              <a:rPr lang="en-US" sz="5400" dirty="0" smtClean="0">
                <a:solidFill>
                  <a:srgbClr val="FF0000"/>
                </a:solidFill>
              </a:rPr>
              <a:t>8</a:t>
            </a:r>
            <a:endParaRPr lang="en-US" sz="5400" dirty="0">
              <a:solidFill>
                <a:srgbClr val="FF0000"/>
              </a:solidFill>
            </a:endParaRPr>
          </a:p>
        </p:txBody>
      </p:sp>
      <p:sp>
        <p:nvSpPr>
          <p:cNvPr id="62" name="TextBox 61"/>
          <p:cNvSpPr txBox="1"/>
          <p:nvPr/>
        </p:nvSpPr>
        <p:spPr>
          <a:xfrm>
            <a:off x="6725033" y="3733800"/>
            <a:ext cx="1733167" cy="923330"/>
          </a:xfrm>
          <a:prstGeom prst="rect">
            <a:avLst/>
          </a:prstGeom>
          <a:noFill/>
        </p:spPr>
        <p:txBody>
          <a:bodyPr wrap="none" rtlCol="0">
            <a:spAutoFit/>
          </a:bodyPr>
          <a:lstStyle/>
          <a:p>
            <a:r>
              <a:rPr lang="en-US" sz="5400" dirty="0" smtClean="0">
                <a:solidFill>
                  <a:srgbClr val="FF0000"/>
                </a:solidFill>
              </a:rPr>
              <a:t>|M:N|</a:t>
            </a:r>
            <a:endParaRPr lang="en-US" sz="5400" dirty="0">
              <a:solidFill>
                <a:srgbClr val="FF0000"/>
              </a:solidFill>
            </a:endParaRPr>
          </a:p>
        </p:txBody>
      </p:sp>
      <p:sp>
        <p:nvSpPr>
          <p:cNvPr id="63" name="TextBox 62"/>
          <p:cNvSpPr txBox="1"/>
          <p:nvPr/>
        </p:nvSpPr>
        <p:spPr>
          <a:xfrm>
            <a:off x="3810000" y="3724870"/>
            <a:ext cx="1418978" cy="923330"/>
          </a:xfrm>
          <a:prstGeom prst="rect">
            <a:avLst/>
          </a:prstGeom>
          <a:noFill/>
        </p:spPr>
        <p:txBody>
          <a:bodyPr wrap="none" rtlCol="0">
            <a:spAutoFit/>
          </a:bodyPr>
          <a:lstStyle/>
          <a:p>
            <a:r>
              <a:rPr lang="en-US" sz="5400" dirty="0" smtClean="0">
                <a:solidFill>
                  <a:srgbClr val="FF0000"/>
                </a:solidFill>
              </a:rPr>
              <a:t>M:N</a:t>
            </a:r>
            <a:endParaRPr lang="en-US" sz="5400" dirty="0">
              <a:solidFill>
                <a:srgbClr val="FF0000"/>
              </a:solidFill>
            </a:endParaRPr>
          </a:p>
        </p:txBody>
      </p:sp>
      <p:grpSp>
        <p:nvGrpSpPr>
          <p:cNvPr id="16" name="Group 63"/>
          <p:cNvGrpSpPr/>
          <p:nvPr/>
        </p:nvGrpSpPr>
        <p:grpSpPr>
          <a:xfrm>
            <a:off x="3276600" y="4343400"/>
            <a:ext cx="2438400" cy="2133600"/>
            <a:chOff x="5105400" y="4343400"/>
            <a:chExt cx="2438400" cy="2133600"/>
          </a:xfrm>
        </p:grpSpPr>
        <p:sp>
          <p:nvSpPr>
            <p:cNvPr id="65" name="Cloud 64"/>
            <p:cNvSpPr/>
            <p:nvPr/>
          </p:nvSpPr>
          <p:spPr>
            <a:xfrm>
              <a:off x="5105400" y="4343400"/>
              <a:ext cx="838200" cy="2133600"/>
            </a:xfrm>
            <a:prstGeom prst="cloud">
              <a:avLst/>
            </a:prstGeom>
            <a:solidFill>
              <a:schemeClr val="bg1">
                <a:lumMod val="85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6" name="Cloud 65"/>
            <p:cNvSpPr/>
            <p:nvPr/>
          </p:nvSpPr>
          <p:spPr>
            <a:xfrm>
              <a:off x="6705600" y="4343400"/>
              <a:ext cx="838200" cy="2133600"/>
            </a:xfrm>
            <a:prstGeom prst="cloud">
              <a:avLst/>
            </a:prstGeom>
            <a:solidFill>
              <a:schemeClr val="bg1">
                <a:lumMod val="85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7" name="Oval 66"/>
            <p:cNvSpPr/>
            <p:nvPr/>
          </p:nvSpPr>
          <p:spPr>
            <a:xfrm>
              <a:off x="5715000" y="48006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6629400" y="48006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6629400" y="58674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5715000" y="58674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Connector 70"/>
            <p:cNvCxnSpPr>
              <a:stCxn id="67" idx="6"/>
              <a:endCxn id="68" idx="2"/>
            </p:cNvCxnSpPr>
            <p:nvPr/>
          </p:nvCxnSpPr>
          <p:spPr>
            <a:xfrm>
              <a:off x="6019800" y="4953000"/>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Straight Connector 71"/>
            <p:cNvCxnSpPr>
              <a:stCxn id="67" idx="5"/>
              <a:endCxn id="69" idx="1"/>
            </p:cNvCxnSpPr>
            <p:nvPr/>
          </p:nvCxnSpPr>
          <p:spPr>
            <a:xfrm rot="16200000" flipH="1">
              <a:off x="5898963" y="5136963"/>
              <a:ext cx="851274" cy="698874"/>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a:stCxn id="68" idx="3"/>
              <a:endCxn id="70" idx="7"/>
            </p:cNvCxnSpPr>
            <p:nvPr/>
          </p:nvCxnSpPr>
          <p:spPr>
            <a:xfrm rot="5400000">
              <a:off x="5898963" y="5136963"/>
              <a:ext cx="851274" cy="698874"/>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0" idx="6"/>
              <a:endCxn id="69" idx="2"/>
            </p:cNvCxnSpPr>
            <p:nvPr/>
          </p:nvCxnSpPr>
          <p:spPr>
            <a:xfrm>
              <a:off x="6019800" y="6019800"/>
              <a:ext cx="6096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28" name="Group 77"/>
          <p:cNvGrpSpPr/>
          <p:nvPr/>
        </p:nvGrpSpPr>
        <p:grpSpPr>
          <a:xfrm>
            <a:off x="6324600" y="4343400"/>
            <a:ext cx="2438400" cy="2133600"/>
            <a:chOff x="5105400" y="4343400"/>
            <a:chExt cx="2438400" cy="2133600"/>
          </a:xfrm>
        </p:grpSpPr>
        <p:sp>
          <p:nvSpPr>
            <p:cNvPr id="79" name="Cloud 78"/>
            <p:cNvSpPr/>
            <p:nvPr/>
          </p:nvSpPr>
          <p:spPr>
            <a:xfrm>
              <a:off x="5105400" y="4343400"/>
              <a:ext cx="838200" cy="2133600"/>
            </a:xfrm>
            <a:prstGeom prst="cloud">
              <a:avLst/>
            </a:prstGeom>
            <a:solidFill>
              <a:schemeClr val="bg1">
                <a:lumMod val="85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0" name="Cloud 79"/>
            <p:cNvSpPr/>
            <p:nvPr/>
          </p:nvSpPr>
          <p:spPr>
            <a:xfrm>
              <a:off x="6705600" y="4343400"/>
              <a:ext cx="838200" cy="2133600"/>
            </a:xfrm>
            <a:prstGeom prst="cloud">
              <a:avLst/>
            </a:prstGeom>
            <a:solidFill>
              <a:schemeClr val="bg1">
                <a:lumMod val="85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1" name="Oval 80"/>
            <p:cNvSpPr/>
            <p:nvPr/>
          </p:nvSpPr>
          <p:spPr>
            <a:xfrm>
              <a:off x="5715000" y="48006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6629400" y="48006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6629400" y="58674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5715000" y="58674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5" name="Straight Connector 84"/>
            <p:cNvCxnSpPr>
              <a:stCxn id="81" idx="6"/>
              <a:endCxn id="82" idx="2"/>
            </p:cNvCxnSpPr>
            <p:nvPr/>
          </p:nvCxnSpPr>
          <p:spPr>
            <a:xfrm>
              <a:off x="6019800" y="4953000"/>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85"/>
            <p:cNvCxnSpPr>
              <a:stCxn id="81" idx="5"/>
              <a:endCxn id="83" idx="1"/>
            </p:cNvCxnSpPr>
            <p:nvPr/>
          </p:nvCxnSpPr>
          <p:spPr>
            <a:xfrm rot="16200000" flipH="1">
              <a:off x="5898963" y="5136963"/>
              <a:ext cx="851274" cy="698874"/>
            </a:xfrm>
            <a:prstGeom prst="line">
              <a:avLst/>
            </a:prstGeom>
          </p:spPr>
          <p:style>
            <a:lnRef idx="1">
              <a:schemeClr val="accent1"/>
            </a:lnRef>
            <a:fillRef idx="0">
              <a:schemeClr val="accent1"/>
            </a:fillRef>
            <a:effectRef idx="0">
              <a:schemeClr val="accent1"/>
            </a:effectRef>
            <a:fontRef idx="minor">
              <a:schemeClr val="tx1"/>
            </a:fontRef>
          </p:style>
        </p:cxnSp>
        <p:cxnSp>
          <p:nvCxnSpPr>
            <p:cNvPr id="87" name="Straight Connector 86"/>
            <p:cNvCxnSpPr>
              <a:stCxn id="82" idx="3"/>
              <a:endCxn id="84" idx="7"/>
            </p:cNvCxnSpPr>
            <p:nvPr/>
          </p:nvCxnSpPr>
          <p:spPr>
            <a:xfrm rot="5400000">
              <a:off x="5898963" y="5136963"/>
              <a:ext cx="851274" cy="698874"/>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Straight Connector 87"/>
            <p:cNvCxnSpPr>
              <a:stCxn id="84" idx="6"/>
              <a:endCxn id="83" idx="2"/>
            </p:cNvCxnSpPr>
            <p:nvPr/>
          </p:nvCxnSpPr>
          <p:spPr>
            <a:xfrm>
              <a:off x="6019800" y="6019800"/>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a:stCxn id="81" idx="4"/>
              <a:endCxn id="84" idx="0"/>
            </p:cNvCxnSpPr>
            <p:nvPr/>
          </p:nvCxnSpPr>
          <p:spPr>
            <a:xfrm rot="5400000">
              <a:off x="5486400" y="5486400"/>
              <a:ext cx="76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p:cNvCxnSpPr>
              <a:stCxn id="82" idx="4"/>
              <a:endCxn id="83" idx="0"/>
            </p:cNvCxnSpPr>
            <p:nvPr/>
          </p:nvCxnSpPr>
          <p:spPr>
            <a:xfrm rot="5400000">
              <a:off x="6400800" y="5486400"/>
              <a:ext cx="7620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92" name="Oval 91"/>
          <p:cNvSpPr/>
          <p:nvPr/>
        </p:nvSpPr>
        <p:spPr>
          <a:xfrm>
            <a:off x="5029200" y="52578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4" name="Straight Connector 93"/>
          <p:cNvCxnSpPr>
            <a:stCxn id="67" idx="5"/>
            <a:endCxn id="92" idx="2"/>
          </p:cNvCxnSpPr>
          <p:nvPr/>
        </p:nvCxnSpPr>
        <p:spPr>
          <a:xfrm rot="16200000" flipH="1">
            <a:off x="4413063" y="4794062"/>
            <a:ext cx="349437" cy="882837"/>
          </a:xfrm>
          <a:prstGeom prst="line">
            <a:avLst/>
          </a:prstGeom>
        </p:spPr>
        <p:style>
          <a:lnRef idx="1">
            <a:schemeClr val="accent1"/>
          </a:lnRef>
          <a:fillRef idx="0">
            <a:schemeClr val="accent1"/>
          </a:fillRef>
          <a:effectRef idx="0">
            <a:schemeClr val="accent1"/>
          </a:effectRef>
          <a:fontRef idx="minor">
            <a:schemeClr val="tx1"/>
          </a:fontRef>
        </p:style>
      </p:cxnSp>
      <p:sp>
        <p:nvSpPr>
          <p:cNvPr id="95" name="Oval 94"/>
          <p:cNvSpPr/>
          <p:nvPr/>
        </p:nvSpPr>
        <p:spPr>
          <a:xfrm>
            <a:off x="8077200" y="52578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6" name="Straight Connector 95"/>
          <p:cNvCxnSpPr>
            <a:endCxn id="95" idx="2"/>
          </p:cNvCxnSpPr>
          <p:nvPr/>
        </p:nvCxnSpPr>
        <p:spPr>
          <a:xfrm rot="16200000" flipH="1">
            <a:off x="7461063" y="4794062"/>
            <a:ext cx="349437" cy="882837"/>
          </a:xfrm>
          <a:prstGeom prst="line">
            <a:avLst/>
          </a:prstGeom>
        </p:spPr>
        <p:style>
          <a:lnRef idx="1">
            <a:schemeClr val="accent1"/>
          </a:lnRef>
          <a:fillRef idx="0">
            <a:schemeClr val="accent1"/>
          </a:fillRef>
          <a:effectRef idx="0">
            <a:schemeClr val="accent1"/>
          </a:effectRef>
          <a:fontRef idx="minor">
            <a:schemeClr val="tx1"/>
          </a:fontRef>
        </p:style>
      </p:cxnSp>
      <p:cxnSp>
        <p:nvCxnSpPr>
          <p:cNvPr id="98" name="Straight Connector 97"/>
          <p:cNvCxnSpPr>
            <a:stCxn id="83" idx="7"/>
            <a:endCxn id="95" idx="4"/>
          </p:cNvCxnSpPr>
          <p:nvPr/>
        </p:nvCxnSpPr>
        <p:spPr>
          <a:xfrm rot="5400000" flipH="1" flipV="1">
            <a:off x="7994463" y="5676901"/>
            <a:ext cx="349437" cy="12083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0" name="Straight Connector 99"/>
          <p:cNvCxnSpPr>
            <a:stCxn id="95" idx="0"/>
          </p:cNvCxnSpPr>
          <p:nvPr/>
        </p:nvCxnSpPr>
        <p:spPr>
          <a:xfrm rot="16200000" flipV="1">
            <a:off x="7962900" y="4991100"/>
            <a:ext cx="3048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9" name="Straight Connector 98"/>
          <p:cNvCxnSpPr>
            <a:endCxn id="70" idx="7"/>
          </p:cNvCxnSpPr>
          <p:nvPr/>
        </p:nvCxnSpPr>
        <p:spPr>
          <a:xfrm rot="10800000" flipV="1">
            <a:off x="4146364" y="5410199"/>
            <a:ext cx="882837" cy="501837"/>
          </a:xfrm>
          <a:prstGeom prst="line">
            <a:avLst/>
          </a:prstGeom>
        </p:spPr>
        <p:style>
          <a:lnRef idx="1">
            <a:schemeClr val="accent1"/>
          </a:lnRef>
          <a:fillRef idx="0">
            <a:schemeClr val="accent1"/>
          </a:fillRef>
          <a:effectRef idx="0">
            <a:schemeClr val="accent1"/>
          </a:effectRef>
          <a:fontRef idx="minor">
            <a:schemeClr val="tx1"/>
          </a:fontRef>
        </p:style>
      </p:cxnSp>
      <p:sp>
        <p:nvSpPr>
          <p:cNvPr id="103" name="TextBox 102"/>
          <p:cNvSpPr txBox="1"/>
          <p:nvPr/>
        </p:nvSpPr>
        <p:spPr>
          <a:xfrm>
            <a:off x="990600" y="392668"/>
            <a:ext cx="1050288" cy="369332"/>
          </a:xfrm>
          <a:prstGeom prst="rect">
            <a:avLst/>
          </a:prstGeom>
          <a:noFill/>
        </p:spPr>
        <p:txBody>
          <a:bodyPr wrap="none" rtlCol="0">
            <a:spAutoFit/>
          </a:bodyPr>
          <a:lstStyle/>
          <a:p>
            <a:r>
              <a:rPr lang="en-US" dirty="0" smtClean="0"/>
              <a:t>RNI node</a:t>
            </a:r>
            <a:endParaRPr lang="en-US" dirty="0"/>
          </a:p>
        </p:txBody>
      </p:sp>
      <p:sp>
        <p:nvSpPr>
          <p:cNvPr id="104" name="TextBox 103"/>
          <p:cNvSpPr txBox="1"/>
          <p:nvPr/>
        </p:nvSpPr>
        <p:spPr>
          <a:xfrm>
            <a:off x="1464312" y="1230868"/>
            <a:ext cx="1080167" cy="369332"/>
          </a:xfrm>
          <a:prstGeom prst="rect">
            <a:avLst/>
          </a:prstGeom>
          <a:noFill/>
        </p:spPr>
        <p:txBody>
          <a:bodyPr wrap="none" rtlCol="0">
            <a:spAutoFit/>
          </a:bodyPr>
          <a:lstStyle/>
          <a:p>
            <a:r>
              <a:rPr lang="en-US" dirty="0" smtClean="0"/>
              <a:t>RNI Peers</a:t>
            </a:r>
            <a:endParaRPr lang="en-US" dirty="0"/>
          </a:p>
        </p:txBody>
      </p:sp>
      <p:sp>
        <p:nvSpPr>
          <p:cNvPr id="105" name="TextBox 104"/>
          <p:cNvSpPr txBox="1"/>
          <p:nvPr/>
        </p:nvSpPr>
        <p:spPr>
          <a:xfrm>
            <a:off x="1769112" y="2602468"/>
            <a:ext cx="1399229" cy="369332"/>
          </a:xfrm>
          <a:prstGeom prst="rect">
            <a:avLst/>
          </a:prstGeom>
          <a:noFill/>
        </p:spPr>
        <p:txBody>
          <a:bodyPr wrap="none" rtlCol="0">
            <a:spAutoFit/>
          </a:bodyPr>
          <a:lstStyle/>
          <a:p>
            <a:r>
              <a:rPr lang="en-US" dirty="0" smtClean="0"/>
              <a:t>RNI Adjacent</a:t>
            </a:r>
            <a:endParaRPr lang="en-US" dirty="0"/>
          </a:p>
        </p:txBody>
      </p:sp>
      <p:cxnSp>
        <p:nvCxnSpPr>
          <p:cNvPr id="107" name="Straight Arrow Connector 106"/>
          <p:cNvCxnSpPr/>
          <p:nvPr/>
        </p:nvCxnSpPr>
        <p:spPr>
          <a:xfrm rot="16200000" flipV="1">
            <a:off x="1752600" y="2438401"/>
            <a:ext cx="304800" cy="1524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9" name="Straight Arrow Connector 108"/>
          <p:cNvCxnSpPr>
            <a:endCxn id="36" idx="0"/>
          </p:cNvCxnSpPr>
          <p:nvPr/>
        </p:nvCxnSpPr>
        <p:spPr>
          <a:xfrm rot="5400000">
            <a:off x="1714500" y="3009900"/>
            <a:ext cx="228600" cy="1524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1" name="Straight Arrow Connector 110"/>
          <p:cNvCxnSpPr>
            <a:endCxn id="35" idx="0"/>
          </p:cNvCxnSpPr>
          <p:nvPr/>
        </p:nvCxnSpPr>
        <p:spPr>
          <a:xfrm rot="5400000">
            <a:off x="1485900" y="18669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3" name="Straight Arrow Connector 112"/>
          <p:cNvCxnSpPr>
            <a:endCxn id="34" idx="0"/>
          </p:cNvCxnSpPr>
          <p:nvPr/>
        </p:nvCxnSpPr>
        <p:spPr>
          <a:xfrm rot="10800000" flipV="1">
            <a:off x="838200" y="1524000"/>
            <a:ext cx="68580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6" name="Oval 115"/>
          <p:cNvSpPr/>
          <p:nvPr/>
        </p:nvSpPr>
        <p:spPr>
          <a:xfrm>
            <a:off x="457200" y="381000"/>
            <a:ext cx="304800" cy="304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TextBox 116"/>
          <p:cNvSpPr txBox="1"/>
          <p:nvPr/>
        </p:nvSpPr>
        <p:spPr>
          <a:xfrm>
            <a:off x="1295400" y="6324600"/>
            <a:ext cx="7219862" cy="369332"/>
          </a:xfrm>
          <a:prstGeom prst="rect">
            <a:avLst/>
          </a:prstGeom>
          <a:noFill/>
        </p:spPr>
        <p:txBody>
          <a:bodyPr wrap="none" rtlCol="0">
            <a:spAutoFit/>
          </a:bodyPr>
          <a:lstStyle/>
          <a:p>
            <a:r>
              <a:rPr lang="en-US" dirty="0" smtClean="0"/>
              <a:t>When few RNI Adjacent nodes are connected then we prefix </a:t>
            </a:r>
            <a:r>
              <a:rPr lang="en-US" b="1" dirty="0" smtClean="0">
                <a:solidFill>
                  <a:srgbClr val="FF0000"/>
                </a:solidFill>
              </a:rPr>
              <a:t>Partial</a:t>
            </a:r>
            <a:r>
              <a:rPr lang="en-US" dirty="0" smtClean="0"/>
              <a:t>, e.g. </a:t>
            </a:r>
            <a:r>
              <a:rPr lang="en-US" b="1" dirty="0" smtClean="0">
                <a:solidFill>
                  <a:srgbClr val="FF0000"/>
                </a:solidFill>
              </a:rPr>
              <a:t>|8</a:t>
            </a:r>
            <a:endParaRPr lang="en-US" b="1" dirty="0">
              <a:solidFill>
                <a:srgbClr val="FF0000"/>
              </a:solidFill>
            </a:endParaRPr>
          </a:p>
        </p:txBody>
      </p:sp>
      <p:sp>
        <p:nvSpPr>
          <p:cNvPr id="118" name="Date Placeholder 117"/>
          <p:cNvSpPr>
            <a:spLocks noGrp="1"/>
          </p:cNvSpPr>
          <p:nvPr>
            <p:ph type="dt" sz="half" idx="10"/>
          </p:nvPr>
        </p:nvSpPr>
        <p:spPr/>
        <p:txBody>
          <a:bodyPr/>
          <a:lstStyle/>
          <a:p>
            <a:fld id="{1B0CB87C-C817-4444-841B-2272B0BA06EA}" type="datetime1">
              <a:rPr lang="en-US" smtClean="0"/>
              <a:t>1/12/2011</a:t>
            </a:fld>
            <a:endParaRPr lang="en-US"/>
          </a:p>
        </p:txBody>
      </p:sp>
      <p:sp>
        <p:nvSpPr>
          <p:cNvPr id="119" name="Footer Placeholder 118"/>
          <p:cNvSpPr>
            <a:spLocks noGrp="1"/>
          </p:cNvSpPr>
          <p:nvPr>
            <p:ph type="ftr" sz="quarter" idx="11"/>
          </p:nvPr>
        </p:nvSpPr>
        <p:spPr/>
        <p:txBody>
          <a:bodyPr/>
          <a:lstStyle/>
          <a:p>
            <a:r>
              <a:rPr lang="en-US" smtClean="0"/>
              <a:t>IEEE Interim Jan 2011, Kauai, Hawaii</a:t>
            </a:r>
            <a:endParaRPr lang="en-US"/>
          </a:p>
        </p:txBody>
      </p:sp>
      <p:sp>
        <p:nvSpPr>
          <p:cNvPr id="120" name="Slide Number Placeholder 119"/>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 grpId="0"/>
      <p:bldP spid="10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NNI Deployment</a:t>
            </a:r>
            <a:endParaRPr lang="en-US" dirty="0"/>
          </a:p>
        </p:txBody>
      </p:sp>
      <p:sp>
        <p:nvSpPr>
          <p:cNvPr id="3" name="Content Placeholder 2"/>
          <p:cNvSpPr>
            <a:spLocks noGrp="1"/>
          </p:cNvSpPr>
          <p:nvPr>
            <p:ph idx="1"/>
          </p:nvPr>
        </p:nvSpPr>
        <p:spPr/>
        <p:txBody>
          <a:bodyPr>
            <a:normAutofit/>
          </a:bodyPr>
          <a:lstStyle/>
          <a:p>
            <a:r>
              <a:rPr lang="en-US" dirty="0" smtClean="0"/>
              <a:t>Two types NNI deployment</a:t>
            </a:r>
          </a:p>
          <a:p>
            <a:pPr lvl="1"/>
            <a:r>
              <a:rPr lang="en-US" dirty="0" smtClean="0"/>
              <a:t>Same building</a:t>
            </a:r>
          </a:p>
          <a:p>
            <a:pPr lvl="1">
              <a:buNone/>
            </a:pPr>
            <a:endParaRPr lang="en-US" dirty="0" smtClean="0"/>
          </a:p>
          <a:p>
            <a:pPr lvl="1"/>
            <a:r>
              <a:rPr lang="en-US" dirty="0" smtClean="0"/>
              <a:t>Different buildings</a:t>
            </a:r>
          </a:p>
          <a:p>
            <a:endParaRPr lang="en-US" dirty="0" smtClean="0"/>
          </a:p>
        </p:txBody>
      </p:sp>
      <p:sp>
        <p:nvSpPr>
          <p:cNvPr id="4" name="Date Placeholder 3"/>
          <p:cNvSpPr>
            <a:spLocks noGrp="1"/>
          </p:cNvSpPr>
          <p:nvPr>
            <p:ph type="dt" sz="half" idx="10"/>
          </p:nvPr>
        </p:nvSpPr>
        <p:spPr/>
        <p:txBody>
          <a:bodyPr/>
          <a:lstStyle/>
          <a:p>
            <a:fld id="{7382F331-D5AE-4A40-B2C6-BF75634D998B}" type="datetime1">
              <a:rPr lang="en-US" smtClean="0"/>
              <a:t>1/12/2011</a:t>
            </a:fld>
            <a:endParaRPr lang="en-US"/>
          </a:p>
        </p:txBody>
      </p:sp>
      <p:sp>
        <p:nvSpPr>
          <p:cNvPr id="5" name="Footer Placeholder 4"/>
          <p:cNvSpPr>
            <a:spLocks noGrp="1"/>
          </p:cNvSpPr>
          <p:nvPr>
            <p:ph type="ftr" sz="quarter" idx="11"/>
          </p:nvPr>
        </p:nvSpPr>
        <p:spPr/>
        <p:txBody>
          <a:bodyPr/>
          <a:lstStyle/>
          <a:p>
            <a:r>
              <a:rPr lang="en-US" smtClean="0"/>
              <a:t>IEEE Interim Jan 2011, Kauai, Hawaii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p:cNvSpPr/>
          <p:nvPr/>
        </p:nvSpPr>
        <p:spPr>
          <a:xfrm>
            <a:off x="6956045" y="3124200"/>
            <a:ext cx="1066800" cy="990600"/>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23" name="Rectangle 22"/>
          <p:cNvSpPr/>
          <p:nvPr/>
        </p:nvSpPr>
        <p:spPr>
          <a:xfrm>
            <a:off x="4212845" y="3124200"/>
            <a:ext cx="1066800" cy="99060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Deployed in Same Building</a:t>
            </a:r>
            <a:endParaRPr lang="en-US" dirty="0"/>
          </a:p>
        </p:txBody>
      </p:sp>
      <p:sp>
        <p:nvSpPr>
          <p:cNvPr id="4" name="Rectangle 3"/>
          <p:cNvSpPr/>
          <p:nvPr/>
        </p:nvSpPr>
        <p:spPr>
          <a:xfrm>
            <a:off x="1371601" y="1905000"/>
            <a:ext cx="1066800" cy="129540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5" name="Rectangle 4"/>
          <p:cNvSpPr/>
          <p:nvPr/>
        </p:nvSpPr>
        <p:spPr>
          <a:xfrm>
            <a:off x="5584445" y="2971800"/>
            <a:ext cx="1066800" cy="129540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6" name="Rounded Rectangle 5"/>
          <p:cNvSpPr/>
          <p:nvPr/>
        </p:nvSpPr>
        <p:spPr>
          <a:xfrm>
            <a:off x="1447801" y="2133600"/>
            <a:ext cx="533400" cy="2286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1</a:t>
            </a:r>
            <a:endParaRPr lang="en-US" dirty="0"/>
          </a:p>
        </p:txBody>
      </p:sp>
      <p:sp>
        <p:nvSpPr>
          <p:cNvPr id="7" name="Rounded Rectangle 6"/>
          <p:cNvSpPr/>
          <p:nvPr/>
        </p:nvSpPr>
        <p:spPr>
          <a:xfrm>
            <a:off x="1828801" y="2743200"/>
            <a:ext cx="533400" cy="2286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t>2</a:t>
            </a:r>
            <a:endParaRPr lang="en-US" dirty="0"/>
          </a:p>
        </p:txBody>
      </p:sp>
      <p:sp>
        <p:nvSpPr>
          <p:cNvPr id="8" name="TextBox 7"/>
          <p:cNvSpPr txBox="1"/>
          <p:nvPr/>
        </p:nvSpPr>
        <p:spPr>
          <a:xfrm>
            <a:off x="1295401" y="3239869"/>
            <a:ext cx="1241045" cy="646331"/>
          </a:xfrm>
          <a:prstGeom prst="rect">
            <a:avLst/>
          </a:prstGeom>
          <a:noFill/>
        </p:spPr>
        <p:txBody>
          <a:bodyPr wrap="none" rtlCol="0">
            <a:spAutoFit/>
          </a:bodyPr>
          <a:lstStyle/>
          <a:p>
            <a:r>
              <a:rPr lang="en-US" dirty="0" smtClean="0"/>
              <a:t>Building of </a:t>
            </a:r>
          </a:p>
          <a:p>
            <a:r>
              <a:rPr lang="en-US" dirty="0" smtClean="0"/>
              <a:t>Operator 1</a:t>
            </a:r>
            <a:endParaRPr lang="en-US" dirty="0"/>
          </a:p>
        </p:txBody>
      </p:sp>
      <p:sp>
        <p:nvSpPr>
          <p:cNvPr id="9" name="Rounded Rectangle 8"/>
          <p:cNvSpPr/>
          <p:nvPr/>
        </p:nvSpPr>
        <p:spPr>
          <a:xfrm>
            <a:off x="5889245" y="3505200"/>
            <a:ext cx="533400" cy="2286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Ex</a:t>
            </a:r>
            <a:endParaRPr lang="en-US" dirty="0"/>
          </a:p>
        </p:txBody>
      </p:sp>
      <p:sp>
        <p:nvSpPr>
          <p:cNvPr id="10" name="Rounded Rectangle 9"/>
          <p:cNvSpPr/>
          <p:nvPr/>
        </p:nvSpPr>
        <p:spPr>
          <a:xfrm>
            <a:off x="7184645" y="3505200"/>
            <a:ext cx="533400" cy="2286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t>2</a:t>
            </a:r>
            <a:endParaRPr lang="en-US" dirty="0"/>
          </a:p>
        </p:txBody>
      </p:sp>
      <p:sp>
        <p:nvSpPr>
          <p:cNvPr id="11" name="TextBox 10"/>
          <p:cNvSpPr txBox="1"/>
          <p:nvPr/>
        </p:nvSpPr>
        <p:spPr>
          <a:xfrm>
            <a:off x="5486400" y="4306669"/>
            <a:ext cx="1241045" cy="923330"/>
          </a:xfrm>
          <a:prstGeom prst="rect">
            <a:avLst/>
          </a:prstGeom>
          <a:noFill/>
        </p:spPr>
        <p:txBody>
          <a:bodyPr wrap="none" rtlCol="0">
            <a:spAutoFit/>
          </a:bodyPr>
          <a:lstStyle/>
          <a:p>
            <a:r>
              <a:rPr lang="en-US" dirty="0" smtClean="0"/>
              <a:t>Building of </a:t>
            </a:r>
          </a:p>
          <a:p>
            <a:r>
              <a:rPr lang="en-US" dirty="0" smtClean="0"/>
              <a:t>Exchange </a:t>
            </a:r>
          </a:p>
          <a:p>
            <a:r>
              <a:rPr lang="en-US" dirty="0" smtClean="0"/>
              <a:t>Operator</a:t>
            </a:r>
            <a:endParaRPr lang="en-US" dirty="0"/>
          </a:p>
        </p:txBody>
      </p:sp>
      <p:sp>
        <p:nvSpPr>
          <p:cNvPr id="12" name="Rounded Rectangle 11"/>
          <p:cNvSpPr/>
          <p:nvPr/>
        </p:nvSpPr>
        <p:spPr>
          <a:xfrm>
            <a:off x="4517645" y="3505200"/>
            <a:ext cx="533400" cy="2286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1</a:t>
            </a:r>
            <a:endParaRPr lang="en-US" dirty="0"/>
          </a:p>
        </p:txBody>
      </p:sp>
      <p:cxnSp>
        <p:nvCxnSpPr>
          <p:cNvPr id="14" name="Straight Connector 13"/>
          <p:cNvCxnSpPr>
            <a:stCxn id="12" idx="3"/>
            <a:endCxn id="9" idx="1"/>
          </p:cNvCxnSpPr>
          <p:nvPr/>
        </p:nvCxnSpPr>
        <p:spPr>
          <a:xfrm>
            <a:off x="5051045" y="3619500"/>
            <a:ext cx="838200" cy="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9" idx="3"/>
            <a:endCxn id="10" idx="1"/>
          </p:cNvCxnSpPr>
          <p:nvPr/>
        </p:nvCxnSpPr>
        <p:spPr>
          <a:xfrm>
            <a:off x="6422645" y="3619500"/>
            <a:ext cx="762000" cy="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6" idx="2"/>
            <a:endCxn id="7" idx="0"/>
          </p:cNvCxnSpPr>
          <p:nvPr/>
        </p:nvCxnSpPr>
        <p:spPr>
          <a:xfrm rot="16200000" flipH="1">
            <a:off x="1714501" y="2362200"/>
            <a:ext cx="381000" cy="3810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7" idx="3"/>
          </p:cNvCxnSpPr>
          <p:nvPr/>
        </p:nvCxnSpPr>
        <p:spPr>
          <a:xfrm>
            <a:off x="2362201" y="2857500"/>
            <a:ext cx="685800" cy="381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6" idx="1"/>
          </p:cNvCxnSpPr>
          <p:nvPr/>
        </p:nvCxnSpPr>
        <p:spPr>
          <a:xfrm rot="10800000">
            <a:off x="762001" y="2209800"/>
            <a:ext cx="685800" cy="381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4191000" y="4114800"/>
            <a:ext cx="1241045" cy="646331"/>
          </a:xfrm>
          <a:prstGeom prst="rect">
            <a:avLst/>
          </a:prstGeom>
          <a:noFill/>
        </p:spPr>
        <p:txBody>
          <a:bodyPr wrap="none" rtlCol="0">
            <a:spAutoFit/>
          </a:bodyPr>
          <a:lstStyle/>
          <a:p>
            <a:r>
              <a:rPr lang="en-US" dirty="0" smtClean="0"/>
              <a:t>Building of </a:t>
            </a:r>
          </a:p>
          <a:p>
            <a:r>
              <a:rPr lang="en-US" dirty="0" smtClean="0"/>
              <a:t>Operator 1</a:t>
            </a:r>
            <a:endParaRPr lang="en-US" dirty="0"/>
          </a:p>
        </p:txBody>
      </p:sp>
      <p:sp>
        <p:nvSpPr>
          <p:cNvPr id="26" name="TextBox 25"/>
          <p:cNvSpPr txBox="1"/>
          <p:nvPr/>
        </p:nvSpPr>
        <p:spPr>
          <a:xfrm>
            <a:off x="6879845" y="4114800"/>
            <a:ext cx="1241045" cy="646331"/>
          </a:xfrm>
          <a:prstGeom prst="rect">
            <a:avLst/>
          </a:prstGeom>
          <a:noFill/>
        </p:spPr>
        <p:txBody>
          <a:bodyPr wrap="none" rtlCol="0">
            <a:spAutoFit/>
          </a:bodyPr>
          <a:lstStyle/>
          <a:p>
            <a:r>
              <a:rPr lang="en-US" dirty="0" smtClean="0"/>
              <a:t>Building of </a:t>
            </a:r>
          </a:p>
          <a:p>
            <a:r>
              <a:rPr lang="en-US" dirty="0" smtClean="0"/>
              <a:t>Operator 2</a:t>
            </a:r>
            <a:endParaRPr lang="en-US" dirty="0"/>
          </a:p>
        </p:txBody>
      </p:sp>
      <p:sp>
        <p:nvSpPr>
          <p:cNvPr id="27" name="TextBox 26"/>
          <p:cNvSpPr txBox="1"/>
          <p:nvPr/>
        </p:nvSpPr>
        <p:spPr>
          <a:xfrm>
            <a:off x="4648200" y="5248870"/>
            <a:ext cx="3256533" cy="923330"/>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dirty="0" smtClean="0"/>
              <a:t>Exchange is high available device</a:t>
            </a:r>
          </a:p>
          <a:p>
            <a:pPr marL="342900" indent="-342900">
              <a:buAutoNum type="arabicPeriod"/>
            </a:pPr>
            <a:r>
              <a:rPr lang="en-US" dirty="0" smtClean="0"/>
              <a:t>simple patch panel or </a:t>
            </a:r>
          </a:p>
          <a:p>
            <a:pPr marL="342900" indent="-342900">
              <a:buAutoNum type="arabicPeriod"/>
            </a:pPr>
            <a:r>
              <a:rPr lang="en-US" dirty="0" smtClean="0"/>
              <a:t>switch</a:t>
            </a:r>
            <a:endParaRPr lang="en-US" dirty="0"/>
          </a:p>
        </p:txBody>
      </p:sp>
      <p:sp>
        <p:nvSpPr>
          <p:cNvPr id="28" name="Date Placeholder 27"/>
          <p:cNvSpPr>
            <a:spLocks noGrp="1"/>
          </p:cNvSpPr>
          <p:nvPr>
            <p:ph type="dt" sz="half" idx="10"/>
          </p:nvPr>
        </p:nvSpPr>
        <p:spPr/>
        <p:txBody>
          <a:bodyPr/>
          <a:lstStyle/>
          <a:p>
            <a:fld id="{3B675024-FAAA-4F28-ADD6-EB499DC2BC33}" type="datetime1">
              <a:rPr lang="en-US" smtClean="0"/>
              <a:t>1/12/2011</a:t>
            </a:fld>
            <a:endParaRPr lang="en-US"/>
          </a:p>
        </p:txBody>
      </p:sp>
      <p:sp>
        <p:nvSpPr>
          <p:cNvPr id="29" name="Footer Placeholder 28"/>
          <p:cNvSpPr>
            <a:spLocks noGrp="1"/>
          </p:cNvSpPr>
          <p:nvPr>
            <p:ph type="ftr" sz="quarter" idx="11"/>
          </p:nvPr>
        </p:nvSpPr>
        <p:spPr/>
        <p:txBody>
          <a:bodyPr/>
          <a:lstStyle/>
          <a:p>
            <a:r>
              <a:rPr lang="en-US" smtClean="0"/>
              <a:t>IEEE Interim Jan 2011, Kauai, Hawaii</a:t>
            </a:r>
            <a:endParaRPr lang="en-US"/>
          </a:p>
        </p:txBody>
      </p:sp>
      <p:sp>
        <p:nvSpPr>
          <p:cNvPr id="30" name="Slide Number Placeholder 29"/>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Deployed in Different Building</a:t>
            </a:r>
            <a:endParaRPr lang="en-US" dirty="0"/>
          </a:p>
        </p:txBody>
      </p:sp>
      <p:sp>
        <p:nvSpPr>
          <p:cNvPr id="4" name="Rectangle 3"/>
          <p:cNvSpPr/>
          <p:nvPr/>
        </p:nvSpPr>
        <p:spPr>
          <a:xfrm>
            <a:off x="4321555" y="2286000"/>
            <a:ext cx="1066800" cy="990600"/>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5" name="Rectangle 4"/>
          <p:cNvSpPr/>
          <p:nvPr/>
        </p:nvSpPr>
        <p:spPr>
          <a:xfrm>
            <a:off x="1578355" y="2286000"/>
            <a:ext cx="1066800" cy="99060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8" name="Rounded Rectangle 7"/>
          <p:cNvSpPr/>
          <p:nvPr/>
        </p:nvSpPr>
        <p:spPr>
          <a:xfrm>
            <a:off x="4550155" y="2667000"/>
            <a:ext cx="533400" cy="2286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t>2</a:t>
            </a:r>
            <a:endParaRPr lang="en-US" dirty="0"/>
          </a:p>
        </p:txBody>
      </p:sp>
      <p:sp>
        <p:nvSpPr>
          <p:cNvPr id="9" name="TextBox 8"/>
          <p:cNvSpPr txBox="1"/>
          <p:nvPr/>
        </p:nvSpPr>
        <p:spPr>
          <a:xfrm>
            <a:off x="2986311" y="2782669"/>
            <a:ext cx="1204689" cy="646331"/>
          </a:xfrm>
          <a:prstGeom prst="rect">
            <a:avLst/>
          </a:prstGeom>
          <a:noFill/>
        </p:spPr>
        <p:txBody>
          <a:bodyPr wrap="none" rtlCol="0">
            <a:spAutoFit/>
          </a:bodyPr>
          <a:lstStyle/>
          <a:p>
            <a:r>
              <a:rPr lang="en-US" dirty="0" smtClean="0"/>
              <a:t>Fiber of </a:t>
            </a:r>
          </a:p>
          <a:p>
            <a:r>
              <a:rPr lang="en-US" dirty="0" smtClean="0"/>
              <a:t>Operator 1</a:t>
            </a:r>
            <a:endParaRPr lang="en-US" dirty="0"/>
          </a:p>
        </p:txBody>
      </p:sp>
      <p:sp>
        <p:nvSpPr>
          <p:cNvPr id="10" name="Rounded Rectangle 9"/>
          <p:cNvSpPr/>
          <p:nvPr/>
        </p:nvSpPr>
        <p:spPr>
          <a:xfrm>
            <a:off x="1883155" y="2667000"/>
            <a:ext cx="533400" cy="2286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1</a:t>
            </a:r>
            <a:endParaRPr lang="en-US" dirty="0"/>
          </a:p>
        </p:txBody>
      </p:sp>
      <p:cxnSp>
        <p:nvCxnSpPr>
          <p:cNvPr id="11" name="Straight Connector 10"/>
          <p:cNvCxnSpPr>
            <a:stCxn id="10" idx="3"/>
            <a:endCxn id="8" idx="1"/>
          </p:cNvCxnSpPr>
          <p:nvPr/>
        </p:nvCxnSpPr>
        <p:spPr>
          <a:xfrm>
            <a:off x="2416555" y="2781300"/>
            <a:ext cx="2133600" cy="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556510" y="3276600"/>
            <a:ext cx="1241045" cy="646331"/>
          </a:xfrm>
          <a:prstGeom prst="rect">
            <a:avLst/>
          </a:prstGeom>
          <a:noFill/>
        </p:spPr>
        <p:txBody>
          <a:bodyPr wrap="none" rtlCol="0">
            <a:spAutoFit/>
          </a:bodyPr>
          <a:lstStyle/>
          <a:p>
            <a:r>
              <a:rPr lang="en-US" dirty="0" smtClean="0"/>
              <a:t>Building of </a:t>
            </a:r>
          </a:p>
          <a:p>
            <a:r>
              <a:rPr lang="en-US" dirty="0" smtClean="0"/>
              <a:t>Operator 1</a:t>
            </a:r>
            <a:endParaRPr lang="en-US" dirty="0"/>
          </a:p>
        </p:txBody>
      </p:sp>
      <p:sp>
        <p:nvSpPr>
          <p:cNvPr id="14" name="TextBox 13"/>
          <p:cNvSpPr txBox="1"/>
          <p:nvPr/>
        </p:nvSpPr>
        <p:spPr>
          <a:xfrm>
            <a:off x="4245355" y="3276600"/>
            <a:ext cx="1241045" cy="646331"/>
          </a:xfrm>
          <a:prstGeom prst="rect">
            <a:avLst/>
          </a:prstGeom>
          <a:noFill/>
        </p:spPr>
        <p:txBody>
          <a:bodyPr wrap="none" rtlCol="0">
            <a:spAutoFit/>
          </a:bodyPr>
          <a:lstStyle/>
          <a:p>
            <a:r>
              <a:rPr lang="en-US" dirty="0" smtClean="0"/>
              <a:t>Building of </a:t>
            </a:r>
          </a:p>
          <a:p>
            <a:r>
              <a:rPr lang="en-US" dirty="0" smtClean="0"/>
              <a:t>Operator 2</a:t>
            </a:r>
            <a:endParaRPr lang="en-US" dirty="0"/>
          </a:p>
        </p:txBody>
      </p:sp>
      <p:sp>
        <p:nvSpPr>
          <p:cNvPr id="16" name="Rectangle 15"/>
          <p:cNvSpPr/>
          <p:nvPr/>
        </p:nvSpPr>
        <p:spPr>
          <a:xfrm>
            <a:off x="6607555" y="4151531"/>
            <a:ext cx="1241045" cy="1487269"/>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17" name="Rectangle 16"/>
          <p:cNvSpPr/>
          <p:nvPr/>
        </p:nvSpPr>
        <p:spPr>
          <a:xfrm>
            <a:off x="3940555" y="4382869"/>
            <a:ext cx="1066800" cy="99060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8" name="Rounded Rectangle 17"/>
          <p:cNvSpPr/>
          <p:nvPr/>
        </p:nvSpPr>
        <p:spPr>
          <a:xfrm>
            <a:off x="6912355" y="4763869"/>
            <a:ext cx="533400" cy="2286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t>2</a:t>
            </a:r>
            <a:endParaRPr lang="en-US" dirty="0"/>
          </a:p>
        </p:txBody>
      </p:sp>
      <p:sp>
        <p:nvSpPr>
          <p:cNvPr id="19" name="TextBox 18"/>
          <p:cNvSpPr txBox="1"/>
          <p:nvPr/>
        </p:nvSpPr>
        <p:spPr>
          <a:xfrm>
            <a:off x="5348511" y="4879538"/>
            <a:ext cx="1204689" cy="646331"/>
          </a:xfrm>
          <a:prstGeom prst="rect">
            <a:avLst/>
          </a:prstGeom>
          <a:noFill/>
        </p:spPr>
        <p:txBody>
          <a:bodyPr wrap="none" rtlCol="0">
            <a:spAutoFit/>
          </a:bodyPr>
          <a:lstStyle/>
          <a:p>
            <a:r>
              <a:rPr lang="en-US" dirty="0" smtClean="0"/>
              <a:t>Fiber of </a:t>
            </a:r>
          </a:p>
          <a:p>
            <a:r>
              <a:rPr lang="en-US" dirty="0" smtClean="0"/>
              <a:t>Operator 2</a:t>
            </a:r>
            <a:endParaRPr lang="en-US" dirty="0"/>
          </a:p>
        </p:txBody>
      </p:sp>
      <p:sp>
        <p:nvSpPr>
          <p:cNvPr id="20" name="Rounded Rectangle 19"/>
          <p:cNvSpPr/>
          <p:nvPr/>
        </p:nvSpPr>
        <p:spPr>
          <a:xfrm>
            <a:off x="4245355" y="4763869"/>
            <a:ext cx="533400" cy="2286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1</a:t>
            </a:r>
            <a:endParaRPr lang="en-US" dirty="0"/>
          </a:p>
        </p:txBody>
      </p:sp>
      <p:cxnSp>
        <p:nvCxnSpPr>
          <p:cNvPr id="21" name="Straight Connector 20"/>
          <p:cNvCxnSpPr>
            <a:stCxn id="20" idx="3"/>
            <a:endCxn id="18" idx="1"/>
          </p:cNvCxnSpPr>
          <p:nvPr/>
        </p:nvCxnSpPr>
        <p:spPr>
          <a:xfrm>
            <a:off x="4778755" y="4878169"/>
            <a:ext cx="2133600" cy="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3918710" y="5373469"/>
            <a:ext cx="1241045" cy="923330"/>
          </a:xfrm>
          <a:prstGeom prst="rect">
            <a:avLst/>
          </a:prstGeom>
          <a:noFill/>
        </p:spPr>
        <p:txBody>
          <a:bodyPr wrap="none" rtlCol="0">
            <a:spAutoFit/>
          </a:bodyPr>
          <a:lstStyle/>
          <a:p>
            <a:r>
              <a:rPr lang="en-US" dirty="0" smtClean="0"/>
              <a:t>Building of </a:t>
            </a:r>
          </a:p>
          <a:p>
            <a:r>
              <a:rPr lang="en-US" dirty="0" smtClean="0"/>
              <a:t>Operator 1</a:t>
            </a:r>
          </a:p>
          <a:p>
            <a:r>
              <a:rPr lang="en-US" b="1" dirty="0" smtClean="0"/>
              <a:t>Client</a:t>
            </a:r>
            <a:endParaRPr lang="en-US" b="1" dirty="0"/>
          </a:p>
        </p:txBody>
      </p:sp>
      <p:sp>
        <p:nvSpPr>
          <p:cNvPr id="23" name="TextBox 22"/>
          <p:cNvSpPr txBox="1"/>
          <p:nvPr/>
        </p:nvSpPr>
        <p:spPr>
          <a:xfrm>
            <a:off x="6607555" y="5629870"/>
            <a:ext cx="1241045" cy="923330"/>
          </a:xfrm>
          <a:prstGeom prst="rect">
            <a:avLst/>
          </a:prstGeom>
          <a:noFill/>
        </p:spPr>
        <p:txBody>
          <a:bodyPr wrap="none" rtlCol="0">
            <a:spAutoFit/>
          </a:bodyPr>
          <a:lstStyle/>
          <a:p>
            <a:r>
              <a:rPr lang="en-US" dirty="0" smtClean="0"/>
              <a:t>Building of </a:t>
            </a:r>
          </a:p>
          <a:p>
            <a:r>
              <a:rPr lang="en-US" dirty="0" smtClean="0"/>
              <a:t>Operator 2</a:t>
            </a:r>
          </a:p>
          <a:p>
            <a:r>
              <a:rPr lang="en-US" b="1" dirty="0" smtClean="0"/>
              <a:t>Server</a:t>
            </a:r>
            <a:endParaRPr lang="en-US" b="1" dirty="0"/>
          </a:p>
        </p:txBody>
      </p:sp>
      <p:sp>
        <p:nvSpPr>
          <p:cNvPr id="24" name="Date Placeholder 23"/>
          <p:cNvSpPr>
            <a:spLocks noGrp="1"/>
          </p:cNvSpPr>
          <p:nvPr>
            <p:ph type="dt" sz="half" idx="10"/>
          </p:nvPr>
        </p:nvSpPr>
        <p:spPr/>
        <p:txBody>
          <a:bodyPr/>
          <a:lstStyle/>
          <a:p>
            <a:fld id="{A0F8B902-9B69-47BF-8DB6-ABDFB45FE37A}" type="datetime1">
              <a:rPr lang="en-US" smtClean="0"/>
              <a:t>1/12/2011</a:t>
            </a:fld>
            <a:endParaRPr lang="en-US"/>
          </a:p>
        </p:txBody>
      </p:sp>
      <p:sp>
        <p:nvSpPr>
          <p:cNvPr id="25" name="Footer Placeholder 24"/>
          <p:cNvSpPr>
            <a:spLocks noGrp="1"/>
          </p:cNvSpPr>
          <p:nvPr>
            <p:ph type="ftr" sz="quarter" idx="11"/>
          </p:nvPr>
        </p:nvSpPr>
        <p:spPr/>
        <p:txBody>
          <a:bodyPr/>
          <a:lstStyle/>
          <a:p>
            <a:r>
              <a:rPr lang="en-US" smtClean="0"/>
              <a:t>IEEE Interim Jan 2011, Kauai, Hawaii</a:t>
            </a:r>
            <a:endParaRPr lang="en-US"/>
          </a:p>
        </p:txBody>
      </p:sp>
      <p:sp>
        <p:nvSpPr>
          <p:cNvPr id="26" name="Slide Number Placeholder 25"/>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r>
              <a:rPr lang="en-US" dirty="0" smtClean="0"/>
              <a:t>Which deployment problem </a:t>
            </a:r>
            <a:r>
              <a:rPr lang="en-US" dirty="0" smtClean="0"/>
              <a:t>are we trying to solve?</a:t>
            </a:r>
          </a:p>
          <a:p>
            <a:endParaRPr lang="en-US" dirty="0"/>
          </a:p>
        </p:txBody>
      </p:sp>
      <p:sp>
        <p:nvSpPr>
          <p:cNvPr id="4" name="Date Placeholder 3"/>
          <p:cNvSpPr>
            <a:spLocks noGrp="1"/>
          </p:cNvSpPr>
          <p:nvPr>
            <p:ph type="dt" sz="half" idx="10"/>
          </p:nvPr>
        </p:nvSpPr>
        <p:spPr/>
        <p:txBody>
          <a:bodyPr/>
          <a:lstStyle/>
          <a:p>
            <a:fld id="{6DB325E4-D133-4E9D-9230-D69813A54E19}" type="datetime1">
              <a:rPr lang="en-US" smtClean="0"/>
              <a:t>1/12/2011</a:t>
            </a:fld>
            <a:endParaRPr lang="en-US"/>
          </a:p>
        </p:txBody>
      </p:sp>
      <p:sp>
        <p:nvSpPr>
          <p:cNvPr id="5" name="Footer Placeholder 4"/>
          <p:cNvSpPr>
            <a:spLocks noGrp="1"/>
          </p:cNvSpPr>
          <p:nvPr>
            <p:ph type="ftr" sz="quarter" idx="11"/>
          </p:nvPr>
        </p:nvSpPr>
        <p:spPr/>
        <p:txBody>
          <a:bodyPr/>
          <a:lstStyle/>
          <a:p>
            <a:r>
              <a:rPr lang="en-US" smtClean="0"/>
              <a:t>IEEE Interim Jan 2011, Kauai, Hawaii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 Requirements</a:t>
            </a:r>
            <a:endParaRPr lang="en-US" dirty="0"/>
          </a:p>
        </p:txBody>
      </p:sp>
      <p:sp>
        <p:nvSpPr>
          <p:cNvPr id="3" name="Content Placeholder 2"/>
          <p:cNvSpPr>
            <a:spLocks noGrp="1"/>
          </p:cNvSpPr>
          <p:nvPr>
            <p:ph idx="1"/>
          </p:nvPr>
        </p:nvSpPr>
        <p:spPr>
          <a:xfrm>
            <a:off x="457200" y="1447800"/>
            <a:ext cx="8229600" cy="4525963"/>
          </a:xfrm>
        </p:spPr>
        <p:txBody>
          <a:bodyPr vert="horz" lIns="91440" tIns="45720" rIns="91440" bIns="45720" rtlCol="0">
            <a:noAutofit/>
          </a:bodyPr>
          <a:lstStyle/>
          <a:p>
            <a:pPr lvl="0">
              <a:buFont typeface="+mj-lt"/>
              <a:buAutoNum type="arabicPeriod"/>
            </a:pPr>
            <a:r>
              <a:rPr lang="en-US" sz="1800" b="1" dirty="0" smtClean="0"/>
              <a:t>Should </a:t>
            </a:r>
            <a:r>
              <a:rPr lang="en-US" sz="1800" b="1" dirty="0" smtClean="0"/>
              <a:t>work for both Connection-Oriented as well as connection-less technology. </a:t>
            </a:r>
            <a:r>
              <a:rPr lang="en-US" sz="1800" b="1" dirty="0" smtClean="0"/>
              <a:t>Every </a:t>
            </a:r>
            <a:r>
              <a:rPr lang="en-US" sz="1800" b="1" dirty="0" err="1" smtClean="0"/>
              <a:t>prez</a:t>
            </a:r>
            <a:r>
              <a:rPr lang="en-US" sz="1800" b="1" dirty="0" smtClean="0"/>
              <a:t> is pretty much focused on connection-less</a:t>
            </a:r>
          </a:p>
          <a:p>
            <a:pPr lvl="0">
              <a:buFont typeface="+mj-lt"/>
              <a:buAutoNum type="arabicPeriod"/>
            </a:pPr>
            <a:r>
              <a:rPr lang="en-US" sz="1800" b="1" dirty="0" smtClean="0"/>
              <a:t>Protection from node and link failure of R</a:t>
            </a:r>
            <a:r>
              <a:rPr lang="en-US" sz="1800" b="1" dirty="0" smtClean="0"/>
              <a:t>NI, </a:t>
            </a:r>
            <a:r>
              <a:rPr lang="en-US" sz="1800" b="1" dirty="0" smtClean="0"/>
              <a:t>and infrastructure segment failure </a:t>
            </a:r>
            <a:r>
              <a:rPr lang="en-US" sz="1800" b="1" dirty="0" smtClean="0"/>
              <a:t>in the operator network be </a:t>
            </a:r>
            <a:r>
              <a:rPr lang="en-US" sz="1800" b="1" dirty="0" smtClean="0"/>
              <a:t>supported</a:t>
            </a:r>
          </a:p>
          <a:p>
            <a:pPr lvl="0">
              <a:buFont typeface="+mj-lt"/>
              <a:buAutoNum type="arabicPeriod"/>
            </a:pPr>
            <a:r>
              <a:rPr lang="en-US" sz="1800" b="1" dirty="0" smtClean="0"/>
              <a:t>Avoid MAC-in-MAC-in-MAC encapsulation at RNI. However, can use B-BEBs at RNI</a:t>
            </a:r>
          </a:p>
          <a:p>
            <a:pPr lvl="0">
              <a:buFont typeface="+mj-lt"/>
              <a:buAutoNum type="arabicPeriod"/>
            </a:pPr>
            <a:r>
              <a:rPr lang="en-US" sz="1800" b="1" dirty="0" smtClean="0"/>
              <a:t>Bundling and unbundling of I-SIDs from multiple B-VIDs over the </a:t>
            </a:r>
            <a:r>
              <a:rPr lang="en-US" sz="1800" b="1" dirty="0" smtClean="0"/>
              <a:t>RNI</a:t>
            </a:r>
            <a:r>
              <a:rPr lang="en-US" sz="1800" b="1" dirty="0" smtClean="0"/>
              <a:t>. If B-BEB is allowed then bundling is allowed.</a:t>
            </a:r>
          </a:p>
          <a:p>
            <a:pPr>
              <a:buFont typeface="+mj-lt"/>
              <a:buAutoNum type="arabicPeriod"/>
            </a:pPr>
            <a:r>
              <a:rPr lang="en-US" sz="1800" b="1" dirty="0" smtClean="0"/>
              <a:t>No </a:t>
            </a:r>
            <a:r>
              <a:rPr lang="en-US" sz="1800" b="1" dirty="0" smtClean="0"/>
              <a:t>change to Customer Frames</a:t>
            </a:r>
          </a:p>
          <a:p>
            <a:pPr lvl="0">
              <a:buFont typeface="+mj-lt"/>
              <a:buAutoNum type="arabicPeriod"/>
            </a:pPr>
            <a:r>
              <a:rPr lang="en-US" sz="1800" b="1" dirty="0" smtClean="0"/>
              <a:t>Traffic </a:t>
            </a:r>
            <a:r>
              <a:rPr lang="en-US" sz="1800" b="1" dirty="0" smtClean="0"/>
              <a:t>should never be lost when alternate path is available</a:t>
            </a:r>
          </a:p>
          <a:p>
            <a:pPr lvl="0">
              <a:buFont typeface="+mj-lt"/>
              <a:buAutoNum type="arabicPeriod"/>
            </a:pPr>
            <a:r>
              <a:rPr lang="en-US" sz="1800" b="1" dirty="0" smtClean="0"/>
              <a:t>Don’t send traffic if RNI is always failed. Instead use this feature to free up BW on operator 1 and operator 2 network for other internal services.</a:t>
            </a:r>
          </a:p>
          <a:p>
            <a:pPr lvl="0">
              <a:buFont typeface="+mj-lt"/>
              <a:buAutoNum type="arabicPeriod"/>
            </a:pPr>
            <a:r>
              <a:rPr lang="en-US" sz="1800" b="1" dirty="0" smtClean="0"/>
              <a:t>Deterministic </a:t>
            </a:r>
            <a:r>
              <a:rPr lang="en-US" sz="1800" b="1" dirty="0" err="1" smtClean="0"/>
              <a:t>QoS</a:t>
            </a:r>
            <a:r>
              <a:rPr lang="en-US" sz="1800" b="1" dirty="0" smtClean="0"/>
              <a:t> for PBB-TE means we cannot use Routing/Switching at RNI. We must use Protection mechanisms at the RNI for PBB-TE.</a:t>
            </a:r>
          </a:p>
          <a:p>
            <a:pPr lvl="0">
              <a:buFont typeface="+mj-lt"/>
              <a:buAutoNum type="arabicPeriod"/>
            </a:pPr>
            <a:r>
              <a:rPr lang="en-US" sz="1800" b="1" dirty="0" smtClean="0"/>
              <a:t>Source Address translation at RNI nodes. This would require modification to B-BEBs for RNI</a:t>
            </a:r>
          </a:p>
          <a:p>
            <a:pPr lvl="0">
              <a:buFont typeface="+mj-lt"/>
              <a:buAutoNum type="arabicPeriod"/>
            </a:pPr>
            <a:r>
              <a:rPr lang="en-US" sz="1800" b="1" dirty="0" smtClean="0"/>
              <a:t>Sub-50 </a:t>
            </a:r>
            <a:r>
              <a:rPr lang="en-US" sz="1800" b="1" dirty="0" err="1" smtClean="0"/>
              <a:t>msec</a:t>
            </a:r>
            <a:r>
              <a:rPr lang="en-US" sz="1800" b="1" dirty="0" smtClean="0"/>
              <a:t> </a:t>
            </a:r>
          </a:p>
        </p:txBody>
      </p:sp>
      <p:sp>
        <p:nvSpPr>
          <p:cNvPr id="4" name="Date Placeholder 3"/>
          <p:cNvSpPr>
            <a:spLocks noGrp="1"/>
          </p:cNvSpPr>
          <p:nvPr>
            <p:ph type="dt" sz="half" idx="10"/>
          </p:nvPr>
        </p:nvSpPr>
        <p:spPr/>
        <p:txBody>
          <a:bodyPr/>
          <a:lstStyle/>
          <a:p>
            <a:fld id="{16242F7E-EA94-49A9-AF39-44D048651A40}" type="datetime1">
              <a:rPr lang="en-US" smtClean="0"/>
              <a:t>1/12/2011</a:t>
            </a:fld>
            <a:endParaRPr lang="en-US"/>
          </a:p>
        </p:txBody>
      </p:sp>
      <p:sp>
        <p:nvSpPr>
          <p:cNvPr id="5" name="Footer Placeholder 4"/>
          <p:cNvSpPr>
            <a:spLocks noGrp="1"/>
          </p:cNvSpPr>
          <p:nvPr>
            <p:ph type="ftr" sz="quarter" idx="11"/>
          </p:nvPr>
        </p:nvSpPr>
        <p:spPr/>
        <p:txBody>
          <a:bodyPr/>
          <a:lstStyle/>
          <a:p>
            <a:r>
              <a:rPr lang="en-US" smtClean="0"/>
              <a:t>IEEE Interim Jan 2011, Kauai, Hawaii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1535</TotalTime>
  <Words>1663</Words>
  <Application>Microsoft Office PowerPoint</Application>
  <PresentationFormat>On-screen Show (4:3)</PresentationFormat>
  <Paragraphs>417</Paragraphs>
  <Slides>29</Slides>
  <Notes>6</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RNI Requirements Imposed by PBB-TE</vt:lpstr>
      <vt:lpstr>Recap of Major Ideas</vt:lpstr>
      <vt:lpstr>Introduction</vt:lpstr>
      <vt:lpstr>Topology</vt:lpstr>
      <vt:lpstr>NNI Deployment</vt:lpstr>
      <vt:lpstr>Deployed in Same Building</vt:lpstr>
      <vt:lpstr>Deployed in Different Building</vt:lpstr>
      <vt:lpstr>Slide 8</vt:lpstr>
      <vt:lpstr>Ten Requirements</vt:lpstr>
      <vt:lpstr>Protection Scopes</vt:lpstr>
      <vt:lpstr>RNI Link Failure</vt:lpstr>
      <vt:lpstr>RNI Node Failure</vt:lpstr>
      <vt:lpstr>Slide 13</vt:lpstr>
      <vt:lpstr>Failure within Operator Network</vt:lpstr>
      <vt:lpstr>What are we doing?</vt:lpstr>
      <vt:lpstr>Technology Independent</vt:lpstr>
      <vt:lpstr>Avoid Further Encapsulation of Data</vt:lpstr>
      <vt:lpstr>No Change to Customer Frames</vt:lpstr>
      <vt:lpstr>Slide 19</vt:lpstr>
      <vt:lpstr>Bundling</vt:lpstr>
      <vt:lpstr>Avoid Traffic Loss</vt:lpstr>
      <vt:lpstr>Forwarding Ambiguity</vt:lpstr>
      <vt:lpstr>Avoid Traffic Loss</vt:lpstr>
      <vt:lpstr>Block Traffic Towards Interconnect when Complete Interconnect Failure</vt:lpstr>
      <vt:lpstr>Deterministic QoS for PBB-TE</vt:lpstr>
      <vt:lpstr>Source Address Translation</vt:lpstr>
      <vt:lpstr>50 ms</vt:lpstr>
      <vt:lpstr>Ten Requirements</vt:lpstr>
      <vt:lpstr>Thanks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RNI Requirements Imposed by PBB-TE</dc:title>
  <dc:creator/>
  <cp:lastModifiedBy>vinod kumar</cp:lastModifiedBy>
  <cp:revision>56</cp:revision>
  <dcterms:created xsi:type="dcterms:W3CDTF">2006-08-16T00:00:00Z</dcterms:created>
  <dcterms:modified xsi:type="dcterms:W3CDTF">2011-01-11T18:56:44Z</dcterms:modified>
</cp:coreProperties>
</file>