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2" r:id="rId2"/>
    <p:sldId id="257" r:id="rId3"/>
    <p:sldId id="259" r:id="rId4"/>
    <p:sldId id="258" r:id="rId5"/>
    <p:sldId id="260" r:id="rId6"/>
    <p:sldId id="261" r:id="rId7"/>
    <p:sldId id="263" r:id="rId8"/>
    <p:sldId id="264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DE9E20-D98A-448A-A17F-38507EB766DE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38E05-7B6E-4BD6-A03C-C181CB46F9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8778" y="6597352"/>
            <a:ext cx="182742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fld id="{DE2FA600-E01B-4513-818E-CF9DC9761B49}" type="slidenum">
              <a:rPr lang="en-US" sz="1200" smtClean="0"/>
              <a:pPr algn="ctr"/>
              <a:t>‹#›</a:t>
            </a:fld>
            <a:endParaRPr lang="en-US" sz="12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</a:rPr>
              <a:t>DRNI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Network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 Protection Interaction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Some examples in which one or more faults in DRNI require a change in Network Protection</a:t>
            </a:r>
          </a:p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Some examples in which one or more faults in Network Protection require a change in DRNI</a:t>
            </a:r>
          </a:p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Adds additional ‘external’ protection switching trigger condition(s) to DRNI (from NP) and to NP (from DRNI)</a:t>
            </a:r>
          </a:p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DRNI and NP need to communicate with each other; what is the minimum message set?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EC SNC Protection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How to control that active EC SNCP endpoints are moved from node 2 to node 3 for examples in figures 3A, 3B, 4B and 5A?</a:t>
            </a:r>
          </a:p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How to control that DRNI active GW is moved from node 2 to node 3 for examples in figures 4B and 5A?</a:t>
            </a:r>
          </a:p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How to control that EC SNCP endpoint in node 1 switches from W to P for example in figure 3B? </a:t>
            </a:r>
          </a:p>
          <a:p>
            <a:pPr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2" name="Straight Connector 71"/>
          <p:cNvCxnSpPr>
            <a:endCxn id="69" idx="1"/>
          </p:cNvCxnSpPr>
          <p:nvPr/>
        </p:nvCxnSpPr>
        <p:spPr>
          <a:xfrm flipV="1">
            <a:off x="1115616" y="4149080"/>
            <a:ext cx="1656184" cy="72008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endCxn id="70" idx="1"/>
          </p:cNvCxnSpPr>
          <p:nvPr/>
        </p:nvCxnSpPr>
        <p:spPr>
          <a:xfrm>
            <a:off x="1187624" y="4869160"/>
            <a:ext cx="1584176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endCxn id="75" idx="1"/>
          </p:cNvCxnSpPr>
          <p:nvPr/>
        </p:nvCxnSpPr>
        <p:spPr>
          <a:xfrm flipH="1" flipV="1">
            <a:off x="6228184" y="4149080"/>
            <a:ext cx="1584176" cy="72008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endCxn id="76" idx="1"/>
          </p:cNvCxnSpPr>
          <p:nvPr/>
        </p:nvCxnSpPr>
        <p:spPr>
          <a:xfrm flipH="1">
            <a:off x="6228184" y="4869160"/>
            <a:ext cx="1584176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13" idx="1"/>
          </p:cNvCxnSpPr>
          <p:nvPr/>
        </p:nvCxnSpPr>
        <p:spPr>
          <a:xfrm flipH="1" flipV="1">
            <a:off x="6228184" y="836712"/>
            <a:ext cx="1584176" cy="72008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14" idx="1"/>
          </p:cNvCxnSpPr>
          <p:nvPr/>
        </p:nvCxnSpPr>
        <p:spPr>
          <a:xfrm flipH="1">
            <a:off x="6228184" y="1556792"/>
            <a:ext cx="1584176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endCxn id="4" idx="1"/>
          </p:cNvCxnSpPr>
          <p:nvPr/>
        </p:nvCxnSpPr>
        <p:spPr>
          <a:xfrm flipV="1">
            <a:off x="1115616" y="836712"/>
            <a:ext cx="1656184" cy="72008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5" idx="1"/>
          </p:cNvCxnSpPr>
          <p:nvPr/>
        </p:nvCxnSpPr>
        <p:spPr>
          <a:xfrm>
            <a:off x="1187624" y="1556792"/>
            <a:ext cx="1584176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771800" y="476672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71800" y="198884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55576" y="1196752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491880" y="1196752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 flipH="1">
            <a:off x="5364088" y="476672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flipH="1">
            <a:off x="5364088" y="198884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flipH="1">
            <a:off x="7380312" y="1196752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6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5508104" y="1196752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5" idx="3"/>
            <a:endCxn id="14" idx="3"/>
          </p:cNvCxnSpPr>
          <p:nvPr/>
        </p:nvCxnSpPr>
        <p:spPr>
          <a:xfrm>
            <a:off x="3635896" y="2348880"/>
            <a:ext cx="1728192" cy="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4" idx="3"/>
            <a:endCxn id="13" idx="3"/>
          </p:cNvCxnSpPr>
          <p:nvPr/>
        </p:nvCxnSpPr>
        <p:spPr>
          <a:xfrm>
            <a:off x="3635896" y="836712"/>
            <a:ext cx="1728192" cy="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Freeform 35"/>
          <p:cNvSpPr/>
          <p:nvPr/>
        </p:nvSpPr>
        <p:spPr>
          <a:xfrm>
            <a:off x="501805" y="823538"/>
            <a:ext cx="7950819" cy="747131"/>
          </a:xfrm>
          <a:custGeom>
            <a:avLst/>
            <a:gdLst>
              <a:gd name="connsiteX0" fmla="*/ 7950819 w 7950819"/>
              <a:gd name="connsiteY0" fmla="*/ 724829 h 747131"/>
              <a:gd name="connsiteX1" fmla="*/ 7315200 w 7950819"/>
              <a:gd name="connsiteY1" fmla="*/ 747131 h 747131"/>
              <a:gd name="connsiteX2" fmla="*/ 5653668 w 7950819"/>
              <a:gd name="connsiteY2" fmla="*/ 0 h 747131"/>
              <a:gd name="connsiteX3" fmla="*/ 2341756 w 7950819"/>
              <a:gd name="connsiteY3" fmla="*/ 11151 h 747131"/>
              <a:gd name="connsiteX4" fmla="*/ 657922 w 7950819"/>
              <a:gd name="connsiteY4" fmla="*/ 713678 h 747131"/>
              <a:gd name="connsiteX5" fmla="*/ 0 w 7950819"/>
              <a:gd name="connsiteY5" fmla="*/ 713678 h 747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0819" h="747131">
                <a:moveTo>
                  <a:pt x="7950819" y="724829"/>
                </a:moveTo>
                <a:lnTo>
                  <a:pt x="7315200" y="747131"/>
                </a:lnTo>
                <a:lnTo>
                  <a:pt x="5653668" y="0"/>
                </a:lnTo>
                <a:lnTo>
                  <a:pt x="2341756" y="11151"/>
                </a:lnTo>
                <a:lnTo>
                  <a:pt x="657922" y="713678"/>
                </a:lnTo>
                <a:lnTo>
                  <a:pt x="0" y="713678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2915816" y="1196752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084168" y="1196752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43808" y="548680"/>
            <a:ext cx="66806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Active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436096" y="548680"/>
            <a:ext cx="66806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Active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789317" y="2420888"/>
            <a:ext cx="792205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Standby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435979" y="2420888"/>
            <a:ext cx="792205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Standby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923928" y="2780928"/>
            <a:ext cx="1152128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accent1">
                    <a:lumMod val="75000"/>
                  </a:schemeClr>
                </a:solidFill>
              </a:rPr>
              <a:t>Figure 1A</a:t>
            </a: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995936" y="6021288"/>
            <a:ext cx="1152128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accent1">
                    <a:lumMod val="75000"/>
                  </a:schemeClr>
                </a:solidFill>
              </a:rPr>
              <a:t>Figure 1B</a:t>
            </a: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771800" y="378904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771800" y="5301208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55576" y="450912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4" name="Straight Connector 73"/>
          <p:cNvCxnSpPr/>
          <p:nvPr/>
        </p:nvCxnSpPr>
        <p:spPr>
          <a:xfrm>
            <a:off x="3491880" y="4509120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 flipH="1">
            <a:off x="5364088" y="378904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 flipH="1">
            <a:off x="5364088" y="5301208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 flipH="1">
            <a:off x="7380312" y="450912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6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0" name="Straight Connector 79"/>
          <p:cNvCxnSpPr/>
          <p:nvPr/>
        </p:nvCxnSpPr>
        <p:spPr>
          <a:xfrm flipH="1">
            <a:off x="5508104" y="4509120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70" idx="3"/>
            <a:endCxn id="76" idx="3"/>
          </p:cNvCxnSpPr>
          <p:nvPr/>
        </p:nvCxnSpPr>
        <p:spPr>
          <a:xfrm>
            <a:off x="3635896" y="5661248"/>
            <a:ext cx="1728192" cy="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69" idx="3"/>
            <a:endCxn id="75" idx="3"/>
          </p:cNvCxnSpPr>
          <p:nvPr/>
        </p:nvCxnSpPr>
        <p:spPr>
          <a:xfrm>
            <a:off x="3635896" y="4149080"/>
            <a:ext cx="1728192" cy="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Freeform 82"/>
          <p:cNvSpPr/>
          <p:nvPr/>
        </p:nvSpPr>
        <p:spPr>
          <a:xfrm>
            <a:off x="501805" y="4135906"/>
            <a:ext cx="7950819" cy="747131"/>
          </a:xfrm>
          <a:custGeom>
            <a:avLst/>
            <a:gdLst>
              <a:gd name="connsiteX0" fmla="*/ 7950819 w 7950819"/>
              <a:gd name="connsiteY0" fmla="*/ 724829 h 747131"/>
              <a:gd name="connsiteX1" fmla="*/ 7315200 w 7950819"/>
              <a:gd name="connsiteY1" fmla="*/ 747131 h 747131"/>
              <a:gd name="connsiteX2" fmla="*/ 5653668 w 7950819"/>
              <a:gd name="connsiteY2" fmla="*/ 0 h 747131"/>
              <a:gd name="connsiteX3" fmla="*/ 2341756 w 7950819"/>
              <a:gd name="connsiteY3" fmla="*/ 11151 h 747131"/>
              <a:gd name="connsiteX4" fmla="*/ 657922 w 7950819"/>
              <a:gd name="connsiteY4" fmla="*/ 713678 h 747131"/>
              <a:gd name="connsiteX5" fmla="*/ 0 w 7950819"/>
              <a:gd name="connsiteY5" fmla="*/ 713678 h 747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0819" h="747131">
                <a:moveTo>
                  <a:pt x="7950819" y="724829"/>
                </a:moveTo>
                <a:lnTo>
                  <a:pt x="7315200" y="747131"/>
                </a:lnTo>
                <a:lnTo>
                  <a:pt x="5653668" y="0"/>
                </a:lnTo>
                <a:lnTo>
                  <a:pt x="2341756" y="11151"/>
                </a:lnTo>
                <a:lnTo>
                  <a:pt x="657922" y="713678"/>
                </a:lnTo>
                <a:lnTo>
                  <a:pt x="0" y="713678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xtBox 85"/>
          <p:cNvSpPr txBox="1"/>
          <p:nvPr/>
        </p:nvSpPr>
        <p:spPr>
          <a:xfrm>
            <a:off x="2843808" y="3861048"/>
            <a:ext cx="66806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Active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5436096" y="3861048"/>
            <a:ext cx="66806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Active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2789317" y="5733256"/>
            <a:ext cx="792205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Standby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435979" y="5733256"/>
            <a:ext cx="792205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Standby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1619672" y="965339"/>
            <a:ext cx="16030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W</a:t>
            </a:r>
            <a:endParaRPr lang="en-US" sz="1400" dirty="0" smtClean="0"/>
          </a:p>
        </p:txBody>
      </p:sp>
      <p:sp>
        <p:nvSpPr>
          <p:cNvPr id="91" name="TextBox 90"/>
          <p:cNvSpPr txBox="1"/>
          <p:nvPr/>
        </p:nvSpPr>
        <p:spPr>
          <a:xfrm>
            <a:off x="1653335" y="1917412"/>
            <a:ext cx="92974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</a:t>
            </a:r>
            <a:endParaRPr lang="en-US" sz="1400" dirty="0" smtClean="0"/>
          </a:p>
        </p:txBody>
      </p:sp>
      <p:sp>
        <p:nvSpPr>
          <p:cNvPr id="92" name="TextBox 91"/>
          <p:cNvSpPr txBox="1"/>
          <p:nvPr/>
        </p:nvSpPr>
        <p:spPr>
          <a:xfrm>
            <a:off x="1619672" y="4293096"/>
            <a:ext cx="16030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W</a:t>
            </a:r>
            <a:endParaRPr lang="en-US" sz="1400" dirty="0" smtClean="0"/>
          </a:p>
        </p:txBody>
      </p:sp>
      <p:sp>
        <p:nvSpPr>
          <p:cNvPr id="93" name="TextBox 92"/>
          <p:cNvSpPr txBox="1"/>
          <p:nvPr/>
        </p:nvSpPr>
        <p:spPr>
          <a:xfrm>
            <a:off x="1653335" y="5245169"/>
            <a:ext cx="92974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</a:t>
            </a:r>
            <a:endParaRPr lang="en-US" sz="1400" dirty="0" smtClean="0"/>
          </a:p>
        </p:txBody>
      </p:sp>
      <p:sp>
        <p:nvSpPr>
          <p:cNvPr id="94" name="TextBox 93"/>
          <p:cNvSpPr txBox="1"/>
          <p:nvPr/>
        </p:nvSpPr>
        <p:spPr>
          <a:xfrm>
            <a:off x="7220011" y="1037347"/>
            <a:ext cx="16030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W</a:t>
            </a:r>
            <a:endParaRPr lang="en-US" sz="1400" dirty="0" smtClean="0"/>
          </a:p>
        </p:txBody>
      </p:sp>
      <p:sp>
        <p:nvSpPr>
          <p:cNvPr id="95" name="TextBox 94"/>
          <p:cNvSpPr txBox="1"/>
          <p:nvPr/>
        </p:nvSpPr>
        <p:spPr>
          <a:xfrm>
            <a:off x="7253674" y="1989420"/>
            <a:ext cx="92974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</a:t>
            </a:r>
            <a:endParaRPr lang="en-US" sz="1400" dirty="0" smtClean="0"/>
          </a:p>
        </p:txBody>
      </p:sp>
      <p:sp>
        <p:nvSpPr>
          <p:cNvPr id="96" name="TextBox 95"/>
          <p:cNvSpPr txBox="1"/>
          <p:nvPr/>
        </p:nvSpPr>
        <p:spPr>
          <a:xfrm>
            <a:off x="7220011" y="4365104"/>
            <a:ext cx="16030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W</a:t>
            </a:r>
            <a:endParaRPr lang="en-US" sz="1400" dirty="0" smtClean="0"/>
          </a:p>
        </p:txBody>
      </p:sp>
      <p:sp>
        <p:nvSpPr>
          <p:cNvPr id="97" name="TextBox 96"/>
          <p:cNvSpPr txBox="1"/>
          <p:nvPr/>
        </p:nvSpPr>
        <p:spPr>
          <a:xfrm>
            <a:off x="7253674" y="5245169"/>
            <a:ext cx="92974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</a:t>
            </a:r>
            <a:endParaRPr lang="en-US" sz="1400" dirty="0" smtClean="0"/>
          </a:p>
        </p:txBody>
      </p:sp>
      <p:sp>
        <p:nvSpPr>
          <p:cNvPr id="98" name="TextBox 97"/>
          <p:cNvSpPr txBox="1"/>
          <p:nvPr/>
        </p:nvSpPr>
        <p:spPr>
          <a:xfrm>
            <a:off x="1907704" y="1340768"/>
            <a:ext cx="75873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Network Protection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6300192" y="1340768"/>
            <a:ext cx="75873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Network Protection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4139952" y="1433101"/>
            <a:ext cx="75873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DRNI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1907704" y="4725144"/>
            <a:ext cx="75873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Network Protection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6300192" y="4725144"/>
            <a:ext cx="75873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Network Protection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4139952" y="4817477"/>
            <a:ext cx="75873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DRNI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6" name="Freeform 105"/>
          <p:cNvSpPr/>
          <p:nvPr/>
        </p:nvSpPr>
        <p:spPr>
          <a:xfrm>
            <a:off x="1331641" y="959005"/>
            <a:ext cx="1578828" cy="1449658"/>
          </a:xfrm>
          <a:custGeom>
            <a:avLst/>
            <a:gdLst>
              <a:gd name="connsiteX0" fmla="*/ 0 w 1694985"/>
              <a:gd name="connsiteY0" fmla="*/ 613317 h 1449658"/>
              <a:gd name="connsiteX1" fmla="*/ 1694985 w 1694985"/>
              <a:gd name="connsiteY1" fmla="*/ 1449658 h 1449658"/>
              <a:gd name="connsiteX2" fmla="*/ 1694985 w 1694985"/>
              <a:gd name="connsiteY2" fmla="*/ 0 h 1449658"/>
              <a:gd name="connsiteX0" fmla="*/ 0 w 1578828"/>
              <a:gd name="connsiteY0" fmla="*/ 669795 h 1449658"/>
              <a:gd name="connsiteX1" fmla="*/ 1578828 w 1578828"/>
              <a:gd name="connsiteY1" fmla="*/ 1449658 h 1449658"/>
              <a:gd name="connsiteX2" fmla="*/ 1578828 w 1578828"/>
              <a:gd name="connsiteY2" fmla="*/ 0 h 1449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78828" h="1449658">
                <a:moveTo>
                  <a:pt x="0" y="669795"/>
                </a:moveTo>
                <a:lnTo>
                  <a:pt x="1578828" y="1449658"/>
                </a:lnTo>
                <a:lnTo>
                  <a:pt x="1578828" y="0"/>
                </a:lnTo>
              </a:path>
            </a:pathLst>
          </a:cu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reeform 106"/>
          <p:cNvSpPr/>
          <p:nvPr/>
        </p:nvSpPr>
        <p:spPr>
          <a:xfrm>
            <a:off x="1331640" y="4941168"/>
            <a:ext cx="1440159" cy="720080"/>
          </a:xfrm>
          <a:custGeom>
            <a:avLst/>
            <a:gdLst>
              <a:gd name="connsiteX0" fmla="*/ 0 w 1694985"/>
              <a:gd name="connsiteY0" fmla="*/ 613317 h 1449658"/>
              <a:gd name="connsiteX1" fmla="*/ 1694985 w 1694985"/>
              <a:gd name="connsiteY1" fmla="*/ 1449658 h 1449658"/>
              <a:gd name="connsiteX2" fmla="*/ 1694985 w 1694985"/>
              <a:gd name="connsiteY2" fmla="*/ 0 h 1449658"/>
              <a:gd name="connsiteX0" fmla="*/ 0 w 1578828"/>
              <a:gd name="connsiteY0" fmla="*/ 669795 h 1449658"/>
              <a:gd name="connsiteX1" fmla="*/ 1578828 w 1578828"/>
              <a:gd name="connsiteY1" fmla="*/ 1449658 h 1449658"/>
              <a:gd name="connsiteX2" fmla="*/ 1578828 w 1578828"/>
              <a:gd name="connsiteY2" fmla="*/ 0 h 1449658"/>
              <a:gd name="connsiteX0" fmla="*/ 0 w 1578828"/>
              <a:gd name="connsiteY0" fmla="*/ 0 h 779863"/>
              <a:gd name="connsiteX1" fmla="*/ 1578828 w 1578828"/>
              <a:gd name="connsiteY1" fmla="*/ 779863 h 779863"/>
              <a:gd name="connsiteX0" fmla="*/ 0 w 1440159"/>
              <a:gd name="connsiteY0" fmla="*/ 0 h 720080"/>
              <a:gd name="connsiteX1" fmla="*/ 1440159 w 1440159"/>
              <a:gd name="connsiteY1" fmla="*/ 72008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40159" h="720080">
                <a:moveTo>
                  <a:pt x="0" y="0"/>
                </a:moveTo>
                <a:lnTo>
                  <a:pt x="1440159" y="720080"/>
                </a:lnTo>
              </a:path>
            </a:pathLst>
          </a:cu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reeform 107"/>
          <p:cNvSpPr/>
          <p:nvPr/>
        </p:nvSpPr>
        <p:spPr>
          <a:xfrm flipH="1">
            <a:off x="6089516" y="980728"/>
            <a:ext cx="1578828" cy="1449658"/>
          </a:xfrm>
          <a:custGeom>
            <a:avLst/>
            <a:gdLst>
              <a:gd name="connsiteX0" fmla="*/ 0 w 1694985"/>
              <a:gd name="connsiteY0" fmla="*/ 613317 h 1449658"/>
              <a:gd name="connsiteX1" fmla="*/ 1694985 w 1694985"/>
              <a:gd name="connsiteY1" fmla="*/ 1449658 h 1449658"/>
              <a:gd name="connsiteX2" fmla="*/ 1694985 w 1694985"/>
              <a:gd name="connsiteY2" fmla="*/ 0 h 1449658"/>
              <a:gd name="connsiteX0" fmla="*/ 0 w 1578828"/>
              <a:gd name="connsiteY0" fmla="*/ 669795 h 1449658"/>
              <a:gd name="connsiteX1" fmla="*/ 1578828 w 1578828"/>
              <a:gd name="connsiteY1" fmla="*/ 1449658 h 1449658"/>
              <a:gd name="connsiteX2" fmla="*/ 1578828 w 1578828"/>
              <a:gd name="connsiteY2" fmla="*/ 0 h 1449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78828" h="1449658">
                <a:moveTo>
                  <a:pt x="0" y="669795"/>
                </a:moveTo>
                <a:lnTo>
                  <a:pt x="1578828" y="1449658"/>
                </a:lnTo>
                <a:lnTo>
                  <a:pt x="1578828" y="0"/>
                </a:lnTo>
              </a:path>
            </a:pathLst>
          </a:cu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Freeform 108"/>
          <p:cNvSpPr/>
          <p:nvPr/>
        </p:nvSpPr>
        <p:spPr>
          <a:xfrm flipH="1">
            <a:off x="6089515" y="5013176"/>
            <a:ext cx="1440159" cy="720080"/>
          </a:xfrm>
          <a:custGeom>
            <a:avLst/>
            <a:gdLst>
              <a:gd name="connsiteX0" fmla="*/ 0 w 1694985"/>
              <a:gd name="connsiteY0" fmla="*/ 613317 h 1449658"/>
              <a:gd name="connsiteX1" fmla="*/ 1694985 w 1694985"/>
              <a:gd name="connsiteY1" fmla="*/ 1449658 h 1449658"/>
              <a:gd name="connsiteX2" fmla="*/ 1694985 w 1694985"/>
              <a:gd name="connsiteY2" fmla="*/ 0 h 1449658"/>
              <a:gd name="connsiteX0" fmla="*/ 0 w 1578828"/>
              <a:gd name="connsiteY0" fmla="*/ 669795 h 1449658"/>
              <a:gd name="connsiteX1" fmla="*/ 1578828 w 1578828"/>
              <a:gd name="connsiteY1" fmla="*/ 1449658 h 1449658"/>
              <a:gd name="connsiteX2" fmla="*/ 1578828 w 1578828"/>
              <a:gd name="connsiteY2" fmla="*/ 0 h 1449658"/>
              <a:gd name="connsiteX0" fmla="*/ 0 w 1578828"/>
              <a:gd name="connsiteY0" fmla="*/ 0 h 779863"/>
              <a:gd name="connsiteX1" fmla="*/ 1578828 w 1578828"/>
              <a:gd name="connsiteY1" fmla="*/ 779863 h 779863"/>
              <a:gd name="connsiteX0" fmla="*/ 0 w 1440159"/>
              <a:gd name="connsiteY0" fmla="*/ 0 h 720080"/>
              <a:gd name="connsiteX1" fmla="*/ 1440159 w 1440159"/>
              <a:gd name="connsiteY1" fmla="*/ 72008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40159" h="720080">
                <a:moveTo>
                  <a:pt x="0" y="0"/>
                </a:moveTo>
                <a:lnTo>
                  <a:pt x="1440159" y="720080"/>
                </a:lnTo>
              </a:path>
            </a:pathLst>
          </a:cu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/>
          <p:cNvSpPr txBox="1"/>
          <p:nvPr/>
        </p:nvSpPr>
        <p:spPr>
          <a:xfrm>
            <a:off x="107504" y="2834352"/>
            <a:ext cx="2304256" cy="73866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Two Network Protection (NP) architecture cases</a:t>
            </a:r>
          </a:p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TOP: with Intra-NP link</a:t>
            </a:r>
          </a:p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BOTTOM: without intra-NP link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Straight Connector 39"/>
          <p:cNvCxnSpPr>
            <a:endCxn id="37" idx="1"/>
          </p:cNvCxnSpPr>
          <p:nvPr/>
        </p:nvCxnSpPr>
        <p:spPr>
          <a:xfrm flipV="1">
            <a:off x="1115616" y="4149080"/>
            <a:ext cx="1656184" cy="72008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endCxn id="38" idx="1"/>
          </p:cNvCxnSpPr>
          <p:nvPr/>
        </p:nvCxnSpPr>
        <p:spPr>
          <a:xfrm>
            <a:off x="1187624" y="4869160"/>
            <a:ext cx="1584176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endCxn id="43" idx="1"/>
          </p:cNvCxnSpPr>
          <p:nvPr/>
        </p:nvCxnSpPr>
        <p:spPr>
          <a:xfrm flipH="1" flipV="1">
            <a:off x="6228184" y="4149080"/>
            <a:ext cx="1584176" cy="72008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endCxn id="44" idx="1"/>
          </p:cNvCxnSpPr>
          <p:nvPr/>
        </p:nvCxnSpPr>
        <p:spPr>
          <a:xfrm flipH="1">
            <a:off x="6228184" y="4869160"/>
            <a:ext cx="1584176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endCxn id="51" idx="1"/>
          </p:cNvCxnSpPr>
          <p:nvPr/>
        </p:nvCxnSpPr>
        <p:spPr>
          <a:xfrm flipV="1">
            <a:off x="1136161" y="836712"/>
            <a:ext cx="1656184" cy="72008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endCxn id="52" idx="1"/>
          </p:cNvCxnSpPr>
          <p:nvPr/>
        </p:nvCxnSpPr>
        <p:spPr>
          <a:xfrm>
            <a:off x="1208169" y="1556792"/>
            <a:ext cx="1584176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endCxn id="71" idx="1"/>
          </p:cNvCxnSpPr>
          <p:nvPr/>
        </p:nvCxnSpPr>
        <p:spPr>
          <a:xfrm flipH="1" flipV="1">
            <a:off x="6248729" y="836712"/>
            <a:ext cx="1584176" cy="72008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endCxn id="72" idx="1"/>
          </p:cNvCxnSpPr>
          <p:nvPr/>
        </p:nvCxnSpPr>
        <p:spPr>
          <a:xfrm flipH="1">
            <a:off x="6248729" y="1556792"/>
            <a:ext cx="1584176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771800" y="378904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771800" y="5301208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55576" y="450912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3491880" y="4509120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 flipH="1">
            <a:off x="5364088" y="378904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 flipH="1">
            <a:off x="5364088" y="5301208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 flipH="1">
            <a:off x="7380312" y="450912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6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flipH="1">
            <a:off x="5508104" y="4509120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38" idx="3"/>
            <a:endCxn id="44" idx="3"/>
          </p:cNvCxnSpPr>
          <p:nvPr/>
        </p:nvCxnSpPr>
        <p:spPr>
          <a:xfrm>
            <a:off x="3635896" y="5661248"/>
            <a:ext cx="1728192" cy="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37" idx="3"/>
            <a:endCxn id="43" idx="3"/>
          </p:cNvCxnSpPr>
          <p:nvPr/>
        </p:nvCxnSpPr>
        <p:spPr>
          <a:xfrm>
            <a:off x="3635896" y="4149080"/>
            <a:ext cx="1728192" cy="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4283968" y="3789040"/>
            <a:ext cx="423193" cy="63529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6000" b="1" dirty="0" smtClean="0">
                <a:solidFill>
                  <a:srgbClr val="FF0000"/>
                </a:solidFill>
              </a:rPr>
              <a:t>X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57" name="Freeform 56"/>
          <p:cNvSpPr/>
          <p:nvPr/>
        </p:nvSpPr>
        <p:spPr>
          <a:xfrm>
            <a:off x="591015" y="4137102"/>
            <a:ext cx="7761248" cy="1538869"/>
          </a:xfrm>
          <a:custGeom>
            <a:avLst/>
            <a:gdLst>
              <a:gd name="connsiteX0" fmla="*/ 0 w 7761248"/>
              <a:gd name="connsiteY0" fmla="*/ 735981 h 1538869"/>
              <a:gd name="connsiteX1" fmla="*/ 591014 w 7761248"/>
              <a:gd name="connsiteY1" fmla="*/ 735981 h 1538869"/>
              <a:gd name="connsiteX2" fmla="*/ 2241395 w 7761248"/>
              <a:gd name="connsiteY2" fmla="*/ 11152 h 1538869"/>
              <a:gd name="connsiteX3" fmla="*/ 2921619 w 7761248"/>
              <a:gd name="connsiteY3" fmla="*/ 11152 h 1538869"/>
              <a:gd name="connsiteX4" fmla="*/ 2910468 w 7761248"/>
              <a:gd name="connsiteY4" fmla="*/ 1538869 h 1538869"/>
              <a:gd name="connsiteX5" fmla="*/ 4917687 w 7761248"/>
              <a:gd name="connsiteY5" fmla="*/ 1527718 h 1538869"/>
              <a:gd name="connsiteX6" fmla="*/ 4884234 w 7761248"/>
              <a:gd name="connsiteY6" fmla="*/ 0 h 1538869"/>
              <a:gd name="connsiteX7" fmla="*/ 5553307 w 7761248"/>
              <a:gd name="connsiteY7" fmla="*/ 0 h 1538869"/>
              <a:gd name="connsiteX8" fmla="*/ 7225990 w 7761248"/>
              <a:gd name="connsiteY8" fmla="*/ 747132 h 1538869"/>
              <a:gd name="connsiteX9" fmla="*/ 7761248 w 7761248"/>
              <a:gd name="connsiteY9" fmla="*/ 747132 h 1538869"/>
              <a:gd name="connsiteX0" fmla="*/ 0 w 7761248"/>
              <a:gd name="connsiteY0" fmla="*/ 735981 h 1538869"/>
              <a:gd name="connsiteX1" fmla="*/ 591014 w 7761248"/>
              <a:gd name="connsiteY1" fmla="*/ 735981 h 1538869"/>
              <a:gd name="connsiteX2" fmla="*/ 2241395 w 7761248"/>
              <a:gd name="connsiteY2" fmla="*/ 11152 h 1538869"/>
              <a:gd name="connsiteX3" fmla="*/ 2921619 w 7761248"/>
              <a:gd name="connsiteY3" fmla="*/ 11152 h 1538869"/>
              <a:gd name="connsiteX4" fmla="*/ 2910468 w 7761248"/>
              <a:gd name="connsiteY4" fmla="*/ 1538869 h 1538869"/>
              <a:gd name="connsiteX5" fmla="*/ 4917687 w 7761248"/>
              <a:gd name="connsiteY5" fmla="*/ 1527718 h 1538869"/>
              <a:gd name="connsiteX6" fmla="*/ 4917089 w 7761248"/>
              <a:gd name="connsiteY6" fmla="*/ 11978 h 1538869"/>
              <a:gd name="connsiteX7" fmla="*/ 5553307 w 7761248"/>
              <a:gd name="connsiteY7" fmla="*/ 0 h 1538869"/>
              <a:gd name="connsiteX8" fmla="*/ 7225990 w 7761248"/>
              <a:gd name="connsiteY8" fmla="*/ 747132 h 1538869"/>
              <a:gd name="connsiteX9" fmla="*/ 7761248 w 7761248"/>
              <a:gd name="connsiteY9" fmla="*/ 747132 h 1538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761248" h="1538869">
                <a:moveTo>
                  <a:pt x="0" y="735981"/>
                </a:moveTo>
                <a:lnTo>
                  <a:pt x="591014" y="735981"/>
                </a:lnTo>
                <a:lnTo>
                  <a:pt x="2241395" y="11152"/>
                </a:lnTo>
                <a:lnTo>
                  <a:pt x="2921619" y="11152"/>
                </a:lnTo>
                <a:lnTo>
                  <a:pt x="2910468" y="1538869"/>
                </a:lnTo>
                <a:lnTo>
                  <a:pt x="4917687" y="1527718"/>
                </a:lnTo>
                <a:cubicBezTo>
                  <a:pt x="4917488" y="1022471"/>
                  <a:pt x="4917288" y="517225"/>
                  <a:pt x="4917089" y="11978"/>
                </a:cubicBezTo>
                <a:lnTo>
                  <a:pt x="5553307" y="0"/>
                </a:lnTo>
                <a:lnTo>
                  <a:pt x="7225990" y="747132"/>
                </a:lnTo>
                <a:lnTo>
                  <a:pt x="7761248" y="747132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2843808" y="3861048"/>
            <a:ext cx="66806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Active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436213" y="3861048"/>
            <a:ext cx="66806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Active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789434" y="5733256"/>
            <a:ext cx="792205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Standby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435979" y="5733256"/>
            <a:ext cx="792205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Standby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923928" y="2780928"/>
            <a:ext cx="1152128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accent1">
                    <a:lumMod val="75000"/>
                  </a:schemeClr>
                </a:solidFill>
              </a:rPr>
              <a:t>Figure 2A</a:t>
            </a: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995936" y="6021288"/>
            <a:ext cx="1152128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smtClean="0">
                <a:solidFill>
                  <a:schemeClr val="accent1">
                    <a:lumMod val="75000"/>
                  </a:schemeClr>
                </a:solidFill>
              </a:rPr>
              <a:t>Figure 2B</a:t>
            </a: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792345" y="476672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792345" y="198884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76121" y="1196752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0" name="Straight Connector 69"/>
          <p:cNvCxnSpPr/>
          <p:nvPr/>
        </p:nvCxnSpPr>
        <p:spPr>
          <a:xfrm>
            <a:off x="3512425" y="1196752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 flipH="1">
            <a:off x="5384633" y="476672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 flipH="1">
            <a:off x="5384633" y="198884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 flipH="1">
            <a:off x="7400857" y="1196752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6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6" name="Straight Connector 75"/>
          <p:cNvCxnSpPr/>
          <p:nvPr/>
        </p:nvCxnSpPr>
        <p:spPr>
          <a:xfrm flipH="1">
            <a:off x="5528649" y="1196752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52" idx="3"/>
            <a:endCxn id="72" idx="3"/>
          </p:cNvCxnSpPr>
          <p:nvPr/>
        </p:nvCxnSpPr>
        <p:spPr>
          <a:xfrm>
            <a:off x="3656441" y="2348880"/>
            <a:ext cx="1728192" cy="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51" idx="3"/>
            <a:endCxn id="71" idx="3"/>
          </p:cNvCxnSpPr>
          <p:nvPr/>
        </p:nvCxnSpPr>
        <p:spPr>
          <a:xfrm>
            <a:off x="3656441" y="836712"/>
            <a:ext cx="1728192" cy="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304513" y="476672"/>
            <a:ext cx="423193" cy="63529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6000" b="1" dirty="0" smtClean="0">
                <a:solidFill>
                  <a:srgbClr val="FF0000"/>
                </a:solidFill>
              </a:rPr>
              <a:t>X</a:t>
            </a:r>
            <a:endParaRPr lang="en-US" sz="6000" b="1" dirty="0">
              <a:solidFill>
                <a:srgbClr val="FF0000"/>
              </a:solidFill>
            </a:endParaRPr>
          </a:p>
        </p:txBody>
      </p:sp>
      <p:cxnSp>
        <p:nvCxnSpPr>
          <p:cNvPr id="80" name="Straight Connector 79"/>
          <p:cNvCxnSpPr/>
          <p:nvPr/>
        </p:nvCxnSpPr>
        <p:spPr>
          <a:xfrm>
            <a:off x="2936361" y="1196752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6104713" y="1196752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Freeform 81"/>
          <p:cNvSpPr/>
          <p:nvPr/>
        </p:nvSpPr>
        <p:spPr>
          <a:xfrm>
            <a:off x="611560" y="824734"/>
            <a:ext cx="7761248" cy="1538869"/>
          </a:xfrm>
          <a:custGeom>
            <a:avLst/>
            <a:gdLst>
              <a:gd name="connsiteX0" fmla="*/ 0 w 7761248"/>
              <a:gd name="connsiteY0" fmla="*/ 735981 h 1538869"/>
              <a:gd name="connsiteX1" fmla="*/ 591014 w 7761248"/>
              <a:gd name="connsiteY1" fmla="*/ 735981 h 1538869"/>
              <a:gd name="connsiteX2" fmla="*/ 2241395 w 7761248"/>
              <a:gd name="connsiteY2" fmla="*/ 11152 h 1538869"/>
              <a:gd name="connsiteX3" fmla="*/ 2921619 w 7761248"/>
              <a:gd name="connsiteY3" fmla="*/ 11152 h 1538869"/>
              <a:gd name="connsiteX4" fmla="*/ 2910468 w 7761248"/>
              <a:gd name="connsiteY4" fmla="*/ 1538869 h 1538869"/>
              <a:gd name="connsiteX5" fmla="*/ 4917687 w 7761248"/>
              <a:gd name="connsiteY5" fmla="*/ 1527718 h 1538869"/>
              <a:gd name="connsiteX6" fmla="*/ 4884234 w 7761248"/>
              <a:gd name="connsiteY6" fmla="*/ 0 h 1538869"/>
              <a:gd name="connsiteX7" fmla="*/ 5553307 w 7761248"/>
              <a:gd name="connsiteY7" fmla="*/ 0 h 1538869"/>
              <a:gd name="connsiteX8" fmla="*/ 7225990 w 7761248"/>
              <a:gd name="connsiteY8" fmla="*/ 747132 h 1538869"/>
              <a:gd name="connsiteX9" fmla="*/ 7761248 w 7761248"/>
              <a:gd name="connsiteY9" fmla="*/ 747132 h 1538869"/>
              <a:gd name="connsiteX0" fmla="*/ 0 w 7761248"/>
              <a:gd name="connsiteY0" fmla="*/ 735981 h 1538869"/>
              <a:gd name="connsiteX1" fmla="*/ 591014 w 7761248"/>
              <a:gd name="connsiteY1" fmla="*/ 735981 h 1538869"/>
              <a:gd name="connsiteX2" fmla="*/ 2241395 w 7761248"/>
              <a:gd name="connsiteY2" fmla="*/ 11152 h 1538869"/>
              <a:gd name="connsiteX3" fmla="*/ 2921619 w 7761248"/>
              <a:gd name="connsiteY3" fmla="*/ 11152 h 1538869"/>
              <a:gd name="connsiteX4" fmla="*/ 2910468 w 7761248"/>
              <a:gd name="connsiteY4" fmla="*/ 1538869 h 1538869"/>
              <a:gd name="connsiteX5" fmla="*/ 4917687 w 7761248"/>
              <a:gd name="connsiteY5" fmla="*/ 1527718 h 1538869"/>
              <a:gd name="connsiteX6" fmla="*/ 4917089 w 7761248"/>
              <a:gd name="connsiteY6" fmla="*/ 11978 h 1538869"/>
              <a:gd name="connsiteX7" fmla="*/ 5553307 w 7761248"/>
              <a:gd name="connsiteY7" fmla="*/ 0 h 1538869"/>
              <a:gd name="connsiteX8" fmla="*/ 7225990 w 7761248"/>
              <a:gd name="connsiteY8" fmla="*/ 747132 h 1538869"/>
              <a:gd name="connsiteX9" fmla="*/ 7761248 w 7761248"/>
              <a:gd name="connsiteY9" fmla="*/ 747132 h 1538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761248" h="1538869">
                <a:moveTo>
                  <a:pt x="0" y="735981"/>
                </a:moveTo>
                <a:lnTo>
                  <a:pt x="591014" y="735981"/>
                </a:lnTo>
                <a:lnTo>
                  <a:pt x="2241395" y="11152"/>
                </a:lnTo>
                <a:lnTo>
                  <a:pt x="2921619" y="11152"/>
                </a:lnTo>
                <a:lnTo>
                  <a:pt x="2910468" y="1538869"/>
                </a:lnTo>
                <a:lnTo>
                  <a:pt x="4917687" y="1527718"/>
                </a:lnTo>
                <a:cubicBezTo>
                  <a:pt x="4917488" y="1022471"/>
                  <a:pt x="4917288" y="517225"/>
                  <a:pt x="4917089" y="11978"/>
                </a:cubicBezTo>
                <a:lnTo>
                  <a:pt x="5553307" y="0"/>
                </a:lnTo>
                <a:lnTo>
                  <a:pt x="7225990" y="747132"/>
                </a:lnTo>
                <a:lnTo>
                  <a:pt x="7761248" y="747132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2864353" y="548680"/>
            <a:ext cx="66806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Active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456758" y="548680"/>
            <a:ext cx="66806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Active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2809979" y="2420888"/>
            <a:ext cx="792205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Standby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456524" y="2420888"/>
            <a:ext cx="792205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Standby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619672" y="965339"/>
            <a:ext cx="16030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W</a:t>
            </a:r>
            <a:endParaRPr lang="en-US" sz="1400" dirty="0" smtClean="0"/>
          </a:p>
        </p:txBody>
      </p:sp>
      <p:sp>
        <p:nvSpPr>
          <p:cNvPr id="88" name="TextBox 87"/>
          <p:cNvSpPr txBox="1"/>
          <p:nvPr/>
        </p:nvSpPr>
        <p:spPr>
          <a:xfrm>
            <a:off x="1653335" y="1917412"/>
            <a:ext cx="92974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</a:t>
            </a:r>
            <a:endParaRPr lang="en-US" sz="1400" dirty="0" smtClean="0"/>
          </a:p>
        </p:txBody>
      </p:sp>
      <p:sp>
        <p:nvSpPr>
          <p:cNvPr id="89" name="TextBox 88"/>
          <p:cNvSpPr txBox="1"/>
          <p:nvPr/>
        </p:nvSpPr>
        <p:spPr>
          <a:xfrm>
            <a:off x="1619672" y="4293096"/>
            <a:ext cx="16030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W</a:t>
            </a:r>
            <a:endParaRPr lang="en-US" sz="1400" dirty="0" smtClean="0"/>
          </a:p>
        </p:txBody>
      </p:sp>
      <p:sp>
        <p:nvSpPr>
          <p:cNvPr id="90" name="TextBox 89"/>
          <p:cNvSpPr txBox="1"/>
          <p:nvPr/>
        </p:nvSpPr>
        <p:spPr>
          <a:xfrm>
            <a:off x="1653335" y="5245169"/>
            <a:ext cx="92974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</a:t>
            </a:r>
            <a:endParaRPr lang="en-US" sz="1400" dirty="0" smtClean="0"/>
          </a:p>
        </p:txBody>
      </p:sp>
      <p:sp>
        <p:nvSpPr>
          <p:cNvPr id="91" name="TextBox 90"/>
          <p:cNvSpPr txBox="1"/>
          <p:nvPr/>
        </p:nvSpPr>
        <p:spPr>
          <a:xfrm>
            <a:off x="7220011" y="1037347"/>
            <a:ext cx="16030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W</a:t>
            </a:r>
            <a:endParaRPr lang="en-US" sz="1400" dirty="0" smtClean="0"/>
          </a:p>
        </p:txBody>
      </p:sp>
      <p:sp>
        <p:nvSpPr>
          <p:cNvPr id="92" name="TextBox 91"/>
          <p:cNvSpPr txBox="1"/>
          <p:nvPr/>
        </p:nvSpPr>
        <p:spPr>
          <a:xfrm>
            <a:off x="7253674" y="1989420"/>
            <a:ext cx="92974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</a:t>
            </a:r>
            <a:endParaRPr lang="en-US" sz="1400" dirty="0" smtClean="0"/>
          </a:p>
        </p:txBody>
      </p:sp>
      <p:sp>
        <p:nvSpPr>
          <p:cNvPr id="93" name="TextBox 92"/>
          <p:cNvSpPr txBox="1"/>
          <p:nvPr/>
        </p:nvSpPr>
        <p:spPr>
          <a:xfrm>
            <a:off x="7220011" y="4365104"/>
            <a:ext cx="16030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W</a:t>
            </a:r>
            <a:endParaRPr lang="en-US" sz="1400" dirty="0" smtClean="0"/>
          </a:p>
        </p:txBody>
      </p:sp>
      <p:sp>
        <p:nvSpPr>
          <p:cNvPr id="94" name="TextBox 93"/>
          <p:cNvSpPr txBox="1"/>
          <p:nvPr/>
        </p:nvSpPr>
        <p:spPr>
          <a:xfrm>
            <a:off x="7253674" y="5245169"/>
            <a:ext cx="92974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</a:t>
            </a:r>
            <a:endParaRPr lang="en-US" sz="1400" dirty="0" smtClean="0"/>
          </a:p>
        </p:txBody>
      </p:sp>
      <p:sp>
        <p:nvSpPr>
          <p:cNvPr id="95" name="TextBox 94"/>
          <p:cNvSpPr txBox="1"/>
          <p:nvPr/>
        </p:nvSpPr>
        <p:spPr>
          <a:xfrm>
            <a:off x="1907704" y="1340768"/>
            <a:ext cx="75873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Network Protection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6300192" y="1340768"/>
            <a:ext cx="75873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Network Protection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4139952" y="1433101"/>
            <a:ext cx="75873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DRNI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1907704" y="4725144"/>
            <a:ext cx="75873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Network Protection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6300192" y="4725144"/>
            <a:ext cx="75873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Network Protection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4139952" y="4817477"/>
            <a:ext cx="75873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DRNI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1" name="Freeform 100"/>
          <p:cNvSpPr/>
          <p:nvPr/>
        </p:nvSpPr>
        <p:spPr>
          <a:xfrm>
            <a:off x="1331641" y="959005"/>
            <a:ext cx="1578828" cy="1449658"/>
          </a:xfrm>
          <a:custGeom>
            <a:avLst/>
            <a:gdLst>
              <a:gd name="connsiteX0" fmla="*/ 0 w 1694985"/>
              <a:gd name="connsiteY0" fmla="*/ 613317 h 1449658"/>
              <a:gd name="connsiteX1" fmla="*/ 1694985 w 1694985"/>
              <a:gd name="connsiteY1" fmla="*/ 1449658 h 1449658"/>
              <a:gd name="connsiteX2" fmla="*/ 1694985 w 1694985"/>
              <a:gd name="connsiteY2" fmla="*/ 0 h 1449658"/>
              <a:gd name="connsiteX0" fmla="*/ 0 w 1578828"/>
              <a:gd name="connsiteY0" fmla="*/ 669795 h 1449658"/>
              <a:gd name="connsiteX1" fmla="*/ 1578828 w 1578828"/>
              <a:gd name="connsiteY1" fmla="*/ 1449658 h 1449658"/>
              <a:gd name="connsiteX2" fmla="*/ 1578828 w 1578828"/>
              <a:gd name="connsiteY2" fmla="*/ 0 h 1449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78828" h="1449658">
                <a:moveTo>
                  <a:pt x="0" y="669795"/>
                </a:moveTo>
                <a:lnTo>
                  <a:pt x="1578828" y="1449658"/>
                </a:lnTo>
                <a:lnTo>
                  <a:pt x="1578828" y="0"/>
                </a:lnTo>
              </a:path>
            </a:pathLst>
          </a:cu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reeform 102"/>
          <p:cNvSpPr/>
          <p:nvPr/>
        </p:nvSpPr>
        <p:spPr>
          <a:xfrm>
            <a:off x="1331640" y="4941168"/>
            <a:ext cx="1440159" cy="720080"/>
          </a:xfrm>
          <a:custGeom>
            <a:avLst/>
            <a:gdLst>
              <a:gd name="connsiteX0" fmla="*/ 0 w 1694985"/>
              <a:gd name="connsiteY0" fmla="*/ 613317 h 1449658"/>
              <a:gd name="connsiteX1" fmla="*/ 1694985 w 1694985"/>
              <a:gd name="connsiteY1" fmla="*/ 1449658 h 1449658"/>
              <a:gd name="connsiteX2" fmla="*/ 1694985 w 1694985"/>
              <a:gd name="connsiteY2" fmla="*/ 0 h 1449658"/>
              <a:gd name="connsiteX0" fmla="*/ 0 w 1578828"/>
              <a:gd name="connsiteY0" fmla="*/ 669795 h 1449658"/>
              <a:gd name="connsiteX1" fmla="*/ 1578828 w 1578828"/>
              <a:gd name="connsiteY1" fmla="*/ 1449658 h 1449658"/>
              <a:gd name="connsiteX2" fmla="*/ 1578828 w 1578828"/>
              <a:gd name="connsiteY2" fmla="*/ 0 h 1449658"/>
              <a:gd name="connsiteX0" fmla="*/ 0 w 1578828"/>
              <a:gd name="connsiteY0" fmla="*/ 0 h 779863"/>
              <a:gd name="connsiteX1" fmla="*/ 1578828 w 1578828"/>
              <a:gd name="connsiteY1" fmla="*/ 779863 h 779863"/>
              <a:gd name="connsiteX0" fmla="*/ 0 w 1440159"/>
              <a:gd name="connsiteY0" fmla="*/ 0 h 720080"/>
              <a:gd name="connsiteX1" fmla="*/ 1440159 w 1440159"/>
              <a:gd name="connsiteY1" fmla="*/ 72008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40159" h="720080">
                <a:moveTo>
                  <a:pt x="0" y="0"/>
                </a:moveTo>
                <a:lnTo>
                  <a:pt x="1440159" y="720080"/>
                </a:lnTo>
              </a:path>
            </a:pathLst>
          </a:cu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reeform 103"/>
          <p:cNvSpPr/>
          <p:nvPr/>
        </p:nvSpPr>
        <p:spPr>
          <a:xfrm flipH="1">
            <a:off x="6089516" y="980728"/>
            <a:ext cx="1578828" cy="1449658"/>
          </a:xfrm>
          <a:custGeom>
            <a:avLst/>
            <a:gdLst>
              <a:gd name="connsiteX0" fmla="*/ 0 w 1694985"/>
              <a:gd name="connsiteY0" fmla="*/ 613317 h 1449658"/>
              <a:gd name="connsiteX1" fmla="*/ 1694985 w 1694985"/>
              <a:gd name="connsiteY1" fmla="*/ 1449658 h 1449658"/>
              <a:gd name="connsiteX2" fmla="*/ 1694985 w 1694985"/>
              <a:gd name="connsiteY2" fmla="*/ 0 h 1449658"/>
              <a:gd name="connsiteX0" fmla="*/ 0 w 1578828"/>
              <a:gd name="connsiteY0" fmla="*/ 669795 h 1449658"/>
              <a:gd name="connsiteX1" fmla="*/ 1578828 w 1578828"/>
              <a:gd name="connsiteY1" fmla="*/ 1449658 h 1449658"/>
              <a:gd name="connsiteX2" fmla="*/ 1578828 w 1578828"/>
              <a:gd name="connsiteY2" fmla="*/ 0 h 1449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78828" h="1449658">
                <a:moveTo>
                  <a:pt x="0" y="669795"/>
                </a:moveTo>
                <a:lnTo>
                  <a:pt x="1578828" y="1449658"/>
                </a:lnTo>
                <a:lnTo>
                  <a:pt x="1578828" y="0"/>
                </a:lnTo>
              </a:path>
            </a:pathLst>
          </a:cu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04"/>
          <p:cNvSpPr/>
          <p:nvPr/>
        </p:nvSpPr>
        <p:spPr>
          <a:xfrm flipH="1">
            <a:off x="6089515" y="5013176"/>
            <a:ext cx="1440159" cy="720080"/>
          </a:xfrm>
          <a:custGeom>
            <a:avLst/>
            <a:gdLst>
              <a:gd name="connsiteX0" fmla="*/ 0 w 1694985"/>
              <a:gd name="connsiteY0" fmla="*/ 613317 h 1449658"/>
              <a:gd name="connsiteX1" fmla="*/ 1694985 w 1694985"/>
              <a:gd name="connsiteY1" fmla="*/ 1449658 h 1449658"/>
              <a:gd name="connsiteX2" fmla="*/ 1694985 w 1694985"/>
              <a:gd name="connsiteY2" fmla="*/ 0 h 1449658"/>
              <a:gd name="connsiteX0" fmla="*/ 0 w 1578828"/>
              <a:gd name="connsiteY0" fmla="*/ 669795 h 1449658"/>
              <a:gd name="connsiteX1" fmla="*/ 1578828 w 1578828"/>
              <a:gd name="connsiteY1" fmla="*/ 1449658 h 1449658"/>
              <a:gd name="connsiteX2" fmla="*/ 1578828 w 1578828"/>
              <a:gd name="connsiteY2" fmla="*/ 0 h 1449658"/>
              <a:gd name="connsiteX0" fmla="*/ 0 w 1578828"/>
              <a:gd name="connsiteY0" fmla="*/ 0 h 779863"/>
              <a:gd name="connsiteX1" fmla="*/ 1578828 w 1578828"/>
              <a:gd name="connsiteY1" fmla="*/ 779863 h 779863"/>
              <a:gd name="connsiteX0" fmla="*/ 0 w 1440159"/>
              <a:gd name="connsiteY0" fmla="*/ 0 h 720080"/>
              <a:gd name="connsiteX1" fmla="*/ 1440159 w 1440159"/>
              <a:gd name="connsiteY1" fmla="*/ 72008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40159" h="720080">
                <a:moveTo>
                  <a:pt x="0" y="0"/>
                </a:moveTo>
                <a:lnTo>
                  <a:pt x="1440159" y="720080"/>
                </a:lnTo>
              </a:path>
            </a:pathLst>
          </a:cu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395536" y="2690337"/>
            <a:ext cx="1859377" cy="98488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</a:rPr>
              <a:t>DRNI configuration change to restore EC</a:t>
            </a:r>
          </a:p>
          <a:p>
            <a:pPr algn="ctr"/>
            <a:r>
              <a:rPr lang="en-GB" sz="1600" dirty="0" smtClean="0">
                <a:solidFill>
                  <a:srgbClr val="FF0000"/>
                </a:solidFill>
              </a:rPr>
              <a:t>(no interaction with network protection)</a:t>
            </a:r>
            <a:endParaRPr lang="en-US" sz="16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Straight Connector 87"/>
          <p:cNvCxnSpPr>
            <a:endCxn id="85" idx="1"/>
          </p:cNvCxnSpPr>
          <p:nvPr/>
        </p:nvCxnSpPr>
        <p:spPr>
          <a:xfrm flipV="1">
            <a:off x="1115616" y="4149080"/>
            <a:ext cx="1656184" cy="72008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endCxn id="86" idx="1"/>
          </p:cNvCxnSpPr>
          <p:nvPr/>
        </p:nvCxnSpPr>
        <p:spPr>
          <a:xfrm>
            <a:off x="1187624" y="4869160"/>
            <a:ext cx="1584176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>
            <a:endCxn id="91" idx="1"/>
          </p:cNvCxnSpPr>
          <p:nvPr/>
        </p:nvCxnSpPr>
        <p:spPr>
          <a:xfrm flipH="1" flipV="1">
            <a:off x="6228184" y="4149080"/>
            <a:ext cx="1584176" cy="72008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endCxn id="92" idx="1"/>
          </p:cNvCxnSpPr>
          <p:nvPr/>
        </p:nvCxnSpPr>
        <p:spPr>
          <a:xfrm flipH="1">
            <a:off x="6228184" y="4869160"/>
            <a:ext cx="1584176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endCxn id="52" idx="1"/>
          </p:cNvCxnSpPr>
          <p:nvPr/>
        </p:nvCxnSpPr>
        <p:spPr>
          <a:xfrm flipV="1">
            <a:off x="1115616" y="836712"/>
            <a:ext cx="1656184" cy="72008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endCxn id="54" idx="1"/>
          </p:cNvCxnSpPr>
          <p:nvPr/>
        </p:nvCxnSpPr>
        <p:spPr>
          <a:xfrm>
            <a:off x="1187624" y="1556792"/>
            <a:ext cx="1584176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endCxn id="62" idx="1"/>
          </p:cNvCxnSpPr>
          <p:nvPr/>
        </p:nvCxnSpPr>
        <p:spPr>
          <a:xfrm flipH="1" flipV="1">
            <a:off x="6228184" y="836712"/>
            <a:ext cx="1584176" cy="72008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endCxn id="63" idx="1"/>
          </p:cNvCxnSpPr>
          <p:nvPr/>
        </p:nvCxnSpPr>
        <p:spPr>
          <a:xfrm flipH="1">
            <a:off x="6228184" y="1556792"/>
            <a:ext cx="1584176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84"/>
          <p:cNvSpPr/>
          <p:nvPr/>
        </p:nvSpPr>
        <p:spPr>
          <a:xfrm>
            <a:off x="2771800" y="378904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771800" y="5301208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755576" y="450912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0" name="Straight Connector 89"/>
          <p:cNvCxnSpPr/>
          <p:nvPr/>
        </p:nvCxnSpPr>
        <p:spPr>
          <a:xfrm>
            <a:off x="3491880" y="4509120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/>
          <p:cNvSpPr/>
          <p:nvPr/>
        </p:nvSpPr>
        <p:spPr>
          <a:xfrm flipH="1">
            <a:off x="5364088" y="378904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 flipH="1">
            <a:off x="5364088" y="5301208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 flipH="1">
            <a:off x="7380312" y="450912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6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 flipH="1">
            <a:off x="5508104" y="4509120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86" idx="3"/>
            <a:endCxn id="92" idx="3"/>
          </p:cNvCxnSpPr>
          <p:nvPr/>
        </p:nvCxnSpPr>
        <p:spPr>
          <a:xfrm>
            <a:off x="3635896" y="5661248"/>
            <a:ext cx="1728192" cy="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>
            <a:stCxn id="85" idx="3"/>
            <a:endCxn id="91" idx="3"/>
          </p:cNvCxnSpPr>
          <p:nvPr/>
        </p:nvCxnSpPr>
        <p:spPr>
          <a:xfrm>
            <a:off x="3635896" y="4149080"/>
            <a:ext cx="1728192" cy="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4283968" y="3789040"/>
            <a:ext cx="423193" cy="63529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6000" b="1" dirty="0" smtClean="0">
                <a:solidFill>
                  <a:srgbClr val="FF0000"/>
                </a:solidFill>
              </a:rPr>
              <a:t>X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 rot="5400000">
            <a:off x="3309901" y="4581128"/>
            <a:ext cx="423193" cy="63529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6000" b="1" dirty="0" smtClean="0">
                <a:solidFill>
                  <a:srgbClr val="FF0000"/>
                </a:solidFill>
              </a:rPr>
              <a:t>X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103" name="Freeform 102"/>
          <p:cNvSpPr/>
          <p:nvPr/>
        </p:nvSpPr>
        <p:spPr>
          <a:xfrm>
            <a:off x="602166" y="4125951"/>
            <a:ext cx="7783551" cy="1550020"/>
          </a:xfrm>
          <a:custGeom>
            <a:avLst/>
            <a:gdLst>
              <a:gd name="connsiteX0" fmla="*/ 0 w 7783551"/>
              <a:gd name="connsiteY0" fmla="*/ 735980 h 1572322"/>
              <a:gd name="connsiteX1" fmla="*/ 624468 w 7783551"/>
              <a:gd name="connsiteY1" fmla="*/ 747131 h 1572322"/>
              <a:gd name="connsiteX2" fmla="*/ 2297151 w 7783551"/>
              <a:gd name="connsiteY2" fmla="*/ 0 h 1572322"/>
              <a:gd name="connsiteX3" fmla="*/ 2297151 w 7783551"/>
              <a:gd name="connsiteY3" fmla="*/ 1572322 h 1572322"/>
              <a:gd name="connsiteX4" fmla="*/ 4917688 w 7783551"/>
              <a:gd name="connsiteY4" fmla="*/ 1561171 h 1572322"/>
              <a:gd name="connsiteX5" fmla="*/ 4906536 w 7783551"/>
              <a:gd name="connsiteY5" fmla="*/ 22302 h 1572322"/>
              <a:gd name="connsiteX6" fmla="*/ 5519854 w 7783551"/>
              <a:gd name="connsiteY6" fmla="*/ 33453 h 1572322"/>
              <a:gd name="connsiteX7" fmla="*/ 7214839 w 7783551"/>
              <a:gd name="connsiteY7" fmla="*/ 769434 h 1572322"/>
              <a:gd name="connsiteX8" fmla="*/ 7783551 w 7783551"/>
              <a:gd name="connsiteY8" fmla="*/ 769434 h 1572322"/>
              <a:gd name="connsiteX0" fmla="*/ 0 w 7783551"/>
              <a:gd name="connsiteY0" fmla="*/ 713678 h 1550020"/>
              <a:gd name="connsiteX1" fmla="*/ 624468 w 7783551"/>
              <a:gd name="connsiteY1" fmla="*/ 724829 h 1550020"/>
              <a:gd name="connsiteX2" fmla="*/ 2169634 w 7783551"/>
              <a:gd name="connsiteY2" fmla="*/ 1535297 h 1550020"/>
              <a:gd name="connsiteX3" fmla="*/ 2297151 w 7783551"/>
              <a:gd name="connsiteY3" fmla="*/ 1550020 h 1550020"/>
              <a:gd name="connsiteX4" fmla="*/ 4917688 w 7783551"/>
              <a:gd name="connsiteY4" fmla="*/ 1538869 h 1550020"/>
              <a:gd name="connsiteX5" fmla="*/ 4906536 w 7783551"/>
              <a:gd name="connsiteY5" fmla="*/ 0 h 1550020"/>
              <a:gd name="connsiteX6" fmla="*/ 5519854 w 7783551"/>
              <a:gd name="connsiteY6" fmla="*/ 11151 h 1550020"/>
              <a:gd name="connsiteX7" fmla="*/ 7214839 w 7783551"/>
              <a:gd name="connsiteY7" fmla="*/ 747132 h 1550020"/>
              <a:gd name="connsiteX8" fmla="*/ 7783551 w 7783551"/>
              <a:gd name="connsiteY8" fmla="*/ 747132 h 1550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83551" h="1550020">
                <a:moveTo>
                  <a:pt x="0" y="713678"/>
                </a:moveTo>
                <a:lnTo>
                  <a:pt x="624468" y="724829"/>
                </a:lnTo>
                <a:lnTo>
                  <a:pt x="2169634" y="1535297"/>
                </a:lnTo>
                <a:lnTo>
                  <a:pt x="2297151" y="1550020"/>
                </a:lnTo>
                <a:lnTo>
                  <a:pt x="4917688" y="1538869"/>
                </a:lnTo>
                <a:cubicBezTo>
                  <a:pt x="4913971" y="1025913"/>
                  <a:pt x="4910253" y="512956"/>
                  <a:pt x="4906536" y="0"/>
                </a:cubicBezTo>
                <a:lnTo>
                  <a:pt x="5519854" y="11151"/>
                </a:lnTo>
                <a:lnTo>
                  <a:pt x="7214839" y="747132"/>
                </a:lnTo>
                <a:lnTo>
                  <a:pt x="7783551" y="747132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/>
          <p:cNvSpPr txBox="1"/>
          <p:nvPr/>
        </p:nvSpPr>
        <p:spPr>
          <a:xfrm>
            <a:off x="2843808" y="5805264"/>
            <a:ext cx="66806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Active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5436213" y="3861048"/>
            <a:ext cx="66806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Active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2789434" y="3789040"/>
            <a:ext cx="792205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Standby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5435979" y="5733256"/>
            <a:ext cx="792205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Standby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771800" y="476672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771800" y="198884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755576" y="1196752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1" name="Straight Connector 60"/>
          <p:cNvCxnSpPr/>
          <p:nvPr/>
        </p:nvCxnSpPr>
        <p:spPr>
          <a:xfrm>
            <a:off x="3491880" y="1196752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 flipH="1">
            <a:off x="5364088" y="476672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 flipH="1">
            <a:off x="5364088" y="198884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 flipH="1">
            <a:off x="7380312" y="1196752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6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 flipH="1">
            <a:off x="5508104" y="1196752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54" idx="3"/>
            <a:endCxn id="63" idx="3"/>
          </p:cNvCxnSpPr>
          <p:nvPr/>
        </p:nvCxnSpPr>
        <p:spPr>
          <a:xfrm>
            <a:off x="3635896" y="2348880"/>
            <a:ext cx="1728192" cy="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52" idx="3"/>
            <a:endCxn id="62" idx="3"/>
          </p:cNvCxnSpPr>
          <p:nvPr/>
        </p:nvCxnSpPr>
        <p:spPr>
          <a:xfrm>
            <a:off x="3635896" y="836712"/>
            <a:ext cx="1728192" cy="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283968" y="476672"/>
            <a:ext cx="423193" cy="63529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6000" b="1" dirty="0" smtClean="0">
                <a:solidFill>
                  <a:srgbClr val="FF0000"/>
                </a:solidFill>
              </a:rPr>
              <a:t>X</a:t>
            </a:r>
            <a:endParaRPr lang="en-US" sz="6000" b="1" dirty="0">
              <a:solidFill>
                <a:srgbClr val="FF0000"/>
              </a:solidFill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>
            <a:off x="2915816" y="1196752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6084168" y="1196752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 rot="5400000">
            <a:off x="3309901" y="1268760"/>
            <a:ext cx="423193" cy="63529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6000" b="1" dirty="0" smtClean="0">
                <a:solidFill>
                  <a:srgbClr val="FF0000"/>
                </a:solidFill>
              </a:rPr>
              <a:t>X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75" name="Freeform 74"/>
          <p:cNvSpPr/>
          <p:nvPr/>
        </p:nvSpPr>
        <p:spPr>
          <a:xfrm>
            <a:off x="602166" y="791281"/>
            <a:ext cx="7783551" cy="1572322"/>
          </a:xfrm>
          <a:custGeom>
            <a:avLst/>
            <a:gdLst>
              <a:gd name="connsiteX0" fmla="*/ 0 w 7783551"/>
              <a:gd name="connsiteY0" fmla="*/ 735980 h 1572322"/>
              <a:gd name="connsiteX1" fmla="*/ 624468 w 7783551"/>
              <a:gd name="connsiteY1" fmla="*/ 747131 h 1572322"/>
              <a:gd name="connsiteX2" fmla="*/ 2297151 w 7783551"/>
              <a:gd name="connsiteY2" fmla="*/ 0 h 1572322"/>
              <a:gd name="connsiteX3" fmla="*/ 2297151 w 7783551"/>
              <a:gd name="connsiteY3" fmla="*/ 1572322 h 1572322"/>
              <a:gd name="connsiteX4" fmla="*/ 4917688 w 7783551"/>
              <a:gd name="connsiteY4" fmla="*/ 1561171 h 1572322"/>
              <a:gd name="connsiteX5" fmla="*/ 4906536 w 7783551"/>
              <a:gd name="connsiteY5" fmla="*/ 22302 h 1572322"/>
              <a:gd name="connsiteX6" fmla="*/ 5519854 w 7783551"/>
              <a:gd name="connsiteY6" fmla="*/ 33453 h 1572322"/>
              <a:gd name="connsiteX7" fmla="*/ 7214839 w 7783551"/>
              <a:gd name="connsiteY7" fmla="*/ 769434 h 1572322"/>
              <a:gd name="connsiteX8" fmla="*/ 7783551 w 7783551"/>
              <a:gd name="connsiteY8" fmla="*/ 769434 h 1572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83551" h="1572322">
                <a:moveTo>
                  <a:pt x="0" y="735980"/>
                </a:moveTo>
                <a:lnTo>
                  <a:pt x="624468" y="747131"/>
                </a:lnTo>
                <a:lnTo>
                  <a:pt x="2297151" y="0"/>
                </a:lnTo>
                <a:lnTo>
                  <a:pt x="2297151" y="1572322"/>
                </a:lnTo>
                <a:lnTo>
                  <a:pt x="4917688" y="1561171"/>
                </a:lnTo>
                <a:cubicBezTo>
                  <a:pt x="4913971" y="1048215"/>
                  <a:pt x="4910253" y="535258"/>
                  <a:pt x="4906536" y="22302"/>
                </a:cubicBezTo>
                <a:lnTo>
                  <a:pt x="5519854" y="33453"/>
                </a:lnTo>
                <a:lnTo>
                  <a:pt x="7214839" y="769434"/>
                </a:lnTo>
                <a:lnTo>
                  <a:pt x="7783551" y="769434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2843808" y="2492896"/>
            <a:ext cx="66806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Active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5436213" y="548680"/>
            <a:ext cx="66806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Active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789434" y="476672"/>
            <a:ext cx="792205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Standby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435979" y="2420888"/>
            <a:ext cx="792205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Standby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923928" y="2780928"/>
            <a:ext cx="1152128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accent1">
                    <a:lumMod val="75000"/>
                  </a:schemeClr>
                </a:solidFill>
              </a:rPr>
              <a:t>Figure 3A</a:t>
            </a: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995936" y="6021288"/>
            <a:ext cx="1152128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smtClean="0">
                <a:solidFill>
                  <a:schemeClr val="accent1">
                    <a:lumMod val="75000"/>
                  </a:schemeClr>
                </a:solidFill>
              </a:rPr>
              <a:t>Figure 3B</a:t>
            </a: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619672" y="965339"/>
            <a:ext cx="16030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W</a:t>
            </a:r>
            <a:endParaRPr lang="en-US" sz="1400" dirty="0" smtClean="0"/>
          </a:p>
        </p:txBody>
      </p:sp>
      <p:sp>
        <p:nvSpPr>
          <p:cNvPr id="110" name="TextBox 109"/>
          <p:cNvSpPr txBox="1"/>
          <p:nvPr/>
        </p:nvSpPr>
        <p:spPr>
          <a:xfrm>
            <a:off x="1653335" y="1917412"/>
            <a:ext cx="92974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</a:t>
            </a:r>
            <a:endParaRPr lang="en-US" sz="1400" dirty="0" smtClean="0"/>
          </a:p>
        </p:txBody>
      </p:sp>
      <p:sp>
        <p:nvSpPr>
          <p:cNvPr id="111" name="TextBox 110"/>
          <p:cNvSpPr txBox="1"/>
          <p:nvPr/>
        </p:nvSpPr>
        <p:spPr>
          <a:xfrm>
            <a:off x="1619672" y="4293096"/>
            <a:ext cx="16030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W</a:t>
            </a:r>
            <a:endParaRPr lang="en-US" sz="1400" dirty="0" smtClean="0"/>
          </a:p>
        </p:txBody>
      </p:sp>
      <p:sp>
        <p:nvSpPr>
          <p:cNvPr id="112" name="TextBox 111"/>
          <p:cNvSpPr txBox="1"/>
          <p:nvPr/>
        </p:nvSpPr>
        <p:spPr>
          <a:xfrm>
            <a:off x="1653335" y="5245169"/>
            <a:ext cx="92974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</a:t>
            </a:r>
            <a:endParaRPr lang="en-US" sz="1400" dirty="0" smtClean="0"/>
          </a:p>
        </p:txBody>
      </p:sp>
      <p:sp>
        <p:nvSpPr>
          <p:cNvPr id="113" name="TextBox 112"/>
          <p:cNvSpPr txBox="1"/>
          <p:nvPr/>
        </p:nvSpPr>
        <p:spPr>
          <a:xfrm>
            <a:off x="7220011" y="1037347"/>
            <a:ext cx="16030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W</a:t>
            </a:r>
            <a:endParaRPr lang="en-US" sz="1400" dirty="0" smtClean="0"/>
          </a:p>
        </p:txBody>
      </p:sp>
      <p:sp>
        <p:nvSpPr>
          <p:cNvPr id="114" name="TextBox 113"/>
          <p:cNvSpPr txBox="1"/>
          <p:nvPr/>
        </p:nvSpPr>
        <p:spPr>
          <a:xfrm>
            <a:off x="7253674" y="1989420"/>
            <a:ext cx="92974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</a:t>
            </a:r>
            <a:endParaRPr lang="en-US" sz="1400" dirty="0" smtClean="0"/>
          </a:p>
        </p:txBody>
      </p:sp>
      <p:sp>
        <p:nvSpPr>
          <p:cNvPr id="115" name="TextBox 114"/>
          <p:cNvSpPr txBox="1"/>
          <p:nvPr/>
        </p:nvSpPr>
        <p:spPr>
          <a:xfrm>
            <a:off x="7220011" y="4365104"/>
            <a:ext cx="16030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W</a:t>
            </a:r>
            <a:endParaRPr lang="en-US" sz="1400" dirty="0" smtClean="0"/>
          </a:p>
        </p:txBody>
      </p:sp>
      <p:sp>
        <p:nvSpPr>
          <p:cNvPr id="116" name="TextBox 115"/>
          <p:cNvSpPr txBox="1"/>
          <p:nvPr/>
        </p:nvSpPr>
        <p:spPr>
          <a:xfrm>
            <a:off x="7253674" y="5245169"/>
            <a:ext cx="92974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</a:t>
            </a:r>
            <a:endParaRPr lang="en-US" sz="1400" dirty="0" smtClean="0"/>
          </a:p>
        </p:txBody>
      </p:sp>
      <p:sp>
        <p:nvSpPr>
          <p:cNvPr id="117" name="TextBox 116"/>
          <p:cNvSpPr txBox="1"/>
          <p:nvPr/>
        </p:nvSpPr>
        <p:spPr>
          <a:xfrm>
            <a:off x="1907704" y="1340768"/>
            <a:ext cx="75873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Network Protection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6300192" y="1340768"/>
            <a:ext cx="75873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Network Protection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4139952" y="1433101"/>
            <a:ext cx="75873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DRNI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1907704" y="4725144"/>
            <a:ext cx="75873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Network Protection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6300192" y="4725144"/>
            <a:ext cx="75873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Network Protection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4139952" y="4817477"/>
            <a:ext cx="75873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DRNI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3" name="Freeform 122"/>
          <p:cNvSpPr/>
          <p:nvPr/>
        </p:nvSpPr>
        <p:spPr>
          <a:xfrm>
            <a:off x="1331640" y="1628800"/>
            <a:ext cx="1440159" cy="720080"/>
          </a:xfrm>
          <a:custGeom>
            <a:avLst/>
            <a:gdLst>
              <a:gd name="connsiteX0" fmla="*/ 0 w 1694985"/>
              <a:gd name="connsiteY0" fmla="*/ 613317 h 1449658"/>
              <a:gd name="connsiteX1" fmla="*/ 1694985 w 1694985"/>
              <a:gd name="connsiteY1" fmla="*/ 1449658 h 1449658"/>
              <a:gd name="connsiteX2" fmla="*/ 1694985 w 1694985"/>
              <a:gd name="connsiteY2" fmla="*/ 0 h 1449658"/>
              <a:gd name="connsiteX0" fmla="*/ 0 w 1578828"/>
              <a:gd name="connsiteY0" fmla="*/ 669795 h 1449658"/>
              <a:gd name="connsiteX1" fmla="*/ 1578828 w 1578828"/>
              <a:gd name="connsiteY1" fmla="*/ 1449658 h 1449658"/>
              <a:gd name="connsiteX2" fmla="*/ 1578828 w 1578828"/>
              <a:gd name="connsiteY2" fmla="*/ 0 h 1449658"/>
              <a:gd name="connsiteX0" fmla="*/ 0 w 1578828"/>
              <a:gd name="connsiteY0" fmla="*/ 0 h 779863"/>
              <a:gd name="connsiteX1" fmla="*/ 1578828 w 1578828"/>
              <a:gd name="connsiteY1" fmla="*/ 779863 h 779863"/>
              <a:gd name="connsiteX0" fmla="*/ 0 w 1440159"/>
              <a:gd name="connsiteY0" fmla="*/ 0 h 720080"/>
              <a:gd name="connsiteX1" fmla="*/ 1440159 w 1440159"/>
              <a:gd name="connsiteY1" fmla="*/ 72008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40159" h="720080">
                <a:moveTo>
                  <a:pt x="0" y="0"/>
                </a:moveTo>
                <a:lnTo>
                  <a:pt x="1440159" y="720080"/>
                </a:lnTo>
              </a:path>
            </a:pathLst>
          </a:cu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Freeform 123"/>
          <p:cNvSpPr/>
          <p:nvPr/>
        </p:nvSpPr>
        <p:spPr>
          <a:xfrm flipV="1">
            <a:off x="1331640" y="4115626"/>
            <a:ext cx="1489865" cy="681525"/>
          </a:xfrm>
          <a:custGeom>
            <a:avLst/>
            <a:gdLst>
              <a:gd name="connsiteX0" fmla="*/ 0 w 1694985"/>
              <a:gd name="connsiteY0" fmla="*/ 613317 h 1449658"/>
              <a:gd name="connsiteX1" fmla="*/ 1694985 w 1694985"/>
              <a:gd name="connsiteY1" fmla="*/ 1449658 h 1449658"/>
              <a:gd name="connsiteX2" fmla="*/ 1694985 w 1694985"/>
              <a:gd name="connsiteY2" fmla="*/ 0 h 1449658"/>
              <a:gd name="connsiteX0" fmla="*/ 0 w 1578828"/>
              <a:gd name="connsiteY0" fmla="*/ 669795 h 1449658"/>
              <a:gd name="connsiteX1" fmla="*/ 1578828 w 1578828"/>
              <a:gd name="connsiteY1" fmla="*/ 1449658 h 1449658"/>
              <a:gd name="connsiteX2" fmla="*/ 1578828 w 1578828"/>
              <a:gd name="connsiteY2" fmla="*/ 0 h 1449658"/>
              <a:gd name="connsiteX0" fmla="*/ 0 w 1578828"/>
              <a:gd name="connsiteY0" fmla="*/ 0 h 779863"/>
              <a:gd name="connsiteX1" fmla="*/ 1578828 w 1578828"/>
              <a:gd name="connsiteY1" fmla="*/ 779863 h 779863"/>
              <a:gd name="connsiteX0" fmla="*/ 0 w 1440159"/>
              <a:gd name="connsiteY0" fmla="*/ 0 h 720080"/>
              <a:gd name="connsiteX1" fmla="*/ 1440159 w 1440159"/>
              <a:gd name="connsiteY1" fmla="*/ 720080 h 720080"/>
              <a:gd name="connsiteX0" fmla="*/ 0 w 1512168"/>
              <a:gd name="connsiteY0" fmla="*/ 0 h 720080"/>
              <a:gd name="connsiteX1" fmla="*/ 1512168 w 1512168"/>
              <a:gd name="connsiteY1" fmla="*/ 720080 h 720080"/>
              <a:gd name="connsiteX0" fmla="*/ 0 w 1512167"/>
              <a:gd name="connsiteY0" fmla="*/ 0 h 648072"/>
              <a:gd name="connsiteX1" fmla="*/ 1512167 w 1512167"/>
              <a:gd name="connsiteY1" fmla="*/ 648072 h 648072"/>
              <a:gd name="connsiteX0" fmla="*/ 0 w 1489865"/>
              <a:gd name="connsiteY0" fmla="*/ 0 h 681525"/>
              <a:gd name="connsiteX1" fmla="*/ 1489865 w 1489865"/>
              <a:gd name="connsiteY1" fmla="*/ 681525 h 681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89865" h="681525">
                <a:moveTo>
                  <a:pt x="0" y="0"/>
                </a:moveTo>
                <a:lnTo>
                  <a:pt x="1489865" y="681525"/>
                </a:lnTo>
              </a:path>
            </a:pathLst>
          </a:cu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Freeform 124"/>
          <p:cNvSpPr/>
          <p:nvPr/>
        </p:nvSpPr>
        <p:spPr>
          <a:xfrm flipH="1">
            <a:off x="6089516" y="980728"/>
            <a:ext cx="1578828" cy="1449658"/>
          </a:xfrm>
          <a:custGeom>
            <a:avLst/>
            <a:gdLst>
              <a:gd name="connsiteX0" fmla="*/ 0 w 1694985"/>
              <a:gd name="connsiteY0" fmla="*/ 613317 h 1449658"/>
              <a:gd name="connsiteX1" fmla="*/ 1694985 w 1694985"/>
              <a:gd name="connsiteY1" fmla="*/ 1449658 h 1449658"/>
              <a:gd name="connsiteX2" fmla="*/ 1694985 w 1694985"/>
              <a:gd name="connsiteY2" fmla="*/ 0 h 1449658"/>
              <a:gd name="connsiteX0" fmla="*/ 0 w 1578828"/>
              <a:gd name="connsiteY0" fmla="*/ 669795 h 1449658"/>
              <a:gd name="connsiteX1" fmla="*/ 1578828 w 1578828"/>
              <a:gd name="connsiteY1" fmla="*/ 1449658 h 1449658"/>
              <a:gd name="connsiteX2" fmla="*/ 1578828 w 1578828"/>
              <a:gd name="connsiteY2" fmla="*/ 0 h 1449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78828" h="1449658">
                <a:moveTo>
                  <a:pt x="0" y="669795"/>
                </a:moveTo>
                <a:lnTo>
                  <a:pt x="1578828" y="1449658"/>
                </a:lnTo>
                <a:lnTo>
                  <a:pt x="1578828" y="0"/>
                </a:lnTo>
              </a:path>
            </a:pathLst>
          </a:cu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Freeform 125"/>
          <p:cNvSpPr/>
          <p:nvPr/>
        </p:nvSpPr>
        <p:spPr>
          <a:xfrm flipH="1">
            <a:off x="6089515" y="5013176"/>
            <a:ext cx="1440159" cy="720080"/>
          </a:xfrm>
          <a:custGeom>
            <a:avLst/>
            <a:gdLst>
              <a:gd name="connsiteX0" fmla="*/ 0 w 1694985"/>
              <a:gd name="connsiteY0" fmla="*/ 613317 h 1449658"/>
              <a:gd name="connsiteX1" fmla="*/ 1694985 w 1694985"/>
              <a:gd name="connsiteY1" fmla="*/ 1449658 h 1449658"/>
              <a:gd name="connsiteX2" fmla="*/ 1694985 w 1694985"/>
              <a:gd name="connsiteY2" fmla="*/ 0 h 1449658"/>
              <a:gd name="connsiteX0" fmla="*/ 0 w 1578828"/>
              <a:gd name="connsiteY0" fmla="*/ 669795 h 1449658"/>
              <a:gd name="connsiteX1" fmla="*/ 1578828 w 1578828"/>
              <a:gd name="connsiteY1" fmla="*/ 1449658 h 1449658"/>
              <a:gd name="connsiteX2" fmla="*/ 1578828 w 1578828"/>
              <a:gd name="connsiteY2" fmla="*/ 0 h 1449658"/>
              <a:gd name="connsiteX0" fmla="*/ 0 w 1578828"/>
              <a:gd name="connsiteY0" fmla="*/ 0 h 779863"/>
              <a:gd name="connsiteX1" fmla="*/ 1578828 w 1578828"/>
              <a:gd name="connsiteY1" fmla="*/ 779863 h 779863"/>
              <a:gd name="connsiteX0" fmla="*/ 0 w 1440159"/>
              <a:gd name="connsiteY0" fmla="*/ 0 h 720080"/>
              <a:gd name="connsiteX1" fmla="*/ 1440159 w 1440159"/>
              <a:gd name="connsiteY1" fmla="*/ 72008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40159" h="720080">
                <a:moveTo>
                  <a:pt x="0" y="0"/>
                </a:moveTo>
                <a:lnTo>
                  <a:pt x="1440159" y="720080"/>
                </a:lnTo>
              </a:path>
            </a:pathLst>
          </a:cu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TextBox 126"/>
          <p:cNvSpPr txBox="1"/>
          <p:nvPr/>
        </p:nvSpPr>
        <p:spPr>
          <a:xfrm>
            <a:off x="251520" y="2773958"/>
            <a:ext cx="2016224" cy="123110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</a:rPr>
              <a:t>DRNI configuration change  plus </a:t>
            </a:r>
            <a:r>
              <a:rPr lang="en-GB" sz="1600" u="sng" dirty="0" smtClean="0">
                <a:solidFill>
                  <a:srgbClr val="FF0000"/>
                </a:solidFill>
              </a:rPr>
              <a:t>DRNI initiated </a:t>
            </a:r>
            <a:r>
              <a:rPr lang="en-GB" sz="1600" dirty="0" smtClean="0">
                <a:solidFill>
                  <a:srgbClr val="FF0000"/>
                </a:solidFill>
              </a:rPr>
              <a:t>Network Protection configuration change to restore EC</a:t>
            </a:r>
            <a:endParaRPr lang="en-US" sz="1600" dirty="0" smtClean="0">
              <a:solidFill>
                <a:srgbClr val="FF0000"/>
              </a:solidFill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683568" y="2062009"/>
            <a:ext cx="1512168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400" i="1" dirty="0" smtClean="0">
                <a:solidFill>
                  <a:srgbClr val="FF0000"/>
                </a:solidFill>
              </a:rPr>
              <a:t>NP change restricted to portal nodes</a:t>
            </a:r>
            <a:endParaRPr lang="en-US" sz="1400" i="1" dirty="0" smtClean="0">
              <a:solidFill>
                <a:srgbClr val="FF0000"/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683568" y="5445224"/>
            <a:ext cx="1512168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400" i="1" dirty="0" smtClean="0">
                <a:solidFill>
                  <a:srgbClr val="FF0000"/>
                </a:solidFill>
              </a:rPr>
              <a:t>NP change involves node outside portal</a:t>
            </a:r>
            <a:endParaRPr lang="en-US" sz="1400" i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Straight Connector 60"/>
          <p:cNvCxnSpPr>
            <a:endCxn id="51" idx="1"/>
          </p:cNvCxnSpPr>
          <p:nvPr/>
        </p:nvCxnSpPr>
        <p:spPr>
          <a:xfrm flipV="1">
            <a:off x="1136161" y="836712"/>
            <a:ext cx="1656184" cy="72008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endCxn id="52" idx="1"/>
          </p:cNvCxnSpPr>
          <p:nvPr/>
        </p:nvCxnSpPr>
        <p:spPr>
          <a:xfrm>
            <a:off x="1208169" y="1556792"/>
            <a:ext cx="1584176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endCxn id="71" idx="1"/>
          </p:cNvCxnSpPr>
          <p:nvPr/>
        </p:nvCxnSpPr>
        <p:spPr>
          <a:xfrm flipH="1" flipV="1">
            <a:off x="6248729" y="836712"/>
            <a:ext cx="1584176" cy="72008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endCxn id="72" idx="1"/>
          </p:cNvCxnSpPr>
          <p:nvPr/>
        </p:nvCxnSpPr>
        <p:spPr>
          <a:xfrm flipH="1">
            <a:off x="6248729" y="1556792"/>
            <a:ext cx="1584176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endCxn id="37" idx="1"/>
          </p:cNvCxnSpPr>
          <p:nvPr/>
        </p:nvCxnSpPr>
        <p:spPr>
          <a:xfrm flipV="1">
            <a:off x="1115616" y="4149080"/>
            <a:ext cx="1656184" cy="72008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endCxn id="38" idx="1"/>
          </p:cNvCxnSpPr>
          <p:nvPr/>
        </p:nvCxnSpPr>
        <p:spPr>
          <a:xfrm>
            <a:off x="1187624" y="4869160"/>
            <a:ext cx="1584176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endCxn id="43" idx="1"/>
          </p:cNvCxnSpPr>
          <p:nvPr/>
        </p:nvCxnSpPr>
        <p:spPr>
          <a:xfrm flipH="1" flipV="1">
            <a:off x="6228184" y="4149080"/>
            <a:ext cx="1584176" cy="72008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endCxn id="44" idx="1"/>
          </p:cNvCxnSpPr>
          <p:nvPr/>
        </p:nvCxnSpPr>
        <p:spPr>
          <a:xfrm flipH="1">
            <a:off x="6228184" y="4869160"/>
            <a:ext cx="1584176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771800" y="378904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771800" y="5301208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55576" y="450912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3491880" y="4509120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 flipH="1">
            <a:off x="5364088" y="378904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 flipH="1">
            <a:off x="5364088" y="5301208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 flipH="1">
            <a:off x="7380312" y="450912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6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flipH="1">
            <a:off x="5508104" y="4509120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38" idx="3"/>
            <a:endCxn id="44" idx="3"/>
          </p:cNvCxnSpPr>
          <p:nvPr/>
        </p:nvCxnSpPr>
        <p:spPr>
          <a:xfrm>
            <a:off x="3635896" y="5661248"/>
            <a:ext cx="1728192" cy="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37" idx="3"/>
            <a:endCxn id="43" idx="3"/>
          </p:cNvCxnSpPr>
          <p:nvPr/>
        </p:nvCxnSpPr>
        <p:spPr>
          <a:xfrm>
            <a:off x="3635896" y="4149080"/>
            <a:ext cx="1728192" cy="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Freeform 56"/>
          <p:cNvSpPr/>
          <p:nvPr/>
        </p:nvSpPr>
        <p:spPr>
          <a:xfrm>
            <a:off x="591015" y="4137103"/>
            <a:ext cx="7761248" cy="1596154"/>
          </a:xfrm>
          <a:custGeom>
            <a:avLst/>
            <a:gdLst>
              <a:gd name="connsiteX0" fmla="*/ 0 w 7761248"/>
              <a:gd name="connsiteY0" fmla="*/ 735981 h 1538869"/>
              <a:gd name="connsiteX1" fmla="*/ 591014 w 7761248"/>
              <a:gd name="connsiteY1" fmla="*/ 735981 h 1538869"/>
              <a:gd name="connsiteX2" fmla="*/ 2241395 w 7761248"/>
              <a:gd name="connsiteY2" fmla="*/ 11152 h 1538869"/>
              <a:gd name="connsiteX3" fmla="*/ 2921619 w 7761248"/>
              <a:gd name="connsiteY3" fmla="*/ 11152 h 1538869"/>
              <a:gd name="connsiteX4" fmla="*/ 2910468 w 7761248"/>
              <a:gd name="connsiteY4" fmla="*/ 1538869 h 1538869"/>
              <a:gd name="connsiteX5" fmla="*/ 4917687 w 7761248"/>
              <a:gd name="connsiteY5" fmla="*/ 1527718 h 1538869"/>
              <a:gd name="connsiteX6" fmla="*/ 4884234 w 7761248"/>
              <a:gd name="connsiteY6" fmla="*/ 0 h 1538869"/>
              <a:gd name="connsiteX7" fmla="*/ 5553307 w 7761248"/>
              <a:gd name="connsiteY7" fmla="*/ 0 h 1538869"/>
              <a:gd name="connsiteX8" fmla="*/ 7225990 w 7761248"/>
              <a:gd name="connsiteY8" fmla="*/ 747132 h 1538869"/>
              <a:gd name="connsiteX9" fmla="*/ 7761248 w 7761248"/>
              <a:gd name="connsiteY9" fmla="*/ 747132 h 1538869"/>
              <a:gd name="connsiteX0" fmla="*/ 0 w 7761248"/>
              <a:gd name="connsiteY0" fmla="*/ 735981 h 1538869"/>
              <a:gd name="connsiteX1" fmla="*/ 591014 w 7761248"/>
              <a:gd name="connsiteY1" fmla="*/ 735981 h 1538869"/>
              <a:gd name="connsiteX2" fmla="*/ 2241395 w 7761248"/>
              <a:gd name="connsiteY2" fmla="*/ 11152 h 1538869"/>
              <a:gd name="connsiteX3" fmla="*/ 2921619 w 7761248"/>
              <a:gd name="connsiteY3" fmla="*/ 11152 h 1538869"/>
              <a:gd name="connsiteX4" fmla="*/ 2910468 w 7761248"/>
              <a:gd name="connsiteY4" fmla="*/ 1538869 h 1538869"/>
              <a:gd name="connsiteX5" fmla="*/ 4917687 w 7761248"/>
              <a:gd name="connsiteY5" fmla="*/ 1527718 h 1538869"/>
              <a:gd name="connsiteX6" fmla="*/ 4917089 w 7761248"/>
              <a:gd name="connsiteY6" fmla="*/ 11978 h 1538869"/>
              <a:gd name="connsiteX7" fmla="*/ 5553307 w 7761248"/>
              <a:gd name="connsiteY7" fmla="*/ 0 h 1538869"/>
              <a:gd name="connsiteX8" fmla="*/ 7225990 w 7761248"/>
              <a:gd name="connsiteY8" fmla="*/ 747132 h 1538869"/>
              <a:gd name="connsiteX9" fmla="*/ 7761248 w 7761248"/>
              <a:gd name="connsiteY9" fmla="*/ 747132 h 1538869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24801 w 7761248"/>
              <a:gd name="connsiteY2" fmla="*/ 1596154 h 1596154"/>
              <a:gd name="connsiteX3" fmla="*/ 2921619 w 7761248"/>
              <a:gd name="connsiteY3" fmla="*/ 11152 h 1596154"/>
              <a:gd name="connsiteX4" fmla="*/ 2910468 w 7761248"/>
              <a:gd name="connsiteY4" fmla="*/ 1538869 h 1596154"/>
              <a:gd name="connsiteX5" fmla="*/ 4917687 w 7761248"/>
              <a:gd name="connsiteY5" fmla="*/ 1527718 h 1596154"/>
              <a:gd name="connsiteX6" fmla="*/ 4917089 w 7761248"/>
              <a:gd name="connsiteY6" fmla="*/ 11978 h 1596154"/>
              <a:gd name="connsiteX7" fmla="*/ 5553307 w 7761248"/>
              <a:gd name="connsiteY7" fmla="*/ 0 h 1596154"/>
              <a:gd name="connsiteX8" fmla="*/ 7225990 w 7761248"/>
              <a:gd name="connsiteY8" fmla="*/ 747132 h 1596154"/>
              <a:gd name="connsiteX9" fmla="*/ 7761248 w 7761248"/>
              <a:gd name="connsiteY9" fmla="*/ 747132 h 1596154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24801 w 7761248"/>
              <a:gd name="connsiteY2" fmla="*/ 1596154 h 1596154"/>
              <a:gd name="connsiteX3" fmla="*/ 2921619 w 7761248"/>
              <a:gd name="connsiteY3" fmla="*/ 11152 h 1596154"/>
              <a:gd name="connsiteX4" fmla="*/ 2910468 w 7761248"/>
              <a:gd name="connsiteY4" fmla="*/ 1538869 h 1596154"/>
              <a:gd name="connsiteX5" fmla="*/ 4917687 w 7761248"/>
              <a:gd name="connsiteY5" fmla="*/ 1527718 h 1596154"/>
              <a:gd name="connsiteX6" fmla="*/ 5553307 w 7761248"/>
              <a:gd name="connsiteY6" fmla="*/ 0 h 1596154"/>
              <a:gd name="connsiteX7" fmla="*/ 7225990 w 7761248"/>
              <a:gd name="connsiteY7" fmla="*/ 747132 h 1596154"/>
              <a:gd name="connsiteX8" fmla="*/ 7761248 w 7761248"/>
              <a:gd name="connsiteY8" fmla="*/ 747132 h 1596154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24801 w 7761248"/>
              <a:gd name="connsiteY2" fmla="*/ 1596154 h 1596154"/>
              <a:gd name="connsiteX3" fmla="*/ 2921619 w 7761248"/>
              <a:gd name="connsiteY3" fmla="*/ 11152 h 1596154"/>
              <a:gd name="connsiteX4" fmla="*/ 2910468 w 7761248"/>
              <a:gd name="connsiteY4" fmla="*/ 1538869 h 1596154"/>
              <a:gd name="connsiteX5" fmla="*/ 4917089 w 7761248"/>
              <a:gd name="connsiteY5" fmla="*/ 1524145 h 1596154"/>
              <a:gd name="connsiteX6" fmla="*/ 5553307 w 7761248"/>
              <a:gd name="connsiteY6" fmla="*/ 0 h 1596154"/>
              <a:gd name="connsiteX7" fmla="*/ 7225990 w 7761248"/>
              <a:gd name="connsiteY7" fmla="*/ 747132 h 1596154"/>
              <a:gd name="connsiteX8" fmla="*/ 7761248 w 7761248"/>
              <a:gd name="connsiteY8" fmla="*/ 747132 h 1596154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24801 w 7761248"/>
              <a:gd name="connsiteY2" fmla="*/ 1596154 h 1596154"/>
              <a:gd name="connsiteX3" fmla="*/ 2921619 w 7761248"/>
              <a:gd name="connsiteY3" fmla="*/ 11152 h 1596154"/>
              <a:gd name="connsiteX4" fmla="*/ 2910468 w 7761248"/>
              <a:gd name="connsiteY4" fmla="*/ 1538869 h 1596154"/>
              <a:gd name="connsiteX5" fmla="*/ 4917089 w 7761248"/>
              <a:gd name="connsiteY5" fmla="*/ 1524145 h 1596154"/>
              <a:gd name="connsiteX6" fmla="*/ 5553307 w 7761248"/>
              <a:gd name="connsiteY6" fmla="*/ 0 h 1596154"/>
              <a:gd name="connsiteX7" fmla="*/ 7225990 w 7761248"/>
              <a:gd name="connsiteY7" fmla="*/ 747132 h 1596154"/>
              <a:gd name="connsiteX8" fmla="*/ 7761248 w 7761248"/>
              <a:gd name="connsiteY8" fmla="*/ 747132 h 1596154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24801 w 7761248"/>
              <a:gd name="connsiteY2" fmla="*/ 1596154 h 1596154"/>
              <a:gd name="connsiteX3" fmla="*/ 2921619 w 7761248"/>
              <a:gd name="connsiteY3" fmla="*/ 11152 h 1596154"/>
              <a:gd name="connsiteX4" fmla="*/ 2910468 w 7761248"/>
              <a:gd name="connsiteY4" fmla="*/ 1538869 h 1596154"/>
              <a:gd name="connsiteX5" fmla="*/ 4917089 w 7761248"/>
              <a:gd name="connsiteY5" fmla="*/ 1524145 h 1596154"/>
              <a:gd name="connsiteX6" fmla="*/ 5553307 w 7761248"/>
              <a:gd name="connsiteY6" fmla="*/ 0 h 1596154"/>
              <a:gd name="connsiteX7" fmla="*/ 7225990 w 7761248"/>
              <a:gd name="connsiteY7" fmla="*/ 747132 h 1596154"/>
              <a:gd name="connsiteX8" fmla="*/ 7761248 w 7761248"/>
              <a:gd name="connsiteY8" fmla="*/ 747132 h 1596154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24801 w 7761248"/>
              <a:gd name="connsiteY2" fmla="*/ 1596154 h 1596154"/>
              <a:gd name="connsiteX3" fmla="*/ 2921619 w 7761248"/>
              <a:gd name="connsiteY3" fmla="*/ 11152 h 1596154"/>
              <a:gd name="connsiteX4" fmla="*/ 2910468 w 7761248"/>
              <a:gd name="connsiteY4" fmla="*/ 1538869 h 1596154"/>
              <a:gd name="connsiteX5" fmla="*/ 5553307 w 7761248"/>
              <a:gd name="connsiteY5" fmla="*/ 0 h 1596154"/>
              <a:gd name="connsiteX6" fmla="*/ 7225990 w 7761248"/>
              <a:gd name="connsiteY6" fmla="*/ 747132 h 1596154"/>
              <a:gd name="connsiteX7" fmla="*/ 7761248 w 7761248"/>
              <a:gd name="connsiteY7" fmla="*/ 747132 h 1596154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24801 w 7761248"/>
              <a:gd name="connsiteY2" fmla="*/ 1596154 h 1596154"/>
              <a:gd name="connsiteX3" fmla="*/ 2921619 w 7761248"/>
              <a:gd name="connsiteY3" fmla="*/ 11152 h 1596154"/>
              <a:gd name="connsiteX4" fmla="*/ 3044881 w 7761248"/>
              <a:gd name="connsiteY4" fmla="*/ 11977 h 1596154"/>
              <a:gd name="connsiteX5" fmla="*/ 5553307 w 7761248"/>
              <a:gd name="connsiteY5" fmla="*/ 0 h 1596154"/>
              <a:gd name="connsiteX6" fmla="*/ 7225990 w 7761248"/>
              <a:gd name="connsiteY6" fmla="*/ 747132 h 1596154"/>
              <a:gd name="connsiteX7" fmla="*/ 7761248 w 7761248"/>
              <a:gd name="connsiteY7" fmla="*/ 747132 h 1596154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24801 w 7761248"/>
              <a:gd name="connsiteY2" fmla="*/ 1596154 h 1596154"/>
              <a:gd name="connsiteX3" fmla="*/ 2900865 w 7761248"/>
              <a:gd name="connsiteY3" fmla="*/ 1596153 h 1596154"/>
              <a:gd name="connsiteX4" fmla="*/ 3044881 w 7761248"/>
              <a:gd name="connsiteY4" fmla="*/ 11977 h 1596154"/>
              <a:gd name="connsiteX5" fmla="*/ 5553307 w 7761248"/>
              <a:gd name="connsiteY5" fmla="*/ 0 h 1596154"/>
              <a:gd name="connsiteX6" fmla="*/ 7225990 w 7761248"/>
              <a:gd name="connsiteY6" fmla="*/ 747132 h 1596154"/>
              <a:gd name="connsiteX7" fmla="*/ 7761248 w 7761248"/>
              <a:gd name="connsiteY7" fmla="*/ 747132 h 1596154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24801 w 7761248"/>
              <a:gd name="connsiteY2" fmla="*/ 1596154 h 1596154"/>
              <a:gd name="connsiteX3" fmla="*/ 2900865 w 7761248"/>
              <a:gd name="connsiteY3" fmla="*/ 1596153 h 1596154"/>
              <a:gd name="connsiteX4" fmla="*/ 2900865 w 7761248"/>
              <a:gd name="connsiteY4" fmla="*/ 11977 h 1596154"/>
              <a:gd name="connsiteX5" fmla="*/ 5553307 w 7761248"/>
              <a:gd name="connsiteY5" fmla="*/ 0 h 1596154"/>
              <a:gd name="connsiteX6" fmla="*/ 7225990 w 7761248"/>
              <a:gd name="connsiteY6" fmla="*/ 747132 h 1596154"/>
              <a:gd name="connsiteX7" fmla="*/ 7761248 w 7761248"/>
              <a:gd name="connsiteY7" fmla="*/ 747132 h 1596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61248" h="1596154">
                <a:moveTo>
                  <a:pt x="0" y="735981"/>
                </a:moveTo>
                <a:lnTo>
                  <a:pt x="591014" y="735981"/>
                </a:lnTo>
                <a:lnTo>
                  <a:pt x="2324801" y="1596154"/>
                </a:lnTo>
                <a:lnTo>
                  <a:pt x="2900865" y="1596153"/>
                </a:lnTo>
                <a:lnTo>
                  <a:pt x="2900865" y="11977"/>
                </a:lnTo>
                <a:lnTo>
                  <a:pt x="5553307" y="0"/>
                </a:lnTo>
                <a:lnTo>
                  <a:pt x="7225990" y="747132"/>
                </a:lnTo>
                <a:lnTo>
                  <a:pt x="7761248" y="747132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2843808" y="5805264"/>
            <a:ext cx="66806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Active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436213" y="3861048"/>
            <a:ext cx="66806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Active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789434" y="3861048"/>
            <a:ext cx="792205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Standby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435979" y="5733256"/>
            <a:ext cx="792205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Standby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923928" y="2780928"/>
            <a:ext cx="1152128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accent1">
                    <a:lumMod val="75000"/>
                  </a:schemeClr>
                </a:solidFill>
              </a:rPr>
              <a:t>Figure 4A</a:t>
            </a: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995936" y="6021288"/>
            <a:ext cx="1152128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accent1">
                    <a:lumMod val="75000"/>
                  </a:schemeClr>
                </a:solidFill>
              </a:rPr>
              <a:t>Figure 4B</a:t>
            </a: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792345" y="476672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792345" y="198884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76121" y="1196752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0" name="Straight Connector 69"/>
          <p:cNvCxnSpPr/>
          <p:nvPr/>
        </p:nvCxnSpPr>
        <p:spPr>
          <a:xfrm>
            <a:off x="3512425" y="1196752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 flipH="1">
            <a:off x="5384633" y="476672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 flipH="1">
            <a:off x="5384633" y="198884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 flipH="1">
            <a:off x="7400857" y="1196752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6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6" name="Straight Connector 75"/>
          <p:cNvCxnSpPr/>
          <p:nvPr/>
        </p:nvCxnSpPr>
        <p:spPr>
          <a:xfrm flipH="1">
            <a:off x="5528649" y="1196752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52" idx="3"/>
            <a:endCxn id="72" idx="3"/>
          </p:cNvCxnSpPr>
          <p:nvPr/>
        </p:nvCxnSpPr>
        <p:spPr>
          <a:xfrm>
            <a:off x="3656441" y="2348880"/>
            <a:ext cx="1728192" cy="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51" idx="3"/>
            <a:endCxn id="71" idx="3"/>
          </p:cNvCxnSpPr>
          <p:nvPr/>
        </p:nvCxnSpPr>
        <p:spPr>
          <a:xfrm>
            <a:off x="3656441" y="836712"/>
            <a:ext cx="1728192" cy="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2936361" y="1196752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6104713" y="1196752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Freeform 81"/>
          <p:cNvSpPr/>
          <p:nvPr/>
        </p:nvSpPr>
        <p:spPr>
          <a:xfrm>
            <a:off x="611560" y="824735"/>
            <a:ext cx="7761248" cy="1596154"/>
          </a:xfrm>
          <a:custGeom>
            <a:avLst/>
            <a:gdLst>
              <a:gd name="connsiteX0" fmla="*/ 0 w 7761248"/>
              <a:gd name="connsiteY0" fmla="*/ 735981 h 1538869"/>
              <a:gd name="connsiteX1" fmla="*/ 591014 w 7761248"/>
              <a:gd name="connsiteY1" fmla="*/ 735981 h 1538869"/>
              <a:gd name="connsiteX2" fmla="*/ 2241395 w 7761248"/>
              <a:gd name="connsiteY2" fmla="*/ 11152 h 1538869"/>
              <a:gd name="connsiteX3" fmla="*/ 2921619 w 7761248"/>
              <a:gd name="connsiteY3" fmla="*/ 11152 h 1538869"/>
              <a:gd name="connsiteX4" fmla="*/ 2910468 w 7761248"/>
              <a:gd name="connsiteY4" fmla="*/ 1538869 h 1538869"/>
              <a:gd name="connsiteX5" fmla="*/ 4917687 w 7761248"/>
              <a:gd name="connsiteY5" fmla="*/ 1527718 h 1538869"/>
              <a:gd name="connsiteX6" fmla="*/ 4884234 w 7761248"/>
              <a:gd name="connsiteY6" fmla="*/ 0 h 1538869"/>
              <a:gd name="connsiteX7" fmla="*/ 5553307 w 7761248"/>
              <a:gd name="connsiteY7" fmla="*/ 0 h 1538869"/>
              <a:gd name="connsiteX8" fmla="*/ 7225990 w 7761248"/>
              <a:gd name="connsiteY8" fmla="*/ 747132 h 1538869"/>
              <a:gd name="connsiteX9" fmla="*/ 7761248 w 7761248"/>
              <a:gd name="connsiteY9" fmla="*/ 747132 h 1538869"/>
              <a:gd name="connsiteX0" fmla="*/ 0 w 7761248"/>
              <a:gd name="connsiteY0" fmla="*/ 735981 h 1538869"/>
              <a:gd name="connsiteX1" fmla="*/ 591014 w 7761248"/>
              <a:gd name="connsiteY1" fmla="*/ 735981 h 1538869"/>
              <a:gd name="connsiteX2" fmla="*/ 2241395 w 7761248"/>
              <a:gd name="connsiteY2" fmla="*/ 11152 h 1538869"/>
              <a:gd name="connsiteX3" fmla="*/ 2921619 w 7761248"/>
              <a:gd name="connsiteY3" fmla="*/ 11152 h 1538869"/>
              <a:gd name="connsiteX4" fmla="*/ 2910468 w 7761248"/>
              <a:gd name="connsiteY4" fmla="*/ 1538869 h 1538869"/>
              <a:gd name="connsiteX5" fmla="*/ 4917687 w 7761248"/>
              <a:gd name="connsiteY5" fmla="*/ 1527718 h 1538869"/>
              <a:gd name="connsiteX6" fmla="*/ 4917089 w 7761248"/>
              <a:gd name="connsiteY6" fmla="*/ 11978 h 1538869"/>
              <a:gd name="connsiteX7" fmla="*/ 5553307 w 7761248"/>
              <a:gd name="connsiteY7" fmla="*/ 0 h 1538869"/>
              <a:gd name="connsiteX8" fmla="*/ 7225990 w 7761248"/>
              <a:gd name="connsiteY8" fmla="*/ 747132 h 1538869"/>
              <a:gd name="connsiteX9" fmla="*/ 7761248 w 7761248"/>
              <a:gd name="connsiteY9" fmla="*/ 747132 h 1538869"/>
              <a:gd name="connsiteX0" fmla="*/ 0 w 7761248"/>
              <a:gd name="connsiteY0" fmla="*/ 735981 h 1538869"/>
              <a:gd name="connsiteX1" fmla="*/ 591014 w 7761248"/>
              <a:gd name="connsiteY1" fmla="*/ 735981 h 1538869"/>
              <a:gd name="connsiteX2" fmla="*/ 2241395 w 7761248"/>
              <a:gd name="connsiteY2" fmla="*/ 11152 h 1538869"/>
              <a:gd name="connsiteX3" fmla="*/ 2332362 w 7761248"/>
              <a:gd name="connsiteY3" fmla="*/ 11607 h 1538869"/>
              <a:gd name="connsiteX4" fmla="*/ 2921619 w 7761248"/>
              <a:gd name="connsiteY4" fmla="*/ 11152 h 1538869"/>
              <a:gd name="connsiteX5" fmla="*/ 2910468 w 7761248"/>
              <a:gd name="connsiteY5" fmla="*/ 1538869 h 1538869"/>
              <a:gd name="connsiteX6" fmla="*/ 4917687 w 7761248"/>
              <a:gd name="connsiteY6" fmla="*/ 1527718 h 1538869"/>
              <a:gd name="connsiteX7" fmla="*/ 4917089 w 7761248"/>
              <a:gd name="connsiteY7" fmla="*/ 11978 h 1538869"/>
              <a:gd name="connsiteX8" fmla="*/ 5553307 w 7761248"/>
              <a:gd name="connsiteY8" fmla="*/ 0 h 1538869"/>
              <a:gd name="connsiteX9" fmla="*/ 7225990 w 7761248"/>
              <a:gd name="connsiteY9" fmla="*/ 747132 h 1538869"/>
              <a:gd name="connsiteX10" fmla="*/ 7761248 w 7761248"/>
              <a:gd name="connsiteY10" fmla="*/ 747132 h 1538869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04256 w 7761248"/>
              <a:gd name="connsiteY2" fmla="*/ 1596154 h 1596154"/>
              <a:gd name="connsiteX3" fmla="*/ 2332362 w 7761248"/>
              <a:gd name="connsiteY3" fmla="*/ 11607 h 1596154"/>
              <a:gd name="connsiteX4" fmla="*/ 2921619 w 7761248"/>
              <a:gd name="connsiteY4" fmla="*/ 11152 h 1596154"/>
              <a:gd name="connsiteX5" fmla="*/ 2910468 w 7761248"/>
              <a:gd name="connsiteY5" fmla="*/ 1538869 h 1596154"/>
              <a:gd name="connsiteX6" fmla="*/ 4917687 w 7761248"/>
              <a:gd name="connsiteY6" fmla="*/ 1527718 h 1596154"/>
              <a:gd name="connsiteX7" fmla="*/ 4917089 w 7761248"/>
              <a:gd name="connsiteY7" fmla="*/ 11978 h 1596154"/>
              <a:gd name="connsiteX8" fmla="*/ 5553307 w 7761248"/>
              <a:gd name="connsiteY8" fmla="*/ 0 h 1596154"/>
              <a:gd name="connsiteX9" fmla="*/ 7225990 w 7761248"/>
              <a:gd name="connsiteY9" fmla="*/ 747132 h 1596154"/>
              <a:gd name="connsiteX10" fmla="*/ 7761248 w 7761248"/>
              <a:gd name="connsiteY10" fmla="*/ 747132 h 1596154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04256 w 7761248"/>
              <a:gd name="connsiteY2" fmla="*/ 1596154 h 1596154"/>
              <a:gd name="connsiteX3" fmla="*/ 2332362 w 7761248"/>
              <a:gd name="connsiteY3" fmla="*/ 11607 h 1596154"/>
              <a:gd name="connsiteX4" fmla="*/ 2921619 w 7761248"/>
              <a:gd name="connsiteY4" fmla="*/ 11152 h 1596154"/>
              <a:gd name="connsiteX5" fmla="*/ 4917687 w 7761248"/>
              <a:gd name="connsiteY5" fmla="*/ 1527718 h 1596154"/>
              <a:gd name="connsiteX6" fmla="*/ 4917089 w 7761248"/>
              <a:gd name="connsiteY6" fmla="*/ 11978 h 1596154"/>
              <a:gd name="connsiteX7" fmla="*/ 5553307 w 7761248"/>
              <a:gd name="connsiteY7" fmla="*/ 0 h 1596154"/>
              <a:gd name="connsiteX8" fmla="*/ 7225990 w 7761248"/>
              <a:gd name="connsiteY8" fmla="*/ 747132 h 1596154"/>
              <a:gd name="connsiteX9" fmla="*/ 7761248 w 7761248"/>
              <a:gd name="connsiteY9" fmla="*/ 747132 h 1596154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04256 w 7761248"/>
              <a:gd name="connsiteY2" fmla="*/ 1596154 h 1596154"/>
              <a:gd name="connsiteX3" fmla="*/ 2332362 w 7761248"/>
              <a:gd name="connsiteY3" fmla="*/ 11607 h 1596154"/>
              <a:gd name="connsiteX4" fmla="*/ 2921619 w 7761248"/>
              <a:gd name="connsiteY4" fmla="*/ 11152 h 1596154"/>
              <a:gd name="connsiteX5" fmla="*/ 4917089 w 7761248"/>
              <a:gd name="connsiteY5" fmla="*/ 11978 h 1596154"/>
              <a:gd name="connsiteX6" fmla="*/ 5553307 w 7761248"/>
              <a:gd name="connsiteY6" fmla="*/ 0 h 1596154"/>
              <a:gd name="connsiteX7" fmla="*/ 7225990 w 7761248"/>
              <a:gd name="connsiteY7" fmla="*/ 747132 h 1596154"/>
              <a:gd name="connsiteX8" fmla="*/ 7761248 w 7761248"/>
              <a:gd name="connsiteY8" fmla="*/ 747132 h 1596154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04256 w 7761248"/>
              <a:gd name="connsiteY2" fmla="*/ 1596154 h 1596154"/>
              <a:gd name="connsiteX3" fmla="*/ 2332362 w 7761248"/>
              <a:gd name="connsiteY3" fmla="*/ 11607 h 1596154"/>
              <a:gd name="connsiteX4" fmla="*/ 4917089 w 7761248"/>
              <a:gd name="connsiteY4" fmla="*/ 11978 h 1596154"/>
              <a:gd name="connsiteX5" fmla="*/ 5553307 w 7761248"/>
              <a:gd name="connsiteY5" fmla="*/ 0 h 1596154"/>
              <a:gd name="connsiteX6" fmla="*/ 7225990 w 7761248"/>
              <a:gd name="connsiteY6" fmla="*/ 747132 h 1596154"/>
              <a:gd name="connsiteX7" fmla="*/ 7761248 w 7761248"/>
              <a:gd name="connsiteY7" fmla="*/ 747132 h 1596154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04256 w 7761248"/>
              <a:gd name="connsiteY2" fmla="*/ 1596154 h 1596154"/>
              <a:gd name="connsiteX3" fmla="*/ 2332362 w 7761248"/>
              <a:gd name="connsiteY3" fmla="*/ 11607 h 1596154"/>
              <a:gd name="connsiteX4" fmla="*/ 5553307 w 7761248"/>
              <a:gd name="connsiteY4" fmla="*/ 0 h 1596154"/>
              <a:gd name="connsiteX5" fmla="*/ 7225990 w 7761248"/>
              <a:gd name="connsiteY5" fmla="*/ 747132 h 1596154"/>
              <a:gd name="connsiteX6" fmla="*/ 7761248 w 7761248"/>
              <a:gd name="connsiteY6" fmla="*/ 747132 h 1596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761248" h="1596154">
                <a:moveTo>
                  <a:pt x="0" y="735981"/>
                </a:moveTo>
                <a:lnTo>
                  <a:pt x="591014" y="735981"/>
                </a:lnTo>
                <a:lnTo>
                  <a:pt x="2304256" y="1596154"/>
                </a:lnTo>
                <a:lnTo>
                  <a:pt x="2332362" y="11607"/>
                </a:lnTo>
                <a:lnTo>
                  <a:pt x="5553307" y="0"/>
                </a:lnTo>
                <a:lnTo>
                  <a:pt x="7225990" y="747132"/>
                </a:lnTo>
                <a:lnTo>
                  <a:pt x="7761248" y="747132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2864353" y="548680"/>
            <a:ext cx="66806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Active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456758" y="548680"/>
            <a:ext cx="66806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Active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2809979" y="2420888"/>
            <a:ext cx="792205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Standby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456524" y="2420888"/>
            <a:ext cx="792205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Standby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619672" y="965339"/>
            <a:ext cx="16030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W</a:t>
            </a:r>
            <a:endParaRPr lang="en-US" sz="1400" dirty="0" smtClean="0"/>
          </a:p>
        </p:txBody>
      </p:sp>
      <p:sp>
        <p:nvSpPr>
          <p:cNvPr id="88" name="TextBox 87"/>
          <p:cNvSpPr txBox="1"/>
          <p:nvPr/>
        </p:nvSpPr>
        <p:spPr>
          <a:xfrm>
            <a:off x="1653335" y="1917412"/>
            <a:ext cx="92974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</a:t>
            </a:r>
            <a:endParaRPr lang="en-US" sz="1400" dirty="0" smtClean="0"/>
          </a:p>
        </p:txBody>
      </p:sp>
      <p:sp>
        <p:nvSpPr>
          <p:cNvPr id="89" name="TextBox 88"/>
          <p:cNvSpPr txBox="1"/>
          <p:nvPr/>
        </p:nvSpPr>
        <p:spPr>
          <a:xfrm>
            <a:off x="1619672" y="4293096"/>
            <a:ext cx="16030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W</a:t>
            </a:r>
            <a:endParaRPr lang="en-US" sz="1400" dirty="0" smtClean="0"/>
          </a:p>
        </p:txBody>
      </p:sp>
      <p:sp>
        <p:nvSpPr>
          <p:cNvPr id="90" name="TextBox 89"/>
          <p:cNvSpPr txBox="1"/>
          <p:nvPr/>
        </p:nvSpPr>
        <p:spPr>
          <a:xfrm>
            <a:off x="1653335" y="5245169"/>
            <a:ext cx="92974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</a:t>
            </a:r>
            <a:endParaRPr lang="en-US" sz="1400" dirty="0" smtClean="0"/>
          </a:p>
        </p:txBody>
      </p:sp>
      <p:sp>
        <p:nvSpPr>
          <p:cNvPr id="91" name="TextBox 90"/>
          <p:cNvSpPr txBox="1"/>
          <p:nvPr/>
        </p:nvSpPr>
        <p:spPr>
          <a:xfrm>
            <a:off x="7220011" y="1037347"/>
            <a:ext cx="16030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W</a:t>
            </a:r>
            <a:endParaRPr lang="en-US" sz="1400" dirty="0" smtClean="0"/>
          </a:p>
        </p:txBody>
      </p:sp>
      <p:sp>
        <p:nvSpPr>
          <p:cNvPr id="92" name="TextBox 91"/>
          <p:cNvSpPr txBox="1"/>
          <p:nvPr/>
        </p:nvSpPr>
        <p:spPr>
          <a:xfrm>
            <a:off x="7253674" y="1989420"/>
            <a:ext cx="92974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</a:t>
            </a:r>
            <a:endParaRPr lang="en-US" sz="1400" dirty="0" smtClean="0"/>
          </a:p>
        </p:txBody>
      </p:sp>
      <p:sp>
        <p:nvSpPr>
          <p:cNvPr id="93" name="TextBox 92"/>
          <p:cNvSpPr txBox="1"/>
          <p:nvPr/>
        </p:nvSpPr>
        <p:spPr>
          <a:xfrm>
            <a:off x="7220011" y="4365104"/>
            <a:ext cx="16030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W</a:t>
            </a:r>
            <a:endParaRPr lang="en-US" sz="1400" dirty="0" smtClean="0"/>
          </a:p>
        </p:txBody>
      </p:sp>
      <p:sp>
        <p:nvSpPr>
          <p:cNvPr id="94" name="TextBox 93"/>
          <p:cNvSpPr txBox="1"/>
          <p:nvPr/>
        </p:nvSpPr>
        <p:spPr>
          <a:xfrm>
            <a:off x="7253674" y="5245169"/>
            <a:ext cx="92974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</a:t>
            </a:r>
            <a:endParaRPr lang="en-US" sz="1400" dirty="0" smtClean="0"/>
          </a:p>
        </p:txBody>
      </p:sp>
      <p:sp>
        <p:nvSpPr>
          <p:cNvPr id="95" name="TextBox 94"/>
          <p:cNvSpPr txBox="1"/>
          <p:nvPr/>
        </p:nvSpPr>
        <p:spPr>
          <a:xfrm>
            <a:off x="1907704" y="1340768"/>
            <a:ext cx="75873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Network Protection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6300192" y="1340768"/>
            <a:ext cx="75873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Network Protection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4139952" y="1433101"/>
            <a:ext cx="75873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DRNI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1907704" y="4725144"/>
            <a:ext cx="75873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Network Protection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6300192" y="4725144"/>
            <a:ext cx="75873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Network Protection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4139952" y="4817477"/>
            <a:ext cx="75873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DRNI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1" name="Freeform 100"/>
          <p:cNvSpPr/>
          <p:nvPr/>
        </p:nvSpPr>
        <p:spPr>
          <a:xfrm flipV="1">
            <a:off x="1336988" y="815358"/>
            <a:ext cx="1500770" cy="701805"/>
          </a:xfrm>
          <a:custGeom>
            <a:avLst/>
            <a:gdLst>
              <a:gd name="connsiteX0" fmla="*/ 0 w 1694985"/>
              <a:gd name="connsiteY0" fmla="*/ 613317 h 1449658"/>
              <a:gd name="connsiteX1" fmla="*/ 1694985 w 1694985"/>
              <a:gd name="connsiteY1" fmla="*/ 1449658 h 1449658"/>
              <a:gd name="connsiteX2" fmla="*/ 1694985 w 1694985"/>
              <a:gd name="connsiteY2" fmla="*/ 0 h 1449658"/>
              <a:gd name="connsiteX0" fmla="*/ 0 w 1578828"/>
              <a:gd name="connsiteY0" fmla="*/ 669795 h 1449658"/>
              <a:gd name="connsiteX1" fmla="*/ 1578828 w 1578828"/>
              <a:gd name="connsiteY1" fmla="*/ 1449658 h 1449658"/>
              <a:gd name="connsiteX2" fmla="*/ 1578828 w 1578828"/>
              <a:gd name="connsiteY2" fmla="*/ 0 h 1449658"/>
              <a:gd name="connsiteX0" fmla="*/ 0 w 1578828"/>
              <a:gd name="connsiteY0" fmla="*/ 0 h 779863"/>
              <a:gd name="connsiteX1" fmla="*/ 1578828 w 1578828"/>
              <a:gd name="connsiteY1" fmla="*/ 779863 h 779863"/>
              <a:gd name="connsiteX0" fmla="*/ 0 w 1500770"/>
              <a:gd name="connsiteY0" fmla="*/ 0 h 701805"/>
              <a:gd name="connsiteX1" fmla="*/ 1500770 w 1500770"/>
              <a:gd name="connsiteY1" fmla="*/ 701805 h 701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00770" h="701805">
                <a:moveTo>
                  <a:pt x="0" y="0"/>
                </a:moveTo>
                <a:lnTo>
                  <a:pt x="1500770" y="701805"/>
                </a:lnTo>
              </a:path>
            </a:pathLst>
          </a:cu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reeform 102"/>
          <p:cNvSpPr/>
          <p:nvPr/>
        </p:nvSpPr>
        <p:spPr>
          <a:xfrm flipV="1">
            <a:off x="1331641" y="4121677"/>
            <a:ext cx="1462462" cy="675475"/>
          </a:xfrm>
          <a:custGeom>
            <a:avLst/>
            <a:gdLst>
              <a:gd name="connsiteX0" fmla="*/ 0 w 1694985"/>
              <a:gd name="connsiteY0" fmla="*/ 613317 h 1449658"/>
              <a:gd name="connsiteX1" fmla="*/ 1694985 w 1694985"/>
              <a:gd name="connsiteY1" fmla="*/ 1449658 h 1449658"/>
              <a:gd name="connsiteX2" fmla="*/ 1694985 w 1694985"/>
              <a:gd name="connsiteY2" fmla="*/ 0 h 1449658"/>
              <a:gd name="connsiteX0" fmla="*/ 0 w 1578828"/>
              <a:gd name="connsiteY0" fmla="*/ 669795 h 1449658"/>
              <a:gd name="connsiteX1" fmla="*/ 1578828 w 1578828"/>
              <a:gd name="connsiteY1" fmla="*/ 1449658 h 1449658"/>
              <a:gd name="connsiteX2" fmla="*/ 1578828 w 1578828"/>
              <a:gd name="connsiteY2" fmla="*/ 0 h 1449658"/>
              <a:gd name="connsiteX0" fmla="*/ 0 w 1578828"/>
              <a:gd name="connsiteY0" fmla="*/ 0 h 779863"/>
              <a:gd name="connsiteX1" fmla="*/ 1578828 w 1578828"/>
              <a:gd name="connsiteY1" fmla="*/ 779863 h 779863"/>
              <a:gd name="connsiteX0" fmla="*/ 0 w 1440159"/>
              <a:gd name="connsiteY0" fmla="*/ 0 h 720080"/>
              <a:gd name="connsiteX1" fmla="*/ 1440159 w 1440159"/>
              <a:gd name="connsiteY1" fmla="*/ 720080 h 720080"/>
              <a:gd name="connsiteX0" fmla="*/ 0 w 1462462"/>
              <a:gd name="connsiteY0" fmla="*/ 0 h 675475"/>
              <a:gd name="connsiteX1" fmla="*/ 1462462 w 1462462"/>
              <a:gd name="connsiteY1" fmla="*/ 675475 h 67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62462" h="675475">
                <a:moveTo>
                  <a:pt x="0" y="0"/>
                </a:moveTo>
                <a:lnTo>
                  <a:pt x="1462462" y="675475"/>
                </a:lnTo>
              </a:path>
            </a:pathLst>
          </a:cu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reeform 103"/>
          <p:cNvSpPr/>
          <p:nvPr/>
        </p:nvSpPr>
        <p:spPr>
          <a:xfrm flipH="1">
            <a:off x="6089516" y="980728"/>
            <a:ext cx="1578828" cy="1449658"/>
          </a:xfrm>
          <a:custGeom>
            <a:avLst/>
            <a:gdLst>
              <a:gd name="connsiteX0" fmla="*/ 0 w 1694985"/>
              <a:gd name="connsiteY0" fmla="*/ 613317 h 1449658"/>
              <a:gd name="connsiteX1" fmla="*/ 1694985 w 1694985"/>
              <a:gd name="connsiteY1" fmla="*/ 1449658 h 1449658"/>
              <a:gd name="connsiteX2" fmla="*/ 1694985 w 1694985"/>
              <a:gd name="connsiteY2" fmla="*/ 0 h 1449658"/>
              <a:gd name="connsiteX0" fmla="*/ 0 w 1578828"/>
              <a:gd name="connsiteY0" fmla="*/ 669795 h 1449658"/>
              <a:gd name="connsiteX1" fmla="*/ 1578828 w 1578828"/>
              <a:gd name="connsiteY1" fmla="*/ 1449658 h 1449658"/>
              <a:gd name="connsiteX2" fmla="*/ 1578828 w 1578828"/>
              <a:gd name="connsiteY2" fmla="*/ 0 h 1449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78828" h="1449658">
                <a:moveTo>
                  <a:pt x="0" y="669795"/>
                </a:moveTo>
                <a:lnTo>
                  <a:pt x="1578828" y="1449658"/>
                </a:lnTo>
                <a:lnTo>
                  <a:pt x="1578828" y="0"/>
                </a:lnTo>
              </a:path>
            </a:pathLst>
          </a:cu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04"/>
          <p:cNvSpPr/>
          <p:nvPr/>
        </p:nvSpPr>
        <p:spPr>
          <a:xfrm flipH="1">
            <a:off x="6089515" y="5013176"/>
            <a:ext cx="1440159" cy="720080"/>
          </a:xfrm>
          <a:custGeom>
            <a:avLst/>
            <a:gdLst>
              <a:gd name="connsiteX0" fmla="*/ 0 w 1694985"/>
              <a:gd name="connsiteY0" fmla="*/ 613317 h 1449658"/>
              <a:gd name="connsiteX1" fmla="*/ 1694985 w 1694985"/>
              <a:gd name="connsiteY1" fmla="*/ 1449658 h 1449658"/>
              <a:gd name="connsiteX2" fmla="*/ 1694985 w 1694985"/>
              <a:gd name="connsiteY2" fmla="*/ 0 h 1449658"/>
              <a:gd name="connsiteX0" fmla="*/ 0 w 1578828"/>
              <a:gd name="connsiteY0" fmla="*/ 669795 h 1449658"/>
              <a:gd name="connsiteX1" fmla="*/ 1578828 w 1578828"/>
              <a:gd name="connsiteY1" fmla="*/ 1449658 h 1449658"/>
              <a:gd name="connsiteX2" fmla="*/ 1578828 w 1578828"/>
              <a:gd name="connsiteY2" fmla="*/ 0 h 1449658"/>
              <a:gd name="connsiteX0" fmla="*/ 0 w 1578828"/>
              <a:gd name="connsiteY0" fmla="*/ 0 h 779863"/>
              <a:gd name="connsiteX1" fmla="*/ 1578828 w 1578828"/>
              <a:gd name="connsiteY1" fmla="*/ 779863 h 779863"/>
              <a:gd name="connsiteX0" fmla="*/ 0 w 1440159"/>
              <a:gd name="connsiteY0" fmla="*/ 0 h 720080"/>
              <a:gd name="connsiteX1" fmla="*/ 1440159 w 1440159"/>
              <a:gd name="connsiteY1" fmla="*/ 72008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40159" h="720080">
                <a:moveTo>
                  <a:pt x="0" y="0"/>
                </a:moveTo>
                <a:lnTo>
                  <a:pt x="1440159" y="720080"/>
                </a:lnTo>
              </a:path>
            </a:pathLst>
          </a:cu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395536" y="2081754"/>
            <a:ext cx="1859377" cy="98488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</a:rPr>
              <a:t>Network Protection configuration change to restore EC (no interaction with DRNI)</a:t>
            </a:r>
            <a:endParaRPr lang="en-US" sz="1600" dirty="0" smtClean="0">
              <a:solidFill>
                <a:srgbClr val="FF0000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051720" y="764704"/>
            <a:ext cx="423193" cy="63529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6000" b="1" dirty="0" smtClean="0">
                <a:solidFill>
                  <a:srgbClr val="FF0000"/>
                </a:solidFill>
              </a:rPr>
              <a:t>X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979712" y="4089846"/>
            <a:ext cx="423193" cy="63529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6000" b="1" dirty="0" smtClean="0">
                <a:solidFill>
                  <a:srgbClr val="FF0000"/>
                </a:solidFill>
              </a:rPr>
              <a:t>X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179512" y="5373216"/>
            <a:ext cx="2448272" cy="98488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</a:rPr>
              <a:t>Network Protection configuration change and </a:t>
            </a:r>
            <a:r>
              <a:rPr lang="en-GB" sz="1600" u="sng" dirty="0" smtClean="0">
                <a:solidFill>
                  <a:srgbClr val="FF0000"/>
                </a:solidFill>
              </a:rPr>
              <a:t>NP initiated</a:t>
            </a:r>
            <a:r>
              <a:rPr lang="en-GB" sz="1600" dirty="0" smtClean="0">
                <a:solidFill>
                  <a:srgbClr val="FF0000"/>
                </a:solidFill>
              </a:rPr>
              <a:t> DRNI configuration change to restore EC</a:t>
            </a:r>
            <a:endParaRPr lang="en-US" sz="16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8" name="Straight Connector 107"/>
          <p:cNvCxnSpPr>
            <a:endCxn id="54" idx="1"/>
          </p:cNvCxnSpPr>
          <p:nvPr/>
        </p:nvCxnSpPr>
        <p:spPr>
          <a:xfrm>
            <a:off x="1208169" y="1556792"/>
            <a:ext cx="1563631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endCxn id="52" idx="1"/>
          </p:cNvCxnSpPr>
          <p:nvPr/>
        </p:nvCxnSpPr>
        <p:spPr>
          <a:xfrm flipV="1">
            <a:off x="1115616" y="836712"/>
            <a:ext cx="1656184" cy="72008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endCxn id="62" idx="1"/>
          </p:cNvCxnSpPr>
          <p:nvPr/>
        </p:nvCxnSpPr>
        <p:spPr>
          <a:xfrm flipH="1" flipV="1">
            <a:off x="6228184" y="836712"/>
            <a:ext cx="1584176" cy="72008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endCxn id="63" idx="1"/>
          </p:cNvCxnSpPr>
          <p:nvPr/>
        </p:nvCxnSpPr>
        <p:spPr>
          <a:xfrm flipH="1">
            <a:off x="6228184" y="1556792"/>
            <a:ext cx="1584176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2771800" y="476672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771800" y="198884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755576" y="1196752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1" name="Straight Connector 60"/>
          <p:cNvCxnSpPr/>
          <p:nvPr/>
        </p:nvCxnSpPr>
        <p:spPr>
          <a:xfrm>
            <a:off x="3491880" y="1196752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 flipH="1">
            <a:off x="5364088" y="476672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 flipH="1">
            <a:off x="5364088" y="1988840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 flipH="1">
            <a:off x="7380312" y="1196752"/>
            <a:ext cx="864096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6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 flipH="1">
            <a:off x="5508104" y="1196752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54" idx="3"/>
            <a:endCxn id="63" idx="3"/>
          </p:cNvCxnSpPr>
          <p:nvPr/>
        </p:nvCxnSpPr>
        <p:spPr>
          <a:xfrm>
            <a:off x="3635896" y="2348880"/>
            <a:ext cx="1728192" cy="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52" idx="3"/>
            <a:endCxn id="62" idx="3"/>
          </p:cNvCxnSpPr>
          <p:nvPr/>
        </p:nvCxnSpPr>
        <p:spPr>
          <a:xfrm>
            <a:off x="3635896" y="836712"/>
            <a:ext cx="1728192" cy="0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2915816" y="1196752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6084168" y="1196752"/>
            <a:ext cx="0" cy="792088"/>
          </a:xfrm>
          <a:prstGeom prst="line">
            <a:avLst/>
          </a:prstGeom>
          <a:ln w="1270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2843808" y="2492896"/>
            <a:ext cx="66806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Active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5436213" y="548680"/>
            <a:ext cx="66806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Active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789434" y="476672"/>
            <a:ext cx="792205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Standby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435979" y="2420888"/>
            <a:ext cx="792205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Standby GW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923928" y="2780928"/>
            <a:ext cx="1152128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accent1">
                    <a:lumMod val="75000"/>
                  </a:schemeClr>
                </a:solidFill>
              </a:rPr>
              <a:t>Figure 5A</a:t>
            </a: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619672" y="965339"/>
            <a:ext cx="16030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W</a:t>
            </a:r>
            <a:endParaRPr lang="en-US" sz="1400" dirty="0" smtClean="0"/>
          </a:p>
        </p:txBody>
      </p:sp>
      <p:sp>
        <p:nvSpPr>
          <p:cNvPr id="110" name="TextBox 109"/>
          <p:cNvSpPr txBox="1"/>
          <p:nvPr/>
        </p:nvSpPr>
        <p:spPr>
          <a:xfrm>
            <a:off x="1653335" y="1917412"/>
            <a:ext cx="92974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</a:t>
            </a:r>
            <a:endParaRPr lang="en-US" sz="1400" dirty="0" smtClean="0"/>
          </a:p>
        </p:txBody>
      </p:sp>
      <p:sp>
        <p:nvSpPr>
          <p:cNvPr id="113" name="TextBox 112"/>
          <p:cNvSpPr txBox="1"/>
          <p:nvPr/>
        </p:nvSpPr>
        <p:spPr>
          <a:xfrm>
            <a:off x="7220011" y="1037347"/>
            <a:ext cx="16030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W</a:t>
            </a:r>
            <a:endParaRPr lang="en-US" sz="1400" dirty="0" smtClean="0"/>
          </a:p>
        </p:txBody>
      </p:sp>
      <p:sp>
        <p:nvSpPr>
          <p:cNvPr id="114" name="TextBox 113"/>
          <p:cNvSpPr txBox="1"/>
          <p:nvPr/>
        </p:nvSpPr>
        <p:spPr>
          <a:xfrm>
            <a:off x="7253674" y="1989420"/>
            <a:ext cx="92974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</a:t>
            </a:r>
            <a:endParaRPr lang="en-US" sz="1400" dirty="0" smtClean="0"/>
          </a:p>
        </p:txBody>
      </p:sp>
      <p:sp>
        <p:nvSpPr>
          <p:cNvPr id="117" name="TextBox 116"/>
          <p:cNvSpPr txBox="1"/>
          <p:nvPr/>
        </p:nvSpPr>
        <p:spPr>
          <a:xfrm>
            <a:off x="1907704" y="1340768"/>
            <a:ext cx="75873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Network Protection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6300192" y="1340768"/>
            <a:ext cx="75873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Network Protection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4139952" y="1433101"/>
            <a:ext cx="75873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</a:rPr>
              <a:t>DRNI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5" name="Freeform 124"/>
          <p:cNvSpPr/>
          <p:nvPr/>
        </p:nvSpPr>
        <p:spPr>
          <a:xfrm flipH="1">
            <a:off x="6089516" y="980728"/>
            <a:ext cx="1578828" cy="1449658"/>
          </a:xfrm>
          <a:custGeom>
            <a:avLst/>
            <a:gdLst>
              <a:gd name="connsiteX0" fmla="*/ 0 w 1694985"/>
              <a:gd name="connsiteY0" fmla="*/ 613317 h 1449658"/>
              <a:gd name="connsiteX1" fmla="*/ 1694985 w 1694985"/>
              <a:gd name="connsiteY1" fmla="*/ 1449658 h 1449658"/>
              <a:gd name="connsiteX2" fmla="*/ 1694985 w 1694985"/>
              <a:gd name="connsiteY2" fmla="*/ 0 h 1449658"/>
              <a:gd name="connsiteX0" fmla="*/ 0 w 1578828"/>
              <a:gd name="connsiteY0" fmla="*/ 669795 h 1449658"/>
              <a:gd name="connsiteX1" fmla="*/ 1578828 w 1578828"/>
              <a:gd name="connsiteY1" fmla="*/ 1449658 h 1449658"/>
              <a:gd name="connsiteX2" fmla="*/ 1578828 w 1578828"/>
              <a:gd name="connsiteY2" fmla="*/ 0 h 1449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78828" h="1449658">
                <a:moveTo>
                  <a:pt x="0" y="669795"/>
                </a:moveTo>
                <a:lnTo>
                  <a:pt x="1578828" y="1449658"/>
                </a:lnTo>
                <a:lnTo>
                  <a:pt x="1578828" y="0"/>
                </a:lnTo>
              </a:path>
            </a:pathLst>
          </a:cu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 72"/>
          <p:cNvSpPr/>
          <p:nvPr/>
        </p:nvSpPr>
        <p:spPr>
          <a:xfrm flipV="1">
            <a:off x="1336988" y="815358"/>
            <a:ext cx="1500770" cy="701805"/>
          </a:xfrm>
          <a:custGeom>
            <a:avLst/>
            <a:gdLst>
              <a:gd name="connsiteX0" fmla="*/ 0 w 1694985"/>
              <a:gd name="connsiteY0" fmla="*/ 613317 h 1449658"/>
              <a:gd name="connsiteX1" fmla="*/ 1694985 w 1694985"/>
              <a:gd name="connsiteY1" fmla="*/ 1449658 h 1449658"/>
              <a:gd name="connsiteX2" fmla="*/ 1694985 w 1694985"/>
              <a:gd name="connsiteY2" fmla="*/ 0 h 1449658"/>
              <a:gd name="connsiteX0" fmla="*/ 0 w 1578828"/>
              <a:gd name="connsiteY0" fmla="*/ 669795 h 1449658"/>
              <a:gd name="connsiteX1" fmla="*/ 1578828 w 1578828"/>
              <a:gd name="connsiteY1" fmla="*/ 1449658 h 1449658"/>
              <a:gd name="connsiteX2" fmla="*/ 1578828 w 1578828"/>
              <a:gd name="connsiteY2" fmla="*/ 0 h 1449658"/>
              <a:gd name="connsiteX0" fmla="*/ 0 w 1578828"/>
              <a:gd name="connsiteY0" fmla="*/ 0 h 779863"/>
              <a:gd name="connsiteX1" fmla="*/ 1578828 w 1578828"/>
              <a:gd name="connsiteY1" fmla="*/ 779863 h 779863"/>
              <a:gd name="connsiteX0" fmla="*/ 0 w 1500770"/>
              <a:gd name="connsiteY0" fmla="*/ 0 h 701805"/>
              <a:gd name="connsiteX1" fmla="*/ 1500770 w 1500770"/>
              <a:gd name="connsiteY1" fmla="*/ 701805 h 701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00770" h="701805">
                <a:moveTo>
                  <a:pt x="0" y="0"/>
                </a:moveTo>
                <a:lnTo>
                  <a:pt x="1500770" y="701805"/>
                </a:lnTo>
              </a:path>
            </a:pathLst>
          </a:cu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2051720" y="764704"/>
            <a:ext cx="423193" cy="63529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6000" b="1" dirty="0" smtClean="0">
                <a:solidFill>
                  <a:srgbClr val="FF0000"/>
                </a:solidFill>
              </a:rPr>
              <a:t>X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 rot="5400000">
            <a:off x="2733837" y="1268760"/>
            <a:ext cx="423193" cy="63529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6000" b="1" dirty="0" smtClean="0">
                <a:solidFill>
                  <a:srgbClr val="FF0000"/>
                </a:solidFill>
              </a:rPr>
              <a:t>X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101" name="Freeform 100"/>
          <p:cNvSpPr/>
          <p:nvPr/>
        </p:nvSpPr>
        <p:spPr>
          <a:xfrm>
            <a:off x="611560" y="824734"/>
            <a:ext cx="7761248" cy="1596154"/>
          </a:xfrm>
          <a:custGeom>
            <a:avLst/>
            <a:gdLst>
              <a:gd name="connsiteX0" fmla="*/ 0 w 7761248"/>
              <a:gd name="connsiteY0" fmla="*/ 735981 h 1538869"/>
              <a:gd name="connsiteX1" fmla="*/ 591014 w 7761248"/>
              <a:gd name="connsiteY1" fmla="*/ 735981 h 1538869"/>
              <a:gd name="connsiteX2" fmla="*/ 2241395 w 7761248"/>
              <a:gd name="connsiteY2" fmla="*/ 11152 h 1538869"/>
              <a:gd name="connsiteX3" fmla="*/ 2921619 w 7761248"/>
              <a:gd name="connsiteY3" fmla="*/ 11152 h 1538869"/>
              <a:gd name="connsiteX4" fmla="*/ 2910468 w 7761248"/>
              <a:gd name="connsiteY4" fmla="*/ 1538869 h 1538869"/>
              <a:gd name="connsiteX5" fmla="*/ 4917687 w 7761248"/>
              <a:gd name="connsiteY5" fmla="*/ 1527718 h 1538869"/>
              <a:gd name="connsiteX6" fmla="*/ 4884234 w 7761248"/>
              <a:gd name="connsiteY6" fmla="*/ 0 h 1538869"/>
              <a:gd name="connsiteX7" fmla="*/ 5553307 w 7761248"/>
              <a:gd name="connsiteY7" fmla="*/ 0 h 1538869"/>
              <a:gd name="connsiteX8" fmla="*/ 7225990 w 7761248"/>
              <a:gd name="connsiteY8" fmla="*/ 747132 h 1538869"/>
              <a:gd name="connsiteX9" fmla="*/ 7761248 w 7761248"/>
              <a:gd name="connsiteY9" fmla="*/ 747132 h 1538869"/>
              <a:gd name="connsiteX0" fmla="*/ 0 w 7761248"/>
              <a:gd name="connsiteY0" fmla="*/ 735981 h 1538869"/>
              <a:gd name="connsiteX1" fmla="*/ 591014 w 7761248"/>
              <a:gd name="connsiteY1" fmla="*/ 735981 h 1538869"/>
              <a:gd name="connsiteX2" fmla="*/ 2241395 w 7761248"/>
              <a:gd name="connsiteY2" fmla="*/ 11152 h 1538869"/>
              <a:gd name="connsiteX3" fmla="*/ 2921619 w 7761248"/>
              <a:gd name="connsiteY3" fmla="*/ 11152 h 1538869"/>
              <a:gd name="connsiteX4" fmla="*/ 2910468 w 7761248"/>
              <a:gd name="connsiteY4" fmla="*/ 1538869 h 1538869"/>
              <a:gd name="connsiteX5" fmla="*/ 4917687 w 7761248"/>
              <a:gd name="connsiteY5" fmla="*/ 1527718 h 1538869"/>
              <a:gd name="connsiteX6" fmla="*/ 4917089 w 7761248"/>
              <a:gd name="connsiteY6" fmla="*/ 11978 h 1538869"/>
              <a:gd name="connsiteX7" fmla="*/ 5553307 w 7761248"/>
              <a:gd name="connsiteY7" fmla="*/ 0 h 1538869"/>
              <a:gd name="connsiteX8" fmla="*/ 7225990 w 7761248"/>
              <a:gd name="connsiteY8" fmla="*/ 747132 h 1538869"/>
              <a:gd name="connsiteX9" fmla="*/ 7761248 w 7761248"/>
              <a:gd name="connsiteY9" fmla="*/ 747132 h 1538869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24801 w 7761248"/>
              <a:gd name="connsiteY2" fmla="*/ 1596154 h 1596154"/>
              <a:gd name="connsiteX3" fmla="*/ 2921619 w 7761248"/>
              <a:gd name="connsiteY3" fmla="*/ 11152 h 1596154"/>
              <a:gd name="connsiteX4" fmla="*/ 2910468 w 7761248"/>
              <a:gd name="connsiteY4" fmla="*/ 1538869 h 1596154"/>
              <a:gd name="connsiteX5" fmla="*/ 4917687 w 7761248"/>
              <a:gd name="connsiteY5" fmla="*/ 1527718 h 1596154"/>
              <a:gd name="connsiteX6" fmla="*/ 4917089 w 7761248"/>
              <a:gd name="connsiteY6" fmla="*/ 11978 h 1596154"/>
              <a:gd name="connsiteX7" fmla="*/ 5553307 w 7761248"/>
              <a:gd name="connsiteY7" fmla="*/ 0 h 1596154"/>
              <a:gd name="connsiteX8" fmla="*/ 7225990 w 7761248"/>
              <a:gd name="connsiteY8" fmla="*/ 747132 h 1596154"/>
              <a:gd name="connsiteX9" fmla="*/ 7761248 w 7761248"/>
              <a:gd name="connsiteY9" fmla="*/ 747132 h 1596154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24801 w 7761248"/>
              <a:gd name="connsiteY2" fmla="*/ 1596154 h 1596154"/>
              <a:gd name="connsiteX3" fmla="*/ 2921619 w 7761248"/>
              <a:gd name="connsiteY3" fmla="*/ 11152 h 1596154"/>
              <a:gd name="connsiteX4" fmla="*/ 2910468 w 7761248"/>
              <a:gd name="connsiteY4" fmla="*/ 1538869 h 1596154"/>
              <a:gd name="connsiteX5" fmla="*/ 4917687 w 7761248"/>
              <a:gd name="connsiteY5" fmla="*/ 1527718 h 1596154"/>
              <a:gd name="connsiteX6" fmla="*/ 5553307 w 7761248"/>
              <a:gd name="connsiteY6" fmla="*/ 0 h 1596154"/>
              <a:gd name="connsiteX7" fmla="*/ 7225990 w 7761248"/>
              <a:gd name="connsiteY7" fmla="*/ 747132 h 1596154"/>
              <a:gd name="connsiteX8" fmla="*/ 7761248 w 7761248"/>
              <a:gd name="connsiteY8" fmla="*/ 747132 h 1596154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24801 w 7761248"/>
              <a:gd name="connsiteY2" fmla="*/ 1596154 h 1596154"/>
              <a:gd name="connsiteX3" fmla="*/ 2921619 w 7761248"/>
              <a:gd name="connsiteY3" fmla="*/ 11152 h 1596154"/>
              <a:gd name="connsiteX4" fmla="*/ 2910468 w 7761248"/>
              <a:gd name="connsiteY4" fmla="*/ 1538869 h 1596154"/>
              <a:gd name="connsiteX5" fmla="*/ 4917089 w 7761248"/>
              <a:gd name="connsiteY5" fmla="*/ 1524145 h 1596154"/>
              <a:gd name="connsiteX6" fmla="*/ 5553307 w 7761248"/>
              <a:gd name="connsiteY6" fmla="*/ 0 h 1596154"/>
              <a:gd name="connsiteX7" fmla="*/ 7225990 w 7761248"/>
              <a:gd name="connsiteY7" fmla="*/ 747132 h 1596154"/>
              <a:gd name="connsiteX8" fmla="*/ 7761248 w 7761248"/>
              <a:gd name="connsiteY8" fmla="*/ 747132 h 1596154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24801 w 7761248"/>
              <a:gd name="connsiteY2" fmla="*/ 1596154 h 1596154"/>
              <a:gd name="connsiteX3" fmla="*/ 2921619 w 7761248"/>
              <a:gd name="connsiteY3" fmla="*/ 11152 h 1596154"/>
              <a:gd name="connsiteX4" fmla="*/ 2910468 w 7761248"/>
              <a:gd name="connsiteY4" fmla="*/ 1538869 h 1596154"/>
              <a:gd name="connsiteX5" fmla="*/ 4917089 w 7761248"/>
              <a:gd name="connsiteY5" fmla="*/ 1524145 h 1596154"/>
              <a:gd name="connsiteX6" fmla="*/ 5553307 w 7761248"/>
              <a:gd name="connsiteY6" fmla="*/ 0 h 1596154"/>
              <a:gd name="connsiteX7" fmla="*/ 7225990 w 7761248"/>
              <a:gd name="connsiteY7" fmla="*/ 747132 h 1596154"/>
              <a:gd name="connsiteX8" fmla="*/ 7761248 w 7761248"/>
              <a:gd name="connsiteY8" fmla="*/ 747132 h 1596154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24801 w 7761248"/>
              <a:gd name="connsiteY2" fmla="*/ 1596154 h 1596154"/>
              <a:gd name="connsiteX3" fmla="*/ 2921619 w 7761248"/>
              <a:gd name="connsiteY3" fmla="*/ 11152 h 1596154"/>
              <a:gd name="connsiteX4" fmla="*/ 2910468 w 7761248"/>
              <a:gd name="connsiteY4" fmla="*/ 1538869 h 1596154"/>
              <a:gd name="connsiteX5" fmla="*/ 4917089 w 7761248"/>
              <a:gd name="connsiteY5" fmla="*/ 1524145 h 1596154"/>
              <a:gd name="connsiteX6" fmla="*/ 5553307 w 7761248"/>
              <a:gd name="connsiteY6" fmla="*/ 0 h 1596154"/>
              <a:gd name="connsiteX7" fmla="*/ 7225990 w 7761248"/>
              <a:gd name="connsiteY7" fmla="*/ 747132 h 1596154"/>
              <a:gd name="connsiteX8" fmla="*/ 7761248 w 7761248"/>
              <a:gd name="connsiteY8" fmla="*/ 747132 h 1596154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24801 w 7761248"/>
              <a:gd name="connsiteY2" fmla="*/ 1596154 h 1596154"/>
              <a:gd name="connsiteX3" fmla="*/ 2921619 w 7761248"/>
              <a:gd name="connsiteY3" fmla="*/ 11152 h 1596154"/>
              <a:gd name="connsiteX4" fmla="*/ 2910468 w 7761248"/>
              <a:gd name="connsiteY4" fmla="*/ 1538869 h 1596154"/>
              <a:gd name="connsiteX5" fmla="*/ 5553307 w 7761248"/>
              <a:gd name="connsiteY5" fmla="*/ 0 h 1596154"/>
              <a:gd name="connsiteX6" fmla="*/ 7225990 w 7761248"/>
              <a:gd name="connsiteY6" fmla="*/ 747132 h 1596154"/>
              <a:gd name="connsiteX7" fmla="*/ 7761248 w 7761248"/>
              <a:gd name="connsiteY7" fmla="*/ 747132 h 1596154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24801 w 7761248"/>
              <a:gd name="connsiteY2" fmla="*/ 1596154 h 1596154"/>
              <a:gd name="connsiteX3" fmla="*/ 2921619 w 7761248"/>
              <a:gd name="connsiteY3" fmla="*/ 11152 h 1596154"/>
              <a:gd name="connsiteX4" fmla="*/ 3044881 w 7761248"/>
              <a:gd name="connsiteY4" fmla="*/ 11977 h 1596154"/>
              <a:gd name="connsiteX5" fmla="*/ 5553307 w 7761248"/>
              <a:gd name="connsiteY5" fmla="*/ 0 h 1596154"/>
              <a:gd name="connsiteX6" fmla="*/ 7225990 w 7761248"/>
              <a:gd name="connsiteY6" fmla="*/ 747132 h 1596154"/>
              <a:gd name="connsiteX7" fmla="*/ 7761248 w 7761248"/>
              <a:gd name="connsiteY7" fmla="*/ 747132 h 1596154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24801 w 7761248"/>
              <a:gd name="connsiteY2" fmla="*/ 1596154 h 1596154"/>
              <a:gd name="connsiteX3" fmla="*/ 2900865 w 7761248"/>
              <a:gd name="connsiteY3" fmla="*/ 1596153 h 1596154"/>
              <a:gd name="connsiteX4" fmla="*/ 3044881 w 7761248"/>
              <a:gd name="connsiteY4" fmla="*/ 11977 h 1596154"/>
              <a:gd name="connsiteX5" fmla="*/ 5553307 w 7761248"/>
              <a:gd name="connsiteY5" fmla="*/ 0 h 1596154"/>
              <a:gd name="connsiteX6" fmla="*/ 7225990 w 7761248"/>
              <a:gd name="connsiteY6" fmla="*/ 747132 h 1596154"/>
              <a:gd name="connsiteX7" fmla="*/ 7761248 w 7761248"/>
              <a:gd name="connsiteY7" fmla="*/ 747132 h 1596154"/>
              <a:gd name="connsiteX0" fmla="*/ 0 w 7761248"/>
              <a:gd name="connsiteY0" fmla="*/ 735981 h 1596154"/>
              <a:gd name="connsiteX1" fmla="*/ 591014 w 7761248"/>
              <a:gd name="connsiteY1" fmla="*/ 735981 h 1596154"/>
              <a:gd name="connsiteX2" fmla="*/ 2324801 w 7761248"/>
              <a:gd name="connsiteY2" fmla="*/ 1596154 h 1596154"/>
              <a:gd name="connsiteX3" fmla="*/ 2900865 w 7761248"/>
              <a:gd name="connsiteY3" fmla="*/ 1596153 h 1596154"/>
              <a:gd name="connsiteX4" fmla="*/ 2900865 w 7761248"/>
              <a:gd name="connsiteY4" fmla="*/ 11977 h 1596154"/>
              <a:gd name="connsiteX5" fmla="*/ 5553307 w 7761248"/>
              <a:gd name="connsiteY5" fmla="*/ 0 h 1596154"/>
              <a:gd name="connsiteX6" fmla="*/ 7225990 w 7761248"/>
              <a:gd name="connsiteY6" fmla="*/ 747132 h 1596154"/>
              <a:gd name="connsiteX7" fmla="*/ 7761248 w 7761248"/>
              <a:gd name="connsiteY7" fmla="*/ 747132 h 1596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61248" h="1596154">
                <a:moveTo>
                  <a:pt x="0" y="735981"/>
                </a:moveTo>
                <a:lnTo>
                  <a:pt x="591014" y="735981"/>
                </a:lnTo>
                <a:lnTo>
                  <a:pt x="2324801" y="1596154"/>
                </a:lnTo>
                <a:lnTo>
                  <a:pt x="2900865" y="1596153"/>
                </a:lnTo>
                <a:lnTo>
                  <a:pt x="2900865" y="11977"/>
                </a:lnTo>
                <a:lnTo>
                  <a:pt x="5553307" y="0"/>
                </a:lnTo>
                <a:lnTo>
                  <a:pt x="7225990" y="747132"/>
                </a:lnTo>
                <a:lnTo>
                  <a:pt x="7761248" y="747132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TextBox 130"/>
          <p:cNvSpPr txBox="1"/>
          <p:nvPr/>
        </p:nvSpPr>
        <p:spPr>
          <a:xfrm>
            <a:off x="179512" y="2132856"/>
            <a:ext cx="2448272" cy="98488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</a:rPr>
              <a:t>Network Protection configuration change and </a:t>
            </a:r>
            <a:r>
              <a:rPr lang="en-GB" sz="1600" u="sng" dirty="0" smtClean="0">
                <a:solidFill>
                  <a:srgbClr val="FF0000"/>
                </a:solidFill>
              </a:rPr>
              <a:t>NP initiated</a:t>
            </a:r>
            <a:r>
              <a:rPr lang="en-GB" sz="1600" dirty="0" smtClean="0">
                <a:solidFill>
                  <a:srgbClr val="FF0000"/>
                </a:solidFill>
              </a:rPr>
              <a:t> DRNI configuration change to restore EC</a:t>
            </a:r>
            <a:endParaRPr lang="en-US" sz="16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Network Protection Types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802.1Q B-VLAN recovery via MSTP/MVRP</a:t>
            </a:r>
          </a:p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802.1Q TESI protection</a:t>
            </a:r>
          </a:p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G.8031 EC SNCP</a:t>
            </a:r>
          </a:p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G.8032 Ethernet Ring Protection</a:t>
            </a:r>
          </a:p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G.873.1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</a:rPr>
              <a:t>ODUk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 SNCP</a:t>
            </a:r>
          </a:p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and more….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B-VLAN Recovery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How to control that active B-VLAN endpoint is moved from node 2 to node 3 for examples in figures 3A, 3B, 4B and 5A?</a:t>
            </a:r>
          </a:p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How to control that DRNI active GW is moved from node 2 to node 3 for examples in figures 4B and 5A?</a:t>
            </a:r>
          </a:p>
          <a:p>
            <a:pPr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TESI Protection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How to control that active TESI endpoint is moved from node 2 to node 3 for examples in figures 3A, 3B, 4B and 5A?</a:t>
            </a:r>
          </a:p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How to control that DRNI active GW is moved from node 2 to node 3 for examples in figures 4B and 5A?</a:t>
            </a:r>
          </a:p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How to control that TESI endpoint in node 1 switches from W to P for example in figure 3B?</a:t>
            </a:r>
          </a:p>
          <a:p>
            <a:pPr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lIns="0" tIns="0" rIns="0" bIns="0" rtlCol="0" anchor="ctr">
        <a:spAutoFit/>
      </a:bodyPr>
      <a:lstStyle>
        <a:defPPr algn="ctr">
          <a:defRPr sz="12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630</Words>
  <Application>Microsoft Office PowerPoint</Application>
  <PresentationFormat>On-screen Show (4:3)</PresentationFormat>
  <Paragraphs>206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DRNINetwork Protection Interaction</vt:lpstr>
      <vt:lpstr>Slide 2</vt:lpstr>
      <vt:lpstr>Slide 3</vt:lpstr>
      <vt:lpstr>Slide 4</vt:lpstr>
      <vt:lpstr>Slide 5</vt:lpstr>
      <vt:lpstr>Slide 6</vt:lpstr>
      <vt:lpstr>Network Protection Types</vt:lpstr>
      <vt:lpstr>B-VLAN Recovery</vt:lpstr>
      <vt:lpstr>TESI Protection</vt:lpstr>
      <vt:lpstr>EC SNC Protection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Maarten vissers</dc:creator>
  <cp:lastModifiedBy>Maarten vissers</cp:lastModifiedBy>
  <cp:revision>14</cp:revision>
  <dcterms:created xsi:type="dcterms:W3CDTF">2011-10-03T05:57:17Z</dcterms:created>
  <dcterms:modified xsi:type="dcterms:W3CDTF">2011-10-11T12:55:06Z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(2)rgei/Nzeax0ZR7hrkZDmJU66fqPTpOHIgM0Pa+FZ609JrI+0WaSLKGy6CO3yjIJZtb/yafcw
LjStnYEE173jGP/MQ8S0wCNnPik6INbOUDmCMiIDPn/jCtdR/Txj4eOWL77zycL8888sR+99
RFDF228X0onLVsiM4IdD5gQdnJNG+IL4ndqRxqHzZGSOqtuimbXAioIX9w5YkIvZHEIjX8o+
bXvOD8S+JoGmLV5NNdtZh</vt:lpwstr>
  </property>
  <property fmtid="{D5CDD505-2E9C-101B-9397-08002B2CF9AE}" pid="3" name="_ms_pID_7253431">
    <vt:lpwstr>8dGjcFrRnJeQ0g6WcKYiwPKZtZ1MZPNXFj0oU1fzQeHrRpqIxof
wMhnXnTMM8UznZOMe7FntMEiOCJ1MO+M7hz+mbOxFlWsl4Wgd0s3jhID1Nr96pdDmPs2ZiVh
b6rFQaryAabA0j//k7K8yHV49s64p9W6Pe/02cK5T+b8Dgu0iQOC3JabTa3/nzkZgc0=</vt:lpwstr>
  </property>
  <property fmtid="{D5CDD505-2E9C-101B-9397-08002B2CF9AE}" pid="4" name="sflag">
    <vt:lpwstr>1318319500</vt:lpwstr>
  </property>
</Properties>
</file>