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2"/>
  </p:notesMasterIdLst>
  <p:handoutMasterIdLst>
    <p:handoutMasterId r:id="rId23"/>
  </p:handoutMasterIdLst>
  <p:sldIdLst>
    <p:sldId id="423" r:id="rId2"/>
    <p:sldId id="424" r:id="rId3"/>
    <p:sldId id="439" r:id="rId4"/>
    <p:sldId id="422" r:id="rId5"/>
    <p:sldId id="438" r:id="rId6"/>
    <p:sldId id="440" r:id="rId7"/>
    <p:sldId id="420" r:id="rId8"/>
    <p:sldId id="421" r:id="rId9"/>
    <p:sldId id="444" r:id="rId10"/>
    <p:sldId id="445" r:id="rId11"/>
    <p:sldId id="448" r:id="rId12"/>
    <p:sldId id="449" r:id="rId13"/>
    <p:sldId id="441" r:id="rId14"/>
    <p:sldId id="442" r:id="rId15"/>
    <p:sldId id="454" r:id="rId16"/>
    <p:sldId id="451" r:id="rId17"/>
    <p:sldId id="452" r:id="rId18"/>
    <p:sldId id="453" r:id="rId19"/>
    <p:sldId id="455" r:id="rId20"/>
    <p:sldId id="426" r:id="rId21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0066FF"/>
    <a:srgbClr val="66FF33"/>
    <a:srgbClr val="3399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0/new-haddock-resilient-network-interconnect-addressing-1110-v1.pdf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0/new-haddock-resilient-network-interconnect-addressing-1110-v1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0/new-haddock-resilient-network-interconnect-addressing-1110-v1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ieee802.org/1/files/public/docs2010/new-haddock-resilient-network-interconnect-addressing-1110-v1.pdf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DRNI and G.8031 ETH SNCP interworking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2011-05-09</a:t>
            </a:r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375147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3967434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951211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1951211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1951211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1951211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ETH SNCP architecture</a:t>
            </a:r>
            <a:br>
              <a:rPr lang="en-US" dirty="0" smtClean="0"/>
            </a:br>
            <a:r>
              <a:rPr lang="en-US" sz="2400" dirty="0" smtClean="0"/>
              <a:t>configuration examples</a:t>
            </a:r>
            <a:endParaRPr lang="en-GB" dirty="0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807195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1807192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375147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99083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391370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799083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391370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3967434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375147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3967434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1375147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>
            <a:off x="1015107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3967434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>
            <a:off x="3607394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1" idx="3"/>
            <a:endCxn id="103" idx="1"/>
          </p:cNvCxnSpPr>
          <p:nvPr/>
        </p:nvCxnSpPr>
        <p:spPr bwMode="auto">
          <a:xfrm>
            <a:off x="1735187" y="3064396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Isosceles Triangle 106"/>
          <p:cNvSpPr/>
          <p:nvPr/>
        </p:nvSpPr>
        <p:spPr bwMode="auto">
          <a:xfrm>
            <a:off x="3823418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6200000" flipH="1">
            <a:off x="3031330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/>
          <p:nvPr/>
        </p:nvCxnSpPr>
        <p:spPr bwMode="auto">
          <a:xfrm rot="10800000">
            <a:off x="3967434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3607394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 rot="10800000">
            <a:off x="1375147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015107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12" idx="1"/>
            <a:endCxn id="114" idx="3"/>
          </p:cNvCxnSpPr>
          <p:nvPr/>
        </p:nvCxnSpPr>
        <p:spPr bwMode="auto">
          <a:xfrm flipH="1">
            <a:off x="1735187" y="587270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Isosceles Triangle 115"/>
          <p:cNvSpPr/>
          <p:nvPr/>
        </p:nvSpPr>
        <p:spPr bwMode="auto">
          <a:xfrm rot="10800000">
            <a:off x="3823418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 rot="16200000">
            <a:off x="3031330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09332" y="2468587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P_MEP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111451" y="2488332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509332" y="61409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P_MEP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111451" y="614099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967711" y="176999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X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951211" y="637676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Y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cxnSp>
        <p:nvCxnSpPr>
          <p:cNvPr id="129" name="Straight Connector 128"/>
          <p:cNvCxnSpPr>
            <a:stCxn id="114" idx="0"/>
            <a:endCxn id="139" idx="2"/>
          </p:cNvCxnSpPr>
          <p:nvPr/>
        </p:nvCxnSpPr>
        <p:spPr bwMode="auto">
          <a:xfrm flipV="1">
            <a:off x="1375147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2" idx="0"/>
            <a:endCxn id="138" idx="2"/>
          </p:cNvCxnSpPr>
          <p:nvPr/>
        </p:nvCxnSpPr>
        <p:spPr bwMode="auto">
          <a:xfrm flipV="1">
            <a:off x="3967434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  <a:endCxn id="101" idx="2"/>
          </p:cNvCxnSpPr>
          <p:nvPr/>
        </p:nvCxnSpPr>
        <p:spPr bwMode="auto">
          <a:xfrm flipV="1">
            <a:off x="1375147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  <a:endCxn id="103" idx="2"/>
          </p:cNvCxnSpPr>
          <p:nvPr/>
        </p:nvCxnSpPr>
        <p:spPr bwMode="auto">
          <a:xfrm flipV="1">
            <a:off x="3967434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607395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15108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735188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607394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015107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735187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375147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3967434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735187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735187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4" name="TextBox 163"/>
          <p:cNvSpPr txBox="1"/>
          <p:nvPr/>
        </p:nvSpPr>
        <p:spPr>
          <a:xfrm>
            <a:off x="1829266" y="6088732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W_MEP*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743299" y="6088732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757258" y="2560340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W_MEP*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743056" y="2560340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727075" y="4421754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79003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184" name="TextBox 183"/>
          <p:cNvSpPr txBox="1"/>
          <p:nvPr/>
        </p:nvSpPr>
        <p:spPr>
          <a:xfrm>
            <a:off x="1375147" y="16242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5" name="Group 192"/>
          <p:cNvGrpSpPr/>
          <p:nvPr/>
        </p:nvGrpSpPr>
        <p:grpSpPr>
          <a:xfrm>
            <a:off x="1735187" y="1912268"/>
            <a:ext cx="1872208" cy="1008112"/>
            <a:chOff x="1735187" y="1912268"/>
            <a:chExt cx="1872208" cy="1008112"/>
          </a:xfrm>
        </p:grpSpPr>
        <p:cxnSp>
          <p:nvCxnSpPr>
            <p:cNvPr id="187" name="Straight Arrow Connector 18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88" name="Straight Arrow Connector 18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195" name="TextBox 194"/>
          <p:cNvSpPr txBox="1"/>
          <p:nvPr/>
        </p:nvSpPr>
        <p:spPr>
          <a:xfrm>
            <a:off x="1375147" y="70248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6" name="Group 195"/>
          <p:cNvGrpSpPr/>
          <p:nvPr/>
        </p:nvGrpSpPr>
        <p:grpSpPr>
          <a:xfrm flipV="1">
            <a:off x="1735187" y="6016724"/>
            <a:ext cx="1872208" cy="1008112"/>
            <a:chOff x="1735187" y="1912268"/>
            <a:chExt cx="1872208" cy="1008112"/>
          </a:xfrm>
        </p:grpSpPr>
        <p:cxnSp>
          <p:nvCxnSpPr>
            <p:cNvPr id="197" name="Straight Arrow Connector 19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98" name="Straight Arrow Connector 19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78" name="Line 34"/>
          <p:cNvSpPr>
            <a:spLocks noChangeShapeType="1"/>
          </p:cNvSpPr>
          <p:nvPr/>
        </p:nvSpPr>
        <p:spPr bwMode="auto">
          <a:xfrm flipV="1">
            <a:off x="6501264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9" name="Line 34"/>
          <p:cNvSpPr>
            <a:spLocks noChangeShapeType="1"/>
          </p:cNvSpPr>
          <p:nvPr/>
        </p:nvSpPr>
        <p:spPr bwMode="auto">
          <a:xfrm flipV="1">
            <a:off x="9093551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0" name="Line 30"/>
          <p:cNvSpPr>
            <a:spLocks noChangeShapeType="1"/>
          </p:cNvSpPr>
          <p:nvPr/>
        </p:nvSpPr>
        <p:spPr bwMode="auto">
          <a:xfrm flipH="1" flipV="1">
            <a:off x="7077328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V="1">
            <a:off x="7077328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2" name="Line 34"/>
          <p:cNvSpPr>
            <a:spLocks noChangeShapeType="1"/>
          </p:cNvSpPr>
          <p:nvPr/>
        </p:nvSpPr>
        <p:spPr bwMode="auto">
          <a:xfrm flipV="1">
            <a:off x="7077328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3" name="Line 34"/>
          <p:cNvSpPr>
            <a:spLocks noChangeShapeType="1"/>
          </p:cNvSpPr>
          <p:nvPr/>
        </p:nvSpPr>
        <p:spPr bwMode="auto">
          <a:xfrm flipV="1">
            <a:off x="7077328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4"/>
          <p:cNvSpPr>
            <a:spLocks noChangeShapeType="1"/>
          </p:cNvSpPr>
          <p:nvPr/>
        </p:nvSpPr>
        <p:spPr bwMode="auto">
          <a:xfrm>
            <a:off x="6933312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5" name="Line 4"/>
          <p:cNvSpPr>
            <a:spLocks noChangeShapeType="1"/>
          </p:cNvSpPr>
          <p:nvPr/>
        </p:nvSpPr>
        <p:spPr bwMode="auto">
          <a:xfrm flipH="1">
            <a:off x="6933309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86" name="Line 4"/>
          <p:cNvSpPr>
            <a:spLocks noChangeShapeType="1"/>
          </p:cNvSpPr>
          <p:nvPr/>
        </p:nvSpPr>
        <p:spPr bwMode="auto">
          <a:xfrm>
            <a:off x="6501264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8" name="Rectangle 14"/>
          <p:cNvSpPr>
            <a:spLocks noChangeArrowheads="1"/>
          </p:cNvSpPr>
          <p:nvPr/>
        </p:nvSpPr>
        <p:spPr bwMode="auto">
          <a:xfrm>
            <a:off x="5925200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100" name="Rectangle 14"/>
          <p:cNvSpPr>
            <a:spLocks noChangeArrowheads="1"/>
          </p:cNvSpPr>
          <p:nvPr/>
        </p:nvSpPr>
        <p:spPr bwMode="auto">
          <a:xfrm>
            <a:off x="8517487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104" name="Rectangle 14"/>
          <p:cNvSpPr>
            <a:spLocks noChangeArrowheads="1"/>
          </p:cNvSpPr>
          <p:nvPr/>
        </p:nvSpPr>
        <p:spPr bwMode="auto">
          <a:xfrm>
            <a:off x="5925200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110" name="Rectangle 14"/>
          <p:cNvSpPr>
            <a:spLocks noChangeArrowheads="1"/>
          </p:cNvSpPr>
          <p:nvPr/>
        </p:nvSpPr>
        <p:spPr bwMode="auto">
          <a:xfrm>
            <a:off x="8517487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120" name="Line 4"/>
          <p:cNvSpPr>
            <a:spLocks noChangeShapeType="1"/>
          </p:cNvSpPr>
          <p:nvPr/>
        </p:nvSpPr>
        <p:spPr bwMode="auto">
          <a:xfrm>
            <a:off x="9093551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1" name="Line 34"/>
          <p:cNvSpPr>
            <a:spLocks noChangeShapeType="1"/>
          </p:cNvSpPr>
          <p:nvPr/>
        </p:nvSpPr>
        <p:spPr bwMode="auto">
          <a:xfrm flipV="1">
            <a:off x="6501264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" name="Line 34"/>
          <p:cNvSpPr>
            <a:spLocks noChangeShapeType="1"/>
          </p:cNvSpPr>
          <p:nvPr/>
        </p:nvSpPr>
        <p:spPr bwMode="auto">
          <a:xfrm flipV="1">
            <a:off x="9093551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30" name="Straight Connector 129"/>
          <p:cNvCxnSpPr/>
          <p:nvPr/>
        </p:nvCxnSpPr>
        <p:spPr bwMode="auto">
          <a:xfrm>
            <a:off x="6501264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Rectangle 130"/>
          <p:cNvSpPr/>
          <p:nvPr/>
        </p:nvSpPr>
        <p:spPr bwMode="auto">
          <a:xfrm>
            <a:off x="6141224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3" name="Straight Connector 132"/>
          <p:cNvCxnSpPr/>
          <p:nvPr/>
        </p:nvCxnSpPr>
        <p:spPr bwMode="auto">
          <a:xfrm>
            <a:off x="9093551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Rectangle 135"/>
          <p:cNvSpPr/>
          <p:nvPr/>
        </p:nvSpPr>
        <p:spPr bwMode="auto">
          <a:xfrm>
            <a:off x="8733511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Connector 136"/>
          <p:cNvCxnSpPr>
            <a:stCxn id="131" idx="3"/>
            <a:endCxn id="136" idx="1"/>
          </p:cNvCxnSpPr>
          <p:nvPr/>
        </p:nvCxnSpPr>
        <p:spPr bwMode="auto">
          <a:xfrm>
            <a:off x="6861304" y="3064396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Isosceles Triangle 140"/>
          <p:cNvSpPr/>
          <p:nvPr/>
        </p:nvSpPr>
        <p:spPr bwMode="auto">
          <a:xfrm>
            <a:off x="6357248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Isosceles Triangle 142"/>
          <p:cNvSpPr/>
          <p:nvPr/>
        </p:nvSpPr>
        <p:spPr bwMode="auto">
          <a:xfrm rot="5400000">
            <a:off x="7149336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8" name="Straight Connector 147"/>
          <p:cNvCxnSpPr/>
          <p:nvPr/>
        </p:nvCxnSpPr>
        <p:spPr bwMode="auto">
          <a:xfrm rot="10800000">
            <a:off x="9093551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8733511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1" name="Straight Connector 150"/>
          <p:cNvCxnSpPr/>
          <p:nvPr/>
        </p:nvCxnSpPr>
        <p:spPr bwMode="auto">
          <a:xfrm rot="10800000">
            <a:off x="6501264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Rectangle 152"/>
          <p:cNvSpPr/>
          <p:nvPr/>
        </p:nvSpPr>
        <p:spPr bwMode="auto">
          <a:xfrm>
            <a:off x="6141224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4" name="Straight Connector 153"/>
          <p:cNvCxnSpPr>
            <a:stCxn id="150" idx="1"/>
            <a:endCxn id="153" idx="3"/>
          </p:cNvCxnSpPr>
          <p:nvPr/>
        </p:nvCxnSpPr>
        <p:spPr bwMode="auto">
          <a:xfrm flipH="1">
            <a:off x="6861304" y="587270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Isosceles Triangle 155"/>
          <p:cNvSpPr/>
          <p:nvPr/>
        </p:nvSpPr>
        <p:spPr bwMode="auto">
          <a:xfrm rot="10800000">
            <a:off x="8949535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Isosceles Triangle 157"/>
          <p:cNvSpPr/>
          <p:nvPr/>
        </p:nvSpPr>
        <p:spPr bwMode="auto">
          <a:xfrm rot="16200000">
            <a:off x="8157447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635449" y="2468587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</a:t>
            </a:r>
            <a:endParaRPr lang="en-GB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9224020" y="2488332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5635449" y="61409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P_MEP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9224020" y="614099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72" name="TextBox 171"/>
          <p:cNvSpPr txBox="1"/>
          <p:nvPr/>
        </p:nvSpPr>
        <p:spPr>
          <a:xfrm>
            <a:off x="7093828" y="176999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X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sp>
        <p:nvSpPr>
          <p:cNvPr id="173" name="TextBox 172"/>
          <p:cNvSpPr txBox="1"/>
          <p:nvPr/>
        </p:nvSpPr>
        <p:spPr>
          <a:xfrm>
            <a:off x="7077328" y="637676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Y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cxnSp>
        <p:nvCxnSpPr>
          <p:cNvPr id="174" name="Straight Connector 173"/>
          <p:cNvCxnSpPr>
            <a:stCxn id="153" idx="0"/>
            <a:endCxn id="183" idx="2"/>
          </p:cNvCxnSpPr>
          <p:nvPr/>
        </p:nvCxnSpPr>
        <p:spPr bwMode="auto">
          <a:xfrm flipV="1">
            <a:off x="6501264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8" name="Straight Connector 177"/>
          <p:cNvCxnSpPr>
            <a:stCxn id="150" idx="0"/>
            <a:endCxn id="181" idx="2"/>
          </p:cNvCxnSpPr>
          <p:nvPr/>
        </p:nvCxnSpPr>
        <p:spPr bwMode="auto">
          <a:xfrm flipV="1">
            <a:off x="9093551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9" name="Straight Connector 178"/>
          <p:cNvCxnSpPr>
            <a:stCxn id="189" idx="0"/>
            <a:endCxn id="131" idx="2"/>
          </p:cNvCxnSpPr>
          <p:nvPr/>
        </p:nvCxnSpPr>
        <p:spPr bwMode="auto">
          <a:xfrm flipV="1">
            <a:off x="6501264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86" idx="0"/>
            <a:endCxn id="136" idx="2"/>
          </p:cNvCxnSpPr>
          <p:nvPr/>
        </p:nvCxnSpPr>
        <p:spPr bwMode="auto">
          <a:xfrm flipV="1">
            <a:off x="9093551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8733512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141225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5" name="Straight Connector 184"/>
          <p:cNvCxnSpPr>
            <a:stCxn id="181" idx="1"/>
            <a:endCxn id="183" idx="3"/>
          </p:cNvCxnSpPr>
          <p:nvPr/>
        </p:nvCxnSpPr>
        <p:spPr bwMode="auto">
          <a:xfrm flipH="1">
            <a:off x="6861305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Rectangle 185"/>
          <p:cNvSpPr/>
          <p:nvPr/>
        </p:nvSpPr>
        <p:spPr bwMode="auto">
          <a:xfrm>
            <a:off x="8733511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6141224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0" name="Straight Connector 189"/>
          <p:cNvCxnSpPr>
            <a:stCxn id="186" idx="1"/>
            <a:endCxn id="189" idx="3"/>
          </p:cNvCxnSpPr>
          <p:nvPr/>
        </p:nvCxnSpPr>
        <p:spPr bwMode="auto">
          <a:xfrm flipH="1">
            <a:off x="6861304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>
            <a:stCxn id="183" idx="0"/>
            <a:endCxn id="189" idx="2"/>
          </p:cNvCxnSpPr>
          <p:nvPr/>
        </p:nvCxnSpPr>
        <p:spPr bwMode="auto">
          <a:xfrm flipH="1" flipV="1">
            <a:off x="6501264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2" name="Straight Connector 191"/>
          <p:cNvCxnSpPr>
            <a:stCxn id="181" idx="0"/>
            <a:endCxn id="186" idx="2"/>
          </p:cNvCxnSpPr>
          <p:nvPr/>
        </p:nvCxnSpPr>
        <p:spPr bwMode="auto">
          <a:xfrm flipH="1" flipV="1">
            <a:off x="9093551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/>
          <p:cNvCxnSpPr/>
          <p:nvPr/>
        </p:nvCxnSpPr>
        <p:spPr bwMode="auto">
          <a:xfrm flipV="1">
            <a:off x="6861304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 flipH="1" flipV="1">
            <a:off x="6861304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TextBox 198"/>
          <p:cNvSpPr txBox="1"/>
          <p:nvPr/>
        </p:nvSpPr>
        <p:spPr>
          <a:xfrm>
            <a:off x="6955383" y="6088732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W_MEP*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9416" y="6088732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201" name="TextBox 200"/>
          <p:cNvSpPr txBox="1"/>
          <p:nvPr/>
        </p:nvSpPr>
        <p:spPr>
          <a:xfrm>
            <a:off x="6883375" y="2560340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W_MEP*</a:t>
            </a:r>
            <a:endParaRPr lang="en-GB" sz="1400" dirty="0"/>
          </a:p>
        </p:txBody>
      </p:sp>
      <p:sp>
        <p:nvSpPr>
          <p:cNvPr id="202" name="TextBox 201"/>
          <p:cNvSpPr txBox="1"/>
          <p:nvPr/>
        </p:nvSpPr>
        <p:spPr>
          <a:xfrm>
            <a:off x="7869173" y="2560340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grpSp>
        <p:nvGrpSpPr>
          <p:cNvPr id="204" name="Group 73"/>
          <p:cNvGrpSpPr>
            <a:grpSpLocks/>
          </p:cNvGrpSpPr>
          <p:nvPr/>
        </p:nvGrpSpPr>
        <p:grpSpPr bwMode="auto">
          <a:xfrm>
            <a:off x="5853192" y="4421754"/>
            <a:ext cx="3816424" cy="45719"/>
            <a:chOff x="2862" y="1954"/>
            <a:chExt cx="1225" cy="22"/>
          </a:xfrm>
        </p:grpSpPr>
        <p:sp>
          <p:nvSpPr>
            <p:cNvPr id="20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7" name="Text Box 72"/>
          <p:cNvSpPr txBox="1">
            <a:spLocks noChangeArrowheads="1"/>
          </p:cNvSpPr>
          <p:nvPr/>
        </p:nvSpPr>
        <p:spPr bwMode="auto">
          <a:xfrm>
            <a:off x="5205120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cxnSp>
        <p:nvCxnSpPr>
          <p:cNvPr id="208" name="Straight Arrow Connector 207"/>
          <p:cNvCxnSpPr/>
          <p:nvPr/>
        </p:nvCxnSpPr>
        <p:spPr bwMode="auto">
          <a:xfrm>
            <a:off x="6717288" y="1912268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209" name="TextBox 208"/>
          <p:cNvSpPr txBox="1"/>
          <p:nvPr/>
        </p:nvSpPr>
        <p:spPr>
          <a:xfrm>
            <a:off x="6501264" y="16242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sp>
        <p:nvSpPr>
          <p:cNvPr id="214" name="TextBox 213"/>
          <p:cNvSpPr txBox="1"/>
          <p:nvPr/>
        </p:nvSpPr>
        <p:spPr>
          <a:xfrm>
            <a:off x="6501264" y="70248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215" name="Group 195"/>
          <p:cNvGrpSpPr/>
          <p:nvPr/>
        </p:nvGrpSpPr>
        <p:grpSpPr>
          <a:xfrm flipV="1">
            <a:off x="6861304" y="6016724"/>
            <a:ext cx="1872208" cy="1008112"/>
            <a:chOff x="1735187" y="1912268"/>
            <a:chExt cx="1872208" cy="1008112"/>
          </a:xfrm>
        </p:grpSpPr>
        <p:cxnSp>
          <p:nvCxnSpPr>
            <p:cNvPr id="216" name="Straight Arrow Connector 215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217" name="Straight Arrow Connector 216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218" name="TextBox 217"/>
          <p:cNvSpPr txBox="1"/>
          <p:nvPr/>
        </p:nvSpPr>
        <p:spPr>
          <a:xfrm>
            <a:off x="8517487" y="2416324"/>
            <a:ext cx="12105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>
                <a:solidFill>
                  <a:srgbClr val="FF0000"/>
                </a:solidFill>
              </a:rPr>
              <a:t>X</a:t>
            </a:r>
            <a:endParaRPr lang="en-GB" sz="12000" dirty="0">
              <a:solidFill>
                <a:srgbClr val="FF0000"/>
              </a:solidFill>
            </a:endParaRPr>
          </a:p>
        </p:txBody>
      </p:sp>
      <p:cxnSp>
        <p:nvCxnSpPr>
          <p:cNvPr id="220" name="Straight Connector 219"/>
          <p:cNvCxnSpPr>
            <a:stCxn id="101" idx="0"/>
            <a:endCxn id="101" idx="3"/>
          </p:cNvCxnSpPr>
          <p:nvPr/>
        </p:nvCxnSpPr>
        <p:spPr bwMode="auto">
          <a:xfrm>
            <a:off x="1375147" y="2920380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>
            <a:stCxn id="153" idx="2"/>
            <a:endCxn id="153" idx="3"/>
          </p:cNvCxnSpPr>
          <p:nvPr/>
        </p:nvCxnSpPr>
        <p:spPr bwMode="auto">
          <a:xfrm flipV="1">
            <a:off x="6501264" y="5872708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>
            <a:stCxn id="183" idx="0"/>
            <a:endCxn id="183" idx="3"/>
          </p:cNvCxnSpPr>
          <p:nvPr/>
        </p:nvCxnSpPr>
        <p:spPr bwMode="auto">
          <a:xfrm>
            <a:off x="6501265" y="5152628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6" name="Straight Connector 225"/>
          <p:cNvCxnSpPr>
            <a:stCxn id="103" idx="0"/>
            <a:endCxn id="103" idx="2"/>
          </p:cNvCxnSpPr>
          <p:nvPr/>
        </p:nvCxnSpPr>
        <p:spPr bwMode="auto">
          <a:xfrm>
            <a:off x="3967434" y="2920380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>
            <a:stCxn id="112" idx="0"/>
            <a:endCxn id="112" idx="2"/>
          </p:cNvCxnSpPr>
          <p:nvPr/>
        </p:nvCxnSpPr>
        <p:spPr bwMode="auto">
          <a:xfrm>
            <a:off x="3967434" y="572869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0" name="Straight Connector 229"/>
          <p:cNvCxnSpPr>
            <a:stCxn id="131" idx="0"/>
            <a:endCxn id="131" idx="2"/>
          </p:cNvCxnSpPr>
          <p:nvPr/>
        </p:nvCxnSpPr>
        <p:spPr bwMode="auto">
          <a:xfrm>
            <a:off x="6501264" y="2920380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2" name="Straight Connector 231"/>
          <p:cNvCxnSpPr>
            <a:stCxn id="150" idx="0"/>
            <a:endCxn id="150" idx="2"/>
          </p:cNvCxnSpPr>
          <p:nvPr/>
        </p:nvCxnSpPr>
        <p:spPr bwMode="auto">
          <a:xfrm>
            <a:off x="9093551" y="572869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4" name="Straight Connector 233"/>
          <p:cNvCxnSpPr>
            <a:stCxn id="114" idx="2"/>
            <a:endCxn id="114" idx="3"/>
          </p:cNvCxnSpPr>
          <p:nvPr/>
        </p:nvCxnSpPr>
        <p:spPr bwMode="auto">
          <a:xfrm flipV="1">
            <a:off x="1375147" y="5872708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6" name="Straight Connector 235"/>
          <p:cNvCxnSpPr>
            <a:stCxn id="189" idx="0"/>
            <a:endCxn id="189" idx="2"/>
          </p:cNvCxnSpPr>
          <p:nvPr/>
        </p:nvCxnSpPr>
        <p:spPr bwMode="auto">
          <a:xfrm>
            <a:off x="6501264" y="356845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8" name="Straight Connector 237"/>
          <p:cNvCxnSpPr>
            <a:stCxn id="144" idx="0"/>
            <a:endCxn id="144" idx="2"/>
          </p:cNvCxnSpPr>
          <p:nvPr/>
        </p:nvCxnSpPr>
        <p:spPr bwMode="auto">
          <a:xfrm>
            <a:off x="3967434" y="356845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0" name="Straight Connector 239"/>
          <p:cNvCxnSpPr>
            <a:stCxn id="138" idx="0"/>
            <a:endCxn id="138" idx="2"/>
          </p:cNvCxnSpPr>
          <p:nvPr/>
        </p:nvCxnSpPr>
        <p:spPr bwMode="auto">
          <a:xfrm>
            <a:off x="3967435" y="5152628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2" name="Straight Connector 241"/>
          <p:cNvCxnSpPr>
            <a:stCxn id="181" idx="1"/>
            <a:endCxn id="181" idx="2"/>
          </p:cNvCxnSpPr>
          <p:nvPr/>
        </p:nvCxnSpPr>
        <p:spPr bwMode="auto">
          <a:xfrm>
            <a:off x="8733512" y="5296644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375147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3967434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951211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1951211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1951211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1951211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ETH SNCP architecture</a:t>
            </a:r>
            <a:br>
              <a:rPr lang="en-US" dirty="0" smtClean="0"/>
            </a:br>
            <a:r>
              <a:rPr lang="en-US" sz="2400" dirty="0" smtClean="0"/>
              <a:t>configuration examples</a:t>
            </a:r>
            <a:endParaRPr lang="en-GB" dirty="0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807195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1807192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375147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99083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391370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799083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391370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3967434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375147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3967434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1375147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>
            <a:off x="1015107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3967434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>
            <a:off x="3607394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1" idx="3"/>
            <a:endCxn id="103" idx="1"/>
          </p:cNvCxnSpPr>
          <p:nvPr/>
        </p:nvCxnSpPr>
        <p:spPr bwMode="auto">
          <a:xfrm>
            <a:off x="1735187" y="3064396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Isosceles Triangle 106"/>
          <p:cNvSpPr/>
          <p:nvPr/>
        </p:nvSpPr>
        <p:spPr bwMode="auto">
          <a:xfrm>
            <a:off x="3823418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6200000" flipH="1">
            <a:off x="3031330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/>
          <p:nvPr/>
        </p:nvCxnSpPr>
        <p:spPr bwMode="auto">
          <a:xfrm rot="10800000">
            <a:off x="3967434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3607394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 rot="10800000">
            <a:off x="1375147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015107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12" idx="1"/>
            <a:endCxn id="114" idx="3"/>
          </p:cNvCxnSpPr>
          <p:nvPr/>
        </p:nvCxnSpPr>
        <p:spPr bwMode="auto">
          <a:xfrm flipH="1">
            <a:off x="1735187" y="587270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Isosceles Triangle 115"/>
          <p:cNvSpPr/>
          <p:nvPr/>
        </p:nvSpPr>
        <p:spPr bwMode="auto">
          <a:xfrm rot="10800000">
            <a:off x="3823418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 rot="16200000">
            <a:off x="3031330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09332" y="2468587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P_MEP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111451" y="2488332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509332" y="61409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P_MEP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111451" y="614099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967711" y="176999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X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951211" y="637676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Y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cxnSp>
        <p:nvCxnSpPr>
          <p:cNvPr id="129" name="Straight Connector 128"/>
          <p:cNvCxnSpPr>
            <a:stCxn id="114" idx="0"/>
            <a:endCxn id="139" idx="2"/>
          </p:cNvCxnSpPr>
          <p:nvPr/>
        </p:nvCxnSpPr>
        <p:spPr bwMode="auto">
          <a:xfrm flipV="1">
            <a:off x="1375147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2" idx="0"/>
            <a:endCxn id="138" idx="2"/>
          </p:cNvCxnSpPr>
          <p:nvPr/>
        </p:nvCxnSpPr>
        <p:spPr bwMode="auto">
          <a:xfrm flipV="1">
            <a:off x="3967434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  <a:endCxn id="101" idx="2"/>
          </p:cNvCxnSpPr>
          <p:nvPr/>
        </p:nvCxnSpPr>
        <p:spPr bwMode="auto">
          <a:xfrm flipV="1">
            <a:off x="1375147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  <a:endCxn id="103" idx="2"/>
          </p:cNvCxnSpPr>
          <p:nvPr/>
        </p:nvCxnSpPr>
        <p:spPr bwMode="auto">
          <a:xfrm flipV="1">
            <a:off x="3967434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607395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15108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735188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607394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015107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735187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375147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3967434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735187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735187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4" name="TextBox 163"/>
          <p:cNvSpPr txBox="1"/>
          <p:nvPr/>
        </p:nvSpPr>
        <p:spPr>
          <a:xfrm>
            <a:off x="1829266" y="6088732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W_MEP*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743299" y="6088732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757258" y="2560340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W_MEP*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743056" y="2560340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727075" y="4421754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79003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184" name="TextBox 183"/>
          <p:cNvSpPr txBox="1"/>
          <p:nvPr/>
        </p:nvSpPr>
        <p:spPr>
          <a:xfrm>
            <a:off x="1375147" y="16242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5" name="Group 192"/>
          <p:cNvGrpSpPr/>
          <p:nvPr/>
        </p:nvGrpSpPr>
        <p:grpSpPr>
          <a:xfrm>
            <a:off x="1735187" y="1912268"/>
            <a:ext cx="1872208" cy="1008112"/>
            <a:chOff x="1735187" y="1912268"/>
            <a:chExt cx="1872208" cy="1008112"/>
          </a:xfrm>
        </p:grpSpPr>
        <p:cxnSp>
          <p:nvCxnSpPr>
            <p:cNvPr id="187" name="Straight Arrow Connector 18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88" name="Straight Arrow Connector 18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195" name="TextBox 194"/>
          <p:cNvSpPr txBox="1"/>
          <p:nvPr/>
        </p:nvSpPr>
        <p:spPr>
          <a:xfrm>
            <a:off x="1375147" y="70248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6" name="Group 195"/>
          <p:cNvGrpSpPr/>
          <p:nvPr/>
        </p:nvGrpSpPr>
        <p:grpSpPr>
          <a:xfrm flipV="1">
            <a:off x="1735187" y="6016724"/>
            <a:ext cx="1872208" cy="1008112"/>
            <a:chOff x="1735187" y="1912268"/>
            <a:chExt cx="1872208" cy="1008112"/>
          </a:xfrm>
        </p:grpSpPr>
        <p:cxnSp>
          <p:nvCxnSpPr>
            <p:cNvPr id="197" name="Straight Arrow Connector 19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98" name="Straight Arrow Connector 19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78" name="Line 34"/>
          <p:cNvSpPr>
            <a:spLocks noChangeShapeType="1"/>
          </p:cNvSpPr>
          <p:nvPr/>
        </p:nvSpPr>
        <p:spPr bwMode="auto">
          <a:xfrm flipV="1">
            <a:off x="6501264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9" name="Line 34"/>
          <p:cNvSpPr>
            <a:spLocks noChangeShapeType="1"/>
          </p:cNvSpPr>
          <p:nvPr/>
        </p:nvSpPr>
        <p:spPr bwMode="auto">
          <a:xfrm flipV="1">
            <a:off x="9093551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0" name="Line 30"/>
          <p:cNvSpPr>
            <a:spLocks noChangeShapeType="1"/>
          </p:cNvSpPr>
          <p:nvPr/>
        </p:nvSpPr>
        <p:spPr bwMode="auto">
          <a:xfrm flipH="1" flipV="1">
            <a:off x="7077328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V="1">
            <a:off x="7077328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2" name="Line 34"/>
          <p:cNvSpPr>
            <a:spLocks noChangeShapeType="1"/>
          </p:cNvSpPr>
          <p:nvPr/>
        </p:nvSpPr>
        <p:spPr bwMode="auto">
          <a:xfrm flipV="1">
            <a:off x="7077328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3" name="Line 34"/>
          <p:cNvSpPr>
            <a:spLocks noChangeShapeType="1"/>
          </p:cNvSpPr>
          <p:nvPr/>
        </p:nvSpPr>
        <p:spPr bwMode="auto">
          <a:xfrm flipV="1">
            <a:off x="7077328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4"/>
          <p:cNvSpPr>
            <a:spLocks noChangeShapeType="1"/>
          </p:cNvSpPr>
          <p:nvPr/>
        </p:nvSpPr>
        <p:spPr bwMode="auto">
          <a:xfrm>
            <a:off x="6933312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5" name="Line 4"/>
          <p:cNvSpPr>
            <a:spLocks noChangeShapeType="1"/>
          </p:cNvSpPr>
          <p:nvPr/>
        </p:nvSpPr>
        <p:spPr bwMode="auto">
          <a:xfrm flipH="1">
            <a:off x="6933309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86" name="Line 4"/>
          <p:cNvSpPr>
            <a:spLocks noChangeShapeType="1"/>
          </p:cNvSpPr>
          <p:nvPr/>
        </p:nvSpPr>
        <p:spPr bwMode="auto">
          <a:xfrm>
            <a:off x="6501264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8" name="Rectangle 14"/>
          <p:cNvSpPr>
            <a:spLocks noChangeArrowheads="1"/>
          </p:cNvSpPr>
          <p:nvPr/>
        </p:nvSpPr>
        <p:spPr bwMode="auto">
          <a:xfrm>
            <a:off x="5925200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100" name="Rectangle 14"/>
          <p:cNvSpPr>
            <a:spLocks noChangeArrowheads="1"/>
          </p:cNvSpPr>
          <p:nvPr/>
        </p:nvSpPr>
        <p:spPr bwMode="auto">
          <a:xfrm>
            <a:off x="8517487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104" name="Rectangle 14"/>
          <p:cNvSpPr>
            <a:spLocks noChangeArrowheads="1"/>
          </p:cNvSpPr>
          <p:nvPr/>
        </p:nvSpPr>
        <p:spPr bwMode="auto">
          <a:xfrm>
            <a:off x="5925200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110" name="Rectangle 14"/>
          <p:cNvSpPr>
            <a:spLocks noChangeArrowheads="1"/>
          </p:cNvSpPr>
          <p:nvPr/>
        </p:nvSpPr>
        <p:spPr bwMode="auto">
          <a:xfrm>
            <a:off x="8517487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120" name="Line 4"/>
          <p:cNvSpPr>
            <a:spLocks noChangeShapeType="1"/>
          </p:cNvSpPr>
          <p:nvPr/>
        </p:nvSpPr>
        <p:spPr bwMode="auto">
          <a:xfrm>
            <a:off x="9093551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1" name="Line 34"/>
          <p:cNvSpPr>
            <a:spLocks noChangeShapeType="1"/>
          </p:cNvSpPr>
          <p:nvPr/>
        </p:nvSpPr>
        <p:spPr bwMode="auto">
          <a:xfrm flipV="1">
            <a:off x="6501264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" name="Line 34"/>
          <p:cNvSpPr>
            <a:spLocks noChangeShapeType="1"/>
          </p:cNvSpPr>
          <p:nvPr/>
        </p:nvSpPr>
        <p:spPr bwMode="auto">
          <a:xfrm flipV="1">
            <a:off x="9093551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30" name="Straight Connector 129"/>
          <p:cNvCxnSpPr/>
          <p:nvPr/>
        </p:nvCxnSpPr>
        <p:spPr bwMode="auto">
          <a:xfrm>
            <a:off x="6501264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Rectangle 130"/>
          <p:cNvSpPr/>
          <p:nvPr/>
        </p:nvSpPr>
        <p:spPr bwMode="auto">
          <a:xfrm>
            <a:off x="6141224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3" name="Straight Connector 132"/>
          <p:cNvCxnSpPr/>
          <p:nvPr/>
        </p:nvCxnSpPr>
        <p:spPr bwMode="auto">
          <a:xfrm>
            <a:off x="9093551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Rectangle 135"/>
          <p:cNvSpPr/>
          <p:nvPr/>
        </p:nvSpPr>
        <p:spPr bwMode="auto">
          <a:xfrm>
            <a:off x="8733511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Connector 136"/>
          <p:cNvCxnSpPr>
            <a:stCxn id="131" idx="3"/>
            <a:endCxn id="136" idx="1"/>
          </p:cNvCxnSpPr>
          <p:nvPr/>
        </p:nvCxnSpPr>
        <p:spPr bwMode="auto">
          <a:xfrm>
            <a:off x="6861304" y="3064396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Isosceles Triangle 140"/>
          <p:cNvSpPr/>
          <p:nvPr/>
        </p:nvSpPr>
        <p:spPr bwMode="auto">
          <a:xfrm>
            <a:off x="6357248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Isosceles Triangle 142"/>
          <p:cNvSpPr/>
          <p:nvPr/>
        </p:nvSpPr>
        <p:spPr bwMode="auto">
          <a:xfrm rot="5400000">
            <a:off x="7149336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8" name="Straight Connector 147"/>
          <p:cNvCxnSpPr/>
          <p:nvPr/>
        </p:nvCxnSpPr>
        <p:spPr bwMode="auto">
          <a:xfrm rot="10800000">
            <a:off x="9093551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8733511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1" name="Straight Connector 150"/>
          <p:cNvCxnSpPr/>
          <p:nvPr/>
        </p:nvCxnSpPr>
        <p:spPr bwMode="auto">
          <a:xfrm rot="10800000">
            <a:off x="6501264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Rectangle 152"/>
          <p:cNvSpPr/>
          <p:nvPr/>
        </p:nvSpPr>
        <p:spPr bwMode="auto">
          <a:xfrm>
            <a:off x="6141224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4" name="Straight Connector 153"/>
          <p:cNvCxnSpPr>
            <a:stCxn id="150" idx="1"/>
            <a:endCxn id="153" idx="3"/>
          </p:cNvCxnSpPr>
          <p:nvPr/>
        </p:nvCxnSpPr>
        <p:spPr bwMode="auto">
          <a:xfrm flipH="1">
            <a:off x="6861304" y="587270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1" name="TextBox 160"/>
          <p:cNvSpPr txBox="1"/>
          <p:nvPr/>
        </p:nvSpPr>
        <p:spPr>
          <a:xfrm>
            <a:off x="5635449" y="2468587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</a:t>
            </a:r>
            <a:endParaRPr lang="en-GB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9224020" y="2488332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5635449" y="61409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</a:t>
            </a:r>
            <a:endParaRPr lang="en-GB" sz="1400" dirty="0"/>
          </a:p>
        </p:txBody>
      </p:sp>
      <p:sp>
        <p:nvSpPr>
          <p:cNvPr id="170" name="TextBox 169"/>
          <p:cNvSpPr txBox="1"/>
          <p:nvPr/>
        </p:nvSpPr>
        <p:spPr>
          <a:xfrm>
            <a:off x="9224020" y="614099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72" name="TextBox 171"/>
          <p:cNvSpPr txBox="1"/>
          <p:nvPr/>
        </p:nvSpPr>
        <p:spPr>
          <a:xfrm>
            <a:off x="7093828" y="176999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X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sp>
        <p:nvSpPr>
          <p:cNvPr id="173" name="TextBox 172"/>
          <p:cNvSpPr txBox="1"/>
          <p:nvPr/>
        </p:nvSpPr>
        <p:spPr>
          <a:xfrm>
            <a:off x="7077328" y="637676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Y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cxnSp>
        <p:nvCxnSpPr>
          <p:cNvPr id="174" name="Straight Connector 173"/>
          <p:cNvCxnSpPr>
            <a:stCxn id="153" idx="0"/>
            <a:endCxn id="183" idx="2"/>
          </p:cNvCxnSpPr>
          <p:nvPr/>
        </p:nvCxnSpPr>
        <p:spPr bwMode="auto">
          <a:xfrm flipV="1">
            <a:off x="6501264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8" name="Straight Connector 177"/>
          <p:cNvCxnSpPr>
            <a:stCxn id="150" idx="0"/>
            <a:endCxn id="181" idx="2"/>
          </p:cNvCxnSpPr>
          <p:nvPr/>
        </p:nvCxnSpPr>
        <p:spPr bwMode="auto">
          <a:xfrm flipV="1">
            <a:off x="9093551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9" name="Straight Connector 178"/>
          <p:cNvCxnSpPr>
            <a:stCxn id="189" idx="0"/>
            <a:endCxn id="131" idx="2"/>
          </p:cNvCxnSpPr>
          <p:nvPr/>
        </p:nvCxnSpPr>
        <p:spPr bwMode="auto">
          <a:xfrm flipV="1">
            <a:off x="6501264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86" idx="0"/>
            <a:endCxn id="136" idx="2"/>
          </p:cNvCxnSpPr>
          <p:nvPr/>
        </p:nvCxnSpPr>
        <p:spPr bwMode="auto">
          <a:xfrm flipV="1">
            <a:off x="9093551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8733512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141225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5" name="Straight Connector 184"/>
          <p:cNvCxnSpPr>
            <a:stCxn id="181" idx="1"/>
            <a:endCxn id="183" idx="3"/>
          </p:cNvCxnSpPr>
          <p:nvPr/>
        </p:nvCxnSpPr>
        <p:spPr bwMode="auto">
          <a:xfrm flipH="1">
            <a:off x="6861305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Rectangle 185"/>
          <p:cNvSpPr/>
          <p:nvPr/>
        </p:nvSpPr>
        <p:spPr bwMode="auto">
          <a:xfrm>
            <a:off x="8733511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6141224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0" name="Straight Connector 189"/>
          <p:cNvCxnSpPr>
            <a:stCxn id="186" idx="1"/>
            <a:endCxn id="189" idx="3"/>
          </p:cNvCxnSpPr>
          <p:nvPr/>
        </p:nvCxnSpPr>
        <p:spPr bwMode="auto">
          <a:xfrm flipH="1">
            <a:off x="6861304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>
            <a:stCxn id="183" idx="0"/>
            <a:endCxn id="189" idx="2"/>
          </p:cNvCxnSpPr>
          <p:nvPr/>
        </p:nvCxnSpPr>
        <p:spPr bwMode="auto">
          <a:xfrm flipH="1" flipV="1">
            <a:off x="6501264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2" name="Straight Connector 191"/>
          <p:cNvCxnSpPr>
            <a:stCxn id="181" idx="0"/>
            <a:endCxn id="186" idx="2"/>
          </p:cNvCxnSpPr>
          <p:nvPr/>
        </p:nvCxnSpPr>
        <p:spPr bwMode="auto">
          <a:xfrm flipH="1" flipV="1">
            <a:off x="9093551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/>
          <p:cNvCxnSpPr/>
          <p:nvPr/>
        </p:nvCxnSpPr>
        <p:spPr bwMode="auto">
          <a:xfrm flipV="1">
            <a:off x="6861304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 flipH="1" flipV="1">
            <a:off x="6861304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TextBox 198"/>
          <p:cNvSpPr txBox="1"/>
          <p:nvPr/>
        </p:nvSpPr>
        <p:spPr>
          <a:xfrm>
            <a:off x="6955383" y="6088732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W_MEP*</a:t>
            </a:r>
            <a:endParaRPr lang="en-GB" sz="1400" dirty="0"/>
          </a:p>
        </p:txBody>
      </p:sp>
      <p:sp>
        <p:nvSpPr>
          <p:cNvPr id="200" name="TextBox 199"/>
          <p:cNvSpPr txBox="1"/>
          <p:nvPr/>
        </p:nvSpPr>
        <p:spPr>
          <a:xfrm>
            <a:off x="7869416" y="6088732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201" name="TextBox 200"/>
          <p:cNvSpPr txBox="1"/>
          <p:nvPr/>
        </p:nvSpPr>
        <p:spPr>
          <a:xfrm>
            <a:off x="6883375" y="2560340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W_MEP*</a:t>
            </a:r>
            <a:endParaRPr lang="en-GB" sz="1400" dirty="0"/>
          </a:p>
        </p:txBody>
      </p:sp>
      <p:sp>
        <p:nvSpPr>
          <p:cNvPr id="202" name="TextBox 201"/>
          <p:cNvSpPr txBox="1"/>
          <p:nvPr/>
        </p:nvSpPr>
        <p:spPr>
          <a:xfrm>
            <a:off x="7869173" y="2560340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grpSp>
        <p:nvGrpSpPr>
          <p:cNvPr id="7" name="Group 73"/>
          <p:cNvGrpSpPr>
            <a:grpSpLocks/>
          </p:cNvGrpSpPr>
          <p:nvPr/>
        </p:nvGrpSpPr>
        <p:grpSpPr bwMode="auto">
          <a:xfrm>
            <a:off x="5853192" y="4421754"/>
            <a:ext cx="3816424" cy="45719"/>
            <a:chOff x="2862" y="1954"/>
            <a:chExt cx="1225" cy="22"/>
          </a:xfrm>
        </p:grpSpPr>
        <p:sp>
          <p:nvSpPr>
            <p:cNvPr id="20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7" name="Text Box 72"/>
          <p:cNvSpPr txBox="1">
            <a:spLocks noChangeArrowheads="1"/>
          </p:cNvSpPr>
          <p:nvPr/>
        </p:nvSpPr>
        <p:spPr bwMode="auto">
          <a:xfrm>
            <a:off x="5205120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cxnSp>
        <p:nvCxnSpPr>
          <p:cNvPr id="208" name="Straight Arrow Connector 207"/>
          <p:cNvCxnSpPr/>
          <p:nvPr/>
        </p:nvCxnSpPr>
        <p:spPr bwMode="auto">
          <a:xfrm>
            <a:off x="6717288" y="1912268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209" name="TextBox 208"/>
          <p:cNvSpPr txBox="1"/>
          <p:nvPr/>
        </p:nvSpPr>
        <p:spPr>
          <a:xfrm>
            <a:off x="6501264" y="16242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sp>
        <p:nvSpPr>
          <p:cNvPr id="214" name="TextBox 213"/>
          <p:cNvSpPr txBox="1"/>
          <p:nvPr/>
        </p:nvSpPr>
        <p:spPr>
          <a:xfrm>
            <a:off x="6501264" y="70248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sp>
        <p:nvSpPr>
          <p:cNvPr id="218" name="TextBox 217"/>
          <p:cNvSpPr txBox="1"/>
          <p:nvPr/>
        </p:nvSpPr>
        <p:spPr>
          <a:xfrm>
            <a:off x="8517487" y="2416324"/>
            <a:ext cx="12105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>
                <a:solidFill>
                  <a:srgbClr val="FF0000"/>
                </a:solidFill>
              </a:rPr>
              <a:t>X</a:t>
            </a:r>
            <a:endParaRPr lang="en-GB" sz="12000" dirty="0">
              <a:solidFill>
                <a:srgbClr val="FF0000"/>
              </a:solidFill>
            </a:endParaRPr>
          </a:p>
        </p:txBody>
      </p:sp>
      <p:cxnSp>
        <p:nvCxnSpPr>
          <p:cNvPr id="220" name="Straight Connector 219"/>
          <p:cNvCxnSpPr>
            <a:stCxn id="101" idx="0"/>
            <a:endCxn id="101" idx="3"/>
          </p:cNvCxnSpPr>
          <p:nvPr/>
        </p:nvCxnSpPr>
        <p:spPr bwMode="auto">
          <a:xfrm>
            <a:off x="1375147" y="2920380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>
            <a:stCxn id="153" idx="2"/>
            <a:endCxn id="153" idx="0"/>
          </p:cNvCxnSpPr>
          <p:nvPr/>
        </p:nvCxnSpPr>
        <p:spPr bwMode="auto">
          <a:xfrm flipV="1">
            <a:off x="6501264" y="572869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6" name="Straight Connector 225"/>
          <p:cNvCxnSpPr>
            <a:stCxn id="103" idx="1"/>
            <a:endCxn id="103" idx="2"/>
          </p:cNvCxnSpPr>
          <p:nvPr/>
        </p:nvCxnSpPr>
        <p:spPr bwMode="auto">
          <a:xfrm>
            <a:off x="3607394" y="3064396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8" name="Straight Connector 227"/>
          <p:cNvCxnSpPr>
            <a:stCxn id="112" idx="0"/>
            <a:endCxn id="112" idx="2"/>
          </p:cNvCxnSpPr>
          <p:nvPr/>
        </p:nvCxnSpPr>
        <p:spPr bwMode="auto">
          <a:xfrm>
            <a:off x="3967434" y="572869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0" name="Straight Connector 229"/>
          <p:cNvCxnSpPr>
            <a:stCxn id="131" idx="0"/>
            <a:endCxn id="131" idx="2"/>
          </p:cNvCxnSpPr>
          <p:nvPr/>
        </p:nvCxnSpPr>
        <p:spPr bwMode="auto">
          <a:xfrm>
            <a:off x="6501264" y="2920380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4" name="Straight Connector 233"/>
          <p:cNvCxnSpPr>
            <a:stCxn id="114" idx="2"/>
            <a:endCxn id="114" idx="3"/>
          </p:cNvCxnSpPr>
          <p:nvPr/>
        </p:nvCxnSpPr>
        <p:spPr bwMode="auto">
          <a:xfrm flipV="1">
            <a:off x="1375147" y="5872708"/>
            <a:ext cx="360040" cy="14401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2" name="TextBox 141"/>
          <p:cNvSpPr txBox="1"/>
          <p:nvPr/>
        </p:nvSpPr>
        <p:spPr>
          <a:xfrm>
            <a:off x="8503939" y="4581788"/>
            <a:ext cx="12105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>
                <a:solidFill>
                  <a:srgbClr val="FF0000"/>
                </a:solidFill>
              </a:rPr>
              <a:t>X</a:t>
            </a:r>
            <a:endParaRPr lang="en-GB" sz="12000" dirty="0">
              <a:solidFill>
                <a:srgbClr val="FF0000"/>
              </a:solidFill>
            </a:endParaRPr>
          </a:p>
        </p:txBody>
      </p:sp>
      <p:sp>
        <p:nvSpPr>
          <p:cNvPr id="147" name="Isosceles Triangle 146"/>
          <p:cNvSpPr/>
          <p:nvPr/>
        </p:nvSpPr>
        <p:spPr bwMode="auto">
          <a:xfrm rot="10800000">
            <a:off x="6343699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Isosceles Triangle 156"/>
          <p:cNvSpPr/>
          <p:nvPr/>
        </p:nvSpPr>
        <p:spPr bwMode="auto">
          <a:xfrm rot="5400000" flipH="1">
            <a:off x="7135787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0" name="Straight Arrow Connector 159"/>
          <p:cNvCxnSpPr/>
          <p:nvPr/>
        </p:nvCxnSpPr>
        <p:spPr bwMode="auto">
          <a:xfrm>
            <a:off x="6703739" y="6016724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94" name="TextBox 193"/>
          <p:cNvSpPr txBox="1"/>
          <p:nvPr/>
        </p:nvSpPr>
        <p:spPr>
          <a:xfrm rot="5400000">
            <a:off x="3622397" y="1609234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X</a:t>
            </a:r>
            <a:endParaRPr lang="en-GB" sz="6000" dirty="0">
              <a:solidFill>
                <a:srgbClr val="FF0000"/>
              </a:solidFill>
            </a:endParaRPr>
          </a:p>
        </p:txBody>
      </p:sp>
      <p:cxnSp>
        <p:nvCxnSpPr>
          <p:cNvPr id="210" name="Straight Connector 209"/>
          <p:cNvCxnSpPr>
            <a:stCxn id="138" idx="0"/>
            <a:endCxn id="138" idx="2"/>
          </p:cNvCxnSpPr>
          <p:nvPr/>
        </p:nvCxnSpPr>
        <p:spPr bwMode="auto">
          <a:xfrm>
            <a:off x="3967435" y="5152628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Straight Connector 211"/>
          <p:cNvCxnSpPr>
            <a:stCxn id="144" idx="0"/>
            <a:endCxn id="144" idx="2"/>
          </p:cNvCxnSpPr>
          <p:nvPr/>
        </p:nvCxnSpPr>
        <p:spPr bwMode="auto">
          <a:xfrm>
            <a:off x="3967434" y="356845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>
            <a:stCxn id="189" idx="0"/>
            <a:endCxn id="189" idx="2"/>
          </p:cNvCxnSpPr>
          <p:nvPr/>
        </p:nvCxnSpPr>
        <p:spPr bwMode="auto">
          <a:xfrm>
            <a:off x="6501264" y="3568452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>
            <a:stCxn id="183" idx="0"/>
            <a:endCxn id="183" idx="2"/>
          </p:cNvCxnSpPr>
          <p:nvPr/>
        </p:nvCxnSpPr>
        <p:spPr bwMode="auto">
          <a:xfrm>
            <a:off x="6501265" y="5152628"/>
            <a:ext cx="0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3967434" y="4576563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375147" y="6664795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3967434" y="6664795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951211" y="5872707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1951211" y="4288531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1951211" y="3640459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1951211" y="6448771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Operator MEP functions</a:t>
            </a:r>
            <a:endParaRPr lang="en-GB" dirty="0"/>
          </a:p>
        </p:txBody>
      </p:sp>
      <p:sp>
        <p:nvSpPr>
          <p:cNvPr id="171" name="Content Placeholder 17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/>
            <a:r>
              <a:rPr lang="en-US" sz="2000" dirty="0" smtClean="0"/>
              <a:t>NO_MEP functions are located on the E-NNI ports</a:t>
            </a:r>
          </a:p>
          <a:p>
            <a:pPr marL="0" indent="0"/>
            <a:r>
              <a:rPr lang="en-US" sz="2000" dirty="0" smtClean="0"/>
              <a:t>The DRNI status controls which E-NNI port is the active port for an EC</a:t>
            </a:r>
          </a:p>
          <a:p>
            <a:pPr marL="0" indent="0"/>
            <a:r>
              <a:rPr lang="en-US" sz="2000" dirty="0" smtClean="0"/>
              <a:t>The NO_MEP on the active E-NNI port is used to monitor the EC Segment in the carrier network</a:t>
            </a: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807195" y="4432547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1807192" y="4432547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375147" y="4542062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99083" y="3424436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391370" y="3424435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799083" y="5512667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391370" y="5512667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375147" y="2776363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3967434" y="2776363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1375147" y="2488331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>
            <a:off x="1015107" y="3496443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3967434" y="2488331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>
            <a:off x="3607394" y="3496443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1" idx="3"/>
            <a:endCxn id="103" idx="1"/>
          </p:cNvCxnSpPr>
          <p:nvPr/>
        </p:nvCxnSpPr>
        <p:spPr bwMode="auto">
          <a:xfrm>
            <a:off x="1735187" y="3640459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rot="10800000">
            <a:off x="3967434" y="6520779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3607394" y="6304755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 rot="10800000">
            <a:off x="1375147" y="6520779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015107" y="6304755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12" idx="1"/>
            <a:endCxn id="114" idx="3"/>
          </p:cNvCxnSpPr>
          <p:nvPr/>
        </p:nvCxnSpPr>
        <p:spPr bwMode="auto">
          <a:xfrm flipH="1">
            <a:off x="1735187" y="6448771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TextBox 123"/>
          <p:cNvSpPr txBox="1"/>
          <p:nvPr/>
        </p:nvSpPr>
        <p:spPr>
          <a:xfrm>
            <a:off x="4039443" y="4556818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</a:t>
            </a:r>
            <a:endParaRPr lang="en-GB" sz="1400" dirty="0"/>
          </a:p>
        </p:txBody>
      </p:sp>
      <p:cxnSp>
        <p:nvCxnSpPr>
          <p:cNvPr id="129" name="Straight Connector 128"/>
          <p:cNvCxnSpPr>
            <a:stCxn id="114" idx="0"/>
            <a:endCxn id="139" idx="2"/>
          </p:cNvCxnSpPr>
          <p:nvPr/>
        </p:nvCxnSpPr>
        <p:spPr bwMode="auto">
          <a:xfrm flipV="1">
            <a:off x="1375147" y="6016723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2" idx="0"/>
            <a:endCxn id="138" idx="2"/>
          </p:cNvCxnSpPr>
          <p:nvPr/>
        </p:nvCxnSpPr>
        <p:spPr bwMode="auto">
          <a:xfrm flipV="1">
            <a:off x="3967434" y="6016723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  <a:endCxn id="101" idx="2"/>
          </p:cNvCxnSpPr>
          <p:nvPr/>
        </p:nvCxnSpPr>
        <p:spPr bwMode="auto">
          <a:xfrm flipV="1">
            <a:off x="1375147" y="3784475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  <a:endCxn id="103" idx="2"/>
          </p:cNvCxnSpPr>
          <p:nvPr/>
        </p:nvCxnSpPr>
        <p:spPr bwMode="auto">
          <a:xfrm flipV="1">
            <a:off x="3967434" y="3784475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607395" y="572869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15108" y="5728691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735188" y="5872707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607394" y="4144515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015107" y="4144515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735187" y="4288531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375147" y="4432547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3967434" y="4432547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735187" y="4432547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735187" y="4432547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TextBox 167"/>
          <p:cNvSpPr txBox="1"/>
          <p:nvPr/>
        </p:nvSpPr>
        <p:spPr>
          <a:xfrm>
            <a:off x="151011" y="2128291"/>
            <a:ext cx="1287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S-VLAN EC</a:t>
            </a:r>
          </a:p>
          <a:p>
            <a:pPr algn="ctr"/>
            <a:r>
              <a:rPr lang="en-US" sz="1600" dirty="0" smtClean="0"/>
              <a:t>or BSI EC</a:t>
            </a:r>
            <a:endParaRPr lang="en-GB" sz="1600" dirty="0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727075" y="4997817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79003" y="4828777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77" name="Isosceles Triangle 76"/>
          <p:cNvSpPr/>
          <p:nvPr/>
        </p:nvSpPr>
        <p:spPr bwMode="auto">
          <a:xfrm>
            <a:off x="3823419" y="4504555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>
            <a:off x="1231131" y="4504555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rot="3563874">
            <a:off x="3247355" y="4485804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8163594" flipH="1">
            <a:off x="1879203" y="4487546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26024" y="4720579"/>
            <a:ext cx="1013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</a:t>
            </a:r>
            <a:endParaRPr lang="en-GB" sz="1400" dirty="0"/>
          </a:p>
        </p:txBody>
      </p:sp>
      <p:sp>
        <p:nvSpPr>
          <p:cNvPr id="79" name="TextBox 78"/>
          <p:cNvSpPr txBox="1"/>
          <p:nvPr/>
        </p:nvSpPr>
        <p:spPr>
          <a:xfrm>
            <a:off x="151011" y="4556818"/>
            <a:ext cx="1154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NO_MEP***</a:t>
            </a:r>
            <a:endParaRPr lang="en-GB" sz="1400" dirty="0"/>
          </a:p>
        </p:txBody>
      </p:sp>
      <p:sp>
        <p:nvSpPr>
          <p:cNvPr id="80" name="TextBox 79"/>
          <p:cNvSpPr txBox="1"/>
          <p:nvPr/>
        </p:nvSpPr>
        <p:spPr>
          <a:xfrm>
            <a:off x="1303139" y="4720579"/>
            <a:ext cx="10839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NO_MEP**</a:t>
            </a:r>
            <a:endParaRPr lang="en-GB" sz="1400" dirty="0"/>
          </a:p>
        </p:txBody>
      </p:sp>
      <p:sp>
        <p:nvSpPr>
          <p:cNvPr id="81" name="Isosceles Triangle 80"/>
          <p:cNvSpPr/>
          <p:nvPr/>
        </p:nvSpPr>
        <p:spPr bwMode="auto">
          <a:xfrm flipV="1">
            <a:off x="3823419" y="5296643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" name="Isosceles Triangle 81"/>
          <p:cNvSpPr/>
          <p:nvPr/>
        </p:nvSpPr>
        <p:spPr bwMode="auto">
          <a:xfrm flipV="1">
            <a:off x="1231131" y="5296643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039443" y="5224635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</a:t>
            </a:r>
            <a:endParaRPr lang="en-GB" sz="1400" dirty="0"/>
          </a:p>
        </p:txBody>
      </p:sp>
      <p:sp>
        <p:nvSpPr>
          <p:cNvPr id="84" name="TextBox 83"/>
          <p:cNvSpPr txBox="1"/>
          <p:nvPr/>
        </p:nvSpPr>
        <p:spPr>
          <a:xfrm>
            <a:off x="151011" y="5224635"/>
            <a:ext cx="1154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NO_MEP***</a:t>
            </a:r>
            <a:endParaRPr lang="en-GB" sz="1400" dirty="0"/>
          </a:p>
        </p:txBody>
      </p:sp>
      <p:sp>
        <p:nvSpPr>
          <p:cNvPr id="85" name="Isosceles Triangle 84"/>
          <p:cNvSpPr/>
          <p:nvPr/>
        </p:nvSpPr>
        <p:spPr bwMode="auto">
          <a:xfrm rot="7811371">
            <a:off x="3230346" y="5381723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Isosceles Triangle 85"/>
          <p:cNvSpPr/>
          <p:nvPr/>
        </p:nvSpPr>
        <p:spPr bwMode="auto">
          <a:xfrm rot="14314112" flipH="1">
            <a:off x="1897242" y="538669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954016" y="5060874"/>
            <a:ext cx="1013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</a:t>
            </a:r>
            <a:endParaRPr lang="en-GB" sz="1400" dirty="0"/>
          </a:p>
        </p:txBody>
      </p:sp>
      <p:sp>
        <p:nvSpPr>
          <p:cNvPr id="100" name="TextBox 99"/>
          <p:cNvSpPr txBox="1"/>
          <p:nvPr/>
        </p:nvSpPr>
        <p:spPr>
          <a:xfrm>
            <a:off x="1375147" y="5060874"/>
            <a:ext cx="10839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NO_MEP**</a:t>
            </a:r>
            <a:endParaRPr lang="en-GB" sz="1400" dirty="0"/>
          </a:p>
        </p:txBody>
      </p:sp>
      <p:cxnSp>
        <p:nvCxnSpPr>
          <p:cNvPr id="104" name="Straight Arrow Connector 103"/>
          <p:cNvCxnSpPr/>
          <p:nvPr/>
        </p:nvCxnSpPr>
        <p:spPr bwMode="auto">
          <a:xfrm>
            <a:off x="2815307" y="1696243"/>
            <a:ext cx="1008112" cy="295232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21" name="TextBox 120"/>
          <p:cNvSpPr txBox="1"/>
          <p:nvPr/>
        </p:nvSpPr>
        <p:spPr>
          <a:xfrm>
            <a:off x="2023219" y="2272307"/>
            <a:ext cx="1391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EC Segment</a:t>
            </a:r>
            <a:endParaRPr lang="en-GB" sz="1600" dirty="0"/>
          </a:p>
        </p:txBody>
      </p:sp>
      <p:cxnSp>
        <p:nvCxnSpPr>
          <p:cNvPr id="151" name="Straight Arrow Connector 150"/>
          <p:cNvCxnSpPr/>
          <p:nvPr/>
        </p:nvCxnSpPr>
        <p:spPr bwMode="auto">
          <a:xfrm>
            <a:off x="2743299" y="1696243"/>
            <a:ext cx="576064" cy="28803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6" name="Straight Arrow Connector 155"/>
          <p:cNvCxnSpPr/>
          <p:nvPr/>
        </p:nvCxnSpPr>
        <p:spPr bwMode="auto">
          <a:xfrm flipH="1">
            <a:off x="2095227" y="1696243"/>
            <a:ext cx="576064" cy="28083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8" name="Straight Arrow Connector 157"/>
          <p:cNvCxnSpPr/>
          <p:nvPr/>
        </p:nvCxnSpPr>
        <p:spPr bwMode="auto">
          <a:xfrm flipH="1">
            <a:off x="1519163" y="1696243"/>
            <a:ext cx="1080120" cy="295232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63" name="Isosceles Triangle 162"/>
          <p:cNvSpPr/>
          <p:nvPr/>
        </p:nvSpPr>
        <p:spPr bwMode="auto">
          <a:xfrm flipV="1">
            <a:off x="2527275" y="1408211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2759421" y="1357689"/>
            <a:ext cx="18485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Far end NO_MEP</a:t>
            </a:r>
            <a:endParaRPr lang="en-GB" sz="1600" dirty="0"/>
          </a:p>
        </p:txBody>
      </p:sp>
      <p:sp>
        <p:nvSpPr>
          <p:cNvPr id="172" name="Isosceles Triangle 171"/>
          <p:cNvSpPr/>
          <p:nvPr/>
        </p:nvSpPr>
        <p:spPr bwMode="auto">
          <a:xfrm flipV="1">
            <a:off x="2527275" y="104817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743299" y="1048172"/>
            <a:ext cx="1015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SP_MEP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traight Connector 81"/>
          <p:cNvCxnSpPr>
            <a:endCxn id="50" idx="1"/>
          </p:cNvCxnSpPr>
          <p:nvPr/>
        </p:nvCxnSpPr>
        <p:spPr bwMode="auto">
          <a:xfrm>
            <a:off x="8982486" y="3352427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DSNCP, DRNI, SNCP MEP and NO MEP functionality inside S/I-Components</a:t>
            </a:r>
            <a:endParaRPr lang="en-GB" dirty="0"/>
          </a:p>
        </p:txBody>
      </p:sp>
      <p:sp>
        <p:nvSpPr>
          <p:cNvPr id="388" name="Content Placeholder 387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082107" cy="5280025"/>
          </a:xfrm>
        </p:spPr>
        <p:txBody>
          <a:bodyPr/>
          <a:lstStyle/>
          <a:p>
            <a:pPr marL="0" indent="0"/>
            <a:r>
              <a:rPr lang="en-US" sz="2000" dirty="0" smtClean="0"/>
              <a:t>DSNCP and DRNI both control the EC(SVLAN) connectivity</a:t>
            </a:r>
          </a:p>
          <a:p>
            <a:pPr marL="0" indent="0"/>
            <a:r>
              <a:rPr lang="en-US" sz="2000" dirty="0" smtClean="0"/>
              <a:t>DSNCP process interacts with SNCP process at far end of SNC protected EC Segment</a:t>
            </a:r>
          </a:p>
          <a:p>
            <a:pPr marL="0" indent="0"/>
            <a:r>
              <a:rPr lang="en-US" sz="2000" dirty="0" smtClean="0"/>
              <a:t>DSNCP process requirements and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is TBD</a:t>
            </a:r>
          </a:p>
          <a:p>
            <a:pPr marL="0" indent="0"/>
            <a:r>
              <a:rPr lang="en-US" sz="2000" dirty="0" smtClean="0"/>
              <a:t>DRNI process has to be performed prior to the NO_MEP and SP_MIP functions</a:t>
            </a:r>
          </a:p>
          <a:p>
            <a:pPr marL="0" indent="0"/>
            <a:r>
              <a:rPr lang="en-US" sz="2000" dirty="0" smtClean="0"/>
              <a:t>DRNI differs from common LAG in that LAG distributes MAC frames independent of the EC they belong to, while DRNI controls EC connectivity</a:t>
            </a:r>
            <a:endParaRPr lang="en-GB" sz="20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8766462" y="371246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8766462" y="4000499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Flowchart: Delay 47"/>
          <p:cNvSpPr/>
          <p:nvPr/>
        </p:nvSpPr>
        <p:spPr bwMode="auto">
          <a:xfrm rot="16200000">
            <a:off x="8910478" y="3712467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766462" y="4288531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Flowchart: Delay 49"/>
          <p:cNvSpPr/>
          <p:nvPr/>
        </p:nvSpPr>
        <p:spPr bwMode="auto">
          <a:xfrm rot="5400000" flipV="1">
            <a:off x="8910478" y="4288531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766462" y="342443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8766462" y="4576563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53"/>
          <p:cNvGrpSpPr/>
          <p:nvPr/>
        </p:nvGrpSpPr>
        <p:grpSpPr>
          <a:xfrm>
            <a:off x="8910478" y="4576563"/>
            <a:ext cx="144016" cy="288032"/>
            <a:chOff x="2455267" y="4576564"/>
            <a:chExt cx="144016" cy="288032"/>
          </a:xfrm>
        </p:grpSpPr>
        <p:cxnSp>
          <p:nvCxnSpPr>
            <p:cNvPr id="55" name="Straight Connector 54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7" name="Rectangle 56"/>
          <p:cNvSpPr/>
          <p:nvPr/>
        </p:nvSpPr>
        <p:spPr bwMode="auto">
          <a:xfrm>
            <a:off x="8766462" y="486459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8766462" y="5440659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766462" y="515262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72"/>
          <p:cNvGrpSpPr/>
          <p:nvPr/>
        </p:nvGrpSpPr>
        <p:grpSpPr>
          <a:xfrm flipH="1">
            <a:off x="9198509" y="6160739"/>
            <a:ext cx="1080120" cy="288032"/>
            <a:chOff x="943099" y="6160740"/>
            <a:chExt cx="720080" cy="288032"/>
          </a:xfrm>
        </p:grpSpPr>
        <p:cxnSp>
          <p:nvCxnSpPr>
            <p:cNvPr id="74" name="Straight Connector 73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2" name="Isosceles Triangle 101"/>
          <p:cNvSpPr/>
          <p:nvPr/>
        </p:nvSpPr>
        <p:spPr bwMode="auto">
          <a:xfrm rot="10800000" flipV="1">
            <a:off x="8838470" y="3496443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Trapezoid 116"/>
          <p:cNvSpPr/>
          <p:nvPr/>
        </p:nvSpPr>
        <p:spPr bwMode="auto">
          <a:xfrm rot="10800000">
            <a:off x="8838470" y="5224635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endCxn id="257" idx="1"/>
          </p:cNvCxnSpPr>
          <p:nvPr/>
        </p:nvCxnSpPr>
        <p:spPr bwMode="auto">
          <a:xfrm>
            <a:off x="8046381" y="3352427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" name="Straight Connector 183"/>
          <p:cNvCxnSpPr/>
          <p:nvPr/>
        </p:nvCxnSpPr>
        <p:spPr bwMode="auto">
          <a:xfrm>
            <a:off x="6102165" y="3352427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204" idx="3"/>
          </p:cNvCxnSpPr>
          <p:nvPr/>
        </p:nvCxnSpPr>
        <p:spPr bwMode="auto">
          <a:xfrm>
            <a:off x="5094053" y="3352427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Rectangle 185"/>
          <p:cNvSpPr/>
          <p:nvPr/>
        </p:nvSpPr>
        <p:spPr bwMode="auto">
          <a:xfrm>
            <a:off x="4662005" y="2920379"/>
            <a:ext cx="518457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878029" y="342443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4878029" y="371246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Flowchart: Delay 195"/>
          <p:cNvSpPr/>
          <p:nvPr/>
        </p:nvSpPr>
        <p:spPr bwMode="auto">
          <a:xfrm rot="16200000">
            <a:off x="5022045" y="3424435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4878029" y="4000499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Flowchart: Delay 201"/>
          <p:cNvSpPr/>
          <p:nvPr/>
        </p:nvSpPr>
        <p:spPr bwMode="auto">
          <a:xfrm rot="5400000" flipV="1">
            <a:off x="5022045" y="4000499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4878029" y="4288531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Isosceles Triangle 203"/>
          <p:cNvSpPr/>
          <p:nvPr/>
        </p:nvSpPr>
        <p:spPr bwMode="auto">
          <a:xfrm rot="10800000">
            <a:off x="4950037" y="4360539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4878029" y="4576563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6" name="Group 18"/>
          <p:cNvGrpSpPr/>
          <p:nvPr/>
        </p:nvGrpSpPr>
        <p:grpSpPr>
          <a:xfrm>
            <a:off x="5022045" y="4576563"/>
            <a:ext cx="144016" cy="288032"/>
            <a:chOff x="2455267" y="4576564"/>
            <a:chExt cx="144016" cy="288032"/>
          </a:xfrm>
        </p:grpSpPr>
        <p:cxnSp>
          <p:nvCxnSpPr>
            <p:cNvPr id="207" name="Straight Connector 206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9" name="Straight Connector 218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0" name="Rectangle 219"/>
          <p:cNvSpPr/>
          <p:nvPr/>
        </p:nvSpPr>
        <p:spPr bwMode="auto">
          <a:xfrm>
            <a:off x="4878029" y="486459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878029" y="5440659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4878029" y="515262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5886141" y="342443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5886141" y="371246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Flowchart: Delay 238"/>
          <p:cNvSpPr/>
          <p:nvPr/>
        </p:nvSpPr>
        <p:spPr bwMode="auto">
          <a:xfrm rot="16200000">
            <a:off x="6030157" y="3424435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5886141" y="4000499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Flowchart: Delay 240"/>
          <p:cNvSpPr/>
          <p:nvPr/>
        </p:nvSpPr>
        <p:spPr bwMode="auto">
          <a:xfrm rot="5400000" flipV="1">
            <a:off x="6030157" y="4000499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5886141" y="4288531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Isosceles Triangle 242"/>
          <p:cNvSpPr/>
          <p:nvPr/>
        </p:nvSpPr>
        <p:spPr bwMode="auto">
          <a:xfrm rot="10800000">
            <a:off x="5958149" y="4360539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886141" y="4576563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5" name="Group 35"/>
          <p:cNvGrpSpPr/>
          <p:nvPr/>
        </p:nvGrpSpPr>
        <p:grpSpPr>
          <a:xfrm>
            <a:off x="6030157" y="4576563"/>
            <a:ext cx="144016" cy="288032"/>
            <a:chOff x="2455267" y="4576564"/>
            <a:chExt cx="144016" cy="288032"/>
          </a:xfrm>
        </p:grpSpPr>
        <p:cxnSp>
          <p:nvCxnSpPr>
            <p:cNvPr id="246" name="Straight Connector 245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7" name="Straight Connector 246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8" name="Rectangle 247"/>
          <p:cNvSpPr/>
          <p:nvPr/>
        </p:nvSpPr>
        <p:spPr bwMode="auto">
          <a:xfrm>
            <a:off x="5886141" y="486459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886141" y="5440659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886141" y="515262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7830357" y="371246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7830357" y="4000499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Flowchart: Delay 254"/>
          <p:cNvSpPr/>
          <p:nvPr/>
        </p:nvSpPr>
        <p:spPr bwMode="auto">
          <a:xfrm rot="16200000">
            <a:off x="7974373" y="3712467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7830357" y="4288531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Flowchart: Delay 256"/>
          <p:cNvSpPr/>
          <p:nvPr/>
        </p:nvSpPr>
        <p:spPr bwMode="auto">
          <a:xfrm rot="5400000" flipV="1">
            <a:off x="7974373" y="4288531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830357" y="342443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7830357" y="4576563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0" name="Group 53"/>
          <p:cNvGrpSpPr/>
          <p:nvPr/>
        </p:nvGrpSpPr>
        <p:grpSpPr>
          <a:xfrm>
            <a:off x="7974373" y="4576563"/>
            <a:ext cx="144016" cy="288032"/>
            <a:chOff x="2455267" y="4576564"/>
            <a:chExt cx="144016" cy="288032"/>
          </a:xfrm>
        </p:grpSpPr>
        <p:cxnSp>
          <p:nvCxnSpPr>
            <p:cNvPr id="261" name="Straight Connector 260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2" name="Straight Connector 261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4" name="Rectangle 263"/>
          <p:cNvSpPr/>
          <p:nvPr/>
        </p:nvSpPr>
        <p:spPr bwMode="auto">
          <a:xfrm>
            <a:off x="7830357" y="486459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830357" y="5440659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7830357" y="515262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0" name="Group 69"/>
          <p:cNvGrpSpPr/>
          <p:nvPr/>
        </p:nvGrpSpPr>
        <p:grpSpPr>
          <a:xfrm>
            <a:off x="4517989" y="6160741"/>
            <a:ext cx="1800200" cy="648073"/>
            <a:chOff x="943099" y="6160741"/>
            <a:chExt cx="720080" cy="288032"/>
          </a:xfrm>
        </p:grpSpPr>
        <p:cxnSp>
          <p:nvCxnSpPr>
            <p:cNvPr id="281" name="Straight Connector 280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3" name="Group 72"/>
          <p:cNvGrpSpPr/>
          <p:nvPr/>
        </p:nvGrpSpPr>
        <p:grpSpPr>
          <a:xfrm flipH="1">
            <a:off x="8262405" y="6160739"/>
            <a:ext cx="2016224" cy="504056"/>
            <a:chOff x="943099" y="6160740"/>
            <a:chExt cx="720080" cy="288032"/>
          </a:xfrm>
        </p:grpSpPr>
        <p:cxnSp>
          <p:nvCxnSpPr>
            <p:cNvPr id="286" name="Straight Connector 285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7" name="Straight Connector 286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88" name="Rectangle 287"/>
          <p:cNvSpPr/>
          <p:nvPr/>
        </p:nvSpPr>
        <p:spPr bwMode="auto">
          <a:xfrm>
            <a:off x="4878029" y="3136403"/>
            <a:ext cx="1656184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4898354" y="3267680"/>
            <a:ext cx="14587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90" name="TextBox 289"/>
          <p:cNvSpPr txBox="1"/>
          <p:nvPr/>
        </p:nvSpPr>
        <p:spPr>
          <a:xfrm>
            <a:off x="5949593" y="3265031"/>
            <a:ext cx="16190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P*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91" name="TextBox 290"/>
          <p:cNvSpPr txBox="1"/>
          <p:nvPr/>
        </p:nvSpPr>
        <p:spPr>
          <a:xfrm>
            <a:off x="6606221" y="3239770"/>
            <a:ext cx="110608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cxnSp>
        <p:nvCxnSpPr>
          <p:cNvPr id="292" name="Straight Arrow Connector 291"/>
          <p:cNvCxnSpPr/>
          <p:nvPr/>
        </p:nvCxnSpPr>
        <p:spPr bwMode="auto">
          <a:xfrm flipV="1">
            <a:off x="5310077" y="3352427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93" name="Straight Arrow Connector 292"/>
          <p:cNvCxnSpPr/>
          <p:nvPr/>
        </p:nvCxnSpPr>
        <p:spPr bwMode="auto">
          <a:xfrm flipV="1">
            <a:off x="6318189" y="3352427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94" name="TextBox 293"/>
          <p:cNvSpPr txBox="1"/>
          <p:nvPr/>
        </p:nvSpPr>
        <p:spPr>
          <a:xfrm rot="16200000">
            <a:off x="6134773" y="3807210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295" name="TextBox 294"/>
          <p:cNvSpPr txBox="1"/>
          <p:nvPr/>
        </p:nvSpPr>
        <p:spPr>
          <a:xfrm rot="16200000">
            <a:off x="5116788" y="3807210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>
              <a:solidFill>
                <a:schemeClr val="bg1"/>
              </a:solidFill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4052151" y="4288531"/>
            <a:ext cx="774251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W/P_S-VLAN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grpSp>
        <p:nvGrpSpPr>
          <p:cNvPr id="297" name="Group 93"/>
          <p:cNvGrpSpPr/>
          <p:nvPr/>
        </p:nvGrpSpPr>
        <p:grpSpPr>
          <a:xfrm>
            <a:off x="4517989" y="6160739"/>
            <a:ext cx="792088" cy="288032"/>
            <a:chOff x="943099" y="6160740"/>
            <a:chExt cx="720080" cy="288032"/>
          </a:xfrm>
        </p:grpSpPr>
        <p:cxnSp>
          <p:nvCxnSpPr>
            <p:cNvPr id="298" name="Straight Connector 297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9" name="Straight Connector 298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00" name="Isosceles Triangle 299"/>
          <p:cNvSpPr/>
          <p:nvPr/>
        </p:nvSpPr>
        <p:spPr bwMode="auto">
          <a:xfrm rot="10800000" flipV="1">
            <a:off x="7902365" y="3496443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9702565" y="3424435"/>
            <a:ext cx="54021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S-VLAN</a:t>
            </a:r>
          </a:p>
          <a:p>
            <a:r>
              <a:rPr lang="en-US" sz="1000" b="0" dirty="0" smtClean="0"/>
              <a:t>NO_MEP</a:t>
            </a:r>
            <a:endParaRPr lang="en-GB" sz="1000" b="0" dirty="0"/>
          </a:p>
        </p:txBody>
      </p:sp>
      <p:cxnSp>
        <p:nvCxnSpPr>
          <p:cNvPr id="306" name="Straight Arrow Connector 305"/>
          <p:cNvCxnSpPr/>
          <p:nvPr/>
        </p:nvCxnSpPr>
        <p:spPr bwMode="auto">
          <a:xfrm flipV="1">
            <a:off x="6470589" y="3352427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  <a:effectLst/>
        </p:spPr>
      </p:cxnSp>
      <p:sp>
        <p:nvSpPr>
          <p:cNvPr id="307" name="TextBox 306"/>
          <p:cNvSpPr txBox="1"/>
          <p:nvPr/>
        </p:nvSpPr>
        <p:spPr>
          <a:xfrm rot="16200000">
            <a:off x="6348086" y="3796116"/>
            <a:ext cx="254878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APS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4318233" y="2488331"/>
            <a:ext cx="5811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S/I-Component with S-VLAN DSNCP and DRNI</a:t>
            </a:r>
            <a:endParaRPr lang="en-GB" sz="2000" dirty="0"/>
          </a:p>
        </p:txBody>
      </p:sp>
      <p:sp>
        <p:nvSpPr>
          <p:cNvPr id="309" name="Trapezoid 308"/>
          <p:cNvSpPr/>
          <p:nvPr/>
        </p:nvSpPr>
        <p:spPr bwMode="auto">
          <a:xfrm rot="10800000">
            <a:off x="4950037" y="522463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0" name="Trapezoid 309"/>
          <p:cNvSpPr/>
          <p:nvPr/>
        </p:nvSpPr>
        <p:spPr bwMode="auto">
          <a:xfrm rot="10800000">
            <a:off x="5958150" y="5224635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Trapezoid 310"/>
          <p:cNvSpPr/>
          <p:nvPr/>
        </p:nvSpPr>
        <p:spPr bwMode="auto">
          <a:xfrm rot="10800000">
            <a:off x="7902365" y="5224635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4878029" y="5656683"/>
            <a:ext cx="86409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ONP, PNP, PIP spec.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5886141" y="5656683"/>
            <a:ext cx="86409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ONP, PNP, PIP spec.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3" name="Straight Connector 342"/>
          <p:cNvCxnSpPr/>
          <p:nvPr/>
        </p:nvCxnSpPr>
        <p:spPr bwMode="auto">
          <a:xfrm>
            <a:off x="7110277" y="3352427"/>
            <a:ext cx="0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4" name="Rectangle 343"/>
          <p:cNvSpPr/>
          <p:nvPr/>
        </p:nvSpPr>
        <p:spPr bwMode="auto">
          <a:xfrm>
            <a:off x="6894253" y="342443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6894253" y="371246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Flowchart: Delay 345"/>
          <p:cNvSpPr/>
          <p:nvPr/>
        </p:nvSpPr>
        <p:spPr bwMode="auto">
          <a:xfrm rot="16200000">
            <a:off x="7038269" y="3424435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Rectangle 346"/>
          <p:cNvSpPr/>
          <p:nvPr/>
        </p:nvSpPr>
        <p:spPr bwMode="auto">
          <a:xfrm>
            <a:off x="6894253" y="4000499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Flowchart: Delay 347"/>
          <p:cNvSpPr/>
          <p:nvPr/>
        </p:nvSpPr>
        <p:spPr bwMode="auto">
          <a:xfrm rot="5400000" flipV="1">
            <a:off x="7038269" y="4000499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9" name="Rectangle 348"/>
          <p:cNvSpPr/>
          <p:nvPr/>
        </p:nvSpPr>
        <p:spPr bwMode="auto">
          <a:xfrm>
            <a:off x="6894253" y="4288531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1" name="Rectangle 350"/>
          <p:cNvSpPr/>
          <p:nvPr/>
        </p:nvSpPr>
        <p:spPr bwMode="auto">
          <a:xfrm>
            <a:off x="6894253" y="4576563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52" name="Group 35"/>
          <p:cNvGrpSpPr/>
          <p:nvPr/>
        </p:nvGrpSpPr>
        <p:grpSpPr>
          <a:xfrm>
            <a:off x="7038269" y="4576563"/>
            <a:ext cx="144016" cy="288032"/>
            <a:chOff x="2455267" y="4576564"/>
            <a:chExt cx="144016" cy="288032"/>
          </a:xfrm>
        </p:grpSpPr>
        <p:cxnSp>
          <p:nvCxnSpPr>
            <p:cNvPr id="353" name="Straight Connector 352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4" name="Straight Connector 353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55" name="Rectangle 354"/>
          <p:cNvSpPr/>
          <p:nvPr/>
        </p:nvSpPr>
        <p:spPr bwMode="auto">
          <a:xfrm>
            <a:off x="6894253" y="4864595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Rectangle 355"/>
          <p:cNvSpPr/>
          <p:nvPr/>
        </p:nvSpPr>
        <p:spPr bwMode="auto">
          <a:xfrm>
            <a:off x="6894253" y="5440659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6894253" y="5152627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Trapezoid 362"/>
          <p:cNvSpPr/>
          <p:nvPr/>
        </p:nvSpPr>
        <p:spPr bwMode="auto">
          <a:xfrm rot="10800000">
            <a:off x="6966262" y="5224635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>
            <a:off x="6894253" y="5656683"/>
            <a:ext cx="86409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ONP, PNP, PIP spec.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7830357" y="5656683"/>
            <a:ext cx="86409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C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 spec.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6966261" y="3136403"/>
            <a:ext cx="2160240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7" name="Straight Connector 366"/>
          <p:cNvCxnSpPr>
            <a:stCxn id="288" idx="3"/>
            <a:endCxn id="366" idx="1"/>
          </p:cNvCxnSpPr>
          <p:nvPr/>
        </p:nvCxnSpPr>
        <p:spPr bwMode="auto">
          <a:xfrm>
            <a:off x="6534213" y="3244415"/>
            <a:ext cx="4320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3" name="Rectangle 372"/>
          <p:cNvSpPr/>
          <p:nvPr/>
        </p:nvSpPr>
        <p:spPr bwMode="auto">
          <a:xfrm>
            <a:off x="8766461" y="5656683"/>
            <a:ext cx="864096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C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 spec.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74" name="Group 69"/>
          <p:cNvGrpSpPr/>
          <p:nvPr/>
        </p:nvGrpSpPr>
        <p:grpSpPr>
          <a:xfrm>
            <a:off x="4517989" y="6160738"/>
            <a:ext cx="2880320" cy="1008113"/>
            <a:chOff x="943099" y="6160740"/>
            <a:chExt cx="720080" cy="288032"/>
          </a:xfrm>
        </p:grpSpPr>
        <p:cxnSp>
          <p:nvCxnSpPr>
            <p:cNvPr id="375" name="Straight Connector 374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6" name="Straight Connector 375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79" name="Group 73"/>
          <p:cNvGrpSpPr>
            <a:grpSpLocks/>
          </p:cNvGrpSpPr>
          <p:nvPr/>
        </p:nvGrpSpPr>
        <p:grpSpPr bwMode="auto">
          <a:xfrm rot="5400000" flipV="1">
            <a:off x="9702566" y="6520780"/>
            <a:ext cx="792088" cy="72007"/>
            <a:chOff x="2862" y="1954"/>
            <a:chExt cx="1225" cy="22"/>
          </a:xfrm>
        </p:grpSpPr>
        <p:sp>
          <p:nvSpPr>
            <p:cNvPr id="380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1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82" name="Text Box 72"/>
          <p:cNvSpPr txBox="1">
            <a:spLocks noChangeArrowheads="1"/>
          </p:cNvSpPr>
          <p:nvPr/>
        </p:nvSpPr>
        <p:spPr bwMode="auto">
          <a:xfrm>
            <a:off x="9702565" y="5872707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383" name="Text Box 72"/>
          <p:cNvSpPr txBox="1">
            <a:spLocks noChangeArrowheads="1"/>
          </p:cNvSpPr>
          <p:nvPr/>
        </p:nvSpPr>
        <p:spPr bwMode="auto">
          <a:xfrm>
            <a:off x="4471491" y="6808812"/>
            <a:ext cx="21948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 smtClean="0"/>
              <a:t>to/from DRNI peer node</a:t>
            </a:r>
            <a:endParaRPr lang="en-US" sz="1400" dirty="0"/>
          </a:p>
        </p:txBody>
      </p:sp>
      <p:sp>
        <p:nvSpPr>
          <p:cNvPr id="386" name="TextBox 385"/>
          <p:cNvSpPr txBox="1"/>
          <p:nvPr/>
        </p:nvSpPr>
        <p:spPr>
          <a:xfrm>
            <a:off x="9691919" y="3980755"/>
            <a:ext cx="468077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S-VLAN</a:t>
            </a:r>
          </a:p>
          <a:p>
            <a:r>
              <a:rPr lang="en-US" sz="1000" b="0" dirty="0" smtClean="0"/>
              <a:t>SP_MIP</a:t>
            </a:r>
            <a:endParaRPr lang="en-GB" sz="1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Rectangle 268"/>
          <p:cNvSpPr/>
          <p:nvPr/>
        </p:nvSpPr>
        <p:spPr bwMode="auto">
          <a:xfrm>
            <a:off x="1879203" y="3528392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99083" y="3528392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5263580" y="381642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5263580" y="410445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5263580" y="352839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5263579" y="5184576"/>
            <a:ext cx="864096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5263580" y="4680520"/>
            <a:ext cx="86409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5263580" y="439248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5263579" y="4896544"/>
            <a:ext cx="864095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263579" y="5688632"/>
            <a:ext cx="864095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79203" y="3816424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79203" y="4104456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79203" y="4392488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879203" y="4680520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879203" y="4968552"/>
            <a:ext cx="1008111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99083" y="3816424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99083" y="4104456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799083" y="4392488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99083" y="4680520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799083" y="4968552"/>
            <a:ext cx="936103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DSNCP, DRNI, SNCP MEP and NO MEP functionality inside CBP</a:t>
            </a:r>
            <a:endParaRPr lang="en-GB" dirty="0"/>
          </a:p>
        </p:txBody>
      </p:sp>
      <p:sp>
        <p:nvSpPr>
          <p:cNvPr id="266" name="Content Placeholder 265"/>
          <p:cNvSpPr>
            <a:spLocks noGrp="1"/>
          </p:cNvSpPr>
          <p:nvPr>
            <p:ph sz="half" idx="1"/>
          </p:nvPr>
        </p:nvSpPr>
        <p:spPr>
          <a:xfrm>
            <a:off x="6703739" y="2416324"/>
            <a:ext cx="3816424" cy="5184576"/>
          </a:xfrm>
        </p:spPr>
        <p:txBody>
          <a:bodyPr/>
          <a:lstStyle/>
          <a:p>
            <a:pPr marL="0" indent="0"/>
            <a:r>
              <a:rPr lang="en-US" sz="2000" dirty="0" smtClean="0"/>
              <a:t>DSNCP and DRNI both control the EC(BSI) connectivity</a:t>
            </a:r>
          </a:p>
          <a:p>
            <a:pPr marL="0" indent="0"/>
            <a:r>
              <a:rPr lang="en-US" sz="2000" dirty="0" smtClean="0"/>
              <a:t>c6.11 CBP function supports DSNCP and DRNI within a “BSI Relay” type of process with SID based forwarding and protection (but no MAC based forwarding) </a:t>
            </a:r>
            <a:endParaRPr lang="en-US" sz="2000" dirty="0" smtClean="0"/>
          </a:p>
          <a:p>
            <a:pPr marL="0" indent="0"/>
            <a:r>
              <a:rPr lang="en-US" sz="2000" dirty="0" smtClean="0"/>
              <a:t>Default Backbone Destination parameter has to be switched together with &lt;B-VID,B-SID&gt;; i.e. W&lt;BVID,BSID,DBD&gt; </a:t>
            </a:r>
            <a:r>
              <a:rPr lang="en-US" sz="2000" dirty="0" smtClean="0">
                <a:sym typeface="Wingdings" pitchFamily="2" charset="2"/>
              </a:rPr>
              <a:t> P&lt;BVID,BSID,DBD&gt;</a:t>
            </a:r>
            <a:endParaRPr lang="en-US" sz="2000" dirty="0" smtClean="0"/>
          </a:p>
        </p:txBody>
      </p:sp>
      <p:cxnSp>
        <p:nvCxnSpPr>
          <p:cNvPr id="157" name="Straight Connector 156"/>
          <p:cNvCxnSpPr>
            <a:endCxn id="193" idx="1"/>
          </p:cNvCxnSpPr>
          <p:nvPr/>
        </p:nvCxnSpPr>
        <p:spPr bwMode="auto">
          <a:xfrm>
            <a:off x="5479604" y="3168352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/>
          <p:nvPr/>
        </p:nvCxnSpPr>
        <p:spPr bwMode="auto">
          <a:xfrm>
            <a:off x="2095227" y="3168352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>
            <a:endCxn id="167" idx="3"/>
          </p:cNvCxnSpPr>
          <p:nvPr/>
        </p:nvCxnSpPr>
        <p:spPr bwMode="auto">
          <a:xfrm>
            <a:off x="1015107" y="3168352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799083" y="2736304"/>
            <a:ext cx="5328592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6.11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Flowchart: Delay 162"/>
          <p:cNvSpPr/>
          <p:nvPr/>
        </p:nvSpPr>
        <p:spPr bwMode="auto">
          <a:xfrm rot="16200000">
            <a:off x="943099" y="38164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Flowchart: Delay 164"/>
          <p:cNvSpPr/>
          <p:nvPr/>
        </p:nvSpPr>
        <p:spPr bwMode="auto">
          <a:xfrm rot="5400000" flipV="1">
            <a:off x="943099" y="41044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Isosceles Triangle 166"/>
          <p:cNvSpPr/>
          <p:nvPr/>
        </p:nvSpPr>
        <p:spPr bwMode="auto">
          <a:xfrm rot="10800000">
            <a:off x="871091" y="4464496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Flowchart: Delay 176"/>
          <p:cNvSpPr/>
          <p:nvPr/>
        </p:nvSpPr>
        <p:spPr bwMode="auto">
          <a:xfrm rot="16200000">
            <a:off x="2023219" y="38164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Flowchart: Delay 178"/>
          <p:cNvSpPr/>
          <p:nvPr/>
        </p:nvSpPr>
        <p:spPr bwMode="auto">
          <a:xfrm rot="5400000" flipV="1">
            <a:off x="2023219" y="41044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rot="10800000">
            <a:off x="1951211" y="4464496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Flowchart: Delay 190"/>
          <p:cNvSpPr/>
          <p:nvPr/>
        </p:nvSpPr>
        <p:spPr bwMode="auto">
          <a:xfrm rot="16200000">
            <a:off x="5407596" y="38164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Flowchart: Delay 192"/>
          <p:cNvSpPr/>
          <p:nvPr/>
        </p:nvSpPr>
        <p:spPr bwMode="auto">
          <a:xfrm rot="5400000" flipV="1">
            <a:off x="5407596" y="41044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195"/>
          <p:cNvGrpSpPr/>
          <p:nvPr/>
        </p:nvGrpSpPr>
        <p:grpSpPr>
          <a:xfrm>
            <a:off x="5407595" y="5184576"/>
            <a:ext cx="144016" cy="288032"/>
            <a:chOff x="2455267" y="4576564"/>
            <a:chExt cx="144016" cy="288032"/>
          </a:xfrm>
        </p:grpSpPr>
        <p:cxnSp>
          <p:nvCxnSpPr>
            <p:cNvPr id="197" name="Straight Connector 196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8" name="Straight Connector 19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10" name="Rectangle 209"/>
          <p:cNvSpPr/>
          <p:nvPr/>
        </p:nvSpPr>
        <p:spPr bwMode="auto">
          <a:xfrm>
            <a:off x="871091" y="2952328"/>
            <a:ext cx="1872208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D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819408" y="3083605"/>
            <a:ext cx="14587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1942655" y="3080956"/>
            <a:ext cx="16190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P*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2815307" y="3023746"/>
            <a:ext cx="110608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cxnSp>
        <p:nvCxnSpPr>
          <p:cNvPr id="214" name="Straight Arrow Connector 213"/>
          <p:cNvCxnSpPr/>
          <p:nvPr/>
        </p:nvCxnSpPr>
        <p:spPr bwMode="auto">
          <a:xfrm flipV="1">
            <a:off x="1231131" y="3168352"/>
            <a:ext cx="0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15" name="Straight Arrow Connector 214"/>
          <p:cNvCxnSpPr/>
          <p:nvPr/>
        </p:nvCxnSpPr>
        <p:spPr bwMode="auto">
          <a:xfrm flipV="1">
            <a:off x="2311251" y="3168352"/>
            <a:ext cx="0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16" name="TextBox 215"/>
          <p:cNvSpPr txBox="1"/>
          <p:nvPr/>
        </p:nvSpPr>
        <p:spPr>
          <a:xfrm rot="16200000">
            <a:off x="2127835" y="3911167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217" name="TextBox 216"/>
          <p:cNvSpPr txBox="1"/>
          <p:nvPr/>
        </p:nvSpPr>
        <p:spPr>
          <a:xfrm rot="16200000">
            <a:off x="1037842" y="3911167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>
              <a:solidFill>
                <a:schemeClr val="bg1"/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79003" y="4392488"/>
            <a:ext cx="668453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W/P-BSI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sp>
        <p:nvSpPr>
          <p:cNvPr id="222" name="Isosceles Triangle 221"/>
          <p:cNvSpPr/>
          <p:nvPr/>
        </p:nvSpPr>
        <p:spPr bwMode="auto">
          <a:xfrm rot="10800000" flipV="1">
            <a:off x="5335588" y="3600400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6199684" y="3528392"/>
            <a:ext cx="54021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BSI</a:t>
            </a:r>
          </a:p>
          <a:p>
            <a:r>
              <a:rPr lang="en-US" sz="1000" b="0" dirty="0" smtClean="0"/>
              <a:t>NO_MEP</a:t>
            </a:r>
            <a:endParaRPr lang="en-GB" sz="1000" b="0" dirty="0"/>
          </a:p>
        </p:txBody>
      </p:sp>
      <p:sp>
        <p:nvSpPr>
          <p:cNvPr id="225" name="Isosceles Triangle 224"/>
          <p:cNvSpPr/>
          <p:nvPr/>
        </p:nvSpPr>
        <p:spPr bwMode="auto">
          <a:xfrm rot="10800000">
            <a:off x="5335587" y="4968552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263579" y="5472608"/>
            <a:ext cx="86409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 bwMode="auto">
          <a:xfrm flipH="1" flipV="1">
            <a:off x="2455267" y="3168352"/>
            <a:ext cx="8384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  <a:effectLst/>
        </p:spPr>
      </p:cxnSp>
      <p:sp>
        <p:nvSpPr>
          <p:cNvPr id="229" name="TextBox 228"/>
          <p:cNvSpPr txBox="1"/>
          <p:nvPr/>
        </p:nvSpPr>
        <p:spPr>
          <a:xfrm rot="16200000">
            <a:off x="2341148" y="3900073"/>
            <a:ext cx="254878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APS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1537494" y="2304246"/>
            <a:ext cx="3726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CBP with BSI DSNCP &amp; DRNI</a:t>
            </a:r>
            <a:endParaRPr lang="en-GB" sz="2000" dirty="0"/>
          </a:p>
        </p:txBody>
      </p:sp>
      <p:sp>
        <p:nvSpPr>
          <p:cNvPr id="231" name="Trapezoid 230"/>
          <p:cNvSpPr/>
          <p:nvPr/>
        </p:nvSpPr>
        <p:spPr bwMode="auto">
          <a:xfrm rot="10800000">
            <a:off x="871091" y="4752527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rapezoid 231"/>
          <p:cNvSpPr/>
          <p:nvPr/>
        </p:nvSpPr>
        <p:spPr bwMode="auto">
          <a:xfrm rot="10800000">
            <a:off x="1951212" y="4752528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Trapezoid 232"/>
          <p:cNvSpPr/>
          <p:nvPr/>
        </p:nvSpPr>
        <p:spPr bwMode="auto">
          <a:xfrm rot="10800000">
            <a:off x="5335588" y="4464496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Isosceles Triangle 235"/>
          <p:cNvSpPr/>
          <p:nvPr/>
        </p:nvSpPr>
        <p:spPr bwMode="auto">
          <a:xfrm rot="10800000">
            <a:off x="871091" y="5040560"/>
            <a:ext cx="288032" cy="216023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Isosceles Triangle 251"/>
          <p:cNvSpPr/>
          <p:nvPr/>
        </p:nvSpPr>
        <p:spPr bwMode="auto">
          <a:xfrm rot="10800000">
            <a:off x="1951211" y="5040560"/>
            <a:ext cx="288032" cy="216023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265410" y="5020815"/>
            <a:ext cx="46166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B-VLAN</a:t>
            </a:r>
          </a:p>
          <a:p>
            <a:pPr algn="r"/>
            <a:r>
              <a:rPr lang="en-US" sz="1000" b="0" dirty="0" smtClean="0"/>
              <a:t>MEP</a:t>
            </a:r>
            <a:endParaRPr lang="en-GB" sz="1000" b="0" dirty="0"/>
          </a:p>
        </p:txBody>
      </p:sp>
      <p:sp>
        <p:nvSpPr>
          <p:cNvPr id="265" name="Rectangle 264"/>
          <p:cNvSpPr/>
          <p:nvPr/>
        </p:nvSpPr>
        <p:spPr bwMode="auto">
          <a:xfrm>
            <a:off x="151011" y="5616624"/>
            <a:ext cx="3888432" cy="11201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5263580" y="324036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Trapezoid 270"/>
          <p:cNvSpPr/>
          <p:nvPr/>
        </p:nvSpPr>
        <p:spPr bwMode="auto">
          <a:xfrm rot="10800000" flipV="1">
            <a:off x="871091" y="3600399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Trapezoid 271"/>
          <p:cNvSpPr/>
          <p:nvPr/>
        </p:nvSpPr>
        <p:spPr bwMode="auto">
          <a:xfrm rot="10800000" flipV="1">
            <a:off x="1951212" y="3600400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Trapezoid 272"/>
          <p:cNvSpPr/>
          <p:nvPr/>
        </p:nvSpPr>
        <p:spPr bwMode="auto">
          <a:xfrm rot="10800000" flipV="1">
            <a:off x="5335588" y="3312368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99083" y="3240360"/>
            <a:ext cx="324036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Trapezoid 276"/>
          <p:cNvSpPr/>
          <p:nvPr/>
        </p:nvSpPr>
        <p:spPr bwMode="auto">
          <a:xfrm rot="10800000" flipV="1">
            <a:off x="1663179" y="3312368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799083" y="5328592"/>
            <a:ext cx="324036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Trapezoid 284"/>
          <p:cNvSpPr/>
          <p:nvPr/>
        </p:nvSpPr>
        <p:spPr bwMode="auto">
          <a:xfrm rot="10800000">
            <a:off x="1663179" y="5400600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3031331" y="3528392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3031331" y="3816424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3031331" y="4104456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3031331" y="4392488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3031331" y="4680520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3031331" y="4968552"/>
            <a:ext cx="1008111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05" name="Trapezoid 204"/>
          <p:cNvSpPr/>
          <p:nvPr/>
        </p:nvSpPr>
        <p:spPr bwMode="auto">
          <a:xfrm rot="10800000">
            <a:off x="3103340" y="4752528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rot="10800000">
            <a:off x="3103339" y="5040560"/>
            <a:ext cx="288032" cy="216023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3175347" y="2952328"/>
            <a:ext cx="2592288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0" name="Straight Connector 219"/>
          <p:cNvCxnSpPr>
            <a:stCxn id="210" idx="3"/>
            <a:endCxn id="219" idx="1"/>
          </p:cNvCxnSpPr>
          <p:nvPr/>
        </p:nvCxnSpPr>
        <p:spPr bwMode="auto">
          <a:xfrm>
            <a:off x="2743299" y="3060340"/>
            <a:ext cx="43204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4" name="Rectangle 233"/>
          <p:cNvSpPr/>
          <p:nvPr/>
        </p:nvSpPr>
        <p:spPr bwMode="auto">
          <a:xfrm>
            <a:off x="4255467" y="381642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4255467" y="410445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4255467" y="352839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4255466" y="5184576"/>
            <a:ext cx="864096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4255467" y="4680520"/>
            <a:ext cx="86409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>
            <a:off x="4255467" y="439248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4255466" y="4896544"/>
            <a:ext cx="864095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43" name="Rectangle 242"/>
          <p:cNvSpPr/>
          <p:nvPr/>
        </p:nvSpPr>
        <p:spPr bwMode="auto">
          <a:xfrm>
            <a:off x="4255466" y="5688632"/>
            <a:ext cx="864095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244" name="Straight Connector 243"/>
          <p:cNvCxnSpPr>
            <a:endCxn id="246" idx="1"/>
          </p:cNvCxnSpPr>
          <p:nvPr/>
        </p:nvCxnSpPr>
        <p:spPr bwMode="auto">
          <a:xfrm>
            <a:off x="4471491" y="3168352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5" name="Flowchart: Delay 244"/>
          <p:cNvSpPr/>
          <p:nvPr/>
        </p:nvSpPr>
        <p:spPr bwMode="auto">
          <a:xfrm rot="16200000">
            <a:off x="4399483" y="38164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Flowchart: Delay 245"/>
          <p:cNvSpPr/>
          <p:nvPr/>
        </p:nvSpPr>
        <p:spPr bwMode="auto">
          <a:xfrm rot="5400000" flipV="1">
            <a:off x="4399483" y="41044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7" name="Group 195"/>
          <p:cNvGrpSpPr/>
          <p:nvPr/>
        </p:nvGrpSpPr>
        <p:grpSpPr>
          <a:xfrm>
            <a:off x="4399482" y="5184576"/>
            <a:ext cx="144016" cy="288032"/>
            <a:chOff x="2455267" y="4576564"/>
            <a:chExt cx="144016" cy="288032"/>
          </a:xfrm>
        </p:grpSpPr>
        <p:cxnSp>
          <p:nvCxnSpPr>
            <p:cNvPr id="248" name="Straight Connector 247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5" name="Isosceles Triangle 254"/>
          <p:cNvSpPr/>
          <p:nvPr/>
        </p:nvSpPr>
        <p:spPr bwMode="auto">
          <a:xfrm rot="10800000" flipV="1">
            <a:off x="4327475" y="3600400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Isosceles Triangle 256"/>
          <p:cNvSpPr/>
          <p:nvPr/>
        </p:nvSpPr>
        <p:spPr bwMode="auto">
          <a:xfrm rot="10800000">
            <a:off x="4327474" y="4968552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4255466" y="5472608"/>
            <a:ext cx="86409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59" name="Trapezoid 258"/>
          <p:cNvSpPr/>
          <p:nvPr/>
        </p:nvSpPr>
        <p:spPr bwMode="auto">
          <a:xfrm rot="10800000">
            <a:off x="4327475" y="4464496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4255467" y="324036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Trapezoid 260"/>
          <p:cNvSpPr/>
          <p:nvPr/>
        </p:nvSpPr>
        <p:spPr bwMode="auto">
          <a:xfrm rot="10800000" flipV="1">
            <a:off x="4327475" y="3312368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4" name="Straight Connector 263"/>
          <p:cNvCxnSpPr>
            <a:endCxn id="205" idx="2"/>
          </p:cNvCxnSpPr>
          <p:nvPr/>
        </p:nvCxnSpPr>
        <p:spPr bwMode="auto">
          <a:xfrm>
            <a:off x="3247355" y="3168352"/>
            <a:ext cx="1" cy="158417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4" name="Flowchart: Delay 273"/>
          <p:cNvSpPr/>
          <p:nvPr/>
        </p:nvSpPr>
        <p:spPr bwMode="auto">
          <a:xfrm rot="16200000">
            <a:off x="3175347" y="38164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Flowchart: Delay 274"/>
          <p:cNvSpPr/>
          <p:nvPr/>
        </p:nvSpPr>
        <p:spPr bwMode="auto">
          <a:xfrm rot="5400000" flipV="1">
            <a:off x="3175347" y="41044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Trapezoid 206"/>
          <p:cNvSpPr/>
          <p:nvPr/>
        </p:nvSpPr>
        <p:spPr bwMode="auto">
          <a:xfrm rot="10800000" flipV="1">
            <a:off x="3103340" y="3600400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0" name="Group 72"/>
          <p:cNvGrpSpPr/>
          <p:nvPr/>
        </p:nvGrpSpPr>
        <p:grpSpPr>
          <a:xfrm flipH="1">
            <a:off x="5623619" y="5904656"/>
            <a:ext cx="1080120" cy="288032"/>
            <a:chOff x="943099" y="6160740"/>
            <a:chExt cx="720080" cy="288032"/>
          </a:xfrm>
        </p:grpSpPr>
        <p:cxnSp>
          <p:nvCxnSpPr>
            <p:cNvPr id="281" name="Straight Connector 280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3" name="Group 69"/>
          <p:cNvGrpSpPr/>
          <p:nvPr/>
        </p:nvGrpSpPr>
        <p:grpSpPr>
          <a:xfrm>
            <a:off x="557549" y="5328594"/>
            <a:ext cx="1800200" cy="648073"/>
            <a:chOff x="943099" y="6160741"/>
            <a:chExt cx="720080" cy="288032"/>
          </a:xfrm>
        </p:grpSpPr>
        <p:cxnSp>
          <p:nvCxnSpPr>
            <p:cNvPr id="286" name="Straight Connector 285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7" name="Straight Connector 286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8" name="Group 72"/>
          <p:cNvGrpSpPr/>
          <p:nvPr/>
        </p:nvGrpSpPr>
        <p:grpSpPr>
          <a:xfrm flipH="1">
            <a:off x="4687515" y="5904656"/>
            <a:ext cx="2016224" cy="504056"/>
            <a:chOff x="943099" y="6160740"/>
            <a:chExt cx="720080" cy="288032"/>
          </a:xfrm>
        </p:grpSpPr>
        <p:cxnSp>
          <p:nvCxnSpPr>
            <p:cNvPr id="289" name="Straight Connector 288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0" name="Straight Connector 289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33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1" name="Group 93"/>
          <p:cNvGrpSpPr/>
          <p:nvPr/>
        </p:nvGrpSpPr>
        <p:grpSpPr>
          <a:xfrm>
            <a:off x="557549" y="5328592"/>
            <a:ext cx="792088" cy="288032"/>
            <a:chOff x="943099" y="6160740"/>
            <a:chExt cx="720080" cy="288032"/>
          </a:xfrm>
        </p:grpSpPr>
        <p:cxnSp>
          <p:nvCxnSpPr>
            <p:cNvPr id="292" name="Straight Connector 291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4" name="Group 69"/>
          <p:cNvGrpSpPr/>
          <p:nvPr/>
        </p:nvGrpSpPr>
        <p:grpSpPr>
          <a:xfrm>
            <a:off x="557549" y="5328591"/>
            <a:ext cx="2880320" cy="1008113"/>
            <a:chOff x="943099" y="6160740"/>
            <a:chExt cx="720080" cy="288032"/>
          </a:xfrm>
        </p:grpSpPr>
        <p:cxnSp>
          <p:nvCxnSpPr>
            <p:cNvPr id="295" name="Straight Connector 294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6" name="Straight Connector 295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152400" cap="flat" cmpd="sng" algn="ctr">
              <a:solidFill>
                <a:srgbClr val="66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7" name="Group 73"/>
          <p:cNvGrpSpPr>
            <a:grpSpLocks/>
          </p:cNvGrpSpPr>
          <p:nvPr/>
        </p:nvGrpSpPr>
        <p:grpSpPr bwMode="auto">
          <a:xfrm rot="5400000" flipV="1">
            <a:off x="6127676" y="6264697"/>
            <a:ext cx="792088" cy="72007"/>
            <a:chOff x="2862" y="1954"/>
            <a:chExt cx="1225" cy="22"/>
          </a:xfrm>
        </p:grpSpPr>
        <p:sp>
          <p:nvSpPr>
            <p:cNvPr id="298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0" name="Text Box 72"/>
          <p:cNvSpPr txBox="1">
            <a:spLocks noChangeArrowheads="1"/>
          </p:cNvSpPr>
          <p:nvPr/>
        </p:nvSpPr>
        <p:spPr bwMode="auto">
          <a:xfrm>
            <a:off x="511051" y="5976664"/>
            <a:ext cx="21948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 smtClean="0"/>
              <a:t>to/from DRNI peer node</a:t>
            </a:r>
            <a:endParaRPr lang="en-US" sz="1400" dirty="0"/>
          </a:p>
        </p:txBody>
      </p:sp>
      <p:sp>
        <p:nvSpPr>
          <p:cNvPr id="301" name="Text Box 72"/>
          <p:cNvSpPr txBox="1">
            <a:spLocks noChangeArrowheads="1"/>
          </p:cNvSpPr>
          <p:nvPr/>
        </p:nvSpPr>
        <p:spPr bwMode="auto">
          <a:xfrm>
            <a:off x="6199683" y="5564931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302" name="TextBox 301"/>
          <p:cNvSpPr txBox="1"/>
          <p:nvPr/>
        </p:nvSpPr>
        <p:spPr>
          <a:xfrm>
            <a:off x="6199683" y="4000500"/>
            <a:ext cx="468077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BSI</a:t>
            </a:r>
          </a:p>
          <a:p>
            <a:r>
              <a:rPr lang="en-US" sz="1000" b="0" dirty="0" smtClean="0"/>
              <a:t>SP_MIP</a:t>
            </a:r>
            <a:endParaRPr lang="en-GB" sz="1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Some considerations on items in slides 7-10 of </a:t>
            </a:r>
            <a:r>
              <a:rPr lang="en-GB" sz="2400" dirty="0" smtClean="0">
                <a:hlinkClick r:id="rId2"/>
              </a:rPr>
              <a:t>http://www.ieee802.org/1/files/public/docs2010/new-haddock-resilient-network-interconnect-addressing-1110-v1.pdf</a:t>
            </a:r>
            <a:r>
              <a:rPr lang="en-US" sz="2400" dirty="0" smtClean="0"/>
              <a:t> 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&amp; protection paths in area network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027" y="1840260"/>
            <a:ext cx="267652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027" y="1853902"/>
            <a:ext cx="267652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 bwMode="auto">
          <a:xfrm>
            <a:off x="3967435" y="2200300"/>
            <a:ext cx="720080" cy="58970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391371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543499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543499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391371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391371" y="5512668"/>
            <a:ext cx="720080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255467" y="184026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63379" y="558467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63379" y="6088732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543499" y="5512668"/>
            <a:ext cx="720080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615507" y="558467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615507" y="6088732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" name="Straight Connector 21"/>
          <p:cNvCxnSpPr>
            <a:endCxn id="9" idx="0"/>
          </p:cNvCxnSpPr>
          <p:nvPr/>
        </p:nvCxnSpPr>
        <p:spPr bwMode="auto">
          <a:xfrm flipH="1">
            <a:off x="3751411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endCxn id="10" idx="0"/>
          </p:cNvCxnSpPr>
          <p:nvPr/>
        </p:nvCxnSpPr>
        <p:spPr bwMode="auto">
          <a:xfrm>
            <a:off x="4543499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9" idx="2"/>
            <a:endCxn id="12" idx="0"/>
          </p:cNvCxnSpPr>
          <p:nvPr/>
        </p:nvCxnSpPr>
        <p:spPr bwMode="auto">
          <a:xfrm>
            <a:off x="3751411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0" idx="2"/>
            <a:endCxn id="11" idx="0"/>
          </p:cNvCxnSpPr>
          <p:nvPr/>
        </p:nvCxnSpPr>
        <p:spPr bwMode="auto">
          <a:xfrm>
            <a:off x="4903539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2" idx="2"/>
            <a:endCxn id="13" idx="0"/>
          </p:cNvCxnSpPr>
          <p:nvPr/>
        </p:nvCxnSpPr>
        <p:spPr bwMode="auto">
          <a:xfrm>
            <a:off x="3751411" y="4648572"/>
            <a:ext cx="0" cy="86409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11" idx="2"/>
            <a:endCxn id="18" idx="0"/>
          </p:cNvCxnSpPr>
          <p:nvPr/>
        </p:nvCxnSpPr>
        <p:spPr bwMode="auto">
          <a:xfrm>
            <a:off x="4903539" y="4648572"/>
            <a:ext cx="0" cy="86409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111451" y="5728692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111451" y="6232748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7" idx="2"/>
          </p:cNvCxnSpPr>
          <p:nvPr/>
        </p:nvCxnSpPr>
        <p:spPr bwMode="auto">
          <a:xfrm>
            <a:off x="3751411" y="6376764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0" idx="2"/>
          </p:cNvCxnSpPr>
          <p:nvPr/>
        </p:nvCxnSpPr>
        <p:spPr bwMode="auto">
          <a:xfrm>
            <a:off x="4903539" y="6376764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5" idx="2"/>
          </p:cNvCxnSpPr>
          <p:nvPr/>
        </p:nvCxnSpPr>
        <p:spPr bwMode="auto">
          <a:xfrm>
            <a:off x="4471491" y="2056284"/>
            <a:ext cx="0" cy="157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V="1">
            <a:off x="4111451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4111451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16" idx="2"/>
            <a:endCxn id="17" idx="0"/>
          </p:cNvCxnSpPr>
          <p:nvPr/>
        </p:nvCxnSpPr>
        <p:spPr bwMode="auto">
          <a:xfrm>
            <a:off x="3751411" y="5872708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9" idx="2"/>
            <a:endCxn id="20" idx="0"/>
          </p:cNvCxnSpPr>
          <p:nvPr/>
        </p:nvCxnSpPr>
        <p:spPr bwMode="auto">
          <a:xfrm>
            <a:off x="4903539" y="5872708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9080003" y="2501974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8503939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9656067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9656067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8503939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503939" y="5512668"/>
            <a:ext cx="720080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75947" y="558467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75947" y="6088732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656067" y="5512668"/>
            <a:ext cx="720080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728075" y="558467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728075" y="6088732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7" name="Straight Connector 66"/>
          <p:cNvCxnSpPr>
            <a:endCxn id="56" idx="0"/>
          </p:cNvCxnSpPr>
          <p:nvPr/>
        </p:nvCxnSpPr>
        <p:spPr bwMode="auto">
          <a:xfrm flipH="1">
            <a:off x="8863979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57" idx="0"/>
          </p:cNvCxnSpPr>
          <p:nvPr/>
        </p:nvCxnSpPr>
        <p:spPr bwMode="auto">
          <a:xfrm>
            <a:off x="9656067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56" idx="2"/>
            <a:endCxn id="59" idx="0"/>
          </p:cNvCxnSpPr>
          <p:nvPr/>
        </p:nvCxnSpPr>
        <p:spPr bwMode="auto">
          <a:xfrm>
            <a:off x="8863979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57" idx="2"/>
            <a:endCxn id="58" idx="0"/>
          </p:cNvCxnSpPr>
          <p:nvPr/>
        </p:nvCxnSpPr>
        <p:spPr bwMode="auto">
          <a:xfrm>
            <a:off x="10016107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59" idx="2"/>
            <a:endCxn id="97" idx="0"/>
          </p:cNvCxnSpPr>
          <p:nvPr/>
        </p:nvCxnSpPr>
        <p:spPr bwMode="auto">
          <a:xfrm>
            <a:off x="8863979" y="4648572"/>
            <a:ext cx="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58" idx="2"/>
            <a:endCxn id="96" idx="0"/>
          </p:cNvCxnSpPr>
          <p:nvPr/>
        </p:nvCxnSpPr>
        <p:spPr bwMode="auto">
          <a:xfrm>
            <a:off x="10016107" y="4648572"/>
            <a:ext cx="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9224019" y="5296644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63" idx="2"/>
          </p:cNvCxnSpPr>
          <p:nvPr/>
        </p:nvCxnSpPr>
        <p:spPr bwMode="auto">
          <a:xfrm>
            <a:off x="8863979" y="6376764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66" idx="2"/>
          </p:cNvCxnSpPr>
          <p:nvPr/>
        </p:nvCxnSpPr>
        <p:spPr bwMode="auto">
          <a:xfrm>
            <a:off x="10016107" y="6376764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9440043" y="1538586"/>
            <a:ext cx="0" cy="157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V="1">
            <a:off x="922401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>
            <a:off x="922401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62" idx="2"/>
            <a:endCxn id="63" idx="0"/>
          </p:cNvCxnSpPr>
          <p:nvPr/>
        </p:nvCxnSpPr>
        <p:spPr bwMode="auto">
          <a:xfrm>
            <a:off x="8863979" y="5872708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65" idx="2"/>
            <a:endCxn id="66" idx="0"/>
          </p:cNvCxnSpPr>
          <p:nvPr/>
        </p:nvCxnSpPr>
        <p:spPr bwMode="auto">
          <a:xfrm>
            <a:off x="10016107" y="5872708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>
            <a:off x="4111451" y="1696244"/>
            <a:ext cx="0" cy="5176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endCxn id="15" idx="0"/>
          </p:cNvCxnSpPr>
          <p:nvPr/>
        </p:nvCxnSpPr>
        <p:spPr bwMode="auto">
          <a:xfrm>
            <a:off x="4471491" y="1696244"/>
            <a:ext cx="0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Rectangle 95"/>
          <p:cNvSpPr/>
          <p:nvPr/>
        </p:nvSpPr>
        <p:spPr bwMode="auto">
          <a:xfrm>
            <a:off x="9656067" y="5224636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8503939" y="5224636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4111451" y="248833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9080003" y="1696244"/>
            <a:ext cx="720080" cy="79208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9224019" y="191226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6487715" y="1336204"/>
            <a:ext cx="864096" cy="57606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Arial" charset="0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5983659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7135787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7135787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83659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839643" y="6088732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5983659" y="616074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983659" y="666479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7135787" y="6088732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279803" y="616074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279803" y="666479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8" name="Straight Connector 117"/>
          <p:cNvCxnSpPr>
            <a:endCxn id="107" idx="0"/>
          </p:cNvCxnSpPr>
          <p:nvPr/>
        </p:nvCxnSpPr>
        <p:spPr bwMode="auto">
          <a:xfrm flipH="1">
            <a:off x="6343699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>
            <a:endCxn id="108" idx="0"/>
          </p:cNvCxnSpPr>
          <p:nvPr/>
        </p:nvCxnSpPr>
        <p:spPr bwMode="auto">
          <a:xfrm>
            <a:off x="7135787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>
            <a:stCxn id="107" idx="2"/>
            <a:endCxn id="110" idx="0"/>
          </p:cNvCxnSpPr>
          <p:nvPr/>
        </p:nvCxnSpPr>
        <p:spPr bwMode="auto">
          <a:xfrm>
            <a:off x="6343699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stCxn id="108" idx="2"/>
            <a:endCxn id="109" idx="0"/>
          </p:cNvCxnSpPr>
          <p:nvPr/>
        </p:nvCxnSpPr>
        <p:spPr bwMode="auto">
          <a:xfrm>
            <a:off x="7495827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10" idx="2"/>
            <a:endCxn id="139" idx="0"/>
          </p:cNvCxnSpPr>
          <p:nvPr/>
        </p:nvCxnSpPr>
        <p:spPr bwMode="auto">
          <a:xfrm flipH="1">
            <a:off x="6271691" y="4648572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>
            <a:stCxn id="109" idx="2"/>
            <a:endCxn id="138" idx="0"/>
          </p:cNvCxnSpPr>
          <p:nvPr/>
        </p:nvCxnSpPr>
        <p:spPr bwMode="auto">
          <a:xfrm>
            <a:off x="7495827" y="4648572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/>
          <p:nvPr/>
        </p:nvCxnSpPr>
        <p:spPr bwMode="auto">
          <a:xfrm>
            <a:off x="6703739" y="5296644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/>
          <p:nvPr/>
        </p:nvCxnSpPr>
        <p:spPr bwMode="auto">
          <a:xfrm>
            <a:off x="6703739" y="5440660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14" idx="2"/>
          </p:cNvCxnSpPr>
          <p:nvPr/>
        </p:nvCxnSpPr>
        <p:spPr bwMode="auto">
          <a:xfrm>
            <a:off x="6271691" y="6952828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stCxn id="117" idx="2"/>
          </p:cNvCxnSpPr>
          <p:nvPr/>
        </p:nvCxnSpPr>
        <p:spPr bwMode="auto">
          <a:xfrm>
            <a:off x="7567835" y="6952828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>
            <a:endCxn id="106" idx="0"/>
          </p:cNvCxnSpPr>
          <p:nvPr/>
        </p:nvCxnSpPr>
        <p:spPr bwMode="auto">
          <a:xfrm>
            <a:off x="6919763" y="104817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670373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>
            <a:off x="670373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>
            <a:stCxn id="113" idx="2"/>
            <a:endCxn id="114" idx="0"/>
          </p:cNvCxnSpPr>
          <p:nvPr/>
        </p:nvCxnSpPr>
        <p:spPr bwMode="auto">
          <a:xfrm>
            <a:off x="6271691" y="6448772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6" idx="2"/>
            <a:endCxn id="117" idx="0"/>
          </p:cNvCxnSpPr>
          <p:nvPr/>
        </p:nvCxnSpPr>
        <p:spPr bwMode="auto">
          <a:xfrm>
            <a:off x="7567835" y="6448772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Rectangle 134"/>
          <p:cNvSpPr/>
          <p:nvPr/>
        </p:nvSpPr>
        <p:spPr bwMode="auto">
          <a:xfrm>
            <a:off x="6631731" y="1624236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7135787" y="522463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5839643" y="522463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Connector 154"/>
          <p:cNvCxnSpPr/>
          <p:nvPr/>
        </p:nvCxnSpPr>
        <p:spPr bwMode="auto">
          <a:xfrm>
            <a:off x="9224019" y="5440660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Rectangle 157"/>
          <p:cNvSpPr/>
          <p:nvPr/>
        </p:nvSpPr>
        <p:spPr bwMode="auto">
          <a:xfrm>
            <a:off x="7567835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271691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7567835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6271691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6487715" y="248833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6487715" y="22003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87715" y="19122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6919763" y="22003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919763" y="19122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135787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5839643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7135787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5839643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Freeform 181"/>
          <p:cNvSpPr/>
          <p:nvPr/>
        </p:nvSpPr>
        <p:spPr bwMode="auto">
          <a:xfrm>
            <a:off x="3565574" y="2632841"/>
            <a:ext cx="1040524" cy="3042745"/>
          </a:xfrm>
          <a:custGeom>
            <a:avLst/>
            <a:gdLst>
              <a:gd name="connsiteX0" fmla="*/ 614855 w 1040524"/>
              <a:gd name="connsiteY0" fmla="*/ 0 h 3042745"/>
              <a:gd name="connsiteX1" fmla="*/ 346841 w 1040524"/>
              <a:gd name="connsiteY1" fmla="*/ 204952 h 3042745"/>
              <a:gd name="connsiteX2" fmla="*/ 0 w 1040524"/>
              <a:gd name="connsiteY2" fmla="*/ 851338 h 3042745"/>
              <a:gd name="connsiteX3" fmla="*/ 31531 w 1040524"/>
              <a:gd name="connsiteY3" fmla="*/ 2822028 h 3042745"/>
              <a:gd name="connsiteX4" fmla="*/ 236483 w 1040524"/>
              <a:gd name="connsiteY4" fmla="*/ 3026980 h 3042745"/>
              <a:gd name="connsiteX5" fmla="*/ 1040524 w 1040524"/>
              <a:gd name="connsiteY5" fmla="*/ 3042745 h 3042745"/>
              <a:gd name="connsiteX6" fmla="*/ 1040524 w 1040524"/>
              <a:gd name="connsiteY6" fmla="*/ 3042745 h 3042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0524" h="3042745">
                <a:moveTo>
                  <a:pt x="614855" y="0"/>
                </a:moveTo>
                <a:lnTo>
                  <a:pt x="346841" y="204952"/>
                </a:lnTo>
                <a:lnTo>
                  <a:pt x="0" y="851338"/>
                </a:lnTo>
                <a:lnTo>
                  <a:pt x="31531" y="2822028"/>
                </a:lnTo>
                <a:lnTo>
                  <a:pt x="236483" y="3026980"/>
                </a:lnTo>
                <a:lnTo>
                  <a:pt x="1040524" y="3042745"/>
                </a:lnTo>
                <a:lnTo>
                  <a:pt x="1040524" y="3042745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Freeform 182"/>
          <p:cNvSpPr/>
          <p:nvPr/>
        </p:nvSpPr>
        <p:spPr bwMode="auto">
          <a:xfrm flipH="1">
            <a:off x="4007031" y="2560340"/>
            <a:ext cx="1040524" cy="3042745"/>
          </a:xfrm>
          <a:custGeom>
            <a:avLst/>
            <a:gdLst>
              <a:gd name="connsiteX0" fmla="*/ 614855 w 1040524"/>
              <a:gd name="connsiteY0" fmla="*/ 0 h 3042745"/>
              <a:gd name="connsiteX1" fmla="*/ 346841 w 1040524"/>
              <a:gd name="connsiteY1" fmla="*/ 204952 h 3042745"/>
              <a:gd name="connsiteX2" fmla="*/ 0 w 1040524"/>
              <a:gd name="connsiteY2" fmla="*/ 851338 h 3042745"/>
              <a:gd name="connsiteX3" fmla="*/ 31531 w 1040524"/>
              <a:gd name="connsiteY3" fmla="*/ 2822028 h 3042745"/>
              <a:gd name="connsiteX4" fmla="*/ 236483 w 1040524"/>
              <a:gd name="connsiteY4" fmla="*/ 3026980 h 3042745"/>
              <a:gd name="connsiteX5" fmla="*/ 1040524 w 1040524"/>
              <a:gd name="connsiteY5" fmla="*/ 3042745 h 3042745"/>
              <a:gd name="connsiteX6" fmla="*/ 1040524 w 1040524"/>
              <a:gd name="connsiteY6" fmla="*/ 3042745 h 3042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0524" h="3042745">
                <a:moveTo>
                  <a:pt x="614855" y="0"/>
                </a:moveTo>
                <a:lnTo>
                  <a:pt x="346841" y="204952"/>
                </a:lnTo>
                <a:lnTo>
                  <a:pt x="0" y="851338"/>
                </a:lnTo>
                <a:lnTo>
                  <a:pt x="31531" y="2822028"/>
                </a:lnTo>
                <a:lnTo>
                  <a:pt x="236483" y="3026980"/>
                </a:lnTo>
                <a:lnTo>
                  <a:pt x="1040524" y="3042745"/>
                </a:lnTo>
                <a:lnTo>
                  <a:pt x="1040524" y="3042745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3103339" y="274616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Protection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4781976" y="274616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Working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188" name="TextBox 187"/>
          <p:cNvSpPr txBox="1"/>
          <p:nvPr/>
        </p:nvSpPr>
        <p:spPr>
          <a:xfrm>
            <a:off x="5780694" y="274616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Protection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189" name="TextBox 188"/>
          <p:cNvSpPr txBox="1"/>
          <p:nvPr/>
        </p:nvSpPr>
        <p:spPr>
          <a:xfrm>
            <a:off x="7374264" y="274616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Working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190" name="Freeform 189"/>
          <p:cNvSpPr/>
          <p:nvPr/>
        </p:nvSpPr>
        <p:spPr bwMode="auto">
          <a:xfrm>
            <a:off x="6085490" y="1797269"/>
            <a:ext cx="1308538" cy="4572000"/>
          </a:xfrm>
          <a:custGeom>
            <a:avLst/>
            <a:gdLst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46386 w 1308538"/>
              <a:gd name="connsiteY11" fmla="*/ 3736428 h 4572000"/>
              <a:gd name="connsiteX12" fmla="*/ 1072055 w 1308538"/>
              <a:gd name="connsiteY12" fmla="*/ 3720662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18249 w 1308538"/>
              <a:gd name="connsiteY11" fmla="*/ 3571383 h 4572000"/>
              <a:gd name="connsiteX12" fmla="*/ 1072055 w 1308538"/>
              <a:gd name="connsiteY12" fmla="*/ 3720662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18249 w 1308538"/>
              <a:gd name="connsiteY11" fmla="*/ 3571383 h 4572000"/>
              <a:gd name="connsiteX12" fmla="*/ 1122305 w 1308538"/>
              <a:gd name="connsiteY12" fmla="*/ 3571383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08538" h="4572000">
                <a:moveTo>
                  <a:pt x="693682" y="0"/>
                </a:moveTo>
                <a:lnTo>
                  <a:pt x="599089" y="204952"/>
                </a:lnTo>
                <a:lnTo>
                  <a:pt x="614855" y="835572"/>
                </a:lnTo>
                <a:lnTo>
                  <a:pt x="110358" y="1623848"/>
                </a:lnTo>
                <a:lnTo>
                  <a:pt x="110358" y="2790497"/>
                </a:lnTo>
                <a:lnTo>
                  <a:pt x="15765" y="3499945"/>
                </a:lnTo>
                <a:lnTo>
                  <a:pt x="0" y="4288221"/>
                </a:lnTo>
                <a:lnTo>
                  <a:pt x="204951" y="4572000"/>
                </a:lnTo>
                <a:lnTo>
                  <a:pt x="299544" y="4572000"/>
                </a:lnTo>
                <a:lnTo>
                  <a:pt x="488731" y="4225159"/>
                </a:lnTo>
                <a:lnTo>
                  <a:pt x="504496" y="3846786"/>
                </a:lnTo>
                <a:lnTo>
                  <a:pt x="618249" y="3571383"/>
                </a:lnTo>
                <a:lnTo>
                  <a:pt x="1122305" y="3571383"/>
                </a:lnTo>
                <a:lnTo>
                  <a:pt x="1166648" y="3878317"/>
                </a:lnTo>
                <a:lnTo>
                  <a:pt x="1308538" y="4351283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Freeform 190"/>
          <p:cNvSpPr/>
          <p:nvPr/>
        </p:nvSpPr>
        <p:spPr bwMode="auto">
          <a:xfrm>
            <a:off x="6369269" y="1765738"/>
            <a:ext cx="1355834" cy="4461641"/>
          </a:xfrm>
          <a:custGeom>
            <a:avLst/>
            <a:gdLst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930165 w 1355834"/>
              <a:gd name="connsiteY9" fmla="*/ 3578772 h 4461641"/>
              <a:gd name="connsiteX10" fmla="*/ 236483 w 1355834"/>
              <a:gd name="connsiteY10" fmla="*/ 3578772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838526 w 1355834"/>
              <a:gd name="connsiteY9" fmla="*/ 3458898 h 4461641"/>
              <a:gd name="connsiteX10" fmla="*/ 236483 w 1355834"/>
              <a:gd name="connsiteY10" fmla="*/ 3578772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838526 w 1355834"/>
              <a:gd name="connsiteY9" fmla="*/ 3458898 h 4461641"/>
              <a:gd name="connsiteX10" fmla="*/ 262462 w 1355834"/>
              <a:gd name="connsiteY10" fmla="*/ 3458898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55834" h="4461641">
                <a:moveTo>
                  <a:pt x="677917" y="0"/>
                </a:moveTo>
                <a:lnTo>
                  <a:pt x="772510" y="141890"/>
                </a:lnTo>
                <a:lnTo>
                  <a:pt x="772510" y="835572"/>
                </a:lnTo>
                <a:lnTo>
                  <a:pt x="1261241" y="1623848"/>
                </a:lnTo>
                <a:lnTo>
                  <a:pt x="1245476" y="2758965"/>
                </a:lnTo>
                <a:lnTo>
                  <a:pt x="1324303" y="3547241"/>
                </a:lnTo>
                <a:lnTo>
                  <a:pt x="1355834" y="4335517"/>
                </a:lnTo>
                <a:lnTo>
                  <a:pt x="1277007" y="4461641"/>
                </a:lnTo>
                <a:lnTo>
                  <a:pt x="1150883" y="4445876"/>
                </a:lnTo>
                <a:lnTo>
                  <a:pt x="838526" y="3458898"/>
                </a:lnTo>
                <a:lnTo>
                  <a:pt x="262462" y="3458898"/>
                </a:lnTo>
                <a:lnTo>
                  <a:pt x="110359" y="3752193"/>
                </a:lnTo>
                <a:lnTo>
                  <a:pt x="0" y="4414345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Freeform 193"/>
          <p:cNvSpPr/>
          <p:nvPr/>
        </p:nvSpPr>
        <p:spPr bwMode="auto">
          <a:xfrm>
            <a:off x="8747185" y="2096219"/>
            <a:ext cx="1061049" cy="3562709"/>
          </a:xfrm>
          <a:custGeom>
            <a:avLst/>
            <a:gdLst>
              <a:gd name="connsiteX0" fmla="*/ 612475 w 1061049"/>
              <a:gd name="connsiteY0" fmla="*/ 0 h 3562709"/>
              <a:gd name="connsiteX1" fmla="*/ 491706 w 1061049"/>
              <a:gd name="connsiteY1" fmla="*/ 138023 h 3562709"/>
              <a:gd name="connsiteX2" fmla="*/ 457200 w 1061049"/>
              <a:gd name="connsiteY2" fmla="*/ 534838 h 3562709"/>
              <a:gd name="connsiteX3" fmla="*/ 0 w 1061049"/>
              <a:gd name="connsiteY3" fmla="*/ 1319841 h 3562709"/>
              <a:gd name="connsiteX4" fmla="*/ 0 w 1061049"/>
              <a:gd name="connsiteY4" fmla="*/ 3424687 h 3562709"/>
              <a:gd name="connsiteX5" fmla="*/ 129396 w 1061049"/>
              <a:gd name="connsiteY5" fmla="*/ 3554083 h 3562709"/>
              <a:gd name="connsiteX6" fmla="*/ 327804 w 1061049"/>
              <a:gd name="connsiteY6" fmla="*/ 3562709 h 3562709"/>
              <a:gd name="connsiteX7" fmla="*/ 448573 w 1061049"/>
              <a:gd name="connsiteY7" fmla="*/ 3269411 h 3562709"/>
              <a:gd name="connsiteX8" fmla="*/ 948906 w 1061049"/>
              <a:gd name="connsiteY8" fmla="*/ 3269411 h 3562709"/>
              <a:gd name="connsiteX9" fmla="*/ 1061049 w 1061049"/>
              <a:gd name="connsiteY9" fmla="*/ 3476445 h 356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1049" h="3562709">
                <a:moveTo>
                  <a:pt x="612475" y="0"/>
                </a:moveTo>
                <a:lnTo>
                  <a:pt x="491706" y="138023"/>
                </a:lnTo>
                <a:lnTo>
                  <a:pt x="457200" y="534838"/>
                </a:lnTo>
                <a:lnTo>
                  <a:pt x="0" y="1319841"/>
                </a:lnTo>
                <a:lnTo>
                  <a:pt x="0" y="3424687"/>
                </a:lnTo>
                <a:lnTo>
                  <a:pt x="129396" y="3554083"/>
                </a:lnTo>
                <a:lnTo>
                  <a:pt x="327804" y="3562709"/>
                </a:lnTo>
                <a:lnTo>
                  <a:pt x="448573" y="3269411"/>
                </a:lnTo>
                <a:lnTo>
                  <a:pt x="948906" y="3269411"/>
                </a:lnTo>
                <a:lnTo>
                  <a:pt x="1061049" y="3476445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Freeform 194"/>
          <p:cNvSpPr/>
          <p:nvPr/>
        </p:nvSpPr>
        <p:spPr bwMode="auto">
          <a:xfrm>
            <a:off x="9014604" y="2087592"/>
            <a:ext cx="1138687" cy="3545457"/>
          </a:xfrm>
          <a:custGeom>
            <a:avLst/>
            <a:gdLst>
              <a:gd name="connsiteX0" fmla="*/ 526211 w 1138687"/>
              <a:gd name="connsiteY0" fmla="*/ 0 h 3545457"/>
              <a:gd name="connsiteX1" fmla="*/ 629728 w 1138687"/>
              <a:gd name="connsiteY1" fmla="*/ 155276 h 3545457"/>
              <a:gd name="connsiteX2" fmla="*/ 638354 w 1138687"/>
              <a:gd name="connsiteY2" fmla="*/ 500333 h 3545457"/>
              <a:gd name="connsiteX3" fmla="*/ 1138687 w 1138687"/>
              <a:gd name="connsiteY3" fmla="*/ 1328468 h 3545457"/>
              <a:gd name="connsiteX4" fmla="*/ 1121434 w 1138687"/>
              <a:gd name="connsiteY4" fmla="*/ 3398808 h 3545457"/>
              <a:gd name="connsiteX5" fmla="*/ 1017917 w 1138687"/>
              <a:gd name="connsiteY5" fmla="*/ 3545457 h 3545457"/>
              <a:gd name="connsiteX6" fmla="*/ 897147 w 1138687"/>
              <a:gd name="connsiteY6" fmla="*/ 3536831 h 3545457"/>
              <a:gd name="connsiteX7" fmla="*/ 672860 w 1138687"/>
              <a:gd name="connsiteY7" fmla="*/ 3157268 h 3545457"/>
              <a:gd name="connsiteX8" fmla="*/ 172528 w 1138687"/>
              <a:gd name="connsiteY8" fmla="*/ 3148642 h 3545457"/>
              <a:gd name="connsiteX9" fmla="*/ 0 w 1138687"/>
              <a:gd name="connsiteY9" fmla="*/ 3493699 h 3545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38687" h="3545457">
                <a:moveTo>
                  <a:pt x="526211" y="0"/>
                </a:moveTo>
                <a:lnTo>
                  <a:pt x="629728" y="155276"/>
                </a:lnTo>
                <a:lnTo>
                  <a:pt x="638354" y="500333"/>
                </a:lnTo>
                <a:lnTo>
                  <a:pt x="1138687" y="1328468"/>
                </a:lnTo>
                <a:lnTo>
                  <a:pt x="1121434" y="3398808"/>
                </a:lnTo>
                <a:lnTo>
                  <a:pt x="1017917" y="3545457"/>
                </a:lnTo>
                <a:lnTo>
                  <a:pt x="897147" y="3536831"/>
                </a:lnTo>
                <a:lnTo>
                  <a:pt x="672860" y="3157268"/>
                </a:lnTo>
                <a:lnTo>
                  <a:pt x="172528" y="3148642"/>
                </a:lnTo>
                <a:lnTo>
                  <a:pt x="0" y="3493699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273861" y="274616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Protection</a:t>
            </a:r>
          </a:p>
          <a:p>
            <a:r>
              <a:rPr lang="en-US" sz="1000" dirty="0" smtClean="0"/>
              <a:t>BSI</a:t>
            </a:r>
            <a:endParaRPr lang="en-GB" sz="1000" dirty="0"/>
          </a:p>
        </p:txBody>
      </p:sp>
      <p:sp>
        <p:nvSpPr>
          <p:cNvPr id="197" name="TextBox 196"/>
          <p:cNvSpPr txBox="1"/>
          <p:nvPr/>
        </p:nvSpPr>
        <p:spPr>
          <a:xfrm>
            <a:off x="9894544" y="274616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Working</a:t>
            </a:r>
          </a:p>
          <a:p>
            <a:r>
              <a:rPr lang="en-US" sz="1000" dirty="0" smtClean="0"/>
              <a:t>BSI</a:t>
            </a:r>
            <a:endParaRPr lang="en-GB" sz="1000" dirty="0"/>
          </a:p>
        </p:txBody>
      </p:sp>
      <p:sp>
        <p:nvSpPr>
          <p:cNvPr id="198" name="TextBox 197"/>
          <p:cNvSpPr txBox="1"/>
          <p:nvPr/>
        </p:nvSpPr>
        <p:spPr>
          <a:xfrm>
            <a:off x="151011" y="7129943"/>
            <a:ext cx="30963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hlinkClick r:id="rId3"/>
              </a:rPr>
              <a:t>http://www.ieee802.org/1/files/public/docs2010/new-haddock-resilient-network-interconnect-addressing-1110-v1.pdf</a:t>
            </a:r>
            <a:r>
              <a:rPr lang="en-GB" sz="1200" dirty="0" smtClean="0"/>
              <a:t>  slide 7</a:t>
            </a:r>
            <a:endParaRPr lang="en-GB" sz="1200" dirty="0"/>
          </a:p>
        </p:txBody>
      </p:sp>
      <p:sp>
        <p:nvSpPr>
          <p:cNvPr id="199" name="TextBox 198"/>
          <p:cNvSpPr txBox="1"/>
          <p:nvPr/>
        </p:nvSpPr>
        <p:spPr>
          <a:xfrm rot="16200000">
            <a:off x="8568994" y="1991230"/>
            <a:ext cx="753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B-BEB</a:t>
            </a:r>
            <a:endParaRPr lang="en-GB" sz="1400" dirty="0"/>
          </a:p>
        </p:txBody>
      </p:sp>
      <p:sp>
        <p:nvSpPr>
          <p:cNvPr id="200" name="TextBox 199"/>
          <p:cNvSpPr txBox="1"/>
          <p:nvPr/>
        </p:nvSpPr>
        <p:spPr>
          <a:xfrm rot="16200000">
            <a:off x="7992930" y="5519622"/>
            <a:ext cx="753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B-BEB</a:t>
            </a:r>
            <a:endParaRPr lang="en-GB" sz="1400" dirty="0"/>
          </a:p>
        </p:txBody>
      </p:sp>
      <p:sp>
        <p:nvSpPr>
          <p:cNvPr id="201" name="TextBox 200"/>
          <p:cNvSpPr txBox="1"/>
          <p:nvPr/>
        </p:nvSpPr>
        <p:spPr>
          <a:xfrm rot="5400000">
            <a:off x="10133424" y="5629985"/>
            <a:ext cx="753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B-BEB</a:t>
            </a:r>
            <a:endParaRPr lang="en-GB" sz="1400" dirty="0"/>
          </a:p>
        </p:txBody>
      </p:sp>
      <p:sp>
        <p:nvSpPr>
          <p:cNvPr id="202" name="TextBox 201"/>
          <p:cNvSpPr txBox="1"/>
          <p:nvPr/>
        </p:nvSpPr>
        <p:spPr>
          <a:xfrm rot="16200000">
            <a:off x="5674440" y="1739493"/>
            <a:ext cx="1141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</a:t>
            </a:r>
          </a:p>
          <a:p>
            <a:r>
              <a:rPr lang="en-US" sz="1400" dirty="0" smtClean="0"/>
              <a:t> IB-BEB-TE</a:t>
            </a:r>
            <a:endParaRPr lang="en-GB" sz="1400" dirty="0"/>
          </a:p>
        </p:txBody>
      </p:sp>
      <p:sp>
        <p:nvSpPr>
          <p:cNvPr id="203" name="TextBox 202"/>
          <p:cNvSpPr txBox="1"/>
          <p:nvPr/>
        </p:nvSpPr>
        <p:spPr>
          <a:xfrm rot="16200000">
            <a:off x="4710680" y="5976517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  <p:sp>
        <p:nvSpPr>
          <p:cNvPr id="204" name="TextBox 203"/>
          <p:cNvSpPr txBox="1"/>
          <p:nvPr/>
        </p:nvSpPr>
        <p:spPr>
          <a:xfrm rot="5400000">
            <a:off x="7139205" y="6037187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  <p:sp>
        <p:nvSpPr>
          <p:cNvPr id="205" name="TextBox 204"/>
          <p:cNvSpPr txBox="1"/>
          <p:nvPr/>
        </p:nvSpPr>
        <p:spPr>
          <a:xfrm rot="16200000">
            <a:off x="3555810" y="2135246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PEB</a:t>
            </a:r>
            <a:endParaRPr lang="en-GB" sz="1400" dirty="0"/>
          </a:p>
        </p:txBody>
      </p:sp>
      <p:sp>
        <p:nvSpPr>
          <p:cNvPr id="206" name="TextBox 205"/>
          <p:cNvSpPr txBox="1"/>
          <p:nvPr/>
        </p:nvSpPr>
        <p:spPr>
          <a:xfrm rot="16200000">
            <a:off x="3039859" y="5789484"/>
            <a:ext cx="4347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PB</a:t>
            </a:r>
            <a:endParaRPr lang="en-GB" sz="1400" dirty="0"/>
          </a:p>
        </p:txBody>
      </p:sp>
      <p:sp>
        <p:nvSpPr>
          <p:cNvPr id="207" name="TextBox 206"/>
          <p:cNvSpPr txBox="1"/>
          <p:nvPr/>
        </p:nvSpPr>
        <p:spPr>
          <a:xfrm rot="5400000">
            <a:off x="5180354" y="5861492"/>
            <a:ext cx="4347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PB</a:t>
            </a:r>
            <a:endParaRPr lang="en-GB" sz="1400" dirty="0"/>
          </a:p>
        </p:txBody>
      </p:sp>
      <p:sp>
        <p:nvSpPr>
          <p:cNvPr id="210" name="TextBox 209"/>
          <p:cNvSpPr txBox="1"/>
          <p:nvPr/>
        </p:nvSpPr>
        <p:spPr>
          <a:xfrm>
            <a:off x="4903539" y="7312868"/>
            <a:ext cx="437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PBB: each PIP and CBP have different address</a:t>
            </a:r>
          </a:p>
          <a:p>
            <a:r>
              <a:rPr lang="en-US" sz="1400" dirty="0" smtClean="0"/>
              <a:t>PBB-TE: each PIP/CBP pair has different address</a:t>
            </a:r>
            <a:endParaRPr lang="en-GB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Backbone Edge Bridge at an S-tagged RNNI</a:t>
            </a:r>
            <a:br>
              <a:rPr lang="en-US" dirty="0" smtClean="0"/>
            </a:br>
            <a:r>
              <a:rPr lang="en-GB" dirty="0" smtClean="0"/>
              <a:t>Point-to-Point Backbone Service Instances</a:t>
            </a:r>
            <a:endParaRPr lang="en-GB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2"/>
          </p:nvPr>
        </p:nvSpPr>
        <p:spPr>
          <a:xfrm>
            <a:off x="6199683" y="1624236"/>
            <a:ext cx="4248472" cy="5522689"/>
          </a:xfrm>
        </p:spPr>
        <p:txBody>
          <a:bodyPr/>
          <a:lstStyle/>
          <a:p>
            <a:pPr marL="0" indent="0"/>
            <a:r>
              <a:rPr lang="en-US" sz="2000" dirty="0" smtClean="0"/>
              <a:t>Four disjoint BVLANs or TESIs</a:t>
            </a:r>
          </a:p>
          <a:p>
            <a:pPr marL="803275" lvl="1" indent="-271463"/>
            <a:r>
              <a:rPr lang="en-US" sz="1600" dirty="0" smtClean="0"/>
              <a:t>Z</a:t>
            </a:r>
            <a:r>
              <a:rPr lang="en-US" sz="1600" dirty="0" smtClean="0">
                <a:sym typeface="Wingdings" pitchFamily="2" charset="2"/>
              </a:rPr>
              <a:t>A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ZB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AB(DSNCP)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AB(DNRI)</a:t>
            </a:r>
            <a:endParaRPr lang="en-US" sz="1600" dirty="0" smtClean="0"/>
          </a:p>
          <a:p>
            <a:pPr marL="0" indent="0"/>
            <a:r>
              <a:rPr lang="en-US" sz="2000" dirty="0" smtClean="0"/>
              <a:t>PBB: Four disjoint BSIs, one per BVLAN</a:t>
            </a:r>
          </a:p>
          <a:p>
            <a:pPr marL="803275" lvl="1" indent="-271463"/>
            <a:r>
              <a:rPr lang="en-US" sz="1600" dirty="0" smtClean="0"/>
              <a:t>Fixed Default Backbone Destination values</a:t>
            </a:r>
          </a:p>
          <a:p>
            <a:pPr marL="0" indent="0"/>
            <a:r>
              <a:rPr lang="en-US" sz="2000" dirty="0" smtClean="0"/>
              <a:t>PBB: Each PIP and CBP have different address</a:t>
            </a:r>
            <a:endParaRPr lang="en-GB" sz="2000" dirty="0" smtClean="0"/>
          </a:p>
          <a:p>
            <a:pPr marL="0" indent="0"/>
            <a:r>
              <a:rPr lang="en-US" sz="2000" dirty="0" smtClean="0"/>
              <a:t>PBB-TE: Each PIP/CBP pair has different address</a:t>
            </a:r>
          </a:p>
          <a:p>
            <a:pPr marL="0" indent="0"/>
            <a:r>
              <a:rPr lang="en-US" sz="2000" dirty="0" smtClean="0"/>
              <a:t>p2p SNC protected EC does not require MAC learning</a:t>
            </a:r>
          </a:p>
          <a:p>
            <a:pPr marL="803275" lvl="1" indent="-271463"/>
            <a:r>
              <a:rPr lang="en-US" sz="1600" dirty="0" smtClean="0"/>
              <a:t>adminPointToPointMAC parameter set to ForceTrue in PIPs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027" y="1552228"/>
            <a:ext cx="280035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1011" y="7098585"/>
            <a:ext cx="30963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hlinkClick r:id="rId3"/>
              </a:rPr>
              <a:t>http://www.ieee802.org/1/files/public/docs2010/new-haddock-resilient-network-interconnect-addressing-1110-v1.pdf</a:t>
            </a:r>
            <a:r>
              <a:rPr lang="en-GB" sz="1200" dirty="0" smtClean="0"/>
              <a:t>  slides 8, 9</a:t>
            </a:r>
            <a:endParaRPr lang="en-GB" sz="12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183455" y="1336204"/>
            <a:ext cx="864096" cy="57606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Arial" charset="0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79399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831527" y="3352428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831527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679399" y="4360540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35383" y="6088732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679399" y="616074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679399" y="666479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831527" y="6088732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975543" y="616074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75543" y="6664796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" name="Straight Connector 15"/>
          <p:cNvCxnSpPr>
            <a:endCxn id="6" idx="0"/>
          </p:cNvCxnSpPr>
          <p:nvPr/>
        </p:nvCxnSpPr>
        <p:spPr bwMode="auto">
          <a:xfrm flipH="1">
            <a:off x="4039439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endCxn id="7" idx="0"/>
          </p:cNvCxnSpPr>
          <p:nvPr/>
        </p:nvCxnSpPr>
        <p:spPr bwMode="auto">
          <a:xfrm>
            <a:off x="4831527" y="2776364"/>
            <a:ext cx="36004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2"/>
            <a:endCxn id="9" idx="0"/>
          </p:cNvCxnSpPr>
          <p:nvPr/>
        </p:nvCxnSpPr>
        <p:spPr bwMode="auto">
          <a:xfrm>
            <a:off x="4039439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7" idx="2"/>
            <a:endCxn id="8" idx="0"/>
          </p:cNvCxnSpPr>
          <p:nvPr/>
        </p:nvCxnSpPr>
        <p:spPr bwMode="auto">
          <a:xfrm>
            <a:off x="5191567" y="3640460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9" idx="2"/>
            <a:endCxn id="33" idx="0"/>
          </p:cNvCxnSpPr>
          <p:nvPr/>
        </p:nvCxnSpPr>
        <p:spPr bwMode="auto">
          <a:xfrm flipH="1">
            <a:off x="3967431" y="4648572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8" idx="2"/>
            <a:endCxn id="32" idx="0"/>
          </p:cNvCxnSpPr>
          <p:nvPr/>
        </p:nvCxnSpPr>
        <p:spPr bwMode="auto">
          <a:xfrm>
            <a:off x="5191567" y="4648572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399479" y="5296644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399479" y="5440660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>
            <a:off x="3967431" y="6952828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5" idx="2"/>
          </p:cNvCxnSpPr>
          <p:nvPr/>
        </p:nvCxnSpPr>
        <p:spPr bwMode="auto">
          <a:xfrm>
            <a:off x="5263575" y="6952828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endCxn id="5" idx="0"/>
          </p:cNvCxnSpPr>
          <p:nvPr/>
        </p:nvCxnSpPr>
        <p:spPr bwMode="auto">
          <a:xfrm>
            <a:off x="4615503" y="104817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439947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399479" y="3640460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1" idx="2"/>
            <a:endCxn id="12" idx="0"/>
          </p:cNvCxnSpPr>
          <p:nvPr/>
        </p:nvCxnSpPr>
        <p:spPr bwMode="auto">
          <a:xfrm>
            <a:off x="3967431" y="6448772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4" idx="2"/>
            <a:endCxn id="15" idx="0"/>
          </p:cNvCxnSpPr>
          <p:nvPr/>
        </p:nvCxnSpPr>
        <p:spPr bwMode="auto">
          <a:xfrm>
            <a:off x="5263575" y="6448772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4327471" y="1624236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31527" y="522463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535383" y="522463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263575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967431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263575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967431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183455" y="248833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3455" y="22003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4183455" y="19122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4615503" y="22003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615503" y="19122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31527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535383" y="551266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4831527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535383" y="5800700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76434" y="2746167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Protection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5070008" y="274616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Working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49" name="Freeform 48"/>
          <p:cNvSpPr/>
          <p:nvPr/>
        </p:nvSpPr>
        <p:spPr bwMode="auto">
          <a:xfrm>
            <a:off x="3781230" y="1797269"/>
            <a:ext cx="1308538" cy="4572000"/>
          </a:xfrm>
          <a:custGeom>
            <a:avLst/>
            <a:gdLst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46386 w 1308538"/>
              <a:gd name="connsiteY11" fmla="*/ 3736428 h 4572000"/>
              <a:gd name="connsiteX12" fmla="*/ 1072055 w 1308538"/>
              <a:gd name="connsiteY12" fmla="*/ 3720662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18249 w 1308538"/>
              <a:gd name="connsiteY11" fmla="*/ 3571383 h 4572000"/>
              <a:gd name="connsiteX12" fmla="*/ 1072055 w 1308538"/>
              <a:gd name="connsiteY12" fmla="*/ 3720662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  <a:gd name="connsiteX0" fmla="*/ 693682 w 1308538"/>
              <a:gd name="connsiteY0" fmla="*/ 0 h 4572000"/>
              <a:gd name="connsiteX1" fmla="*/ 599089 w 1308538"/>
              <a:gd name="connsiteY1" fmla="*/ 204952 h 4572000"/>
              <a:gd name="connsiteX2" fmla="*/ 614855 w 1308538"/>
              <a:gd name="connsiteY2" fmla="*/ 835572 h 4572000"/>
              <a:gd name="connsiteX3" fmla="*/ 110358 w 1308538"/>
              <a:gd name="connsiteY3" fmla="*/ 1623848 h 4572000"/>
              <a:gd name="connsiteX4" fmla="*/ 110358 w 1308538"/>
              <a:gd name="connsiteY4" fmla="*/ 2790497 h 4572000"/>
              <a:gd name="connsiteX5" fmla="*/ 15765 w 1308538"/>
              <a:gd name="connsiteY5" fmla="*/ 3499945 h 4572000"/>
              <a:gd name="connsiteX6" fmla="*/ 0 w 1308538"/>
              <a:gd name="connsiteY6" fmla="*/ 4288221 h 4572000"/>
              <a:gd name="connsiteX7" fmla="*/ 204951 w 1308538"/>
              <a:gd name="connsiteY7" fmla="*/ 4572000 h 4572000"/>
              <a:gd name="connsiteX8" fmla="*/ 299544 w 1308538"/>
              <a:gd name="connsiteY8" fmla="*/ 4572000 h 4572000"/>
              <a:gd name="connsiteX9" fmla="*/ 488731 w 1308538"/>
              <a:gd name="connsiteY9" fmla="*/ 4225159 h 4572000"/>
              <a:gd name="connsiteX10" fmla="*/ 504496 w 1308538"/>
              <a:gd name="connsiteY10" fmla="*/ 3846786 h 4572000"/>
              <a:gd name="connsiteX11" fmla="*/ 618249 w 1308538"/>
              <a:gd name="connsiteY11" fmla="*/ 3571383 h 4572000"/>
              <a:gd name="connsiteX12" fmla="*/ 1122305 w 1308538"/>
              <a:gd name="connsiteY12" fmla="*/ 3571383 h 4572000"/>
              <a:gd name="connsiteX13" fmla="*/ 1166648 w 1308538"/>
              <a:gd name="connsiteY13" fmla="*/ 3878317 h 4572000"/>
              <a:gd name="connsiteX14" fmla="*/ 1308538 w 1308538"/>
              <a:gd name="connsiteY14" fmla="*/ 4351283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08538" h="4572000">
                <a:moveTo>
                  <a:pt x="693682" y="0"/>
                </a:moveTo>
                <a:lnTo>
                  <a:pt x="599089" y="204952"/>
                </a:lnTo>
                <a:lnTo>
                  <a:pt x="614855" y="835572"/>
                </a:lnTo>
                <a:lnTo>
                  <a:pt x="110358" y="1623848"/>
                </a:lnTo>
                <a:lnTo>
                  <a:pt x="110358" y="2790497"/>
                </a:lnTo>
                <a:lnTo>
                  <a:pt x="15765" y="3499945"/>
                </a:lnTo>
                <a:lnTo>
                  <a:pt x="0" y="4288221"/>
                </a:lnTo>
                <a:lnTo>
                  <a:pt x="204951" y="4572000"/>
                </a:lnTo>
                <a:lnTo>
                  <a:pt x="299544" y="4572000"/>
                </a:lnTo>
                <a:lnTo>
                  <a:pt x="488731" y="4225159"/>
                </a:lnTo>
                <a:lnTo>
                  <a:pt x="504496" y="3846786"/>
                </a:lnTo>
                <a:lnTo>
                  <a:pt x="618249" y="3571383"/>
                </a:lnTo>
                <a:lnTo>
                  <a:pt x="1122305" y="3571383"/>
                </a:lnTo>
                <a:lnTo>
                  <a:pt x="1166648" y="3878317"/>
                </a:lnTo>
                <a:lnTo>
                  <a:pt x="1308538" y="4351283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Freeform 49"/>
          <p:cNvSpPr/>
          <p:nvPr/>
        </p:nvSpPr>
        <p:spPr bwMode="auto">
          <a:xfrm>
            <a:off x="4065009" y="1765738"/>
            <a:ext cx="1355834" cy="4461641"/>
          </a:xfrm>
          <a:custGeom>
            <a:avLst/>
            <a:gdLst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930165 w 1355834"/>
              <a:gd name="connsiteY9" fmla="*/ 3578772 h 4461641"/>
              <a:gd name="connsiteX10" fmla="*/ 236483 w 1355834"/>
              <a:gd name="connsiteY10" fmla="*/ 3578772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838526 w 1355834"/>
              <a:gd name="connsiteY9" fmla="*/ 3458898 h 4461641"/>
              <a:gd name="connsiteX10" fmla="*/ 236483 w 1355834"/>
              <a:gd name="connsiteY10" fmla="*/ 3578772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  <a:gd name="connsiteX0" fmla="*/ 677917 w 1355834"/>
              <a:gd name="connsiteY0" fmla="*/ 0 h 4461641"/>
              <a:gd name="connsiteX1" fmla="*/ 772510 w 1355834"/>
              <a:gd name="connsiteY1" fmla="*/ 141890 h 4461641"/>
              <a:gd name="connsiteX2" fmla="*/ 772510 w 1355834"/>
              <a:gd name="connsiteY2" fmla="*/ 835572 h 4461641"/>
              <a:gd name="connsiteX3" fmla="*/ 1261241 w 1355834"/>
              <a:gd name="connsiteY3" fmla="*/ 1623848 h 4461641"/>
              <a:gd name="connsiteX4" fmla="*/ 1245476 w 1355834"/>
              <a:gd name="connsiteY4" fmla="*/ 2758965 h 4461641"/>
              <a:gd name="connsiteX5" fmla="*/ 1324303 w 1355834"/>
              <a:gd name="connsiteY5" fmla="*/ 3547241 h 4461641"/>
              <a:gd name="connsiteX6" fmla="*/ 1355834 w 1355834"/>
              <a:gd name="connsiteY6" fmla="*/ 4335517 h 4461641"/>
              <a:gd name="connsiteX7" fmla="*/ 1277007 w 1355834"/>
              <a:gd name="connsiteY7" fmla="*/ 4461641 h 4461641"/>
              <a:gd name="connsiteX8" fmla="*/ 1150883 w 1355834"/>
              <a:gd name="connsiteY8" fmla="*/ 4445876 h 4461641"/>
              <a:gd name="connsiteX9" fmla="*/ 838526 w 1355834"/>
              <a:gd name="connsiteY9" fmla="*/ 3458898 h 4461641"/>
              <a:gd name="connsiteX10" fmla="*/ 262462 w 1355834"/>
              <a:gd name="connsiteY10" fmla="*/ 3458898 h 4461641"/>
              <a:gd name="connsiteX11" fmla="*/ 110359 w 1355834"/>
              <a:gd name="connsiteY11" fmla="*/ 3752193 h 4461641"/>
              <a:gd name="connsiteX12" fmla="*/ 0 w 1355834"/>
              <a:gd name="connsiteY12" fmla="*/ 4414345 h 446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55834" h="4461641">
                <a:moveTo>
                  <a:pt x="677917" y="0"/>
                </a:moveTo>
                <a:lnTo>
                  <a:pt x="772510" y="141890"/>
                </a:lnTo>
                <a:lnTo>
                  <a:pt x="772510" y="835572"/>
                </a:lnTo>
                <a:lnTo>
                  <a:pt x="1261241" y="1623848"/>
                </a:lnTo>
                <a:lnTo>
                  <a:pt x="1245476" y="2758965"/>
                </a:lnTo>
                <a:lnTo>
                  <a:pt x="1324303" y="3547241"/>
                </a:lnTo>
                <a:lnTo>
                  <a:pt x="1355834" y="4335517"/>
                </a:lnTo>
                <a:lnTo>
                  <a:pt x="1277007" y="4461641"/>
                </a:lnTo>
                <a:lnTo>
                  <a:pt x="1150883" y="4445876"/>
                </a:lnTo>
                <a:lnTo>
                  <a:pt x="838526" y="3458898"/>
                </a:lnTo>
                <a:lnTo>
                  <a:pt x="262462" y="3458898"/>
                </a:lnTo>
                <a:lnTo>
                  <a:pt x="110359" y="3752193"/>
                </a:lnTo>
                <a:lnTo>
                  <a:pt x="0" y="4414345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 rot="16200000">
            <a:off x="3370180" y="1739493"/>
            <a:ext cx="1141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</a:t>
            </a:r>
          </a:p>
          <a:p>
            <a:r>
              <a:rPr lang="en-US" sz="1400" dirty="0" smtClean="0"/>
              <a:t> IB-BEB-TE</a:t>
            </a:r>
            <a:endParaRPr lang="en-GB" sz="14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406420" y="5976517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  <p:sp>
        <p:nvSpPr>
          <p:cNvPr id="54" name="TextBox 53"/>
          <p:cNvSpPr txBox="1"/>
          <p:nvPr/>
        </p:nvSpPr>
        <p:spPr>
          <a:xfrm rot="5400000">
            <a:off x="4834945" y="6037187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E-Line Services and Point-to-Point OVCs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7675" y="1480220"/>
            <a:ext cx="4010100" cy="5666705"/>
          </a:xfrm>
        </p:spPr>
        <p:txBody>
          <a:bodyPr/>
          <a:lstStyle/>
          <a:p>
            <a:r>
              <a:rPr lang="en-US" sz="2000" dirty="0" smtClean="0"/>
              <a:t>Six BVLANs or TESIs</a:t>
            </a:r>
          </a:p>
          <a:p>
            <a:r>
              <a:rPr lang="en-US" sz="2000" dirty="0" smtClean="0"/>
              <a:t>Six BSIs, one per BVLAN</a:t>
            </a:r>
          </a:p>
          <a:p>
            <a:pPr marL="0" indent="0"/>
            <a:r>
              <a:rPr lang="en-US" sz="2000" dirty="0" smtClean="0"/>
              <a:t>Working SVLAN EC Segment can have 4 variations</a:t>
            </a:r>
          </a:p>
          <a:p>
            <a:pPr marL="803275" lvl="1" indent="-271463"/>
            <a:r>
              <a:rPr lang="en-US" sz="1600" dirty="0" smtClean="0"/>
              <a:t>D</a:t>
            </a:r>
            <a:r>
              <a:rPr lang="en-US" sz="1600" dirty="0" smtClean="0">
                <a:sym typeface="Wingdings" pitchFamily="2" charset="2"/>
              </a:rPr>
              <a:t>B</a:t>
            </a:r>
            <a:endParaRPr lang="en-US" sz="1600" dirty="0" smtClean="0"/>
          </a:p>
          <a:p>
            <a:pPr marL="803275" lvl="1" indent="-271463"/>
            <a:r>
              <a:rPr lang="en-US" sz="1600" dirty="0" smtClean="0"/>
              <a:t>D</a:t>
            </a:r>
            <a:r>
              <a:rPr lang="en-US" sz="1600" dirty="0" smtClean="0">
                <a:sym typeface="Wingdings" pitchFamily="2" charset="2"/>
              </a:rPr>
              <a:t>BA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CDB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CDBA</a:t>
            </a:r>
          </a:p>
          <a:p>
            <a:pPr marL="0" indent="0"/>
            <a:r>
              <a:rPr lang="en-US" sz="2000" dirty="0" smtClean="0"/>
              <a:t>Protection SVLAN EC Segment can have 4 variations</a:t>
            </a:r>
          </a:p>
          <a:p>
            <a:pPr marL="803275" lvl="1" indent="-271463"/>
            <a:r>
              <a:rPr lang="en-US" sz="1600" dirty="0" smtClean="0"/>
              <a:t>D</a:t>
            </a:r>
            <a:r>
              <a:rPr lang="en-US" sz="1600" dirty="0" smtClean="0">
                <a:sym typeface="Wingdings" pitchFamily="2" charset="2"/>
              </a:rPr>
              <a:t>CAB</a:t>
            </a:r>
            <a:endParaRPr lang="en-US" sz="1600" dirty="0" smtClean="0"/>
          </a:p>
          <a:p>
            <a:pPr marL="803275" lvl="1" indent="-271463"/>
            <a:r>
              <a:rPr lang="en-US" sz="1600" dirty="0" smtClean="0"/>
              <a:t>D</a:t>
            </a:r>
            <a:r>
              <a:rPr lang="en-US" sz="1600" dirty="0" smtClean="0">
                <a:sym typeface="Wingdings" pitchFamily="2" charset="2"/>
              </a:rPr>
              <a:t>CA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CAB</a:t>
            </a:r>
          </a:p>
          <a:p>
            <a:pPr marL="803275" lvl="1" indent="-271463"/>
            <a:r>
              <a:rPr lang="en-US" sz="1600" dirty="0" smtClean="0">
                <a:sym typeface="Wingdings" pitchFamily="2" charset="2"/>
              </a:rPr>
              <a:t>CA</a:t>
            </a:r>
          </a:p>
          <a:p>
            <a:pPr marL="1588" indent="-3175"/>
            <a:r>
              <a:rPr lang="en-US" sz="2000" dirty="0" smtClean="0">
                <a:sym typeface="Wingdings" pitchFamily="2" charset="2"/>
              </a:rPr>
              <a:t>W/P EC Segment can be extended; </a:t>
            </a:r>
            <a:r>
              <a:rPr lang="en-US" sz="2000" i="1" u="sng" dirty="0" smtClean="0">
                <a:sym typeface="Wingdings" pitchFamily="2" charset="2"/>
              </a:rPr>
              <a:t>this is a new capability</a:t>
            </a:r>
            <a:r>
              <a:rPr lang="en-US" sz="2000" dirty="0" smtClean="0">
                <a:sym typeface="Wingdings" pitchFamily="2" charset="2"/>
              </a:rPr>
              <a:t>. Requires further study.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51011" y="7098585"/>
            <a:ext cx="30963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hlinkClick r:id="rId2"/>
              </a:rPr>
              <a:t>http://www.ieee802.org/1/files/public/docs2010/new-haddock-resilient-network-interconnect-addressing-1110-v1.pdf</a:t>
            </a:r>
            <a:r>
              <a:rPr lang="en-GB" sz="1200" dirty="0" smtClean="0"/>
              <a:t>  slide 10</a:t>
            </a:r>
            <a:endParaRPr lang="en-GB" sz="1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019" y="1500336"/>
            <a:ext cx="2657475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3679399" y="3928492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831527" y="3928492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831527" y="4936604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679399" y="4936604"/>
            <a:ext cx="720080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35383" y="6664796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679399" y="6736804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679399" y="724086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831527" y="6664796"/>
            <a:ext cx="864096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975543" y="6736804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DSNCP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975543" y="7240860"/>
            <a:ext cx="57606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Arial" charset="0"/>
              </a:rPr>
              <a:t>DRNI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" name="Straight Connector 18"/>
          <p:cNvCxnSpPr>
            <a:stCxn id="9" idx="2"/>
            <a:endCxn id="12" idx="0"/>
          </p:cNvCxnSpPr>
          <p:nvPr/>
        </p:nvCxnSpPr>
        <p:spPr bwMode="auto">
          <a:xfrm>
            <a:off x="4039439" y="4216524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2"/>
            <a:endCxn id="11" idx="0"/>
          </p:cNvCxnSpPr>
          <p:nvPr/>
        </p:nvCxnSpPr>
        <p:spPr bwMode="auto">
          <a:xfrm>
            <a:off x="5191567" y="4216524"/>
            <a:ext cx="0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2" idx="2"/>
            <a:endCxn id="32" idx="0"/>
          </p:cNvCxnSpPr>
          <p:nvPr/>
        </p:nvCxnSpPr>
        <p:spPr bwMode="auto">
          <a:xfrm flipH="1">
            <a:off x="3967431" y="5224636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2"/>
            <a:endCxn id="31" idx="0"/>
          </p:cNvCxnSpPr>
          <p:nvPr/>
        </p:nvCxnSpPr>
        <p:spPr bwMode="auto">
          <a:xfrm>
            <a:off x="5191567" y="5224636"/>
            <a:ext cx="72008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399479" y="5872708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399479" y="6016724"/>
            <a:ext cx="4320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5" idx="2"/>
          </p:cNvCxnSpPr>
          <p:nvPr/>
        </p:nvCxnSpPr>
        <p:spPr bwMode="auto">
          <a:xfrm>
            <a:off x="3967431" y="7528892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8" idx="2"/>
          </p:cNvCxnSpPr>
          <p:nvPr/>
        </p:nvCxnSpPr>
        <p:spPr bwMode="auto">
          <a:xfrm>
            <a:off x="5263575" y="7528892"/>
            <a:ext cx="0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4399479" y="4216524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399479" y="4216524"/>
            <a:ext cx="432048" cy="7200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2"/>
            <a:endCxn id="15" idx="0"/>
          </p:cNvCxnSpPr>
          <p:nvPr/>
        </p:nvCxnSpPr>
        <p:spPr bwMode="auto">
          <a:xfrm>
            <a:off x="3967431" y="7024836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7" idx="2"/>
            <a:endCxn id="18" idx="0"/>
          </p:cNvCxnSpPr>
          <p:nvPr/>
        </p:nvCxnSpPr>
        <p:spPr bwMode="auto">
          <a:xfrm>
            <a:off x="5263575" y="7024836"/>
            <a:ext cx="0" cy="21602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4831527" y="580070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535383" y="580070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263575" y="608873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967431" y="608873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263575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967431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831527" y="608873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535383" y="608873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831527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535383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 rot="16200000">
            <a:off x="2406420" y="6552581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  <p:sp>
        <p:nvSpPr>
          <p:cNvPr id="42" name="TextBox 41"/>
          <p:cNvSpPr txBox="1"/>
          <p:nvPr/>
        </p:nvSpPr>
        <p:spPr>
          <a:xfrm rot="5400000">
            <a:off x="4834945" y="6613251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IB-BEB or IB-BEB-TE</a:t>
            </a:r>
            <a:endParaRPr lang="en-GB" sz="1400" dirty="0"/>
          </a:p>
        </p:txBody>
      </p:sp>
      <p:grpSp>
        <p:nvGrpSpPr>
          <p:cNvPr id="67" name="Group 66"/>
          <p:cNvGrpSpPr/>
          <p:nvPr/>
        </p:nvGrpSpPr>
        <p:grpSpPr>
          <a:xfrm rot="10800000">
            <a:off x="3247357" y="1264196"/>
            <a:ext cx="2736302" cy="2177286"/>
            <a:chOff x="3399755" y="1552229"/>
            <a:chExt cx="2736302" cy="2177286"/>
          </a:xfrm>
        </p:grpSpPr>
        <p:sp>
          <p:nvSpPr>
            <p:cNvPr id="43" name="Rectangle 42"/>
            <p:cNvSpPr/>
            <p:nvPr/>
          </p:nvSpPr>
          <p:spPr bwMode="auto">
            <a:xfrm>
              <a:off x="3687783" y="2505379"/>
              <a:ext cx="864096" cy="93610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3831799" y="2577387"/>
              <a:ext cx="576064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Arial" charset="0"/>
                </a:rPr>
                <a:t>DSNCP</a:t>
              </a:r>
              <a:endPara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831799" y="3081443"/>
              <a:ext cx="576064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Arial" charset="0"/>
                </a:rPr>
                <a:t>DRNI</a:t>
              </a:r>
              <a:endPara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83927" y="2505379"/>
              <a:ext cx="864096" cy="93610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5127943" y="2577387"/>
              <a:ext cx="576064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Arial" charset="0"/>
                </a:rPr>
                <a:t>DSNCP</a:t>
              </a:r>
              <a:endPara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5127943" y="3081443"/>
              <a:ext cx="576064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Arial" charset="0"/>
                </a:rPr>
                <a:t>DRNI</a:t>
              </a:r>
              <a:endPara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>
              <a:off x="4551879" y="1713291"/>
              <a:ext cx="432048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4551879" y="1857307"/>
              <a:ext cx="432048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>
              <a:stCxn id="45" idx="2"/>
            </p:cNvCxnSpPr>
            <p:nvPr/>
          </p:nvCxnSpPr>
          <p:spPr bwMode="auto">
            <a:xfrm>
              <a:off x="4119831" y="3369475"/>
              <a:ext cx="0" cy="36004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>
              <a:stCxn id="48" idx="2"/>
            </p:cNvCxnSpPr>
            <p:nvPr/>
          </p:nvCxnSpPr>
          <p:spPr bwMode="auto">
            <a:xfrm>
              <a:off x="5415975" y="3369475"/>
              <a:ext cx="0" cy="36004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>
              <a:stCxn id="44" idx="2"/>
              <a:endCxn id="45" idx="0"/>
            </p:cNvCxnSpPr>
            <p:nvPr/>
          </p:nvCxnSpPr>
          <p:spPr bwMode="auto">
            <a:xfrm>
              <a:off x="4119831" y="2865419"/>
              <a:ext cx="0" cy="21602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>
              <a:stCxn id="47" idx="2"/>
              <a:endCxn id="48" idx="0"/>
            </p:cNvCxnSpPr>
            <p:nvPr/>
          </p:nvCxnSpPr>
          <p:spPr bwMode="auto">
            <a:xfrm>
              <a:off x="5415975" y="2865419"/>
              <a:ext cx="0" cy="21602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5" name="Rectangle 54"/>
            <p:cNvSpPr/>
            <p:nvPr/>
          </p:nvSpPr>
          <p:spPr bwMode="auto">
            <a:xfrm>
              <a:off x="4983927" y="1641283"/>
              <a:ext cx="864096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687783" y="1641283"/>
              <a:ext cx="864096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415975" y="1929315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119831" y="1929315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415975" y="2217347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PI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4119831" y="2217347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PI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4983927" y="1929315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687783" y="1929315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4983927" y="2217347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PI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3687783" y="2217347"/>
              <a:ext cx="432048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Arial" charset="0"/>
                </a:rPr>
                <a:t>PI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 rot="16200000">
              <a:off x="2558820" y="2393164"/>
              <a:ext cx="19896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IB-BEB or IB-BEB-TE</a:t>
              </a:r>
              <a:endParaRPr lang="en-GB" sz="1400" dirty="0"/>
            </a:p>
          </p:txBody>
        </p:sp>
        <p:sp>
          <p:nvSpPr>
            <p:cNvPr id="66" name="TextBox 65"/>
            <p:cNvSpPr txBox="1"/>
            <p:nvPr/>
          </p:nvSpPr>
          <p:spPr>
            <a:xfrm rot="5400000">
              <a:off x="4987345" y="2453834"/>
              <a:ext cx="19896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IB-BEB or IB-BEB-TE</a:t>
              </a:r>
              <a:endParaRPr lang="en-GB" sz="1400" dirty="0"/>
            </a:p>
          </p:txBody>
        </p:sp>
      </p:grpSp>
      <p:cxnSp>
        <p:nvCxnSpPr>
          <p:cNvPr id="68" name="Straight Connector 67"/>
          <p:cNvCxnSpPr>
            <a:stCxn id="9" idx="0"/>
            <a:endCxn id="55" idx="0"/>
          </p:cNvCxnSpPr>
          <p:nvPr/>
        </p:nvCxnSpPr>
        <p:spPr bwMode="auto">
          <a:xfrm flipH="1" flipV="1">
            <a:off x="3967439" y="3352428"/>
            <a:ext cx="72000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10" idx="0"/>
            <a:endCxn id="56" idx="0"/>
          </p:cNvCxnSpPr>
          <p:nvPr/>
        </p:nvCxnSpPr>
        <p:spPr bwMode="auto">
          <a:xfrm flipV="1">
            <a:off x="5191567" y="3352428"/>
            <a:ext cx="72016" cy="5760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Freeform 75"/>
          <p:cNvSpPr/>
          <p:nvPr/>
        </p:nvSpPr>
        <p:spPr bwMode="auto">
          <a:xfrm>
            <a:off x="3799490" y="2333297"/>
            <a:ext cx="1387365" cy="4461641"/>
          </a:xfrm>
          <a:custGeom>
            <a:avLst/>
            <a:gdLst>
              <a:gd name="connsiteX0" fmla="*/ 1371600 w 1387365"/>
              <a:gd name="connsiteY0" fmla="*/ 94593 h 4461641"/>
              <a:gd name="connsiteX1" fmla="*/ 1292772 w 1387365"/>
              <a:gd name="connsiteY1" fmla="*/ 1008993 h 4461641"/>
              <a:gd name="connsiteX2" fmla="*/ 504496 w 1387365"/>
              <a:gd name="connsiteY2" fmla="*/ 1008993 h 4461641"/>
              <a:gd name="connsiteX3" fmla="*/ 236482 w 1387365"/>
              <a:gd name="connsiteY3" fmla="*/ 31531 h 4461641"/>
              <a:gd name="connsiteX4" fmla="*/ 78827 w 1387365"/>
              <a:gd name="connsiteY4" fmla="*/ 0 h 4461641"/>
              <a:gd name="connsiteX5" fmla="*/ 0 w 1387365"/>
              <a:gd name="connsiteY5" fmla="*/ 851337 h 4461641"/>
              <a:gd name="connsiteX6" fmla="*/ 141889 w 1387365"/>
              <a:gd name="connsiteY6" fmla="*/ 1702675 h 4461641"/>
              <a:gd name="connsiteX7" fmla="*/ 126124 w 1387365"/>
              <a:gd name="connsiteY7" fmla="*/ 2711669 h 4461641"/>
              <a:gd name="connsiteX8" fmla="*/ 31531 w 1387365"/>
              <a:gd name="connsiteY8" fmla="*/ 3515710 h 4461641"/>
              <a:gd name="connsiteX9" fmla="*/ 63062 w 1387365"/>
              <a:gd name="connsiteY9" fmla="*/ 4461641 h 4461641"/>
              <a:gd name="connsiteX10" fmla="*/ 236482 w 1387365"/>
              <a:gd name="connsiteY10" fmla="*/ 4461641 h 4461641"/>
              <a:gd name="connsiteX11" fmla="*/ 409903 w 1387365"/>
              <a:gd name="connsiteY11" fmla="*/ 3484179 h 4461641"/>
              <a:gd name="connsiteX12" fmla="*/ 1229710 w 1387365"/>
              <a:gd name="connsiteY12" fmla="*/ 3484179 h 4461641"/>
              <a:gd name="connsiteX13" fmla="*/ 1387365 w 1387365"/>
              <a:gd name="connsiteY13" fmla="*/ 4461641 h 446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7365" h="4461641">
                <a:moveTo>
                  <a:pt x="1371600" y="94593"/>
                </a:moveTo>
                <a:lnTo>
                  <a:pt x="1292772" y="1008993"/>
                </a:lnTo>
                <a:lnTo>
                  <a:pt x="504496" y="1008993"/>
                </a:lnTo>
                <a:lnTo>
                  <a:pt x="236482" y="31531"/>
                </a:lnTo>
                <a:lnTo>
                  <a:pt x="78827" y="0"/>
                </a:lnTo>
                <a:lnTo>
                  <a:pt x="0" y="851337"/>
                </a:lnTo>
                <a:lnTo>
                  <a:pt x="141889" y="1702675"/>
                </a:lnTo>
                <a:lnTo>
                  <a:pt x="126124" y="2711669"/>
                </a:lnTo>
                <a:lnTo>
                  <a:pt x="31531" y="3515710"/>
                </a:lnTo>
                <a:lnTo>
                  <a:pt x="63062" y="4461641"/>
                </a:lnTo>
                <a:lnTo>
                  <a:pt x="236482" y="4461641"/>
                </a:lnTo>
                <a:lnTo>
                  <a:pt x="409903" y="3484179"/>
                </a:lnTo>
                <a:lnTo>
                  <a:pt x="1229710" y="3484179"/>
                </a:lnTo>
                <a:lnTo>
                  <a:pt x="1387365" y="4461641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Freeform 76"/>
          <p:cNvSpPr/>
          <p:nvPr/>
        </p:nvSpPr>
        <p:spPr bwMode="auto">
          <a:xfrm>
            <a:off x="4146331" y="2364828"/>
            <a:ext cx="1324303" cy="4445875"/>
          </a:xfrm>
          <a:custGeom>
            <a:avLst/>
            <a:gdLst>
              <a:gd name="connsiteX0" fmla="*/ 15766 w 1324303"/>
              <a:gd name="connsiteY0" fmla="*/ 47296 h 4445875"/>
              <a:gd name="connsiteX1" fmla="*/ 220717 w 1324303"/>
              <a:gd name="connsiteY1" fmla="*/ 835572 h 4445875"/>
              <a:gd name="connsiteX2" fmla="*/ 788276 w 1324303"/>
              <a:gd name="connsiteY2" fmla="*/ 835572 h 4445875"/>
              <a:gd name="connsiteX3" fmla="*/ 914400 w 1324303"/>
              <a:gd name="connsiteY3" fmla="*/ 0 h 4445875"/>
              <a:gd name="connsiteX4" fmla="*/ 1229710 w 1324303"/>
              <a:gd name="connsiteY4" fmla="*/ 0 h 4445875"/>
              <a:gd name="connsiteX5" fmla="*/ 1324303 w 1324303"/>
              <a:gd name="connsiteY5" fmla="*/ 804041 h 4445875"/>
              <a:gd name="connsiteX6" fmla="*/ 1166648 w 1324303"/>
              <a:gd name="connsiteY6" fmla="*/ 1639613 h 4445875"/>
              <a:gd name="connsiteX7" fmla="*/ 1150883 w 1324303"/>
              <a:gd name="connsiteY7" fmla="*/ 2664372 h 4445875"/>
              <a:gd name="connsiteX8" fmla="*/ 1292772 w 1324303"/>
              <a:gd name="connsiteY8" fmla="*/ 4430110 h 4445875"/>
              <a:gd name="connsiteX9" fmla="*/ 1135117 w 1324303"/>
              <a:gd name="connsiteY9" fmla="*/ 4430110 h 4445875"/>
              <a:gd name="connsiteX10" fmla="*/ 930166 w 1324303"/>
              <a:gd name="connsiteY10" fmla="*/ 4445875 h 4445875"/>
              <a:gd name="connsiteX11" fmla="*/ 788276 w 1324303"/>
              <a:gd name="connsiteY11" fmla="*/ 3563006 h 4445875"/>
              <a:gd name="connsiteX12" fmla="*/ 204952 w 1324303"/>
              <a:gd name="connsiteY12" fmla="*/ 3578772 h 4445875"/>
              <a:gd name="connsiteX13" fmla="*/ 0 w 1324303"/>
              <a:gd name="connsiteY13" fmla="*/ 4382813 h 444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24303" h="4445875">
                <a:moveTo>
                  <a:pt x="15766" y="47296"/>
                </a:moveTo>
                <a:lnTo>
                  <a:pt x="220717" y="835572"/>
                </a:lnTo>
                <a:lnTo>
                  <a:pt x="788276" y="835572"/>
                </a:lnTo>
                <a:lnTo>
                  <a:pt x="914400" y="0"/>
                </a:lnTo>
                <a:lnTo>
                  <a:pt x="1229710" y="0"/>
                </a:lnTo>
                <a:lnTo>
                  <a:pt x="1324303" y="804041"/>
                </a:lnTo>
                <a:lnTo>
                  <a:pt x="1166648" y="1639613"/>
                </a:lnTo>
                <a:lnTo>
                  <a:pt x="1150883" y="2664372"/>
                </a:lnTo>
                <a:lnTo>
                  <a:pt x="1292772" y="4430110"/>
                </a:lnTo>
                <a:lnTo>
                  <a:pt x="1135117" y="4430110"/>
                </a:lnTo>
                <a:lnTo>
                  <a:pt x="930166" y="4445875"/>
                </a:lnTo>
                <a:lnTo>
                  <a:pt x="788276" y="3563006"/>
                </a:lnTo>
                <a:lnTo>
                  <a:pt x="204952" y="3578772"/>
                </a:lnTo>
                <a:lnTo>
                  <a:pt x="0" y="4382813"/>
                </a:lnTo>
              </a:path>
            </a:pathLst>
          </a:custGeom>
          <a:noFill/>
          <a:ln w="381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103339" y="3538255"/>
            <a:ext cx="817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Protection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5380482" y="353825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Working</a:t>
            </a:r>
          </a:p>
          <a:p>
            <a:r>
              <a:rPr lang="en-US" sz="1000" dirty="0" smtClean="0"/>
              <a:t>SVLAN</a:t>
            </a:r>
            <a:endParaRPr lang="en-GB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Long EC Segments, &gt;1200 km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“Compact DRNI”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Introduction</a:t>
            </a:r>
            <a:endParaRPr lang="en-GB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sz="2000" dirty="0" smtClean="0"/>
              <a:t>The following slides illustrate the structure of an EC which is set up to support a protected E-Line service EVC in</a:t>
            </a:r>
          </a:p>
          <a:p>
            <a:pPr lvl="1" eaLnBrk="1" hangingPunct="1"/>
            <a:r>
              <a:rPr lang="en-US" sz="1800" dirty="0" smtClean="0"/>
              <a:t>One Carrier network (X)</a:t>
            </a:r>
          </a:p>
          <a:p>
            <a:pPr lvl="1" eaLnBrk="1" hangingPunct="1"/>
            <a:r>
              <a:rPr lang="en-US" sz="1800" dirty="0" smtClean="0"/>
              <a:t>Two Carrier networks (X,Y)</a:t>
            </a:r>
          </a:p>
          <a:p>
            <a:pPr marL="0" indent="0" eaLnBrk="1" hangingPunct="1"/>
            <a:r>
              <a:rPr lang="en-US" sz="2000" dirty="0" smtClean="0"/>
              <a:t>Each Carrier network includes access, metro and core domains</a:t>
            </a:r>
          </a:p>
          <a:p>
            <a:pPr marL="0" indent="0" eaLnBrk="1" hangingPunct="1"/>
            <a:r>
              <a:rPr lang="en-US" sz="2000" dirty="0" smtClean="0"/>
              <a:t>EC is set up with Dual Node Interconnections between Carrier Networks and optionally also between domains</a:t>
            </a:r>
          </a:p>
          <a:p>
            <a:pPr lvl="1" eaLnBrk="1" hangingPunct="1"/>
            <a:r>
              <a:rPr lang="en-US" sz="1800" dirty="0" smtClean="0"/>
              <a:t>Between carrier X/carrier Y networks four nodes are used to interconnect</a:t>
            </a:r>
          </a:p>
          <a:p>
            <a:pPr lvl="1" eaLnBrk="1" hangingPunct="1"/>
            <a:r>
              <a:rPr lang="en-US" sz="1800" dirty="0" smtClean="0"/>
              <a:t>If EC in Carrier network is more than 1200 km, it is necessary to segment the protection in the carrier network and deploy dual node interconnections between carrier network segments</a:t>
            </a:r>
          </a:p>
          <a:p>
            <a:pPr lvl="2" eaLnBrk="1" hangingPunct="1"/>
            <a:r>
              <a:rPr lang="en-US" sz="1600" dirty="0" smtClean="0"/>
              <a:t>As an example, between access/metro and metro/core domains two nodes are used to interconnect (see slide 20)</a:t>
            </a:r>
            <a:endParaRPr lang="en-US" sz="1800" dirty="0" smtClean="0"/>
          </a:p>
          <a:p>
            <a:pPr marL="0" indent="0" eaLnBrk="1" hangingPunct="1"/>
            <a:r>
              <a:rPr lang="en-US" sz="2000" dirty="0" smtClean="0"/>
              <a:t>Protected EC is not loop free and it is required to block forwarding of VLAN/BSI frames on the alternative paths</a:t>
            </a:r>
          </a:p>
          <a:p>
            <a:pPr lvl="1" eaLnBrk="1" hangingPunct="1"/>
            <a:r>
              <a:rPr lang="en-US" sz="2000" dirty="0" smtClean="0"/>
              <a:t>This is normal behavior within protected P2P connections</a:t>
            </a:r>
            <a:endParaRPr lang="en-GB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7693223"/>
            <a:ext cx="6034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i="1" dirty="0" smtClean="0"/>
              <a:t>MEF12.1: Ethernet Connection (EC) supports an EVC, EC Segment supports an OVC</a:t>
            </a:r>
            <a:endParaRPr lang="en-GB" sz="1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Line 4"/>
          <p:cNvSpPr>
            <a:spLocks noChangeShapeType="1"/>
          </p:cNvSpPr>
          <p:nvPr/>
        </p:nvSpPr>
        <p:spPr bwMode="auto">
          <a:xfrm>
            <a:off x="5119563" y="3784476"/>
            <a:ext cx="504056" cy="504055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" name="Line 4"/>
          <p:cNvSpPr>
            <a:spLocks noChangeShapeType="1"/>
          </p:cNvSpPr>
          <p:nvPr/>
        </p:nvSpPr>
        <p:spPr bwMode="auto">
          <a:xfrm flipH="1">
            <a:off x="5119563" y="3784476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5122" name="Line 32"/>
          <p:cNvSpPr>
            <a:spLocks noChangeShapeType="1"/>
          </p:cNvSpPr>
          <p:nvPr/>
        </p:nvSpPr>
        <p:spPr bwMode="auto">
          <a:xfrm flipH="1">
            <a:off x="6478588" y="5072063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3" name="Line 32"/>
          <p:cNvSpPr>
            <a:spLocks noChangeShapeType="1"/>
          </p:cNvSpPr>
          <p:nvPr/>
        </p:nvSpPr>
        <p:spPr bwMode="auto">
          <a:xfrm>
            <a:off x="5121275" y="4572000"/>
            <a:ext cx="1000125" cy="500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4" name="Line 32"/>
          <p:cNvSpPr>
            <a:spLocks noChangeShapeType="1"/>
          </p:cNvSpPr>
          <p:nvPr/>
        </p:nvSpPr>
        <p:spPr bwMode="auto">
          <a:xfrm>
            <a:off x="5692775" y="4572000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32"/>
          <p:cNvSpPr>
            <a:spLocks noChangeShapeType="1"/>
          </p:cNvSpPr>
          <p:nvPr/>
        </p:nvSpPr>
        <p:spPr bwMode="auto">
          <a:xfrm flipH="1" flipV="1">
            <a:off x="4478338" y="3071813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6" name="Line 33"/>
          <p:cNvSpPr>
            <a:spLocks noChangeShapeType="1"/>
          </p:cNvSpPr>
          <p:nvPr/>
        </p:nvSpPr>
        <p:spPr bwMode="auto">
          <a:xfrm flipH="1" flipV="1">
            <a:off x="4478338" y="3214688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7" name="Line 32"/>
          <p:cNvSpPr>
            <a:spLocks noChangeShapeType="1"/>
          </p:cNvSpPr>
          <p:nvPr/>
        </p:nvSpPr>
        <p:spPr bwMode="auto">
          <a:xfrm flipH="1" flipV="1">
            <a:off x="4543425" y="1760538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8" name="Line 32"/>
          <p:cNvSpPr>
            <a:spLocks noChangeShapeType="1"/>
          </p:cNvSpPr>
          <p:nvPr/>
        </p:nvSpPr>
        <p:spPr bwMode="auto">
          <a:xfrm flipH="1" flipV="1">
            <a:off x="4478338" y="1928813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9" name="Line 3"/>
          <p:cNvSpPr>
            <a:spLocks noChangeShapeType="1"/>
          </p:cNvSpPr>
          <p:nvPr/>
        </p:nvSpPr>
        <p:spPr bwMode="auto">
          <a:xfrm flipH="1" flipV="1">
            <a:off x="5767388" y="3849688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0" name="Line 4"/>
          <p:cNvSpPr>
            <a:spLocks noChangeShapeType="1"/>
          </p:cNvSpPr>
          <p:nvPr/>
        </p:nvSpPr>
        <p:spPr bwMode="auto">
          <a:xfrm flipH="1">
            <a:off x="4975225" y="3849688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1" name="Rectangle 9"/>
          <p:cNvSpPr>
            <a:spLocks noChangeArrowheads="1"/>
          </p:cNvSpPr>
          <p:nvPr/>
        </p:nvSpPr>
        <p:spPr bwMode="auto">
          <a:xfrm>
            <a:off x="3176588" y="154463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5132" name="Rectangle 10"/>
          <p:cNvSpPr>
            <a:spLocks noChangeArrowheads="1"/>
          </p:cNvSpPr>
          <p:nvPr/>
        </p:nvSpPr>
        <p:spPr bwMode="auto">
          <a:xfrm>
            <a:off x="3176588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5133" name="Rectangle 11"/>
          <p:cNvSpPr>
            <a:spLocks noChangeArrowheads="1"/>
          </p:cNvSpPr>
          <p:nvPr/>
        </p:nvSpPr>
        <p:spPr bwMode="auto">
          <a:xfrm>
            <a:off x="4111625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5134" name="Rectangle 12"/>
          <p:cNvSpPr>
            <a:spLocks noChangeArrowheads="1"/>
          </p:cNvSpPr>
          <p:nvPr/>
        </p:nvSpPr>
        <p:spPr bwMode="auto">
          <a:xfrm>
            <a:off x="4113213" y="1544638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5135" name="Line 18"/>
          <p:cNvSpPr>
            <a:spLocks noChangeShapeType="1"/>
          </p:cNvSpPr>
          <p:nvPr/>
        </p:nvSpPr>
        <p:spPr bwMode="auto">
          <a:xfrm flipV="1">
            <a:off x="1519238" y="1760538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6" name="Line 19"/>
          <p:cNvSpPr>
            <a:spLocks noChangeShapeType="1"/>
          </p:cNvSpPr>
          <p:nvPr/>
        </p:nvSpPr>
        <p:spPr bwMode="auto">
          <a:xfrm>
            <a:off x="1519238" y="2552700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7" name="Rectangle 20"/>
          <p:cNvSpPr>
            <a:spLocks noChangeArrowheads="1"/>
          </p:cNvSpPr>
          <p:nvPr/>
        </p:nvSpPr>
        <p:spPr bwMode="auto">
          <a:xfrm>
            <a:off x="1160463" y="22653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5138" name="Rectangle 21"/>
          <p:cNvSpPr>
            <a:spLocks noChangeArrowheads="1"/>
          </p:cNvSpPr>
          <p:nvPr/>
        </p:nvSpPr>
        <p:spPr bwMode="auto">
          <a:xfrm>
            <a:off x="2239963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5139" name="Rectangle 22"/>
          <p:cNvSpPr>
            <a:spLocks noChangeArrowheads="1"/>
          </p:cNvSpPr>
          <p:nvPr/>
        </p:nvSpPr>
        <p:spPr bwMode="auto">
          <a:xfrm>
            <a:off x="2239963" y="154463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5140" name="Line 23"/>
          <p:cNvSpPr>
            <a:spLocks noChangeShapeType="1"/>
          </p:cNvSpPr>
          <p:nvPr/>
        </p:nvSpPr>
        <p:spPr bwMode="auto">
          <a:xfrm flipV="1">
            <a:off x="2455863" y="197643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1" name="Line 24"/>
          <p:cNvSpPr>
            <a:spLocks noChangeShapeType="1"/>
          </p:cNvSpPr>
          <p:nvPr/>
        </p:nvSpPr>
        <p:spPr bwMode="auto">
          <a:xfrm flipH="1" flipV="1">
            <a:off x="2671763" y="1760538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 flipH="1" flipV="1">
            <a:off x="3608388" y="1760538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3" name="Line 26"/>
          <p:cNvSpPr>
            <a:spLocks noChangeShapeType="1"/>
          </p:cNvSpPr>
          <p:nvPr/>
        </p:nvSpPr>
        <p:spPr bwMode="auto">
          <a:xfrm flipH="1" flipV="1">
            <a:off x="2671763" y="3200400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4" name="Line 27"/>
          <p:cNvSpPr>
            <a:spLocks noChangeShapeType="1"/>
          </p:cNvSpPr>
          <p:nvPr/>
        </p:nvSpPr>
        <p:spPr bwMode="auto">
          <a:xfrm flipH="1" flipV="1">
            <a:off x="3608388" y="3200400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5" name="Line 28"/>
          <p:cNvSpPr>
            <a:spLocks noChangeShapeType="1"/>
          </p:cNvSpPr>
          <p:nvPr/>
        </p:nvSpPr>
        <p:spPr bwMode="auto">
          <a:xfrm flipV="1">
            <a:off x="4327525" y="197643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6" name="Line 30"/>
          <p:cNvSpPr>
            <a:spLocks noChangeShapeType="1"/>
          </p:cNvSpPr>
          <p:nvPr/>
        </p:nvSpPr>
        <p:spPr bwMode="auto">
          <a:xfrm flipH="1" flipV="1">
            <a:off x="5191125" y="4424363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7" name="Line 34"/>
          <p:cNvSpPr>
            <a:spLocks noChangeShapeType="1"/>
          </p:cNvSpPr>
          <p:nvPr/>
        </p:nvSpPr>
        <p:spPr bwMode="auto">
          <a:xfrm flipV="1">
            <a:off x="5191125" y="3633788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8" name="Line 36"/>
          <p:cNvSpPr>
            <a:spLocks noChangeShapeType="1"/>
          </p:cNvSpPr>
          <p:nvPr/>
        </p:nvSpPr>
        <p:spPr bwMode="auto">
          <a:xfrm flipH="1" flipV="1">
            <a:off x="8359775" y="4929188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9" name="Line 37"/>
          <p:cNvSpPr>
            <a:spLocks noChangeShapeType="1"/>
          </p:cNvSpPr>
          <p:nvPr/>
        </p:nvSpPr>
        <p:spPr bwMode="auto">
          <a:xfrm flipH="1">
            <a:off x="8359775" y="5721350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0" name="Rectangle 46"/>
          <p:cNvSpPr>
            <a:spLocks noChangeArrowheads="1"/>
          </p:cNvSpPr>
          <p:nvPr/>
        </p:nvSpPr>
        <p:spPr bwMode="auto">
          <a:xfrm>
            <a:off x="9078913" y="543401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5151" name="Rectangle 49"/>
          <p:cNvSpPr>
            <a:spLocks noChangeArrowheads="1"/>
          </p:cNvSpPr>
          <p:nvPr/>
        </p:nvSpPr>
        <p:spPr bwMode="auto">
          <a:xfrm>
            <a:off x="7999413" y="615315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5152" name="Rectangle 50"/>
          <p:cNvSpPr>
            <a:spLocks noChangeArrowheads="1"/>
          </p:cNvSpPr>
          <p:nvPr/>
        </p:nvSpPr>
        <p:spPr bwMode="auto">
          <a:xfrm>
            <a:off x="8001000" y="4713288"/>
            <a:ext cx="43021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5153" name="Line 62"/>
          <p:cNvSpPr>
            <a:spLocks noChangeShapeType="1"/>
          </p:cNvSpPr>
          <p:nvPr/>
        </p:nvSpPr>
        <p:spPr bwMode="auto">
          <a:xfrm flipH="1" flipV="1">
            <a:off x="6486525" y="4929188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4" name="Line 63"/>
          <p:cNvSpPr>
            <a:spLocks noChangeShapeType="1"/>
          </p:cNvSpPr>
          <p:nvPr/>
        </p:nvSpPr>
        <p:spPr bwMode="auto">
          <a:xfrm flipH="1" flipV="1">
            <a:off x="6486525" y="6369050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5" name="Line 64"/>
          <p:cNvSpPr>
            <a:spLocks noChangeShapeType="1"/>
          </p:cNvSpPr>
          <p:nvPr/>
        </p:nvSpPr>
        <p:spPr bwMode="auto">
          <a:xfrm flipV="1">
            <a:off x="8215313" y="514508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6" name="Line 65"/>
          <p:cNvSpPr>
            <a:spLocks noChangeShapeType="1"/>
          </p:cNvSpPr>
          <p:nvPr/>
        </p:nvSpPr>
        <p:spPr bwMode="auto">
          <a:xfrm flipH="1" flipV="1">
            <a:off x="5767388" y="4568825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7" name="Line 66"/>
          <p:cNvSpPr>
            <a:spLocks noChangeShapeType="1"/>
          </p:cNvSpPr>
          <p:nvPr/>
        </p:nvSpPr>
        <p:spPr bwMode="auto">
          <a:xfrm flipH="1" flipV="1">
            <a:off x="4975225" y="4568825"/>
            <a:ext cx="1152525" cy="18002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8" name="Line 67"/>
          <p:cNvSpPr>
            <a:spLocks noChangeShapeType="1"/>
          </p:cNvSpPr>
          <p:nvPr/>
        </p:nvSpPr>
        <p:spPr bwMode="auto">
          <a:xfrm flipV="1">
            <a:off x="6270625" y="514508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9" name="Rectangle 16"/>
          <p:cNvSpPr>
            <a:spLocks noChangeArrowheads="1"/>
          </p:cNvSpPr>
          <p:nvPr/>
        </p:nvSpPr>
        <p:spPr bwMode="auto">
          <a:xfrm>
            <a:off x="4759325" y="42084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13</a:t>
            </a:r>
            <a:endParaRPr lang="en-US"/>
          </a:p>
        </p:txBody>
      </p:sp>
      <p:sp>
        <p:nvSpPr>
          <p:cNvPr id="5160" name="Rectangle 17"/>
          <p:cNvSpPr>
            <a:spLocks noChangeArrowheads="1"/>
          </p:cNvSpPr>
          <p:nvPr/>
        </p:nvSpPr>
        <p:spPr bwMode="auto">
          <a:xfrm>
            <a:off x="5551488" y="420846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14</a:t>
            </a:r>
            <a:endParaRPr lang="en-US"/>
          </a:p>
        </p:txBody>
      </p:sp>
      <p:sp>
        <p:nvSpPr>
          <p:cNvPr id="5161" name="Rectangle 14"/>
          <p:cNvSpPr>
            <a:spLocks noChangeArrowheads="1"/>
          </p:cNvSpPr>
          <p:nvPr/>
        </p:nvSpPr>
        <p:spPr bwMode="auto">
          <a:xfrm>
            <a:off x="4759325" y="34163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5162" name="Rectangle 15"/>
          <p:cNvSpPr>
            <a:spLocks noChangeArrowheads="1"/>
          </p:cNvSpPr>
          <p:nvPr/>
        </p:nvSpPr>
        <p:spPr bwMode="auto">
          <a:xfrm>
            <a:off x="5551488" y="34163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12</a:t>
            </a:r>
            <a:endParaRPr lang="en-US"/>
          </a:p>
        </p:txBody>
      </p:sp>
      <p:sp>
        <p:nvSpPr>
          <p:cNvPr id="5163" name="Rectangle 47"/>
          <p:cNvSpPr>
            <a:spLocks noChangeArrowheads="1"/>
          </p:cNvSpPr>
          <p:nvPr/>
        </p:nvSpPr>
        <p:spPr bwMode="auto">
          <a:xfrm>
            <a:off x="6054725" y="471328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5164" name="Rectangle 48"/>
          <p:cNvSpPr>
            <a:spLocks noChangeArrowheads="1"/>
          </p:cNvSpPr>
          <p:nvPr/>
        </p:nvSpPr>
        <p:spPr bwMode="auto">
          <a:xfrm>
            <a:off x="6054725" y="615315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5165" name="Text Box 68"/>
          <p:cNvSpPr txBox="1">
            <a:spLocks noChangeArrowheads="1"/>
          </p:cNvSpPr>
          <p:nvPr/>
        </p:nvSpPr>
        <p:spPr bwMode="auto">
          <a:xfrm>
            <a:off x="6467475" y="2125663"/>
            <a:ext cx="28940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/>
              <a:t>Carrier X Network</a:t>
            </a:r>
            <a:endParaRPr lang="en-US"/>
          </a:p>
        </p:txBody>
      </p:sp>
      <p:sp>
        <p:nvSpPr>
          <p:cNvPr id="5166" name="Text Box 69"/>
          <p:cNvSpPr txBox="1">
            <a:spLocks noChangeArrowheads="1"/>
          </p:cNvSpPr>
          <p:nvPr/>
        </p:nvSpPr>
        <p:spPr bwMode="auto">
          <a:xfrm>
            <a:off x="1978025" y="5360988"/>
            <a:ext cx="28829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NL"/>
              <a:t>Carrier Y Network</a:t>
            </a:r>
            <a:endParaRPr lang="en-US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4543425" y="4030663"/>
            <a:ext cx="1944688" cy="34925"/>
            <a:chOff x="2862" y="1954"/>
            <a:chExt cx="1225" cy="22"/>
          </a:xfrm>
        </p:grpSpPr>
        <p:sp>
          <p:nvSpPr>
            <p:cNvPr id="5260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61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68" name="Text Box 72"/>
          <p:cNvSpPr txBox="1">
            <a:spLocks noChangeArrowheads="1"/>
          </p:cNvSpPr>
          <p:nvPr/>
        </p:nvSpPr>
        <p:spPr bwMode="auto">
          <a:xfrm>
            <a:off x="6434138" y="3784476"/>
            <a:ext cx="70961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 dirty="0"/>
              <a:t>E-NNI</a:t>
            </a:r>
            <a:endParaRPr lang="en-US" sz="1500" dirty="0"/>
          </a:p>
        </p:txBody>
      </p:sp>
      <p:sp>
        <p:nvSpPr>
          <p:cNvPr id="5169" name="Line 87"/>
          <p:cNvSpPr>
            <a:spLocks noChangeShapeType="1"/>
          </p:cNvSpPr>
          <p:nvPr/>
        </p:nvSpPr>
        <p:spPr bwMode="auto">
          <a:xfrm flipH="1">
            <a:off x="798513" y="248285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88"/>
          <p:cNvGrpSpPr>
            <a:grpSpLocks/>
          </p:cNvGrpSpPr>
          <p:nvPr/>
        </p:nvGrpSpPr>
        <p:grpSpPr bwMode="auto">
          <a:xfrm>
            <a:off x="976313" y="2338388"/>
            <a:ext cx="38100" cy="287337"/>
            <a:chOff x="615" y="978"/>
            <a:chExt cx="24" cy="181"/>
          </a:xfrm>
        </p:grpSpPr>
        <p:sp>
          <p:nvSpPr>
            <p:cNvPr id="5258" name="Line 89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59" name="Line 90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71" name="Line 91"/>
          <p:cNvSpPr>
            <a:spLocks noChangeShapeType="1"/>
          </p:cNvSpPr>
          <p:nvPr/>
        </p:nvSpPr>
        <p:spPr bwMode="auto">
          <a:xfrm flipH="1">
            <a:off x="9512051" y="56499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9685213" y="5505450"/>
            <a:ext cx="42862" cy="287338"/>
            <a:chOff x="6083" y="978"/>
            <a:chExt cx="27" cy="181"/>
          </a:xfrm>
        </p:grpSpPr>
        <p:sp>
          <p:nvSpPr>
            <p:cNvPr id="5256" name="Line 93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57" name="Line 94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73" name="Text Box 95"/>
          <p:cNvSpPr txBox="1">
            <a:spLocks noChangeArrowheads="1"/>
          </p:cNvSpPr>
          <p:nvPr/>
        </p:nvSpPr>
        <p:spPr bwMode="auto">
          <a:xfrm>
            <a:off x="730250" y="1944688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5174" name="Text Box 96"/>
          <p:cNvSpPr txBox="1">
            <a:spLocks noChangeArrowheads="1"/>
          </p:cNvSpPr>
          <p:nvPr/>
        </p:nvSpPr>
        <p:spPr bwMode="auto">
          <a:xfrm>
            <a:off x="9431338" y="5111750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5175" name="Line 108"/>
          <p:cNvSpPr>
            <a:spLocks noChangeShapeType="1"/>
          </p:cNvSpPr>
          <p:nvPr/>
        </p:nvSpPr>
        <p:spPr bwMode="auto">
          <a:xfrm>
            <a:off x="2455863" y="1785938"/>
            <a:ext cx="0" cy="1439862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6" name="Line 109"/>
          <p:cNvSpPr>
            <a:spLocks noChangeShapeType="1"/>
          </p:cNvSpPr>
          <p:nvPr/>
        </p:nvSpPr>
        <p:spPr bwMode="auto">
          <a:xfrm>
            <a:off x="4327525" y="1785938"/>
            <a:ext cx="0" cy="1439862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7" name="Line 111"/>
          <p:cNvSpPr>
            <a:spLocks noChangeShapeType="1"/>
          </p:cNvSpPr>
          <p:nvPr/>
        </p:nvSpPr>
        <p:spPr bwMode="auto">
          <a:xfrm flipV="1">
            <a:off x="5049838" y="3643313"/>
            <a:ext cx="642937" cy="0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8" name="Line 109"/>
          <p:cNvSpPr>
            <a:spLocks noChangeShapeType="1"/>
          </p:cNvSpPr>
          <p:nvPr/>
        </p:nvSpPr>
        <p:spPr bwMode="auto">
          <a:xfrm flipH="1" flipV="1">
            <a:off x="5049838" y="4429125"/>
            <a:ext cx="714375" cy="0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9" name="Line 110"/>
          <p:cNvSpPr>
            <a:spLocks noChangeShapeType="1"/>
          </p:cNvSpPr>
          <p:nvPr/>
        </p:nvSpPr>
        <p:spPr bwMode="auto">
          <a:xfrm>
            <a:off x="6272213" y="4918075"/>
            <a:ext cx="0" cy="1439863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0" name="Line 111"/>
          <p:cNvSpPr>
            <a:spLocks noChangeShapeType="1"/>
          </p:cNvSpPr>
          <p:nvPr/>
        </p:nvSpPr>
        <p:spPr bwMode="auto">
          <a:xfrm>
            <a:off x="8215313" y="4918075"/>
            <a:ext cx="0" cy="1439863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1" name="Freeform 84"/>
          <p:cNvSpPr>
            <a:spLocks/>
          </p:cNvSpPr>
          <p:nvPr/>
        </p:nvSpPr>
        <p:spPr bwMode="auto">
          <a:xfrm>
            <a:off x="1219200" y="2481263"/>
            <a:ext cx="8286750" cy="3886200"/>
          </a:xfrm>
          <a:custGeom>
            <a:avLst/>
            <a:gdLst>
              <a:gd name="T0" fmla="*/ 0 w 8286750"/>
              <a:gd name="T1" fmla="*/ 0 h 3886200"/>
              <a:gd name="T2" fmla="*/ 104775 w 8286750"/>
              <a:gd name="T3" fmla="*/ 0 h 3886200"/>
              <a:gd name="T4" fmla="*/ 1104901 w 8286750"/>
              <a:gd name="T5" fmla="*/ 752475 h 3886200"/>
              <a:gd name="T6" fmla="*/ 3200401 w 8286750"/>
              <a:gd name="T7" fmla="*/ 762000 h 3886200"/>
              <a:gd name="T8" fmla="*/ 3743325 w 8286750"/>
              <a:gd name="T9" fmla="*/ 1076325 h 3886200"/>
              <a:gd name="T10" fmla="*/ 3733801 w 8286750"/>
              <a:gd name="T11" fmla="*/ 2019300 h 3886200"/>
              <a:gd name="T12" fmla="*/ 4895850 w 8286750"/>
              <a:gd name="T13" fmla="*/ 3867150 h 3886200"/>
              <a:gd name="T14" fmla="*/ 7115174 w 8286750"/>
              <a:gd name="T15" fmla="*/ 3886200 h 3886200"/>
              <a:gd name="T16" fmla="*/ 8048626 w 8286750"/>
              <a:gd name="T17" fmla="*/ 3171824 h 3886200"/>
              <a:gd name="T18" fmla="*/ 8286750 w 8286750"/>
              <a:gd name="T19" fmla="*/ 3181350 h 3886200"/>
              <a:gd name="T20" fmla="*/ 8286750 w 8286750"/>
              <a:gd name="T21" fmla="*/ 3181350 h 38862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286750" h="3886200">
                <a:moveTo>
                  <a:pt x="0" y="0"/>
                </a:moveTo>
                <a:lnTo>
                  <a:pt x="104775" y="0"/>
                </a:lnTo>
                <a:lnTo>
                  <a:pt x="1104900" y="752475"/>
                </a:lnTo>
                <a:lnTo>
                  <a:pt x="3200400" y="762000"/>
                </a:lnTo>
                <a:lnTo>
                  <a:pt x="3743325" y="1076325"/>
                </a:lnTo>
                <a:lnTo>
                  <a:pt x="3733800" y="2019300"/>
                </a:lnTo>
                <a:lnTo>
                  <a:pt x="4895850" y="3867150"/>
                </a:lnTo>
                <a:lnTo>
                  <a:pt x="7115175" y="3886200"/>
                </a:lnTo>
                <a:lnTo>
                  <a:pt x="8048625" y="3171825"/>
                </a:lnTo>
                <a:lnTo>
                  <a:pt x="8286750" y="3181350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2" name="Freeform 85"/>
          <p:cNvSpPr>
            <a:spLocks/>
          </p:cNvSpPr>
          <p:nvPr/>
        </p:nvSpPr>
        <p:spPr bwMode="auto">
          <a:xfrm>
            <a:off x="1228725" y="1795463"/>
            <a:ext cx="8277225" cy="3848100"/>
          </a:xfrm>
          <a:custGeom>
            <a:avLst/>
            <a:gdLst>
              <a:gd name="T0" fmla="*/ 0 w 8277225"/>
              <a:gd name="T1" fmla="*/ 685800 h 3848100"/>
              <a:gd name="T2" fmla="*/ 152400 w 8277225"/>
              <a:gd name="T3" fmla="*/ 685800 h 3848100"/>
              <a:gd name="T4" fmla="*/ 1085850 w 8277225"/>
              <a:gd name="T5" fmla="*/ 0 h 3848100"/>
              <a:gd name="T6" fmla="*/ 3295651 w 8277225"/>
              <a:gd name="T7" fmla="*/ 0 h 3848100"/>
              <a:gd name="T8" fmla="*/ 4524373 w 8277225"/>
              <a:gd name="T9" fmla="*/ 1714500 h 3848100"/>
              <a:gd name="T10" fmla="*/ 4533901 w 8277225"/>
              <a:gd name="T11" fmla="*/ 2714624 h 3848100"/>
              <a:gd name="T12" fmla="*/ 4914901 w 8277225"/>
              <a:gd name="T13" fmla="*/ 3095624 h 3848100"/>
              <a:gd name="T14" fmla="*/ 7096125 w 8277225"/>
              <a:gd name="T15" fmla="*/ 3095624 h 3848100"/>
              <a:gd name="T16" fmla="*/ 8048625 w 8277225"/>
              <a:gd name="T17" fmla="*/ 3838574 h 3848100"/>
              <a:gd name="T18" fmla="*/ 8277225 w 8277225"/>
              <a:gd name="T19" fmla="*/ 3848100 h 38481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277225" h="3848100">
                <a:moveTo>
                  <a:pt x="0" y="685800"/>
                </a:moveTo>
                <a:lnTo>
                  <a:pt x="152400" y="685800"/>
                </a:lnTo>
                <a:lnTo>
                  <a:pt x="1085850" y="0"/>
                </a:lnTo>
                <a:lnTo>
                  <a:pt x="3295650" y="0"/>
                </a:lnTo>
                <a:lnTo>
                  <a:pt x="4524375" y="1714500"/>
                </a:lnTo>
                <a:lnTo>
                  <a:pt x="4533900" y="2714625"/>
                </a:lnTo>
                <a:lnTo>
                  <a:pt x="4914900" y="3095625"/>
                </a:lnTo>
                <a:lnTo>
                  <a:pt x="7096125" y="3095625"/>
                </a:lnTo>
                <a:lnTo>
                  <a:pt x="8048625" y="3838575"/>
                </a:lnTo>
                <a:lnTo>
                  <a:pt x="8277225" y="3848100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1231900" y="2435225"/>
            <a:ext cx="215900" cy="144463"/>
            <a:chOff x="821" y="2656"/>
            <a:chExt cx="136" cy="45"/>
          </a:xfrm>
        </p:grpSpPr>
        <p:sp>
          <p:nvSpPr>
            <p:cNvPr id="5254" name="Rectangle 12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5" name="Rectangle 12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6" name="Group 131"/>
          <p:cNvGrpSpPr>
            <a:grpSpLocks/>
          </p:cNvGrpSpPr>
          <p:nvPr/>
        </p:nvGrpSpPr>
        <p:grpSpPr bwMode="auto">
          <a:xfrm rot="-2269905">
            <a:off x="2095500" y="1787525"/>
            <a:ext cx="215900" cy="144463"/>
            <a:chOff x="821" y="2656"/>
            <a:chExt cx="136" cy="45"/>
          </a:xfrm>
        </p:grpSpPr>
        <p:sp>
          <p:nvSpPr>
            <p:cNvPr id="5252" name="Rectangle 13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3" name="Rectangle 13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" name="Group 134"/>
          <p:cNvGrpSpPr>
            <a:grpSpLocks/>
          </p:cNvGrpSpPr>
          <p:nvPr/>
        </p:nvGrpSpPr>
        <p:grpSpPr bwMode="auto">
          <a:xfrm>
            <a:off x="3895725" y="1714500"/>
            <a:ext cx="215900" cy="144463"/>
            <a:chOff x="821" y="2656"/>
            <a:chExt cx="136" cy="45"/>
          </a:xfrm>
        </p:grpSpPr>
        <p:sp>
          <p:nvSpPr>
            <p:cNvPr id="5250" name="Rectangle 13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1" name="Rectangle 13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8" name="Group 137"/>
          <p:cNvGrpSpPr>
            <a:grpSpLocks/>
          </p:cNvGrpSpPr>
          <p:nvPr/>
        </p:nvGrpSpPr>
        <p:grpSpPr bwMode="auto">
          <a:xfrm rot="-2269905">
            <a:off x="1735138" y="2074863"/>
            <a:ext cx="215900" cy="144462"/>
            <a:chOff x="821" y="2656"/>
            <a:chExt cx="136" cy="45"/>
          </a:xfrm>
        </p:grpSpPr>
        <p:sp>
          <p:nvSpPr>
            <p:cNvPr id="5248" name="Rectangle 138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9" name="Rectangle 139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9" name="Group 140"/>
          <p:cNvGrpSpPr>
            <a:grpSpLocks/>
          </p:cNvGrpSpPr>
          <p:nvPr/>
        </p:nvGrpSpPr>
        <p:grpSpPr bwMode="auto">
          <a:xfrm>
            <a:off x="3535363" y="1714500"/>
            <a:ext cx="215900" cy="144463"/>
            <a:chOff x="821" y="2656"/>
            <a:chExt cx="136" cy="45"/>
          </a:xfrm>
        </p:grpSpPr>
        <p:sp>
          <p:nvSpPr>
            <p:cNvPr id="5246" name="Rectangle 14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7" name="Rectangle 14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0" name="Group 143"/>
          <p:cNvGrpSpPr>
            <a:grpSpLocks/>
          </p:cNvGrpSpPr>
          <p:nvPr/>
        </p:nvGrpSpPr>
        <p:grpSpPr bwMode="auto">
          <a:xfrm>
            <a:off x="3248025" y="1714500"/>
            <a:ext cx="215900" cy="144463"/>
            <a:chOff x="821" y="2656"/>
            <a:chExt cx="136" cy="45"/>
          </a:xfrm>
        </p:grpSpPr>
        <p:sp>
          <p:nvSpPr>
            <p:cNvPr id="5244" name="Rectangle 14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5" name="Rectangle 14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1" name="Group 146"/>
          <p:cNvGrpSpPr>
            <a:grpSpLocks/>
          </p:cNvGrpSpPr>
          <p:nvPr/>
        </p:nvGrpSpPr>
        <p:grpSpPr bwMode="auto">
          <a:xfrm>
            <a:off x="2814638" y="1714500"/>
            <a:ext cx="215900" cy="144463"/>
            <a:chOff x="821" y="2656"/>
            <a:chExt cx="136" cy="45"/>
          </a:xfrm>
        </p:grpSpPr>
        <p:sp>
          <p:nvSpPr>
            <p:cNvPr id="5242" name="Rectangle 14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3" name="Rectangle 14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" name="Group 149"/>
          <p:cNvGrpSpPr>
            <a:grpSpLocks/>
          </p:cNvGrpSpPr>
          <p:nvPr/>
        </p:nvGrpSpPr>
        <p:grpSpPr bwMode="auto">
          <a:xfrm rot="3286699">
            <a:off x="5192713" y="2805113"/>
            <a:ext cx="215900" cy="146050"/>
            <a:chOff x="821" y="2656"/>
            <a:chExt cx="136" cy="45"/>
          </a:xfrm>
        </p:grpSpPr>
        <p:sp>
          <p:nvSpPr>
            <p:cNvPr id="5240" name="Rectangle 150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1" name="Rectangle 151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3" name="Group 152"/>
          <p:cNvGrpSpPr>
            <a:grpSpLocks/>
          </p:cNvGrpSpPr>
          <p:nvPr/>
        </p:nvGrpSpPr>
        <p:grpSpPr bwMode="auto">
          <a:xfrm rot="3182610">
            <a:off x="5386388" y="3059113"/>
            <a:ext cx="215900" cy="146050"/>
            <a:chOff x="821" y="2656"/>
            <a:chExt cx="136" cy="45"/>
          </a:xfrm>
        </p:grpSpPr>
        <p:sp>
          <p:nvSpPr>
            <p:cNvPr id="5238" name="Rectangle 15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9" name="Rectangle 15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" name="Group 155"/>
          <p:cNvGrpSpPr>
            <a:grpSpLocks/>
          </p:cNvGrpSpPr>
          <p:nvPr/>
        </p:nvGrpSpPr>
        <p:grpSpPr bwMode="auto">
          <a:xfrm rot="3391007">
            <a:off x="5009357" y="2545556"/>
            <a:ext cx="215900" cy="144463"/>
            <a:chOff x="821" y="2656"/>
            <a:chExt cx="136" cy="45"/>
          </a:xfrm>
        </p:grpSpPr>
        <p:sp>
          <p:nvSpPr>
            <p:cNvPr id="5236" name="Rectangle 156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7" name="Rectangle 157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" name="Group 158"/>
          <p:cNvGrpSpPr>
            <a:grpSpLocks/>
          </p:cNvGrpSpPr>
          <p:nvPr/>
        </p:nvGrpSpPr>
        <p:grpSpPr bwMode="auto">
          <a:xfrm rot="3453418">
            <a:off x="4566444" y="1928019"/>
            <a:ext cx="215900" cy="144462"/>
            <a:chOff x="821" y="2656"/>
            <a:chExt cx="136" cy="45"/>
          </a:xfrm>
        </p:grpSpPr>
        <p:sp>
          <p:nvSpPr>
            <p:cNvPr id="5234" name="Rectangle 15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5" name="Rectangle 160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" name="Group 161"/>
          <p:cNvGrpSpPr>
            <a:grpSpLocks/>
          </p:cNvGrpSpPr>
          <p:nvPr/>
        </p:nvGrpSpPr>
        <p:grpSpPr bwMode="auto">
          <a:xfrm>
            <a:off x="6423025" y="4832350"/>
            <a:ext cx="215900" cy="144463"/>
            <a:chOff x="821" y="2656"/>
            <a:chExt cx="136" cy="45"/>
          </a:xfrm>
        </p:grpSpPr>
        <p:sp>
          <p:nvSpPr>
            <p:cNvPr id="5232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3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7" name="Group 164"/>
          <p:cNvGrpSpPr>
            <a:grpSpLocks/>
          </p:cNvGrpSpPr>
          <p:nvPr/>
        </p:nvGrpSpPr>
        <p:grpSpPr bwMode="auto">
          <a:xfrm rot="3084630">
            <a:off x="5745957" y="4526756"/>
            <a:ext cx="215900" cy="144463"/>
            <a:chOff x="821" y="2656"/>
            <a:chExt cx="136" cy="45"/>
          </a:xfrm>
        </p:grpSpPr>
        <p:sp>
          <p:nvSpPr>
            <p:cNvPr id="5230" name="Rectangle 16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1" name="Rectangle 16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8" name="Group 170"/>
          <p:cNvGrpSpPr>
            <a:grpSpLocks/>
          </p:cNvGrpSpPr>
          <p:nvPr/>
        </p:nvGrpSpPr>
        <p:grpSpPr bwMode="auto">
          <a:xfrm rot="5400000">
            <a:off x="5650707" y="3879056"/>
            <a:ext cx="215900" cy="144463"/>
            <a:chOff x="821" y="2656"/>
            <a:chExt cx="136" cy="45"/>
          </a:xfrm>
        </p:grpSpPr>
        <p:sp>
          <p:nvSpPr>
            <p:cNvPr id="5228" name="Rectangle 17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9" name="Rectangle 17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" name="Group 173"/>
          <p:cNvGrpSpPr>
            <a:grpSpLocks/>
          </p:cNvGrpSpPr>
          <p:nvPr/>
        </p:nvGrpSpPr>
        <p:grpSpPr bwMode="auto">
          <a:xfrm rot="2541447">
            <a:off x="8751888" y="5233988"/>
            <a:ext cx="215900" cy="144462"/>
            <a:chOff x="821" y="2656"/>
            <a:chExt cx="136" cy="45"/>
          </a:xfrm>
        </p:grpSpPr>
        <p:sp>
          <p:nvSpPr>
            <p:cNvPr id="5226" name="Rectangle 17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7" name="Rectangle 17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" name="Group 176"/>
          <p:cNvGrpSpPr>
            <a:grpSpLocks/>
          </p:cNvGrpSpPr>
          <p:nvPr/>
        </p:nvGrpSpPr>
        <p:grpSpPr bwMode="auto">
          <a:xfrm>
            <a:off x="9242425" y="5578475"/>
            <a:ext cx="215900" cy="144463"/>
            <a:chOff x="821" y="2656"/>
            <a:chExt cx="136" cy="45"/>
          </a:xfrm>
        </p:grpSpPr>
        <p:sp>
          <p:nvSpPr>
            <p:cNvPr id="5224" name="Rectangle 17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5" name="Rectangle 17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1" name="Group 182"/>
          <p:cNvGrpSpPr>
            <a:grpSpLocks/>
          </p:cNvGrpSpPr>
          <p:nvPr/>
        </p:nvGrpSpPr>
        <p:grpSpPr bwMode="auto">
          <a:xfrm rot="2331203">
            <a:off x="8385175" y="4949825"/>
            <a:ext cx="215900" cy="144463"/>
            <a:chOff x="821" y="2656"/>
            <a:chExt cx="136" cy="45"/>
          </a:xfrm>
        </p:grpSpPr>
        <p:sp>
          <p:nvSpPr>
            <p:cNvPr id="5222" name="Rectangle 18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3" name="Rectangle 18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2" name="Group 161"/>
          <p:cNvGrpSpPr>
            <a:grpSpLocks/>
          </p:cNvGrpSpPr>
          <p:nvPr/>
        </p:nvGrpSpPr>
        <p:grpSpPr bwMode="auto">
          <a:xfrm>
            <a:off x="7292975" y="4832350"/>
            <a:ext cx="215900" cy="144463"/>
            <a:chOff x="821" y="2656"/>
            <a:chExt cx="136" cy="45"/>
          </a:xfrm>
        </p:grpSpPr>
        <p:sp>
          <p:nvSpPr>
            <p:cNvPr id="5220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1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3" name="Group 161"/>
          <p:cNvGrpSpPr>
            <a:grpSpLocks/>
          </p:cNvGrpSpPr>
          <p:nvPr/>
        </p:nvGrpSpPr>
        <p:grpSpPr bwMode="auto">
          <a:xfrm>
            <a:off x="7559675" y="4832350"/>
            <a:ext cx="215900" cy="144463"/>
            <a:chOff x="821" y="2656"/>
            <a:chExt cx="136" cy="45"/>
          </a:xfrm>
        </p:grpSpPr>
        <p:sp>
          <p:nvSpPr>
            <p:cNvPr id="5218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19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202" name="Line 186"/>
          <p:cNvSpPr>
            <a:spLocks noChangeShapeType="1"/>
          </p:cNvSpPr>
          <p:nvPr/>
        </p:nvSpPr>
        <p:spPr bwMode="auto">
          <a:xfrm flipV="1">
            <a:off x="2239963" y="2071688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3" name="Line 186"/>
          <p:cNvSpPr>
            <a:spLocks noChangeShapeType="1"/>
          </p:cNvSpPr>
          <p:nvPr/>
        </p:nvSpPr>
        <p:spPr bwMode="auto">
          <a:xfrm flipV="1">
            <a:off x="4121150" y="2071688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4" name="Line 186"/>
          <p:cNvSpPr>
            <a:spLocks noChangeShapeType="1"/>
          </p:cNvSpPr>
          <p:nvPr/>
        </p:nvSpPr>
        <p:spPr bwMode="auto">
          <a:xfrm rot="16200000" flipV="1">
            <a:off x="5262563" y="3644900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5" name="Line 186"/>
          <p:cNvSpPr>
            <a:spLocks noChangeShapeType="1"/>
          </p:cNvSpPr>
          <p:nvPr/>
        </p:nvSpPr>
        <p:spPr bwMode="auto">
          <a:xfrm flipV="1">
            <a:off x="6049963" y="5214938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6" name="Line 186"/>
          <p:cNvSpPr>
            <a:spLocks noChangeShapeType="1"/>
          </p:cNvSpPr>
          <p:nvPr/>
        </p:nvSpPr>
        <p:spPr bwMode="auto">
          <a:xfrm flipV="1">
            <a:off x="7978775" y="5214938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7" name="Line 186"/>
          <p:cNvSpPr>
            <a:spLocks noChangeShapeType="1"/>
          </p:cNvSpPr>
          <p:nvPr/>
        </p:nvSpPr>
        <p:spPr bwMode="auto">
          <a:xfrm rot="16200000" flipV="1">
            <a:off x="5262563" y="4430713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8" name="Line 185"/>
          <p:cNvSpPr>
            <a:spLocks noChangeShapeType="1"/>
          </p:cNvSpPr>
          <p:nvPr/>
        </p:nvSpPr>
        <p:spPr bwMode="auto">
          <a:xfrm flipV="1">
            <a:off x="1447800" y="2500313"/>
            <a:ext cx="287338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9" name="Line 190"/>
          <p:cNvSpPr>
            <a:spLocks noChangeShapeType="1"/>
          </p:cNvSpPr>
          <p:nvPr/>
        </p:nvSpPr>
        <p:spPr bwMode="auto">
          <a:xfrm>
            <a:off x="8836025" y="5715000"/>
            <a:ext cx="287338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0" name="Line 112"/>
          <p:cNvSpPr>
            <a:spLocks noChangeShapeType="1"/>
          </p:cNvSpPr>
          <p:nvPr/>
        </p:nvSpPr>
        <p:spPr bwMode="auto">
          <a:xfrm>
            <a:off x="1231900" y="2071688"/>
            <a:ext cx="0" cy="52863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1" name="Line 113"/>
          <p:cNvSpPr>
            <a:spLocks noChangeShapeType="1"/>
          </p:cNvSpPr>
          <p:nvPr/>
        </p:nvSpPr>
        <p:spPr bwMode="auto">
          <a:xfrm>
            <a:off x="9439275" y="5557838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2" name="Line 114"/>
          <p:cNvSpPr>
            <a:spLocks noChangeShapeType="1"/>
          </p:cNvSpPr>
          <p:nvPr/>
        </p:nvSpPr>
        <p:spPr bwMode="auto">
          <a:xfrm>
            <a:off x="1231900" y="714216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213" name="Text Box 115"/>
          <p:cNvSpPr txBox="1">
            <a:spLocks noChangeArrowheads="1"/>
          </p:cNvSpPr>
          <p:nvPr/>
        </p:nvSpPr>
        <p:spPr bwMode="auto">
          <a:xfrm>
            <a:off x="3049132" y="6854825"/>
            <a:ext cx="473642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DNI </a:t>
            </a:r>
            <a:r>
              <a:rPr lang="nl-NL" sz="1500" dirty="0"/>
              <a:t>protected P2P </a:t>
            </a:r>
            <a:r>
              <a:rPr lang="nl-NL" sz="1500" dirty="0" smtClean="0"/>
              <a:t>EC </a:t>
            </a:r>
            <a:r>
              <a:rPr lang="nl-NL" sz="1500" dirty="0"/>
              <a:t>in Carrier X and Y networks</a:t>
            </a:r>
          </a:p>
        </p:txBody>
      </p:sp>
      <p:sp>
        <p:nvSpPr>
          <p:cNvPr id="5214" name="AutoShape 191"/>
          <p:cNvSpPr>
            <a:spLocks/>
          </p:cNvSpPr>
          <p:nvPr/>
        </p:nvSpPr>
        <p:spPr bwMode="auto">
          <a:xfrm>
            <a:off x="192088" y="3000375"/>
            <a:ext cx="931862" cy="749300"/>
          </a:xfrm>
          <a:prstGeom prst="borderCallout2">
            <a:avLst>
              <a:gd name="adj1" fmla="val 25199"/>
              <a:gd name="adj2" fmla="val 108176"/>
              <a:gd name="adj3" fmla="val 26472"/>
              <a:gd name="adj4" fmla="val 126065"/>
              <a:gd name="adj5" fmla="val -36662"/>
              <a:gd name="adj6" fmla="val 149574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b="0" i="1" dirty="0"/>
              <a:t>block forwarding of frames in </a:t>
            </a:r>
            <a:r>
              <a:rPr lang="nl-NL" sz="1100" b="0" i="1" dirty="0" smtClean="0"/>
              <a:t>EC</a:t>
            </a:r>
            <a:endParaRPr lang="en-US" sz="1100" b="0" i="1" dirty="0"/>
          </a:p>
        </p:txBody>
      </p:sp>
      <p:sp>
        <p:nvSpPr>
          <p:cNvPr id="5215" name="AutoShape 191"/>
          <p:cNvSpPr>
            <a:spLocks/>
          </p:cNvSpPr>
          <p:nvPr/>
        </p:nvSpPr>
        <p:spPr bwMode="auto">
          <a:xfrm flipH="1">
            <a:off x="6907213" y="3000375"/>
            <a:ext cx="1571625" cy="500063"/>
          </a:xfrm>
          <a:prstGeom prst="borderCallout2">
            <a:avLst>
              <a:gd name="adj1" fmla="val 26472"/>
              <a:gd name="adj2" fmla="val 108176"/>
              <a:gd name="adj3" fmla="val 26472"/>
              <a:gd name="adj4" fmla="val 126065"/>
              <a:gd name="adj5" fmla="val 59639"/>
              <a:gd name="adj6" fmla="val 180921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400" dirty="0"/>
              <a:t>DNI Protected P2P </a:t>
            </a:r>
            <a:r>
              <a:rPr lang="nl-NL" sz="1400" dirty="0" smtClean="0"/>
              <a:t>EC</a:t>
            </a:r>
            <a:endParaRPr lang="en-US" sz="1400" dirty="0"/>
          </a:p>
        </p:txBody>
      </p:sp>
      <p:sp>
        <p:nvSpPr>
          <p:cNvPr id="5216" name="AutoShape 204"/>
          <p:cNvSpPr>
            <a:spLocks/>
          </p:cNvSpPr>
          <p:nvPr/>
        </p:nvSpPr>
        <p:spPr bwMode="auto">
          <a:xfrm flipH="1">
            <a:off x="5335588" y="1643063"/>
            <a:ext cx="1049337" cy="428625"/>
          </a:xfrm>
          <a:prstGeom prst="borderCallout2">
            <a:avLst>
              <a:gd name="adj1" fmla="val 39560"/>
              <a:gd name="adj2" fmla="val 108176"/>
              <a:gd name="adj3" fmla="val 39560"/>
              <a:gd name="adj4" fmla="val 136116"/>
              <a:gd name="adj5" fmla="val 71153"/>
              <a:gd name="adj6" fmla="val 161778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i="1" dirty="0" smtClean="0"/>
              <a:t>VLAN/BSI </a:t>
            </a:r>
            <a:r>
              <a:rPr lang="nl-NL" sz="1100" i="1" dirty="0"/>
              <a:t>frame in </a:t>
            </a:r>
            <a:r>
              <a:rPr lang="nl-NL" sz="1100" i="1" dirty="0" smtClean="0"/>
              <a:t>EC</a:t>
            </a:r>
            <a:endParaRPr lang="en-US" sz="1100" i="1" dirty="0"/>
          </a:p>
        </p:txBody>
      </p:sp>
      <p:sp>
        <p:nvSpPr>
          <p:cNvPr id="142" name="Line 112"/>
          <p:cNvSpPr>
            <a:spLocks noChangeShapeType="1"/>
          </p:cNvSpPr>
          <p:nvPr/>
        </p:nvSpPr>
        <p:spPr bwMode="auto">
          <a:xfrm>
            <a:off x="1015107" y="2704356"/>
            <a:ext cx="0" cy="518457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3" name="Line 113"/>
          <p:cNvSpPr>
            <a:spLocks noChangeShapeType="1"/>
          </p:cNvSpPr>
          <p:nvPr/>
        </p:nvSpPr>
        <p:spPr bwMode="auto">
          <a:xfrm>
            <a:off x="9728075" y="5800701"/>
            <a:ext cx="0" cy="208823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4" name="Line 114"/>
          <p:cNvSpPr>
            <a:spLocks noChangeShapeType="1"/>
          </p:cNvSpPr>
          <p:nvPr/>
        </p:nvSpPr>
        <p:spPr bwMode="auto">
          <a:xfrm flipV="1">
            <a:off x="1015107" y="7672908"/>
            <a:ext cx="8712968" cy="12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45" name="Text Box 115"/>
          <p:cNvSpPr txBox="1">
            <a:spLocks noChangeArrowheads="1"/>
          </p:cNvSpPr>
          <p:nvPr/>
        </p:nvSpPr>
        <p:spPr bwMode="auto">
          <a:xfrm>
            <a:off x="4590450" y="7385694"/>
            <a:ext cx="122020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E-Line EVC</a:t>
            </a:r>
            <a:endParaRPr lang="nl-NL" sz="1500" dirty="0"/>
          </a:p>
        </p:txBody>
      </p:sp>
      <p:sp>
        <p:nvSpPr>
          <p:cNvPr id="146" name="Line 112"/>
          <p:cNvSpPr>
            <a:spLocks noChangeShapeType="1"/>
          </p:cNvSpPr>
          <p:nvPr/>
        </p:nvSpPr>
        <p:spPr bwMode="auto">
          <a:xfrm>
            <a:off x="1232668" y="1450305"/>
            <a:ext cx="0" cy="52863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" name="Line 113"/>
          <p:cNvSpPr>
            <a:spLocks noChangeShapeType="1"/>
          </p:cNvSpPr>
          <p:nvPr/>
        </p:nvSpPr>
        <p:spPr bwMode="auto">
          <a:xfrm>
            <a:off x="4687515" y="3640461"/>
            <a:ext cx="0" cy="30962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0" name="Line 114"/>
          <p:cNvSpPr>
            <a:spLocks noChangeShapeType="1"/>
          </p:cNvSpPr>
          <p:nvPr/>
        </p:nvSpPr>
        <p:spPr bwMode="auto">
          <a:xfrm>
            <a:off x="1015108" y="4072508"/>
            <a:ext cx="367240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1" name="Text Box 115"/>
          <p:cNvSpPr txBox="1">
            <a:spLocks noChangeArrowheads="1"/>
          </p:cNvSpPr>
          <p:nvPr/>
        </p:nvSpPr>
        <p:spPr bwMode="auto">
          <a:xfrm>
            <a:off x="1231131" y="3806542"/>
            <a:ext cx="345638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/>
              <a:t>OVC</a:t>
            </a:r>
            <a:endParaRPr lang="nl-NL" sz="1500" dirty="0"/>
          </a:p>
        </p:txBody>
      </p:sp>
      <p:sp>
        <p:nvSpPr>
          <p:cNvPr id="154" name="Line 114"/>
          <p:cNvSpPr>
            <a:spLocks noChangeShapeType="1"/>
          </p:cNvSpPr>
          <p:nvPr/>
        </p:nvSpPr>
        <p:spPr bwMode="auto">
          <a:xfrm>
            <a:off x="6055667" y="4087317"/>
            <a:ext cx="367240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5" name="Text Box 115"/>
          <p:cNvSpPr txBox="1">
            <a:spLocks noChangeArrowheads="1"/>
          </p:cNvSpPr>
          <p:nvPr/>
        </p:nvSpPr>
        <p:spPr bwMode="auto">
          <a:xfrm>
            <a:off x="6415706" y="3821351"/>
            <a:ext cx="2952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/>
              <a:t>OVC</a:t>
            </a:r>
            <a:endParaRPr lang="nl-NL" sz="1500" dirty="0"/>
          </a:p>
        </p:txBody>
      </p:sp>
      <p:sp>
        <p:nvSpPr>
          <p:cNvPr id="156" name="Line 113"/>
          <p:cNvSpPr>
            <a:spLocks noChangeShapeType="1"/>
          </p:cNvSpPr>
          <p:nvPr/>
        </p:nvSpPr>
        <p:spPr bwMode="auto">
          <a:xfrm>
            <a:off x="9728075" y="3712468"/>
            <a:ext cx="0" cy="172819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7" name="Line 113"/>
          <p:cNvSpPr>
            <a:spLocks noChangeShapeType="1"/>
          </p:cNvSpPr>
          <p:nvPr/>
        </p:nvSpPr>
        <p:spPr bwMode="auto">
          <a:xfrm>
            <a:off x="6055667" y="3640460"/>
            <a:ext cx="0" cy="86397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" name="Title 15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 SNCP &amp; DRNI Protected EC </a:t>
            </a:r>
            <a:r>
              <a:rPr lang="en-US" sz="2400" dirty="0" smtClean="0"/>
              <a:t>(S-VLAN, BSI)</a:t>
            </a:r>
            <a:br>
              <a:rPr lang="en-US" sz="2400" dirty="0" smtClean="0"/>
            </a:br>
            <a:r>
              <a:rPr lang="en-US" sz="2400" dirty="0" smtClean="0"/>
              <a:t>EC-Segments &gt;1200 km</a:t>
            </a:r>
            <a:endParaRPr lang="en-GB" dirty="0"/>
          </a:p>
        </p:txBody>
      </p:sp>
      <p:sp>
        <p:nvSpPr>
          <p:cNvPr id="163" name="TextBox 162"/>
          <p:cNvSpPr txBox="1"/>
          <p:nvPr/>
        </p:nvSpPr>
        <p:spPr>
          <a:xfrm>
            <a:off x="8215907" y="3568452"/>
            <a:ext cx="2455268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</a:rPr>
              <a:t>Is it possible to use a special version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of DRNI here?</a:t>
            </a:r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64" name="Oval 163"/>
          <p:cNvSpPr/>
          <p:nvPr/>
        </p:nvSpPr>
        <p:spPr bwMode="auto">
          <a:xfrm>
            <a:off x="7783859" y="4504556"/>
            <a:ext cx="864096" cy="23762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Oval 160"/>
          <p:cNvSpPr/>
          <p:nvPr/>
        </p:nvSpPr>
        <p:spPr bwMode="auto">
          <a:xfrm>
            <a:off x="5839643" y="4504556"/>
            <a:ext cx="864096" cy="23762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Oval 161"/>
          <p:cNvSpPr/>
          <p:nvPr/>
        </p:nvSpPr>
        <p:spPr bwMode="auto">
          <a:xfrm>
            <a:off x="3895427" y="1264196"/>
            <a:ext cx="864096" cy="23762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Oval 164"/>
          <p:cNvSpPr/>
          <p:nvPr/>
        </p:nvSpPr>
        <p:spPr bwMode="auto">
          <a:xfrm>
            <a:off x="2023219" y="1264196"/>
            <a:ext cx="864096" cy="23762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within the MEF Ethernet Services Architecture</a:t>
            </a:r>
            <a:endParaRPr lang="en-GB" dirty="0"/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4775075" y="1360710"/>
            <a:ext cx="4953000" cy="4872038"/>
            <a:chOff x="1295400" y="914400"/>
            <a:chExt cx="4953000" cy="4872038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2419350" y="3814763"/>
              <a:ext cx="3829050" cy="1195387"/>
              <a:chOff x="2952" y="3259"/>
              <a:chExt cx="1374" cy="590"/>
            </a:xfrm>
          </p:grpSpPr>
          <p:grpSp>
            <p:nvGrpSpPr>
              <p:cNvPr id="63" name="Group 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65" name="Freeform 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6" name="Freeform 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4" name="Rectangle 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2419350" y="3024188"/>
              <a:ext cx="3829050" cy="1152525"/>
              <a:chOff x="2952" y="2867"/>
              <a:chExt cx="1374" cy="570"/>
            </a:xfrm>
          </p:grpSpPr>
          <p:grpSp>
            <p:nvGrpSpPr>
              <p:cNvPr id="59" name="Group 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61" name="Freeform 1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" name="Freeform 1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0" name="Rectangle 1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2419350" y="2320925"/>
              <a:ext cx="3829050" cy="1114425"/>
              <a:chOff x="2952" y="2520"/>
              <a:chExt cx="1374" cy="551"/>
            </a:xfrm>
          </p:grpSpPr>
          <p:grpSp>
            <p:nvGrpSpPr>
              <p:cNvPr id="55" name="Group 1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6" name="Rectangle 1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1857375" y="4211638"/>
              <a:ext cx="3829050" cy="1192212"/>
              <a:chOff x="2952" y="3259"/>
              <a:chExt cx="1374" cy="590"/>
            </a:xfrm>
          </p:grpSpPr>
          <p:grpSp>
            <p:nvGrpSpPr>
              <p:cNvPr id="51" name="Group 19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53" name="Freeform 20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" name="Freeform 21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2" name="Rectangle 22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857375" y="3417888"/>
              <a:ext cx="3829050" cy="1154112"/>
              <a:chOff x="2952" y="2867"/>
              <a:chExt cx="1374" cy="570"/>
            </a:xfrm>
          </p:grpSpPr>
          <p:grpSp>
            <p:nvGrpSpPr>
              <p:cNvPr id="47" name="Group 24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49" name="Freeform 25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" name="Freeform 26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8" name="Rectangle 27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1857375" y="2716213"/>
              <a:ext cx="3829050" cy="1112837"/>
              <a:chOff x="2952" y="2520"/>
              <a:chExt cx="1374" cy="551"/>
            </a:xfrm>
          </p:grpSpPr>
          <p:grpSp>
            <p:nvGrpSpPr>
              <p:cNvPr id="43" name="Group 29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45" name="Freeform 30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6" name="Freeform 31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4" name="Rectangle 32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1295400" y="4591050"/>
              <a:ext cx="3830638" cy="1195388"/>
              <a:chOff x="2952" y="3259"/>
              <a:chExt cx="1374" cy="590"/>
            </a:xfrm>
          </p:grpSpPr>
          <p:grpSp>
            <p:nvGrpSpPr>
              <p:cNvPr id="39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41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0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5400" y="3800475"/>
              <a:ext cx="3830638" cy="1150938"/>
              <a:chOff x="2952" y="2867"/>
              <a:chExt cx="1374" cy="570"/>
            </a:xfrm>
          </p:grpSpPr>
          <p:grpSp>
            <p:nvGrpSpPr>
              <p:cNvPr id="35" name="Group 3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37" name="Freeform 4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" name="Freeform 4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1295400" y="3097213"/>
              <a:ext cx="3830638" cy="1114425"/>
              <a:chOff x="2952" y="2520"/>
              <a:chExt cx="1374" cy="551"/>
            </a:xfrm>
          </p:grpSpPr>
          <p:grpSp>
            <p:nvGrpSpPr>
              <p:cNvPr id="31" name="Group 4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33" name="Freeform 4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" name="Freeform 4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2" name="Rectangle 4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Rectangle 48"/>
            <p:cNvSpPr>
              <a:spLocks noChangeArrowheads="1"/>
            </p:cNvSpPr>
            <p:nvPr/>
          </p:nvSpPr>
          <p:spPr bwMode="auto">
            <a:xfrm rot="-5400000">
              <a:off x="4414838" y="4405312"/>
              <a:ext cx="965200" cy="225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Data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6" name="Rectangle 49"/>
            <p:cNvSpPr>
              <a:spLocks noChangeArrowheads="1"/>
            </p:cNvSpPr>
            <p:nvPr/>
          </p:nvSpPr>
          <p:spPr bwMode="auto">
            <a:xfrm rot="-5400000">
              <a:off x="4787900" y="4030663"/>
              <a:ext cx="12271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Control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7" name="Rectangle 50"/>
            <p:cNvSpPr>
              <a:spLocks noChangeArrowheads="1"/>
            </p:cNvSpPr>
            <p:nvPr/>
          </p:nvSpPr>
          <p:spPr bwMode="auto">
            <a:xfrm rot="-5400000">
              <a:off x="5051425" y="3586163"/>
              <a:ext cx="17097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Management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8" name="Rectangle 52"/>
            <p:cNvSpPr>
              <a:spLocks noChangeArrowheads="1"/>
            </p:cNvSpPr>
            <p:nvPr/>
          </p:nvSpPr>
          <p:spPr bwMode="auto">
            <a:xfrm>
              <a:off x="1495425" y="5232400"/>
              <a:ext cx="29035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800" b="1" dirty="0">
                  <a:solidFill>
                    <a:srgbClr val="010000"/>
                  </a:solidFill>
                </a:rPr>
                <a:t>Transport Services Layer                     </a:t>
              </a:r>
              <a:endParaRPr lang="en-US" sz="4000" dirty="0">
                <a:latin typeface="Times New Roman" pitchFamily="18" charset="0"/>
              </a:endParaRPr>
            </a:p>
          </p:txBody>
        </p:sp>
        <p:sp>
          <p:nvSpPr>
            <p:cNvPr id="19" name="Rectangle 54"/>
            <p:cNvSpPr>
              <a:spLocks noChangeArrowheads="1"/>
            </p:cNvSpPr>
            <p:nvPr/>
          </p:nvSpPr>
          <p:spPr bwMode="auto">
            <a:xfrm>
              <a:off x="4487863" y="5408613"/>
              <a:ext cx="34925" cy="147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" name="Rectangle 55"/>
            <p:cNvSpPr>
              <a:spLocks noChangeArrowheads="1"/>
            </p:cNvSpPr>
            <p:nvPr/>
          </p:nvSpPr>
          <p:spPr bwMode="auto">
            <a:xfrm>
              <a:off x="1479550" y="4438650"/>
              <a:ext cx="2808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Ethernet Services Layer       </a:t>
              </a:r>
              <a:endParaRPr lang="en-US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Rectangle 57"/>
            <p:cNvSpPr>
              <a:spLocks noChangeArrowheads="1"/>
            </p:cNvSpPr>
            <p:nvPr/>
          </p:nvSpPr>
          <p:spPr bwMode="auto">
            <a:xfrm>
              <a:off x="1439863" y="3703638"/>
              <a:ext cx="2954337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Application Services Layer                </a:t>
              </a:r>
              <a:endParaRPr lang="en-US" sz="3200" b="1">
                <a:latin typeface="Times New Roman" pitchFamily="18" charset="0"/>
              </a:endParaRPr>
            </a:p>
          </p:txBody>
        </p:sp>
        <p:sp>
          <p:nvSpPr>
            <p:cNvPr id="22" name="Rectangle 59"/>
            <p:cNvSpPr>
              <a:spLocks noChangeArrowheads="1"/>
            </p:cNvSpPr>
            <p:nvPr/>
          </p:nvSpPr>
          <p:spPr bwMode="auto">
            <a:xfrm>
              <a:off x="4078288" y="3851275"/>
              <a:ext cx="44450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grpSp>
          <p:nvGrpSpPr>
            <p:cNvPr id="23" name="Group 33"/>
            <p:cNvGrpSpPr>
              <a:grpSpLocks/>
            </p:cNvGrpSpPr>
            <p:nvPr/>
          </p:nvGrpSpPr>
          <p:grpSpPr bwMode="auto">
            <a:xfrm>
              <a:off x="2418236" y="1397715"/>
              <a:ext cx="3830163" cy="1147763"/>
              <a:chOff x="2952" y="3259"/>
              <a:chExt cx="1374" cy="590"/>
            </a:xfrm>
          </p:grpSpPr>
          <p:grpSp>
            <p:nvGrpSpPr>
              <p:cNvPr id="27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29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8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Rectangle 54"/>
            <p:cNvSpPr>
              <a:spLocks noChangeArrowheads="1"/>
            </p:cNvSpPr>
            <p:nvPr/>
          </p:nvSpPr>
          <p:spPr bwMode="auto">
            <a:xfrm>
              <a:off x="5629895" y="2168704"/>
              <a:ext cx="35103" cy="146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5" name="Rectangle 59"/>
            <p:cNvSpPr>
              <a:spLocks noChangeArrowheads="1"/>
            </p:cNvSpPr>
            <p:nvPr/>
          </p:nvSpPr>
          <p:spPr bwMode="auto">
            <a:xfrm>
              <a:off x="5144154" y="914400"/>
              <a:ext cx="44464" cy="194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>
              <a:off x="2438400" y="1941513"/>
              <a:ext cx="3276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Ordering , Provisioning, Billing,</a:t>
              </a:r>
            </a:p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Management and Support</a:t>
              </a:r>
            </a:p>
          </p:txBody>
        </p:sp>
      </p:grpSp>
      <p:sp>
        <p:nvSpPr>
          <p:cNvPr id="70" name="Rounded Rectangular Callout 69"/>
          <p:cNvSpPr/>
          <p:nvPr/>
        </p:nvSpPr>
        <p:spPr bwMode="auto">
          <a:xfrm>
            <a:off x="1015107" y="2488332"/>
            <a:ext cx="3672408" cy="1152128"/>
          </a:xfrm>
          <a:prstGeom prst="wedgeRoundRectCallout">
            <a:avLst>
              <a:gd name="adj1" fmla="val 64068"/>
              <a:gd name="adj2" fmla="val 15533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DRNI is performed in this layer, which is an ETH(S-VLAN)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or ETH(BSI) layer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ounded Rectangular Callout 70"/>
          <p:cNvSpPr/>
          <p:nvPr/>
        </p:nvSpPr>
        <p:spPr bwMode="auto">
          <a:xfrm>
            <a:off x="1519163" y="6952828"/>
            <a:ext cx="8928992" cy="792088"/>
          </a:xfrm>
          <a:prstGeom prst="wedgeRoundRectCallout">
            <a:avLst>
              <a:gd name="adj1" fmla="val -327"/>
              <a:gd name="adj2" fmla="val -179845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EC signals are transported over p2p VLAN, ESP, PW, transport-LSP, VC-n, ODUk, mp2mp B-VLAN, mp2p LSP connections and 802.3 links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ounded Rectangular Callout 71"/>
          <p:cNvSpPr/>
          <p:nvPr/>
        </p:nvSpPr>
        <p:spPr bwMode="auto">
          <a:xfrm>
            <a:off x="367035" y="4216524"/>
            <a:ext cx="3600400" cy="864096"/>
          </a:xfrm>
          <a:prstGeom prst="wedgeRoundRectCallout">
            <a:avLst>
              <a:gd name="adj1" fmla="val 78390"/>
              <a:gd name="adj2" fmla="val 39545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This layer supports Ethernet Connections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(EC)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ounded Rectangular Callout 72"/>
          <p:cNvSpPr/>
          <p:nvPr/>
        </p:nvSpPr>
        <p:spPr bwMode="auto">
          <a:xfrm>
            <a:off x="367035" y="5296644"/>
            <a:ext cx="3600400" cy="1368152"/>
          </a:xfrm>
          <a:prstGeom prst="wedgeRoundRectCallout">
            <a:avLst>
              <a:gd name="adj1" fmla="val 81893"/>
              <a:gd name="adj2" fmla="val -62532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 protection switching: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G.8031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ETH 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aseline="0" dirty="0" smtClean="0">
                <a:solidFill>
                  <a:srgbClr val="C00000"/>
                </a:solidFill>
                <a:latin typeface="Arial" charset="0"/>
              </a:rPr>
              <a:t>G.8032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 ERP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p802.1AX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bq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Rectangle 314"/>
          <p:cNvSpPr/>
          <p:nvPr/>
        </p:nvSpPr>
        <p:spPr bwMode="auto">
          <a:xfrm>
            <a:off x="9152011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5407595" y="6088732"/>
            <a:ext cx="360040" cy="100811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4831531" y="6088732"/>
            <a:ext cx="360040" cy="100811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6919763" y="6088732"/>
            <a:ext cx="648072" cy="100811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855867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5911651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3967435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3031331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2167235" y="5512668"/>
            <a:ext cx="648072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1015107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1" name="Line 36"/>
          <p:cNvSpPr>
            <a:spLocks noChangeShapeType="1"/>
          </p:cNvSpPr>
          <p:nvPr/>
        </p:nvSpPr>
        <p:spPr bwMode="auto">
          <a:xfrm flipH="1">
            <a:off x="6407150" y="2461195"/>
            <a:ext cx="1643063" cy="10715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2" name="Line 36"/>
          <p:cNvSpPr>
            <a:spLocks noChangeShapeType="1"/>
          </p:cNvSpPr>
          <p:nvPr/>
        </p:nvSpPr>
        <p:spPr bwMode="auto">
          <a:xfrm flipH="1">
            <a:off x="4478338" y="2389758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3" name="Line 36"/>
          <p:cNvSpPr>
            <a:spLocks noChangeShapeType="1"/>
          </p:cNvSpPr>
          <p:nvPr/>
        </p:nvSpPr>
        <p:spPr bwMode="auto">
          <a:xfrm flipH="1" flipV="1">
            <a:off x="4478338" y="2389758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4" name="AutoShape 38"/>
          <p:cNvSpPr>
            <a:spLocks noChangeArrowheads="1"/>
          </p:cNvSpPr>
          <p:nvPr/>
        </p:nvSpPr>
        <p:spPr bwMode="auto">
          <a:xfrm flipH="1">
            <a:off x="8361363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5" name="Line 39"/>
          <p:cNvSpPr>
            <a:spLocks noChangeShapeType="1"/>
          </p:cNvSpPr>
          <p:nvPr/>
        </p:nvSpPr>
        <p:spPr bwMode="auto">
          <a:xfrm flipH="1" flipV="1">
            <a:off x="8361363" y="227228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6" name="Line 40"/>
          <p:cNvSpPr>
            <a:spLocks noChangeShapeType="1"/>
          </p:cNvSpPr>
          <p:nvPr/>
        </p:nvSpPr>
        <p:spPr bwMode="auto">
          <a:xfrm flipH="1">
            <a:off x="8361363" y="306444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7" name="AutoShape 23"/>
          <p:cNvSpPr>
            <a:spLocks noChangeArrowheads="1"/>
          </p:cNvSpPr>
          <p:nvPr/>
        </p:nvSpPr>
        <p:spPr bwMode="auto">
          <a:xfrm>
            <a:off x="1519238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8" name="AutoShape 20"/>
          <p:cNvSpPr>
            <a:spLocks noChangeArrowheads="1"/>
          </p:cNvSpPr>
          <p:nvPr/>
        </p:nvSpPr>
        <p:spPr bwMode="auto">
          <a:xfrm>
            <a:off x="64150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Metro</a:t>
            </a:r>
          </a:p>
          <a:p>
            <a:pPr algn="ctr"/>
            <a:r>
              <a:rPr lang="nl-NL" sz="1300"/>
              <a:t>(partial mesh of</a:t>
            </a:r>
          </a:p>
          <a:p>
            <a:pPr algn="ctr"/>
            <a:r>
              <a:rPr lang="nl-NL" sz="1300"/>
              <a:t>virtual links)</a:t>
            </a:r>
          </a:p>
          <a:p>
            <a:pPr algn="ctr"/>
            <a:endParaRPr lang="nl-NL" sz="1300"/>
          </a:p>
          <a:p>
            <a:pPr algn="ctr"/>
            <a:endParaRPr lang="en-US" sz="1300"/>
          </a:p>
        </p:txBody>
      </p:sp>
      <p:sp>
        <p:nvSpPr>
          <p:cNvPr id="3119" name="AutoShape 12"/>
          <p:cNvSpPr>
            <a:spLocks noChangeArrowheads="1"/>
          </p:cNvSpPr>
          <p:nvPr/>
        </p:nvSpPr>
        <p:spPr bwMode="auto">
          <a:xfrm>
            <a:off x="44719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Core</a:t>
            </a:r>
          </a:p>
          <a:p>
            <a:pPr algn="ctr"/>
            <a:r>
              <a:rPr lang="nl-NL" sz="1300"/>
              <a:t>(full mesh of</a:t>
            </a:r>
          </a:p>
          <a:p>
            <a:pPr algn="ctr"/>
            <a:r>
              <a:rPr lang="nl-NL" sz="1300"/>
              <a:t>virtual links)</a:t>
            </a:r>
          </a:p>
          <a:p>
            <a:pPr algn="ctr"/>
            <a:endParaRPr lang="nl-NL" sz="1300"/>
          </a:p>
          <a:p>
            <a:pPr algn="ctr"/>
            <a:endParaRPr lang="nl-NL" sz="1300"/>
          </a:p>
          <a:p>
            <a:pPr algn="ctr"/>
            <a:endParaRPr lang="nl-NL" sz="1300"/>
          </a:p>
        </p:txBody>
      </p:sp>
      <p:sp>
        <p:nvSpPr>
          <p:cNvPr id="3120" name="AutoShape 11"/>
          <p:cNvSpPr>
            <a:spLocks noChangeArrowheads="1"/>
          </p:cNvSpPr>
          <p:nvPr/>
        </p:nvSpPr>
        <p:spPr bwMode="auto">
          <a:xfrm>
            <a:off x="2600325" y="1911920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 dirty="0"/>
              <a:t>Metro</a:t>
            </a:r>
          </a:p>
          <a:p>
            <a:pPr algn="ctr"/>
            <a:r>
              <a:rPr lang="nl-NL" sz="1300" dirty="0"/>
              <a:t>(</a:t>
            </a:r>
            <a:r>
              <a:rPr lang="nl-NL" sz="1300" dirty="0" smtClean="0"/>
              <a:t>EC </a:t>
            </a:r>
            <a:r>
              <a:rPr lang="nl-NL" sz="1300" dirty="0"/>
              <a:t>ring)</a:t>
            </a:r>
            <a:endParaRPr lang="en-US" sz="1300" dirty="0"/>
          </a:p>
        </p:txBody>
      </p:sp>
      <p:sp>
        <p:nvSpPr>
          <p:cNvPr id="3121" name="Rectangle 7"/>
          <p:cNvSpPr>
            <a:spLocks noChangeArrowheads="1"/>
          </p:cNvSpPr>
          <p:nvPr/>
        </p:nvSpPr>
        <p:spPr bwMode="auto">
          <a:xfrm>
            <a:off x="3176588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3122" name="Rectangle 8"/>
          <p:cNvSpPr>
            <a:spLocks noChangeArrowheads="1"/>
          </p:cNvSpPr>
          <p:nvPr/>
        </p:nvSpPr>
        <p:spPr bwMode="auto">
          <a:xfrm>
            <a:off x="3176588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3123" name="Rectangle 9"/>
          <p:cNvSpPr>
            <a:spLocks noChangeArrowheads="1"/>
          </p:cNvSpPr>
          <p:nvPr/>
        </p:nvSpPr>
        <p:spPr bwMode="auto">
          <a:xfrm>
            <a:off x="4111625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3124" name="Rectangle 10"/>
          <p:cNvSpPr>
            <a:spLocks noChangeArrowheads="1"/>
          </p:cNvSpPr>
          <p:nvPr/>
        </p:nvSpPr>
        <p:spPr bwMode="auto">
          <a:xfrm>
            <a:off x="4113213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3125" name="Rectangle 13"/>
          <p:cNvSpPr>
            <a:spLocks noChangeArrowheads="1"/>
          </p:cNvSpPr>
          <p:nvPr/>
        </p:nvSpPr>
        <p:spPr bwMode="auto">
          <a:xfrm>
            <a:off x="9080500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3126" name="Rectangle 14"/>
          <p:cNvSpPr>
            <a:spLocks noChangeArrowheads="1"/>
          </p:cNvSpPr>
          <p:nvPr/>
        </p:nvSpPr>
        <p:spPr bwMode="auto">
          <a:xfrm>
            <a:off x="605631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3127" name="Rectangle 15"/>
          <p:cNvSpPr>
            <a:spLocks noChangeArrowheads="1"/>
          </p:cNvSpPr>
          <p:nvPr/>
        </p:nvSpPr>
        <p:spPr bwMode="auto">
          <a:xfrm>
            <a:off x="605631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3128" name="Rectangle 18"/>
          <p:cNvSpPr>
            <a:spLocks noChangeArrowheads="1"/>
          </p:cNvSpPr>
          <p:nvPr/>
        </p:nvSpPr>
        <p:spPr bwMode="auto">
          <a:xfrm>
            <a:off x="8001000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3129" name="Rectangle 19"/>
          <p:cNvSpPr>
            <a:spLocks noChangeArrowheads="1"/>
          </p:cNvSpPr>
          <p:nvPr/>
        </p:nvSpPr>
        <p:spPr bwMode="auto">
          <a:xfrm>
            <a:off x="8002588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3130" name="Line 21"/>
          <p:cNvSpPr>
            <a:spLocks noChangeShapeType="1"/>
          </p:cNvSpPr>
          <p:nvPr/>
        </p:nvSpPr>
        <p:spPr bwMode="auto">
          <a:xfrm flipV="1">
            <a:off x="1519238" y="227228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1" name="Line 22"/>
          <p:cNvSpPr>
            <a:spLocks noChangeShapeType="1"/>
          </p:cNvSpPr>
          <p:nvPr/>
        </p:nvSpPr>
        <p:spPr bwMode="auto">
          <a:xfrm>
            <a:off x="1519238" y="306444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2" name="Rectangle 4"/>
          <p:cNvSpPr>
            <a:spLocks noChangeArrowheads="1"/>
          </p:cNvSpPr>
          <p:nvPr/>
        </p:nvSpPr>
        <p:spPr bwMode="auto">
          <a:xfrm>
            <a:off x="1160463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3133" name="Rectangle 6"/>
          <p:cNvSpPr>
            <a:spLocks noChangeArrowheads="1"/>
          </p:cNvSpPr>
          <p:nvPr/>
        </p:nvSpPr>
        <p:spPr bwMode="auto">
          <a:xfrm>
            <a:off x="223996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3134" name="Rectangle 5"/>
          <p:cNvSpPr>
            <a:spLocks noChangeArrowheads="1"/>
          </p:cNvSpPr>
          <p:nvPr/>
        </p:nvSpPr>
        <p:spPr bwMode="auto">
          <a:xfrm>
            <a:off x="223996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3135" name="Line 26"/>
          <p:cNvSpPr>
            <a:spLocks noChangeShapeType="1"/>
          </p:cNvSpPr>
          <p:nvPr/>
        </p:nvSpPr>
        <p:spPr bwMode="auto">
          <a:xfrm flipV="1">
            <a:off x="2455863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6" name="Line 28"/>
          <p:cNvSpPr>
            <a:spLocks noChangeShapeType="1"/>
          </p:cNvSpPr>
          <p:nvPr/>
        </p:nvSpPr>
        <p:spPr bwMode="auto">
          <a:xfrm flipH="1" flipV="1">
            <a:off x="2671763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7" name="Line 29"/>
          <p:cNvSpPr>
            <a:spLocks noChangeShapeType="1"/>
          </p:cNvSpPr>
          <p:nvPr/>
        </p:nvSpPr>
        <p:spPr bwMode="auto">
          <a:xfrm flipH="1" flipV="1">
            <a:off x="3608388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8" name="Line 30"/>
          <p:cNvSpPr>
            <a:spLocks noChangeShapeType="1"/>
          </p:cNvSpPr>
          <p:nvPr/>
        </p:nvSpPr>
        <p:spPr bwMode="auto">
          <a:xfrm flipH="1" flipV="1">
            <a:off x="2671763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9" name="Line 31"/>
          <p:cNvSpPr>
            <a:spLocks noChangeShapeType="1"/>
          </p:cNvSpPr>
          <p:nvPr/>
        </p:nvSpPr>
        <p:spPr bwMode="auto">
          <a:xfrm flipH="1" flipV="1">
            <a:off x="3608388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0" name="Line 32"/>
          <p:cNvSpPr>
            <a:spLocks noChangeShapeType="1"/>
          </p:cNvSpPr>
          <p:nvPr/>
        </p:nvSpPr>
        <p:spPr bwMode="auto">
          <a:xfrm flipV="1">
            <a:off x="4327525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1" name="Line 33"/>
          <p:cNvSpPr>
            <a:spLocks noChangeShapeType="1"/>
          </p:cNvSpPr>
          <p:nvPr/>
        </p:nvSpPr>
        <p:spPr bwMode="auto">
          <a:xfrm flipH="1" flipV="1">
            <a:off x="6488113" y="2272283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2" name="Line 34"/>
          <p:cNvSpPr>
            <a:spLocks noChangeShapeType="1"/>
          </p:cNvSpPr>
          <p:nvPr/>
        </p:nvSpPr>
        <p:spPr bwMode="auto">
          <a:xfrm flipH="1" flipV="1">
            <a:off x="6488113" y="371214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3" name="Line 35"/>
          <p:cNvSpPr>
            <a:spLocks noChangeShapeType="1"/>
          </p:cNvSpPr>
          <p:nvPr/>
        </p:nvSpPr>
        <p:spPr bwMode="auto">
          <a:xfrm flipV="1">
            <a:off x="8216900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4" name="Line 36"/>
          <p:cNvSpPr>
            <a:spLocks noChangeShapeType="1"/>
          </p:cNvSpPr>
          <p:nvPr/>
        </p:nvSpPr>
        <p:spPr bwMode="auto">
          <a:xfrm flipH="1" flipV="1">
            <a:off x="4543425" y="2272283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5" name="Line 37"/>
          <p:cNvSpPr>
            <a:spLocks noChangeShapeType="1"/>
          </p:cNvSpPr>
          <p:nvPr/>
        </p:nvSpPr>
        <p:spPr bwMode="auto">
          <a:xfrm flipH="1" flipV="1">
            <a:off x="4543425" y="3712145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6" name="Line 43"/>
          <p:cNvSpPr>
            <a:spLocks noChangeShapeType="1"/>
          </p:cNvSpPr>
          <p:nvPr/>
        </p:nvSpPr>
        <p:spPr bwMode="auto">
          <a:xfrm flipV="1">
            <a:off x="6272213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7" name="Text Box 44"/>
          <p:cNvSpPr txBox="1">
            <a:spLocks noChangeArrowheads="1"/>
          </p:cNvSpPr>
          <p:nvPr/>
        </p:nvSpPr>
        <p:spPr bwMode="auto">
          <a:xfrm>
            <a:off x="3870325" y="1326133"/>
            <a:ext cx="28940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/>
              <a:t>Carrier X Network</a:t>
            </a:r>
            <a:endParaRPr lang="en-US"/>
          </a:p>
        </p:txBody>
      </p:sp>
      <p:sp>
        <p:nvSpPr>
          <p:cNvPr id="3148" name="Line 45"/>
          <p:cNvSpPr>
            <a:spLocks noChangeShapeType="1"/>
          </p:cNvSpPr>
          <p:nvPr/>
        </p:nvSpPr>
        <p:spPr bwMode="auto">
          <a:xfrm flipH="1">
            <a:off x="798761" y="299300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49" name="Group 52"/>
          <p:cNvGrpSpPr>
            <a:grpSpLocks/>
          </p:cNvGrpSpPr>
          <p:nvPr/>
        </p:nvGrpSpPr>
        <p:grpSpPr bwMode="auto">
          <a:xfrm>
            <a:off x="871091" y="2848545"/>
            <a:ext cx="38100" cy="287338"/>
            <a:chOff x="615" y="978"/>
            <a:chExt cx="24" cy="181"/>
          </a:xfrm>
        </p:grpSpPr>
        <p:sp>
          <p:nvSpPr>
            <p:cNvPr id="3238" name="Line 46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9" name="Line 47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0" name="Line 48"/>
          <p:cNvSpPr>
            <a:spLocks noChangeShapeType="1"/>
          </p:cNvSpPr>
          <p:nvPr/>
        </p:nvSpPr>
        <p:spPr bwMode="auto">
          <a:xfrm flipH="1">
            <a:off x="9512300" y="299300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51" name="Group 51"/>
          <p:cNvGrpSpPr>
            <a:grpSpLocks/>
          </p:cNvGrpSpPr>
          <p:nvPr/>
        </p:nvGrpSpPr>
        <p:grpSpPr bwMode="auto">
          <a:xfrm>
            <a:off x="9800083" y="2848545"/>
            <a:ext cx="42862" cy="287338"/>
            <a:chOff x="6083" y="978"/>
            <a:chExt cx="27" cy="181"/>
          </a:xfrm>
        </p:grpSpPr>
        <p:sp>
          <p:nvSpPr>
            <p:cNvPr id="3236" name="Line 49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7" name="Line 50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2" name="Text Box 53"/>
          <p:cNvSpPr txBox="1">
            <a:spLocks noChangeArrowheads="1"/>
          </p:cNvSpPr>
          <p:nvPr/>
        </p:nvSpPr>
        <p:spPr bwMode="auto">
          <a:xfrm>
            <a:off x="655067" y="2454845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3153" name="Text Box 54"/>
          <p:cNvSpPr txBox="1">
            <a:spLocks noChangeArrowheads="1"/>
          </p:cNvSpPr>
          <p:nvPr/>
        </p:nvSpPr>
        <p:spPr bwMode="auto">
          <a:xfrm>
            <a:off x="9575353" y="2454845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 dirty="0"/>
              <a:t>UNI</a:t>
            </a:r>
            <a:endParaRPr lang="en-US" sz="1500" dirty="0"/>
          </a:p>
        </p:txBody>
      </p:sp>
      <p:sp>
        <p:nvSpPr>
          <p:cNvPr id="3193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3194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3195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6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3197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8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164" name="Title 1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Multi-Domain Carrier Network Architecture</a:t>
            </a:r>
            <a:endParaRPr lang="en-GB" dirty="0"/>
          </a:p>
        </p:txBody>
      </p:sp>
      <p:sp>
        <p:nvSpPr>
          <p:cNvPr id="165" name="Rectangle 164"/>
          <p:cNvSpPr/>
          <p:nvPr/>
        </p:nvSpPr>
        <p:spPr bwMode="auto">
          <a:xfrm>
            <a:off x="655067" y="4936604"/>
            <a:ext cx="9505056" cy="360040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1303139" y="5584676"/>
            <a:ext cx="8136904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2599283" y="6160740"/>
            <a:ext cx="648072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151916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3535387" y="6160740"/>
            <a:ext cx="648072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4471491" y="6160740"/>
            <a:ext cx="1656184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6415707" y="6160740"/>
            <a:ext cx="1656184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835992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351811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487715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119563" y="6736804"/>
            <a:ext cx="360040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4543499" y="6736804"/>
            <a:ext cx="360040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695627" y="6736804"/>
            <a:ext cx="360040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3607395" y="6736804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2671291" y="6736804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Isosceles Triangle 183"/>
          <p:cNvSpPr/>
          <p:nvPr/>
        </p:nvSpPr>
        <p:spPr bwMode="auto">
          <a:xfrm flipV="1">
            <a:off x="137514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Oval 184"/>
          <p:cNvSpPr/>
          <p:nvPr/>
        </p:nvSpPr>
        <p:spPr bwMode="auto">
          <a:xfrm>
            <a:off x="2239243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Oval 185"/>
          <p:cNvSpPr/>
          <p:nvPr/>
        </p:nvSpPr>
        <p:spPr bwMode="auto">
          <a:xfrm>
            <a:off x="3175347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Oval 186"/>
          <p:cNvSpPr/>
          <p:nvPr/>
        </p:nvSpPr>
        <p:spPr bwMode="auto">
          <a:xfrm>
            <a:off x="4039443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Oval 187"/>
          <p:cNvSpPr/>
          <p:nvPr/>
        </p:nvSpPr>
        <p:spPr bwMode="auto">
          <a:xfrm>
            <a:off x="7927875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Oval 188"/>
          <p:cNvSpPr/>
          <p:nvPr/>
        </p:nvSpPr>
        <p:spPr bwMode="auto">
          <a:xfrm>
            <a:off x="5983659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3" name="Straight Connector 192"/>
          <p:cNvCxnSpPr>
            <a:stCxn id="184" idx="0"/>
          </p:cNvCxnSpPr>
          <p:nvPr/>
        </p:nvCxnSpPr>
        <p:spPr bwMode="auto">
          <a:xfrm>
            <a:off x="1447155" y="5800700"/>
            <a:ext cx="784887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4" name="Isosceles Triangle 193"/>
          <p:cNvSpPr/>
          <p:nvPr/>
        </p:nvSpPr>
        <p:spPr bwMode="auto">
          <a:xfrm flipV="1">
            <a:off x="922401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Isosceles Triangle 194"/>
          <p:cNvSpPr/>
          <p:nvPr/>
        </p:nvSpPr>
        <p:spPr bwMode="auto">
          <a:xfrm flipV="1">
            <a:off x="908000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Isosceles Triangle 195"/>
          <p:cNvSpPr/>
          <p:nvPr/>
        </p:nvSpPr>
        <p:spPr bwMode="auto">
          <a:xfrm flipV="1">
            <a:off x="835992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8" name="Straight Connector 197"/>
          <p:cNvCxnSpPr>
            <a:stCxn id="196" idx="0"/>
            <a:endCxn id="195" idx="0"/>
          </p:cNvCxnSpPr>
          <p:nvPr/>
        </p:nvCxnSpPr>
        <p:spPr bwMode="auto">
          <a:xfrm>
            <a:off x="843193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Isosceles Triangle 198"/>
          <p:cNvSpPr/>
          <p:nvPr/>
        </p:nvSpPr>
        <p:spPr bwMode="auto">
          <a:xfrm flipV="1">
            <a:off x="7927875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Isosceles Triangle 199"/>
          <p:cNvSpPr/>
          <p:nvPr/>
        </p:nvSpPr>
        <p:spPr bwMode="auto">
          <a:xfrm flipV="1">
            <a:off x="641570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1" name="Straight Connector 200"/>
          <p:cNvCxnSpPr>
            <a:stCxn id="200" idx="0"/>
            <a:endCxn id="199" idx="0"/>
          </p:cNvCxnSpPr>
          <p:nvPr/>
        </p:nvCxnSpPr>
        <p:spPr bwMode="auto">
          <a:xfrm>
            <a:off x="6487715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2" name="Isosceles Triangle 201"/>
          <p:cNvSpPr/>
          <p:nvPr/>
        </p:nvSpPr>
        <p:spPr bwMode="auto">
          <a:xfrm flipV="1">
            <a:off x="598365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Isosceles Triangle 202"/>
          <p:cNvSpPr/>
          <p:nvPr/>
        </p:nvSpPr>
        <p:spPr bwMode="auto">
          <a:xfrm flipV="1">
            <a:off x="4471491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4" name="Straight Connector 203"/>
          <p:cNvCxnSpPr>
            <a:stCxn id="203" idx="0"/>
            <a:endCxn id="202" idx="0"/>
          </p:cNvCxnSpPr>
          <p:nvPr/>
        </p:nvCxnSpPr>
        <p:spPr bwMode="auto">
          <a:xfrm>
            <a:off x="4543499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Isosceles Triangle 205"/>
          <p:cNvSpPr/>
          <p:nvPr/>
        </p:nvSpPr>
        <p:spPr bwMode="auto">
          <a:xfrm flipV="1">
            <a:off x="40394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Isosceles Triangle 206"/>
          <p:cNvSpPr/>
          <p:nvPr/>
        </p:nvSpPr>
        <p:spPr bwMode="auto">
          <a:xfrm flipV="1">
            <a:off x="353538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8" name="Straight Connector 207"/>
          <p:cNvCxnSpPr>
            <a:stCxn id="207" idx="0"/>
            <a:endCxn id="206" idx="0"/>
          </p:cNvCxnSpPr>
          <p:nvPr/>
        </p:nvCxnSpPr>
        <p:spPr bwMode="auto">
          <a:xfrm>
            <a:off x="3607395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9" name="Isosceles Triangle 208"/>
          <p:cNvSpPr/>
          <p:nvPr/>
        </p:nvSpPr>
        <p:spPr bwMode="auto">
          <a:xfrm flipV="1">
            <a:off x="310333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Isosceles Triangle 209"/>
          <p:cNvSpPr/>
          <p:nvPr/>
        </p:nvSpPr>
        <p:spPr bwMode="auto">
          <a:xfrm flipV="1">
            <a:off x="259928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Connector 210"/>
          <p:cNvCxnSpPr>
            <a:stCxn id="210" idx="0"/>
            <a:endCxn id="209" idx="0"/>
          </p:cNvCxnSpPr>
          <p:nvPr/>
        </p:nvCxnSpPr>
        <p:spPr bwMode="auto">
          <a:xfrm>
            <a:off x="2671291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2" name="Isosceles Triangle 211"/>
          <p:cNvSpPr/>
          <p:nvPr/>
        </p:nvSpPr>
        <p:spPr bwMode="auto">
          <a:xfrm flipV="1">
            <a:off x="22392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151916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4" name="Straight Connector 213"/>
          <p:cNvCxnSpPr>
            <a:stCxn id="213" idx="0"/>
            <a:endCxn id="212" idx="0"/>
          </p:cNvCxnSpPr>
          <p:nvPr/>
        </p:nvCxnSpPr>
        <p:spPr bwMode="auto">
          <a:xfrm>
            <a:off x="159117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5" name="Isosceles Triangle 214"/>
          <p:cNvSpPr/>
          <p:nvPr/>
        </p:nvSpPr>
        <p:spPr bwMode="auto">
          <a:xfrm flipV="1">
            <a:off x="303133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Isosceles Triangle 215"/>
          <p:cNvSpPr/>
          <p:nvPr/>
        </p:nvSpPr>
        <p:spPr bwMode="auto">
          <a:xfrm flipV="1">
            <a:off x="267129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7" name="Straight Connector 216"/>
          <p:cNvCxnSpPr>
            <a:stCxn id="216" idx="0"/>
            <a:endCxn id="215" idx="0"/>
          </p:cNvCxnSpPr>
          <p:nvPr/>
        </p:nvCxnSpPr>
        <p:spPr bwMode="auto">
          <a:xfrm>
            <a:off x="2743299" y="695282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8" name="Isosceles Triangle 217"/>
          <p:cNvSpPr/>
          <p:nvPr/>
        </p:nvSpPr>
        <p:spPr bwMode="auto">
          <a:xfrm flipV="1">
            <a:off x="3967435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Isosceles Triangle 218"/>
          <p:cNvSpPr/>
          <p:nvPr/>
        </p:nvSpPr>
        <p:spPr bwMode="auto">
          <a:xfrm flipV="1">
            <a:off x="3607395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0" name="Straight Connector 219"/>
          <p:cNvCxnSpPr>
            <a:stCxn id="219" idx="0"/>
            <a:endCxn id="218" idx="0"/>
          </p:cNvCxnSpPr>
          <p:nvPr/>
        </p:nvCxnSpPr>
        <p:spPr bwMode="auto">
          <a:xfrm>
            <a:off x="3679403" y="695282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1" name="Isosceles Triangle 220"/>
          <p:cNvSpPr/>
          <p:nvPr/>
        </p:nvSpPr>
        <p:spPr bwMode="auto">
          <a:xfrm flipV="1">
            <a:off x="475952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 flipV="1">
            <a:off x="4543499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3" name="Straight Connector 222"/>
          <p:cNvCxnSpPr>
            <a:stCxn id="222" idx="0"/>
            <a:endCxn id="221" idx="0"/>
          </p:cNvCxnSpPr>
          <p:nvPr/>
        </p:nvCxnSpPr>
        <p:spPr bwMode="auto">
          <a:xfrm>
            <a:off x="4615507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4" name="Isosceles Triangle 223"/>
          <p:cNvSpPr/>
          <p:nvPr/>
        </p:nvSpPr>
        <p:spPr bwMode="auto">
          <a:xfrm flipV="1">
            <a:off x="533558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 flipV="1">
            <a:off x="511956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>
            <a:stCxn id="225" idx="0"/>
            <a:endCxn id="224" idx="0"/>
          </p:cNvCxnSpPr>
          <p:nvPr/>
        </p:nvCxnSpPr>
        <p:spPr bwMode="auto">
          <a:xfrm>
            <a:off x="5191571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7" name="Isosceles Triangle 226"/>
          <p:cNvSpPr/>
          <p:nvPr/>
        </p:nvSpPr>
        <p:spPr bwMode="auto">
          <a:xfrm flipV="1">
            <a:off x="591165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Isosceles Triangle 227"/>
          <p:cNvSpPr/>
          <p:nvPr/>
        </p:nvSpPr>
        <p:spPr bwMode="auto">
          <a:xfrm flipV="1">
            <a:off x="569562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9" name="Straight Connector 228"/>
          <p:cNvCxnSpPr>
            <a:stCxn id="228" idx="0"/>
            <a:endCxn id="227" idx="0"/>
          </p:cNvCxnSpPr>
          <p:nvPr/>
        </p:nvCxnSpPr>
        <p:spPr bwMode="auto">
          <a:xfrm>
            <a:off x="5767635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0" name="Isosceles Triangle 229"/>
          <p:cNvSpPr/>
          <p:nvPr/>
        </p:nvSpPr>
        <p:spPr bwMode="auto">
          <a:xfrm flipV="1">
            <a:off x="699177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Isosceles Triangle 230"/>
          <p:cNvSpPr/>
          <p:nvPr/>
        </p:nvSpPr>
        <p:spPr bwMode="auto">
          <a:xfrm flipV="1">
            <a:off x="6487715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2" name="Straight Connector 231"/>
          <p:cNvCxnSpPr>
            <a:stCxn id="231" idx="0"/>
            <a:endCxn id="230" idx="0"/>
          </p:cNvCxnSpPr>
          <p:nvPr/>
        </p:nvCxnSpPr>
        <p:spPr bwMode="auto">
          <a:xfrm>
            <a:off x="6559723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3" name="Isosceles Triangle 232"/>
          <p:cNvSpPr/>
          <p:nvPr/>
        </p:nvSpPr>
        <p:spPr bwMode="auto">
          <a:xfrm flipV="1">
            <a:off x="785586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 flipV="1">
            <a:off x="735181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Connector 234"/>
          <p:cNvCxnSpPr>
            <a:stCxn id="234" idx="0"/>
            <a:endCxn id="233" idx="0"/>
          </p:cNvCxnSpPr>
          <p:nvPr/>
        </p:nvCxnSpPr>
        <p:spPr bwMode="auto">
          <a:xfrm>
            <a:off x="7423819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6" name="Trapezoid 235"/>
          <p:cNvSpPr/>
          <p:nvPr/>
        </p:nvSpPr>
        <p:spPr bwMode="auto">
          <a:xfrm flipV="1">
            <a:off x="915201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7" name="Trapezoid 236"/>
          <p:cNvSpPr/>
          <p:nvPr/>
        </p:nvSpPr>
        <p:spPr bwMode="auto">
          <a:xfrm flipV="1">
            <a:off x="130313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8" name="Trapezoid 237"/>
          <p:cNvSpPr/>
          <p:nvPr/>
        </p:nvSpPr>
        <p:spPr bwMode="auto">
          <a:xfrm flipV="1">
            <a:off x="900799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9" name="Trapezoid 238"/>
          <p:cNvSpPr/>
          <p:nvPr/>
        </p:nvSpPr>
        <p:spPr bwMode="auto">
          <a:xfrm flipV="1">
            <a:off x="828791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0" name="Trapezoid 239"/>
          <p:cNvSpPr/>
          <p:nvPr/>
        </p:nvSpPr>
        <p:spPr bwMode="auto">
          <a:xfrm flipV="1">
            <a:off x="7855867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1" name="Trapezoid 240"/>
          <p:cNvSpPr/>
          <p:nvPr/>
        </p:nvSpPr>
        <p:spPr bwMode="auto">
          <a:xfrm flipV="1">
            <a:off x="634369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2" name="Trapezoid 241"/>
          <p:cNvSpPr/>
          <p:nvPr/>
        </p:nvSpPr>
        <p:spPr bwMode="auto">
          <a:xfrm flipV="1">
            <a:off x="591165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3" name="Trapezoid 242"/>
          <p:cNvSpPr/>
          <p:nvPr/>
        </p:nvSpPr>
        <p:spPr bwMode="auto">
          <a:xfrm flipV="1">
            <a:off x="4399483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4" name="Trapezoid 243"/>
          <p:cNvSpPr/>
          <p:nvPr/>
        </p:nvSpPr>
        <p:spPr bwMode="auto">
          <a:xfrm flipV="1">
            <a:off x="39674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5" name="Trapezoid 244"/>
          <p:cNvSpPr/>
          <p:nvPr/>
        </p:nvSpPr>
        <p:spPr bwMode="auto">
          <a:xfrm flipV="1">
            <a:off x="346337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6" name="Trapezoid 245"/>
          <p:cNvSpPr/>
          <p:nvPr/>
        </p:nvSpPr>
        <p:spPr bwMode="auto">
          <a:xfrm flipV="1">
            <a:off x="303133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7" name="Trapezoid 246"/>
          <p:cNvSpPr/>
          <p:nvPr/>
        </p:nvSpPr>
        <p:spPr bwMode="auto">
          <a:xfrm flipV="1">
            <a:off x="252727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8" name="Trapezoid 247"/>
          <p:cNvSpPr/>
          <p:nvPr/>
        </p:nvSpPr>
        <p:spPr bwMode="auto">
          <a:xfrm flipV="1">
            <a:off x="21672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9" name="Trapezoid 248"/>
          <p:cNvSpPr/>
          <p:nvPr/>
        </p:nvSpPr>
        <p:spPr bwMode="auto">
          <a:xfrm flipV="1">
            <a:off x="144715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0" name="Trapezoid 249"/>
          <p:cNvSpPr/>
          <p:nvPr/>
        </p:nvSpPr>
        <p:spPr bwMode="auto">
          <a:xfrm flipV="1">
            <a:off x="778385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1" name="Trapezoid 250"/>
          <p:cNvSpPr/>
          <p:nvPr/>
        </p:nvSpPr>
        <p:spPr bwMode="auto">
          <a:xfrm flipV="1">
            <a:off x="727980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2" name="Trapezoid 251"/>
          <p:cNvSpPr/>
          <p:nvPr/>
        </p:nvSpPr>
        <p:spPr bwMode="auto">
          <a:xfrm flipV="1">
            <a:off x="691976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3" name="Trapezoid 252"/>
          <p:cNvSpPr/>
          <p:nvPr/>
        </p:nvSpPr>
        <p:spPr bwMode="auto">
          <a:xfrm flipV="1">
            <a:off x="6415707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4" name="Trapezoid 253"/>
          <p:cNvSpPr/>
          <p:nvPr/>
        </p:nvSpPr>
        <p:spPr bwMode="auto">
          <a:xfrm flipV="1">
            <a:off x="583964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5" name="Trapezoid 254"/>
          <p:cNvSpPr/>
          <p:nvPr/>
        </p:nvSpPr>
        <p:spPr bwMode="auto">
          <a:xfrm flipV="1">
            <a:off x="562361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6" name="Trapezoid 255"/>
          <p:cNvSpPr/>
          <p:nvPr/>
        </p:nvSpPr>
        <p:spPr bwMode="auto">
          <a:xfrm flipV="1">
            <a:off x="526357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7" name="Trapezoid 256"/>
          <p:cNvSpPr/>
          <p:nvPr/>
        </p:nvSpPr>
        <p:spPr bwMode="auto">
          <a:xfrm flipV="1">
            <a:off x="504755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8" name="Trapezoid 257"/>
          <p:cNvSpPr/>
          <p:nvPr/>
        </p:nvSpPr>
        <p:spPr bwMode="auto">
          <a:xfrm flipV="1">
            <a:off x="468751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9" name="Trapezoid 258"/>
          <p:cNvSpPr/>
          <p:nvPr/>
        </p:nvSpPr>
        <p:spPr bwMode="auto">
          <a:xfrm flipV="1">
            <a:off x="4471491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0" name="Trapezoid 259"/>
          <p:cNvSpPr/>
          <p:nvPr/>
        </p:nvSpPr>
        <p:spPr bwMode="auto">
          <a:xfrm flipV="1">
            <a:off x="3895427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1" name="Trapezoid 260"/>
          <p:cNvSpPr/>
          <p:nvPr/>
        </p:nvSpPr>
        <p:spPr bwMode="auto">
          <a:xfrm flipV="1">
            <a:off x="3535387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2" name="Oval 261"/>
          <p:cNvSpPr/>
          <p:nvPr/>
        </p:nvSpPr>
        <p:spPr bwMode="auto">
          <a:xfrm>
            <a:off x="6991771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Oval 262"/>
          <p:cNvSpPr/>
          <p:nvPr/>
        </p:nvSpPr>
        <p:spPr bwMode="auto">
          <a:xfrm>
            <a:off x="5335587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Oval 263"/>
          <p:cNvSpPr/>
          <p:nvPr/>
        </p:nvSpPr>
        <p:spPr bwMode="auto">
          <a:xfrm>
            <a:off x="4759523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Trapezoid 264"/>
          <p:cNvSpPr/>
          <p:nvPr/>
        </p:nvSpPr>
        <p:spPr bwMode="auto">
          <a:xfrm flipV="1">
            <a:off x="295932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6" name="Trapezoid 265"/>
          <p:cNvSpPr/>
          <p:nvPr/>
        </p:nvSpPr>
        <p:spPr bwMode="auto">
          <a:xfrm flipV="1">
            <a:off x="259928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9" name="Oval 268"/>
          <p:cNvSpPr/>
          <p:nvPr/>
        </p:nvSpPr>
        <p:spPr bwMode="auto">
          <a:xfrm>
            <a:off x="1015107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655067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V="1">
            <a:off x="101510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3" name="Straight Connector 272"/>
          <p:cNvCxnSpPr>
            <a:endCxn id="271" idx="0"/>
          </p:cNvCxnSpPr>
          <p:nvPr/>
        </p:nvCxnSpPr>
        <p:spPr bwMode="auto">
          <a:xfrm>
            <a:off x="727075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4" name="Trapezoid 273"/>
          <p:cNvSpPr/>
          <p:nvPr/>
        </p:nvSpPr>
        <p:spPr bwMode="auto">
          <a:xfrm flipV="1">
            <a:off x="94309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0" name="Group 279"/>
          <p:cNvGrpSpPr/>
          <p:nvPr/>
        </p:nvGrpSpPr>
        <p:grpSpPr>
          <a:xfrm>
            <a:off x="871091" y="4792588"/>
            <a:ext cx="38100" cy="1152128"/>
            <a:chOff x="871091" y="4720580"/>
            <a:chExt cx="38100" cy="1152128"/>
          </a:xfrm>
        </p:grpSpPr>
        <p:sp>
          <p:nvSpPr>
            <p:cNvPr id="27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1" name="Oval 280"/>
          <p:cNvSpPr/>
          <p:nvPr/>
        </p:nvSpPr>
        <p:spPr bwMode="auto">
          <a:xfrm flipH="1">
            <a:off x="9224019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 flipH="1">
            <a:off x="9584059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H="1" flipV="1">
            <a:off x="958405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Connector 283"/>
          <p:cNvCxnSpPr>
            <a:endCxn id="283" idx="0"/>
          </p:cNvCxnSpPr>
          <p:nvPr/>
        </p:nvCxnSpPr>
        <p:spPr bwMode="auto">
          <a:xfrm flipH="1">
            <a:off x="9656067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rapezoid 284"/>
          <p:cNvSpPr/>
          <p:nvPr/>
        </p:nvSpPr>
        <p:spPr bwMode="auto">
          <a:xfrm flipH="1" flipV="1">
            <a:off x="951205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6" name="Group 285"/>
          <p:cNvGrpSpPr/>
          <p:nvPr/>
        </p:nvGrpSpPr>
        <p:grpSpPr>
          <a:xfrm flipH="1">
            <a:off x="9833991" y="4792588"/>
            <a:ext cx="38100" cy="1152128"/>
            <a:chOff x="871091" y="4720580"/>
            <a:chExt cx="38100" cy="1152128"/>
          </a:xfrm>
        </p:grpSpPr>
        <p:sp>
          <p:nvSpPr>
            <p:cNvPr id="28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0" name="TextBox 289"/>
          <p:cNvSpPr txBox="1"/>
          <p:nvPr/>
        </p:nvSpPr>
        <p:spPr>
          <a:xfrm>
            <a:off x="1591171" y="5296644"/>
            <a:ext cx="2342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 &amp; Encapsulation</a:t>
            </a:r>
            <a:endParaRPr lang="en-GB" sz="1200" dirty="0"/>
          </a:p>
        </p:txBody>
      </p:sp>
      <p:sp>
        <p:nvSpPr>
          <p:cNvPr id="291" name="TextBox 290"/>
          <p:cNvSpPr txBox="1"/>
          <p:nvPr/>
        </p:nvSpPr>
        <p:spPr>
          <a:xfrm>
            <a:off x="427197" y="5883741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sp>
        <p:nvSpPr>
          <p:cNvPr id="292" name="TextBox 291"/>
          <p:cNvSpPr txBox="1"/>
          <p:nvPr/>
        </p:nvSpPr>
        <p:spPr>
          <a:xfrm>
            <a:off x="1579325" y="6459805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cxnSp>
        <p:nvCxnSpPr>
          <p:cNvPr id="293" name="Straight Connector 292"/>
          <p:cNvCxnSpPr/>
          <p:nvPr/>
        </p:nvCxnSpPr>
        <p:spPr bwMode="auto">
          <a:xfrm>
            <a:off x="655067" y="5224636"/>
            <a:ext cx="9505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6" name="TextBox 295"/>
          <p:cNvSpPr txBox="1"/>
          <p:nvPr/>
        </p:nvSpPr>
        <p:spPr>
          <a:xfrm>
            <a:off x="5051153" y="493660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EVC</a:t>
            </a:r>
            <a:endParaRPr lang="en-GB" sz="1600" dirty="0"/>
          </a:p>
        </p:txBody>
      </p:sp>
      <p:sp>
        <p:nvSpPr>
          <p:cNvPr id="297" name="TextBox 296"/>
          <p:cNvSpPr txBox="1"/>
          <p:nvPr/>
        </p:nvSpPr>
        <p:spPr>
          <a:xfrm>
            <a:off x="5119563" y="5512668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EC</a:t>
            </a:r>
            <a:endParaRPr lang="en-GB" sz="1600" dirty="0"/>
          </a:p>
        </p:txBody>
      </p:sp>
      <p:sp>
        <p:nvSpPr>
          <p:cNvPr id="298" name="Line Callout 2 297"/>
          <p:cNvSpPr/>
          <p:nvPr/>
        </p:nvSpPr>
        <p:spPr bwMode="auto">
          <a:xfrm flipH="1">
            <a:off x="1735187" y="4576564"/>
            <a:ext cx="3312368" cy="504056"/>
          </a:xfrm>
          <a:prstGeom prst="borderCallout2">
            <a:avLst>
              <a:gd name="adj1" fmla="val 18750"/>
              <a:gd name="adj2" fmla="val -2008"/>
              <a:gd name="adj3" fmla="val 18750"/>
              <a:gd name="adj4" fmla="val -16667"/>
              <a:gd name="adj5" fmla="val 229009"/>
              <a:gd name="adj6" fmla="val -34799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S-VLAN MAC Relay (in </a:t>
            </a:r>
            <a:r>
              <a:rPr lang="en-US" sz="1400" dirty="0" smtClean="0">
                <a:solidFill>
                  <a:srgbClr val="C00000"/>
                </a:solidFill>
                <a:latin typeface="Arial" charset="0"/>
              </a:rPr>
              <a:t>S-Comp or </a:t>
            </a:r>
            <a:br>
              <a:rPr lang="en-US" sz="1400" dirty="0" smtClean="0">
                <a:solidFill>
                  <a:srgbClr val="C00000"/>
                </a:solidFill>
                <a:latin typeface="Arial" charset="0"/>
              </a:rPr>
            </a:br>
            <a:r>
              <a:rPr lang="en-US" sz="1400" dirty="0" smtClean="0">
                <a:solidFill>
                  <a:srgbClr val="C00000"/>
                </a:solidFill>
                <a:latin typeface="Arial" charset="0"/>
              </a:rPr>
              <a:t>I-Comp)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or “BSI Relay (inside c6.11)”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Line Callout 2 298"/>
          <p:cNvSpPr/>
          <p:nvPr/>
        </p:nvSpPr>
        <p:spPr bwMode="auto">
          <a:xfrm>
            <a:off x="8647955" y="6736804"/>
            <a:ext cx="1800200" cy="720080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51706"/>
              <a:gd name="adj6" fmla="val -43409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VLAN, ESP, LSP,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PW, VC-n or ODUk connection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943099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</a:t>
            </a:r>
            <a:endParaRPr lang="en-GB" sz="1800" dirty="0"/>
          </a:p>
        </p:txBody>
      </p:sp>
      <p:sp>
        <p:nvSpPr>
          <p:cNvPr id="310" name="TextBox 309"/>
          <p:cNvSpPr txBox="1"/>
          <p:nvPr/>
        </p:nvSpPr>
        <p:spPr>
          <a:xfrm>
            <a:off x="2111777" y="6799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2</a:t>
            </a:r>
            <a:endParaRPr lang="en-GB" sz="1800" dirty="0"/>
          </a:p>
        </p:txBody>
      </p:sp>
      <p:sp>
        <p:nvSpPr>
          <p:cNvPr id="311" name="TextBox 310"/>
          <p:cNvSpPr txBox="1"/>
          <p:nvPr/>
        </p:nvSpPr>
        <p:spPr>
          <a:xfrm>
            <a:off x="3172787" y="6799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4</a:t>
            </a:r>
            <a:endParaRPr lang="en-GB" sz="1800" dirty="0"/>
          </a:p>
        </p:txBody>
      </p:sp>
      <p:sp>
        <p:nvSpPr>
          <p:cNvPr id="312" name="TextBox 311"/>
          <p:cNvSpPr txBox="1"/>
          <p:nvPr/>
        </p:nvSpPr>
        <p:spPr>
          <a:xfrm>
            <a:off x="4180899" y="6799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6</a:t>
            </a:r>
            <a:endParaRPr lang="en-GB" sz="1800" dirty="0"/>
          </a:p>
        </p:txBody>
      </p:sp>
      <p:sp>
        <p:nvSpPr>
          <p:cNvPr id="313" name="TextBox 312"/>
          <p:cNvSpPr txBox="1"/>
          <p:nvPr/>
        </p:nvSpPr>
        <p:spPr>
          <a:xfrm>
            <a:off x="6102801" y="6799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8</a:t>
            </a:r>
            <a:endParaRPr lang="en-GB" sz="1800" dirty="0"/>
          </a:p>
        </p:txBody>
      </p:sp>
      <p:sp>
        <p:nvSpPr>
          <p:cNvPr id="314" name="TextBox 313"/>
          <p:cNvSpPr txBox="1"/>
          <p:nvPr/>
        </p:nvSpPr>
        <p:spPr>
          <a:xfrm>
            <a:off x="8119025" y="67995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10</a:t>
            </a:r>
            <a:endParaRPr lang="en-GB" sz="1800" dirty="0"/>
          </a:p>
        </p:txBody>
      </p:sp>
      <p:sp>
        <p:nvSpPr>
          <p:cNvPr id="316" name="TextBox 315"/>
          <p:cNvSpPr txBox="1"/>
          <p:nvPr/>
        </p:nvSpPr>
        <p:spPr>
          <a:xfrm>
            <a:off x="9448705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36"/>
          <p:cNvSpPr>
            <a:spLocks noChangeShapeType="1"/>
          </p:cNvSpPr>
          <p:nvPr/>
        </p:nvSpPr>
        <p:spPr bwMode="auto">
          <a:xfrm flipH="1">
            <a:off x="6369050" y="5375275"/>
            <a:ext cx="1643063" cy="10715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5" name="Line 36"/>
          <p:cNvSpPr>
            <a:spLocks noChangeShapeType="1"/>
          </p:cNvSpPr>
          <p:nvPr/>
        </p:nvSpPr>
        <p:spPr bwMode="auto">
          <a:xfrm flipH="1">
            <a:off x="4440238" y="5303838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6" name="Line 36"/>
          <p:cNvSpPr>
            <a:spLocks noChangeShapeType="1"/>
          </p:cNvSpPr>
          <p:nvPr/>
        </p:nvSpPr>
        <p:spPr bwMode="auto">
          <a:xfrm flipH="1" flipV="1">
            <a:off x="4440238" y="5303838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7" name="Line 39"/>
          <p:cNvSpPr>
            <a:spLocks noChangeShapeType="1"/>
          </p:cNvSpPr>
          <p:nvPr/>
        </p:nvSpPr>
        <p:spPr bwMode="auto">
          <a:xfrm flipH="1" flipV="1">
            <a:off x="8323263" y="518636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8" name="Line 40"/>
          <p:cNvSpPr>
            <a:spLocks noChangeShapeType="1"/>
          </p:cNvSpPr>
          <p:nvPr/>
        </p:nvSpPr>
        <p:spPr bwMode="auto">
          <a:xfrm flipH="1">
            <a:off x="8323263" y="597852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138488" y="49704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138488" y="641032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073525" y="641032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075113" y="497046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9042400" y="569118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6018213" y="49704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3085" name="Rectangle 15"/>
          <p:cNvSpPr>
            <a:spLocks noChangeArrowheads="1"/>
          </p:cNvSpPr>
          <p:nvPr/>
        </p:nvSpPr>
        <p:spPr bwMode="auto">
          <a:xfrm>
            <a:off x="6018213" y="641032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3086" name="Rectangle 18"/>
          <p:cNvSpPr>
            <a:spLocks noChangeArrowheads="1"/>
          </p:cNvSpPr>
          <p:nvPr/>
        </p:nvSpPr>
        <p:spPr bwMode="auto">
          <a:xfrm>
            <a:off x="7962900" y="641032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3087" name="Rectangle 19"/>
          <p:cNvSpPr>
            <a:spLocks noChangeArrowheads="1"/>
          </p:cNvSpPr>
          <p:nvPr/>
        </p:nvSpPr>
        <p:spPr bwMode="auto">
          <a:xfrm>
            <a:off x="7964488" y="497046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3088" name="Line 21"/>
          <p:cNvSpPr>
            <a:spLocks noChangeShapeType="1"/>
          </p:cNvSpPr>
          <p:nvPr/>
        </p:nvSpPr>
        <p:spPr bwMode="auto">
          <a:xfrm flipV="1">
            <a:off x="1481138" y="518636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89" name="Line 22"/>
          <p:cNvSpPr>
            <a:spLocks noChangeShapeType="1"/>
          </p:cNvSpPr>
          <p:nvPr/>
        </p:nvSpPr>
        <p:spPr bwMode="auto">
          <a:xfrm>
            <a:off x="1481138" y="597852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0" name="Rectangle 4"/>
          <p:cNvSpPr>
            <a:spLocks noChangeArrowheads="1"/>
          </p:cNvSpPr>
          <p:nvPr/>
        </p:nvSpPr>
        <p:spPr bwMode="auto">
          <a:xfrm>
            <a:off x="1122363" y="569118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3091" name="Rectangle 6"/>
          <p:cNvSpPr>
            <a:spLocks noChangeArrowheads="1"/>
          </p:cNvSpPr>
          <p:nvPr/>
        </p:nvSpPr>
        <p:spPr bwMode="auto">
          <a:xfrm>
            <a:off x="2201863" y="641032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3092" name="Rectangle 5"/>
          <p:cNvSpPr>
            <a:spLocks noChangeArrowheads="1"/>
          </p:cNvSpPr>
          <p:nvPr/>
        </p:nvSpPr>
        <p:spPr bwMode="auto">
          <a:xfrm>
            <a:off x="2201863" y="49704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3093" name="Line 26"/>
          <p:cNvSpPr>
            <a:spLocks noChangeShapeType="1"/>
          </p:cNvSpPr>
          <p:nvPr/>
        </p:nvSpPr>
        <p:spPr bwMode="auto">
          <a:xfrm flipV="1">
            <a:off x="2417763" y="540226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4" name="Line 28"/>
          <p:cNvSpPr>
            <a:spLocks noChangeShapeType="1"/>
          </p:cNvSpPr>
          <p:nvPr/>
        </p:nvSpPr>
        <p:spPr bwMode="auto">
          <a:xfrm flipH="1" flipV="1">
            <a:off x="2633663" y="518636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5" name="Line 29"/>
          <p:cNvSpPr>
            <a:spLocks noChangeShapeType="1"/>
          </p:cNvSpPr>
          <p:nvPr/>
        </p:nvSpPr>
        <p:spPr bwMode="auto">
          <a:xfrm flipH="1" flipV="1">
            <a:off x="3570288" y="518636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6" name="Line 30"/>
          <p:cNvSpPr>
            <a:spLocks noChangeShapeType="1"/>
          </p:cNvSpPr>
          <p:nvPr/>
        </p:nvSpPr>
        <p:spPr bwMode="auto">
          <a:xfrm flipH="1" flipV="1">
            <a:off x="2633663" y="662622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7" name="Line 31"/>
          <p:cNvSpPr>
            <a:spLocks noChangeShapeType="1"/>
          </p:cNvSpPr>
          <p:nvPr/>
        </p:nvSpPr>
        <p:spPr bwMode="auto">
          <a:xfrm flipH="1" flipV="1">
            <a:off x="3570288" y="662622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8" name="Line 32"/>
          <p:cNvSpPr>
            <a:spLocks noChangeShapeType="1"/>
          </p:cNvSpPr>
          <p:nvPr/>
        </p:nvSpPr>
        <p:spPr bwMode="auto">
          <a:xfrm flipV="1">
            <a:off x="4289425" y="540226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99" name="Line 33"/>
          <p:cNvSpPr>
            <a:spLocks noChangeShapeType="1"/>
          </p:cNvSpPr>
          <p:nvPr/>
        </p:nvSpPr>
        <p:spPr bwMode="auto">
          <a:xfrm flipH="1" flipV="1">
            <a:off x="6450013" y="5186363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0" name="Line 34"/>
          <p:cNvSpPr>
            <a:spLocks noChangeShapeType="1"/>
          </p:cNvSpPr>
          <p:nvPr/>
        </p:nvSpPr>
        <p:spPr bwMode="auto">
          <a:xfrm flipH="1" flipV="1">
            <a:off x="6450013" y="662622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1" name="Line 35"/>
          <p:cNvSpPr>
            <a:spLocks noChangeShapeType="1"/>
          </p:cNvSpPr>
          <p:nvPr/>
        </p:nvSpPr>
        <p:spPr bwMode="auto">
          <a:xfrm flipV="1">
            <a:off x="8178800" y="540226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2" name="Line 36"/>
          <p:cNvSpPr>
            <a:spLocks noChangeShapeType="1"/>
          </p:cNvSpPr>
          <p:nvPr/>
        </p:nvSpPr>
        <p:spPr bwMode="auto">
          <a:xfrm flipH="1" flipV="1">
            <a:off x="4505325" y="5186363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3" name="Line 37"/>
          <p:cNvSpPr>
            <a:spLocks noChangeShapeType="1"/>
          </p:cNvSpPr>
          <p:nvPr/>
        </p:nvSpPr>
        <p:spPr bwMode="auto">
          <a:xfrm flipH="1" flipV="1">
            <a:off x="4505325" y="6626225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4" name="Line 43"/>
          <p:cNvSpPr>
            <a:spLocks noChangeShapeType="1"/>
          </p:cNvSpPr>
          <p:nvPr/>
        </p:nvSpPr>
        <p:spPr bwMode="auto">
          <a:xfrm flipV="1">
            <a:off x="6234113" y="540226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05" name="Line 45"/>
          <p:cNvSpPr>
            <a:spLocks noChangeShapeType="1"/>
          </p:cNvSpPr>
          <p:nvPr/>
        </p:nvSpPr>
        <p:spPr bwMode="auto">
          <a:xfrm flipH="1">
            <a:off x="760413" y="59070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938213" y="5762625"/>
            <a:ext cx="38100" cy="287338"/>
            <a:chOff x="615" y="978"/>
            <a:chExt cx="24" cy="181"/>
          </a:xfrm>
        </p:grpSpPr>
        <p:sp>
          <p:nvSpPr>
            <p:cNvPr id="3242" name="Line 46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43" name="Line 47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07" name="Line 48"/>
          <p:cNvSpPr>
            <a:spLocks noChangeShapeType="1"/>
          </p:cNvSpPr>
          <p:nvPr/>
        </p:nvSpPr>
        <p:spPr bwMode="auto">
          <a:xfrm flipH="1">
            <a:off x="9474200" y="590708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9618663" y="5762625"/>
            <a:ext cx="42862" cy="287338"/>
            <a:chOff x="6083" y="978"/>
            <a:chExt cx="27" cy="181"/>
          </a:xfrm>
        </p:grpSpPr>
        <p:sp>
          <p:nvSpPr>
            <p:cNvPr id="3240" name="Line 49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41" name="Line 50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09" name="Text Box 53"/>
          <p:cNvSpPr txBox="1">
            <a:spLocks noChangeArrowheads="1"/>
          </p:cNvSpPr>
          <p:nvPr/>
        </p:nvSpPr>
        <p:spPr bwMode="auto">
          <a:xfrm>
            <a:off x="692150" y="5368925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3110" name="Text Box 54"/>
          <p:cNvSpPr txBox="1">
            <a:spLocks noChangeArrowheads="1"/>
          </p:cNvSpPr>
          <p:nvPr/>
        </p:nvSpPr>
        <p:spPr bwMode="auto">
          <a:xfrm>
            <a:off x="9393238" y="5368925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3154" name="Freeform 106"/>
          <p:cNvSpPr>
            <a:spLocks/>
          </p:cNvSpPr>
          <p:nvPr/>
        </p:nvSpPr>
        <p:spPr bwMode="auto">
          <a:xfrm>
            <a:off x="1231900" y="5197475"/>
            <a:ext cx="8207375" cy="719138"/>
          </a:xfrm>
          <a:custGeom>
            <a:avLst/>
            <a:gdLst>
              <a:gd name="T0" fmla="*/ 0 w 5170"/>
              <a:gd name="T1" fmla="*/ 453 h 453"/>
              <a:gd name="T2" fmla="*/ 90 w 5170"/>
              <a:gd name="T3" fmla="*/ 453 h 453"/>
              <a:gd name="T4" fmla="*/ 680 w 5170"/>
              <a:gd name="T5" fmla="*/ 0 h 453"/>
              <a:gd name="T6" fmla="*/ 4490 w 5170"/>
              <a:gd name="T7" fmla="*/ 0 h 453"/>
              <a:gd name="T8" fmla="*/ 5034 w 5170"/>
              <a:gd name="T9" fmla="*/ 453 h 453"/>
              <a:gd name="T10" fmla="*/ 5170 w 5170"/>
              <a:gd name="T11" fmla="*/ 453 h 4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170"/>
              <a:gd name="T19" fmla="*/ 0 h 453"/>
              <a:gd name="T20" fmla="*/ 5170 w 5170"/>
              <a:gd name="T21" fmla="*/ 453 h 4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170" h="453">
                <a:moveTo>
                  <a:pt x="0" y="453"/>
                </a:moveTo>
                <a:lnTo>
                  <a:pt x="90" y="453"/>
                </a:lnTo>
                <a:lnTo>
                  <a:pt x="680" y="0"/>
                </a:lnTo>
                <a:lnTo>
                  <a:pt x="4490" y="0"/>
                </a:lnTo>
                <a:lnTo>
                  <a:pt x="5034" y="453"/>
                </a:lnTo>
                <a:lnTo>
                  <a:pt x="5170" y="453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55" name="Freeform 107"/>
          <p:cNvSpPr>
            <a:spLocks/>
          </p:cNvSpPr>
          <p:nvPr/>
        </p:nvSpPr>
        <p:spPr bwMode="auto">
          <a:xfrm flipV="1">
            <a:off x="1231900" y="5916613"/>
            <a:ext cx="8207375" cy="719137"/>
          </a:xfrm>
          <a:custGeom>
            <a:avLst/>
            <a:gdLst>
              <a:gd name="T0" fmla="*/ 0 w 5170"/>
              <a:gd name="T1" fmla="*/ 453 h 453"/>
              <a:gd name="T2" fmla="*/ 90 w 5170"/>
              <a:gd name="T3" fmla="*/ 453 h 453"/>
              <a:gd name="T4" fmla="*/ 680 w 5170"/>
              <a:gd name="T5" fmla="*/ 0 h 453"/>
              <a:gd name="T6" fmla="*/ 4490 w 5170"/>
              <a:gd name="T7" fmla="*/ 0 h 453"/>
              <a:gd name="T8" fmla="*/ 5034 w 5170"/>
              <a:gd name="T9" fmla="*/ 453 h 453"/>
              <a:gd name="T10" fmla="*/ 5170 w 5170"/>
              <a:gd name="T11" fmla="*/ 453 h 4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170"/>
              <a:gd name="T19" fmla="*/ 0 h 453"/>
              <a:gd name="T20" fmla="*/ 5170 w 5170"/>
              <a:gd name="T21" fmla="*/ 453 h 4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170" h="453">
                <a:moveTo>
                  <a:pt x="0" y="453"/>
                </a:moveTo>
                <a:lnTo>
                  <a:pt x="90" y="453"/>
                </a:lnTo>
                <a:lnTo>
                  <a:pt x="680" y="0"/>
                </a:lnTo>
                <a:lnTo>
                  <a:pt x="4490" y="0"/>
                </a:lnTo>
                <a:lnTo>
                  <a:pt x="5034" y="453"/>
                </a:lnTo>
                <a:lnTo>
                  <a:pt x="5170" y="453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60" name="Line 112"/>
          <p:cNvSpPr>
            <a:spLocks noChangeShapeType="1"/>
          </p:cNvSpPr>
          <p:nvPr/>
        </p:nvSpPr>
        <p:spPr bwMode="auto">
          <a:xfrm>
            <a:off x="1231900" y="5700713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61" name="Line 113"/>
          <p:cNvSpPr>
            <a:spLocks noChangeShapeType="1"/>
          </p:cNvSpPr>
          <p:nvPr/>
        </p:nvSpPr>
        <p:spPr bwMode="auto">
          <a:xfrm>
            <a:off x="9439275" y="5700713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62" name="Line 114"/>
          <p:cNvSpPr>
            <a:spLocks noChangeShapeType="1"/>
          </p:cNvSpPr>
          <p:nvPr/>
        </p:nvSpPr>
        <p:spPr bwMode="auto">
          <a:xfrm>
            <a:off x="1231900" y="7285038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163" name="Text Box 115"/>
          <p:cNvSpPr txBox="1">
            <a:spLocks noChangeArrowheads="1"/>
          </p:cNvSpPr>
          <p:nvPr/>
        </p:nvSpPr>
        <p:spPr bwMode="auto">
          <a:xfrm>
            <a:off x="2816444" y="6997700"/>
            <a:ext cx="520180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SNC Protected </a:t>
            </a:r>
            <a:r>
              <a:rPr lang="nl-NL" sz="1500" dirty="0"/>
              <a:t>P2P </a:t>
            </a:r>
            <a:r>
              <a:rPr lang="nl-NL" sz="1500" dirty="0" smtClean="0"/>
              <a:t>EC </a:t>
            </a:r>
            <a:r>
              <a:rPr lang="nl-NL" sz="1500" dirty="0"/>
              <a:t>in Carrier X </a:t>
            </a:r>
            <a:r>
              <a:rPr lang="nl-NL" sz="1500" dirty="0" smtClean="0"/>
              <a:t>network (&lt;1200 km)</a:t>
            </a:r>
            <a:endParaRPr lang="nl-NL" sz="1500" dirty="0"/>
          </a:p>
        </p:txBody>
      </p:sp>
      <p:grpSp>
        <p:nvGrpSpPr>
          <p:cNvPr id="6" name="Group 130"/>
          <p:cNvGrpSpPr>
            <a:grpSpLocks/>
          </p:cNvGrpSpPr>
          <p:nvPr/>
        </p:nvGrpSpPr>
        <p:grpSpPr bwMode="auto">
          <a:xfrm>
            <a:off x="1231900" y="5845175"/>
            <a:ext cx="215900" cy="144463"/>
            <a:chOff x="821" y="2656"/>
            <a:chExt cx="136" cy="45"/>
          </a:xfrm>
        </p:grpSpPr>
        <p:sp>
          <p:nvSpPr>
            <p:cNvPr id="3234" name="Rectangle 12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35" name="Rectangle 12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" name="Group 131"/>
          <p:cNvGrpSpPr>
            <a:grpSpLocks/>
          </p:cNvGrpSpPr>
          <p:nvPr/>
        </p:nvGrpSpPr>
        <p:grpSpPr bwMode="auto">
          <a:xfrm rot="-2269905">
            <a:off x="2095500" y="5197475"/>
            <a:ext cx="215900" cy="144463"/>
            <a:chOff x="821" y="2656"/>
            <a:chExt cx="136" cy="45"/>
          </a:xfrm>
        </p:grpSpPr>
        <p:sp>
          <p:nvSpPr>
            <p:cNvPr id="3232" name="Rectangle 13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33" name="Rectangle 13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8" name="Group 134"/>
          <p:cNvGrpSpPr>
            <a:grpSpLocks/>
          </p:cNvGrpSpPr>
          <p:nvPr/>
        </p:nvGrpSpPr>
        <p:grpSpPr bwMode="auto">
          <a:xfrm>
            <a:off x="3895725" y="5124450"/>
            <a:ext cx="215900" cy="144463"/>
            <a:chOff x="821" y="2656"/>
            <a:chExt cx="136" cy="45"/>
          </a:xfrm>
        </p:grpSpPr>
        <p:sp>
          <p:nvSpPr>
            <p:cNvPr id="3230" name="Rectangle 13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31" name="Rectangle 13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9" name="Group 137"/>
          <p:cNvGrpSpPr>
            <a:grpSpLocks/>
          </p:cNvGrpSpPr>
          <p:nvPr/>
        </p:nvGrpSpPr>
        <p:grpSpPr bwMode="auto">
          <a:xfrm rot="-2269905">
            <a:off x="1735138" y="5484813"/>
            <a:ext cx="215900" cy="144462"/>
            <a:chOff x="821" y="2656"/>
            <a:chExt cx="136" cy="45"/>
          </a:xfrm>
        </p:grpSpPr>
        <p:sp>
          <p:nvSpPr>
            <p:cNvPr id="3228" name="Rectangle 138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29" name="Rectangle 139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0" name="Group 140"/>
          <p:cNvGrpSpPr>
            <a:grpSpLocks/>
          </p:cNvGrpSpPr>
          <p:nvPr/>
        </p:nvGrpSpPr>
        <p:grpSpPr bwMode="auto">
          <a:xfrm>
            <a:off x="3535363" y="5124450"/>
            <a:ext cx="215900" cy="144463"/>
            <a:chOff x="821" y="2656"/>
            <a:chExt cx="136" cy="45"/>
          </a:xfrm>
        </p:grpSpPr>
        <p:sp>
          <p:nvSpPr>
            <p:cNvPr id="3226" name="Rectangle 14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27" name="Rectangle 14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1" name="Group 143"/>
          <p:cNvGrpSpPr>
            <a:grpSpLocks/>
          </p:cNvGrpSpPr>
          <p:nvPr/>
        </p:nvGrpSpPr>
        <p:grpSpPr bwMode="auto">
          <a:xfrm>
            <a:off x="3248025" y="5124450"/>
            <a:ext cx="215900" cy="144463"/>
            <a:chOff x="821" y="2656"/>
            <a:chExt cx="136" cy="45"/>
          </a:xfrm>
        </p:grpSpPr>
        <p:sp>
          <p:nvSpPr>
            <p:cNvPr id="3224" name="Rectangle 14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25" name="Rectangle 14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2" name="Group 146"/>
          <p:cNvGrpSpPr>
            <a:grpSpLocks/>
          </p:cNvGrpSpPr>
          <p:nvPr/>
        </p:nvGrpSpPr>
        <p:grpSpPr bwMode="auto">
          <a:xfrm>
            <a:off x="2814638" y="5124450"/>
            <a:ext cx="215900" cy="144463"/>
            <a:chOff x="821" y="2656"/>
            <a:chExt cx="136" cy="45"/>
          </a:xfrm>
        </p:grpSpPr>
        <p:sp>
          <p:nvSpPr>
            <p:cNvPr id="3222" name="Rectangle 14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23" name="Rectangle 14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3" name="Group 149"/>
          <p:cNvGrpSpPr>
            <a:grpSpLocks/>
          </p:cNvGrpSpPr>
          <p:nvPr/>
        </p:nvGrpSpPr>
        <p:grpSpPr bwMode="auto">
          <a:xfrm>
            <a:off x="5840413" y="5124450"/>
            <a:ext cx="215900" cy="144463"/>
            <a:chOff x="821" y="2656"/>
            <a:chExt cx="136" cy="45"/>
          </a:xfrm>
        </p:grpSpPr>
        <p:sp>
          <p:nvSpPr>
            <p:cNvPr id="3220" name="Rectangle 150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21" name="Rectangle 151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" name="Group 152"/>
          <p:cNvGrpSpPr>
            <a:grpSpLocks/>
          </p:cNvGrpSpPr>
          <p:nvPr/>
        </p:nvGrpSpPr>
        <p:grpSpPr bwMode="auto">
          <a:xfrm>
            <a:off x="5335588" y="5124450"/>
            <a:ext cx="215900" cy="144463"/>
            <a:chOff x="821" y="2656"/>
            <a:chExt cx="136" cy="45"/>
          </a:xfrm>
        </p:grpSpPr>
        <p:sp>
          <p:nvSpPr>
            <p:cNvPr id="3218" name="Rectangle 15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9" name="Rectangle 15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" name="Group 155"/>
          <p:cNvGrpSpPr>
            <a:grpSpLocks/>
          </p:cNvGrpSpPr>
          <p:nvPr/>
        </p:nvGrpSpPr>
        <p:grpSpPr bwMode="auto">
          <a:xfrm>
            <a:off x="5048250" y="5124450"/>
            <a:ext cx="215900" cy="144463"/>
            <a:chOff x="821" y="2656"/>
            <a:chExt cx="136" cy="45"/>
          </a:xfrm>
        </p:grpSpPr>
        <p:sp>
          <p:nvSpPr>
            <p:cNvPr id="3216" name="Rectangle 156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7" name="Rectangle 157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" name="Group 158"/>
          <p:cNvGrpSpPr>
            <a:grpSpLocks/>
          </p:cNvGrpSpPr>
          <p:nvPr/>
        </p:nvGrpSpPr>
        <p:grpSpPr bwMode="auto">
          <a:xfrm>
            <a:off x="4759325" y="5124450"/>
            <a:ext cx="215900" cy="144463"/>
            <a:chOff x="821" y="2656"/>
            <a:chExt cx="136" cy="45"/>
          </a:xfrm>
        </p:grpSpPr>
        <p:sp>
          <p:nvSpPr>
            <p:cNvPr id="3214" name="Rectangle 15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5" name="Rectangle 160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7" name="Group 161"/>
          <p:cNvGrpSpPr>
            <a:grpSpLocks/>
          </p:cNvGrpSpPr>
          <p:nvPr/>
        </p:nvGrpSpPr>
        <p:grpSpPr bwMode="auto">
          <a:xfrm>
            <a:off x="7712075" y="5124450"/>
            <a:ext cx="215900" cy="144463"/>
            <a:chOff x="821" y="2656"/>
            <a:chExt cx="136" cy="45"/>
          </a:xfrm>
        </p:grpSpPr>
        <p:sp>
          <p:nvSpPr>
            <p:cNvPr id="3212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3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8" name="Group 164"/>
          <p:cNvGrpSpPr>
            <a:grpSpLocks/>
          </p:cNvGrpSpPr>
          <p:nvPr/>
        </p:nvGrpSpPr>
        <p:grpSpPr bwMode="auto">
          <a:xfrm>
            <a:off x="7207250" y="5124450"/>
            <a:ext cx="215900" cy="144463"/>
            <a:chOff x="821" y="2656"/>
            <a:chExt cx="136" cy="45"/>
          </a:xfrm>
        </p:grpSpPr>
        <p:sp>
          <p:nvSpPr>
            <p:cNvPr id="3210" name="Rectangle 16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1" name="Rectangle 16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" name="Group 170"/>
          <p:cNvGrpSpPr>
            <a:grpSpLocks/>
          </p:cNvGrpSpPr>
          <p:nvPr/>
        </p:nvGrpSpPr>
        <p:grpSpPr bwMode="auto">
          <a:xfrm>
            <a:off x="6559550" y="5124450"/>
            <a:ext cx="215900" cy="144463"/>
            <a:chOff x="821" y="2656"/>
            <a:chExt cx="136" cy="45"/>
          </a:xfrm>
        </p:grpSpPr>
        <p:sp>
          <p:nvSpPr>
            <p:cNvPr id="3208" name="Rectangle 17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9" name="Rectangle 17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" name="Group 173"/>
          <p:cNvGrpSpPr>
            <a:grpSpLocks/>
          </p:cNvGrpSpPr>
          <p:nvPr/>
        </p:nvGrpSpPr>
        <p:grpSpPr bwMode="auto">
          <a:xfrm rot="2541447">
            <a:off x="8936038" y="5691188"/>
            <a:ext cx="215900" cy="144462"/>
            <a:chOff x="821" y="2656"/>
            <a:chExt cx="136" cy="45"/>
          </a:xfrm>
        </p:grpSpPr>
        <p:sp>
          <p:nvSpPr>
            <p:cNvPr id="3206" name="Rectangle 17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7" name="Rectangle 17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1" name="Group 176"/>
          <p:cNvGrpSpPr>
            <a:grpSpLocks/>
          </p:cNvGrpSpPr>
          <p:nvPr/>
        </p:nvGrpSpPr>
        <p:grpSpPr bwMode="auto">
          <a:xfrm>
            <a:off x="9223375" y="5845175"/>
            <a:ext cx="215900" cy="144463"/>
            <a:chOff x="821" y="2656"/>
            <a:chExt cx="136" cy="45"/>
          </a:xfrm>
        </p:grpSpPr>
        <p:sp>
          <p:nvSpPr>
            <p:cNvPr id="3204" name="Rectangle 17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5" name="Rectangle 17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2" name="Group 182"/>
          <p:cNvGrpSpPr>
            <a:grpSpLocks/>
          </p:cNvGrpSpPr>
          <p:nvPr/>
        </p:nvGrpSpPr>
        <p:grpSpPr bwMode="auto">
          <a:xfrm rot="2331203">
            <a:off x="8575675" y="5394325"/>
            <a:ext cx="215900" cy="144463"/>
            <a:chOff x="821" y="2656"/>
            <a:chExt cx="136" cy="45"/>
          </a:xfrm>
        </p:grpSpPr>
        <p:sp>
          <p:nvSpPr>
            <p:cNvPr id="3202" name="Rectangle 18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3" name="Rectangle 18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181" name="Line 185"/>
          <p:cNvSpPr>
            <a:spLocks noChangeShapeType="1"/>
          </p:cNvSpPr>
          <p:nvPr/>
        </p:nvSpPr>
        <p:spPr bwMode="auto">
          <a:xfrm flipV="1">
            <a:off x="1447800" y="5916613"/>
            <a:ext cx="287338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86" name="Line 190"/>
          <p:cNvSpPr>
            <a:spLocks noChangeShapeType="1"/>
          </p:cNvSpPr>
          <p:nvPr/>
        </p:nvSpPr>
        <p:spPr bwMode="auto">
          <a:xfrm>
            <a:off x="8864600" y="5989638"/>
            <a:ext cx="287338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87" name="AutoShape 191"/>
          <p:cNvSpPr>
            <a:spLocks/>
          </p:cNvSpPr>
          <p:nvPr/>
        </p:nvSpPr>
        <p:spPr bwMode="auto">
          <a:xfrm>
            <a:off x="185738" y="6380163"/>
            <a:ext cx="931862" cy="749300"/>
          </a:xfrm>
          <a:prstGeom prst="borderCallout2">
            <a:avLst>
              <a:gd name="adj1" fmla="val 25199"/>
              <a:gd name="adj2" fmla="val 108176"/>
              <a:gd name="adj3" fmla="val 26472"/>
              <a:gd name="adj4" fmla="val 126065"/>
              <a:gd name="adj5" fmla="val -36662"/>
              <a:gd name="adj6" fmla="val 149574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b="0" i="1" dirty="0"/>
              <a:t>block forwarding of frames in </a:t>
            </a:r>
            <a:r>
              <a:rPr lang="nl-NL" sz="1100" b="0" i="1" dirty="0" smtClean="0"/>
              <a:t>EC</a:t>
            </a:r>
            <a:endParaRPr lang="en-US" sz="1100" b="0" i="1" dirty="0"/>
          </a:p>
        </p:txBody>
      </p:sp>
      <p:sp>
        <p:nvSpPr>
          <p:cNvPr id="3191" name="Line 195"/>
          <p:cNvSpPr>
            <a:spLocks noChangeShapeType="1"/>
          </p:cNvSpPr>
          <p:nvPr/>
        </p:nvSpPr>
        <p:spPr bwMode="auto">
          <a:xfrm flipV="1">
            <a:off x="1374775" y="6134100"/>
            <a:ext cx="763270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99" name="AutoShape 191"/>
          <p:cNvSpPr>
            <a:spLocks/>
          </p:cNvSpPr>
          <p:nvPr/>
        </p:nvSpPr>
        <p:spPr bwMode="auto">
          <a:xfrm>
            <a:off x="3335338" y="4271963"/>
            <a:ext cx="1571625" cy="500062"/>
          </a:xfrm>
          <a:prstGeom prst="borderCallout2">
            <a:avLst>
              <a:gd name="adj1" fmla="val 26472"/>
              <a:gd name="adj2" fmla="val 108176"/>
              <a:gd name="adj3" fmla="val 26472"/>
              <a:gd name="adj4" fmla="val 126065"/>
              <a:gd name="adj5" fmla="val 170657"/>
              <a:gd name="adj6" fmla="val 14628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400" dirty="0" smtClean="0"/>
              <a:t>SNC Protected </a:t>
            </a:r>
            <a:r>
              <a:rPr lang="nl-NL" sz="1400" dirty="0"/>
              <a:t>P2P </a:t>
            </a:r>
            <a:r>
              <a:rPr lang="nl-NL" sz="1400" dirty="0" smtClean="0"/>
              <a:t>EC</a:t>
            </a:r>
            <a:endParaRPr lang="en-US" sz="1400" dirty="0"/>
          </a:p>
        </p:txBody>
      </p:sp>
      <p:sp>
        <p:nvSpPr>
          <p:cNvPr id="3200" name="AutoShape 204"/>
          <p:cNvSpPr>
            <a:spLocks/>
          </p:cNvSpPr>
          <p:nvPr/>
        </p:nvSpPr>
        <p:spPr bwMode="auto">
          <a:xfrm>
            <a:off x="5978525" y="4286250"/>
            <a:ext cx="1049338" cy="428625"/>
          </a:xfrm>
          <a:prstGeom prst="borderCallout2">
            <a:avLst>
              <a:gd name="adj1" fmla="val 39560"/>
              <a:gd name="adj2" fmla="val 108176"/>
              <a:gd name="adj3" fmla="val 39560"/>
              <a:gd name="adj4" fmla="val 136116"/>
              <a:gd name="adj5" fmla="val 208292"/>
              <a:gd name="adj6" fmla="val 173190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i="1" dirty="0" smtClean="0"/>
              <a:t>VLAN/BSI </a:t>
            </a:r>
            <a:r>
              <a:rPr lang="nl-NL" sz="1100" i="1" dirty="0"/>
              <a:t>frame in </a:t>
            </a:r>
            <a:r>
              <a:rPr lang="nl-NL" sz="1100" i="1" dirty="0" smtClean="0"/>
              <a:t>EC</a:t>
            </a:r>
            <a:endParaRPr lang="en-US" sz="1100" i="1" dirty="0"/>
          </a:p>
        </p:txBody>
      </p:sp>
      <p:sp>
        <p:nvSpPr>
          <p:cNvPr id="172" name="Line 112"/>
          <p:cNvSpPr>
            <a:spLocks noChangeShapeType="1"/>
          </p:cNvSpPr>
          <p:nvPr/>
        </p:nvSpPr>
        <p:spPr bwMode="auto">
          <a:xfrm>
            <a:off x="943099" y="6088707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3" name="Line 113"/>
          <p:cNvSpPr>
            <a:spLocks noChangeShapeType="1"/>
          </p:cNvSpPr>
          <p:nvPr/>
        </p:nvSpPr>
        <p:spPr bwMode="auto">
          <a:xfrm>
            <a:off x="9656067" y="6088707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" name="Line 114"/>
          <p:cNvSpPr>
            <a:spLocks noChangeShapeType="1"/>
          </p:cNvSpPr>
          <p:nvPr/>
        </p:nvSpPr>
        <p:spPr bwMode="auto">
          <a:xfrm flipV="1">
            <a:off x="943099" y="7672908"/>
            <a:ext cx="8712968" cy="12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75" name="Text Box 115"/>
          <p:cNvSpPr txBox="1">
            <a:spLocks noChangeArrowheads="1"/>
          </p:cNvSpPr>
          <p:nvPr/>
        </p:nvSpPr>
        <p:spPr bwMode="auto">
          <a:xfrm>
            <a:off x="4518442" y="7385694"/>
            <a:ext cx="122020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E-Line EVC</a:t>
            </a:r>
            <a:endParaRPr lang="nl-NL" sz="1500" dirty="0"/>
          </a:p>
        </p:txBody>
      </p:sp>
      <p:sp>
        <p:nvSpPr>
          <p:cNvPr id="164" name="Title 1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G.8031 ETH SNC Protected EC </a:t>
            </a:r>
            <a:r>
              <a:rPr lang="en-US" sz="2400" dirty="0" smtClean="0"/>
              <a:t>(S-VLAN or BSI)</a:t>
            </a:r>
            <a:br>
              <a:rPr lang="en-US" sz="2400" dirty="0" smtClean="0"/>
            </a:br>
            <a:r>
              <a:rPr lang="en-US" sz="2400" dirty="0" smtClean="0"/>
              <a:t>EC &lt;1200 km</a:t>
            </a:r>
            <a:endParaRPr lang="en-GB" dirty="0"/>
          </a:p>
        </p:txBody>
      </p:sp>
      <p:sp>
        <p:nvSpPr>
          <p:cNvPr id="165" name="Content Placeholder 164"/>
          <p:cNvSpPr>
            <a:spLocks noGrp="1"/>
          </p:cNvSpPr>
          <p:nvPr>
            <p:ph idx="1"/>
          </p:nvPr>
        </p:nvSpPr>
        <p:spPr>
          <a:xfrm>
            <a:off x="533400" y="1696244"/>
            <a:ext cx="9604375" cy="2277616"/>
          </a:xfrm>
        </p:spPr>
        <p:txBody>
          <a:bodyPr/>
          <a:lstStyle/>
          <a:p>
            <a:r>
              <a:rPr lang="en-US" sz="2000" dirty="0" smtClean="0"/>
              <a:t>Working EC-Segment and Protection EC-Segment are set up</a:t>
            </a:r>
          </a:p>
          <a:p>
            <a:pPr marL="0" indent="0"/>
            <a:r>
              <a:rPr lang="en-US" sz="2000" dirty="0" smtClean="0"/>
              <a:t>VLAN/BSI frame forwarding blocked over Protection EC-Segment if Working is fault free</a:t>
            </a:r>
          </a:p>
          <a:p>
            <a:pPr marL="0" indent="0"/>
            <a:r>
              <a:rPr lang="en-US" sz="2000" dirty="0" smtClean="0"/>
              <a:t>ETH SNCP operated in </a:t>
            </a:r>
          </a:p>
          <a:p>
            <a:pPr marL="803275" lvl="1" indent="-271463"/>
            <a:r>
              <a:rPr lang="en-US" sz="1700" dirty="0" smtClean="0"/>
              <a:t>S-VLAN MAC Relay of S-Component  (PEB, TEB, T-PE, PB, TB, S-PE) and I-Component (IB-BEB, T-BEB)</a:t>
            </a:r>
          </a:p>
          <a:p>
            <a:pPr marL="803275" lvl="1" indent="-271463"/>
            <a:r>
              <a:rPr lang="en-US" sz="1700" dirty="0" smtClean="0"/>
              <a:t>c6.11 CBP function of B-Component (B-BEB)</a:t>
            </a:r>
            <a:endParaRPr lang="en-GB" sz="17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447155" y="5152628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</a:t>
            </a:r>
            <a:endParaRPr lang="en-GB" sz="2000" dirty="0"/>
          </a:p>
        </p:txBody>
      </p:sp>
      <p:sp>
        <p:nvSpPr>
          <p:cNvPr id="167" name="TextBox 166"/>
          <p:cNvSpPr txBox="1"/>
          <p:nvPr/>
        </p:nvSpPr>
        <p:spPr>
          <a:xfrm>
            <a:off x="1447155" y="619267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</a:t>
            </a:r>
            <a:endParaRPr lang="en-GB" sz="2000" dirty="0"/>
          </a:p>
        </p:txBody>
      </p:sp>
      <p:sp>
        <p:nvSpPr>
          <p:cNvPr id="168" name="TextBox 167"/>
          <p:cNvSpPr txBox="1"/>
          <p:nvPr/>
        </p:nvSpPr>
        <p:spPr>
          <a:xfrm>
            <a:off x="8797299" y="5152628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</a:t>
            </a:r>
            <a:endParaRPr lang="en-GB" sz="2000" dirty="0"/>
          </a:p>
        </p:txBody>
      </p:sp>
      <p:sp>
        <p:nvSpPr>
          <p:cNvPr id="169" name="TextBox 168"/>
          <p:cNvSpPr txBox="1"/>
          <p:nvPr/>
        </p:nvSpPr>
        <p:spPr>
          <a:xfrm>
            <a:off x="8795823" y="619267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Rectangle 268"/>
          <p:cNvSpPr/>
          <p:nvPr/>
        </p:nvSpPr>
        <p:spPr bwMode="auto">
          <a:xfrm>
            <a:off x="1879203" y="4792588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99083" y="4792588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3103340" y="508062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3103340" y="536865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3103340" y="479258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3103339" y="6448772"/>
            <a:ext cx="864096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103340" y="5944716"/>
            <a:ext cx="86409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103340" y="565668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103339" y="6160740"/>
            <a:ext cx="864095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103339" y="6952828"/>
            <a:ext cx="864095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79203" y="5080620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79203" y="5368652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79203" y="5656684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879203" y="5944716"/>
            <a:ext cx="1008112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879203" y="6232748"/>
            <a:ext cx="1008111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99083" y="5080620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99083" y="5368652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799083" y="5656684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99083" y="5944716"/>
            <a:ext cx="936104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799083" y="6232748"/>
            <a:ext cx="936103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82" name="Straight Connector 81"/>
          <p:cNvCxnSpPr>
            <a:endCxn id="50" idx="1"/>
          </p:cNvCxnSpPr>
          <p:nvPr/>
        </p:nvCxnSpPr>
        <p:spPr bwMode="auto">
          <a:xfrm>
            <a:off x="9080003" y="4144516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>
            <a:off x="7567835" y="4144516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endCxn id="13" idx="3"/>
          </p:cNvCxnSpPr>
          <p:nvPr/>
        </p:nvCxnSpPr>
        <p:spPr bwMode="auto">
          <a:xfrm>
            <a:off x="6127675" y="4144516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5695627" y="3712468"/>
            <a:ext cx="4248472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G.8031 ETH SNCP functionality inside</a:t>
            </a:r>
            <a:br>
              <a:rPr lang="en-US" dirty="0" smtClean="0"/>
            </a:br>
            <a:r>
              <a:rPr lang="en-US" dirty="0" smtClean="0"/>
              <a:t>S/I-Components and CBP</a:t>
            </a:r>
            <a:endParaRPr lang="en-GB" dirty="0"/>
          </a:p>
        </p:txBody>
      </p:sp>
      <p:sp>
        <p:nvSpPr>
          <p:cNvPr id="266" name="Content Placeholder 265"/>
          <p:cNvSpPr>
            <a:spLocks noGrp="1"/>
          </p:cNvSpPr>
          <p:nvPr>
            <p:ph sz="half" idx="1"/>
          </p:nvPr>
        </p:nvSpPr>
        <p:spPr>
          <a:xfrm>
            <a:off x="533400" y="1696244"/>
            <a:ext cx="4725988" cy="1701552"/>
          </a:xfrm>
        </p:spPr>
        <p:txBody>
          <a:bodyPr/>
          <a:lstStyle/>
          <a:p>
            <a:pPr marL="0" indent="0"/>
            <a:r>
              <a:rPr lang="en-US" sz="2000" dirty="0" smtClean="0"/>
              <a:t>c6.11 CBP function is extended with G.8031 ETH SNCP functionality </a:t>
            </a:r>
          </a:p>
          <a:p>
            <a:pPr marL="0" indent="0"/>
            <a:r>
              <a:rPr lang="en-US" sz="2000" dirty="0" smtClean="0"/>
              <a:t>CBP is extended with BSI SNCP MEP/MIP functionality to determine SF/SD status of W-BSI and P-BSI</a:t>
            </a:r>
            <a:endParaRPr lang="en-GB" sz="2000" dirty="0"/>
          </a:p>
        </p:txBody>
      </p:sp>
      <p:sp>
        <p:nvSpPr>
          <p:cNvPr id="267" name="Content Placeholder 266"/>
          <p:cNvSpPr>
            <a:spLocks noGrp="1"/>
          </p:cNvSpPr>
          <p:nvPr>
            <p:ph sz="half" idx="2"/>
          </p:nvPr>
        </p:nvSpPr>
        <p:spPr>
          <a:xfrm>
            <a:off x="5411788" y="1696244"/>
            <a:ext cx="4725987" cy="1701552"/>
          </a:xfrm>
        </p:spPr>
        <p:txBody>
          <a:bodyPr/>
          <a:lstStyle/>
          <a:p>
            <a:pPr marL="0" indent="0"/>
            <a:r>
              <a:rPr lang="en-US" sz="2000" dirty="0" smtClean="0"/>
              <a:t>c8.6.3 S-VLAN MAC Relay function is extended with G.8031 ETH SNCP functionality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911651" y="421652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911651" y="450455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Flowchart: Delay 7"/>
          <p:cNvSpPr/>
          <p:nvPr/>
        </p:nvSpPr>
        <p:spPr bwMode="auto">
          <a:xfrm rot="16200000">
            <a:off x="6055667" y="42165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11651" y="479258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Flowchart: Delay 10"/>
          <p:cNvSpPr/>
          <p:nvPr/>
        </p:nvSpPr>
        <p:spPr bwMode="auto">
          <a:xfrm rot="5400000" flipV="1">
            <a:off x="6055667" y="4792588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911651" y="508062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 rot="10800000">
            <a:off x="5983659" y="5152628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11651" y="536865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055667" y="5368652"/>
            <a:ext cx="144016" cy="288032"/>
            <a:chOff x="2455267" y="4576564"/>
            <a:chExt cx="144016" cy="288032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Rectangle 19"/>
          <p:cNvSpPr/>
          <p:nvPr/>
        </p:nvSpPr>
        <p:spPr bwMode="auto">
          <a:xfrm>
            <a:off x="5911651" y="565668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911651" y="6232748"/>
            <a:ext cx="129614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911651" y="594471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351811" y="421652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351811" y="450455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Flowchart: Delay 29"/>
          <p:cNvSpPr/>
          <p:nvPr/>
        </p:nvSpPr>
        <p:spPr bwMode="auto">
          <a:xfrm rot="16200000">
            <a:off x="7495827" y="4216524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351811" y="479258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Flowchart: Delay 31"/>
          <p:cNvSpPr/>
          <p:nvPr/>
        </p:nvSpPr>
        <p:spPr bwMode="auto">
          <a:xfrm rot="5400000" flipV="1">
            <a:off x="7495827" y="4792588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351811" y="508062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Isosceles Triangle 33"/>
          <p:cNvSpPr/>
          <p:nvPr/>
        </p:nvSpPr>
        <p:spPr bwMode="auto">
          <a:xfrm rot="10800000">
            <a:off x="7423819" y="5152628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351811" y="536865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495827" y="5368652"/>
            <a:ext cx="144016" cy="288032"/>
            <a:chOff x="2455267" y="4576564"/>
            <a:chExt cx="144016" cy="288032"/>
          </a:xfrm>
        </p:grpSpPr>
        <p:cxnSp>
          <p:nvCxnSpPr>
            <p:cNvPr id="37" name="Straight Connector 36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9" name="Rectangle 38"/>
          <p:cNvSpPr/>
          <p:nvPr/>
        </p:nvSpPr>
        <p:spPr bwMode="auto">
          <a:xfrm>
            <a:off x="7351811" y="565668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1811" y="6232748"/>
            <a:ext cx="129614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351811" y="594471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863979" y="450455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8863979" y="479258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Flowchart: Delay 47"/>
          <p:cNvSpPr/>
          <p:nvPr/>
        </p:nvSpPr>
        <p:spPr bwMode="auto">
          <a:xfrm rot="16200000">
            <a:off x="9007995" y="4504556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863979" y="508062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Flowchart: Delay 49"/>
          <p:cNvSpPr/>
          <p:nvPr/>
        </p:nvSpPr>
        <p:spPr bwMode="auto">
          <a:xfrm rot="5400000" flipV="1">
            <a:off x="9007995" y="5080620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863979" y="421652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8863979" y="536865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9007995" y="5368652"/>
            <a:ext cx="144016" cy="288032"/>
            <a:chOff x="2455267" y="4576564"/>
            <a:chExt cx="144016" cy="288032"/>
          </a:xfrm>
        </p:grpSpPr>
        <p:cxnSp>
          <p:nvCxnSpPr>
            <p:cNvPr id="55" name="Straight Connector 54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7" name="Rectangle 56"/>
          <p:cNvSpPr/>
          <p:nvPr/>
        </p:nvSpPr>
        <p:spPr bwMode="auto">
          <a:xfrm>
            <a:off x="8863979" y="565668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8863979" y="6232748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863979" y="594471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296027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296027" y="6448772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6.14</a:t>
            </a:r>
            <a:endParaRPr lang="en-GB" sz="1050" dirty="0" smtClean="0">
              <a:latin typeface="Arial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5767635" y="7384876"/>
            <a:ext cx="2232248" cy="504056"/>
            <a:chOff x="943099" y="6160740"/>
            <a:chExt cx="720080" cy="288032"/>
          </a:xfrm>
        </p:grpSpPr>
        <p:cxnSp>
          <p:nvCxnSpPr>
            <p:cNvPr id="71" name="Straight Connector 70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 flipH="1">
            <a:off x="9296027" y="7168852"/>
            <a:ext cx="1080120" cy="288032"/>
            <a:chOff x="943099" y="6160740"/>
            <a:chExt cx="720080" cy="288032"/>
          </a:xfrm>
        </p:grpSpPr>
        <p:cxnSp>
          <p:nvCxnSpPr>
            <p:cNvPr id="74" name="Straight Connector 73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6" name="Rectangle 75"/>
          <p:cNvSpPr/>
          <p:nvPr/>
        </p:nvSpPr>
        <p:spPr bwMode="auto">
          <a:xfrm>
            <a:off x="5911651" y="3928492"/>
            <a:ext cx="3312368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G.8031 ETH 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931976" y="4059769"/>
            <a:ext cx="14587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444919" y="4057120"/>
            <a:ext cx="102592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953079" y="4059769"/>
            <a:ext cx="110608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 bwMode="auto">
          <a:xfrm flipV="1">
            <a:off x="6343699" y="4144516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 flipV="1">
            <a:off x="7783859" y="4144516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91" name="TextBox 90"/>
          <p:cNvSpPr txBox="1"/>
          <p:nvPr/>
        </p:nvSpPr>
        <p:spPr>
          <a:xfrm rot="16200000">
            <a:off x="7600443" y="4599299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 rot="16200000">
            <a:off x="6150410" y="4599299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156306" y="5080620"/>
            <a:ext cx="70371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W/P-SVLAN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grpSp>
        <p:nvGrpSpPr>
          <p:cNvPr id="94" name="Group 93"/>
          <p:cNvGrpSpPr/>
          <p:nvPr/>
        </p:nvGrpSpPr>
        <p:grpSpPr>
          <a:xfrm>
            <a:off x="5767635" y="7384876"/>
            <a:ext cx="792088" cy="288032"/>
            <a:chOff x="943099" y="6160740"/>
            <a:chExt cx="720080" cy="288032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2" name="Isosceles Triangle 101"/>
          <p:cNvSpPr/>
          <p:nvPr/>
        </p:nvSpPr>
        <p:spPr bwMode="auto">
          <a:xfrm rot="10800000" flipV="1">
            <a:off x="8935987" y="4288532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800083" y="4216524"/>
            <a:ext cx="48250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SVLAN</a:t>
            </a:r>
          </a:p>
          <a:p>
            <a:r>
              <a:rPr lang="en-US" sz="1000" b="0" dirty="0" smtClean="0"/>
              <a:t>SP MEP</a:t>
            </a:r>
            <a:endParaRPr lang="en-GB" sz="1000" b="0" dirty="0"/>
          </a:p>
        </p:txBody>
      </p:sp>
      <p:sp>
        <p:nvSpPr>
          <p:cNvPr id="108" name="Rectangle 107"/>
          <p:cNvSpPr/>
          <p:nvPr/>
        </p:nvSpPr>
        <p:spPr bwMode="auto">
          <a:xfrm>
            <a:off x="8863979" y="644877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0800000">
            <a:off x="8863979" y="6520780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863979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863979" y="673680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112" name="Straight Arrow Connector 111"/>
          <p:cNvCxnSpPr/>
          <p:nvPr/>
        </p:nvCxnSpPr>
        <p:spPr bwMode="auto">
          <a:xfrm flipV="1">
            <a:off x="7936259" y="4144516"/>
            <a:ext cx="0" cy="1008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  <a:effectLst/>
        </p:spPr>
      </p:cxnSp>
      <p:sp>
        <p:nvSpPr>
          <p:cNvPr id="113" name="TextBox 112"/>
          <p:cNvSpPr txBox="1"/>
          <p:nvPr/>
        </p:nvSpPr>
        <p:spPr>
          <a:xfrm rot="16200000">
            <a:off x="7813756" y="4588205"/>
            <a:ext cx="254878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APS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572150" y="3280420"/>
            <a:ext cx="4403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S/I-Component with S-VLAN SNCP</a:t>
            </a:r>
            <a:endParaRPr lang="en-GB" sz="2000" dirty="0"/>
          </a:p>
        </p:txBody>
      </p:sp>
      <p:sp>
        <p:nvSpPr>
          <p:cNvPr id="115" name="Trapezoid 114"/>
          <p:cNvSpPr/>
          <p:nvPr/>
        </p:nvSpPr>
        <p:spPr bwMode="auto">
          <a:xfrm rot="10800000">
            <a:off x="5983659" y="6016723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Trapezoid 115"/>
          <p:cNvSpPr/>
          <p:nvPr/>
        </p:nvSpPr>
        <p:spPr bwMode="auto">
          <a:xfrm rot="10800000">
            <a:off x="7423820" y="601672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Trapezoid 116"/>
          <p:cNvSpPr/>
          <p:nvPr/>
        </p:nvSpPr>
        <p:spPr bwMode="auto">
          <a:xfrm rot="10800000">
            <a:off x="8935987" y="601672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5911651" y="644877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6.15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6775747" y="6448772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Isosceles Triangle 120"/>
          <p:cNvSpPr/>
          <p:nvPr/>
        </p:nvSpPr>
        <p:spPr bwMode="auto">
          <a:xfrm rot="10800000">
            <a:off x="6775747" y="6592787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775747" y="716885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6775747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5911650" y="6736802"/>
            <a:ext cx="432048" cy="28803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Isosceles Triangle 124"/>
          <p:cNvSpPr/>
          <p:nvPr/>
        </p:nvSpPr>
        <p:spPr bwMode="auto">
          <a:xfrm rot="10800000">
            <a:off x="5983659" y="6808812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6343698" y="644877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6.10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6343699" y="6664796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rot="10800000">
            <a:off x="6343699" y="6736804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6343699" y="716885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6343699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5911651" y="7024835"/>
            <a:ext cx="432048" cy="3600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351811" y="6448772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6.15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7351810" y="6736802"/>
            <a:ext cx="432048" cy="28803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Isosceles Triangle 142"/>
          <p:cNvSpPr/>
          <p:nvPr/>
        </p:nvSpPr>
        <p:spPr bwMode="auto">
          <a:xfrm rot="10800000">
            <a:off x="7423819" y="6808812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351811" y="7024835"/>
            <a:ext cx="432048" cy="3600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15907" y="6448772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Isosceles Triangle 145"/>
          <p:cNvSpPr/>
          <p:nvPr/>
        </p:nvSpPr>
        <p:spPr bwMode="auto">
          <a:xfrm rot="10800000">
            <a:off x="8215907" y="6592787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15907" y="716885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15907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7783858" y="644877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6.10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783859" y="6664796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Isosceles Triangle 150"/>
          <p:cNvSpPr/>
          <p:nvPr/>
        </p:nvSpPr>
        <p:spPr bwMode="auto">
          <a:xfrm rot="10800000">
            <a:off x="7783859" y="6736804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783859" y="7168852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783859" y="6952828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5844056" y="7365131"/>
            <a:ext cx="142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ONP  PIP  PNP</a:t>
            </a:r>
            <a:endParaRPr lang="en-GB" sz="1400" b="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299894" y="7365131"/>
            <a:ext cx="142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ONP  PIP  PNP</a:t>
            </a:r>
            <a:endParaRPr lang="en-GB" sz="1400" b="0" i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9007995" y="7149107"/>
            <a:ext cx="5645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CNP</a:t>
            </a:r>
            <a:endParaRPr lang="en-GB" sz="1400" b="0" i="1" dirty="0"/>
          </a:p>
        </p:txBody>
      </p:sp>
      <p:cxnSp>
        <p:nvCxnSpPr>
          <p:cNvPr id="157" name="Straight Connector 156"/>
          <p:cNvCxnSpPr>
            <a:endCxn id="193" idx="1"/>
          </p:cNvCxnSpPr>
          <p:nvPr/>
        </p:nvCxnSpPr>
        <p:spPr bwMode="auto">
          <a:xfrm>
            <a:off x="3319364" y="4432548"/>
            <a:ext cx="0" cy="10081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/>
          <p:nvPr/>
        </p:nvCxnSpPr>
        <p:spPr bwMode="auto">
          <a:xfrm>
            <a:off x="2095227" y="4432548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>
            <a:endCxn id="167" idx="3"/>
          </p:cNvCxnSpPr>
          <p:nvPr/>
        </p:nvCxnSpPr>
        <p:spPr bwMode="auto">
          <a:xfrm>
            <a:off x="1015107" y="4432548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799083" y="4000500"/>
            <a:ext cx="3168352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6.11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Flowchart: Delay 162"/>
          <p:cNvSpPr/>
          <p:nvPr/>
        </p:nvSpPr>
        <p:spPr bwMode="auto">
          <a:xfrm rot="16200000">
            <a:off x="943099" y="5080620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Flowchart: Delay 164"/>
          <p:cNvSpPr/>
          <p:nvPr/>
        </p:nvSpPr>
        <p:spPr bwMode="auto">
          <a:xfrm rot="5400000" flipV="1">
            <a:off x="943099" y="5368652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Isosceles Triangle 166"/>
          <p:cNvSpPr/>
          <p:nvPr/>
        </p:nvSpPr>
        <p:spPr bwMode="auto">
          <a:xfrm rot="10800000">
            <a:off x="871091" y="5728692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Flowchart: Delay 176"/>
          <p:cNvSpPr/>
          <p:nvPr/>
        </p:nvSpPr>
        <p:spPr bwMode="auto">
          <a:xfrm rot="16200000">
            <a:off x="2023219" y="5080620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Flowchart: Delay 178"/>
          <p:cNvSpPr/>
          <p:nvPr/>
        </p:nvSpPr>
        <p:spPr bwMode="auto">
          <a:xfrm rot="5400000" flipV="1">
            <a:off x="2023219" y="5368652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rot="10800000">
            <a:off x="1951211" y="5728692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Flowchart: Delay 190"/>
          <p:cNvSpPr/>
          <p:nvPr/>
        </p:nvSpPr>
        <p:spPr bwMode="auto">
          <a:xfrm rot="16200000">
            <a:off x="3247356" y="5080620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Flowchart: Delay 192"/>
          <p:cNvSpPr/>
          <p:nvPr/>
        </p:nvSpPr>
        <p:spPr bwMode="auto">
          <a:xfrm rot="5400000" flipV="1">
            <a:off x="3247356" y="5368652"/>
            <a:ext cx="144016" cy="288032"/>
          </a:xfrm>
          <a:prstGeom prst="flowChartDela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6" name="Group 195"/>
          <p:cNvGrpSpPr/>
          <p:nvPr/>
        </p:nvGrpSpPr>
        <p:grpSpPr>
          <a:xfrm>
            <a:off x="3247355" y="6448772"/>
            <a:ext cx="144016" cy="288032"/>
            <a:chOff x="2455267" y="4576564"/>
            <a:chExt cx="144016" cy="288032"/>
          </a:xfrm>
        </p:grpSpPr>
        <p:cxnSp>
          <p:nvCxnSpPr>
            <p:cNvPr id="197" name="Straight Connector 196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8" name="Straight Connector 19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7" name="Group 206"/>
          <p:cNvGrpSpPr/>
          <p:nvPr/>
        </p:nvGrpSpPr>
        <p:grpSpPr>
          <a:xfrm flipH="1">
            <a:off x="3535388" y="7168852"/>
            <a:ext cx="1080120" cy="288032"/>
            <a:chOff x="943099" y="6160740"/>
            <a:chExt cx="720080" cy="288032"/>
          </a:xfrm>
        </p:grpSpPr>
        <p:cxnSp>
          <p:nvCxnSpPr>
            <p:cNvPr id="208" name="Straight Connector 207"/>
            <p:cNvCxnSpPr/>
            <p:nvPr/>
          </p:nvCxnSpPr>
          <p:spPr bwMode="auto">
            <a:xfrm>
              <a:off x="1663179" y="6160740"/>
              <a:ext cx="0" cy="28803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9" name="Straight Connector 208"/>
            <p:cNvCxnSpPr/>
            <p:nvPr/>
          </p:nvCxnSpPr>
          <p:spPr bwMode="auto">
            <a:xfrm flipH="1">
              <a:off x="943099" y="6448772"/>
              <a:ext cx="72008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10" name="Rectangle 209"/>
          <p:cNvSpPr/>
          <p:nvPr/>
        </p:nvSpPr>
        <p:spPr bwMode="auto">
          <a:xfrm>
            <a:off x="871091" y="4216524"/>
            <a:ext cx="2592288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G.8031 ETH 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819408" y="4347801"/>
            <a:ext cx="14587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1972311" y="4345152"/>
            <a:ext cx="102592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3192440" y="4347801"/>
            <a:ext cx="110608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cxnSp>
        <p:nvCxnSpPr>
          <p:cNvPr id="214" name="Straight Arrow Connector 213"/>
          <p:cNvCxnSpPr/>
          <p:nvPr/>
        </p:nvCxnSpPr>
        <p:spPr bwMode="auto">
          <a:xfrm flipV="1">
            <a:off x="1231131" y="4432548"/>
            <a:ext cx="0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15" name="Straight Arrow Connector 214"/>
          <p:cNvCxnSpPr/>
          <p:nvPr/>
        </p:nvCxnSpPr>
        <p:spPr bwMode="auto">
          <a:xfrm flipV="1">
            <a:off x="2311251" y="4432548"/>
            <a:ext cx="0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16" name="TextBox 215"/>
          <p:cNvSpPr txBox="1"/>
          <p:nvPr/>
        </p:nvSpPr>
        <p:spPr>
          <a:xfrm rot="16200000">
            <a:off x="2127835" y="5175363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217" name="TextBox 216"/>
          <p:cNvSpPr txBox="1"/>
          <p:nvPr/>
        </p:nvSpPr>
        <p:spPr>
          <a:xfrm rot="16200000">
            <a:off x="1037842" y="5175363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>
              <a:solidFill>
                <a:schemeClr val="bg1"/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79004" y="5656684"/>
            <a:ext cx="66845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W/P-BSI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sp>
        <p:nvSpPr>
          <p:cNvPr id="222" name="Isosceles Triangle 221"/>
          <p:cNvSpPr/>
          <p:nvPr/>
        </p:nvSpPr>
        <p:spPr bwMode="auto">
          <a:xfrm rot="10800000" flipV="1">
            <a:off x="3175348" y="4864596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4039444" y="4792588"/>
            <a:ext cx="48250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BSI</a:t>
            </a:r>
          </a:p>
          <a:p>
            <a:r>
              <a:rPr lang="en-US" sz="1000" b="0" dirty="0" smtClean="0"/>
              <a:t>SP MEP</a:t>
            </a:r>
            <a:endParaRPr lang="en-GB" sz="1000" b="0" dirty="0"/>
          </a:p>
        </p:txBody>
      </p:sp>
      <p:sp>
        <p:nvSpPr>
          <p:cNvPr id="225" name="Isosceles Triangle 224"/>
          <p:cNvSpPr/>
          <p:nvPr/>
        </p:nvSpPr>
        <p:spPr bwMode="auto">
          <a:xfrm rot="10800000">
            <a:off x="3175347" y="6232748"/>
            <a:ext cx="288032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3103339" y="6736804"/>
            <a:ext cx="864095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 bwMode="auto">
          <a:xfrm flipH="1" flipV="1">
            <a:off x="2455267" y="4432548"/>
            <a:ext cx="8384" cy="129614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  <a:effectLst/>
        </p:spPr>
      </p:cxnSp>
      <p:sp>
        <p:nvSpPr>
          <p:cNvPr id="229" name="TextBox 228"/>
          <p:cNvSpPr txBox="1"/>
          <p:nvPr/>
        </p:nvSpPr>
        <p:spPr>
          <a:xfrm rot="16200000">
            <a:off x="2341148" y="5164269"/>
            <a:ext cx="254878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APS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1086715" y="3568452"/>
            <a:ext cx="2589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CBP with BSI SNCP</a:t>
            </a:r>
            <a:endParaRPr lang="en-GB" sz="2000" dirty="0"/>
          </a:p>
        </p:txBody>
      </p:sp>
      <p:sp>
        <p:nvSpPr>
          <p:cNvPr id="231" name="Trapezoid 230"/>
          <p:cNvSpPr/>
          <p:nvPr/>
        </p:nvSpPr>
        <p:spPr bwMode="auto">
          <a:xfrm rot="10800000">
            <a:off x="871091" y="6016723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rapezoid 231"/>
          <p:cNvSpPr/>
          <p:nvPr/>
        </p:nvSpPr>
        <p:spPr bwMode="auto">
          <a:xfrm rot="10800000">
            <a:off x="1951212" y="601672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Trapezoid 232"/>
          <p:cNvSpPr/>
          <p:nvPr/>
        </p:nvSpPr>
        <p:spPr bwMode="auto">
          <a:xfrm rot="10800000">
            <a:off x="3175348" y="5728692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Isosceles Triangle 235"/>
          <p:cNvSpPr/>
          <p:nvPr/>
        </p:nvSpPr>
        <p:spPr bwMode="auto">
          <a:xfrm rot="10800000">
            <a:off x="871091" y="6304756"/>
            <a:ext cx="288032" cy="216023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Isosceles Triangle 251"/>
          <p:cNvSpPr/>
          <p:nvPr/>
        </p:nvSpPr>
        <p:spPr bwMode="auto">
          <a:xfrm rot="10800000">
            <a:off x="1951211" y="6304756"/>
            <a:ext cx="288032" cy="216023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58622" y="6285011"/>
            <a:ext cx="668453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BVLAN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sp>
        <p:nvSpPr>
          <p:cNvPr id="265" name="Rectangle 264"/>
          <p:cNvSpPr/>
          <p:nvPr/>
        </p:nvSpPr>
        <p:spPr bwMode="auto">
          <a:xfrm>
            <a:off x="151011" y="6880820"/>
            <a:ext cx="2736304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BVLAN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3103340" y="450455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Trapezoid 270"/>
          <p:cNvSpPr/>
          <p:nvPr/>
        </p:nvSpPr>
        <p:spPr bwMode="auto">
          <a:xfrm rot="10800000" flipV="1">
            <a:off x="871091" y="4864595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Trapezoid 271"/>
          <p:cNvSpPr/>
          <p:nvPr/>
        </p:nvSpPr>
        <p:spPr bwMode="auto">
          <a:xfrm rot="10800000" flipV="1">
            <a:off x="1951212" y="4864596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Trapezoid 272"/>
          <p:cNvSpPr/>
          <p:nvPr/>
        </p:nvSpPr>
        <p:spPr bwMode="auto">
          <a:xfrm rot="10800000" flipV="1">
            <a:off x="3175348" y="457656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99083" y="4504556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Trapezoid 276"/>
          <p:cNvSpPr/>
          <p:nvPr/>
        </p:nvSpPr>
        <p:spPr bwMode="auto">
          <a:xfrm rot="10800000" flipV="1">
            <a:off x="1663179" y="4576564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799083" y="6592788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Trapezoid 284"/>
          <p:cNvSpPr/>
          <p:nvPr/>
        </p:nvSpPr>
        <p:spPr bwMode="auto">
          <a:xfrm rot="10800000">
            <a:off x="1663178" y="6664796"/>
            <a:ext cx="288032" cy="144016"/>
          </a:xfrm>
          <a:prstGeom prst="trapezoid">
            <a:avLst>
              <a:gd name="adj" fmla="val 370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ounded Rectangular Callout 181"/>
          <p:cNvSpPr/>
          <p:nvPr/>
        </p:nvSpPr>
        <p:spPr bwMode="auto">
          <a:xfrm>
            <a:off x="4111451" y="5512668"/>
            <a:ext cx="1728192" cy="1008112"/>
          </a:xfrm>
          <a:prstGeom prst="wedgeRoundRectCallout">
            <a:avLst>
              <a:gd name="adj1" fmla="val 84076"/>
              <a:gd name="adj2" fmla="val 49052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 sz="1200" b="0" dirty="0" smtClean="0"/>
              <a:t>adminPointToPointMAC parameter set to ForceTrue; no C-MAC/B-MAC learning and flushing</a:t>
            </a:r>
            <a:endParaRPr kumimoji="0" lang="en-GB" sz="12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AutoShape 40"/>
          <p:cNvSpPr>
            <a:spLocks noChangeArrowheads="1"/>
          </p:cNvSpPr>
          <p:nvPr/>
        </p:nvSpPr>
        <p:spPr bwMode="auto">
          <a:xfrm>
            <a:off x="44704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Core</a:t>
            </a:r>
          </a:p>
          <a:p>
            <a:pPr algn="ctr"/>
            <a:r>
              <a:rPr lang="nl-NL" sz="1300"/>
              <a:t>(full mesh)</a:t>
            </a:r>
            <a:endParaRPr lang="en-US" sz="1300"/>
          </a:p>
        </p:txBody>
      </p:sp>
      <p:sp>
        <p:nvSpPr>
          <p:cNvPr id="85" name="Line 4"/>
          <p:cNvSpPr>
            <a:spLocks noChangeShapeType="1"/>
          </p:cNvSpPr>
          <p:nvPr/>
        </p:nvSpPr>
        <p:spPr bwMode="auto">
          <a:xfrm>
            <a:off x="5119563" y="4504557"/>
            <a:ext cx="504056" cy="504055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4"/>
          <p:cNvSpPr>
            <a:spLocks noChangeShapeType="1"/>
          </p:cNvSpPr>
          <p:nvPr/>
        </p:nvSpPr>
        <p:spPr bwMode="auto">
          <a:xfrm flipH="1">
            <a:off x="5119563" y="4504557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4098" name="Line 32"/>
          <p:cNvSpPr>
            <a:spLocks noChangeShapeType="1"/>
          </p:cNvSpPr>
          <p:nvPr/>
        </p:nvSpPr>
        <p:spPr bwMode="auto">
          <a:xfrm flipH="1">
            <a:off x="6478588" y="5799534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Line 32"/>
          <p:cNvSpPr>
            <a:spLocks noChangeShapeType="1"/>
          </p:cNvSpPr>
          <p:nvPr/>
        </p:nvSpPr>
        <p:spPr bwMode="auto">
          <a:xfrm>
            <a:off x="5047555" y="5296645"/>
            <a:ext cx="1073845" cy="5028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0" name="Line 32"/>
          <p:cNvSpPr>
            <a:spLocks noChangeShapeType="1"/>
          </p:cNvSpPr>
          <p:nvPr/>
        </p:nvSpPr>
        <p:spPr bwMode="auto">
          <a:xfrm>
            <a:off x="5692775" y="5299471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Line 32"/>
          <p:cNvSpPr>
            <a:spLocks noChangeShapeType="1"/>
          </p:cNvSpPr>
          <p:nvPr/>
        </p:nvSpPr>
        <p:spPr bwMode="auto">
          <a:xfrm flipH="1" flipV="1">
            <a:off x="4478338" y="3799284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Line 33"/>
          <p:cNvSpPr>
            <a:spLocks noChangeShapeType="1"/>
          </p:cNvSpPr>
          <p:nvPr/>
        </p:nvSpPr>
        <p:spPr bwMode="auto">
          <a:xfrm flipH="1" flipV="1">
            <a:off x="4478338" y="3942159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Line 32"/>
          <p:cNvSpPr>
            <a:spLocks noChangeShapeType="1"/>
          </p:cNvSpPr>
          <p:nvPr/>
        </p:nvSpPr>
        <p:spPr bwMode="auto">
          <a:xfrm flipH="1" flipV="1">
            <a:off x="4543425" y="2488009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Line 32"/>
          <p:cNvSpPr>
            <a:spLocks noChangeShapeType="1"/>
          </p:cNvSpPr>
          <p:nvPr/>
        </p:nvSpPr>
        <p:spPr bwMode="auto">
          <a:xfrm flipH="1" flipV="1">
            <a:off x="4478338" y="2656284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Line 3"/>
          <p:cNvSpPr>
            <a:spLocks noChangeShapeType="1"/>
          </p:cNvSpPr>
          <p:nvPr/>
        </p:nvSpPr>
        <p:spPr bwMode="auto">
          <a:xfrm flipH="1" flipV="1">
            <a:off x="5767388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Line 4"/>
          <p:cNvSpPr>
            <a:spLocks noChangeShapeType="1"/>
          </p:cNvSpPr>
          <p:nvPr/>
        </p:nvSpPr>
        <p:spPr bwMode="auto">
          <a:xfrm flipH="1">
            <a:off x="4975225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AutoShape 5"/>
          <p:cNvSpPr>
            <a:spLocks noChangeArrowheads="1"/>
          </p:cNvSpPr>
          <p:nvPr/>
        </p:nvSpPr>
        <p:spPr bwMode="auto">
          <a:xfrm>
            <a:off x="1519238" y="2127646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4108" name="AutoShape 7"/>
          <p:cNvSpPr>
            <a:spLocks noChangeArrowheads="1"/>
          </p:cNvSpPr>
          <p:nvPr/>
        </p:nvSpPr>
        <p:spPr bwMode="auto">
          <a:xfrm>
            <a:off x="4471988" y="2127646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Core</a:t>
            </a:r>
          </a:p>
          <a:p>
            <a:pPr algn="ctr"/>
            <a:r>
              <a:rPr lang="nl-NL" sz="1300"/>
              <a:t>(full mesh)</a:t>
            </a:r>
          </a:p>
          <a:p>
            <a:pPr algn="ctr"/>
            <a:endParaRPr lang="nl-NL" sz="1300"/>
          </a:p>
          <a:p>
            <a:pPr algn="ctr"/>
            <a:endParaRPr lang="nl-NL" sz="1300"/>
          </a:p>
          <a:p>
            <a:pPr algn="ctr"/>
            <a:endParaRPr lang="nl-NL" sz="1300"/>
          </a:p>
          <a:p>
            <a:pPr algn="ctr"/>
            <a:endParaRPr lang="en-US" sz="1300"/>
          </a:p>
        </p:txBody>
      </p:sp>
      <p:sp>
        <p:nvSpPr>
          <p:cNvPr id="4109" name="AutoShape 8"/>
          <p:cNvSpPr>
            <a:spLocks noChangeArrowheads="1"/>
          </p:cNvSpPr>
          <p:nvPr/>
        </p:nvSpPr>
        <p:spPr bwMode="auto">
          <a:xfrm>
            <a:off x="2600325" y="2127646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 dirty="0"/>
              <a:t>Metro</a:t>
            </a:r>
          </a:p>
          <a:p>
            <a:pPr algn="ctr"/>
            <a:r>
              <a:rPr lang="nl-NL" sz="1300" dirty="0"/>
              <a:t>(</a:t>
            </a:r>
            <a:r>
              <a:rPr lang="nl-NL" sz="1300" dirty="0" smtClean="0"/>
              <a:t>EC </a:t>
            </a:r>
            <a:r>
              <a:rPr lang="nl-NL" sz="1300" dirty="0"/>
              <a:t>ring)</a:t>
            </a:r>
            <a:endParaRPr lang="en-US" sz="1300" dirty="0"/>
          </a:p>
        </p:txBody>
      </p:sp>
      <p:sp>
        <p:nvSpPr>
          <p:cNvPr id="4110" name="Rectangle 9"/>
          <p:cNvSpPr>
            <a:spLocks noChangeArrowheads="1"/>
          </p:cNvSpPr>
          <p:nvPr/>
        </p:nvSpPr>
        <p:spPr bwMode="auto">
          <a:xfrm>
            <a:off x="3176588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4111" name="Rectangle 10"/>
          <p:cNvSpPr>
            <a:spLocks noChangeArrowheads="1"/>
          </p:cNvSpPr>
          <p:nvPr/>
        </p:nvSpPr>
        <p:spPr bwMode="auto">
          <a:xfrm>
            <a:off x="3176588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4112" name="Rectangle 11"/>
          <p:cNvSpPr>
            <a:spLocks noChangeArrowheads="1"/>
          </p:cNvSpPr>
          <p:nvPr/>
        </p:nvSpPr>
        <p:spPr bwMode="auto">
          <a:xfrm>
            <a:off x="4111625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4113" name="Rectangle 12"/>
          <p:cNvSpPr>
            <a:spLocks noChangeArrowheads="1"/>
          </p:cNvSpPr>
          <p:nvPr/>
        </p:nvSpPr>
        <p:spPr bwMode="auto">
          <a:xfrm>
            <a:off x="4113213" y="2272109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V="1">
            <a:off x="1519238" y="2488009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519238" y="3280171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1160463" y="29928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2239963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239963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2455863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H="1" flipV="1">
            <a:off x="2671763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 flipH="1" flipV="1">
            <a:off x="3608388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 flipH="1" flipV="1">
            <a:off x="2671763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 flipH="1" flipV="1">
            <a:off x="3608388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V="1">
            <a:off x="4327525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5" name="Line 30"/>
          <p:cNvSpPr>
            <a:spLocks noChangeShapeType="1"/>
          </p:cNvSpPr>
          <p:nvPr/>
        </p:nvSpPr>
        <p:spPr bwMode="auto">
          <a:xfrm flipH="1" flipV="1">
            <a:off x="5191125" y="5224636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6" name="Line 34"/>
          <p:cNvSpPr>
            <a:spLocks noChangeShapeType="1"/>
          </p:cNvSpPr>
          <p:nvPr/>
        </p:nvSpPr>
        <p:spPr bwMode="auto">
          <a:xfrm flipV="1">
            <a:off x="5191125" y="4288532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7" name="AutoShape 35"/>
          <p:cNvSpPr>
            <a:spLocks noChangeArrowheads="1"/>
          </p:cNvSpPr>
          <p:nvPr/>
        </p:nvSpPr>
        <p:spPr bwMode="auto">
          <a:xfrm flipH="1">
            <a:off x="8359775" y="5296296"/>
            <a:ext cx="7921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4128" name="Line 36"/>
          <p:cNvSpPr>
            <a:spLocks noChangeShapeType="1"/>
          </p:cNvSpPr>
          <p:nvPr/>
        </p:nvSpPr>
        <p:spPr bwMode="auto">
          <a:xfrm flipH="1" flipV="1">
            <a:off x="8359775" y="5656659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9" name="Line 37"/>
          <p:cNvSpPr>
            <a:spLocks noChangeShapeType="1"/>
          </p:cNvSpPr>
          <p:nvPr/>
        </p:nvSpPr>
        <p:spPr bwMode="auto">
          <a:xfrm flipH="1">
            <a:off x="8359775" y="6448821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0" name="AutoShape 39"/>
          <p:cNvSpPr>
            <a:spLocks noChangeArrowheads="1"/>
          </p:cNvSpPr>
          <p:nvPr/>
        </p:nvSpPr>
        <p:spPr bwMode="auto">
          <a:xfrm>
            <a:off x="64135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Metro</a:t>
            </a:r>
          </a:p>
          <a:p>
            <a:pPr algn="ctr"/>
            <a:r>
              <a:rPr lang="nl-NL" sz="1300"/>
              <a:t>(partial mesh)</a:t>
            </a:r>
          </a:p>
          <a:p>
            <a:pPr algn="ctr"/>
            <a:endParaRPr lang="nl-NL" sz="1300"/>
          </a:p>
          <a:p>
            <a:pPr algn="ctr"/>
            <a:endParaRPr lang="nl-NL" sz="1300"/>
          </a:p>
          <a:p>
            <a:pPr algn="ctr"/>
            <a:endParaRPr lang="en-US" sz="1300"/>
          </a:p>
        </p:txBody>
      </p:sp>
      <p:sp>
        <p:nvSpPr>
          <p:cNvPr id="4132" name="Rectangle 46"/>
          <p:cNvSpPr>
            <a:spLocks noChangeArrowheads="1"/>
          </p:cNvSpPr>
          <p:nvPr/>
        </p:nvSpPr>
        <p:spPr bwMode="auto">
          <a:xfrm>
            <a:off x="9078913" y="616148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4133" name="Rectangle 49"/>
          <p:cNvSpPr>
            <a:spLocks noChangeArrowheads="1"/>
          </p:cNvSpPr>
          <p:nvPr/>
        </p:nvSpPr>
        <p:spPr bwMode="auto">
          <a:xfrm>
            <a:off x="7999413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4134" name="Rectangle 50"/>
          <p:cNvSpPr>
            <a:spLocks noChangeArrowheads="1"/>
          </p:cNvSpPr>
          <p:nvPr/>
        </p:nvSpPr>
        <p:spPr bwMode="auto">
          <a:xfrm>
            <a:off x="8001000" y="5440759"/>
            <a:ext cx="43021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4135" name="Line 62"/>
          <p:cNvSpPr>
            <a:spLocks noChangeShapeType="1"/>
          </p:cNvSpPr>
          <p:nvPr/>
        </p:nvSpPr>
        <p:spPr bwMode="auto">
          <a:xfrm flipH="1" flipV="1">
            <a:off x="6486525" y="5656659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6" name="Line 63"/>
          <p:cNvSpPr>
            <a:spLocks noChangeShapeType="1"/>
          </p:cNvSpPr>
          <p:nvPr/>
        </p:nvSpPr>
        <p:spPr bwMode="auto">
          <a:xfrm flipH="1" flipV="1">
            <a:off x="6486525" y="7096521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7" name="Line 64"/>
          <p:cNvSpPr>
            <a:spLocks noChangeShapeType="1"/>
          </p:cNvSpPr>
          <p:nvPr/>
        </p:nvSpPr>
        <p:spPr bwMode="auto">
          <a:xfrm flipV="1">
            <a:off x="8215313" y="587255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8" name="Line 65"/>
          <p:cNvSpPr>
            <a:spLocks noChangeShapeType="1"/>
          </p:cNvSpPr>
          <p:nvPr/>
        </p:nvSpPr>
        <p:spPr bwMode="auto">
          <a:xfrm flipH="1" flipV="1">
            <a:off x="5767388" y="5296296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9" name="Line 66"/>
          <p:cNvSpPr>
            <a:spLocks noChangeShapeType="1"/>
          </p:cNvSpPr>
          <p:nvPr/>
        </p:nvSpPr>
        <p:spPr bwMode="auto">
          <a:xfrm flipH="1" flipV="1">
            <a:off x="4903538" y="5296643"/>
            <a:ext cx="1224211" cy="179987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0" name="Line 67"/>
          <p:cNvSpPr>
            <a:spLocks noChangeShapeType="1"/>
          </p:cNvSpPr>
          <p:nvPr/>
        </p:nvSpPr>
        <p:spPr bwMode="auto">
          <a:xfrm flipV="1">
            <a:off x="6270625" y="587255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1" name="Rectangle 16"/>
          <p:cNvSpPr>
            <a:spLocks noChangeArrowheads="1"/>
          </p:cNvSpPr>
          <p:nvPr/>
        </p:nvSpPr>
        <p:spPr bwMode="auto">
          <a:xfrm>
            <a:off x="4759325" y="49359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13</a:t>
            </a:r>
            <a:endParaRPr lang="en-US"/>
          </a:p>
        </p:txBody>
      </p:sp>
      <p:sp>
        <p:nvSpPr>
          <p:cNvPr id="4142" name="Rectangle 17"/>
          <p:cNvSpPr>
            <a:spLocks noChangeArrowheads="1"/>
          </p:cNvSpPr>
          <p:nvPr/>
        </p:nvSpPr>
        <p:spPr bwMode="auto">
          <a:xfrm>
            <a:off x="5551488" y="4935934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14</a:t>
            </a:r>
            <a:endParaRPr lang="en-US"/>
          </a:p>
        </p:txBody>
      </p:sp>
      <p:sp>
        <p:nvSpPr>
          <p:cNvPr id="4143" name="Rectangle 14"/>
          <p:cNvSpPr>
            <a:spLocks noChangeArrowheads="1"/>
          </p:cNvSpPr>
          <p:nvPr/>
        </p:nvSpPr>
        <p:spPr bwMode="auto">
          <a:xfrm>
            <a:off x="4759325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4144" name="Rectangle 15"/>
          <p:cNvSpPr>
            <a:spLocks noChangeArrowheads="1"/>
          </p:cNvSpPr>
          <p:nvPr/>
        </p:nvSpPr>
        <p:spPr bwMode="auto">
          <a:xfrm>
            <a:off x="5551488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12</a:t>
            </a:r>
            <a:endParaRPr lang="en-US"/>
          </a:p>
        </p:txBody>
      </p:sp>
      <p:sp>
        <p:nvSpPr>
          <p:cNvPr id="4145" name="Rectangle 47"/>
          <p:cNvSpPr>
            <a:spLocks noChangeArrowheads="1"/>
          </p:cNvSpPr>
          <p:nvPr/>
        </p:nvSpPr>
        <p:spPr bwMode="auto">
          <a:xfrm>
            <a:off x="6054725" y="544075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4146" name="Rectangle 48"/>
          <p:cNvSpPr>
            <a:spLocks noChangeArrowheads="1"/>
          </p:cNvSpPr>
          <p:nvPr/>
        </p:nvSpPr>
        <p:spPr bwMode="auto">
          <a:xfrm>
            <a:off x="6054725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4147" name="Text Box 68"/>
          <p:cNvSpPr txBox="1">
            <a:spLocks noChangeArrowheads="1"/>
          </p:cNvSpPr>
          <p:nvPr/>
        </p:nvSpPr>
        <p:spPr bwMode="auto">
          <a:xfrm>
            <a:off x="6467475" y="2853134"/>
            <a:ext cx="28940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/>
              <a:t>Carrier X Network</a:t>
            </a:r>
            <a:endParaRPr lang="en-US"/>
          </a:p>
        </p:txBody>
      </p:sp>
      <p:sp>
        <p:nvSpPr>
          <p:cNvPr id="4148" name="Text Box 69"/>
          <p:cNvSpPr txBox="1">
            <a:spLocks noChangeArrowheads="1"/>
          </p:cNvSpPr>
          <p:nvPr/>
        </p:nvSpPr>
        <p:spPr bwMode="auto">
          <a:xfrm>
            <a:off x="1406525" y="6013846"/>
            <a:ext cx="28829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NL"/>
              <a:t>Carrier Y Network</a:t>
            </a:r>
            <a:endParaRPr lang="en-US"/>
          </a:p>
        </p:txBody>
      </p:sp>
      <p:grpSp>
        <p:nvGrpSpPr>
          <p:cNvPr id="4149" name="Group 73"/>
          <p:cNvGrpSpPr>
            <a:grpSpLocks/>
          </p:cNvGrpSpPr>
          <p:nvPr/>
        </p:nvGrpSpPr>
        <p:grpSpPr bwMode="auto">
          <a:xfrm>
            <a:off x="4543425" y="4758134"/>
            <a:ext cx="1944688" cy="34925"/>
            <a:chOff x="2862" y="1954"/>
            <a:chExt cx="1225" cy="22"/>
          </a:xfrm>
        </p:grpSpPr>
        <p:sp>
          <p:nvSpPr>
            <p:cNvPr id="4167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8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0" name="Text Box 72"/>
          <p:cNvSpPr txBox="1">
            <a:spLocks noChangeArrowheads="1"/>
          </p:cNvSpPr>
          <p:nvPr/>
        </p:nvSpPr>
        <p:spPr bwMode="auto">
          <a:xfrm>
            <a:off x="6434138" y="4577159"/>
            <a:ext cx="70961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E-NNI</a:t>
            </a:r>
            <a:endParaRPr lang="en-US" sz="1500"/>
          </a:p>
        </p:txBody>
      </p:sp>
      <p:sp>
        <p:nvSpPr>
          <p:cNvPr id="4151" name="Line 87"/>
          <p:cNvSpPr>
            <a:spLocks noChangeShapeType="1"/>
          </p:cNvSpPr>
          <p:nvPr/>
        </p:nvSpPr>
        <p:spPr bwMode="auto">
          <a:xfrm flipH="1">
            <a:off x="798513" y="3210321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2" name="Group 88"/>
          <p:cNvGrpSpPr>
            <a:grpSpLocks/>
          </p:cNvGrpSpPr>
          <p:nvPr/>
        </p:nvGrpSpPr>
        <p:grpSpPr bwMode="auto">
          <a:xfrm>
            <a:off x="976313" y="3065859"/>
            <a:ext cx="38100" cy="287337"/>
            <a:chOff x="615" y="978"/>
            <a:chExt cx="24" cy="181"/>
          </a:xfrm>
        </p:grpSpPr>
        <p:sp>
          <p:nvSpPr>
            <p:cNvPr id="4165" name="Line 89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6" name="Line 90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3" name="Line 91"/>
          <p:cNvSpPr>
            <a:spLocks noChangeShapeType="1"/>
          </p:cNvSpPr>
          <p:nvPr/>
        </p:nvSpPr>
        <p:spPr bwMode="auto">
          <a:xfrm flipH="1">
            <a:off x="9512300" y="6377384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4" name="Group 92"/>
          <p:cNvGrpSpPr>
            <a:grpSpLocks/>
          </p:cNvGrpSpPr>
          <p:nvPr/>
        </p:nvGrpSpPr>
        <p:grpSpPr bwMode="auto">
          <a:xfrm>
            <a:off x="9685213" y="6232921"/>
            <a:ext cx="42862" cy="287338"/>
            <a:chOff x="6083" y="978"/>
            <a:chExt cx="27" cy="181"/>
          </a:xfrm>
        </p:grpSpPr>
        <p:sp>
          <p:nvSpPr>
            <p:cNvPr id="4163" name="Line 93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4" name="Line 94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5" name="Text Box 95"/>
          <p:cNvSpPr txBox="1">
            <a:spLocks noChangeArrowheads="1"/>
          </p:cNvSpPr>
          <p:nvPr/>
        </p:nvSpPr>
        <p:spPr bwMode="auto">
          <a:xfrm>
            <a:off x="730250" y="2672159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4156" name="Text Box 96"/>
          <p:cNvSpPr txBox="1">
            <a:spLocks noChangeArrowheads="1"/>
          </p:cNvSpPr>
          <p:nvPr/>
        </p:nvSpPr>
        <p:spPr bwMode="auto">
          <a:xfrm>
            <a:off x="9431338" y="5839221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73" name="Left Brace 72"/>
          <p:cNvSpPr/>
          <p:nvPr/>
        </p:nvSpPr>
        <p:spPr bwMode="auto">
          <a:xfrm>
            <a:off x="4255467" y="4295923"/>
            <a:ext cx="360040" cy="1008112"/>
          </a:xfrm>
          <a:prstGeom prst="leftBrace">
            <a:avLst>
              <a:gd name="adj1" fmla="val 44048"/>
              <a:gd name="adj2" fmla="val 47166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14432" y="4615893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DRNI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5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76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77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8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79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80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Multi-Carrier Network Architecture</a:t>
            </a:r>
            <a:endParaRPr lang="en-GB" dirty="0"/>
          </a:p>
        </p:txBody>
      </p:sp>
      <p:sp>
        <p:nvSpPr>
          <p:cNvPr id="82" name="Rounded Rectangular Callout 81"/>
          <p:cNvSpPr/>
          <p:nvPr/>
        </p:nvSpPr>
        <p:spPr bwMode="auto">
          <a:xfrm>
            <a:off x="6631731" y="3496444"/>
            <a:ext cx="3672408" cy="1008112"/>
          </a:xfrm>
          <a:prstGeom prst="wedgeRoundRectCallout">
            <a:avLst>
              <a:gd name="adj1" fmla="val -69013"/>
              <a:gd name="adj2" fmla="val 34913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Node types: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PB, IB-BEB, IB-BEB-TE,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TB, S-PE, 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Rounded Rectangular Callout 82"/>
          <p:cNvSpPr/>
          <p:nvPr/>
        </p:nvSpPr>
        <p:spPr bwMode="auto">
          <a:xfrm>
            <a:off x="6487715" y="1408212"/>
            <a:ext cx="3672408" cy="1008112"/>
          </a:xfrm>
          <a:prstGeom prst="wedgeRoundRectCallout">
            <a:avLst>
              <a:gd name="adj1" fmla="val -69872"/>
              <a:gd name="adj2" fmla="val 4586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Network types: 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PBN, PBBN, PBB-TEN, SDH, OTN, MPLS(-TP)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Line 34"/>
          <p:cNvSpPr>
            <a:spLocks noChangeShapeType="1"/>
          </p:cNvSpPr>
          <p:nvPr/>
        </p:nvSpPr>
        <p:spPr bwMode="auto">
          <a:xfrm flipV="1">
            <a:off x="5191571" y="4432548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9" name="Line 30"/>
          <p:cNvSpPr>
            <a:spLocks noChangeShapeType="1"/>
          </p:cNvSpPr>
          <p:nvPr/>
        </p:nvSpPr>
        <p:spPr bwMode="auto">
          <a:xfrm flipH="1" flipV="1">
            <a:off x="5191571" y="5080620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Line 4"/>
          <p:cNvSpPr>
            <a:spLocks noChangeShapeType="1"/>
          </p:cNvSpPr>
          <p:nvPr/>
        </p:nvSpPr>
        <p:spPr bwMode="auto">
          <a:xfrm>
            <a:off x="5119563" y="3784476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2" name="Line 4"/>
          <p:cNvSpPr>
            <a:spLocks noChangeShapeType="1"/>
          </p:cNvSpPr>
          <p:nvPr/>
        </p:nvSpPr>
        <p:spPr bwMode="auto">
          <a:xfrm flipH="1">
            <a:off x="5119563" y="3784476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2" name="Line 32"/>
          <p:cNvSpPr>
            <a:spLocks noChangeShapeType="1"/>
          </p:cNvSpPr>
          <p:nvPr/>
        </p:nvSpPr>
        <p:spPr bwMode="auto">
          <a:xfrm flipH="1">
            <a:off x="6478588" y="5072063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3" name="Line 32"/>
          <p:cNvSpPr>
            <a:spLocks noChangeShapeType="1"/>
          </p:cNvSpPr>
          <p:nvPr/>
        </p:nvSpPr>
        <p:spPr bwMode="auto">
          <a:xfrm>
            <a:off x="5121275" y="4572000"/>
            <a:ext cx="1000125" cy="500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4" name="Line 32"/>
          <p:cNvSpPr>
            <a:spLocks noChangeShapeType="1"/>
          </p:cNvSpPr>
          <p:nvPr/>
        </p:nvSpPr>
        <p:spPr bwMode="auto">
          <a:xfrm>
            <a:off x="5692775" y="4572000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32"/>
          <p:cNvSpPr>
            <a:spLocks noChangeShapeType="1"/>
          </p:cNvSpPr>
          <p:nvPr/>
        </p:nvSpPr>
        <p:spPr bwMode="auto">
          <a:xfrm flipH="1" flipV="1">
            <a:off x="4478338" y="3071813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6" name="Line 33"/>
          <p:cNvSpPr>
            <a:spLocks noChangeShapeType="1"/>
          </p:cNvSpPr>
          <p:nvPr/>
        </p:nvSpPr>
        <p:spPr bwMode="auto">
          <a:xfrm flipH="1" flipV="1">
            <a:off x="4478338" y="3214688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7" name="Line 32"/>
          <p:cNvSpPr>
            <a:spLocks noChangeShapeType="1"/>
          </p:cNvSpPr>
          <p:nvPr/>
        </p:nvSpPr>
        <p:spPr bwMode="auto">
          <a:xfrm flipH="1" flipV="1">
            <a:off x="4543425" y="1760538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8" name="Line 32"/>
          <p:cNvSpPr>
            <a:spLocks noChangeShapeType="1"/>
          </p:cNvSpPr>
          <p:nvPr/>
        </p:nvSpPr>
        <p:spPr bwMode="auto">
          <a:xfrm flipH="1" flipV="1">
            <a:off x="4478338" y="1928813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9" name="Line 3"/>
          <p:cNvSpPr>
            <a:spLocks noChangeShapeType="1"/>
          </p:cNvSpPr>
          <p:nvPr/>
        </p:nvSpPr>
        <p:spPr bwMode="auto">
          <a:xfrm flipH="1" flipV="1">
            <a:off x="5767388" y="3849688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0" name="Line 4"/>
          <p:cNvSpPr>
            <a:spLocks noChangeShapeType="1"/>
          </p:cNvSpPr>
          <p:nvPr/>
        </p:nvSpPr>
        <p:spPr bwMode="auto">
          <a:xfrm flipH="1">
            <a:off x="4975225" y="3849688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1" name="Rectangle 9"/>
          <p:cNvSpPr>
            <a:spLocks noChangeArrowheads="1"/>
          </p:cNvSpPr>
          <p:nvPr/>
        </p:nvSpPr>
        <p:spPr bwMode="auto">
          <a:xfrm>
            <a:off x="3176588" y="154463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5132" name="Rectangle 10"/>
          <p:cNvSpPr>
            <a:spLocks noChangeArrowheads="1"/>
          </p:cNvSpPr>
          <p:nvPr/>
        </p:nvSpPr>
        <p:spPr bwMode="auto">
          <a:xfrm>
            <a:off x="3176588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5133" name="Rectangle 11"/>
          <p:cNvSpPr>
            <a:spLocks noChangeArrowheads="1"/>
          </p:cNvSpPr>
          <p:nvPr/>
        </p:nvSpPr>
        <p:spPr bwMode="auto">
          <a:xfrm>
            <a:off x="4111625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5134" name="Rectangle 12"/>
          <p:cNvSpPr>
            <a:spLocks noChangeArrowheads="1"/>
          </p:cNvSpPr>
          <p:nvPr/>
        </p:nvSpPr>
        <p:spPr bwMode="auto">
          <a:xfrm>
            <a:off x="4113213" y="1544638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5135" name="Line 18"/>
          <p:cNvSpPr>
            <a:spLocks noChangeShapeType="1"/>
          </p:cNvSpPr>
          <p:nvPr/>
        </p:nvSpPr>
        <p:spPr bwMode="auto">
          <a:xfrm flipV="1">
            <a:off x="1519238" y="1760538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6" name="Line 19"/>
          <p:cNvSpPr>
            <a:spLocks noChangeShapeType="1"/>
          </p:cNvSpPr>
          <p:nvPr/>
        </p:nvSpPr>
        <p:spPr bwMode="auto">
          <a:xfrm>
            <a:off x="1519238" y="2552700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7" name="Rectangle 20"/>
          <p:cNvSpPr>
            <a:spLocks noChangeArrowheads="1"/>
          </p:cNvSpPr>
          <p:nvPr/>
        </p:nvSpPr>
        <p:spPr bwMode="auto">
          <a:xfrm>
            <a:off x="1160463" y="22653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5138" name="Rectangle 21"/>
          <p:cNvSpPr>
            <a:spLocks noChangeArrowheads="1"/>
          </p:cNvSpPr>
          <p:nvPr/>
        </p:nvSpPr>
        <p:spPr bwMode="auto">
          <a:xfrm>
            <a:off x="2239963" y="29845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5139" name="Rectangle 22"/>
          <p:cNvSpPr>
            <a:spLocks noChangeArrowheads="1"/>
          </p:cNvSpPr>
          <p:nvPr/>
        </p:nvSpPr>
        <p:spPr bwMode="auto">
          <a:xfrm>
            <a:off x="2239963" y="154463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5140" name="Line 23"/>
          <p:cNvSpPr>
            <a:spLocks noChangeShapeType="1"/>
          </p:cNvSpPr>
          <p:nvPr/>
        </p:nvSpPr>
        <p:spPr bwMode="auto">
          <a:xfrm flipV="1">
            <a:off x="2455863" y="197643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1" name="Line 24"/>
          <p:cNvSpPr>
            <a:spLocks noChangeShapeType="1"/>
          </p:cNvSpPr>
          <p:nvPr/>
        </p:nvSpPr>
        <p:spPr bwMode="auto">
          <a:xfrm flipH="1" flipV="1">
            <a:off x="2671763" y="1760538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 flipH="1" flipV="1">
            <a:off x="3608388" y="1760538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3" name="Line 26"/>
          <p:cNvSpPr>
            <a:spLocks noChangeShapeType="1"/>
          </p:cNvSpPr>
          <p:nvPr/>
        </p:nvSpPr>
        <p:spPr bwMode="auto">
          <a:xfrm flipH="1" flipV="1">
            <a:off x="2671763" y="3200400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4" name="Line 27"/>
          <p:cNvSpPr>
            <a:spLocks noChangeShapeType="1"/>
          </p:cNvSpPr>
          <p:nvPr/>
        </p:nvSpPr>
        <p:spPr bwMode="auto">
          <a:xfrm flipH="1" flipV="1">
            <a:off x="3608388" y="3200400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5" name="Line 28"/>
          <p:cNvSpPr>
            <a:spLocks noChangeShapeType="1"/>
          </p:cNvSpPr>
          <p:nvPr/>
        </p:nvSpPr>
        <p:spPr bwMode="auto">
          <a:xfrm flipV="1">
            <a:off x="4327525" y="197643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6" name="Line 30"/>
          <p:cNvSpPr>
            <a:spLocks noChangeShapeType="1"/>
          </p:cNvSpPr>
          <p:nvPr/>
        </p:nvSpPr>
        <p:spPr bwMode="auto">
          <a:xfrm flipH="1" flipV="1">
            <a:off x="5191125" y="4424363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7" name="Line 34"/>
          <p:cNvSpPr>
            <a:spLocks noChangeShapeType="1"/>
          </p:cNvSpPr>
          <p:nvPr/>
        </p:nvSpPr>
        <p:spPr bwMode="auto">
          <a:xfrm flipV="1">
            <a:off x="5191125" y="3633788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8" name="Line 36"/>
          <p:cNvSpPr>
            <a:spLocks noChangeShapeType="1"/>
          </p:cNvSpPr>
          <p:nvPr/>
        </p:nvSpPr>
        <p:spPr bwMode="auto">
          <a:xfrm flipH="1" flipV="1">
            <a:off x="8359775" y="4929188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9" name="Line 37"/>
          <p:cNvSpPr>
            <a:spLocks noChangeShapeType="1"/>
          </p:cNvSpPr>
          <p:nvPr/>
        </p:nvSpPr>
        <p:spPr bwMode="auto">
          <a:xfrm flipH="1">
            <a:off x="8359775" y="5721350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0" name="Rectangle 46"/>
          <p:cNvSpPr>
            <a:spLocks noChangeArrowheads="1"/>
          </p:cNvSpPr>
          <p:nvPr/>
        </p:nvSpPr>
        <p:spPr bwMode="auto">
          <a:xfrm>
            <a:off x="9078913" y="543401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5151" name="Rectangle 49"/>
          <p:cNvSpPr>
            <a:spLocks noChangeArrowheads="1"/>
          </p:cNvSpPr>
          <p:nvPr/>
        </p:nvSpPr>
        <p:spPr bwMode="auto">
          <a:xfrm>
            <a:off x="7999413" y="615315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5152" name="Rectangle 50"/>
          <p:cNvSpPr>
            <a:spLocks noChangeArrowheads="1"/>
          </p:cNvSpPr>
          <p:nvPr/>
        </p:nvSpPr>
        <p:spPr bwMode="auto">
          <a:xfrm>
            <a:off x="8001000" y="4713288"/>
            <a:ext cx="43021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5153" name="Line 62"/>
          <p:cNvSpPr>
            <a:spLocks noChangeShapeType="1"/>
          </p:cNvSpPr>
          <p:nvPr/>
        </p:nvSpPr>
        <p:spPr bwMode="auto">
          <a:xfrm flipH="1" flipV="1">
            <a:off x="6486525" y="4929188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4" name="Line 63"/>
          <p:cNvSpPr>
            <a:spLocks noChangeShapeType="1"/>
          </p:cNvSpPr>
          <p:nvPr/>
        </p:nvSpPr>
        <p:spPr bwMode="auto">
          <a:xfrm flipH="1" flipV="1">
            <a:off x="6486525" y="6369050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5" name="Line 64"/>
          <p:cNvSpPr>
            <a:spLocks noChangeShapeType="1"/>
          </p:cNvSpPr>
          <p:nvPr/>
        </p:nvSpPr>
        <p:spPr bwMode="auto">
          <a:xfrm flipV="1">
            <a:off x="8215313" y="514508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6" name="Line 65"/>
          <p:cNvSpPr>
            <a:spLocks noChangeShapeType="1"/>
          </p:cNvSpPr>
          <p:nvPr/>
        </p:nvSpPr>
        <p:spPr bwMode="auto">
          <a:xfrm flipH="1" flipV="1">
            <a:off x="5767388" y="4568825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7" name="Line 66"/>
          <p:cNvSpPr>
            <a:spLocks noChangeShapeType="1"/>
          </p:cNvSpPr>
          <p:nvPr/>
        </p:nvSpPr>
        <p:spPr bwMode="auto">
          <a:xfrm flipH="1" flipV="1">
            <a:off x="4975225" y="4568825"/>
            <a:ext cx="1152525" cy="18002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8" name="Line 67"/>
          <p:cNvSpPr>
            <a:spLocks noChangeShapeType="1"/>
          </p:cNvSpPr>
          <p:nvPr/>
        </p:nvSpPr>
        <p:spPr bwMode="auto">
          <a:xfrm flipV="1">
            <a:off x="6270625" y="5145088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9" name="Rectangle 16"/>
          <p:cNvSpPr>
            <a:spLocks noChangeArrowheads="1"/>
          </p:cNvSpPr>
          <p:nvPr/>
        </p:nvSpPr>
        <p:spPr bwMode="auto">
          <a:xfrm>
            <a:off x="4759325" y="420846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13</a:t>
            </a:r>
            <a:endParaRPr lang="en-US"/>
          </a:p>
        </p:txBody>
      </p:sp>
      <p:sp>
        <p:nvSpPr>
          <p:cNvPr id="5160" name="Rectangle 17"/>
          <p:cNvSpPr>
            <a:spLocks noChangeArrowheads="1"/>
          </p:cNvSpPr>
          <p:nvPr/>
        </p:nvSpPr>
        <p:spPr bwMode="auto">
          <a:xfrm>
            <a:off x="5551488" y="420846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14</a:t>
            </a:r>
            <a:endParaRPr lang="en-US"/>
          </a:p>
        </p:txBody>
      </p:sp>
      <p:sp>
        <p:nvSpPr>
          <p:cNvPr id="5161" name="Rectangle 14"/>
          <p:cNvSpPr>
            <a:spLocks noChangeArrowheads="1"/>
          </p:cNvSpPr>
          <p:nvPr/>
        </p:nvSpPr>
        <p:spPr bwMode="auto">
          <a:xfrm>
            <a:off x="4759325" y="34163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5162" name="Rectangle 15"/>
          <p:cNvSpPr>
            <a:spLocks noChangeArrowheads="1"/>
          </p:cNvSpPr>
          <p:nvPr/>
        </p:nvSpPr>
        <p:spPr bwMode="auto">
          <a:xfrm>
            <a:off x="5551488" y="341630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12</a:t>
            </a:r>
            <a:endParaRPr lang="en-US"/>
          </a:p>
        </p:txBody>
      </p:sp>
      <p:sp>
        <p:nvSpPr>
          <p:cNvPr id="5163" name="Rectangle 47"/>
          <p:cNvSpPr>
            <a:spLocks noChangeArrowheads="1"/>
          </p:cNvSpPr>
          <p:nvPr/>
        </p:nvSpPr>
        <p:spPr bwMode="auto">
          <a:xfrm>
            <a:off x="6054725" y="471328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5164" name="Rectangle 48"/>
          <p:cNvSpPr>
            <a:spLocks noChangeArrowheads="1"/>
          </p:cNvSpPr>
          <p:nvPr/>
        </p:nvSpPr>
        <p:spPr bwMode="auto">
          <a:xfrm>
            <a:off x="6054725" y="6153150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5165" name="Text Box 68"/>
          <p:cNvSpPr txBox="1">
            <a:spLocks noChangeArrowheads="1"/>
          </p:cNvSpPr>
          <p:nvPr/>
        </p:nvSpPr>
        <p:spPr bwMode="auto">
          <a:xfrm>
            <a:off x="6467475" y="2125663"/>
            <a:ext cx="28940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/>
              <a:t>Carrier X Network</a:t>
            </a:r>
            <a:endParaRPr lang="en-US"/>
          </a:p>
        </p:txBody>
      </p:sp>
      <p:sp>
        <p:nvSpPr>
          <p:cNvPr id="5166" name="Text Box 69"/>
          <p:cNvSpPr txBox="1">
            <a:spLocks noChangeArrowheads="1"/>
          </p:cNvSpPr>
          <p:nvPr/>
        </p:nvSpPr>
        <p:spPr bwMode="auto">
          <a:xfrm>
            <a:off x="1978025" y="5360988"/>
            <a:ext cx="28829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NL"/>
              <a:t>Carrier Y Network</a:t>
            </a:r>
            <a:endParaRPr lang="en-US"/>
          </a:p>
        </p:txBody>
      </p:sp>
      <p:grpSp>
        <p:nvGrpSpPr>
          <p:cNvPr id="5167" name="Group 73"/>
          <p:cNvGrpSpPr>
            <a:grpSpLocks/>
          </p:cNvGrpSpPr>
          <p:nvPr/>
        </p:nvGrpSpPr>
        <p:grpSpPr bwMode="auto">
          <a:xfrm>
            <a:off x="4543425" y="4030663"/>
            <a:ext cx="1944688" cy="34925"/>
            <a:chOff x="2862" y="1954"/>
            <a:chExt cx="1225" cy="22"/>
          </a:xfrm>
        </p:grpSpPr>
        <p:sp>
          <p:nvSpPr>
            <p:cNvPr id="5260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61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68" name="Text Box 72"/>
          <p:cNvSpPr txBox="1">
            <a:spLocks noChangeArrowheads="1"/>
          </p:cNvSpPr>
          <p:nvPr/>
        </p:nvSpPr>
        <p:spPr bwMode="auto">
          <a:xfrm>
            <a:off x="6434138" y="3784476"/>
            <a:ext cx="70961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 dirty="0"/>
              <a:t>E-NNI</a:t>
            </a:r>
            <a:endParaRPr lang="en-US" sz="1500" dirty="0"/>
          </a:p>
        </p:txBody>
      </p:sp>
      <p:sp>
        <p:nvSpPr>
          <p:cNvPr id="5169" name="Line 87"/>
          <p:cNvSpPr>
            <a:spLocks noChangeShapeType="1"/>
          </p:cNvSpPr>
          <p:nvPr/>
        </p:nvSpPr>
        <p:spPr bwMode="auto">
          <a:xfrm flipH="1">
            <a:off x="798513" y="248285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5170" name="Group 88"/>
          <p:cNvGrpSpPr>
            <a:grpSpLocks/>
          </p:cNvGrpSpPr>
          <p:nvPr/>
        </p:nvGrpSpPr>
        <p:grpSpPr bwMode="auto">
          <a:xfrm>
            <a:off x="976313" y="2338388"/>
            <a:ext cx="38100" cy="287337"/>
            <a:chOff x="615" y="978"/>
            <a:chExt cx="24" cy="181"/>
          </a:xfrm>
        </p:grpSpPr>
        <p:sp>
          <p:nvSpPr>
            <p:cNvPr id="5258" name="Line 89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59" name="Line 90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71" name="Line 91"/>
          <p:cNvSpPr>
            <a:spLocks noChangeShapeType="1"/>
          </p:cNvSpPr>
          <p:nvPr/>
        </p:nvSpPr>
        <p:spPr bwMode="auto">
          <a:xfrm flipH="1">
            <a:off x="9512300" y="56499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5172" name="Group 92"/>
          <p:cNvGrpSpPr>
            <a:grpSpLocks/>
          </p:cNvGrpSpPr>
          <p:nvPr/>
        </p:nvGrpSpPr>
        <p:grpSpPr bwMode="auto">
          <a:xfrm>
            <a:off x="9685213" y="5505450"/>
            <a:ext cx="42862" cy="287338"/>
            <a:chOff x="6083" y="978"/>
            <a:chExt cx="27" cy="181"/>
          </a:xfrm>
        </p:grpSpPr>
        <p:sp>
          <p:nvSpPr>
            <p:cNvPr id="5256" name="Line 93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57" name="Line 94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73" name="Text Box 95"/>
          <p:cNvSpPr txBox="1">
            <a:spLocks noChangeArrowheads="1"/>
          </p:cNvSpPr>
          <p:nvPr/>
        </p:nvSpPr>
        <p:spPr bwMode="auto">
          <a:xfrm>
            <a:off x="730250" y="1944688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5174" name="Text Box 96"/>
          <p:cNvSpPr txBox="1">
            <a:spLocks noChangeArrowheads="1"/>
          </p:cNvSpPr>
          <p:nvPr/>
        </p:nvSpPr>
        <p:spPr bwMode="auto">
          <a:xfrm>
            <a:off x="9431338" y="5111750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5177" name="Line 111"/>
          <p:cNvSpPr>
            <a:spLocks noChangeShapeType="1"/>
          </p:cNvSpPr>
          <p:nvPr/>
        </p:nvSpPr>
        <p:spPr bwMode="auto">
          <a:xfrm flipV="1">
            <a:off x="5049838" y="3643313"/>
            <a:ext cx="642937" cy="0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78" name="Line 109"/>
          <p:cNvSpPr>
            <a:spLocks noChangeShapeType="1"/>
          </p:cNvSpPr>
          <p:nvPr/>
        </p:nvSpPr>
        <p:spPr bwMode="auto">
          <a:xfrm flipH="1" flipV="1">
            <a:off x="5049838" y="4429125"/>
            <a:ext cx="714375" cy="0"/>
          </a:xfrm>
          <a:prstGeom prst="line">
            <a:avLst/>
          </a:pr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1" name="Freeform 84"/>
          <p:cNvSpPr>
            <a:spLocks/>
          </p:cNvSpPr>
          <p:nvPr/>
        </p:nvSpPr>
        <p:spPr bwMode="auto">
          <a:xfrm>
            <a:off x="1219200" y="2481263"/>
            <a:ext cx="8286750" cy="3886200"/>
          </a:xfrm>
          <a:custGeom>
            <a:avLst/>
            <a:gdLst>
              <a:gd name="T0" fmla="*/ 0 w 8286750"/>
              <a:gd name="T1" fmla="*/ 0 h 3886200"/>
              <a:gd name="T2" fmla="*/ 104775 w 8286750"/>
              <a:gd name="T3" fmla="*/ 0 h 3886200"/>
              <a:gd name="T4" fmla="*/ 1104901 w 8286750"/>
              <a:gd name="T5" fmla="*/ 752475 h 3886200"/>
              <a:gd name="T6" fmla="*/ 3200401 w 8286750"/>
              <a:gd name="T7" fmla="*/ 762000 h 3886200"/>
              <a:gd name="T8" fmla="*/ 3743325 w 8286750"/>
              <a:gd name="T9" fmla="*/ 1076325 h 3886200"/>
              <a:gd name="T10" fmla="*/ 3733801 w 8286750"/>
              <a:gd name="T11" fmla="*/ 2019300 h 3886200"/>
              <a:gd name="T12" fmla="*/ 4895850 w 8286750"/>
              <a:gd name="T13" fmla="*/ 3867150 h 3886200"/>
              <a:gd name="T14" fmla="*/ 7115174 w 8286750"/>
              <a:gd name="T15" fmla="*/ 3886200 h 3886200"/>
              <a:gd name="T16" fmla="*/ 8048626 w 8286750"/>
              <a:gd name="T17" fmla="*/ 3171824 h 3886200"/>
              <a:gd name="T18" fmla="*/ 8286750 w 8286750"/>
              <a:gd name="T19" fmla="*/ 3181350 h 3886200"/>
              <a:gd name="T20" fmla="*/ 8286750 w 8286750"/>
              <a:gd name="T21" fmla="*/ 3181350 h 38862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286750" h="3886200">
                <a:moveTo>
                  <a:pt x="0" y="0"/>
                </a:moveTo>
                <a:lnTo>
                  <a:pt x="104775" y="0"/>
                </a:lnTo>
                <a:lnTo>
                  <a:pt x="1104900" y="752475"/>
                </a:lnTo>
                <a:lnTo>
                  <a:pt x="3200400" y="762000"/>
                </a:lnTo>
                <a:lnTo>
                  <a:pt x="3743325" y="1076325"/>
                </a:lnTo>
                <a:lnTo>
                  <a:pt x="3733800" y="2019300"/>
                </a:lnTo>
                <a:lnTo>
                  <a:pt x="4895850" y="3867150"/>
                </a:lnTo>
                <a:lnTo>
                  <a:pt x="7115175" y="3886200"/>
                </a:lnTo>
                <a:lnTo>
                  <a:pt x="8048625" y="3171825"/>
                </a:lnTo>
                <a:lnTo>
                  <a:pt x="8286750" y="3181350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82" name="Freeform 85"/>
          <p:cNvSpPr>
            <a:spLocks/>
          </p:cNvSpPr>
          <p:nvPr/>
        </p:nvSpPr>
        <p:spPr bwMode="auto">
          <a:xfrm>
            <a:off x="1228725" y="1795463"/>
            <a:ext cx="8277225" cy="3848100"/>
          </a:xfrm>
          <a:custGeom>
            <a:avLst/>
            <a:gdLst>
              <a:gd name="T0" fmla="*/ 0 w 8277225"/>
              <a:gd name="T1" fmla="*/ 685800 h 3848100"/>
              <a:gd name="T2" fmla="*/ 152400 w 8277225"/>
              <a:gd name="T3" fmla="*/ 685800 h 3848100"/>
              <a:gd name="T4" fmla="*/ 1085850 w 8277225"/>
              <a:gd name="T5" fmla="*/ 0 h 3848100"/>
              <a:gd name="T6" fmla="*/ 3295651 w 8277225"/>
              <a:gd name="T7" fmla="*/ 0 h 3848100"/>
              <a:gd name="T8" fmla="*/ 4524373 w 8277225"/>
              <a:gd name="T9" fmla="*/ 1714500 h 3848100"/>
              <a:gd name="T10" fmla="*/ 4533901 w 8277225"/>
              <a:gd name="T11" fmla="*/ 2714624 h 3848100"/>
              <a:gd name="T12" fmla="*/ 4914901 w 8277225"/>
              <a:gd name="T13" fmla="*/ 3095624 h 3848100"/>
              <a:gd name="T14" fmla="*/ 7096125 w 8277225"/>
              <a:gd name="T15" fmla="*/ 3095624 h 3848100"/>
              <a:gd name="T16" fmla="*/ 8048625 w 8277225"/>
              <a:gd name="T17" fmla="*/ 3838574 h 3848100"/>
              <a:gd name="T18" fmla="*/ 8277225 w 8277225"/>
              <a:gd name="T19" fmla="*/ 3848100 h 38481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277225" h="3848100">
                <a:moveTo>
                  <a:pt x="0" y="685800"/>
                </a:moveTo>
                <a:lnTo>
                  <a:pt x="152400" y="685800"/>
                </a:lnTo>
                <a:lnTo>
                  <a:pt x="1085850" y="0"/>
                </a:lnTo>
                <a:lnTo>
                  <a:pt x="3295650" y="0"/>
                </a:lnTo>
                <a:lnTo>
                  <a:pt x="4524375" y="1714500"/>
                </a:lnTo>
                <a:lnTo>
                  <a:pt x="4533900" y="2714625"/>
                </a:lnTo>
                <a:lnTo>
                  <a:pt x="4914900" y="3095625"/>
                </a:lnTo>
                <a:lnTo>
                  <a:pt x="7096125" y="3095625"/>
                </a:lnTo>
                <a:lnTo>
                  <a:pt x="8048625" y="3838575"/>
                </a:lnTo>
                <a:lnTo>
                  <a:pt x="8277225" y="3848100"/>
                </a:lnTo>
              </a:path>
            </a:pathLst>
          </a:custGeom>
          <a:noFill/>
          <a:ln w="2032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5183" name="Group 130"/>
          <p:cNvGrpSpPr>
            <a:grpSpLocks/>
          </p:cNvGrpSpPr>
          <p:nvPr/>
        </p:nvGrpSpPr>
        <p:grpSpPr bwMode="auto">
          <a:xfrm>
            <a:off x="1231900" y="2435225"/>
            <a:ext cx="215900" cy="144463"/>
            <a:chOff x="821" y="2656"/>
            <a:chExt cx="136" cy="45"/>
          </a:xfrm>
        </p:grpSpPr>
        <p:sp>
          <p:nvSpPr>
            <p:cNvPr id="5254" name="Rectangle 12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5" name="Rectangle 12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4" name="Group 131"/>
          <p:cNvGrpSpPr>
            <a:grpSpLocks/>
          </p:cNvGrpSpPr>
          <p:nvPr/>
        </p:nvGrpSpPr>
        <p:grpSpPr bwMode="auto">
          <a:xfrm rot="-2269905">
            <a:off x="2095500" y="1787525"/>
            <a:ext cx="215900" cy="144463"/>
            <a:chOff x="821" y="2656"/>
            <a:chExt cx="136" cy="45"/>
          </a:xfrm>
        </p:grpSpPr>
        <p:sp>
          <p:nvSpPr>
            <p:cNvPr id="5252" name="Rectangle 13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3" name="Rectangle 13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5" name="Group 134"/>
          <p:cNvGrpSpPr>
            <a:grpSpLocks/>
          </p:cNvGrpSpPr>
          <p:nvPr/>
        </p:nvGrpSpPr>
        <p:grpSpPr bwMode="auto">
          <a:xfrm>
            <a:off x="3895725" y="1714500"/>
            <a:ext cx="215900" cy="144463"/>
            <a:chOff x="821" y="2656"/>
            <a:chExt cx="136" cy="45"/>
          </a:xfrm>
        </p:grpSpPr>
        <p:sp>
          <p:nvSpPr>
            <p:cNvPr id="5250" name="Rectangle 13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1" name="Rectangle 13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6" name="Group 137"/>
          <p:cNvGrpSpPr>
            <a:grpSpLocks/>
          </p:cNvGrpSpPr>
          <p:nvPr/>
        </p:nvGrpSpPr>
        <p:grpSpPr bwMode="auto">
          <a:xfrm rot="-2269905">
            <a:off x="1735138" y="2074863"/>
            <a:ext cx="215900" cy="144462"/>
            <a:chOff x="821" y="2656"/>
            <a:chExt cx="136" cy="45"/>
          </a:xfrm>
        </p:grpSpPr>
        <p:sp>
          <p:nvSpPr>
            <p:cNvPr id="5248" name="Rectangle 138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9" name="Rectangle 139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7" name="Group 140"/>
          <p:cNvGrpSpPr>
            <a:grpSpLocks/>
          </p:cNvGrpSpPr>
          <p:nvPr/>
        </p:nvGrpSpPr>
        <p:grpSpPr bwMode="auto">
          <a:xfrm>
            <a:off x="3535363" y="1714500"/>
            <a:ext cx="215900" cy="144463"/>
            <a:chOff x="821" y="2656"/>
            <a:chExt cx="136" cy="45"/>
          </a:xfrm>
        </p:grpSpPr>
        <p:sp>
          <p:nvSpPr>
            <p:cNvPr id="5246" name="Rectangle 14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7" name="Rectangle 14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8" name="Group 143"/>
          <p:cNvGrpSpPr>
            <a:grpSpLocks/>
          </p:cNvGrpSpPr>
          <p:nvPr/>
        </p:nvGrpSpPr>
        <p:grpSpPr bwMode="auto">
          <a:xfrm>
            <a:off x="3248025" y="1714500"/>
            <a:ext cx="215900" cy="144463"/>
            <a:chOff x="821" y="2656"/>
            <a:chExt cx="136" cy="45"/>
          </a:xfrm>
        </p:grpSpPr>
        <p:sp>
          <p:nvSpPr>
            <p:cNvPr id="5244" name="Rectangle 14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5" name="Rectangle 14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89" name="Group 146"/>
          <p:cNvGrpSpPr>
            <a:grpSpLocks/>
          </p:cNvGrpSpPr>
          <p:nvPr/>
        </p:nvGrpSpPr>
        <p:grpSpPr bwMode="auto">
          <a:xfrm>
            <a:off x="2814638" y="1714500"/>
            <a:ext cx="215900" cy="144463"/>
            <a:chOff x="821" y="2656"/>
            <a:chExt cx="136" cy="45"/>
          </a:xfrm>
        </p:grpSpPr>
        <p:sp>
          <p:nvSpPr>
            <p:cNvPr id="5242" name="Rectangle 14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3" name="Rectangle 14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0" name="Group 149"/>
          <p:cNvGrpSpPr>
            <a:grpSpLocks/>
          </p:cNvGrpSpPr>
          <p:nvPr/>
        </p:nvGrpSpPr>
        <p:grpSpPr bwMode="auto">
          <a:xfrm rot="3286699">
            <a:off x="5192713" y="2805113"/>
            <a:ext cx="215900" cy="146050"/>
            <a:chOff x="821" y="2656"/>
            <a:chExt cx="136" cy="45"/>
          </a:xfrm>
        </p:grpSpPr>
        <p:sp>
          <p:nvSpPr>
            <p:cNvPr id="5240" name="Rectangle 150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1" name="Rectangle 151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1" name="Group 152"/>
          <p:cNvGrpSpPr>
            <a:grpSpLocks/>
          </p:cNvGrpSpPr>
          <p:nvPr/>
        </p:nvGrpSpPr>
        <p:grpSpPr bwMode="auto">
          <a:xfrm rot="3182610">
            <a:off x="5386388" y="3059113"/>
            <a:ext cx="215900" cy="146050"/>
            <a:chOff x="821" y="2656"/>
            <a:chExt cx="136" cy="45"/>
          </a:xfrm>
        </p:grpSpPr>
        <p:sp>
          <p:nvSpPr>
            <p:cNvPr id="5238" name="Rectangle 15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9" name="Rectangle 15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2" name="Group 155"/>
          <p:cNvGrpSpPr>
            <a:grpSpLocks/>
          </p:cNvGrpSpPr>
          <p:nvPr/>
        </p:nvGrpSpPr>
        <p:grpSpPr bwMode="auto">
          <a:xfrm rot="3391007">
            <a:off x="5009357" y="2545556"/>
            <a:ext cx="215900" cy="144463"/>
            <a:chOff x="821" y="2656"/>
            <a:chExt cx="136" cy="45"/>
          </a:xfrm>
        </p:grpSpPr>
        <p:sp>
          <p:nvSpPr>
            <p:cNvPr id="5236" name="Rectangle 156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7" name="Rectangle 157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3" name="Group 158"/>
          <p:cNvGrpSpPr>
            <a:grpSpLocks/>
          </p:cNvGrpSpPr>
          <p:nvPr/>
        </p:nvGrpSpPr>
        <p:grpSpPr bwMode="auto">
          <a:xfrm rot="3453418">
            <a:off x="4566444" y="1928019"/>
            <a:ext cx="215900" cy="144462"/>
            <a:chOff x="821" y="2656"/>
            <a:chExt cx="136" cy="45"/>
          </a:xfrm>
        </p:grpSpPr>
        <p:sp>
          <p:nvSpPr>
            <p:cNvPr id="5234" name="Rectangle 159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5" name="Rectangle 160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4" name="Group 161"/>
          <p:cNvGrpSpPr>
            <a:grpSpLocks/>
          </p:cNvGrpSpPr>
          <p:nvPr/>
        </p:nvGrpSpPr>
        <p:grpSpPr bwMode="auto">
          <a:xfrm>
            <a:off x="6423025" y="4832350"/>
            <a:ext cx="215900" cy="144463"/>
            <a:chOff x="821" y="2656"/>
            <a:chExt cx="136" cy="45"/>
          </a:xfrm>
        </p:grpSpPr>
        <p:sp>
          <p:nvSpPr>
            <p:cNvPr id="5232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3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5" name="Group 164"/>
          <p:cNvGrpSpPr>
            <a:grpSpLocks/>
          </p:cNvGrpSpPr>
          <p:nvPr/>
        </p:nvGrpSpPr>
        <p:grpSpPr bwMode="auto">
          <a:xfrm rot="3084630">
            <a:off x="5745957" y="4526756"/>
            <a:ext cx="215900" cy="144463"/>
            <a:chOff x="821" y="2656"/>
            <a:chExt cx="136" cy="45"/>
          </a:xfrm>
        </p:grpSpPr>
        <p:sp>
          <p:nvSpPr>
            <p:cNvPr id="5230" name="Rectangle 165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1" name="Rectangle 166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6" name="Group 170"/>
          <p:cNvGrpSpPr>
            <a:grpSpLocks/>
          </p:cNvGrpSpPr>
          <p:nvPr/>
        </p:nvGrpSpPr>
        <p:grpSpPr bwMode="auto">
          <a:xfrm rot="5400000">
            <a:off x="5650707" y="3879056"/>
            <a:ext cx="215900" cy="144463"/>
            <a:chOff x="821" y="2656"/>
            <a:chExt cx="136" cy="45"/>
          </a:xfrm>
        </p:grpSpPr>
        <p:sp>
          <p:nvSpPr>
            <p:cNvPr id="5228" name="Rectangle 171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9" name="Rectangle 172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7" name="Group 173"/>
          <p:cNvGrpSpPr>
            <a:grpSpLocks/>
          </p:cNvGrpSpPr>
          <p:nvPr/>
        </p:nvGrpSpPr>
        <p:grpSpPr bwMode="auto">
          <a:xfrm rot="2541447">
            <a:off x="8751888" y="5233988"/>
            <a:ext cx="215900" cy="144462"/>
            <a:chOff x="821" y="2656"/>
            <a:chExt cx="136" cy="45"/>
          </a:xfrm>
        </p:grpSpPr>
        <p:sp>
          <p:nvSpPr>
            <p:cNvPr id="5226" name="Rectangle 174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7" name="Rectangle 175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8" name="Group 176"/>
          <p:cNvGrpSpPr>
            <a:grpSpLocks/>
          </p:cNvGrpSpPr>
          <p:nvPr/>
        </p:nvGrpSpPr>
        <p:grpSpPr bwMode="auto">
          <a:xfrm>
            <a:off x="9242425" y="5578475"/>
            <a:ext cx="215900" cy="144463"/>
            <a:chOff x="821" y="2656"/>
            <a:chExt cx="136" cy="45"/>
          </a:xfrm>
        </p:grpSpPr>
        <p:sp>
          <p:nvSpPr>
            <p:cNvPr id="5224" name="Rectangle 177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5" name="Rectangle 178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199" name="Group 182"/>
          <p:cNvGrpSpPr>
            <a:grpSpLocks/>
          </p:cNvGrpSpPr>
          <p:nvPr/>
        </p:nvGrpSpPr>
        <p:grpSpPr bwMode="auto">
          <a:xfrm rot="2331203">
            <a:off x="8385175" y="4949825"/>
            <a:ext cx="215900" cy="144463"/>
            <a:chOff x="821" y="2656"/>
            <a:chExt cx="136" cy="45"/>
          </a:xfrm>
        </p:grpSpPr>
        <p:sp>
          <p:nvSpPr>
            <p:cNvPr id="5222" name="Rectangle 183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3" name="Rectangle 184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200" name="Group 161"/>
          <p:cNvGrpSpPr>
            <a:grpSpLocks/>
          </p:cNvGrpSpPr>
          <p:nvPr/>
        </p:nvGrpSpPr>
        <p:grpSpPr bwMode="auto">
          <a:xfrm>
            <a:off x="7292975" y="4832350"/>
            <a:ext cx="215900" cy="144463"/>
            <a:chOff x="821" y="2656"/>
            <a:chExt cx="136" cy="45"/>
          </a:xfrm>
        </p:grpSpPr>
        <p:sp>
          <p:nvSpPr>
            <p:cNvPr id="5220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21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201" name="Group 161"/>
          <p:cNvGrpSpPr>
            <a:grpSpLocks/>
          </p:cNvGrpSpPr>
          <p:nvPr/>
        </p:nvGrpSpPr>
        <p:grpSpPr bwMode="auto">
          <a:xfrm>
            <a:off x="7559675" y="4832350"/>
            <a:ext cx="215900" cy="144463"/>
            <a:chOff x="821" y="2656"/>
            <a:chExt cx="136" cy="45"/>
          </a:xfrm>
        </p:grpSpPr>
        <p:sp>
          <p:nvSpPr>
            <p:cNvPr id="5218" name="Rectangle 162"/>
            <p:cNvSpPr>
              <a:spLocks noChangeArrowheads="1"/>
            </p:cNvSpPr>
            <p:nvPr/>
          </p:nvSpPr>
          <p:spPr bwMode="auto">
            <a:xfrm>
              <a:off x="821" y="2656"/>
              <a:ext cx="136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19" name="Rectangle 163"/>
            <p:cNvSpPr>
              <a:spLocks noChangeArrowheads="1"/>
            </p:cNvSpPr>
            <p:nvPr/>
          </p:nvSpPr>
          <p:spPr bwMode="auto">
            <a:xfrm>
              <a:off x="821" y="2656"/>
              <a:ext cx="90" cy="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204" name="Line 186"/>
          <p:cNvSpPr>
            <a:spLocks noChangeShapeType="1"/>
          </p:cNvSpPr>
          <p:nvPr/>
        </p:nvSpPr>
        <p:spPr bwMode="auto">
          <a:xfrm rot="16200000" flipV="1">
            <a:off x="5262563" y="3644900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7" name="Line 186"/>
          <p:cNvSpPr>
            <a:spLocks noChangeShapeType="1"/>
          </p:cNvSpPr>
          <p:nvPr/>
        </p:nvSpPr>
        <p:spPr bwMode="auto">
          <a:xfrm rot="16200000" flipV="1">
            <a:off x="5262563" y="4430713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8" name="Line 185"/>
          <p:cNvSpPr>
            <a:spLocks noChangeShapeType="1"/>
          </p:cNvSpPr>
          <p:nvPr/>
        </p:nvSpPr>
        <p:spPr bwMode="auto">
          <a:xfrm flipV="1">
            <a:off x="1447800" y="2500313"/>
            <a:ext cx="287338" cy="3603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09" name="Line 190"/>
          <p:cNvSpPr>
            <a:spLocks noChangeShapeType="1"/>
          </p:cNvSpPr>
          <p:nvPr/>
        </p:nvSpPr>
        <p:spPr bwMode="auto">
          <a:xfrm>
            <a:off x="8836025" y="5715000"/>
            <a:ext cx="287338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0" name="Line 112"/>
          <p:cNvSpPr>
            <a:spLocks noChangeShapeType="1"/>
          </p:cNvSpPr>
          <p:nvPr/>
        </p:nvSpPr>
        <p:spPr bwMode="auto">
          <a:xfrm>
            <a:off x="1231900" y="2071688"/>
            <a:ext cx="0" cy="52863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1" name="Line 113"/>
          <p:cNvSpPr>
            <a:spLocks noChangeShapeType="1"/>
          </p:cNvSpPr>
          <p:nvPr/>
        </p:nvSpPr>
        <p:spPr bwMode="auto">
          <a:xfrm flipH="1">
            <a:off x="9439275" y="4288532"/>
            <a:ext cx="768" cy="306953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212" name="Line 114"/>
          <p:cNvSpPr>
            <a:spLocks noChangeShapeType="1"/>
          </p:cNvSpPr>
          <p:nvPr/>
        </p:nvSpPr>
        <p:spPr bwMode="auto">
          <a:xfrm>
            <a:off x="1231900" y="714216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213" name="Text Box 115"/>
          <p:cNvSpPr txBox="1">
            <a:spLocks noChangeArrowheads="1"/>
          </p:cNvSpPr>
          <p:nvPr/>
        </p:nvSpPr>
        <p:spPr bwMode="auto">
          <a:xfrm>
            <a:off x="3049132" y="6854825"/>
            <a:ext cx="473642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DNI </a:t>
            </a:r>
            <a:r>
              <a:rPr lang="nl-NL" sz="1500" dirty="0"/>
              <a:t>protected P2P </a:t>
            </a:r>
            <a:r>
              <a:rPr lang="nl-NL" sz="1500" dirty="0" smtClean="0"/>
              <a:t>EC </a:t>
            </a:r>
            <a:r>
              <a:rPr lang="nl-NL" sz="1500" dirty="0"/>
              <a:t>in Carrier X and Y networks</a:t>
            </a:r>
          </a:p>
        </p:txBody>
      </p:sp>
      <p:sp>
        <p:nvSpPr>
          <p:cNvPr id="5214" name="AutoShape 191"/>
          <p:cNvSpPr>
            <a:spLocks/>
          </p:cNvSpPr>
          <p:nvPr/>
        </p:nvSpPr>
        <p:spPr bwMode="auto">
          <a:xfrm>
            <a:off x="192088" y="3000375"/>
            <a:ext cx="931862" cy="749300"/>
          </a:xfrm>
          <a:prstGeom prst="borderCallout2">
            <a:avLst>
              <a:gd name="adj1" fmla="val 25199"/>
              <a:gd name="adj2" fmla="val 108176"/>
              <a:gd name="adj3" fmla="val 26472"/>
              <a:gd name="adj4" fmla="val 126065"/>
              <a:gd name="adj5" fmla="val -36662"/>
              <a:gd name="adj6" fmla="val 149574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b="0" i="1" dirty="0"/>
              <a:t>block forwarding of frames in </a:t>
            </a:r>
            <a:r>
              <a:rPr lang="nl-NL" sz="1100" b="0" i="1" dirty="0" smtClean="0"/>
              <a:t>EC</a:t>
            </a:r>
            <a:endParaRPr lang="en-US" sz="1100" b="0" i="1" dirty="0"/>
          </a:p>
        </p:txBody>
      </p:sp>
      <p:sp>
        <p:nvSpPr>
          <p:cNvPr id="5215" name="AutoShape 191"/>
          <p:cNvSpPr>
            <a:spLocks/>
          </p:cNvSpPr>
          <p:nvPr/>
        </p:nvSpPr>
        <p:spPr bwMode="auto">
          <a:xfrm flipH="1">
            <a:off x="6907213" y="3000375"/>
            <a:ext cx="1571625" cy="500063"/>
          </a:xfrm>
          <a:prstGeom prst="borderCallout2">
            <a:avLst>
              <a:gd name="adj1" fmla="val 26472"/>
              <a:gd name="adj2" fmla="val 108176"/>
              <a:gd name="adj3" fmla="val 26472"/>
              <a:gd name="adj4" fmla="val 126065"/>
              <a:gd name="adj5" fmla="val 59639"/>
              <a:gd name="adj6" fmla="val 180921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400" dirty="0"/>
              <a:t>DNI Protected P2P </a:t>
            </a:r>
            <a:r>
              <a:rPr lang="nl-NL" sz="1400" dirty="0" smtClean="0"/>
              <a:t>EC</a:t>
            </a:r>
            <a:endParaRPr lang="en-US" sz="1400" dirty="0"/>
          </a:p>
        </p:txBody>
      </p:sp>
      <p:sp>
        <p:nvSpPr>
          <p:cNvPr id="5216" name="AutoShape 204"/>
          <p:cNvSpPr>
            <a:spLocks/>
          </p:cNvSpPr>
          <p:nvPr/>
        </p:nvSpPr>
        <p:spPr bwMode="auto">
          <a:xfrm flipH="1">
            <a:off x="5335588" y="1643063"/>
            <a:ext cx="1049337" cy="428625"/>
          </a:xfrm>
          <a:prstGeom prst="borderCallout2">
            <a:avLst>
              <a:gd name="adj1" fmla="val 39560"/>
              <a:gd name="adj2" fmla="val 108176"/>
              <a:gd name="adj3" fmla="val 39560"/>
              <a:gd name="adj4" fmla="val 136116"/>
              <a:gd name="adj5" fmla="val 71153"/>
              <a:gd name="adj6" fmla="val 161778"/>
            </a:avLst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nl-NL" sz="1100" i="1" dirty="0" smtClean="0"/>
              <a:t>VLAN/BSI </a:t>
            </a:r>
            <a:r>
              <a:rPr lang="nl-NL" sz="1100" i="1" dirty="0"/>
              <a:t>frame in </a:t>
            </a:r>
            <a:r>
              <a:rPr lang="nl-NL" sz="1100" i="1" dirty="0" smtClean="0"/>
              <a:t>EC</a:t>
            </a:r>
            <a:endParaRPr lang="en-US" sz="1100" i="1" dirty="0"/>
          </a:p>
        </p:txBody>
      </p:sp>
      <p:sp>
        <p:nvSpPr>
          <p:cNvPr id="142" name="Line 112"/>
          <p:cNvSpPr>
            <a:spLocks noChangeShapeType="1"/>
          </p:cNvSpPr>
          <p:nvPr/>
        </p:nvSpPr>
        <p:spPr bwMode="auto">
          <a:xfrm>
            <a:off x="1015107" y="2704356"/>
            <a:ext cx="0" cy="518457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3" name="Line 113"/>
          <p:cNvSpPr>
            <a:spLocks noChangeShapeType="1"/>
          </p:cNvSpPr>
          <p:nvPr/>
        </p:nvSpPr>
        <p:spPr bwMode="auto">
          <a:xfrm>
            <a:off x="9728075" y="5800701"/>
            <a:ext cx="0" cy="208823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4" name="Line 114"/>
          <p:cNvSpPr>
            <a:spLocks noChangeShapeType="1"/>
          </p:cNvSpPr>
          <p:nvPr/>
        </p:nvSpPr>
        <p:spPr bwMode="auto">
          <a:xfrm flipV="1">
            <a:off x="1015107" y="7672908"/>
            <a:ext cx="8712968" cy="12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45" name="Text Box 115"/>
          <p:cNvSpPr txBox="1">
            <a:spLocks noChangeArrowheads="1"/>
          </p:cNvSpPr>
          <p:nvPr/>
        </p:nvSpPr>
        <p:spPr bwMode="auto">
          <a:xfrm>
            <a:off x="4590450" y="7385694"/>
            <a:ext cx="122020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 sz="1500" dirty="0" smtClean="0"/>
              <a:t>E-Line EVC</a:t>
            </a:r>
            <a:endParaRPr lang="nl-NL" sz="1500" dirty="0"/>
          </a:p>
        </p:txBody>
      </p:sp>
      <p:sp>
        <p:nvSpPr>
          <p:cNvPr id="147" name="Line 112"/>
          <p:cNvSpPr>
            <a:spLocks noChangeShapeType="1"/>
          </p:cNvSpPr>
          <p:nvPr/>
        </p:nvSpPr>
        <p:spPr bwMode="auto">
          <a:xfrm>
            <a:off x="1232668" y="1450305"/>
            <a:ext cx="0" cy="52863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" name="Line 113"/>
          <p:cNvSpPr>
            <a:spLocks noChangeShapeType="1"/>
          </p:cNvSpPr>
          <p:nvPr/>
        </p:nvSpPr>
        <p:spPr bwMode="auto">
          <a:xfrm>
            <a:off x="4687515" y="3640461"/>
            <a:ext cx="0" cy="309622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" name="Line 114"/>
          <p:cNvSpPr>
            <a:spLocks noChangeShapeType="1"/>
          </p:cNvSpPr>
          <p:nvPr/>
        </p:nvSpPr>
        <p:spPr bwMode="auto">
          <a:xfrm>
            <a:off x="1232668" y="3712468"/>
            <a:ext cx="3454847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0" name="Text Box 115"/>
          <p:cNvSpPr txBox="1">
            <a:spLocks noChangeArrowheads="1"/>
          </p:cNvSpPr>
          <p:nvPr/>
        </p:nvSpPr>
        <p:spPr bwMode="auto">
          <a:xfrm>
            <a:off x="1231131" y="3424436"/>
            <a:ext cx="345638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>
                <a:solidFill>
                  <a:srgbClr val="FF0000"/>
                </a:solidFill>
              </a:rPr>
              <a:t>SNC Protected P2P EC Segment </a:t>
            </a:r>
            <a:r>
              <a:rPr lang="nl-NL" sz="1500" dirty="0">
                <a:solidFill>
                  <a:srgbClr val="FF0000"/>
                </a:solidFill>
              </a:rPr>
              <a:t>in Carrier X </a:t>
            </a:r>
            <a:r>
              <a:rPr lang="nl-NL" sz="1500" dirty="0" smtClean="0">
                <a:solidFill>
                  <a:srgbClr val="FF0000"/>
                </a:solidFill>
              </a:rPr>
              <a:t>network (&lt;1200 km)</a:t>
            </a:r>
            <a:endParaRPr lang="nl-NL" sz="1500" dirty="0">
              <a:solidFill>
                <a:srgbClr val="FF0000"/>
              </a:solidFill>
            </a:endParaRPr>
          </a:p>
        </p:txBody>
      </p:sp>
      <p:sp>
        <p:nvSpPr>
          <p:cNvPr id="146" name="Line 114"/>
          <p:cNvSpPr>
            <a:spLocks noChangeShapeType="1"/>
          </p:cNvSpPr>
          <p:nvPr/>
        </p:nvSpPr>
        <p:spPr bwMode="auto">
          <a:xfrm>
            <a:off x="1015108" y="4072508"/>
            <a:ext cx="367240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1" name="Text Box 115"/>
          <p:cNvSpPr txBox="1">
            <a:spLocks noChangeArrowheads="1"/>
          </p:cNvSpPr>
          <p:nvPr/>
        </p:nvSpPr>
        <p:spPr bwMode="auto">
          <a:xfrm>
            <a:off x="2311251" y="4037375"/>
            <a:ext cx="93610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/>
              <a:t>OVC</a:t>
            </a:r>
            <a:endParaRPr lang="nl-NL" sz="1500" dirty="0"/>
          </a:p>
        </p:txBody>
      </p:sp>
      <p:sp>
        <p:nvSpPr>
          <p:cNvPr id="152" name="Line 114"/>
          <p:cNvSpPr>
            <a:spLocks noChangeShapeType="1"/>
          </p:cNvSpPr>
          <p:nvPr/>
        </p:nvSpPr>
        <p:spPr bwMode="auto">
          <a:xfrm>
            <a:off x="6055667" y="4087317"/>
            <a:ext cx="367240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3" name="Text Box 115"/>
          <p:cNvSpPr txBox="1">
            <a:spLocks noChangeArrowheads="1"/>
          </p:cNvSpPr>
          <p:nvPr/>
        </p:nvSpPr>
        <p:spPr bwMode="auto">
          <a:xfrm>
            <a:off x="6415707" y="3821351"/>
            <a:ext cx="2952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/>
              <a:t>OVC</a:t>
            </a:r>
            <a:endParaRPr lang="nl-NL" sz="1500" dirty="0"/>
          </a:p>
        </p:txBody>
      </p:sp>
      <p:sp>
        <p:nvSpPr>
          <p:cNvPr id="154" name="Line 113"/>
          <p:cNvSpPr>
            <a:spLocks noChangeShapeType="1"/>
          </p:cNvSpPr>
          <p:nvPr/>
        </p:nvSpPr>
        <p:spPr bwMode="auto">
          <a:xfrm>
            <a:off x="9728075" y="3712468"/>
            <a:ext cx="0" cy="172819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" name="Line 113"/>
          <p:cNvSpPr>
            <a:spLocks noChangeShapeType="1"/>
          </p:cNvSpPr>
          <p:nvPr/>
        </p:nvSpPr>
        <p:spPr bwMode="auto">
          <a:xfrm>
            <a:off x="6055667" y="3640460"/>
            <a:ext cx="0" cy="86397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" name="Title 15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 SNCP &amp; DRNI Protected EC</a:t>
            </a:r>
            <a:r>
              <a:rPr lang="en-US" sz="2400" dirty="0" smtClean="0"/>
              <a:t> (S-VLAN, BSI)</a:t>
            </a:r>
            <a:br>
              <a:rPr lang="en-US" sz="2400" dirty="0" smtClean="0"/>
            </a:br>
            <a:r>
              <a:rPr lang="en-US" sz="2400" dirty="0" smtClean="0"/>
              <a:t>EC-Segments &lt;1200 km</a:t>
            </a:r>
            <a:endParaRPr lang="en-GB" dirty="0"/>
          </a:p>
        </p:txBody>
      </p:sp>
      <p:sp>
        <p:nvSpPr>
          <p:cNvPr id="163" name="TextBox 162"/>
          <p:cNvSpPr txBox="1"/>
          <p:nvPr/>
        </p:nvSpPr>
        <p:spPr>
          <a:xfrm>
            <a:off x="1447155" y="1768252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</a:t>
            </a:r>
            <a:endParaRPr lang="en-GB" sz="2000" dirty="0"/>
          </a:p>
        </p:txBody>
      </p:sp>
      <p:sp>
        <p:nvSpPr>
          <p:cNvPr id="164" name="TextBox 163"/>
          <p:cNvSpPr txBox="1"/>
          <p:nvPr/>
        </p:nvSpPr>
        <p:spPr>
          <a:xfrm>
            <a:off x="1447155" y="280830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</a:t>
            </a:r>
            <a:endParaRPr lang="en-GB" sz="2000" dirty="0"/>
          </a:p>
        </p:txBody>
      </p:sp>
      <p:sp>
        <p:nvSpPr>
          <p:cNvPr id="165" name="TextBox 164"/>
          <p:cNvSpPr txBox="1"/>
          <p:nvPr/>
        </p:nvSpPr>
        <p:spPr>
          <a:xfrm>
            <a:off x="8797299" y="4936604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</a:t>
            </a:r>
            <a:endParaRPr lang="en-GB" sz="2000" dirty="0"/>
          </a:p>
        </p:txBody>
      </p:sp>
      <p:sp>
        <p:nvSpPr>
          <p:cNvPr id="166" name="TextBox 165"/>
          <p:cNvSpPr txBox="1"/>
          <p:nvPr/>
        </p:nvSpPr>
        <p:spPr>
          <a:xfrm>
            <a:off x="8795823" y="5976654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</a:t>
            </a:r>
            <a:endParaRPr lang="en-GB" sz="2000" dirty="0"/>
          </a:p>
        </p:txBody>
      </p:sp>
      <p:sp>
        <p:nvSpPr>
          <p:cNvPr id="167" name="Left Brace 166"/>
          <p:cNvSpPr/>
          <p:nvPr/>
        </p:nvSpPr>
        <p:spPr bwMode="auto">
          <a:xfrm>
            <a:off x="4399483" y="3568452"/>
            <a:ext cx="216024" cy="1008112"/>
          </a:xfrm>
          <a:prstGeom prst="leftBrace">
            <a:avLst>
              <a:gd name="adj1" fmla="val 44048"/>
              <a:gd name="adj2" fmla="val 47166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658448" y="4144516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DRNI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158" name="Line 114"/>
          <p:cNvSpPr>
            <a:spLocks noChangeShapeType="1"/>
          </p:cNvSpPr>
          <p:nvPr/>
        </p:nvSpPr>
        <p:spPr bwMode="auto">
          <a:xfrm>
            <a:off x="6055668" y="4432548"/>
            <a:ext cx="3384376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9" name="Text Box 115"/>
          <p:cNvSpPr txBox="1">
            <a:spLocks noChangeArrowheads="1"/>
          </p:cNvSpPr>
          <p:nvPr/>
        </p:nvSpPr>
        <p:spPr bwMode="auto">
          <a:xfrm>
            <a:off x="5983659" y="4166582"/>
            <a:ext cx="345638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sz="1500" dirty="0" smtClean="0">
                <a:solidFill>
                  <a:srgbClr val="FF0000"/>
                </a:solidFill>
              </a:rPr>
              <a:t>SNC Protected P2P EC Segment </a:t>
            </a:r>
            <a:r>
              <a:rPr lang="nl-NL" sz="1500" dirty="0">
                <a:solidFill>
                  <a:srgbClr val="FF0000"/>
                </a:solidFill>
              </a:rPr>
              <a:t>in Carrier </a:t>
            </a:r>
            <a:r>
              <a:rPr lang="nl-NL" sz="1500" dirty="0" smtClean="0">
                <a:solidFill>
                  <a:srgbClr val="FF0000"/>
                </a:solidFill>
              </a:rPr>
              <a:t>Y network (&lt;1200 km)</a:t>
            </a:r>
            <a:endParaRPr lang="nl-NL" sz="1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3967434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375147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3967434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951211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1951211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1951211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1951211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ETH SNCP architecture</a:t>
            </a:r>
            <a:endParaRPr lang="en-GB" dirty="0"/>
          </a:p>
        </p:txBody>
      </p:sp>
      <p:sp>
        <p:nvSpPr>
          <p:cNvPr id="171" name="Content Placeholder 17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/>
            <a:r>
              <a:rPr lang="en-US" sz="2000" dirty="0" smtClean="0"/>
              <a:t>ETH SNCP has got distributed control in E-NNI nodes (DSNCP)</a:t>
            </a:r>
          </a:p>
          <a:p>
            <a:pPr marL="0" indent="0"/>
            <a:r>
              <a:rPr lang="en-US" sz="2000" dirty="0" smtClean="0"/>
              <a:t>Carrier X ETH APS may terminate in DSNCP process in nodes 11 or 12</a:t>
            </a:r>
          </a:p>
          <a:p>
            <a:pPr marL="0" indent="0"/>
            <a:r>
              <a:rPr lang="en-US" sz="2000" dirty="0" smtClean="0"/>
              <a:t>Carrier Y ETH APS may terminate in DSNCP process in nodes 13 or 14</a:t>
            </a:r>
          </a:p>
          <a:p>
            <a:pPr marL="0" indent="0"/>
            <a:r>
              <a:rPr lang="en-US" sz="2000" dirty="0" smtClean="0"/>
              <a:t>Either W_MEP/P_MEP* pair, or W_MEP*/P_MEP pair is active</a:t>
            </a:r>
            <a:endParaRPr lang="en-GB" sz="2000" dirty="0" smtClean="0"/>
          </a:p>
          <a:p>
            <a:pPr marL="0" indent="0"/>
            <a:r>
              <a:rPr lang="en-US" sz="2000" dirty="0" smtClean="0"/>
              <a:t>The DRNI status controls if </a:t>
            </a:r>
          </a:p>
          <a:p>
            <a:pPr marL="803275" lvl="1" indent="-271463"/>
            <a:r>
              <a:rPr lang="en-US" sz="1600" dirty="0" smtClean="0"/>
              <a:t>carrier X APS terminates in 11 or 12</a:t>
            </a:r>
          </a:p>
          <a:p>
            <a:pPr marL="803275" lvl="1" indent="-271463"/>
            <a:r>
              <a:rPr lang="en-US" sz="1600" dirty="0" smtClean="0"/>
              <a:t>carrier Y APS terminates in 13 or 14</a:t>
            </a:r>
          </a:p>
          <a:p>
            <a:pPr marL="803275" lvl="1" indent="-271463"/>
            <a:r>
              <a:rPr lang="en-US" sz="1600" dirty="0" smtClean="0"/>
              <a:t>carrier X active DSNCP MEP pair</a:t>
            </a:r>
          </a:p>
          <a:p>
            <a:pPr marL="803275" lvl="1" indent="-271463"/>
            <a:r>
              <a:rPr lang="en-US" sz="1600" dirty="0" smtClean="0"/>
              <a:t>carrier Y active DSNCP MEP pair</a:t>
            </a: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807195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1807192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375147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99083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391370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799083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391370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375147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3967434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1375147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>
            <a:off x="1015107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3967434" y="1912268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Rectangle 102"/>
          <p:cNvSpPr/>
          <p:nvPr/>
        </p:nvSpPr>
        <p:spPr bwMode="auto">
          <a:xfrm>
            <a:off x="3607394" y="2920380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1" idx="3"/>
            <a:endCxn id="103" idx="1"/>
          </p:cNvCxnSpPr>
          <p:nvPr/>
        </p:nvCxnSpPr>
        <p:spPr bwMode="auto">
          <a:xfrm>
            <a:off x="1735187" y="3064396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Isosceles Triangle 105"/>
          <p:cNvSpPr/>
          <p:nvPr/>
        </p:nvSpPr>
        <p:spPr bwMode="auto">
          <a:xfrm>
            <a:off x="1231131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>
            <a:off x="3823418" y="248833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rot="5400000">
            <a:off x="2023219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6200000" flipH="1">
            <a:off x="3031330" y="292038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/>
          <p:nvPr/>
        </p:nvCxnSpPr>
        <p:spPr bwMode="auto">
          <a:xfrm rot="10800000">
            <a:off x="3967434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3607394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 rot="10800000">
            <a:off x="1375147" y="5944716"/>
            <a:ext cx="0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1015107" y="572869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12" idx="1"/>
            <a:endCxn id="114" idx="3"/>
          </p:cNvCxnSpPr>
          <p:nvPr/>
        </p:nvCxnSpPr>
        <p:spPr bwMode="auto">
          <a:xfrm flipH="1">
            <a:off x="1735187" y="587270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Isosceles Triangle 115"/>
          <p:cNvSpPr/>
          <p:nvPr/>
        </p:nvSpPr>
        <p:spPr bwMode="auto">
          <a:xfrm rot="10800000">
            <a:off x="3823418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Isosceles Triangle 116"/>
          <p:cNvSpPr/>
          <p:nvPr/>
        </p:nvSpPr>
        <p:spPr bwMode="auto">
          <a:xfrm rot="10800000">
            <a:off x="1231131" y="6160740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 rot="16200000">
            <a:off x="3031330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Isosceles Triangle 118"/>
          <p:cNvSpPr/>
          <p:nvPr/>
        </p:nvSpPr>
        <p:spPr bwMode="auto">
          <a:xfrm rot="5400000" flipH="1">
            <a:off x="2023219" y="5728692"/>
            <a:ext cx="288032" cy="28803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09332" y="2468587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</a:t>
            </a:r>
            <a:endParaRPr lang="en-GB" sz="1400" dirty="0"/>
          </a:p>
        </p:txBody>
      </p:sp>
      <p:sp>
        <p:nvSpPr>
          <p:cNvPr id="124" name="TextBox 123"/>
          <p:cNvSpPr txBox="1"/>
          <p:nvPr/>
        </p:nvSpPr>
        <p:spPr>
          <a:xfrm>
            <a:off x="4111451" y="2488332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509332" y="61409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</a:t>
            </a:r>
            <a:endParaRPr lang="en-GB" sz="1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4111451" y="614099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</a:t>
            </a:r>
            <a:endParaRPr lang="en-GB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967711" y="176999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X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951211" y="637676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Carrier Y</a:t>
            </a:r>
          </a:p>
          <a:p>
            <a:pPr algn="ctr"/>
            <a:r>
              <a:rPr lang="en-US" sz="1800" dirty="0" smtClean="0"/>
              <a:t>ETH SNCP</a:t>
            </a:r>
            <a:endParaRPr lang="en-GB" sz="1800" dirty="0"/>
          </a:p>
        </p:txBody>
      </p:sp>
      <p:cxnSp>
        <p:nvCxnSpPr>
          <p:cNvPr id="129" name="Straight Connector 128"/>
          <p:cNvCxnSpPr>
            <a:stCxn id="114" idx="0"/>
            <a:endCxn id="139" idx="2"/>
          </p:cNvCxnSpPr>
          <p:nvPr/>
        </p:nvCxnSpPr>
        <p:spPr bwMode="auto">
          <a:xfrm flipV="1">
            <a:off x="1375147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stCxn id="112" idx="0"/>
            <a:endCxn id="138" idx="2"/>
          </p:cNvCxnSpPr>
          <p:nvPr/>
        </p:nvCxnSpPr>
        <p:spPr bwMode="auto">
          <a:xfrm flipV="1">
            <a:off x="3967434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  <a:endCxn id="101" idx="2"/>
          </p:cNvCxnSpPr>
          <p:nvPr/>
        </p:nvCxnSpPr>
        <p:spPr bwMode="auto">
          <a:xfrm flipV="1">
            <a:off x="1375147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  <a:endCxn id="103" idx="2"/>
          </p:cNvCxnSpPr>
          <p:nvPr/>
        </p:nvCxnSpPr>
        <p:spPr bwMode="auto">
          <a:xfrm flipV="1">
            <a:off x="3967434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607395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15108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735188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607394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015107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735187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375147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3967434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735187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735187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4" name="TextBox 163"/>
          <p:cNvSpPr txBox="1"/>
          <p:nvPr/>
        </p:nvSpPr>
        <p:spPr>
          <a:xfrm>
            <a:off x="1829266" y="6088732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W_MEP*</a:t>
            </a:r>
            <a:endParaRPr lang="en-GB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2743299" y="6088732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757258" y="2560340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W_MEP*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2743056" y="2560340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P_MEP*</a:t>
            </a:r>
            <a:endParaRPr lang="en-GB" sz="1400" dirty="0"/>
          </a:p>
        </p:txBody>
      </p:sp>
      <p:sp>
        <p:nvSpPr>
          <p:cNvPr id="168" name="TextBox 167"/>
          <p:cNvSpPr txBox="1"/>
          <p:nvPr/>
        </p:nvSpPr>
        <p:spPr>
          <a:xfrm>
            <a:off x="151011" y="1552228"/>
            <a:ext cx="1287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S-VLAN EC</a:t>
            </a:r>
          </a:p>
          <a:p>
            <a:pPr algn="ctr"/>
            <a:r>
              <a:rPr lang="en-US" sz="1600" dirty="0" smtClean="0"/>
              <a:t>or BSI EC</a:t>
            </a:r>
            <a:endParaRPr lang="en-GB" sz="1600" dirty="0"/>
          </a:p>
        </p:txBody>
      </p:sp>
      <p:grpSp>
        <p:nvGrpSpPr>
          <p:cNvPr id="174" name="Group 73"/>
          <p:cNvGrpSpPr>
            <a:grpSpLocks/>
          </p:cNvGrpSpPr>
          <p:nvPr/>
        </p:nvGrpSpPr>
        <p:grpSpPr bwMode="auto">
          <a:xfrm>
            <a:off x="727075" y="4421754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79003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1591171" y="1912268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1375147" y="16242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193" name="Group 192"/>
          <p:cNvGrpSpPr/>
          <p:nvPr/>
        </p:nvGrpSpPr>
        <p:grpSpPr>
          <a:xfrm>
            <a:off x="1735187" y="1912268"/>
            <a:ext cx="1872208" cy="1008112"/>
            <a:chOff x="1735187" y="1912268"/>
            <a:chExt cx="1872208" cy="1008112"/>
          </a:xfrm>
        </p:grpSpPr>
        <p:cxnSp>
          <p:nvCxnSpPr>
            <p:cNvPr id="187" name="Straight Arrow Connector 18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88" name="Straight Arrow Connector 18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cxnSp>
        <p:nvCxnSpPr>
          <p:cNvPr id="194" name="Straight Arrow Connector 193"/>
          <p:cNvCxnSpPr/>
          <p:nvPr/>
        </p:nvCxnSpPr>
        <p:spPr bwMode="auto">
          <a:xfrm>
            <a:off x="1591171" y="6016724"/>
            <a:ext cx="0" cy="10081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1375147" y="7024836"/>
            <a:ext cx="6046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APS</a:t>
            </a:r>
            <a:endParaRPr lang="en-GB" sz="1600" dirty="0"/>
          </a:p>
        </p:txBody>
      </p:sp>
      <p:grpSp>
        <p:nvGrpSpPr>
          <p:cNvPr id="196" name="Group 195"/>
          <p:cNvGrpSpPr/>
          <p:nvPr/>
        </p:nvGrpSpPr>
        <p:grpSpPr>
          <a:xfrm flipV="1">
            <a:off x="1735187" y="6016724"/>
            <a:ext cx="1872208" cy="1008112"/>
            <a:chOff x="1735187" y="1912268"/>
            <a:chExt cx="1872208" cy="1008112"/>
          </a:xfrm>
        </p:grpSpPr>
        <p:cxnSp>
          <p:nvCxnSpPr>
            <p:cNvPr id="197" name="Straight Arrow Connector 196"/>
            <p:cNvCxnSpPr/>
            <p:nvPr/>
          </p:nvCxnSpPr>
          <p:spPr bwMode="auto">
            <a:xfrm>
              <a:off x="1735187" y="1912268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cxnSp>
          <p:nvCxnSpPr>
            <p:cNvPr id="198" name="Straight Arrow Connector 197"/>
            <p:cNvCxnSpPr/>
            <p:nvPr/>
          </p:nvCxnSpPr>
          <p:spPr bwMode="auto">
            <a:xfrm flipH="1">
              <a:off x="1735187" y="2920380"/>
              <a:ext cx="187220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77" name="TextBox 76"/>
          <p:cNvSpPr txBox="1"/>
          <p:nvPr/>
        </p:nvSpPr>
        <p:spPr>
          <a:xfrm>
            <a:off x="151011" y="7622386"/>
            <a:ext cx="6607899" cy="338554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NOTE – MEPs for DRNI part are outside scope of this contribution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16201</TotalTime>
  <Words>2006</Words>
  <Application>Microsoft Office PowerPoint</Application>
  <PresentationFormat>Custom</PresentationFormat>
  <Paragraphs>831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huawei-template-mv</vt:lpstr>
      <vt:lpstr>DRNI and G.8031 ETH SNCP interworking</vt:lpstr>
      <vt:lpstr>Introduction</vt:lpstr>
      <vt:lpstr>DRNI within the MEF Ethernet Services Architecture</vt:lpstr>
      <vt:lpstr>Multi-Domain Carrier Network Architecture</vt:lpstr>
      <vt:lpstr>G.8031 ETH SNC Protected EC (S-VLAN or BSI) EC &lt;1200 km</vt:lpstr>
      <vt:lpstr>G.8031 ETH SNCP functionality inside S/I-Components and CBP</vt:lpstr>
      <vt:lpstr>Multi-Carrier Network Architecture</vt:lpstr>
      <vt:lpstr>ETH SNCP &amp; DRNI Protected EC (S-VLAN, BSI) EC-Segments &lt;1200 km</vt:lpstr>
      <vt:lpstr>Distributed ETH SNCP architecture</vt:lpstr>
      <vt:lpstr>Distributed ETH SNCP architecture configuration examples</vt:lpstr>
      <vt:lpstr>Distributed ETH SNCP architecture configuration examples</vt:lpstr>
      <vt:lpstr>Network Operator MEP functions</vt:lpstr>
      <vt:lpstr>DSNCP, DRNI, SNCP MEP and NO MEP functionality inside S/I-Components</vt:lpstr>
      <vt:lpstr>DSNCP, DRNI, SNCP MEP and NO MEP functionality inside CBP</vt:lpstr>
      <vt:lpstr>Some considerations on items in slides 7-10 of http://www.ieee802.org/1/files/public/docs2010/new-haddock-resilient-network-interconnect-addressing-1110-v1.pdf </vt:lpstr>
      <vt:lpstr>Working &amp; protection paths in area network</vt:lpstr>
      <vt:lpstr>Backbone Edge Bridge at an S-tagged RNNI Point-to-Point Backbone Service Instances</vt:lpstr>
      <vt:lpstr>E-Line Services and Point-to-Point OVCs</vt:lpstr>
      <vt:lpstr>Long EC Segments, &gt;1200 km  “Compact DRNI”</vt:lpstr>
      <vt:lpstr>ETH SNCP &amp; DRNI Protected EC (S-VLAN, BSI) EC-Segments &gt;1200 km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and G.8031 ETH SNCP interworking</dc:title>
  <dc:creator>Vissers</dc:creator>
  <cp:lastModifiedBy>Maarten Vissers</cp:lastModifiedBy>
  <cp:revision>669</cp:revision>
  <dcterms:created xsi:type="dcterms:W3CDTF">2008-06-13T12:10:18Z</dcterms:created>
  <dcterms:modified xsi:type="dcterms:W3CDTF">2011-05-09T23:54:54Z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1304984857</vt:lpwstr>
  </property>
</Properties>
</file>